
<file path=[Content_Types].xml><?xml version="1.0" encoding="utf-8"?>
<Types xmlns="http://schemas.openxmlformats.org/package/2006/content-types">
  <Default Extension="jpg" ContentType="image/jp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slides/slide76.xml" ContentType="application/vnd.openxmlformats-officedocument.presentationml.slide+xml"/>
  <Override PartName="/ppt/slides/slide77.xml" ContentType="application/vnd.openxmlformats-officedocument.presentationml.slide+xml"/>
  <Override PartName="/ppt/slides/slide78.xml" ContentType="application/vnd.openxmlformats-officedocument.presentationml.slide+xml"/>
  <Override PartName="/ppt/slides/slide79.xml" ContentType="application/vnd.openxmlformats-officedocument.presentationml.slide+xml"/>
  <Override PartName="/ppt/slides/slide80.xml" ContentType="application/vnd.openxmlformats-officedocument.presentationml.slide+xml"/>
  <Override PartName="/ppt/slides/slide81.xml" ContentType="application/vnd.openxmlformats-officedocument.presentationml.slide+xml"/>
  <Override PartName="/ppt/slides/slide82.xml" ContentType="application/vnd.openxmlformats-officedocument.presentationml.slide+xml"/>
  <Override PartName="/ppt/slides/slide83.xml" ContentType="application/vnd.openxmlformats-officedocument.presentationml.slide+xml"/>
  <Override PartName="/ppt/slides/slide84.xml" ContentType="application/vnd.openxmlformats-officedocument.presentationml.slide+xml"/>
  <Override PartName="/ppt/slides/slide85.xml" ContentType="application/vnd.openxmlformats-officedocument.presentationml.slide+xml"/>
  <Override PartName="/ppt/slides/slide86.xml" ContentType="application/vnd.openxmlformats-officedocument.presentationml.slide+xml"/>
  <Override PartName="/ppt/slides/slide87.xml" ContentType="application/vnd.openxmlformats-officedocument.presentationml.slide+xml"/>
  <Override PartName="/ppt/slides/slide88.xml" ContentType="application/vnd.openxmlformats-officedocument.presentationml.slide+xml"/>
  <Override PartName="/ppt/slides/slide89.xml" ContentType="application/vnd.openxmlformats-officedocument.presentationml.slide+xml"/>
  <Override PartName="/ppt/slides/slide90.xml" ContentType="application/vnd.openxmlformats-officedocument.presentationml.slide+xml"/>
  <Override PartName="/ppt/slides/slide91.xml" ContentType="application/vnd.openxmlformats-officedocument.presentationml.slide+xml"/>
  <Override PartName="/ppt/slides/slide92.xml" ContentType="application/vnd.openxmlformats-officedocument.presentationml.slide+xml"/>
  <Override PartName="/ppt/slides/slide93.xml" ContentType="application/vnd.openxmlformats-officedocument.presentationml.slide+xml"/>
  <Override PartName="/ppt/slides/slide94.xml" ContentType="application/vnd.openxmlformats-officedocument.presentationml.slide+xml"/>
  <Override PartName="/ppt/slides/slide95.xml" ContentType="application/vnd.openxmlformats-officedocument.presentationml.slide+xml"/>
  <Override PartName="/ppt/slides/slide96.xml" ContentType="application/vnd.openxmlformats-officedocument.presentationml.slide+xml"/>
  <Override PartName="/ppt/slides/slide97.xml" ContentType="application/vnd.openxmlformats-officedocument.presentationml.slide+xml"/>
  <Override PartName="/ppt/slides/slide98.xml" ContentType="application/vnd.openxmlformats-officedocument.presentationml.slide+xml"/>
  <Override PartName="/ppt/slides/slide99.xml" ContentType="application/vnd.openxmlformats-officedocument.presentationml.slide+xml"/>
  <Override PartName="/ppt/slides/slide100.xml" ContentType="application/vnd.openxmlformats-officedocument.presentationml.slide+xml"/>
  <Override PartName="/ppt/slides/slide101.xml" ContentType="application/vnd.openxmlformats-officedocument.presentationml.slide+xml"/>
  <Override PartName="/ppt/slides/slide102.xml" ContentType="application/vnd.openxmlformats-officedocument.presentationml.slide+xml"/>
  <Override PartName="/ppt/slides/slide103.xml" ContentType="application/vnd.openxmlformats-officedocument.presentationml.slide+xml"/>
  <Override PartName="/ppt/slides/slide104.xml" ContentType="application/vnd.openxmlformats-officedocument.presentationml.slide+xml"/>
  <Override PartName="/ppt/slides/slide105.xml" ContentType="application/vnd.openxmlformats-officedocument.presentationml.slide+xml"/>
  <Override PartName="/ppt/slides/slide106.xml" ContentType="application/vnd.openxmlformats-officedocument.presentationml.slide+xml"/>
  <Override PartName="/ppt/slides/slide107.xml" ContentType="application/vnd.openxmlformats-officedocument.presentationml.slide+xml"/>
  <Override PartName="/ppt/slides/slide108.xml" ContentType="application/vnd.openxmlformats-officedocument.presentationml.slide+xml"/>
  <Override PartName="/ppt/slides/slide109.xml" ContentType="application/vnd.openxmlformats-officedocument.presentationml.slide+xml"/>
  <Override PartName="/ppt/slides/slide110.xml" ContentType="application/vnd.openxmlformats-officedocument.presentationml.slide+xml"/>
  <Override PartName="/ppt/slides/slide111.xml" ContentType="application/vnd.openxmlformats-officedocument.presentationml.slide+xml"/>
  <Override PartName="/ppt/slides/slide112.xml" ContentType="application/vnd.openxmlformats-officedocument.presentationml.slide+xml"/>
  <Override PartName="/ppt/slides/slide113.xml" ContentType="application/vnd.openxmlformats-officedocument.presentationml.slide+xml"/>
  <Override PartName="/ppt/slides/slide114.xml" ContentType="application/vnd.openxmlformats-officedocument.presentationml.slide+xml"/>
  <Override PartName="/ppt/slides/slide115.xml" ContentType="application/vnd.openxmlformats-officedocument.presentationml.slide+xml"/>
  <Override PartName="/ppt/slides/slide116.xml" ContentType="application/vnd.openxmlformats-officedocument.presentationml.slide+xml"/>
  <Override PartName="/ppt/slides/slide117.xml" ContentType="application/vnd.openxmlformats-officedocument.presentationml.slide+xml"/>
  <Override PartName="/ppt/slides/slide118.xml" ContentType="application/vnd.openxmlformats-officedocument.presentationml.slide+xml"/>
  <Override PartName="/ppt/slides/slide119.xml" ContentType="application/vnd.openxmlformats-officedocument.presentationml.slide+xml"/>
  <Override PartName="/ppt/slides/slide120.xml" ContentType="application/vnd.openxmlformats-officedocument.presentationml.slide+xml"/>
  <Override PartName="/ppt/slides/slide12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  <p:sldId id="284" r:id="rId30"/>
    <p:sldId id="285" r:id="rId31"/>
    <p:sldId id="286" r:id="rId32"/>
    <p:sldId id="287" r:id="rId33"/>
    <p:sldId id="288" r:id="rId34"/>
    <p:sldId id="289" r:id="rId35"/>
    <p:sldId id="290" r:id="rId36"/>
    <p:sldId id="291" r:id="rId37"/>
    <p:sldId id="292" r:id="rId38"/>
    <p:sldId id="293" r:id="rId39"/>
    <p:sldId id="294" r:id="rId40"/>
    <p:sldId id="295" r:id="rId41"/>
    <p:sldId id="296" r:id="rId42"/>
    <p:sldId id="297" r:id="rId43"/>
    <p:sldId id="298" r:id="rId44"/>
    <p:sldId id="299" r:id="rId45"/>
    <p:sldId id="300" r:id="rId46"/>
    <p:sldId id="301" r:id="rId47"/>
    <p:sldId id="302" r:id="rId48"/>
    <p:sldId id="303" r:id="rId49"/>
    <p:sldId id="304" r:id="rId50"/>
    <p:sldId id="305" r:id="rId51"/>
    <p:sldId id="306" r:id="rId52"/>
    <p:sldId id="307" r:id="rId53"/>
    <p:sldId id="308" r:id="rId54"/>
    <p:sldId id="309" r:id="rId55"/>
    <p:sldId id="310" r:id="rId56"/>
    <p:sldId id="311" r:id="rId57"/>
    <p:sldId id="312" r:id="rId58"/>
    <p:sldId id="313" r:id="rId59"/>
    <p:sldId id="314" r:id="rId60"/>
    <p:sldId id="315" r:id="rId61"/>
    <p:sldId id="316" r:id="rId62"/>
    <p:sldId id="317" r:id="rId63"/>
    <p:sldId id="318" r:id="rId64"/>
    <p:sldId id="319" r:id="rId65"/>
    <p:sldId id="320" r:id="rId66"/>
    <p:sldId id="321" r:id="rId67"/>
    <p:sldId id="322" r:id="rId68"/>
    <p:sldId id="323" r:id="rId69"/>
    <p:sldId id="324" r:id="rId70"/>
    <p:sldId id="325" r:id="rId71"/>
    <p:sldId id="326" r:id="rId72"/>
    <p:sldId id="327" r:id="rId73"/>
    <p:sldId id="328" r:id="rId74"/>
    <p:sldId id="329" r:id="rId75"/>
    <p:sldId id="330" r:id="rId76"/>
    <p:sldId id="331" r:id="rId77"/>
    <p:sldId id="332" r:id="rId78"/>
    <p:sldId id="333" r:id="rId79"/>
    <p:sldId id="334" r:id="rId80"/>
    <p:sldId id="335" r:id="rId81"/>
    <p:sldId id="336" r:id="rId82"/>
    <p:sldId id="337" r:id="rId83"/>
    <p:sldId id="338" r:id="rId84"/>
    <p:sldId id="339" r:id="rId85"/>
    <p:sldId id="340" r:id="rId86"/>
    <p:sldId id="341" r:id="rId87"/>
    <p:sldId id="342" r:id="rId88"/>
    <p:sldId id="343" r:id="rId89"/>
    <p:sldId id="344" r:id="rId90"/>
    <p:sldId id="345" r:id="rId91"/>
    <p:sldId id="346" r:id="rId92"/>
    <p:sldId id="347" r:id="rId93"/>
    <p:sldId id="348" r:id="rId94"/>
    <p:sldId id="349" r:id="rId95"/>
    <p:sldId id="350" r:id="rId96"/>
    <p:sldId id="351" r:id="rId97"/>
    <p:sldId id="352" r:id="rId98"/>
    <p:sldId id="353" r:id="rId99"/>
    <p:sldId id="354" r:id="rId100"/>
    <p:sldId id="355" r:id="rId101"/>
    <p:sldId id="356" r:id="rId102"/>
    <p:sldId id="357" r:id="rId103"/>
    <p:sldId id="358" r:id="rId104"/>
    <p:sldId id="359" r:id="rId105"/>
    <p:sldId id="360" r:id="rId106"/>
    <p:sldId id="361" r:id="rId107"/>
    <p:sldId id="362" r:id="rId108"/>
    <p:sldId id="363" r:id="rId109"/>
    <p:sldId id="364" r:id="rId110"/>
    <p:sldId id="365" r:id="rId111"/>
    <p:sldId id="366" r:id="rId112"/>
    <p:sldId id="367" r:id="rId113"/>
    <p:sldId id="368" r:id="rId114"/>
    <p:sldId id="369" r:id="rId115"/>
    <p:sldId id="370" r:id="rId116"/>
    <p:sldId id="371" r:id="rId117"/>
    <p:sldId id="372" r:id="rId118"/>
    <p:sldId id="373" r:id="rId119"/>
    <p:sldId id="374" r:id="rId120"/>
    <p:sldId id="375" r:id="rId121"/>
    <p:sldId id="376" r:id="rId122"/>
  </p:sldIdLst>
  <p:sldSz cx="9144000" cy="6858000" type="screen4x3"/>
  <p:notesSz cx="9144000" cy="6858000"/>
  <p:defaultTextStyle>
    <a:defPPr>
      <a:defRPr kern="0"/>
    </a:defPPr>
  </p:defaultTextStyle>
  <p:extLst>
    <p:ext uri="{EFAFB233-063F-42B5-8137-9DF3F51BA10A}">
      <p15:sld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56" d="100"/>
          <a:sy n="56" d="100"/>
        </p:scale>
        <p:origin x="1508" y="44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5.xml"/><Relationship Id="rId117" Type="http://schemas.openxmlformats.org/officeDocument/2006/relationships/slide" Target="slides/slide116.xml"/><Relationship Id="rId21" Type="http://schemas.openxmlformats.org/officeDocument/2006/relationships/slide" Target="slides/slide20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63" Type="http://schemas.openxmlformats.org/officeDocument/2006/relationships/slide" Target="slides/slide62.xml"/><Relationship Id="rId68" Type="http://schemas.openxmlformats.org/officeDocument/2006/relationships/slide" Target="slides/slide67.xml"/><Relationship Id="rId84" Type="http://schemas.openxmlformats.org/officeDocument/2006/relationships/slide" Target="slides/slide83.xml"/><Relationship Id="rId89" Type="http://schemas.openxmlformats.org/officeDocument/2006/relationships/slide" Target="slides/slide88.xml"/><Relationship Id="rId112" Type="http://schemas.openxmlformats.org/officeDocument/2006/relationships/slide" Target="slides/slide111.xml"/><Relationship Id="rId16" Type="http://schemas.openxmlformats.org/officeDocument/2006/relationships/slide" Target="slides/slide15.xml"/><Relationship Id="rId107" Type="http://schemas.openxmlformats.org/officeDocument/2006/relationships/slide" Target="slides/slide106.xml"/><Relationship Id="rId11" Type="http://schemas.openxmlformats.org/officeDocument/2006/relationships/slide" Target="slides/slide10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74" Type="http://schemas.openxmlformats.org/officeDocument/2006/relationships/slide" Target="slides/slide73.xml"/><Relationship Id="rId79" Type="http://schemas.openxmlformats.org/officeDocument/2006/relationships/slide" Target="slides/slide78.xml"/><Relationship Id="rId102" Type="http://schemas.openxmlformats.org/officeDocument/2006/relationships/slide" Target="slides/slide101.xml"/><Relationship Id="rId123" Type="http://schemas.openxmlformats.org/officeDocument/2006/relationships/presProps" Target="presProps.xml"/><Relationship Id="rId5" Type="http://schemas.openxmlformats.org/officeDocument/2006/relationships/slide" Target="slides/slide4.xml"/><Relationship Id="rId90" Type="http://schemas.openxmlformats.org/officeDocument/2006/relationships/slide" Target="slides/slide89.xml"/><Relationship Id="rId95" Type="http://schemas.openxmlformats.org/officeDocument/2006/relationships/slide" Target="slides/slide94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64" Type="http://schemas.openxmlformats.org/officeDocument/2006/relationships/slide" Target="slides/slide63.xml"/><Relationship Id="rId69" Type="http://schemas.openxmlformats.org/officeDocument/2006/relationships/slide" Target="slides/slide68.xml"/><Relationship Id="rId113" Type="http://schemas.openxmlformats.org/officeDocument/2006/relationships/slide" Target="slides/slide112.xml"/><Relationship Id="rId118" Type="http://schemas.openxmlformats.org/officeDocument/2006/relationships/slide" Target="slides/slide117.xml"/><Relationship Id="rId80" Type="http://schemas.openxmlformats.org/officeDocument/2006/relationships/slide" Target="slides/slide79.xml"/><Relationship Id="rId85" Type="http://schemas.openxmlformats.org/officeDocument/2006/relationships/slide" Target="slides/slide84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59" Type="http://schemas.openxmlformats.org/officeDocument/2006/relationships/slide" Target="slides/slide58.xml"/><Relationship Id="rId103" Type="http://schemas.openxmlformats.org/officeDocument/2006/relationships/slide" Target="slides/slide102.xml"/><Relationship Id="rId108" Type="http://schemas.openxmlformats.org/officeDocument/2006/relationships/slide" Target="slides/slide107.xml"/><Relationship Id="rId124" Type="http://schemas.openxmlformats.org/officeDocument/2006/relationships/viewProps" Target="viewProps.xml"/><Relationship Id="rId54" Type="http://schemas.openxmlformats.org/officeDocument/2006/relationships/slide" Target="slides/slide53.xml"/><Relationship Id="rId70" Type="http://schemas.openxmlformats.org/officeDocument/2006/relationships/slide" Target="slides/slide69.xml"/><Relationship Id="rId75" Type="http://schemas.openxmlformats.org/officeDocument/2006/relationships/slide" Target="slides/slide74.xml"/><Relationship Id="rId91" Type="http://schemas.openxmlformats.org/officeDocument/2006/relationships/slide" Target="slides/slide90.xml"/><Relationship Id="rId96" Type="http://schemas.openxmlformats.org/officeDocument/2006/relationships/slide" Target="slides/slide95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49" Type="http://schemas.openxmlformats.org/officeDocument/2006/relationships/slide" Target="slides/slide48.xml"/><Relationship Id="rId114" Type="http://schemas.openxmlformats.org/officeDocument/2006/relationships/slide" Target="slides/slide113.xml"/><Relationship Id="rId119" Type="http://schemas.openxmlformats.org/officeDocument/2006/relationships/slide" Target="slides/slide118.xml"/><Relationship Id="rId44" Type="http://schemas.openxmlformats.org/officeDocument/2006/relationships/slide" Target="slides/slide43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81" Type="http://schemas.openxmlformats.org/officeDocument/2006/relationships/slide" Target="slides/slide80.xml"/><Relationship Id="rId86" Type="http://schemas.openxmlformats.org/officeDocument/2006/relationships/slide" Target="slides/slide85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9" Type="http://schemas.openxmlformats.org/officeDocument/2006/relationships/slide" Target="slides/slide38.xml"/><Relationship Id="rId109" Type="http://schemas.openxmlformats.org/officeDocument/2006/relationships/slide" Target="slides/slide108.xml"/><Relationship Id="rId34" Type="http://schemas.openxmlformats.org/officeDocument/2006/relationships/slide" Target="slides/slide33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76" Type="http://schemas.openxmlformats.org/officeDocument/2006/relationships/slide" Target="slides/slide75.xml"/><Relationship Id="rId97" Type="http://schemas.openxmlformats.org/officeDocument/2006/relationships/slide" Target="slides/slide96.xml"/><Relationship Id="rId104" Type="http://schemas.openxmlformats.org/officeDocument/2006/relationships/slide" Target="slides/slide103.xml"/><Relationship Id="rId120" Type="http://schemas.openxmlformats.org/officeDocument/2006/relationships/slide" Target="slides/slide119.xml"/><Relationship Id="rId125" Type="http://schemas.openxmlformats.org/officeDocument/2006/relationships/theme" Target="theme/theme1.xml"/><Relationship Id="rId7" Type="http://schemas.openxmlformats.org/officeDocument/2006/relationships/slide" Target="slides/slide6.xml"/><Relationship Id="rId71" Type="http://schemas.openxmlformats.org/officeDocument/2006/relationships/slide" Target="slides/slide70.xml"/><Relationship Id="rId92" Type="http://schemas.openxmlformats.org/officeDocument/2006/relationships/slide" Target="slides/slide91.xml"/><Relationship Id="rId2" Type="http://schemas.openxmlformats.org/officeDocument/2006/relationships/slide" Target="slides/slide1.xml"/><Relationship Id="rId29" Type="http://schemas.openxmlformats.org/officeDocument/2006/relationships/slide" Target="slides/slide28.xml"/><Relationship Id="rId24" Type="http://schemas.openxmlformats.org/officeDocument/2006/relationships/slide" Target="slides/slide23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66" Type="http://schemas.openxmlformats.org/officeDocument/2006/relationships/slide" Target="slides/slide65.xml"/><Relationship Id="rId87" Type="http://schemas.openxmlformats.org/officeDocument/2006/relationships/slide" Target="slides/slide86.xml"/><Relationship Id="rId110" Type="http://schemas.openxmlformats.org/officeDocument/2006/relationships/slide" Target="slides/slide109.xml"/><Relationship Id="rId115" Type="http://schemas.openxmlformats.org/officeDocument/2006/relationships/slide" Target="slides/slide114.xml"/><Relationship Id="rId61" Type="http://schemas.openxmlformats.org/officeDocument/2006/relationships/slide" Target="slides/slide60.xml"/><Relationship Id="rId82" Type="http://schemas.openxmlformats.org/officeDocument/2006/relationships/slide" Target="slides/slide81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56" Type="http://schemas.openxmlformats.org/officeDocument/2006/relationships/slide" Target="slides/slide55.xml"/><Relationship Id="rId77" Type="http://schemas.openxmlformats.org/officeDocument/2006/relationships/slide" Target="slides/slide76.xml"/><Relationship Id="rId100" Type="http://schemas.openxmlformats.org/officeDocument/2006/relationships/slide" Target="slides/slide99.xml"/><Relationship Id="rId105" Type="http://schemas.openxmlformats.org/officeDocument/2006/relationships/slide" Target="slides/slide104.xml"/><Relationship Id="rId126" Type="http://schemas.openxmlformats.org/officeDocument/2006/relationships/tableStyles" Target="tableStyles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slide" Target="slides/slide71.xml"/><Relationship Id="rId93" Type="http://schemas.openxmlformats.org/officeDocument/2006/relationships/slide" Target="slides/slide92.xml"/><Relationship Id="rId98" Type="http://schemas.openxmlformats.org/officeDocument/2006/relationships/slide" Target="slides/slide97.xml"/><Relationship Id="rId121" Type="http://schemas.openxmlformats.org/officeDocument/2006/relationships/slide" Target="slides/slide120.xml"/><Relationship Id="rId3" Type="http://schemas.openxmlformats.org/officeDocument/2006/relationships/slide" Target="slides/slide2.xml"/><Relationship Id="rId25" Type="http://schemas.openxmlformats.org/officeDocument/2006/relationships/slide" Target="slides/slide24.xml"/><Relationship Id="rId46" Type="http://schemas.openxmlformats.org/officeDocument/2006/relationships/slide" Target="slides/slide45.xml"/><Relationship Id="rId67" Type="http://schemas.openxmlformats.org/officeDocument/2006/relationships/slide" Target="slides/slide66.xml"/><Relationship Id="rId116" Type="http://schemas.openxmlformats.org/officeDocument/2006/relationships/slide" Target="slides/slide115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62" Type="http://schemas.openxmlformats.org/officeDocument/2006/relationships/slide" Target="slides/slide61.xml"/><Relationship Id="rId83" Type="http://schemas.openxmlformats.org/officeDocument/2006/relationships/slide" Target="slides/slide82.xml"/><Relationship Id="rId88" Type="http://schemas.openxmlformats.org/officeDocument/2006/relationships/slide" Target="slides/slide87.xml"/><Relationship Id="rId111" Type="http://schemas.openxmlformats.org/officeDocument/2006/relationships/slide" Target="slides/slide110.xml"/><Relationship Id="rId15" Type="http://schemas.openxmlformats.org/officeDocument/2006/relationships/slide" Target="slides/slide14.xml"/><Relationship Id="rId36" Type="http://schemas.openxmlformats.org/officeDocument/2006/relationships/slide" Target="slides/slide35.xml"/><Relationship Id="rId57" Type="http://schemas.openxmlformats.org/officeDocument/2006/relationships/slide" Target="slides/slide56.xml"/><Relationship Id="rId106" Type="http://schemas.openxmlformats.org/officeDocument/2006/relationships/slide" Target="slides/slide105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52" Type="http://schemas.openxmlformats.org/officeDocument/2006/relationships/slide" Target="slides/slide51.xml"/><Relationship Id="rId73" Type="http://schemas.openxmlformats.org/officeDocument/2006/relationships/slide" Target="slides/slide72.xml"/><Relationship Id="rId78" Type="http://schemas.openxmlformats.org/officeDocument/2006/relationships/slide" Target="slides/slide77.xml"/><Relationship Id="rId94" Type="http://schemas.openxmlformats.org/officeDocument/2006/relationships/slide" Target="slides/slide93.xml"/><Relationship Id="rId99" Type="http://schemas.openxmlformats.org/officeDocument/2006/relationships/slide" Target="slides/slide98.xml"/><Relationship Id="rId101" Type="http://schemas.openxmlformats.org/officeDocument/2006/relationships/slide" Target="slides/slide100.xml"/><Relationship Id="rId122" Type="http://schemas.openxmlformats.org/officeDocument/2006/relationships/slide" Target="slides/slide121.xml"/><Relationship Id="rId4" Type="http://schemas.openxmlformats.org/officeDocument/2006/relationships/slide" Target="slides/slide3.xml"/><Relationship Id="rId9" Type="http://schemas.openxmlformats.org/officeDocument/2006/relationships/slide" Target="slides/slide8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685800" y="2125980"/>
            <a:ext cx="7772400" cy="14401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1600" b="0" i="0">
                <a:solidFill>
                  <a:schemeClr val="bg1"/>
                </a:solidFill>
                <a:latin typeface="Calibri"/>
                <a:cs typeface="Calibri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371600" y="3840480"/>
            <a:ext cx="6400800" cy="17145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1800" b="1" i="0" u="sng">
                <a:solidFill>
                  <a:schemeClr val="tx1"/>
                </a:solidFill>
                <a:latin typeface="Comic Sans MS"/>
                <a:cs typeface="Comic Sans MS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11/3/2024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‹N°›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1600" b="0" i="0">
                <a:solidFill>
                  <a:schemeClr val="bg1"/>
                </a:solidFill>
                <a:latin typeface="Calibri"/>
                <a:cs typeface="Calibri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 sz="1800" b="1" i="0" u="sng">
                <a:solidFill>
                  <a:schemeClr val="tx1"/>
                </a:solidFill>
                <a:latin typeface="Comic Sans MS"/>
                <a:cs typeface="Comic Sans MS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11/3/2024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‹N°›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1600" b="0" i="0">
                <a:solidFill>
                  <a:schemeClr val="bg1"/>
                </a:solidFill>
                <a:latin typeface="Calibri"/>
                <a:cs typeface="Calibri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457200" y="1577340"/>
            <a:ext cx="3977640" cy="45262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4709160" y="1577340"/>
            <a:ext cx="3977640" cy="45262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11/3/2024</a:t>
            </a:fld>
            <a:endParaRPr lang="en-US"/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‹N°›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1600" b="0" i="0">
                <a:solidFill>
                  <a:schemeClr val="bg1"/>
                </a:solidFill>
                <a:latin typeface="Calibri"/>
                <a:cs typeface="Calibri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11/3/2024</a:t>
            </a:fld>
            <a:endParaRPr lang="en-US"/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‹N°›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11/3/2024</a:t>
            </a:fld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‹N°›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image" Target="../media/image2.png"/><Relationship Id="rId3" Type="http://schemas.openxmlformats.org/officeDocument/2006/relationships/slideLayout" Target="../slideLayouts/slideLayout3.xml"/><Relationship Id="rId7" Type="http://schemas.openxmlformats.org/officeDocument/2006/relationships/image" Target="../media/image1.pn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11" Type="http://schemas.openxmlformats.org/officeDocument/2006/relationships/image" Target="../media/image5.png"/><Relationship Id="rId5" Type="http://schemas.openxmlformats.org/officeDocument/2006/relationships/slideLayout" Target="../slideLayouts/slideLayout5.xml"/><Relationship Id="rId10" Type="http://schemas.openxmlformats.org/officeDocument/2006/relationships/image" Target="../media/image4.png"/><Relationship Id="rId4" Type="http://schemas.openxmlformats.org/officeDocument/2006/relationships/slideLayout" Target="../slideLayouts/slideLayout4.xml"/><Relationship Id="rId9" Type="http://schemas.openxmlformats.org/officeDocument/2006/relationships/image" Target="../media/image3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bg object 16"/>
          <p:cNvPicPr/>
          <p:nvPr/>
        </p:nvPicPr>
        <p:blipFill>
          <a:blip r:embed="rId7" cstate="print"/>
          <a:stretch>
            <a:fillRect/>
          </a:stretch>
        </p:blipFill>
        <p:spPr>
          <a:xfrm>
            <a:off x="0" y="0"/>
            <a:ext cx="9139428" cy="807728"/>
          </a:xfrm>
          <a:prstGeom prst="rect">
            <a:avLst/>
          </a:prstGeom>
        </p:spPr>
      </p:pic>
      <p:pic>
        <p:nvPicPr>
          <p:cNvPr id="17" name="bg object 17"/>
          <p:cNvPicPr/>
          <p:nvPr/>
        </p:nvPicPr>
        <p:blipFill>
          <a:blip r:embed="rId8" cstate="print"/>
          <a:stretch>
            <a:fillRect/>
          </a:stretch>
        </p:blipFill>
        <p:spPr>
          <a:xfrm>
            <a:off x="827532" y="100584"/>
            <a:ext cx="4227576" cy="682752"/>
          </a:xfrm>
          <a:prstGeom prst="rect">
            <a:avLst/>
          </a:prstGeom>
        </p:spPr>
      </p:pic>
      <p:pic>
        <p:nvPicPr>
          <p:cNvPr id="18" name="bg object 18"/>
          <p:cNvPicPr/>
          <p:nvPr/>
        </p:nvPicPr>
        <p:blipFill>
          <a:blip r:embed="rId9" cstate="print"/>
          <a:stretch>
            <a:fillRect/>
          </a:stretch>
        </p:blipFill>
        <p:spPr>
          <a:xfrm>
            <a:off x="1039012" y="279018"/>
            <a:ext cx="3797782" cy="275463"/>
          </a:xfrm>
          <a:prstGeom prst="rect">
            <a:avLst/>
          </a:prstGeom>
        </p:spPr>
      </p:pic>
      <p:pic>
        <p:nvPicPr>
          <p:cNvPr id="19" name="bg object 19"/>
          <p:cNvPicPr/>
          <p:nvPr/>
        </p:nvPicPr>
        <p:blipFill>
          <a:blip r:embed="rId10" cstate="print"/>
          <a:stretch>
            <a:fillRect/>
          </a:stretch>
        </p:blipFill>
        <p:spPr>
          <a:xfrm>
            <a:off x="164592" y="611123"/>
            <a:ext cx="675132" cy="515112"/>
          </a:xfrm>
          <a:prstGeom prst="rect">
            <a:avLst/>
          </a:prstGeom>
        </p:spPr>
      </p:pic>
      <p:pic>
        <p:nvPicPr>
          <p:cNvPr id="20" name="bg object 20"/>
          <p:cNvPicPr/>
          <p:nvPr/>
        </p:nvPicPr>
        <p:blipFill>
          <a:blip r:embed="rId11" cstate="print"/>
          <a:stretch>
            <a:fillRect/>
          </a:stretch>
        </p:blipFill>
        <p:spPr>
          <a:xfrm>
            <a:off x="179514" y="135381"/>
            <a:ext cx="645121" cy="485267"/>
          </a:xfrm>
          <a:prstGeom prst="rect">
            <a:avLst/>
          </a:prstGeom>
        </p:spPr>
      </p:pic>
      <p:sp>
        <p:nvSpPr>
          <p:cNvPr id="21" name="bg object 21"/>
          <p:cNvSpPr/>
          <p:nvPr/>
        </p:nvSpPr>
        <p:spPr>
          <a:xfrm>
            <a:off x="5580126" y="135381"/>
            <a:ext cx="3384550" cy="485775"/>
          </a:xfrm>
          <a:custGeom>
            <a:avLst/>
            <a:gdLst/>
            <a:ahLst/>
            <a:cxnLst/>
            <a:rect l="l" t="t" r="r" b="b"/>
            <a:pathLst>
              <a:path w="3384550" h="485775">
                <a:moveTo>
                  <a:pt x="3303524" y="0"/>
                </a:moveTo>
                <a:lnTo>
                  <a:pt x="80899" y="0"/>
                </a:lnTo>
                <a:lnTo>
                  <a:pt x="49399" y="6353"/>
                </a:lnTo>
                <a:lnTo>
                  <a:pt x="23685" y="23685"/>
                </a:lnTo>
                <a:lnTo>
                  <a:pt x="6353" y="49399"/>
                </a:lnTo>
                <a:lnTo>
                  <a:pt x="0" y="80899"/>
                </a:lnTo>
                <a:lnTo>
                  <a:pt x="0" y="404368"/>
                </a:lnTo>
                <a:lnTo>
                  <a:pt x="6353" y="435867"/>
                </a:lnTo>
                <a:lnTo>
                  <a:pt x="23685" y="461581"/>
                </a:lnTo>
                <a:lnTo>
                  <a:pt x="49399" y="478913"/>
                </a:lnTo>
                <a:lnTo>
                  <a:pt x="80899" y="485267"/>
                </a:lnTo>
                <a:lnTo>
                  <a:pt x="3303524" y="485267"/>
                </a:lnTo>
                <a:lnTo>
                  <a:pt x="3334970" y="478913"/>
                </a:lnTo>
                <a:lnTo>
                  <a:pt x="3360689" y="461581"/>
                </a:lnTo>
                <a:lnTo>
                  <a:pt x="3378051" y="435867"/>
                </a:lnTo>
                <a:lnTo>
                  <a:pt x="3384423" y="404368"/>
                </a:lnTo>
                <a:lnTo>
                  <a:pt x="3384423" y="80899"/>
                </a:lnTo>
                <a:lnTo>
                  <a:pt x="3378051" y="49399"/>
                </a:lnTo>
                <a:lnTo>
                  <a:pt x="3360689" y="23685"/>
                </a:lnTo>
                <a:lnTo>
                  <a:pt x="3334970" y="6353"/>
                </a:lnTo>
                <a:lnTo>
                  <a:pt x="3303524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" name="bg object 22"/>
          <p:cNvSpPr/>
          <p:nvPr/>
        </p:nvSpPr>
        <p:spPr>
          <a:xfrm>
            <a:off x="5580126" y="135381"/>
            <a:ext cx="3384550" cy="485775"/>
          </a:xfrm>
          <a:custGeom>
            <a:avLst/>
            <a:gdLst/>
            <a:ahLst/>
            <a:cxnLst/>
            <a:rect l="l" t="t" r="r" b="b"/>
            <a:pathLst>
              <a:path w="3384550" h="485775">
                <a:moveTo>
                  <a:pt x="0" y="80899"/>
                </a:moveTo>
                <a:lnTo>
                  <a:pt x="6353" y="49399"/>
                </a:lnTo>
                <a:lnTo>
                  <a:pt x="23685" y="23685"/>
                </a:lnTo>
                <a:lnTo>
                  <a:pt x="49399" y="6353"/>
                </a:lnTo>
                <a:lnTo>
                  <a:pt x="80899" y="0"/>
                </a:lnTo>
                <a:lnTo>
                  <a:pt x="3303524" y="0"/>
                </a:lnTo>
                <a:lnTo>
                  <a:pt x="3334970" y="6353"/>
                </a:lnTo>
                <a:lnTo>
                  <a:pt x="3360689" y="23685"/>
                </a:lnTo>
                <a:lnTo>
                  <a:pt x="3378051" y="49399"/>
                </a:lnTo>
                <a:lnTo>
                  <a:pt x="3384423" y="80899"/>
                </a:lnTo>
                <a:lnTo>
                  <a:pt x="3384423" y="404368"/>
                </a:lnTo>
                <a:lnTo>
                  <a:pt x="3378051" y="435867"/>
                </a:lnTo>
                <a:lnTo>
                  <a:pt x="3360689" y="461581"/>
                </a:lnTo>
                <a:lnTo>
                  <a:pt x="3334970" y="478913"/>
                </a:lnTo>
                <a:lnTo>
                  <a:pt x="3303524" y="485267"/>
                </a:lnTo>
                <a:lnTo>
                  <a:pt x="80899" y="485267"/>
                </a:lnTo>
                <a:lnTo>
                  <a:pt x="49399" y="478913"/>
                </a:lnTo>
                <a:lnTo>
                  <a:pt x="23685" y="461581"/>
                </a:lnTo>
                <a:lnTo>
                  <a:pt x="6353" y="435867"/>
                </a:lnTo>
                <a:lnTo>
                  <a:pt x="0" y="404368"/>
                </a:lnTo>
                <a:lnTo>
                  <a:pt x="0" y="80899"/>
                </a:lnTo>
                <a:close/>
              </a:path>
            </a:pathLst>
          </a:custGeom>
          <a:ln w="2540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5604668" y="231089"/>
            <a:ext cx="3335654" cy="26924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1600" b="0" i="0">
                <a:solidFill>
                  <a:schemeClr val="bg1"/>
                </a:solidFill>
                <a:latin typeface="Calibri"/>
                <a:cs typeface="Calibri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2829305" y="1259839"/>
            <a:ext cx="6055995" cy="140398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1800" b="1" i="0" u="sng">
                <a:solidFill>
                  <a:schemeClr val="tx1"/>
                </a:solidFill>
                <a:latin typeface="Comic Sans MS"/>
                <a:cs typeface="Comic Sans MS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3108960" y="6377940"/>
            <a:ext cx="292608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457200" y="6377940"/>
            <a:ext cx="210312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11/3/2024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6583680" y="6377940"/>
            <a:ext cx="210312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‹N°›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3" Type="http://schemas.openxmlformats.org/officeDocument/2006/relationships/image" Target="../media/image15.png"/><Relationship Id="rId18" Type="http://schemas.openxmlformats.org/officeDocument/2006/relationships/image" Target="../media/image20.png"/><Relationship Id="rId26" Type="http://schemas.openxmlformats.org/officeDocument/2006/relationships/image" Target="../media/image28.png"/><Relationship Id="rId3" Type="http://schemas.openxmlformats.org/officeDocument/2006/relationships/image" Target="../media/image7.png"/><Relationship Id="rId21" Type="http://schemas.openxmlformats.org/officeDocument/2006/relationships/image" Target="../media/image23.png"/><Relationship Id="rId34" Type="http://schemas.openxmlformats.org/officeDocument/2006/relationships/image" Target="../media/image36.png"/><Relationship Id="rId7" Type="http://schemas.openxmlformats.org/officeDocument/2006/relationships/image" Target="../media/image11.png"/><Relationship Id="rId12" Type="http://schemas.openxmlformats.org/officeDocument/2006/relationships/image" Target="../media/image14.png"/><Relationship Id="rId17" Type="http://schemas.openxmlformats.org/officeDocument/2006/relationships/image" Target="../media/image19.png"/><Relationship Id="rId25" Type="http://schemas.openxmlformats.org/officeDocument/2006/relationships/image" Target="../media/image27.png"/><Relationship Id="rId33" Type="http://schemas.openxmlformats.org/officeDocument/2006/relationships/image" Target="../media/image35.png"/><Relationship Id="rId2" Type="http://schemas.openxmlformats.org/officeDocument/2006/relationships/image" Target="../media/image6.png"/><Relationship Id="rId16" Type="http://schemas.openxmlformats.org/officeDocument/2006/relationships/image" Target="../media/image18.png"/><Relationship Id="rId20" Type="http://schemas.openxmlformats.org/officeDocument/2006/relationships/image" Target="../media/image22.png"/><Relationship Id="rId29" Type="http://schemas.openxmlformats.org/officeDocument/2006/relationships/image" Target="../media/image31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10.png"/><Relationship Id="rId11" Type="http://schemas.openxmlformats.org/officeDocument/2006/relationships/image" Target="../media/image13.png"/><Relationship Id="rId24" Type="http://schemas.openxmlformats.org/officeDocument/2006/relationships/image" Target="../media/image26.png"/><Relationship Id="rId32" Type="http://schemas.openxmlformats.org/officeDocument/2006/relationships/image" Target="../media/image34.png"/><Relationship Id="rId5" Type="http://schemas.openxmlformats.org/officeDocument/2006/relationships/image" Target="../media/image9.png"/><Relationship Id="rId15" Type="http://schemas.openxmlformats.org/officeDocument/2006/relationships/image" Target="../media/image17.png"/><Relationship Id="rId23" Type="http://schemas.openxmlformats.org/officeDocument/2006/relationships/image" Target="../media/image25.png"/><Relationship Id="rId28" Type="http://schemas.openxmlformats.org/officeDocument/2006/relationships/image" Target="../media/image30.png"/><Relationship Id="rId36" Type="http://schemas.openxmlformats.org/officeDocument/2006/relationships/image" Target="../media/image38.png"/><Relationship Id="rId10" Type="http://schemas.openxmlformats.org/officeDocument/2006/relationships/image" Target="../media/image5.png"/><Relationship Id="rId19" Type="http://schemas.openxmlformats.org/officeDocument/2006/relationships/image" Target="../media/image21.png"/><Relationship Id="rId31" Type="http://schemas.openxmlformats.org/officeDocument/2006/relationships/image" Target="../media/image33.png"/><Relationship Id="rId4" Type="http://schemas.openxmlformats.org/officeDocument/2006/relationships/image" Target="../media/image8.png"/><Relationship Id="rId9" Type="http://schemas.openxmlformats.org/officeDocument/2006/relationships/image" Target="../media/image4.png"/><Relationship Id="rId14" Type="http://schemas.openxmlformats.org/officeDocument/2006/relationships/image" Target="../media/image16.png"/><Relationship Id="rId22" Type="http://schemas.openxmlformats.org/officeDocument/2006/relationships/image" Target="../media/image24.png"/><Relationship Id="rId27" Type="http://schemas.openxmlformats.org/officeDocument/2006/relationships/image" Target="../media/image29.png"/><Relationship Id="rId30" Type="http://schemas.openxmlformats.org/officeDocument/2006/relationships/image" Target="../media/image32.png"/><Relationship Id="rId35" Type="http://schemas.openxmlformats.org/officeDocument/2006/relationships/image" Target="../media/image37.png"/><Relationship Id="rId8" Type="http://schemas.openxmlformats.org/officeDocument/2006/relationships/image" Target="../media/image1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7" Type="http://schemas.openxmlformats.org/officeDocument/2006/relationships/image" Target="../media/image39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7" Type="http://schemas.openxmlformats.org/officeDocument/2006/relationships/image" Target="../media/image40.jp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7" Type="http://schemas.openxmlformats.org/officeDocument/2006/relationships/image" Target="../media/image5.png"/><Relationship Id="rId2" Type="http://schemas.openxmlformats.org/officeDocument/2006/relationships/image" Target="../media/image41.jp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7" Type="http://schemas.openxmlformats.org/officeDocument/2006/relationships/image" Target="../media/image4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7" Type="http://schemas.openxmlformats.org/officeDocument/2006/relationships/image" Target="../media/image43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44.jpg"/><Relationship Id="rId3" Type="http://schemas.openxmlformats.org/officeDocument/2006/relationships/image" Target="../media/image2.png"/><Relationship Id="rId7" Type="http://schemas.openxmlformats.org/officeDocument/2006/relationships/hyperlink" Target="http://nte-serveur.univ-lyon1.fr/nte/geosciences/chronologie/cours/superposition.jpg" TargetMode="External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45.jpg"/><Relationship Id="rId3" Type="http://schemas.openxmlformats.org/officeDocument/2006/relationships/image" Target="../media/image2.png"/><Relationship Id="rId7" Type="http://schemas.openxmlformats.org/officeDocument/2006/relationships/hyperlink" Target="http://nte-serveur.univ-lyon1.fr/nte/geosciences/chronologie/cours/Echelle.JPG" TargetMode="External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6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png"/><Relationship Id="rId2" Type="http://schemas.openxmlformats.org/officeDocument/2006/relationships/image" Target="../media/image47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9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hyperlink" Target="http://terre.haplosciences.com/silicates3.jpg" TargetMode="External"/><Relationship Id="rId2" Type="http://schemas.openxmlformats.org/officeDocument/2006/relationships/image" Target="../media/image50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2.jpg"/><Relationship Id="rId4" Type="http://schemas.openxmlformats.org/officeDocument/2006/relationships/image" Target="../media/image51.jp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4.jpg"/><Relationship Id="rId2" Type="http://schemas.openxmlformats.org/officeDocument/2006/relationships/image" Target="../media/image53.jpg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55.jpg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57.png"/><Relationship Id="rId3" Type="http://schemas.openxmlformats.org/officeDocument/2006/relationships/image" Target="../media/image8.png"/><Relationship Id="rId7" Type="http://schemas.openxmlformats.org/officeDocument/2006/relationships/image" Target="../media/image5.png"/><Relationship Id="rId2" Type="http://schemas.openxmlformats.org/officeDocument/2006/relationships/image" Target="../media/image56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10" Type="http://schemas.openxmlformats.org/officeDocument/2006/relationships/image" Target="../media/image59.png"/><Relationship Id="rId4" Type="http://schemas.openxmlformats.org/officeDocument/2006/relationships/image" Target="../media/image2.png"/><Relationship Id="rId9" Type="http://schemas.openxmlformats.org/officeDocument/2006/relationships/image" Target="../media/image58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1.png"/><Relationship Id="rId2" Type="http://schemas.openxmlformats.org/officeDocument/2006/relationships/image" Target="../media/image60.png"/><Relationship Id="rId1" Type="http://schemas.openxmlformats.org/officeDocument/2006/relationships/slideLayout" Target="../slideLayouts/slideLayout5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3.jpg"/><Relationship Id="rId2" Type="http://schemas.openxmlformats.org/officeDocument/2006/relationships/image" Target="../media/image62.jpg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64.jpg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image" Target="../media/image70.jpg"/><Relationship Id="rId3" Type="http://schemas.openxmlformats.org/officeDocument/2006/relationships/image" Target="../media/image65.png"/><Relationship Id="rId7" Type="http://schemas.openxmlformats.org/officeDocument/2006/relationships/image" Target="../media/image69.png"/><Relationship Id="rId2" Type="http://schemas.openxmlformats.org/officeDocument/2006/relationships/image" Target="../media/image60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68.jpg"/><Relationship Id="rId5" Type="http://schemas.openxmlformats.org/officeDocument/2006/relationships/image" Target="../media/image67.png"/><Relationship Id="rId4" Type="http://schemas.openxmlformats.org/officeDocument/2006/relationships/image" Target="../media/image66.jp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1.png"/><Relationship Id="rId2" Type="http://schemas.openxmlformats.org/officeDocument/2006/relationships/image" Target="../media/image60.png"/><Relationship Id="rId1" Type="http://schemas.openxmlformats.org/officeDocument/2006/relationships/slideLayout" Target="../slideLayouts/slideLayout5.xml"/><Relationship Id="rId5" Type="http://schemas.openxmlformats.org/officeDocument/2006/relationships/image" Target="../media/image73.jpg"/><Relationship Id="rId4" Type="http://schemas.openxmlformats.org/officeDocument/2006/relationships/image" Target="../media/image72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5.jpg"/><Relationship Id="rId2" Type="http://schemas.openxmlformats.org/officeDocument/2006/relationships/image" Target="../media/image74.jpg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76.jp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8.png"/><Relationship Id="rId2" Type="http://schemas.openxmlformats.org/officeDocument/2006/relationships/image" Target="../media/image77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81.jpg"/><Relationship Id="rId5" Type="http://schemas.openxmlformats.org/officeDocument/2006/relationships/image" Target="../media/image80.png"/><Relationship Id="rId4" Type="http://schemas.openxmlformats.org/officeDocument/2006/relationships/image" Target="../media/image79.jpg"/></Relationships>
</file>

<file path=ppt/slides/_rels/slide21.xml.rels><?xml version="1.0" encoding="UTF-8" standalone="yes"?>
<Relationships xmlns="http://schemas.openxmlformats.org/package/2006/relationships"><Relationship Id="rId8" Type="http://schemas.openxmlformats.org/officeDocument/2006/relationships/image" Target="../media/image83.png"/><Relationship Id="rId3" Type="http://schemas.openxmlformats.org/officeDocument/2006/relationships/image" Target="../media/image1.png"/><Relationship Id="rId7" Type="http://schemas.openxmlformats.org/officeDocument/2006/relationships/image" Target="../media/image5.png"/><Relationship Id="rId2" Type="http://schemas.openxmlformats.org/officeDocument/2006/relationships/image" Target="../media/image82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4" Type="http://schemas.openxmlformats.org/officeDocument/2006/relationships/image" Target="../media/image2.png"/><Relationship Id="rId9" Type="http://schemas.openxmlformats.org/officeDocument/2006/relationships/image" Target="../media/image84.jpg"/></Relationships>
</file>

<file path=ppt/slides/_rels/slide22.xml.rels><?xml version="1.0" encoding="UTF-8" standalone="yes"?>
<Relationships xmlns="http://schemas.openxmlformats.org/package/2006/relationships"><Relationship Id="rId8" Type="http://schemas.openxmlformats.org/officeDocument/2006/relationships/image" Target="../media/image91.png"/><Relationship Id="rId3" Type="http://schemas.openxmlformats.org/officeDocument/2006/relationships/image" Target="../media/image86.png"/><Relationship Id="rId7" Type="http://schemas.openxmlformats.org/officeDocument/2006/relationships/image" Target="../media/image90.jpg"/><Relationship Id="rId2" Type="http://schemas.openxmlformats.org/officeDocument/2006/relationships/image" Target="../media/image85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89.png"/><Relationship Id="rId5" Type="http://schemas.openxmlformats.org/officeDocument/2006/relationships/image" Target="../media/image88.jpg"/><Relationship Id="rId4" Type="http://schemas.openxmlformats.org/officeDocument/2006/relationships/image" Target="../media/image87.png"/><Relationship Id="rId9" Type="http://schemas.openxmlformats.org/officeDocument/2006/relationships/image" Target="../media/image92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4.jpg"/><Relationship Id="rId2" Type="http://schemas.openxmlformats.org/officeDocument/2006/relationships/image" Target="../media/image93.jpg"/><Relationship Id="rId1" Type="http://schemas.openxmlformats.org/officeDocument/2006/relationships/slideLayout" Target="../slideLayouts/slideLayout5.xml"/><Relationship Id="rId5" Type="http://schemas.openxmlformats.org/officeDocument/2006/relationships/image" Target="../media/image96.jpg"/><Relationship Id="rId4" Type="http://schemas.openxmlformats.org/officeDocument/2006/relationships/image" Target="../media/image95.jpg"/></Relationships>
</file>

<file path=ppt/slides/_rels/slide24.xml.rels><?xml version="1.0" encoding="UTF-8" standalone="yes"?>
<Relationships xmlns="http://schemas.openxmlformats.org/package/2006/relationships"><Relationship Id="rId8" Type="http://schemas.openxmlformats.org/officeDocument/2006/relationships/image" Target="../media/image98.png"/><Relationship Id="rId13" Type="http://schemas.openxmlformats.org/officeDocument/2006/relationships/image" Target="../media/image103.jpg"/><Relationship Id="rId3" Type="http://schemas.openxmlformats.org/officeDocument/2006/relationships/image" Target="../media/image1.png"/><Relationship Id="rId7" Type="http://schemas.openxmlformats.org/officeDocument/2006/relationships/image" Target="../media/image5.png"/><Relationship Id="rId12" Type="http://schemas.openxmlformats.org/officeDocument/2006/relationships/image" Target="../media/image102.png"/><Relationship Id="rId2" Type="http://schemas.openxmlformats.org/officeDocument/2006/relationships/image" Target="../media/image97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4.png"/><Relationship Id="rId11" Type="http://schemas.openxmlformats.org/officeDocument/2006/relationships/image" Target="../media/image101.jpg"/><Relationship Id="rId5" Type="http://schemas.openxmlformats.org/officeDocument/2006/relationships/image" Target="../media/image3.png"/><Relationship Id="rId10" Type="http://schemas.openxmlformats.org/officeDocument/2006/relationships/image" Target="../media/image100.png"/><Relationship Id="rId4" Type="http://schemas.openxmlformats.org/officeDocument/2006/relationships/image" Target="../media/image2.png"/><Relationship Id="rId9" Type="http://schemas.openxmlformats.org/officeDocument/2006/relationships/image" Target="../media/image99.jpg"/></Relationships>
</file>

<file path=ppt/slides/_rels/slide25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png"/><Relationship Id="rId13" Type="http://schemas.openxmlformats.org/officeDocument/2006/relationships/image" Target="../media/image110.png"/><Relationship Id="rId3" Type="http://schemas.openxmlformats.org/officeDocument/2006/relationships/image" Target="../media/image105.jpg"/><Relationship Id="rId7" Type="http://schemas.openxmlformats.org/officeDocument/2006/relationships/image" Target="../media/image4.png"/><Relationship Id="rId12" Type="http://schemas.openxmlformats.org/officeDocument/2006/relationships/image" Target="../media/image109.png"/><Relationship Id="rId2" Type="http://schemas.openxmlformats.org/officeDocument/2006/relationships/image" Target="../media/image104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3.png"/><Relationship Id="rId11" Type="http://schemas.openxmlformats.org/officeDocument/2006/relationships/image" Target="../media/image108.png"/><Relationship Id="rId5" Type="http://schemas.openxmlformats.org/officeDocument/2006/relationships/image" Target="../media/image2.png"/><Relationship Id="rId10" Type="http://schemas.openxmlformats.org/officeDocument/2006/relationships/image" Target="../media/image107.jpg"/><Relationship Id="rId4" Type="http://schemas.openxmlformats.org/officeDocument/2006/relationships/image" Target="../media/image1.png"/><Relationship Id="rId9" Type="http://schemas.openxmlformats.org/officeDocument/2006/relationships/image" Target="../media/image106.png"/><Relationship Id="rId14" Type="http://schemas.openxmlformats.org/officeDocument/2006/relationships/image" Target="../media/image111.jp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3.png"/><Relationship Id="rId2" Type="http://schemas.openxmlformats.org/officeDocument/2006/relationships/image" Target="../media/image112.png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73.jpg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4.pn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5.pn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6.pn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8.png"/><Relationship Id="rId2" Type="http://schemas.openxmlformats.org/officeDocument/2006/relationships/image" Target="../media/image117.jp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121.jpg"/><Relationship Id="rId5" Type="http://schemas.openxmlformats.org/officeDocument/2006/relationships/image" Target="../media/image120.png"/><Relationship Id="rId4" Type="http://schemas.openxmlformats.org/officeDocument/2006/relationships/image" Target="../media/image119.pn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3.png"/><Relationship Id="rId2" Type="http://schemas.openxmlformats.org/officeDocument/2006/relationships/image" Target="../media/image122.jpg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5.jpg"/><Relationship Id="rId2" Type="http://schemas.openxmlformats.org/officeDocument/2006/relationships/image" Target="../media/image124.jpg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png"/><Relationship Id="rId13" Type="http://schemas.openxmlformats.org/officeDocument/2006/relationships/image" Target="../media/image132.jpg"/><Relationship Id="rId3" Type="http://schemas.openxmlformats.org/officeDocument/2006/relationships/image" Target="../media/image127.png"/><Relationship Id="rId7" Type="http://schemas.openxmlformats.org/officeDocument/2006/relationships/image" Target="../media/image4.png"/><Relationship Id="rId12" Type="http://schemas.openxmlformats.org/officeDocument/2006/relationships/image" Target="../media/image131.png"/><Relationship Id="rId17" Type="http://schemas.openxmlformats.org/officeDocument/2006/relationships/image" Target="../media/image136.jpg"/><Relationship Id="rId2" Type="http://schemas.openxmlformats.org/officeDocument/2006/relationships/image" Target="../media/image126.png"/><Relationship Id="rId16" Type="http://schemas.openxmlformats.org/officeDocument/2006/relationships/image" Target="../media/image135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3.png"/><Relationship Id="rId11" Type="http://schemas.openxmlformats.org/officeDocument/2006/relationships/image" Target="../media/image130.jpg"/><Relationship Id="rId5" Type="http://schemas.openxmlformats.org/officeDocument/2006/relationships/image" Target="../media/image2.png"/><Relationship Id="rId15" Type="http://schemas.openxmlformats.org/officeDocument/2006/relationships/image" Target="../media/image134.jpg"/><Relationship Id="rId10" Type="http://schemas.openxmlformats.org/officeDocument/2006/relationships/image" Target="../media/image129.png"/><Relationship Id="rId4" Type="http://schemas.openxmlformats.org/officeDocument/2006/relationships/image" Target="../media/image8.png"/><Relationship Id="rId9" Type="http://schemas.openxmlformats.org/officeDocument/2006/relationships/image" Target="../media/image128.png"/><Relationship Id="rId14" Type="http://schemas.openxmlformats.org/officeDocument/2006/relationships/image" Target="../media/image133.png"/></Relationships>
</file>

<file path=ppt/slides/_rels/slide3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8.png"/><Relationship Id="rId3" Type="http://schemas.openxmlformats.org/officeDocument/2006/relationships/image" Target="../media/image1.png"/><Relationship Id="rId7" Type="http://schemas.openxmlformats.org/officeDocument/2006/relationships/image" Target="../media/image5.png"/><Relationship Id="rId2" Type="http://schemas.openxmlformats.org/officeDocument/2006/relationships/image" Target="../media/image137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4" Type="http://schemas.openxmlformats.org/officeDocument/2006/relationships/image" Target="../media/image2.png"/><Relationship Id="rId9" Type="http://schemas.openxmlformats.org/officeDocument/2006/relationships/image" Target="../media/image139.png"/></Relationships>
</file>

<file path=ppt/slides/_rels/slide3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1.png"/><Relationship Id="rId3" Type="http://schemas.openxmlformats.org/officeDocument/2006/relationships/image" Target="../media/image8.png"/><Relationship Id="rId7" Type="http://schemas.openxmlformats.org/officeDocument/2006/relationships/image" Target="../media/image5.png"/><Relationship Id="rId2" Type="http://schemas.openxmlformats.org/officeDocument/2006/relationships/image" Target="../media/image140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36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png"/><Relationship Id="rId3" Type="http://schemas.openxmlformats.org/officeDocument/2006/relationships/image" Target="../media/image143.png"/><Relationship Id="rId7" Type="http://schemas.openxmlformats.org/officeDocument/2006/relationships/image" Target="../media/image4.png"/><Relationship Id="rId2" Type="http://schemas.openxmlformats.org/officeDocument/2006/relationships/image" Target="../media/image142.jp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3.png"/><Relationship Id="rId5" Type="http://schemas.openxmlformats.org/officeDocument/2006/relationships/image" Target="../media/image2.png"/><Relationship Id="rId4" Type="http://schemas.openxmlformats.org/officeDocument/2006/relationships/image" Target="../media/image8.png"/><Relationship Id="rId9" Type="http://schemas.openxmlformats.org/officeDocument/2006/relationships/image" Target="../media/image144.png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6.jpg"/><Relationship Id="rId2" Type="http://schemas.openxmlformats.org/officeDocument/2006/relationships/image" Target="../media/image145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47.jpg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9.jpg"/><Relationship Id="rId2" Type="http://schemas.openxmlformats.org/officeDocument/2006/relationships/image" Target="../media/image148.jpg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150.png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2.jpg"/><Relationship Id="rId7" Type="http://schemas.openxmlformats.org/officeDocument/2006/relationships/image" Target="../media/image156.jpg"/><Relationship Id="rId2" Type="http://schemas.openxmlformats.org/officeDocument/2006/relationships/image" Target="../media/image15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55.png"/><Relationship Id="rId5" Type="http://schemas.openxmlformats.org/officeDocument/2006/relationships/image" Target="../media/image154.jpg"/><Relationship Id="rId4" Type="http://schemas.openxmlformats.org/officeDocument/2006/relationships/image" Target="../media/image153.png"/></Relationships>
</file>

<file path=ppt/slides/_rels/slide40.xml.rels><?xml version="1.0" encoding="UTF-8" standalone="yes"?>
<Relationships xmlns="http://schemas.openxmlformats.org/package/2006/relationships"><Relationship Id="rId8" Type="http://schemas.openxmlformats.org/officeDocument/2006/relationships/image" Target="../media/image2.png"/><Relationship Id="rId3" Type="http://schemas.openxmlformats.org/officeDocument/2006/relationships/image" Target="../media/image158.png"/><Relationship Id="rId7" Type="http://schemas.openxmlformats.org/officeDocument/2006/relationships/image" Target="../media/image1.png"/><Relationship Id="rId2" Type="http://schemas.openxmlformats.org/officeDocument/2006/relationships/image" Target="../media/image157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161.png"/><Relationship Id="rId11" Type="http://schemas.openxmlformats.org/officeDocument/2006/relationships/image" Target="../media/image5.png"/><Relationship Id="rId5" Type="http://schemas.openxmlformats.org/officeDocument/2006/relationships/image" Target="../media/image160.png"/><Relationship Id="rId10" Type="http://schemas.openxmlformats.org/officeDocument/2006/relationships/image" Target="../media/image4.png"/><Relationship Id="rId4" Type="http://schemas.openxmlformats.org/officeDocument/2006/relationships/image" Target="../media/image159.png"/><Relationship Id="rId9" Type="http://schemas.openxmlformats.org/officeDocument/2006/relationships/image" Target="../media/image3.png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3.jpg"/><Relationship Id="rId2" Type="http://schemas.openxmlformats.org/officeDocument/2006/relationships/image" Target="../media/image162.png"/><Relationship Id="rId1" Type="http://schemas.openxmlformats.org/officeDocument/2006/relationships/slideLayout" Target="../slideLayouts/slideLayout5.xml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5.png"/><Relationship Id="rId2" Type="http://schemas.openxmlformats.org/officeDocument/2006/relationships/image" Target="../media/image164.png"/><Relationship Id="rId1" Type="http://schemas.openxmlformats.org/officeDocument/2006/relationships/slideLayout" Target="../slideLayouts/slideLayout5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4.png"/><Relationship Id="rId1" Type="http://schemas.openxmlformats.org/officeDocument/2006/relationships/slideLayout" Target="../slideLayouts/slideLayout5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6.jpg"/><Relationship Id="rId1" Type="http://schemas.openxmlformats.org/officeDocument/2006/relationships/slideLayout" Target="../slideLayouts/slideLayout5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7.png"/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8.png"/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9.jpg"/><Relationship Id="rId1" Type="http://schemas.openxmlformats.org/officeDocument/2006/relationships/slideLayout" Target="../slideLayouts/slideLayout5.xml"/></Relationships>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5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0.png"/><Relationship Id="rId1" Type="http://schemas.openxmlformats.org/officeDocument/2006/relationships/slideLayout" Target="../slideLayouts/slideLayout5.xml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2.png"/><Relationship Id="rId2" Type="http://schemas.openxmlformats.org/officeDocument/2006/relationships/image" Target="../media/image171.png"/><Relationship Id="rId1" Type="http://schemas.openxmlformats.org/officeDocument/2006/relationships/slideLayout" Target="../slideLayouts/slideLayout5.xml"/></Relationships>
</file>

<file path=ppt/slides/_rels/slide5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74.png"/><Relationship Id="rId3" Type="http://schemas.openxmlformats.org/officeDocument/2006/relationships/image" Target="../media/image1.png"/><Relationship Id="rId7" Type="http://schemas.openxmlformats.org/officeDocument/2006/relationships/image" Target="../media/image5.png"/><Relationship Id="rId2" Type="http://schemas.openxmlformats.org/officeDocument/2006/relationships/image" Target="../media/image173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10" Type="http://schemas.openxmlformats.org/officeDocument/2006/relationships/image" Target="../media/image176.png"/><Relationship Id="rId4" Type="http://schemas.openxmlformats.org/officeDocument/2006/relationships/image" Target="../media/image2.png"/><Relationship Id="rId9" Type="http://schemas.openxmlformats.org/officeDocument/2006/relationships/image" Target="../media/image175.png"/></Relationships>
</file>

<file path=ppt/slides/_rels/slide5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83.png"/><Relationship Id="rId13" Type="http://schemas.openxmlformats.org/officeDocument/2006/relationships/image" Target="../media/image188.jpg"/><Relationship Id="rId18" Type="http://schemas.openxmlformats.org/officeDocument/2006/relationships/image" Target="../media/image193.png"/><Relationship Id="rId3" Type="http://schemas.openxmlformats.org/officeDocument/2006/relationships/image" Target="../media/image178.jpg"/><Relationship Id="rId21" Type="http://schemas.openxmlformats.org/officeDocument/2006/relationships/image" Target="../media/image196.png"/><Relationship Id="rId7" Type="http://schemas.openxmlformats.org/officeDocument/2006/relationships/image" Target="../media/image182.jpg"/><Relationship Id="rId12" Type="http://schemas.openxmlformats.org/officeDocument/2006/relationships/image" Target="../media/image187.png"/><Relationship Id="rId17" Type="http://schemas.openxmlformats.org/officeDocument/2006/relationships/image" Target="../media/image192.png"/><Relationship Id="rId25" Type="http://schemas.openxmlformats.org/officeDocument/2006/relationships/image" Target="../media/image200.jpg"/><Relationship Id="rId2" Type="http://schemas.openxmlformats.org/officeDocument/2006/relationships/image" Target="../media/image177.png"/><Relationship Id="rId16" Type="http://schemas.openxmlformats.org/officeDocument/2006/relationships/image" Target="../media/image191.png"/><Relationship Id="rId20" Type="http://schemas.openxmlformats.org/officeDocument/2006/relationships/image" Target="../media/image195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181.png"/><Relationship Id="rId11" Type="http://schemas.openxmlformats.org/officeDocument/2006/relationships/image" Target="../media/image186.jpg"/><Relationship Id="rId24" Type="http://schemas.openxmlformats.org/officeDocument/2006/relationships/image" Target="../media/image199.png"/><Relationship Id="rId5" Type="http://schemas.openxmlformats.org/officeDocument/2006/relationships/image" Target="../media/image180.jpg"/><Relationship Id="rId15" Type="http://schemas.openxmlformats.org/officeDocument/2006/relationships/image" Target="../media/image190.png"/><Relationship Id="rId23" Type="http://schemas.openxmlformats.org/officeDocument/2006/relationships/image" Target="../media/image198.png"/><Relationship Id="rId10" Type="http://schemas.openxmlformats.org/officeDocument/2006/relationships/image" Target="../media/image185.png"/><Relationship Id="rId19" Type="http://schemas.openxmlformats.org/officeDocument/2006/relationships/image" Target="../media/image194.png"/><Relationship Id="rId4" Type="http://schemas.openxmlformats.org/officeDocument/2006/relationships/image" Target="../media/image179.png"/><Relationship Id="rId9" Type="http://schemas.openxmlformats.org/officeDocument/2006/relationships/image" Target="../media/image184.jpg"/><Relationship Id="rId14" Type="http://schemas.openxmlformats.org/officeDocument/2006/relationships/image" Target="../media/image189.png"/><Relationship Id="rId22" Type="http://schemas.openxmlformats.org/officeDocument/2006/relationships/image" Target="../media/image197.png"/></Relationships>
</file>

<file path=ppt/slides/_rels/slide54.xml.rels><?xml version="1.0" encoding="UTF-8" standalone="yes"?>
<Relationships xmlns="http://schemas.openxmlformats.org/package/2006/relationships"><Relationship Id="rId8" Type="http://schemas.openxmlformats.org/officeDocument/2006/relationships/image" Target="../media/image207.png"/><Relationship Id="rId3" Type="http://schemas.openxmlformats.org/officeDocument/2006/relationships/image" Target="../media/image202.png"/><Relationship Id="rId7" Type="http://schemas.openxmlformats.org/officeDocument/2006/relationships/image" Target="../media/image206.png"/><Relationship Id="rId2" Type="http://schemas.openxmlformats.org/officeDocument/2006/relationships/image" Target="../media/image20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05.png"/><Relationship Id="rId5" Type="http://schemas.openxmlformats.org/officeDocument/2006/relationships/image" Target="../media/image204.png"/><Relationship Id="rId4" Type="http://schemas.openxmlformats.org/officeDocument/2006/relationships/image" Target="../media/image203.png"/><Relationship Id="rId9" Type="http://schemas.openxmlformats.org/officeDocument/2006/relationships/image" Target="../media/image208.png"/></Relationships>
</file>

<file path=ppt/slides/_rels/slide5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0.png"/><Relationship Id="rId2" Type="http://schemas.openxmlformats.org/officeDocument/2006/relationships/image" Target="../media/image209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213.png"/><Relationship Id="rId5" Type="http://schemas.openxmlformats.org/officeDocument/2006/relationships/image" Target="../media/image212.png"/><Relationship Id="rId4" Type="http://schemas.openxmlformats.org/officeDocument/2006/relationships/image" Target="../media/image211.png"/></Relationships>
</file>

<file path=ppt/slides/_rels/slide56.xml.rels><?xml version="1.0" encoding="UTF-8" standalone="yes"?>
<Relationships xmlns="http://schemas.openxmlformats.org/package/2006/relationships"><Relationship Id="rId8" Type="http://schemas.openxmlformats.org/officeDocument/2006/relationships/image" Target="../media/image220.png"/><Relationship Id="rId13" Type="http://schemas.openxmlformats.org/officeDocument/2006/relationships/image" Target="../media/image225.png"/><Relationship Id="rId18" Type="http://schemas.openxmlformats.org/officeDocument/2006/relationships/image" Target="../media/image230.png"/><Relationship Id="rId26" Type="http://schemas.openxmlformats.org/officeDocument/2006/relationships/image" Target="../media/image238.png"/><Relationship Id="rId3" Type="http://schemas.openxmlformats.org/officeDocument/2006/relationships/image" Target="../media/image215.png"/><Relationship Id="rId21" Type="http://schemas.openxmlformats.org/officeDocument/2006/relationships/image" Target="../media/image233.png"/><Relationship Id="rId7" Type="http://schemas.openxmlformats.org/officeDocument/2006/relationships/image" Target="../media/image219.png"/><Relationship Id="rId12" Type="http://schemas.openxmlformats.org/officeDocument/2006/relationships/image" Target="../media/image224.png"/><Relationship Id="rId17" Type="http://schemas.openxmlformats.org/officeDocument/2006/relationships/image" Target="../media/image229.png"/><Relationship Id="rId25" Type="http://schemas.openxmlformats.org/officeDocument/2006/relationships/image" Target="../media/image237.png"/><Relationship Id="rId2" Type="http://schemas.openxmlformats.org/officeDocument/2006/relationships/image" Target="../media/image214.png"/><Relationship Id="rId16" Type="http://schemas.openxmlformats.org/officeDocument/2006/relationships/image" Target="../media/image228.png"/><Relationship Id="rId20" Type="http://schemas.openxmlformats.org/officeDocument/2006/relationships/image" Target="../media/image232.png"/><Relationship Id="rId29" Type="http://schemas.openxmlformats.org/officeDocument/2006/relationships/image" Target="../media/image241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218.png"/><Relationship Id="rId11" Type="http://schemas.openxmlformats.org/officeDocument/2006/relationships/image" Target="../media/image223.png"/><Relationship Id="rId24" Type="http://schemas.openxmlformats.org/officeDocument/2006/relationships/image" Target="../media/image236.png"/><Relationship Id="rId5" Type="http://schemas.openxmlformats.org/officeDocument/2006/relationships/image" Target="../media/image217.png"/><Relationship Id="rId15" Type="http://schemas.openxmlformats.org/officeDocument/2006/relationships/image" Target="../media/image227.png"/><Relationship Id="rId23" Type="http://schemas.openxmlformats.org/officeDocument/2006/relationships/image" Target="../media/image235.png"/><Relationship Id="rId28" Type="http://schemas.openxmlformats.org/officeDocument/2006/relationships/image" Target="../media/image240.png"/><Relationship Id="rId10" Type="http://schemas.openxmlformats.org/officeDocument/2006/relationships/image" Target="../media/image222.png"/><Relationship Id="rId19" Type="http://schemas.openxmlformats.org/officeDocument/2006/relationships/image" Target="../media/image231.png"/><Relationship Id="rId4" Type="http://schemas.openxmlformats.org/officeDocument/2006/relationships/image" Target="../media/image216.png"/><Relationship Id="rId9" Type="http://schemas.openxmlformats.org/officeDocument/2006/relationships/image" Target="../media/image221.png"/><Relationship Id="rId14" Type="http://schemas.openxmlformats.org/officeDocument/2006/relationships/image" Target="../media/image226.png"/><Relationship Id="rId22" Type="http://schemas.openxmlformats.org/officeDocument/2006/relationships/image" Target="../media/image234.png"/><Relationship Id="rId27" Type="http://schemas.openxmlformats.org/officeDocument/2006/relationships/image" Target="../media/image239.png"/></Relationships>
</file>

<file path=ppt/slides/_rels/slide57.xml.rels><?xml version="1.0" encoding="UTF-8" standalone="yes"?>
<Relationships xmlns="http://schemas.openxmlformats.org/package/2006/relationships"><Relationship Id="rId8" Type="http://schemas.openxmlformats.org/officeDocument/2006/relationships/image" Target="../media/image246.png"/><Relationship Id="rId3" Type="http://schemas.openxmlformats.org/officeDocument/2006/relationships/image" Target="../media/image242.png"/><Relationship Id="rId7" Type="http://schemas.openxmlformats.org/officeDocument/2006/relationships/image" Target="../media/image245.png"/><Relationship Id="rId2" Type="http://schemas.openxmlformats.org/officeDocument/2006/relationships/image" Target="../media/image214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244.png"/><Relationship Id="rId5" Type="http://schemas.openxmlformats.org/officeDocument/2006/relationships/image" Target="../media/image243.png"/><Relationship Id="rId4" Type="http://schemas.openxmlformats.org/officeDocument/2006/relationships/image" Target="../media/image241.png"/><Relationship Id="rId9" Type="http://schemas.openxmlformats.org/officeDocument/2006/relationships/image" Target="../media/image247.png"/></Relationships>
</file>

<file path=ppt/slides/_rels/slide58.xml.rels><?xml version="1.0" encoding="UTF-8" standalone="yes"?>
<Relationships xmlns="http://schemas.openxmlformats.org/package/2006/relationships"><Relationship Id="rId8" Type="http://schemas.openxmlformats.org/officeDocument/2006/relationships/image" Target="../media/image254.png"/><Relationship Id="rId3" Type="http://schemas.openxmlformats.org/officeDocument/2006/relationships/image" Target="../media/image249.png"/><Relationship Id="rId7" Type="http://schemas.openxmlformats.org/officeDocument/2006/relationships/image" Target="../media/image253.png"/><Relationship Id="rId12" Type="http://schemas.openxmlformats.org/officeDocument/2006/relationships/image" Target="../media/image258.png"/><Relationship Id="rId2" Type="http://schemas.openxmlformats.org/officeDocument/2006/relationships/image" Target="../media/image248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52.png"/><Relationship Id="rId11" Type="http://schemas.openxmlformats.org/officeDocument/2006/relationships/image" Target="../media/image257.png"/><Relationship Id="rId5" Type="http://schemas.openxmlformats.org/officeDocument/2006/relationships/image" Target="../media/image251.png"/><Relationship Id="rId10" Type="http://schemas.openxmlformats.org/officeDocument/2006/relationships/image" Target="../media/image256.png"/><Relationship Id="rId4" Type="http://schemas.openxmlformats.org/officeDocument/2006/relationships/image" Target="../media/image250.png"/><Relationship Id="rId9" Type="http://schemas.openxmlformats.org/officeDocument/2006/relationships/image" Target="../media/image255.png"/></Relationships>
</file>

<file path=ppt/slides/_rels/slide5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0.png"/><Relationship Id="rId2" Type="http://schemas.openxmlformats.org/officeDocument/2006/relationships/image" Target="../media/image259.jp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263.jpg"/><Relationship Id="rId5" Type="http://schemas.openxmlformats.org/officeDocument/2006/relationships/image" Target="../media/image262.png"/><Relationship Id="rId4" Type="http://schemas.openxmlformats.org/officeDocument/2006/relationships/image" Target="../media/image261.png"/></Relationships>
</file>

<file path=ppt/slides/_rels/slide6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6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62.xml.rels><?xml version="1.0" encoding="UTF-8" standalone="yes"?>
<Relationships xmlns="http://schemas.openxmlformats.org/package/2006/relationships"><Relationship Id="rId8" Type="http://schemas.openxmlformats.org/officeDocument/2006/relationships/image" Target="../media/image270.png"/><Relationship Id="rId3" Type="http://schemas.openxmlformats.org/officeDocument/2006/relationships/image" Target="../media/image265.png"/><Relationship Id="rId7" Type="http://schemas.openxmlformats.org/officeDocument/2006/relationships/image" Target="../media/image269.png"/><Relationship Id="rId2" Type="http://schemas.openxmlformats.org/officeDocument/2006/relationships/image" Target="../media/image264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268.png"/><Relationship Id="rId5" Type="http://schemas.openxmlformats.org/officeDocument/2006/relationships/image" Target="../media/image267.png"/><Relationship Id="rId4" Type="http://schemas.openxmlformats.org/officeDocument/2006/relationships/image" Target="../media/image266.png"/><Relationship Id="rId9" Type="http://schemas.openxmlformats.org/officeDocument/2006/relationships/image" Target="../media/image271.png"/></Relationships>
</file>

<file path=ppt/slides/_rels/slide63.xml.rels><?xml version="1.0" encoding="UTF-8" standalone="yes"?>
<Relationships xmlns="http://schemas.openxmlformats.org/package/2006/relationships"><Relationship Id="rId8" Type="http://schemas.openxmlformats.org/officeDocument/2006/relationships/image" Target="../media/image277.png"/><Relationship Id="rId3" Type="http://schemas.openxmlformats.org/officeDocument/2006/relationships/image" Target="../media/image273.png"/><Relationship Id="rId7" Type="http://schemas.openxmlformats.org/officeDocument/2006/relationships/hyperlink" Target="http://www2.ac-lille.fr/_vti_bin/shtml.dll/svt/Geol_region/Sortie_geol/Sortie%20Noirda/calcgreseux.htm/map" TargetMode="External"/><Relationship Id="rId2" Type="http://schemas.openxmlformats.org/officeDocument/2006/relationships/image" Target="../media/image272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276.png"/><Relationship Id="rId5" Type="http://schemas.openxmlformats.org/officeDocument/2006/relationships/image" Target="../media/image275.png"/><Relationship Id="rId4" Type="http://schemas.openxmlformats.org/officeDocument/2006/relationships/image" Target="../media/image274.png"/><Relationship Id="rId9" Type="http://schemas.openxmlformats.org/officeDocument/2006/relationships/image" Target="../media/image278.png"/></Relationships>
</file>

<file path=ppt/slides/_rels/slide64.xml.rels><?xml version="1.0" encoding="UTF-8" standalone="yes"?>
<Relationships xmlns="http://schemas.openxmlformats.org/package/2006/relationships"><Relationship Id="rId8" Type="http://schemas.openxmlformats.org/officeDocument/2006/relationships/image" Target="../media/image285.png"/><Relationship Id="rId13" Type="http://schemas.openxmlformats.org/officeDocument/2006/relationships/image" Target="../media/image290.png"/><Relationship Id="rId3" Type="http://schemas.openxmlformats.org/officeDocument/2006/relationships/image" Target="../media/image280.png"/><Relationship Id="rId7" Type="http://schemas.openxmlformats.org/officeDocument/2006/relationships/image" Target="../media/image284.jpg"/><Relationship Id="rId12" Type="http://schemas.openxmlformats.org/officeDocument/2006/relationships/image" Target="../media/image289.png"/><Relationship Id="rId2" Type="http://schemas.openxmlformats.org/officeDocument/2006/relationships/image" Target="../media/image279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283.png"/><Relationship Id="rId11" Type="http://schemas.openxmlformats.org/officeDocument/2006/relationships/image" Target="../media/image288.png"/><Relationship Id="rId5" Type="http://schemas.openxmlformats.org/officeDocument/2006/relationships/image" Target="../media/image282.png"/><Relationship Id="rId15" Type="http://schemas.openxmlformats.org/officeDocument/2006/relationships/image" Target="../media/image292.png"/><Relationship Id="rId10" Type="http://schemas.openxmlformats.org/officeDocument/2006/relationships/image" Target="../media/image287.png"/><Relationship Id="rId4" Type="http://schemas.openxmlformats.org/officeDocument/2006/relationships/image" Target="../media/image281.jpg"/><Relationship Id="rId9" Type="http://schemas.openxmlformats.org/officeDocument/2006/relationships/image" Target="../media/image286.jpg"/><Relationship Id="rId14" Type="http://schemas.openxmlformats.org/officeDocument/2006/relationships/image" Target="../media/image291.png"/></Relationships>
</file>

<file path=ppt/slides/_rels/slide65.xml.rels><?xml version="1.0" encoding="UTF-8" standalone="yes"?>
<Relationships xmlns="http://schemas.openxmlformats.org/package/2006/relationships"><Relationship Id="rId8" Type="http://schemas.openxmlformats.org/officeDocument/2006/relationships/image" Target="../media/image294.png"/><Relationship Id="rId3" Type="http://schemas.openxmlformats.org/officeDocument/2006/relationships/image" Target="../media/image1.png"/><Relationship Id="rId7" Type="http://schemas.openxmlformats.org/officeDocument/2006/relationships/image" Target="../media/image5.png"/><Relationship Id="rId2" Type="http://schemas.openxmlformats.org/officeDocument/2006/relationships/image" Target="../media/image293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6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6.png"/><Relationship Id="rId2" Type="http://schemas.openxmlformats.org/officeDocument/2006/relationships/image" Target="../media/image295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97.png"/></Relationships>
</file>

<file path=ppt/slides/_rels/slide67.xml.rels><?xml version="1.0" encoding="UTF-8" standalone="yes"?>
<Relationships xmlns="http://schemas.openxmlformats.org/package/2006/relationships"><Relationship Id="rId8" Type="http://schemas.openxmlformats.org/officeDocument/2006/relationships/image" Target="../media/image303.png"/><Relationship Id="rId3" Type="http://schemas.openxmlformats.org/officeDocument/2006/relationships/image" Target="../media/image298.png"/><Relationship Id="rId7" Type="http://schemas.openxmlformats.org/officeDocument/2006/relationships/image" Target="../media/image302.png"/><Relationship Id="rId2" Type="http://schemas.openxmlformats.org/officeDocument/2006/relationships/image" Target="../media/image295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301.png"/><Relationship Id="rId5" Type="http://schemas.openxmlformats.org/officeDocument/2006/relationships/image" Target="../media/image300.png"/><Relationship Id="rId10" Type="http://schemas.openxmlformats.org/officeDocument/2006/relationships/image" Target="../media/image305.png"/><Relationship Id="rId4" Type="http://schemas.openxmlformats.org/officeDocument/2006/relationships/image" Target="../media/image299.png"/><Relationship Id="rId9" Type="http://schemas.openxmlformats.org/officeDocument/2006/relationships/image" Target="../media/image304.png"/></Relationships>
</file>

<file path=ppt/slides/_rels/slide68.xml.rels><?xml version="1.0" encoding="UTF-8" standalone="yes"?>
<Relationships xmlns="http://schemas.openxmlformats.org/package/2006/relationships"><Relationship Id="rId8" Type="http://schemas.openxmlformats.org/officeDocument/2006/relationships/image" Target="../media/image308.png"/><Relationship Id="rId3" Type="http://schemas.openxmlformats.org/officeDocument/2006/relationships/image" Target="../media/image298.png"/><Relationship Id="rId7" Type="http://schemas.openxmlformats.org/officeDocument/2006/relationships/image" Target="../media/image307.png"/><Relationship Id="rId2" Type="http://schemas.openxmlformats.org/officeDocument/2006/relationships/image" Target="../media/image295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286.jpg"/><Relationship Id="rId5" Type="http://schemas.openxmlformats.org/officeDocument/2006/relationships/image" Target="../media/image306.png"/><Relationship Id="rId10" Type="http://schemas.openxmlformats.org/officeDocument/2006/relationships/image" Target="../media/image310.png"/><Relationship Id="rId4" Type="http://schemas.openxmlformats.org/officeDocument/2006/relationships/image" Target="../media/image299.png"/><Relationship Id="rId9" Type="http://schemas.openxmlformats.org/officeDocument/2006/relationships/image" Target="../media/image309.png"/></Relationships>
</file>

<file path=ppt/slides/_rels/slide69.xml.rels><?xml version="1.0" encoding="UTF-8" standalone="yes"?>
<Relationships xmlns="http://schemas.openxmlformats.org/package/2006/relationships"><Relationship Id="rId8" Type="http://schemas.openxmlformats.org/officeDocument/2006/relationships/image" Target="../media/image316.png"/><Relationship Id="rId3" Type="http://schemas.openxmlformats.org/officeDocument/2006/relationships/image" Target="../media/image311.png"/><Relationship Id="rId7" Type="http://schemas.openxmlformats.org/officeDocument/2006/relationships/image" Target="../media/image315.png"/><Relationship Id="rId2" Type="http://schemas.openxmlformats.org/officeDocument/2006/relationships/image" Target="../media/image295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14.png"/><Relationship Id="rId11" Type="http://schemas.openxmlformats.org/officeDocument/2006/relationships/image" Target="../media/image319.png"/><Relationship Id="rId5" Type="http://schemas.openxmlformats.org/officeDocument/2006/relationships/image" Target="../media/image313.png"/><Relationship Id="rId10" Type="http://schemas.openxmlformats.org/officeDocument/2006/relationships/image" Target="../media/image318.png"/><Relationship Id="rId4" Type="http://schemas.openxmlformats.org/officeDocument/2006/relationships/image" Target="../media/image312.png"/><Relationship Id="rId9" Type="http://schemas.openxmlformats.org/officeDocument/2006/relationships/image" Target="../media/image317.png"/></Relationships>
</file>

<file path=ppt/slides/_rels/slide70.xml.rels><?xml version="1.0" encoding="UTF-8" standalone="yes"?>
<Relationships xmlns="http://schemas.openxmlformats.org/package/2006/relationships"><Relationship Id="rId8" Type="http://schemas.openxmlformats.org/officeDocument/2006/relationships/image" Target="../media/image325.jpg"/><Relationship Id="rId3" Type="http://schemas.openxmlformats.org/officeDocument/2006/relationships/image" Target="../media/image320.png"/><Relationship Id="rId7" Type="http://schemas.openxmlformats.org/officeDocument/2006/relationships/image" Target="../media/image324.png"/><Relationship Id="rId12" Type="http://schemas.openxmlformats.org/officeDocument/2006/relationships/image" Target="../media/image329.jpg"/><Relationship Id="rId2" Type="http://schemas.openxmlformats.org/officeDocument/2006/relationships/image" Target="../media/image295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23.png"/><Relationship Id="rId11" Type="http://schemas.openxmlformats.org/officeDocument/2006/relationships/image" Target="../media/image328.png"/><Relationship Id="rId5" Type="http://schemas.openxmlformats.org/officeDocument/2006/relationships/image" Target="../media/image322.png"/><Relationship Id="rId10" Type="http://schemas.openxmlformats.org/officeDocument/2006/relationships/image" Target="../media/image327.png"/><Relationship Id="rId4" Type="http://schemas.openxmlformats.org/officeDocument/2006/relationships/image" Target="../media/image321.jpg"/><Relationship Id="rId9" Type="http://schemas.openxmlformats.org/officeDocument/2006/relationships/image" Target="../media/image326.png"/></Relationships>
</file>

<file path=ppt/slides/_rels/slide7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1.jpg"/><Relationship Id="rId2" Type="http://schemas.openxmlformats.org/officeDocument/2006/relationships/image" Target="../media/image330.png"/><Relationship Id="rId1" Type="http://schemas.openxmlformats.org/officeDocument/2006/relationships/slideLayout" Target="../slideLayouts/slideLayout5.xml"/><Relationship Id="rId5" Type="http://schemas.openxmlformats.org/officeDocument/2006/relationships/image" Target="../media/image333.jpg"/><Relationship Id="rId4" Type="http://schemas.openxmlformats.org/officeDocument/2006/relationships/image" Target="../media/image332.png"/></Relationships>
</file>

<file path=ppt/slides/_rels/slide7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5.png"/><Relationship Id="rId2" Type="http://schemas.openxmlformats.org/officeDocument/2006/relationships/image" Target="../media/image334.png"/><Relationship Id="rId1" Type="http://schemas.openxmlformats.org/officeDocument/2006/relationships/slideLayout" Target="../slideLayouts/slideLayout5.xml"/><Relationship Id="rId5" Type="http://schemas.openxmlformats.org/officeDocument/2006/relationships/image" Target="../media/image337.jpg"/><Relationship Id="rId4" Type="http://schemas.openxmlformats.org/officeDocument/2006/relationships/image" Target="../media/image336.png"/></Relationships>
</file>

<file path=ppt/slides/_rels/slide7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9.png"/><Relationship Id="rId2" Type="http://schemas.openxmlformats.org/officeDocument/2006/relationships/image" Target="../media/image338.png"/><Relationship Id="rId1" Type="http://schemas.openxmlformats.org/officeDocument/2006/relationships/slideLayout" Target="../slideLayouts/slideLayout5.xml"/></Relationships>
</file>

<file path=ppt/slides/_rels/slide7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1.jpg"/><Relationship Id="rId2" Type="http://schemas.openxmlformats.org/officeDocument/2006/relationships/image" Target="../media/image340.png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342.png"/></Relationships>
</file>

<file path=ppt/slides/_rels/slide7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4.jpg"/><Relationship Id="rId2" Type="http://schemas.openxmlformats.org/officeDocument/2006/relationships/image" Target="../media/image343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47.png"/><Relationship Id="rId5" Type="http://schemas.openxmlformats.org/officeDocument/2006/relationships/image" Target="../media/image346.jpg"/><Relationship Id="rId4" Type="http://schemas.openxmlformats.org/officeDocument/2006/relationships/image" Target="../media/image345.png"/></Relationships>
</file>

<file path=ppt/slides/_rels/slide7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9.jpg"/><Relationship Id="rId2" Type="http://schemas.openxmlformats.org/officeDocument/2006/relationships/image" Target="../media/image348.png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350.png"/></Relationships>
</file>

<file path=ppt/slides/_rels/slide7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7" Type="http://schemas.openxmlformats.org/officeDocument/2006/relationships/image" Target="../media/image5.png"/><Relationship Id="rId2" Type="http://schemas.openxmlformats.org/officeDocument/2006/relationships/image" Target="../media/image351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7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3.png"/><Relationship Id="rId2" Type="http://schemas.openxmlformats.org/officeDocument/2006/relationships/image" Target="../media/image352.png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354.png"/></Relationships>
</file>

<file path=ppt/slides/_rels/slide79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png"/><Relationship Id="rId13" Type="http://schemas.openxmlformats.org/officeDocument/2006/relationships/image" Target="../media/image361.png"/><Relationship Id="rId18" Type="http://schemas.openxmlformats.org/officeDocument/2006/relationships/image" Target="../media/image366.png"/><Relationship Id="rId3" Type="http://schemas.openxmlformats.org/officeDocument/2006/relationships/image" Target="../media/image356.png"/><Relationship Id="rId7" Type="http://schemas.openxmlformats.org/officeDocument/2006/relationships/image" Target="../media/image4.png"/><Relationship Id="rId12" Type="http://schemas.openxmlformats.org/officeDocument/2006/relationships/image" Target="../media/image360.png"/><Relationship Id="rId17" Type="http://schemas.openxmlformats.org/officeDocument/2006/relationships/image" Target="../media/image365.png"/><Relationship Id="rId2" Type="http://schemas.openxmlformats.org/officeDocument/2006/relationships/image" Target="../media/image355.png"/><Relationship Id="rId16" Type="http://schemas.openxmlformats.org/officeDocument/2006/relationships/image" Target="../media/image364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.png"/><Relationship Id="rId11" Type="http://schemas.openxmlformats.org/officeDocument/2006/relationships/image" Target="../media/image359.png"/><Relationship Id="rId5" Type="http://schemas.openxmlformats.org/officeDocument/2006/relationships/image" Target="../media/image2.png"/><Relationship Id="rId15" Type="http://schemas.openxmlformats.org/officeDocument/2006/relationships/image" Target="../media/image363.png"/><Relationship Id="rId10" Type="http://schemas.openxmlformats.org/officeDocument/2006/relationships/image" Target="../media/image358.png"/><Relationship Id="rId4" Type="http://schemas.openxmlformats.org/officeDocument/2006/relationships/image" Target="../media/image1.png"/><Relationship Id="rId9" Type="http://schemas.openxmlformats.org/officeDocument/2006/relationships/image" Target="../media/image357.jpg"/><Relationship Id="rId14" Type="http://schemas.openxmlformats.org/officeDocument/2006/relationships/image" Target="../media/image362.png"/></Relationships>
</file>

<file path=ppt/slides/_rels/slide8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7.png"/><Relationship Id="rId1" Type="http://schemas.openxmlformats.org/officeDocument/2006/relationships/slideLayout" Target="../slideLayouts/slideLayout2.xml"/></Relationships>
</file>

<file path=ppt/slides/_rels/slide8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9.jpg"/><Relationship Id="rId2" Type="http://schemas.openxmlformats.org/officeDocument/2006/relationships/image" Target="../media/image368.png"/><Relationship Id="rId1" Type="http://schemas.openxmlformats.org/officeDocument/2006/relationships/slideLayout" Target="../slideLayouts/slideLayout2.xml"/></Relationships>
</file>

<file path=ppt/slides/_rels/slide8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0.png"/><Relationship Id="rId1" Type="http://schemas.openxmlformats.org/officeDocument/2006/relationships/slideLayout" Target="../slideLayouts/slideLayout5.xml"/></Relationships>
</file>

<file path=ppt/slides/_rels/slide84.xml.rels><?xml version="1.0" encoding="UTF-8" standalone="yes"?>
<Relationships xmlns="http://schemas.openxmlformats.org/package/2006/relationships"><Relationship Id="rId8" Type="http://schemas.openxmlformats.org/officeDocument/2006/relationships/image" Target="../media/image372.png"/><Relationship Id="rId3" Type="http://schemas.openxmlformats.org/officeDocument/2006/relationships/image" Target="../media/image1.png"/><Relationship Id="rId7" Type="http://schemas.openxmlformats.org/officeDocument/2006/relationships/image" Target="../media/image5.png"/><Relationship Id="rId2" Type="http://schemas.openxmlformats.org/officeDocument/2006/relationships/image" Target="../media/image371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8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4.png"/><Relationship Id="rId2" Type="http://schemas.openxmlformats.org/officeDocument/2006/relationships/image" Target="../media/image373.jpg"/><Relationship Id="rId1" Type="http://schemas.openxmlformats.org/officeDocument/2006/relationships/slideLayout" Target="../slideLayouts/slideLayout2.xml"/></Relationships>
</file>

<file path=ppt/slides/_rels/slide8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5.png"/><Relationship Id="rId1" Type="http://schemas.openxmlformats.org/officeDocument/2006/relationships/slideLayout" Target="../slideLayouts/slideLayout2.xml"/></Relationships>
</file>

<file path=ppt/slides/_rels/slide8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6.png"/><Relationship Id="rId1" Type="http://schemas.openxmlformats.org/officeDocument/2006/relationships/slideLayout" Target="../slideLayouts/slideLayout2.xml"/></Relationships>
</file>

<file path=ppt/slides/_rels/slide8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7.jpg"/><Relationship Id="rId1" Type="http://schemas.openxmlformats.org/officeDocument/2006/relationships/slideLayout" Target="../slideLayouts/slideLayout2.xml"/></Relationships>
</file>

<file path=ppt/slides/_rels/slide8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9.jpg"/><Relationship Id="rId2" Type="http://schemas.openxmlformats.org/officeDocument/2006/relationships/image" Target="../media/image378.jp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81.jpg"/><Relationship Id="rId4" Type="http://schemas.openxmlformats.org/officeDocument/2006/relationships/image" Target="../media/image380.jpg"/></Relationships>
</file>

<file path=ppt/slides/_rels/slide9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2.png"/><Relationship Id="rId1" Type="http://schemas.openxmlformats.org/officeDocument/2006/relationships/slideLayout" Target="../slideLayouts/slideLayout5.xml"/></Relationships>
</file>

<file path=ppt/slides/_rels/slide9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3.png"/><Relationship Id="rId1" Type="http://schemas.openxmlformats.org/officeDocument/2006/relationships/slideLayout" Target="../slideLayouts/slideLayout2.xml"/></Relationships>
</file>

<file path=ppt/slides/_rels/slide9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4.png"/><Relationship Id="rId1" Type="http://schemas.openxmlformats.org/officeDocument/2006/relationships/slideLayout" Target="../slideLayouts/slideLayout2.xml"/></Relationships>
</file>

<file path=ppt/slides/_rels/slide9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5.png"/><Relationship Id="rId1" Type="http://schemas.openxmlformats.org/officeDocument/2006/relationships/slideLayout" Target="../slideLayouts/slideLayout2.xml"/></Relationships>
</file>

<file path=ppt/slides/_rels/slide94.xml.rels><?xml version="1.0" encoding="UTF-8" standalone="yes"?>
<Relationships xmlns="http://schemas.openxmlformats.org/package/2006/relationships"><Relationship Id="rId8" Type="http://schemas.openxmlformats.org/officeDocument/2006/relationships/image" Target="../media/image392.png"/><Relationship Id="rId3" Type="http://schemas.openxmlformats.org/officeDocument/2006/relationships/image" Target="../media/image387.png"/><Relationship Id="rId7" Type="http://schemas.openxmlformats.org/officeDocument/2006/relationships/image" Target="../media/image391.png"/><Relationship Id="rId2" Type="http://schemas.openxmlformats.org/officeDocument/2006/relationships/image" Target="../media/image386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90.png"/><Relationship Id="rId5" Type="http://schemas.openxmlformats.org/officeDocument/2006/relationships/image" Target="../media/image389.png"/><Relationship Id="rId4" Type="http://schemas.openxmlformats.org/officeDocument/2006/relationships/image" Target="../media/image388.png"/><Relationship Id="rId9" Type="http://schemas.openxmlformats.org/officeDocument/2006/relationships/image" Target="../media/image393.png"/></Relationships>
</file>

<file path=ppt/slides/_rels/slide95.xml.rels><?xml version="1.0" encoding="UTF-8" standalone="yes"?>
<Relationships xmlns="http://schemas.openxmlformats.org/package/2006/relationships"><Relationship Id="rId8" Type="http://schemas.openxmlformats.org/officeDocument/2006/relationships/image" Target="../media/image386.png"/><Relationship Id="rId13" Type="http://schemas.openxmlformats.org/officeDocument/2006/relationships/image" Target="../media/image399.png"/><Relationship Id="rId3" Type="http://schemas.openxmlformats.org/officeDocument/2006/relationships/image" Target="../media/image1.png"/><Relationship Id="rId7" Type="http://schemas.openxmlformats.org/officeDocument/2006/relationships/image" Target="../media/image5.png"/><Relationship Id="rId12" Type="http://schemas.openxmlformats.org/officeDocument/2006/relationships/image" Target="../media/image398.png"/><Relationship Id="rId2" Type="http://schemas.openxmlformats.org/officeDocument/2006/relationships/image" Target="../media/image394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4.png"/><Relationship Id="rId11" Type="http://schemas.openxmlformats.org/officeDocument/2006/relationships/image" Target="../media/image397.png"/><Relationship Id="rId5" Type="http://schemas.openxmlformats.org/officeDocument/2006/relationships/image" Target="../media/image3.png"/><Relationship Id="rId15" Type="http://schemas.openxmlformats.org/officeDocument/2006/relationships/image" Target="../media/image401.png"/><Relationship Id="rId10" Type="http://schemas.openxmlformats.org/officeDocument/2006/relationships/image" Target="../media/image396.png"/><Relationship Id="rId4" Type="http://schemas.openxmlformats.org/officeDocument/2006/relationships/image" Target="../media/image2.png"/><Relationship Id="rId9" Type="http://schemas.openxmlformats.org/officeDocument/2006/relationships/image" Target="../media/image395.png"/><Relationship Id="rId14" Type="http://schemas.openxmlformats.org/officeDocument/2006/relationships/image" Target="../media/image400.png"/></Relationships>
</file>

<file path=ppt/slides/_rels/slide9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2.png"/><Relationship Id="rId1" Type="http://schemas.openxmlformats.org/officeDocument/2006/relationships/slideLayout" Target="../slideLayouts/slideLayout2.xml"/></Relationships>
</file>

<file path=ppt/slides/_rels/slide9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4.png"/><Relationship Id="rId2" Type="http://schemas.openxmlformats.org/officeDocument/2006/relationships/image" Target="../media/image403.png"/><Relationship Id="rId1" Type="http://schemas.openxmlformats.org/officeDocument/2006/relationships/slideLayout" Target="../slideLayouts/slideLayout2.xml"/></Relationships>
</file>

<file path=ppt/slides/_rels/slide9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6.jpg"/><Relationship Id="rId2" Type="http://schemas.openxmlformats.org/officeDocument/2006/relationships/image" Target="../media/image405.png"/><Relationship Id="rId1" Type="http://schemas.openxmlformats.org/officeDocument/2006/relationships/slideLayout" Target="../slideLayouts/slideLayout2.xml"/></Relationships>
</file>

<file path=ppt/slides/_rels/slide99.xml.rels><?xml version="1.0" encoding="UTF-8" standalone="yes"?>
<Relationships xmlns="http://schemas.openxmlformats.org/package/2006/relationships"><Relationship Id="rId8" Type="http://schemas.openxmlformats.org/officeDocument/2006/relationships/image" Target="../media/image408.jpg"/><Relationship Id="rId13" Type="http://schemas.openxmlformats.org/officeDocument/2006/relationships/image" Target="../media/image413.png"/><Relationship Id="rId3" Type="http://schemas.openxmlformats.org/officeDocument/2006/relationships/image" Target="../media/image2.png"/><Relationship Id="rId7" Type="http://schemas.openxmlformats.org/officeDocument/2006/relationships/image" Target="../media/image407.png"/><Relationship Id="rId12" Type="http://schemas.openxmlformats.org/officeDocument/2006/relationships/image" Target="../media/image41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png"/><Relationship Id="rId11" Type="http://schemas.openxmlformats.org/officeDocument/2006/relationships/image" Target="../media/image411.png"/><Relationship Id="rId5" Type="http://schemas.openxmlformats.org/officeDocument/2006/relationships/image" Target="../media/image4.png"/><Relationship Id="rId10" Type="http://schemas.openxmlformats.org/officeDocument/2006/relationships/image" Target="../media/image410.png"/><Relationship Id="rId4" Type="http://schemas.openxmlformats.org/officeDocument/2006/relationships/image" Target="../media/image3.png"/><Relationship Id="rId9" Type="http://schemas.openxmlformats.org/officeDocument/2006/relationships/image" Target="../media/image409.png"/></Relationships>
</file>

<file path=ppt/slides/_rels/slide100.xml.rels><?xml version="1.0" encoding="UTF-8" standalone="yes"?>
<Relationships xmlns="http://schemas.openxmlformats.org/package/2006/relationships"><Relationship Id="rId8" Type="http://schemas.openxmlformats.org/officeDocument/2006/relationships/image" Target="../media/image414.png"/><Relationship Id="rId3" Type="http://schemas.openxmlformats.org/officeDocument/2006/relationships/image" Target="../media/image2.png"/><Relationship Id="rId7" Type="http://schemas.openxmlformats.org/officeDocument/2006/relationships/image" Target="../media/image409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png"/><Relationship Id="rId11" Type="http://schemas.openxmlformats.org/officeDocument/2006/relationships/image" Target="../media/image416.png"/><Relationship Id="rId5" Type="http://schemas.openxmlformats.org/officeDocument/2006/relationships/image" Target="../media/image4.png"/><Relationship Id="rId10" Type="http://schemas.openxmlformats.org/officeDocument/2006/relationships/image" Target="../media/image415.png"/><Relationship Id="rId4" Type="http://schemas.openxmlformats.org/officeDocument/2006/relationships/image" Target="../media/image3.png"/><Relationship Id="rId9" Type="http://schemas.openxmlformats.org/officeDocument/2006/relationships/image" Target="../media/image411.png"/></Relationships>
</file>

<file path=ppt/slides/_rels/slide10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8.jpg"/><Relationship Id="rId2" Type="http://schemas.openxmlformats.org/officeDocument/2006/relationships/image" Target="../media/image417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11.png"/><Relationship Id="rId5" Type="http://schemas.openxmlformats.org/officeDocument/2006/relationships/image" Target="../media/image419.png"/><Relationship Id="rId4" Type="http://schemas.openxmlformats.org/officeDocument/2006/relationships/image" Target="../media/image409.png"/></Relationships>
</file>

<file path=ppt/slides/_rels/slide10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8.jpg"/><Relationship Id="rId7" Type="http://schemas.openxmlformats.org/officeDocument/2006/relationships/image" Target="../media/image411.png"/><Relationship Id="rId2" Type="http://schemas.openxmlformats.org/officeDocument/2006/relationships/image" Target="../media/image420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19.png"/><Relationship Id="rId5" Type="http://schemas.openxmlformats.org/officeDocument/2006/relationships/image" Target="../media/image409.png"/><Relationship Id="rId4" Type="http://schemas.openxmlformats.org/officeDocument/2006/relationships/image" Target="../media/image421.png"/></Relationships>
</file>

<file path=ppt/slides/_rels/slide10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9.png"/><Relationship Id="rId2" Type="http://schemas.openxmlformats.org/officeDocument/2006/relationships/image" Target="../media/image409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423.jpg"/><Relationship Id="rId5" Type="http://schemas.openxmlformats.org/officeDocument/2006/relationships/image" Target="../media/image422.png"/><Relationship Id="rId4" Type="http://schemas.openxmlformats.org/officeDocument/2006/relationships/image" Target="../media/image411.png"/></Relationships>
</file>

<file path=ppt/slides/_rels/slide10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24.png"/><Relationship Id="rId1" Type="http://schemas.openxmlformats.org/officeDocument/2006/relationships/slideLayout" Target="../slideLayouts/slideLayout5.xml"/></Relationships>
</file>

<file path=ppt/slides/_rels/slide106.xml.rels><?xml version="1.0" encoding="UTF-8" standalone="yes"?>
<Relationships xmlns="http://schemas.openxmlformats.org/package/2006/relationships"><Relationship Id="rId8" Type="http://schemas.openxmlformats.org/officeDocument/2006/relationships/image" Target="../media/image431.png"/><Relationship Id="rId3" Type="http://schemas.openxmlformats.org/officeDocument/2006/relationships/image" Target="../media/image426.png"/><Relationship Id="rId7" Type="http://schemas.openxmlformats.org/officeDocument/2006/relationships/image" Target="../media/image430.png"/><Relationship Id="rId2" Type="http://schemas.openxmlformats.org/officeDocument/2006/relationships/image" Target="../media/image425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29.jpg"/><Relationship Id="rId5" Type="http://schemas.openxmlformats.org/officeDocument/2006/relationships/image" Target="../media/image428.png"/><Relationship Id="rId4" Type="http://schemas.openxmlformats.org/officeDocument/2006/relationships/image" Target="../media/image427.png"/><Relationship Id="rId9" Type="http://schemas.openxmlformats.org/officeDocument/2006/relationships/image" Target="../media/image432.png"/></Relationships>
</file>

<file path=ppt/slides/_rels/slide10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4.png"/><Relationship Id="rId2" Type="http://schemas.openxmlformats.org/officeDocument/2006/relationships/image" Target="../media/image433.png"/><Relationship Id="rId1" Type="http://schemas.openxmlformats.org/officeDocument/2006/relationships/slideLayout" Target="../slideLayouts/slideLayout5.xml"/></Relationships>
</file>

<file path=ppt/slides/_rels/slide108.xml.rels><?xml version="1.0" encoding="UTF-8" standalone="yes"?>
<Relationships xmlns="http://schemas.openxmlformats.org/package/2006/relationships"><Relationship Id="rId8" Type="http://schemas.openxmlformats.org/officeDocument/2006/relationships/image" Target="../media/image436.png"/><Relationship Id="rId13" Type="http://schemas.openxmlformats.org/officeDocument/2006/relationships/image" Target="../media/image441.png"/><Relationship Id="rId3" Type="http://schemas.openxmlformats.org/officeDocument/2006/relationships/image" Target="../media/image1.png"/><Relationship Id="rId7" Type="http://schemas.openxmlformats.org/officeDocument/2006/relationships/image" Target="../media/image5.png"/><Relationship Id="rId12" Type="http://schemas.openxmlformats.org/officeDocument/2006/relationships/image" Target="../media/image440.png"/><Relationship Id="rId2" Type="http://schemas.openxmlformats.org/officeDocument/2006/relationships/image" Target="../media/image435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4.png"/><Relationship Id="rId11" Type="http://schemas.openxmlformats.org/officeDocument/2006/relationships/image" Target="../media/image439.png"/><Relationship Id="rId5" Type="http://schemas.openxmlformats.org/officeDocument/2006/relationships/image" Target="../media/image3.png"/><Relationship Id="rId15" Type="http://schemas.openxmlformats.org/officeDocument/2006/relationships/image" Target="../media/image443.png"/><Relationship Id="rId10" Type="http://schemas.openxmlformats.org/officeDocument/2006/relationships/image" Target="../media/image438.png"/><Relationship Id="rId4" Type="http://schemas.openxmlformats.org/officeDocument/2006/relationships/image" Target="../media/image2.png"/><Relationship Id="rId9" Type="http://schemas.openxmlformats.org/officeDocument/2006/relationships/image" Target="../media/image437.png"/><Relationship Id="rId14" Type="http://schemas.openxmlformats.org/officeDocument/2006/relationships/image" Target="../media/image442.png"/></Relationships>
</file>

<file path=ppt/slides/_rels/slide10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5.png"/><Relationship Id="rId7" Type="http://schemas.openxmlformats.org/officeDocument/2006/relationships/image" Target="../media/image449.png"/><Relationship Id="rId2" Type="http://schemas.openxmlformats.org/officeDocument/2006/relationships/image" Target="../media/image444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48.png"/><Relationship Id="rId5" Type="http://schemas.openxmlformats.org/officeDocument/2006/relationships/image" Target="../media/image447.png"/><Relationship Id="rId4" Type="http://schemas.openxmlformats.org/officeDocument/2006/relationships/image" Target="../media/image446.png"/></Relationships>
</file>

<file path=ppt/slides/_rels/slide1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451.png"/><Relationship Id="rId13" Type="http://schemas.openxmlformats.org/officeDocument/2006/relationships/image" Target="../media/image456.png"/><Relationship Id="rId18" Type="http://schemas.openxmlformats.org/officeDocument/2006/relationships/image" Target="../media/image461.png"/><Relationship Id="rId3" Type="http://schemas.openxmlformats.org/officeDocument/2006/relationships/image" Target="../media/image1.png"/><Relationship Id="rId7" Type="http://schemas.openxmlformats.org/officeDocument/2006/relationships/image" Target="../media/image5.png"/><Relationship Id="rId12" Type="http://schemas.openxmlformats.org/officeDocument/2006/relationships/image" Target="../media/image455.png"/><Relationship Id="rId17" Type="http://schemas.openxmlformats.org/officeDocument/2006/relationships/image" Target="../media/image460.png"/><Relationship Id="rId2" Type="http://schemas.openxmlformats.org/officeDocument/2006/relationships/image" Target="../media/image450.png"/><Relationship Id="rId16" Type="http://schemas.openxmlformats.org/officeDocument/2006/relationships/image" Target="../media/image459.png"/><Relationship Id="rId20" Type="http://schemas.openxmlformats.org/officeDocument/2006/relationships/image" Target="../media/image463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.png"/><Relationship Id="rId11" Type="http://schemas.openxmlformats.org/officeDocument/2006/relationships/image" Target="../media/image454.png"/><Relationship Id="rId5" Type="http://schemas.openxmlformats.org/officeDocument/2006/relationships/image" Target="../media/image3.png"/><Relationship Id="rId15" Type="http://schemas.openxmlformats.org/officeDocument/2006/relationships/image" Target="../media/image458.png"/><Relationship Id="rId10" Type="http://schemas.openxmlformats.org/officeDocument/2006/relationships/image" Target="../media/image453.png"/><Relationship Id="rId19" Type="http://schemas.openxmlformats.org/officeDocument/2006/relationships/image" Target="../media/image462.jpg"/><Relationship Id="rId4" Type="http://schemas.openxmlformats.org/officeDocument/2006/relationships/image" Target="../media/image2.png"/><Relationship Id="rId9" Type="http://schemas.openxmlformats.org/officeDocument/2006/relationships/image" Target="../media/image452.png"/><Relationship Id="rId14" Type="http://schemas.openxmlformats.org/officeDocument/2006/relationships/image" Target="../media/image457.png"/></Relationships>
</file>

<file path=ppt/slides/_rels/slide1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457.png"/><Relationship Id="rId13" Type="http://schemas.openxmlformats.org/officeDocument/2006/relationships/image" Target="../media/image464.png"/><Relationship Id="rId3" Type="http://schemas.openxmlformats.org/officeDocument/2006/relationships/image" Target="../media/image452.png"/><Relationship Id="rId7" Type="http://schemas.openxmlformats.org/officeDocument/2006/relationships/image" Target="../media/image456.png"/><Relationship Id="rId12" Type="http://schemas.openxmlformats.org/officeDocument/2006/relationships/image" Target="../media/image461.png"/><Relationship Id="rId2" Type="http://schemas.openxmlformats.org/officeDocument/2006/relationships/image" Target="../media/image451.png"/><Relationship Id="rId16" Type="http://schemas.openxmlformats.org/officeDocument/2006/relationships/image" Target="../media/image467.jp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55.png"/><Relationship Id="rId11" Type="http://schemas.openxmlformats.org/officeDocument/2006/relationships/image" Target="../media/image460.png"/><Relationship Id="rId5" Type="http://schemas.openxmlformats.org/officeDocument/2006/relationships/image" Target="../media/image454.png"/><Relationship Id="rId15" Type="http://schemas.openxmlformats.org/officeDocument/2006/relationships/image" Target="../media/image466.png"/><Relationship Id="rId10" Type="http://schemas.openxmlformats.org/officeDocument/2006/relationships/image" Target="../media/image459.png"/><Relationship Id="rId4" Type="http://schemas.openxmlformats.org/officeDocument/2006/relationships/image" Target="../media/image453.png"/><Relationship Id="rId9" Type="http://schemas.openxmlformats.org/officeDocument/2006/relationships/image" Target="../media/image458.png"/><Relationship Id="rId14" Type="http://schemas.openxmlformats.org/officeDocument/2006/relationships/image" Target="../media/image465.jpg"/></Relationships>
</file>

<file path=ppt/slides/_rels/slide1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469.jpg"/><Relationship Id="rId13" Type="http://schemas.openxmlformats.org/officeDocument/2006/relationships/image" Target="../media/image474.png"/><Relationship Id="rId18" Type="http://schemas.openxmlformats.org/officeDocument/2006/relationships/image" Target="../media/image479.jpg"/><Relationship Id="rId3" Type="http://schemas.openxmlformats.org/officeDocument/2006/relationships/image" Target="../media/image452.png"/><Relationship Id="rId7" Type="http://schemas.openxmlformats.org/officeDocument/2006/relationships/image" Target="../media/image468.png"/><Relationship Id="rId12" Type="http://schemas.openxmlformats.org/officeDocument/2006/relationships/image" Target="../media/image473.png"/><Relationship Id="rId17" Type="http://schemas.openxmlformats.org/officeDocument/2006/relationships/image" Target="../media/image478.png"/><Relationship Id="rId2" Type="http://schemas.openxmlformats.org/officeDocument/2006/relationships/image" Target="../media/image451.png"/><Relationship Id="rId16" Type="http://schemas.openxmlformats.org/officeDocument/2006/relationships/image" Target="../media/image477.png"/><Relationship Id="rId20" Type="http://schemas.openxmlformats.org/officeDocument/2006/relationships/image" Target="../media/image48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55.png"/><Relationship Id="rId11" Type="http://schemas.openxmlformats.org/officeDocument/2006/relationships/image" Target="../media/image472.jpg"/><Relationship Id="rId5" Type="http://schemas.openxmlformats.org/officeDocument/2006/relationships/image" Target="../media/image454.png"/><Relationship Id="rId15" Type="http://schemas.openxmlformats.org/officeDocument/2006/relationships/image" Target="../media/image476.png"/><Relationship Id="rId10" Type="http://schemas.openxmlformats.org/officeDocument/2006/relationships/image" Target="../media/image471.png"/><Relationship Id="rId19" Type="http://schemas.openxmlformats.org/officeDocument/2006/relationships/image" Target="../media/image480.png"/><Relationship Id="rId4" Type="http://schemas.openxmlformats.org/officeDocument/2006/relationships/image" Target="../media/image453.png"/><Relationship Id="rId9" Type="http://schemas.openxmlformats.org/officeDocument/2006/relationships/image" Target="../media/image470.png"/><Relationship Id="rId14" Type="http://schemas.openxmlformats.org/officeDocument/2006/relationships/image" Target="../media/image475.png"/></Relationships>
</file>

<file path=ppt/slides/_rels/slide1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485.png"/><Relationship Id="rId13" Type="http://schemas.openxmlformats.org/officeDocument/2006/relationships/image" Target="../media/image489.png"/><Relationship Id="rId3" Type="http://schemas.openxmlformats.org/officeDocument/2006/relationships/image" Target="../media/image452.png"/><Relationship Id="rId7" Type="http://schemas.openxmlformats.org/officeDocument/2006/relationships/image" Target="../media/image484.png"/><Relationship Id="rId12" Type="http://schemas.openxmlformats.org/officeDocument/2006/relationships/image" Target="../media/image488.png"/><Relationship Id="rId2" Type="http://schemas.openxmlformats.org/officeDocument/2006/relationships/image" Target="../media/image45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83.png"/><Relationship Id="rId11" Type="http://schemas.openxmlformats.org/officeDocument/2006/relationships/image" Target="../media/image487.png"/><Relationship Id="rId5" Type="http://schemas.openxmlformats.org/officeDocument/2006/relationships/image" Target="../media/image482.png"/><Relationship Id="rId10" Type="http://schemas.openxmlformats.org/officeDocument/2006/relationships/image" Target="../media/image459.png"/><Relationship Id="rId4" Type="http://schemas.openxmlformats.org/officeDocument/2006/relationships/image" Target="../media/image453.png"/><Relationship Id="rId9" Type="http://schemas.openxmlformats.org/officeDocument/2006/relationships/image" Target="../media/image486.png"/></Relationships>
</file>

<file path=ppt/slides/_rels/slide1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452.png"/><Relationship Id="rId13" Type="http://schemas.openxmlformats.org/officeDocument/2006/relationships/image" Target="../media/image492.png"/><Relationship Id="rId3" Type="http://schemas.openxmlformats.org/officeDocument/2006/relationships/image" Target="../media/image2.png"/><Relationship Id="rId7" Type="http://schemas.openxmlformats.org/officeDocument/2006/relationships/image" Target="../media/image451.png"/><Relationship Id="rId12" Type="http://schemas.openxmlformats.org/officeDocument/2006/relationships/image" Target="../media/image491.png"/><Relationship Id="rId2" Type="http://schemas.openxmlformats.org/officeDocument/2006/relationships/image" Target="../media/image1.png"/><Relationship Id="rId16" Type="http://schemas.openxmlformats.org/officeDocument/2006/relationships/image" Target="../media/image495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png"/><Relationship Id="rId11" Type="http://schemas.openxmlformats.org/officeDocument/2006/relationships/image" Target="../media/image490.png"/><Relationship Id="rId5" Type="http://schemas.openxmlformats.org/officeDocument/2006/relationships/image" Target="../media/image4.png"/><Relationship Id="rId15" Type="http://schemas.openxmlformats.org/officeDocument/2006/relationships/image" Target="../media/image494.png"/><Relationship Id="rId10" Type="http://schemas.openxmlformats.org/officeDocument/2006/relationships/image" Target="../media/image482.png"/><Relationship Id="rId4" Type="http://schemas.openxmlformats.org/officeDocument/2006/relationships/image" Target="../media/image3.png"/><Relationship Id="rId9" Type="http://schemas.openxmlformats.org/officeDocument/2006/relationships/image" Target="../media/image453.png"/><Relationship Id="rId14" Type="http://schemas.openxmlformats.org/officeDocument/2006/relationships/image" Target="../media/image493.png"/></Relationships>
</file>

<file path=ppt/slides/_rels/slide1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498.png"/><Relationship Id="rId13" Type="http://schemas.openxmlformats.org/officeDocument/2006/relationships/image" Target="../media/image503.png"/><Relationship Id="rId18" Type="http://schemas.openxmlformats.org/officeDocument/2006/relationships/image" Target="../media/image508.png"/><Relationship Id="rId3" Type="http://schemas.openxmlformats.org/officeDocument/2006/relationships/image" Target="../media/image452.png"/><Relationship Id="rId7" Type="http://schemas.openxmlformats.org/officeDocument/2006/relationships/image" Target="../media/image497.jpg"/><Relationship Id="rId12" Type="http://schemas.openxmlformats.org/officeDocument/2006/relationships/image" Target="../media/image502.png"/><Relationship Id="rId17" Type="http://schemas.openxmlformats.org/officeDocument/2006/relationships/image" Target="../media/image507.jpg"/><Relationship Id="rId2" Type="http://schemas.openxmlformats.org/officeDocument/2006/relationships/image" Target="../media/image451.png"/><Relationship Id="rId16" Type="http://schemas.openxmlformats.org/officeDocument/2006/relationships/image" Target="../media/image506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96.png"/><Relationship Id="rId11" Type="http://schemas.openxmlformats.org/officeDocument/2006/relationships/image" Target="../media/image501.png"/><Relationship Id="rId5" Type="http://schemas.openxmlformats.org/officeDocument/2006/relationships/image" Target="../media/image482.png"/><Relationship Id="rId15" Type="http://schemas.openxmlformats.org/officeDocument/2006/relationships/image" Target="../media/image505.png"/><Relationship Id="rId10" Type="http://schemas.openxmlformats.org/officeDocument/2006/relationships/image" Target="../media/image500.png"/><Relationship Id="rId4" Type="http://schemas.openxmlformats.org/officeDocument/2006/relationships/image" Target="../media/image453.png"/><Relationship Id="rId9" Type="http://schemas.openxmlformats.org/officeDocument/2006/relationships/image" Target="../media/image499.jpg"/><Relationship Id="rId14" Type="http://schemas.openxmlformats.org/officeDocument/2006/relationships/image" Target="../media/image504.png"/></Relationships>
</file>

<file path=ppt/slides/_rels/slide1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2.png"/><Relationship Id="rId7" Type="http://schemas.openxmlformats.org/officeDocument/2006/relationships/image" Target="../media/image511.png"/><Relationship Id="rId2" Type="http://schemas.openxmlformats.org/officeDocument/2006/relationships/image" Target="../media/image45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10.jpg"/><Relationship Id="rId5" Type="http://schemas.openxmlformats.org/officeDocument/2006/relationships/image" Target="../media/image509.png"/><Relationship Id="rId4" Type="http://schemas.openxmlformats.org/officeDocument/2006/relationships/image" Target="../media/image453.png"/></Relationships>
</file>

<file path=ppt/slides/_rels/slide1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3.png"/><Relationship Id="rId7" Type="http://schemas.openxmlformats.org/officeDocument/2006/relationships/image" Target="../media/image517.png"/><Relationship Id="rId2" Type="http://schemas.openxmlformats.org/officeDocument/2006/relationships/image" Target="../media/image512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16.png"/><Relationship Id="rId5" Type="http://schemas.openxmlformats.org/officeDocument/2006/relationships/image" Target="../media/image515.png"/><Relationship Id="rId4" Type="http://schemas.openxmlformats.org/officeDocument/2006/relationships/image" Target="../media/image514.png"/></Relationships>
</file>

<file path=ppt/slides/_rels/slide118.xml.rels><?xml version="1.0" encoding="UTF-8" standalone="yes"?>
<Relationships xmlns="http://schemas.openxmlformats.org/package/2006/relationships"><Relationship Id="rId8" Type="http://schemas.openxmlformats.org/officeDocument/2006/relationships/image" Target="../media/image524.png"/><Relationship Id="rId13" Type="http://schemas.openxmlformats.org/officeDocument/2006/relationships/image" Target="../media/image529.png"/><Relationship Id="rId18" Type="http://schemas.openxmlformats.org/officeDocument/2006/relationships/image" Target="../media/image534.png"/><Relationship Id="rId3" Type="http://schemas.openxmlformats.org/officeDocument/2006/relationships/image" Target="../media/image519.png"/><Relationship Id="rId7" Type="http://schemas.openxmlformats.org/officeDocument/2006/relationships/image" Target="../media/image523.png"/><Relationship Id="rId12" Type="http://schemas.openxmlformats.org/officeDocument/2006/relationships/image" Target="../media/image528.png"/><Relationship Id="rId17" Type="http://schemas.openxmlformats.org/officeDocument/2006/relationships/image" Target="../media/image533.png"/><Relationship Id="rId2" Type="http://schemas.openxmlformats.org/officeDocument/2006/relationships/image" Target="../media/image518.png"/><Relationship Id="rId16" Type="http://schemas.openxmlformats.org/officeDocument/2006/relationships/image" Target="../media/image532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22.png"/><Relationship Id="rId11" Type="http://schemas.openxmlformats.org/officeDocument/2006/relationships/image" Target="../media/image527.png"/><Relationship Id="rId5" Type="http://schemas.openxmlformats.org/officeDocument/2006/relationships/image" Target="../media/image521.png"/><Relationship Id="rId15" Type="http://schemas.openxmlformats.org/officeDocument/2006/relationships/image" Target="../media/image531.png"/><Relationship Id="rId10" Type="http://schemas.openxmlformats.org/officeDocument/2006/relationships/image" Target="../media/image526.png"/><Relationship Id="rId19" Type="http://schemas.openxmlformats.org/officeDocument/2006/relationships/image" Target="../media/image535.png"/><Relationship Id="rId4" Type="http://schemas.openxmlformats.org/officeDocument/2006/relationships/image" Target="../media/image520.png"/><Relationship Id="rId9" Type="http://schemas.openxmlformats.org/officeDocument/2006/relationships/image" Target="../media/image525.png"/><Relationship Id="rId14" Type="http://schemas.openxmlformats.org/officeDocument/2006/relationships/image" Target="../media/image530.png"/></Relationships>
</file>

<file path=ppt/slides/_rels/slide1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1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1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37.png"/><Relationship Id="rId2" Type="http://schemas.openxmlformats.org/officeDocument/2006/relationships/image" Target="../media/image536.jpg"/><Relationship Id="rId1" Type="http://schemas.openxmlformats.org/officeDocument/2006/relationships/slideLayout" Target="../slideLayouts/slideLayout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0" y="0"/>
            <a:ext cx="9144000" cy="6858000"/>
            <a:chOff x="0" y="0"/>
            <a:chExt cx="9144000" cy="6858000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8840864" y="0"/>
              <a:ext cx="303135" cy="6857999"/>
            </a:xfrm>
            <a:prstGeom prst="rect">
              <a:avLst/>
            </a:prstGeom>
          </p:spPr>
        </p:pic>
        <p:pic>
          <p:nvPicPr>
            <p:cNvPr id="4" name="object 4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6850380" y="0"/>
              <a:ext cx="2293619" cy="6857997"/>
            </a:xfrm>
            <a:prstGeom prst="rect">
              <a:avLst/>
            </a:prstGeom>
          </p:spPr>
        </p:pic>
        <p:pic>
          <p:nvPicPr>
            <p:cNvPr id="5" name="object 5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0" y="0"/>
              <a:ext cx="9144000" cy="812291"/>
            </a:xfrm>
            <a:prstGeom prst="rect">
              <a:avLst/>
            </a:prstGeom>
          </p:spPr>
        </p:pic>
        <p:pic>
          <p:nvPicPr>
            <p:cNvPr id="6" name="object 6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797051" y="54864"/>
              <a:ext cx="3625596" cy="792479"/>
            </a:xfrm>
            <a:prstGeom prst="rect">
              <a:avLst/>
            </a:prstGeom>
          </p:spPr>
        </p:pic>
        <p:pic>
          <p:nvPicPr>
            <p:cNvPr id="7" name="object 7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1042466" y="261238"/>
              <a:ext cx="3127324" cy="318897"/>
            </a:xfrm>
            <a:prstGeom prst="rect">
              <a:avLst/>
            </a:prstGeom>
          </p:spPr>
        </p:pic>
        <p:pic>
          <p:nvPicPr>
            <p:cNvPr id="8" name="object 8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8229600" y="611123"/>
              <a:ext cx="763524" cy="582167"/>
            </a:xfrm>
            <a:prstGeom prst="rect">
              <a:avLst/>
            </a:prstGeom>
          </p:spPr>
        </p:pic>
        <p:pic>
          <p:nvPicPr>
            <p:cNvPr id="9" name="object 9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8244458" y="68960"/>
              <a:ext cx="733298" cy="551688"/>
            </a:xfrm>
            <a:prstGeom prst="rect">
              <a:avLst/>
            </a:prstGeom>
          </p:spPr>
        </p:pic>
        <p:pic>
          <p:nvPicPr>
            <p:cNvPr id="10" name="object 10"/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164592" y="611123"/>
              <a:ext cx="675132" cy="515112"/>
            </a:xfrm>
            <a:prstGeom prst="rect">
              <a:avLst/>
            </a:prstGeom>
          </p:spPr>
        </p:pic>
        <p:pic>
          <p:nvPicPr>
            <p:cNvPr id="11" name="object 11"/>
            <p:cNvPicPr/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179514" y="135381"/>
              <a:ext cx="645121" cy="485267"/>
            </a:xfrm>
            <a:prstGeom prst="rect">
              <a:avLst/>
            </a:prstGeom>
          </p:spPr>
        </p:pic>
        <p:pic>
          <p:nvPicPr>
            <p:cNvPr id="12" name="object 12"/>
            <p:cNvPicPr/>
            <p:nvPr/>
          </p:nvPicPr>
          <p:blipFill>
            <a:blip r:embed="rId11" cstate="print"/>
            <a:stretch>
              <a:fillRect/>
            </a:stretch>
          </p:blipFill>
          <p:spPr>
            <a:xfrm>
              <a:off x="7232904" y="611123"/>
              <a:ext cx="954024" cy="582167"/>
            </a:xfrm>
            <a:prstGeom prst="rect">
              <a:avLst/>
            </a:prstGeom>
          </p:spPr>
        </p:pic>
        <p:pic>
          <p:nvPicPr>
            <p:cNvPr id="13" name="object 13"/>
            <p:cNvPicPr/>
            <p:nvPr/>
          </p:nvPicPr>
          <p:blipFill>
            <a:blip r:embed="rId12" cstate="print"/>
            <a:stretch>
              <a:fillRect/>
            </a:stretch>
          </p:blipFill>
          <p:spPr>
            <a:xfrm>
              <a:off x="7247763" y="68960"/>
              <a:ext cx="924686" cy="551688"/>
            </a:xfrm>
            <a:prstGeom prst="rect">
              <a:avLst/>
            </a:prstGeom>
          </p:spPr>
        </p:pic>
        <p:pic>
          <p:nvPicPr>
            <p:cNvPr id="14" name="object 14"/>
            <p:cNvPicPr/>
            <p:nvPr/>
          </p:nvPicPr>
          <p:blipFill>
            <a:blip r:embed="rId13" cstate="print"/>
            <a:stretch>
              <a:fillRect/>
            </a:stretch>
          </p:blipFill>
          <p:spPr>
            <a:xfrm>
              <a:off x="7065264" y="701040"/>
              <a:ext cx="1914144" cy="1551431"/>
            </a:xfrm>
            <a:prstGeom prst="rect">
              <a:avLst/>
            </a:prstGeom>
          </p:spPr>
        </p:pic>
        <p:pic>
          <p:nvPicPr>
            <p:cNvPr id="15" name="object 15"/>
            <p:cNvPicPr/>
            <p:nvPr/>
          </p:nvPicPr>
          <p:blipFill>
            <a:blip r:embed="rId14" cstate="print"/>
            <a:stretch>
              <a:fillRect/>
            </a:stretch>
          </p:blipFill>
          <p:spPr>
            <a:xfrm>
              <a:off x="6803135" y="5035294"/>
              <a:ext cx="2340864" cy="1822704"/>
            </a:xfrm>
            <a:prstGeom prst="rect">
              <a:avLst/>
            </a:prstGeom>
          </p:spPr>
        </p:pic>
        <p:pic>
          <p:nvPicPr>
            <p:cNvPr id="16" name="object 16"/>
            <p:cNvPicPr/>
            <p:nvPr/>
          </p:nvPicPr>
          <p:blipFill>
            <a:blip r:embed="rId15" cstate="print"/>
            <a:stretch>
              <a:fillRect/>
            </a:stretch>
          </p:blipFill>
          <p:spPr>
            <a:xfrm>
              <a:off x="6900671" y="3643884"/>
              <a:ext cx="2243328" cy="1924812"/>
            </a:xfrm>
            <a:prstGeom prst="rect">
              <a:avLst/>
            </a:prstGeom>
          </p:spPr>
        </p:pic>
        <p:pic>
          <p:nvPicPr>
            <p:cNvPr id="17" name="object 17"/>
            <p:cNvPicPr/>
            <p:nvPr/>
          </p:nvPicPr>
          <p:blipFill>
            <a:blip r:embed="rId16" cstate="print"/>
            <a:stretch>
              <a:fillRect/>
            </a:stretch>
          </p:blipFill>
          <p:spPr>
            <a:xfrm>
              <a:off x="6946392" y="2141220"/>
              <a:ext cx="2197607" cy="2008631"/>
            </a:xfrm>
            <a:prstGeom prst="rect">
              <a:avLst/>
            </a:prstGeom>
          </p:spPr>
        </p:pic>
        <p:pic>
          <p:nvPicPr>
            <p:cNvPr id="18" name="object 18"/>
            <p:cNvPicPr/>
            <p:nvPr/>
          </p:nvPicPr>
          <p:blipFill>
            <a:blip r:embed="rId17" cstate="print"/>
            <a:stretch>
              <a:fillRect/>
            </a:stretch>
          </p:blipFill>
          <p:spPr>
            <a:xfrm>
              <a:off x="1551432" y="1557907"/>
              <a:ext cx="3826764" cy="453188"/>
            </a:xfrm>
            <a:prstGeom prst="rect">
              <a:avLst/>
            </a:prstGeom>
          </p:spPr>
        </p:pic>
        <p:pic>
          <p:nvPicPr>
            <p:cNvPr id="19" name="object 19"/>
            <p:cNvPicPr/>
            <p:nvPr/>
          </p:nvPicPr>
          <p:blipFill>
            <a:blip r:embed="rId18" cstate="print"/>
            <a:stretch>
              <a:fillRect/>
            </a:stretch>
          </p:blipFill>
          <p:spPr>
            <a:xfrm>
              <a:off x="1594103" y="1921764"/>
              <a:ext cx="3739896" cy="1231391"/>
            </a:xfrm>
            <a:prstGeom prst="rect">
              <a:avLst/>
            </a:prstGeom>
          </p:spPr>
        </p:pic>
        <p:pic>
          <p:nvPicPr>
            <p:cNvPr id="20" name="object 20"/>
            <p:cNvPicPr/>
            <p:nvPr/>
          </p:nvPicPr>
          <p:blipFill>
            <a:blip r:embed="rId19" cstate="print"/>
            <a:stretch>
              <a:fillRect/>
            </a:stretch>
          </p:blipFill>
          <p:spPr>
            <a:xfrm>
              <a:off x="1566291" y="1569338"/>
              <a:ext cx="3763518" cy="389763"/>
            </a:xfrm>
            <a:prstGeom prst="rect">
              <a:avLst/>
            </a:prstGeom>
          </p:spPr>
        </p:pic>
        <p:pic>
          <p:nvPicPr>
            <p:cNvPr id="21" name="object 21"/>
            <p:cNvPicPr/>
            <p:nvPr/>
          </p:nvPicPr>
          <p:blipFill>
            <a:blip r:embed="rId20" cstate="print"/>
            <a:stretch>
              <a:fillRect/>
            </a:stretch>
          </p:blipFill>
          <p:spPr>
            <a:xfrm>
              <a:off x="5165216" y="1830832"/>
              <a:ext cx="106172" cy="88773"/>
            </a:xfrm>
            <a:prstGeom prst="rect">
              <a:avLst/>
            </a:prstGeom>
          </p:spPr>
        </p:pic>
        <p:pic>
          <p:nvPicPr>
            <p:cNvPr id="22" name="object 22"/>
            <p:cNvPicPr/>
            <p:nvPr/>
          </p:nvPicPr>
          <p:blipFill>
            <a:blip r:embed="rId21" cstate="print"/>
            <a:stretch>
              <a:fillRect/>
            </a:stretch>
          </p:blipFill>
          <p:spPr>
            <a:xfrm>
              <a:off x="4625721" y="1830832"/>
              <a:ext cx="106172" cy="88773"/>
            </a:xfrm>
            <a:prstGeom prst="rect">
              <a:avLst/>
            </a:prstGeom>
          </p:spPr>
        </p:pic>
        <p:pic>
          <p:nvPicPr>
            <p:cNvPr id="23" name="object 23"/>
            <p:cNvPicPr/>
            <p:nvPr/>
          </p:nvPicPr>
          <p:blipFill>
            <a:blip r:embed="rId22" cstate="print"/>
            <a:stretch>
              <a:fillRect/>
            </a:stretch>
          </p:blipFill>
          <p:spPr>
            <a:xfrm>
              <a:off x="2739770" y="1733423"/>
              <a:ext cx="125095" cy="176657"/>
            </a:xfrm>
            <a:prstGeom prst="rect">
              <a:avLst/>
            </a:prstGeom>
          </p:spPr>
        </p:pic>
        <p:pic>
          <p:nvPicPr>
            <p:cNvPr id="24" name="object 24"/>
            <p:cNvPicPr/>
            <p:nvPr/>
          </p:nvPicPr>
          <p:blipFill>
            <a:blip r:embed="rId23" cstate="print"/>
            <a:stretch>
              <a:fillRect/>
            </a:stretch>
          </p:blipFill>
          <p:spPr>
            <a:xfrm>
              <a:off x="2439542" y="1729613"/>
              <a:ext cx="137921" cy="183769"/>
            </a:xfrm>
            <a:prstGeom prst="rect">
              <a:avLst/>
            </a:prstGeom>
          </p:spPr>
        </p:pic>
        <p:sp>
          <p:nvSpPr>
            <p:cNvPr id="25" name="object 25"/>
            <p:cNvSpPr/>
            <p:nvPr/>
          </p:nvSpPr>
          <p:spPr>
            <a:xfrm>
              <a:off x="4567682" y="1684401"/>
              <a:ext cx="762635" cy="274955"/>
            </a:xfrm>
            <a:custGeom>
              <a:avLst/>
              <a:gdLst/>
              <a:ahLst/>
              <a:cxnLst/>
              <a:rect l="l" t="t" r="r" b="b"/>
              <a:pathLst>
                <a:path w="762635" h="274955">
                  <a:moveTo>
                    <a:pt x="654430" y="0"/>
                  </a:moveTo>
                  <a:lnTo>
                    <a:pt x="692810" y="3107"/>
                  </a:lnTo>
                  <a:lnTo>
                    <a:pt x="729956" y="17303"/>
                  </a:lnTo>
                  <a:lnTo>
                    <a:pt x="756030" y="52704"/>
                  </a:lnTo>
                  <a:lnTo>
                    <a:pt x="762126" y="96138"/>
                  </a:lnTo>
                  <a:lnTo>
                    <a:pt x="762126" y="259969"/>
                  </a:lnTo>
                  <a:lnTo>
                    <a:pt x="762126" y="262509"/>
                  </a:lnTo>
                  <a:lnTo>
                    <a:pt x="761110" y="264540"/>
                  </a:lnTo>
                  <a:lnTo>
                    <a:pt x="759332" y="265938"/>
                  </a:lnTo>
                  <a:lnTo>
                    <a:pt x="757554" y="267462"/>
                  </a:lnTo>
                  <a:lnTo>
                    <a:pt x="754633" y="268477"/>
                  </a:lnTo>
                  <a:lnTo>
                    <a:pt x="750696" y="269113"/>
                  </a:lnTo>
                  <a:lnTo>
                    <a:pt x="746887" y="269748"/>
                  </a:lnTo>
                  <a:lnTo>
                    <a:pt x="741044" y="270001"/>
                  </a:lnTo>
                  <a:lnTo>
                    <a:pt x="733425" y="270001"/>
                  </a:lnTo>
                  <a:lnTo>
                    <a:pt x="725169" y="270001"/>
                  </a:lnTo>
                  <a:lnTo>
                    <a:pt x="719201" y="269748"/>
                  </a:lnTo>
                  <a:lnTo>
                    <a:pt x="715517" y="269113"/>
                  </a:lnTo>
                  <a:lnTo>
                    <a:pt x="711834" y="268477"/>
                  </a:lnTo>
                  <a:lnTo>
                    <a:pt x="709167" y="267462"/>
                  </a:lnTo>
                  <a:lnTo>
                    <a:pt x="707643" y="265938"/>
                  </a:lnTo>
                  <a:lnTo>
                    <a:pt x="705992" y="264540"/>
                  </a:lnTo>
                  <a:lnTo>
                    <a:pt x="705230" y="262509"/>
                  </a:lnTo>
                  <a:lnTo>
                    <a:pt x="705230" y="259969"/>
                  </a:lnTo>
                  <a:lnTo>
                    <a:pt x="705230" y="240537"/>
                  </a:lnTo>
                  <a:lnTo>
                    <a:pt x="670940" y="265684"/>
                  </a:lnTo>
                  <a:lnTo>
                    <a:pt x="628268" y="274700"/>
                  </a:lnTo>
                  <a:lnTo>
                    <a:pt x="618763" y="274389"/>
                  </a:lnTo>
                  <a:lnTo>
                    <a:pt x="577453" y="263366"/>
                  </a:lnTo>
                  <a:lnTo>
                    <a:pt x="549673" y="236989"/>
                  </a:lnTo>
                  <a:lnTo>
                    <a:pt x="539495" y="195452"/>
                  </a:lnTo>
                  <a:lnTo>
                    <a:pt x="540019" y="185195"/>
                  </a:lnTo>
                  <a:lnTo>
                    <a:pt x="558212" y="144208"/>
                  </a:lnTo>
                  <a:lnTo>
                    <a:pt x="591216" y="123634"/>
                  </a:lnTo>
                  <a:lnTo>
                    <a:pt x="640349" y="113744"/>
                  </a:lnTo>
                  <a:lnTo>
                    <a:pt x="670813" y="112522"/>
                  </a:lnTo>
                  <a:lnTo>
                    <a:pt x="694563" y="112522"/>
                  </a:lnTo>
                  <a:lnTo>
                    <a:pt x="694563" y="97789"/>
                  </a:lnTo>
                  <a:lnTo>
                    <a:pt x="694563" y="90043"/>
                  </a:lnTo>
                  <a:lnTo>
                    <a:pt x="693801" y="83438"/>
                  </a:lnTo>
                  <a:lnTo>
                    <a:pt x="692276" y="77724"/>
                  </a:lnTo>
                  <a:lnTo>
                    <a:pt x="690752" y="71882"/>
                  </a:lnTo>
                  <a:lnTo>
                    <a:pt x="688213" y="67183"/>
                  </a:lnTo>
                  <a:lnTo>
                    <a:pt x="684656" y="63373"/>
                  </a:lnTo>
                  <a:lnTo>
                    <a:pt x="681101" y="59562"/>
                  </a:lnTo>
                  <a:lnTo>
                    <a:pt x="676401" y="56641"/>
                  </a:lnTo>
                  <a:lnTo>
                    <a:pt x="670432" y="54863"/>
                  </a:lnTo>
                  <a:lnTo>
                    <a:pt x="664590" y="53086"/>
                  </a:lnTo>
                  <a:lnTo>
                    <a:pt x="657225" y="52070"/>
                  </a:lnTo>
                  <a:lnTo>
                    <a:pt x="648462" y="52070"/>
                  </a:lnTo>
                  <a:lnTo>
                    <a:pt x="608710" y="58547"/>
                  </a:lnTo>
                  <a:lnTo>
                    <a:pt x="571880" y="75437"/>
                  </a:lnTo>
                  <a:lnTo>
                    <a:pt x="568070" y="76708"/>
                  </a:lnTo>
                  <a:lnTo>
                    <a:pt x="565150" y="76708"/>
                  </a:lnTo>
                  <a:lnTo>
                    <a:pt x="563117" y="76708"/>
                  </a:lnTo>
                  <a:lnTo>
                    <a:pt x="561339" y="76073"/>
                  </a:lnTo>
                  <a:lnTo>
                    <a:pt x="559815" y="74802"/>
                  </a:lnTo>
                  <a:lnTo>
                    <a:pt x="558291" y="73533"/>
                  </a:lnTo>
                  <a:lnTo>
                    <a:pt x="557021" y="71754"/>
                  </a:lnTo>
                  <a:lnTo>
                    <a:pt x="556005" y="69341"/>
                  </a:lnTo>
                  <a:lnTo>
                    <a:pt x="554989" y="66928"/>
                  </a:lnTo>
                  <a:lnTo>
                    <a:pt x="554227" y="64008"/>
                  </a:lnTo>
                  <a:lnTo>
                    <a:pt x="553719" y="60578"/>
                  </a:lnTo>
                  <a:lnTo>
                    <a:pt x="553212" y="57150"/>
                  </a:lnTo>
                  <a:lnTo>
                    <a:pt x="552830" y="53339"/>
                  </a:lnTo>
                  <a:lnTo>
                    <a:pt x="552830" y="49149"/>
                  </a:lnTo>
                  <a:lnTo>
                    <a:pt x="552830" y="43434"/>
                  </a:lnTo>
                  <a:lnTo>
                    <a:pt x="559434" y="26924"/>
                  </a:lnTo>
                  <a:lnTo>
                    <a:pt x="561975" y="24257"/>
                  </a:lnTo>
                  <a:lnTo>
                    <a:pt x="601793" y="7290"/>
                  </a:lnTo>
                  <a:lnTo>
                    <a:pt x="646477" y="164"/>
                  </a:lnTo>
                  <a:lnTo>
                    <a:pt x="654430" y="0"/>
                  </a:lnTo>
                  <a:close/>
                </a:path>
                <a:path w="762635" h="274955">
                  <a:moveTo>
                    <a:pt x="114934" y="0"/>
                  </a:moveTo>
                  <a:lnTo>
                    <a:pt x="153314" y="3107"/>
                  </a:lnTo>
                  <a:lnTo>
                    <a:pt x="190460" y="17303"/>
                  </a:lnTo>
                  <a:lnTo>
                    <a:pt x="216534" y="52704"/>
                  </a:lnTo>
                  <a:lnTo>
                    <a:pt x="222630" y="96138"/>
                  </a:lnTo>
                  <a:lnTo>
                    <a:pt x="222630" y="259969"/>
                  </a:lnTo>
                  <a:lnTo>
                    <a:pt x="222630" y="262509"/>
                  </a:lnTo>
                  <a:lnTo>
                    <a:pt x="221614" y="264540"/>
                  </a:lnTo>
                  <a:lnTo>
                    <a:pt x="219837" y="265938"/>
                  </a:lnTo>
                  <a:lnTo>
                    <a:pt x="218058" y="267462"/>
                  </a:lnTo>
                  <a:lnTo>
                    <a:pt x="215137" y="268477"/>
                  </a:lnTo>
                  <a:lnTo>
                    <a:pt x="211200" y="269113"/>
                  </a:lnTo>
                  <a:lnTo>
                    <a:pt x="207390" y="269748"/>
                  </a:lnTo>
                  <a:lnTo>
                    <a:pt x="201548" y="270001"/>
                  </a:lnTo>
                  <a:lnTo>
                    <a:pt x="193928" y="270001"/>
                  </a:lnTo>
                  <a:lnTo>
                    <a:pt x="185673" y="270001"/>
                  </a:lnTo>
                  <a:lnTo>
                    <a:pt x="168147" y="265938"/>
                  </a:lnTo>
                  <a:lnTo>
                    <a:pt x="166496" y="264540"/>
                  </a:lnTo>
                  <a:lnTo>
                    <a:pt x="165734" y="262509"/>
                  </a:lnTo>
                  <a:lnTo>
                    <a:pt x="165734" y="259969"/>
                  </a:lnTo>
                  <a:lnTo>
                    <a:pt x="165734" y="240537"/>
                  </a:lnTo>
                  <a:lnTo>
                    <a:pt x="131444" y="265684"/>
                  </a:lnTo>
                  <a:lnTo>
                    <a:pt x="88772" y="274700"/>
                  </a:lnTo>
                  <a:lnTo>
                    <a:pt x="79267" y="274389"/>
                  </a:lnTo>
                  <a:lnTo>
                    <a:pt x="37957" y="263366"/>
                  </a:lnTo>
                  <a:lnTo>
                    <a:pt x="10177" y="236989"/>
                  </a:lnTo>
                  <a:lnTo>
                    <a:pt x="0" y="195452"/>
                  </a:lnTo>
                  <a:lnTo>
                    <a:pt x="523" y="185195"/>
                  </a:lnTo>
                  <a:lnTo>
                    <a:pt x="18716" y="144208"/>
                  </a:lnTo>
                  <a:lnTo>
                    <a:pt x="51720" y="123634"/>
                  </a:lnTo>
                  <a:lnTo>
                    <a:pt x="100853" y="113744"/>
                  </a:lnTo>
                  <a:lnTo>
                    <a:pt x="131317" y="112522"/>
                  </a:lnTo>
                  <a:lnTo>
                    <a:pt x="155066" y="112522"/>
                  </a:lnTo>
                  <a:lnTo>
                    <a:pt x="155066" y="97789"/>
                  </a:lnTo>
                  <a:lnTo>
                    <a:pt x="155066" y="90043"/>
                  </a:lnTo>
                  <a:lnTo>
                    <a:pt x="154304" y="83438"/>
                  </a:lnTo>
                  <a:lnTo>
                    <a:pt x="152780" y="77724"/>
                  </a:lnTo>
                  <a:lnTo>
                    <a:pt x="151256" y="71882"/>
                  </a:lnTo>
                  <a:lnTo>
                    <a:pt x="148716" y="67183"/>
                  </a:lnTo>
                  <a:lnTo>
                    <a:pt x="145160" y="63373"/>
                  </a:lnTo>
                  <a:lnTo>
                    <a:pt x="141604" y="59562"/>
                  </a:lnTo>
                  <a:lnTo>
                    <a:pt x="136905" y="56641"/>
                  </a:lnTo>
                  <a:lnTo>
                    <a:pt x="130937" y="54863"/>
                  </a:lnTo>
                  <a:lnTo>
                    <a:pt x="125094" y="53086"/>
                  </a:lnTo>
                  <a:lnTo>
                    <a:pt x="117728" y="52070"/>
                  </a:lnTo>
                  <a:lnTo>
                    <a:pt x="108965" y="52070"/>
                  </a:lnTo>
                  <a:lnTo>
                    <a:pt x="69214" y="58547"/>
                  </a:lnTo>
                  <a:lnTo>
                    <a:pt x="32384" y="75437"/>
                  </a:lnTo>
                  <a:lnTo>
                    <a:pt x="28575" y="76708"/>
                  </a:lnTo>
                  <a:lnTo>
                    <a:pt x="25653" y="76708"/>
                  </a:lnTo>
                  <a:lnTo>
                    <a:pt x="23621" y="76708"/>
                  </a:lnTo>
                  <a:lnTo>
                    <a:pt x="21843" y="76073"/>
                  </a:lnTo>
                  <a:lnTo>
                    <a:pt x="20319" y="74802"/>
                  </a:lnTo>
                  <a:lnTo>
                    <a:pt x="18795" y="73533"/>
                  </a:lnTo>
                  <a:lnTo>
                    <a:pt x="17525" y="71754"/>
                  </a:lnTo>
                  <a:lnTo>
                    <a:pt x="13334" y="53339"/>
                  </a:lnTo>
                  <a:lnTo>
                    <a:pt x="13334" y="49149"/>
                  </a:lnTo>
                  <a:lnTo>
                    <a:pt x="13334" y="43434"/>
                  </a:lnTo>
                  <a:lnTo>
                    <a:pt x="19938" y="26924"/>
                  </a:lnTo>
                  <a:lnTo>
                    <a:pt x="22478" y="24257"/>
                  </a:lnTo>
                  <a:lnTo>
                    <a:pt x="62297" y="7290"/>
                  </a:lnTo>
                  <a:lnTo>
                    <a:pt x="106981" y="164"/>
                  </a:lnTo>
                  <a:lnTo>
                    <a:pt x="114934" y="0"/>
                  </a:lnTo>
                  <a:close/>
                </a:path>
              </a:pathLst>
            </a:custGeom>
            <a:ln w="18288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26" name="object 26"/>
            <p:cNvPicPr/>
            <p:nvPr/>
          </p:nvPicPr>
          <p:blipFill>
            <a:blip r:embed="rId24" cstate="print"/>
            <a:stretch>
              <a:fillRect/>
            </a:stretch>
          </p:blipFill>
          <p:spPr>
            <a:xfrm>
              <a:off x="2982722" y="1572767"/>
              <a:ext cx="1131570" cy="395478"/>
            </a:xfrm>
            <a:prstGeom prst="rect">
              <a:avLst/>
            </a:prstGeom>
          </p:spPr>
        </p:pic>
        <p:sp>
          <p:nvSpPr>
            <p:cNvPr id="27" name="object 27"/>
            <p:cNvSpPr/>
            <p:nvPr/>
          </p:nvSpPr>
          <p:spPr>
            <a:xfrm>
              <a:off x="1566291" y="1572641"/>
              <a:ext cx="3488054" cy="386715"/>
            </a:xfrm>
            <a:custGeom>
              <a:avLst/>
              <a:gdLst/>
              <a:ahLst/>
              <a:cxnLst/>
              <a:rect l="l" t="t" r="r" b="b"/>
              <a:pathLst>
                <a:path w="3488054" h="386714">
                  <a:moveTo>
                    <a:pt x="2736088" y="111760"/>
                  </a:moveTo>
                  <a:lnTo>
                    <a:pt x="2777998" y="119887"/>
                  </a:lnTo>
                  <a:lnTo>
                    <a:pt x="2810545" y="149522"/>
                  </a:lnTo>
                  <a:lnTo>
                    <a:pt x="2824226" y="195897"/>
                  </a:lnTo>
                  <a:lnTo>
                    <a:pt x="2825369" y="220472"/>
                  </a:lnTo>
                  <a:lnTo>
                    <a:pt x="2825369" y="370839"/>
                  </a:lnTo>
                  <a:lnTo>
                    <a:pt x="2825369" y="372745"/>
                  </a:lnTo>
                  <a:lnTo>
                    <a:pt x="2807843" y="381126"/>
                  </a:lnTo>
                  <a:lnTo>
                    <a:pt x="2803398" y="381635"/>
                  </a:lnTo>
                  <a:lnTo>
                    <a:pt x="2797810" y="381762"/>
                  </a:lnTo>
                  <a:lnTo>
                    <a:pt x="2791333" y="381762"/>
                  </a:lnTo>
                  <a:lnTo>
                    <a:pt x="2784602" y="381762"/>
                  </a:lnTo>
                  <a:lnTo>
                    <a:pt x="2778887" y="381635"/>
                  </a:lnTo>
                  <a:lnTo>
                    <a:pt x="2774442" y="381126"/>
                  </a:lnTo>
                  <a:lnTo>
                    <a:pt x="2769997" y="380746"/>
                  </a:lnTo>
                  <a:lnTo>
                    <a:pt x="2766568" y="379984"/>
                  </a:lnTo>
                  <a:lnTo>
                    <a:pt x="2764028" y="379095"/>
                  </a:lnTo>
                  <a:lnTo>
                    <a:pt x="2761488" y="378206"/>
                  </a:lnTo>
                  <a:lnTo>
                    <a:pt x="2759583" y="377063"/>
                  </a:lnTo>
                  <a:lnTo>
                    <a:pt x="2758567" y="375666"/>
                  </a:lnTo>
                  <a:lnTo>
                    <a:pt x="2757424" y="374269"/>
                  </a:lnTo>
                  <a:lnTo>
                    <a:pt x="2756916" y="372745"/>
                  </a:lnTo>
                  <a:lnTo>
                    <a:pt x="2756916" y="370839"/>
                  </a:lnTo>
                  <a:lnTo>
                    <a:pt x="2756916" y="231901"/>
                  </a:lnTo>
                  <a:lnTo>
                    <a:pt x="2750058" y="191516"/>
                  </a:lnTo>
                  <a:lnTo>
                    <a:pt x="2722880" y="171576"/>
                  </a:lnTo>
                  <a:lnTo>
                    <a:pt x="2715895" y="171576"/>
                  </a:lnTo>
                  <a:lnTo>
                    <a:pt x="2675747" y="192817"/>
                  </a:lnTo>
                  <a:lnTo>
                    <a:pt x="2661539" y="208914"/>
                  </a:lnTo>
                  <a:lnTo>
                    <a:pt x="2661539" y="370839"/>
                  </a:lnTo>
                  <a:lnTo>
                    <a:pt x="2661539" y="372745"/>
                  </a:lnTo>
                  <a:lnTo>
                    <a:pt x="2661031" y="374269"/>
                  </a:lnTo>
                  <a:lnTo>
                    <a:pt x="2659888" y="375666"/>
                  </a:lnTo>
                  <a:lnTo>
                    <a:pt x="2658872" y="377063"/>
                  </a:lnTo>
                  <a:lnTo>
                    <a:pt x="2656967" y="378206"/>
                  </a:lnTo>
                  <a:lnTo>
                    <a:pt x="2654300" y="379095"/>
                  </a:lnTo>
                  <a:lnTo>
                    <a:pt x="2651633" y="379984"/>
                  </a:lnTo>
                  <a:lnTo>
                    <a:pt x="2648204" y="380746"/>
                  </a:lnTo>
                  <a:lnTo>
                    <a:pt x="2643759" y="381126"/>
                  </a:lnTo>
                  <a:lnTo>
                    <a:pt x="2639441" y="381635"/>
                  </a:lnTo>
                  <a:lnTo>
                    <a:pt x="2633853" y="381762"/>
                  </a:lnTo>
                  <a:lnTo>
                    <a:pt x="2627122" y="381762"/>
                  </a:lnTo>
                  <a:lnTo>
                    <a:pt x="2620391" y="381762"/>
                  </a:lnTo>
                  <a:lnTo>
                    <a:pt x="2614803" y="381635"/>
                  </a:lnTo>
                  <a:lnTo>
                    <a:pt x="2610485" y="381126"/>
                  </a:lnTo>
                  <a:lnTo>
                    <a:pt x="2606167" y="380746"/>
                  </a:lnTo>
                  <a:lnTo>
                    <a:pt x="2602611" y="379984"/>
                  </a:lnTo>
                  <a:lnTo>
                    <a:pt x="2599944" y="379095"/>
                  </a:lnTo>
                  <a:lnTo>
                    <a:pt x="2597277" y="378206"/>
                  </a:lnTo>
                  <a:lnTo>
                    <a:pt x="2595499" y="377063"/>
                  </a:lnTo>
                  <a:lnTo>
                    <a:pt x="2594356" y="375666"/>
                  </a:lnTo>
                  <a:lnTo>
                    <a:pt x="2593340" y="374269"/>
                  </a:lnTo>
                  <a:lnTo>
                    <a:pt x="2592705" y="372745"/>
                  </a:lnTo>
                  <a:lnTo>
                    <a:pt x="2592705" y="370839"/>
                  </a:lnTo>
                  <a:lnTo>
                    <a:pt x="2592705" y="127254"/>
                  </a:lnTo>
                  <a:lnTo>
                    <a:pt x="2592705" y="125475"/>
                  </a:lnTo>
                  <a:lnTo>
                    <a:pt x="2593213" y="123825"/>
                  </a:lnTo>
                  <a:lnTo>
                    <a:pt x="2594102" y="122555"/>
                  </a:lnTo>
                  <a:lnTo>
                    <a:pt x="2594991" y="121158"/>
                  </a:lnTo>
                  <a:lnTo>
                    <a:pt x="2596642" y="120014"/>
                  </a:lnTo>
                  <a:lnTo>
                    <a:pt x="2599055" y="119125"/>
                  </a:lnTo>
                  <a:lnTo>
                    <a:pt x="2601341" y="118237"/>
                  </a:lnTo>
                  <a:lnTo>
                    <a:pt x="2604389" y="117475"/>
                  </a:lnTo>
                  <a:lnTo>
                    <a:pt x="2608199" y="117094"/>
                  </a:lnTo>
                  <a:lnTo>
                    <a:pt x="2611882" y="116586"/>
                  </a:lnTo>
                  <a:lnTo>
                    <a:pt x="2616581" y="116332"/>
                  </a:lnTo>
                  <a:lnTo>
                    <a:pt x="2622296" y="116332"/>
                  </a:lnTo>
                  <a:lnTo>
                    <a:pt x="2628011" y="116332"/>
                  </a:lnTo>
                  <a:lnTo>
                    <a:pt x="2632837" y="116586"/>
                  </a:lnTo>
                  <a:lnTo>
                    <a:pt x="2636647" y="117094"/>
                  </a:lnTo>
                  <a:lnTo>
                    <a:pt x="2640584" y="117475"/>
                  </a:lnTo>
                  <a:lnTo>
                    <a:pt x="2643505" y="118237"/>
                  </a:lnTo>
                  <a:lnTo>
                    <a:pt x="2645537" y="119125"/>
                  </a:lnTo>
                  <a:lnTo>
                    <a:pt x="2647696" y="120014"/>
                  </a:lnTo>
                  <a:lnTo>
                    <a:pt x="2649220" y="121158"/>
                  </a:lnTo>
                  <a:lnTo>
                    <a:pt x="2650109" y="122555"/>
                  </a:lnTo>
                  <a:lnTo>
                    <a:pt x="2650998" y="123825"/>
                  </a:lnTo>
                  <a:lnTo>
                    <a:pt x="2651506" y="125475"/>
                  </a:lnTo>
                  <a:lnTo>
                    <a:pt x="2651506" y="127254"/>
                  </a:lnTo>
                  <a:lnTo>
                    <a:pt x="2651506" y="155448"/>
                  </a:lnTo>
                  <a:lnTo>
                    <a:pt x="2682170" y="128801"/>
                  </a:lnTo>
                  <a:lnTo>
                    <a:pt x="2724870" y="112430"/>
                  </a:lnTo>
                  <a:lnTo>
                    <a:pt x="2736088" y="111760"/>
                  </a:lnTo>
                  <a:close/>
                </a:path>
                <a:path w="3488054" h="386714">
                  <a:moveTo>
                    <a:pt x="945260" y="111760"/>
                  </a:moveTo>
                  <a:lnTo>
                    <a:pt x="989480" y="116742"/>
                  </a:lnTo>
                  <a:lnTo>
                    <a:pt x="1033373" y="138616"/>
                  </a:lnTo>
                  <a:lnTo>
                    <a:pt x="1060819" y="176903"/>
                  </a:lnTo>
                  <a:lnTo>
                    <a:pt x="1070864" y="215947"/>
                  </a:lnTo>
                  <a:lnTo>
                    <a:pt x="1072769" y="246634"/>
                  </a:lnTo>
                  <a:lnTo>
                    <a:pt x="1072247" y="261844"/>
                  </a:lnTo>
                  <a:lnTo>
                    <a:pt x="1064514" y="303403"/>
                  </a:lnTo>
                  <a:lnTo>
                    <a:pt x="1047511" y="337960"/>
                  </a:lnTo>
                  <a:lnTo>
                    <a:pt x="1009995" y="370728"/>
                  </a:lnTo>
                  <a:lnTo>
                    <a:pt x="970708" y="383952"/>
                  </a:lnTo>
                  <a:lnTo>
                    <a:pt x="939165" y="386461"/>
                  </a:lnTo>
                  <a:lnTo>
                    <a:pt x="923476" y="385891"/>
                  </a:lnTo>
                  <a:lnTo>
                    <a:pt x="882650" y="377444"/>
                  </a:lnTo>
                  <a:lnTo>
                    <a:pt x="842772" y="351282"/>
                  </a:lnTo>
                  <a:lnTo>
                    <a:pt x="819277" y="308863"/>
                  </a:lnTo>
                  <a:lnTo>
                    <a:pt x="812133" y="267233"/>
                  </a:lnTo>
                  <a:lnTo>
                    <a:pt x="811657" y="251587"/>
                  </a:lnTo>
                  <a:lnTo>
                    <a:pt x="812180" y="236319"/>
                  </a:lnTo>
                  <a:lnTo>
                    <a:pt x="820039" y="194563"/>
                  </a:lnTo>
                  <a:lnTo>
                    <a:pt x="837201" y="160059"/>
                  </a:lnTo>
                  <a:lnTo>
                    <a:pt x="874633" y="127365"/>
                  </a:lnTo>
                  <a:lnTo>
                    <a:pt x="913780" y="114252"/>
                  </a:lnTo>
                  <a:lnTo>
                    <a:pt x="945260" y="111760"/>
                  </a:lnTo>
                  <a:close/>
                </a:path>
                <a:path w="3488054" h="386714">
                  <a:moveTo>
                    <a:pt x="757809" y="111760"/>
                  </a:moveTo>
                  <a:lnTo>
                    <a:pt x="760222" y="111760"/>
                  </a:lnTo>
                  <a:lnTo>
                    <a:pt x="762761" y="111887"/>
                  </a:lnTo>
                  <a:lnTo>
                    <a:pt x="765429" y="112141"/>
                  </a:lnTo>
                  <a:lnTo>
                    <a:pt x="768222" y="112395"/>
                  </a:lnTo>
                  <a:lnTo>
                    <a:pt x="781558" y="115697"/>
                  </a:lnTo>
                  <a:lnTo>
                    <a:pt x="783844" y="116459"/>
                  </a:lnTo>
                  <a:lnTo>
                    <a:pt x="788542" y="121285"/>
                  </a:lnTo>
                  <a:lnTo>
                    <a:pt x="789051" y="122428"/>
                  </a:lnTo>
                  <a:lnTo>
                    <a:pt x="790575" y="134366"/>
                  </a:lnTo>
                  <a:lnTo>
                    <a:pt x="790829" y="138175"/>
                  </a:lnTo>
                  <a:lnTo>
                    <a:pt x="790829" y="143383"/>
                  </a:lnTo>
                  <a:lnTo>
                    <a:pt x="790829" y="149987"/>
                  </a:lnTo>
                  <a:lnTo>
                    <a:pt x="790829" y="156463"/>
                  </a:lnTo>
                  <a:lnTo>
                    <a:pt x="790702" y="161925"/>
                  </a:lnTo>
                  <a:lnTo>
                    <a:pt x="790321" y="166116"/>
                  </a:lnTo>
                  <a:lnTo>
                    <a:pt x="789940" y="170307"/>
                  </a:lnTo>
                  <a:lnTo>
                    <a:pt x="789432" y="173482"/>
                  </a:lnTo>
                  <a:lnTo>
                    <a:pt x="788670" y="175895"/>
                  </a:lnTo>
                  <a:lnTo>
                    <a:pt x="788035" y="178308"/>
                  </a:lnTo>
                  <a:lnTo>
                    <a:pt x="787019" y="179959"/>
                  </a:lnTo>
                  <a:lnTo>
                    <a:pt x="785876" y="180848"/>
                  </a:lnTo>
                  <a:lnTo>
                    <a:pt x="784606" y="181737"/>
                  </a:lnTo>
                  <a:lnTo>
                    <a:pt x="783209" y="182245"/>
                  </a:lnTo>
                  <a:lnTo>
                    <a:pt x="781304" y="182245"/>
                  </a:lnTo>
                  <a:lnTo>
                    <a:pt x="779907" y="182245"/>
                  </a:lnTo>
                  <a:lnTo>
                    <a:pt x="778256" y="181863"/>
                  </a:lnTo>
                  <a:lnTo>
                    <a:pt x="776351" y="181229"/>
                  </a:lnTo>
                  <a:lnTo>
                    <a:pt x="774572" y="180594"/>
                  </a:lnTo>
                  <a:lnTo>
                    <a:pt x="772541" y="179959"/>
                  </a:lnTo>
                  <a:lnTo>
                    <a:pt x="770254" y="179197"/>
                  </a:lnTo>
                  <a:lnTo>
                    <a:pt x="767969" y="178435"/>
                  </a:lnTo>
                  <a:lnTo>
                    <a:pt x="765429" y="177800"/>
                  </a:lnTo>
                  <a:lnTo>
                    <a:pt x="762761" y="177164"/>
                  </a:lnTo>
                  <a:lnTo>
                    <a:pt x="759967" y="176530"/>
                  </a:lnTo>
                  <a:lnTo>
                    <a:pt x="757047" y="176149"/>
                  </a:lnTo>
                  <a:lnTo>
                    <a:pt x="753745" y="176149"/>
                  </a:lnTo>
                  <a:lnTo>
                    <a:pt x="749935" y="176149"/>
                  </a:lnTo>
                  <a:lnTo>
                    <a:pt x="746125" y="176911"/>
                  </a:lnTo>
                  <a:lnTo>
                    <a:pt x="742315" y="178562"/>
                  </a:lnTo>
                  <a:lnTo>
                    <a:pt x="738504" y="180086"/>
                  </a:lnTo>
                  <a:lnTo>
                    <a:pt x="717550" y="198882"/>
                  </a:lnTo>
                  <a:lnTo>
                    <a:pt x="713104" y="204343"/>
                  </a:lnTo>
                  <a:lnTo>
                    <a:pt x="708279" y="211074"/>
                  </a:lnTo>
                  <a:lnTo>
                    <a:pt x="703198" y="219075"/>
                  </a:lnTo>
                  <a:lnTo>
                    <a:pt x="703198" y="370839"/>
                  </a:lnTo>
                  <a:lnTo>
                    <a:pt x="703198" y="372745"/>
                  </a:lnTo>
                  <a:lnTo>
                    <a:pt x="702691" y="374269"/>
                  </a:lnTo>
                  <a:lnTo>
                    <a:pt x="701547" y="375666"/>
                  </a:lnTo>
                  <a:lnTo>
                    <a:pt x="700532" y="377063"/>
                  </a:lnTo>
                  <a:lnTo>
                    <a:pt x="698627" y="378206"/>
                  </a:lnTo>
                  <a:lnTo>
                    <a:pt x="695960" y="379095"/>
                  </a:lnTo>
                  <a:lnTo>
                    <a:pt x="693292" y="379984"/>
                  </a:lnTo>
                  <a:lnTo>
                    <a:pt x="689864" y="380746"/>
                  </a:lnTo>
                  <a:lnTo>
                    <a:pt x="685419" y="381126"/>
                  </a:lnTo>
                  <a:lnTo>
                    <a:pt x="681101" y="381635"/>
                  </a:lnTo>
                  <a:lnTo>
                    <a:pt x="675513" y="381762"/>
                  </a:lnTo>
                  <a:lnTo>
                    <a:pt x="668782" y="381762"/>
                  </a:lnTo>
                  <a:lnTo>
                    <a:pt x="662051" y="381762"/>
                  </a:lnTo>
                  <a:lnTo>
                    <a:pt x="656463" y="381635"/>
                  </a:lnTo>
                  <a:lnTo>
                    <a:pt x="652145" y="381126"/>
                  </a:lnTo>
                  <a:lnTo>
                    <a:pt x="647827" y="380746"/>
                  </a:lnTo>
                  <a:lnTo>
                    <a:pt x="644271" y="379984"/>
                  </a:lnTo>
                  <a:lnTo>
                    <a:pt x="641604" y="379095"/>
                  </a:lnTo>
                  <a:lnTo>
                    <a:pt x="638936" y="378206"/>
                  </a:lnTo>
                  <a:lnTo>
                    <a:pt x="637159" y="377063"/>
                  </a:lnTo>
                  <a:lnTo>
                    <a:pt x="636016" y="375666"/>
                  </a:lnTo>
                  <a:lnTo>
                    <a:pt x="635000" y="374269"/>
                  </a:lnTo>
                  <a:lnTo>
                    <a:pt x="634365" y="372745"/>
                  </a:lnTo>
                  <a:lnTo>
                    <a:pt x="634365" y="370839"/>
                  </a:lnTo>
                  <a:lnTo>
                    <a:pt x="634365" y="127254"/>
                  </a:lnTo>
                  <a:lnTo>
                    <a:pt x="634365" y="125475"/>
                  </a:lnTo>
                  <a:lnTo>
                    <a:pt x="634872" y="123825"/>
                  </a:lnTo>
                  <a:lnTo>
                    <a:pt x="635761" y="122555"/>
                  </a:lnTo>
                  <a:lnTo>
                    <a:pt x="636651" y="121158"/>
                  </a:lnTo>
                  <a:lnTo>
                    <a:pt x="638302" y="120014"/>
                  </a:lnTo>
                  <a:lnTo>
                    <a:pt x="640715" y="119125"/>
                  </a:lnTo>
                  <a:lnTo>
                    <a:pt x="643001" y="118237"/>
                  </a:lnTo>
                  <a:lnTo>
                    <a:pt x="646048" y="117475"/>
                  </a:lnTo>
                  <a:lnTo>
                    <a:pt x="649859" y="117094"/>
                  </a:lnTo>
                  <a:lnTo>
                    <a:pt x="653541" y="116586"/>
                  </a:lnTo>
                  <a:lnTo>
                    <a:pt x="658241" y="116332"/>
                  </a:lnTo>
                  <a:lnTo>
                    <a:pt x="663956" y="116332"/>
                  </a:lnTo>
                  <a:lnTo>
                    <a:pt x="669671" y="116332"/>
                  </a:lnTo>
                  <a:lnTo>
                    <a:pt x="674497" y="116586"/>
                  </a:lnTo>
                  <a:lnTo>
                    <a:pt x="678307" y="117094"/>
                  </a:lnTo>
                  <a:lnTo>
                    <a:pt x="682244" y="117475"/>
                  </a:lnTo>
                  <a:lnTo>
                    <a:pt x="685165" y="118237"/>
                  </a:lnTo>
                  <a:lnTo>
                    <a:pt x="687197" y="119125"/>
                  </a:lnTo>
                  <a:lnTo>
                    <a:pt x="689356" y="120014"/>
                  </a:lnTo>
                  <a:lnTo>
                    <a:pt x="690879" y="121158"/>
                  </a:lnTo>
                  <a:lnTo>
                    <a:pt x="691769" y="122555"/>
                  </a:lnTo>
                  <a:lnTo>
                    <a:pt x="692658" y="123825"/>
                  </a:lnTo>
                  <a:lnTo>
                    <a:pt x="693166" y="125475"/>
                  </a:lnTo>
                  <a:lnTo>
                    <a:pt x="693166" y="127254"/>
                  </a:lnTo>
                  <a:lnTo>
                    <a:pt x="693166" y="157607"/>
                  </a:lnTo>
                  <a:lnTo>
                    <a:pt x="722122" y="124460"/>
                  </a:lnTo>
                  <a:lnTo>
                    <a:pt x="742569" y="113792"/>
                  </a:lnTo>
                  <a:lnTo>
                    <a:pt x="747648" y="112395"/>
                  </a:lnTo>
                  <a:lnTo>
                    <a:pt x="752729" y="111760"/>
                  </a:lnTo>
                  <a:lnTo>
                    <a:pt x="757809" y="111760"/>
                  </a:lnTo>
                  <a:close/>
                </a:path>
                <a:path w="3488054" h="386714">
                  <a:moveTo>
                    <a:pt x="288544" y="111760"/>
                  </a:moveTo>
                  <a:lnTo>
                    <a:pt x="330453" y="119887"/>
                  </a:lnTo>
                  <a:lnTo>
                    <a:pt x="363001" y="149522"/>
                  </a:lnTo>
                  <a:lnTo>
                    <a:pt x="376682" y="195897"/>
                  </a:lnTo>
                  <a:lnTo>
                    <a:pt x="377825" y="220472"/>
                  </a:lnTo>
                  <a:lnTo>
                    <a:pt x="377825" y="370839"/>
                  </a:lnTo>
                  <a:lnTo>
                    <a:pt x="377825" y="372745"/>
                  </a:lnTo>
                  <a:lnTo>
                    <a:pt x="360298" y="381126"/>
                  </a:lnTo>
                  <a:lnTo>
                    <a:pt x="355853" y="381635"/>
                  </a:lnTo>
                  <a:lnTo>
                    <a:pt x="350266" y="381762"/>
                  </a:lnTo>
                  <a:lnTo>
                    <a:pt x="343789" y="381762"/>
                  </a:lnTo>
                  <a:lnTo>
                    <a:pt x="337058" y="381762"/>
                  </a:lnTo>
                  <a:lnTo>
                    <a:pt x="331342" y="381635"/>
                  </a:lnTo>
                  <a:lnTo>
                    <a:pt x="326897" y="381126"/>
                  </a:lnTo>
                  <a:lnTo>
                    <a:pt x="322453" y="380746"/>
                  </a:lnTo>
                  <a:lnTo>
                    <a:pt x="319023" y="379984"/>
                  </a:lnTo>
                  <a:lnTo>
                    <a:pt x="316484" y="379095"/>
                  </a:lnTo>
                  <a:lnTo>
                    <a:pt x="313944" y="378206"/>
                  </a:lnTo>
                  <a:lnTo>
                    <a:pt x="312039" y="377063"/>
                  </a:lnTo>
                  <a:lnTo>
                    <a:pt x="311022" y="375666"/>
                  </a:lnTo>
                  <a:lnTo>
                    <a:pt x="309879" y="374269"/>
                  </a:lnTo>
                  <a:lnTo>
                    <a:pt x="309372" y="372745"/>
                  </a:lnTo>
                  <a:lnTo>
                    <a:pt x="309372" y="370839"/>
                  </a:lnTo>
                  <a:lnTo>
                    <a:pt x="309372" y="231901"/>
                  </a:lnTo>
                  <a:lnTo>
                    <a:pt x="302514" y="191516"/>
                  </a:lnTo>
                  <a:lnTo>
                    <a:pt x="275335" y="171576"/>
                  </a:lnTo>
                  <a:lnTo>
                    <a:pt x="268351" y="171576"/>
                  </a:lnTo>
                  <a:lnTo>
                    <a:pt x="228203" y="192817"/>
                  </a:lnTo>
                  <a:lnTo>
                    <a:pt x="213995" y="208914"/>
                  </a:lnTo>
                  <a:lnTo>
                    <a:pt x="213995" y="370839"/>
                  </a:lnTo>
                  <a:lnTo>
                    <a:pt x="213995" y="372745"/>
                  </a:lnTo>
                  <a:lnTo>
                    <a:pt x="213486" y="374269"/>
                  </a:lnTo>
                  <a:lnTo>
                    <a:pt x="212344" y="375666"/>
                  </a:lnTo>
                  <a:lnTo>
                    <a:pt x="211328" y="377063"/>
                  </a:lnTo>
                  <a:lnTo>
                    <a:pt x="196215" y="381126"/>
                  </a:lnTo>
                  <a:lnTo>
                    <a:pt x="191897" y="381635"/>
                  </a:lnTo>
                  <a:lnTo>
                    <a:pt x="186309" y="381762"/>
                  </a:lnTo>
                  <a:lnTo>
                    <a:pt x="179578" y="381762"/>
                  </a:lnTo>
                  <a:lnTo>
                    <a:pt x="172847" y="381762"/>
                  </a:lnTo>
                  <a:lnTo>
                    <a:pt x="167259" y="381635"/>
                  </a:lnTo>
                  <a:lnTo>
                    <a:pt x="162940" y="381126"/>
                  </a:lnTo>
                  <a:lnTo>
                    <a:pt x="158622" y="380746"/>
                  </a:lnTo>
                  <a:lnTo>
                    <a:pt x="155066" y="379984"/>
                  </a:lnTo>
                  <a:lnTo>
                    <a:pt x="152400" y="379095"/>
                  </a:lnTo>
                  <a:lnTo>
                    <a:pt x="149733" y="378206"/>
                  </a:lnTo>
                  <a:lnTo>
                    <a:pt x="147954" y="377063"/>
                  </a:lnTo>
                  <a:lnTo>
                    <a:pt x="146811" y="375666"/>
                  </a:lnTo>
                  <a:lnTo>
                    <a:pt x="145796" y="374269"/>
                  </a:lnTo>
                  <a:lnTo>
                    <a:pt x="145160" y="372745"/>
                  </a:lnTo>
                  <a:lnTo>
                    <a:pt x="145160" y="370839"/>
                  </a:lnTo>
                  <a:lnTo>
                    <a:pt x="145160" y="127254"/>
                  </a:lnTo>
                  <a:lnTo>
                    <a:pt x="145160" y="125475"/>
                  </a:lnTo>
                  <a:lnTo>
                    <a:pt x="145669" y="123825"/>
                  </a:lnTo>
                  <a:lnTo>
                    <a:pt x="146558" y="122555"/>
                  </a:lnTo>
                  <a:lnTo>
                    <a:pt x="147447" y="121158"/>
                  </a:lnTo>
                  <a:lnTo>
                    <a:pt x="149097" y="120014"/>
                  </a:lnTo>
                  <a:lnTo>
                    <a:pt x="151510" y="119125"/>
                  </a:lnTo>
                  <a:lnTo>
                    <a:pt x="153797" y="118237"/>
                  </a:lnTo>
                  <a:lnTo>
                    <a:pt x="156845" y="117475"/>
                  </a:lnTo>
                  <a:lnTo>
                    <a:pt x="160654" y="117094"/>
                  </a:lnTo>
                  <a:lnTo>
                    <a:pt x="164338" y="116586"/>
                  </a:lnTo>
                  <a:lnTo>
                    <a:pt x="169036" y="116332"/>
                  </a:lnTo>
                  <a:lnTo>
                    <a:pt x="174752" y="116332"/>
                  </a:lnTo>
                  <a:lnTo>
                    <a:pt x="180466" y="116332"/>
                  </a:lnTo>
                  <a:lnTo>
                    <a:pt x="185292" y="116586"/>
                  </a:lnTo>
                  <a:lnTo>
                    <a:pt x="189103" y="117094"/>
                  </a:lnTo>
                  <a:lnTo>
                    <a:pt x="193040" y="117475"/>
                  </a:lnTo>
                  <a:lnTo>
                    <a:pt x="195960" y="118237"/>
                  </a:lnTo>
                  <a:lnTo>
                    <a:pt x="197992" y="119125"/>
                  </a:lnTo>
                  <a:lnTo>
                    <a:pt x="200152" y="120014"/>
                  </a:lnTo>
                  <a:lnTo>
                    <a:pt x="201676" y="121158"/>
                  </a:lnTo>
                  <a:lnTo>
                    <a:pt x="202565" y="122555"/>
                  </a:lnTo>
                  <a:lnTo>
                    <a:pt x="203453" y="123825"/>
                  </a:lnTo>
                  <a:lnTo>
                    <a:pt x="203961" y="125475"/>
                  </a:lnTo>
                  <a:lnTo>
                    <a:pt x="203961" y="127254"/>
                  </a:lnTo>
                  <a:lnTo>
                    <a:pt x="203961" y="155448"/>
                  </a:lnTo>
                  <a:lnTo>
                    <a:pt x="234626" y="128801"/>
                  </a:lnTo>
                  <a:lnTo>
                    <a:pt x="277326" y="112430"/>
                  </a:lnTo>
                  <a:lnTo>
                    <a:pt x="288544" y="111760"/>
                  </a:lnTo>
                  <a:close/>
                </a:path>
                <a:path w="3488054" h="386714">
                  <a:moveTo>
                    <a:pt x="486791" y="52197"/>
                  </a:moveTo>
                  <a:lnTo>
                    <a:pt x="493522" y="52197"/>
                  </a:lnTo>
                  <a:lnTo>
                    <a:pt x="499109" y="52450"/>
                  </a:lnTo>
                  <a:lnTo>
                    <a:pt x="503554" y="52832"/>
                  </a:lnTo>
                  <a:lnTo>
                    <a:pt x="508000" y="53339"/>
                  </a:lnTo>
                  <a:lnTo>
                    <a:pt x="511556" y="54101"/>
                  </a:lnTo>
                  <a:lnTo>
                    <a:pt x="514096" y="55118"/>
                  </a:lnTo>
                  <a:lnTo>
                    <a:pt x="516635" y="56007"/>
                  </a:lnTo>
                  <a:lnTo>
                    <a:pt x="518414" y="57276"/>
                  </a:lnTo>
                  <a:lnTo>
                    <a:pt x="519557" y="58800"/>
                  </a:lnTo>
                  <a:lnTo>
                    <a:pt x="520572" y="60198"/>
                  </a:lnTo>
                  <a:lnTo>
                    <a:pt x="521081" y="61849"/>
                  </a:lnTo>
                  <a:lnTo>
                    <a:pt x="521081" y="63626"/>
                  </a:lnTo>
                  <a:lnTo>
                    <a:pt x="521081" y="117983"/>
                  </a:lnTo>
                  <a:lnTo>
                    <a:pt x="574166" y="117983"/>
                  </a:lnTo>
                  <a:lnTo>
                    <a:pt x="575945" y="117983"/>
                  </a:lnTo>
                  <a:lnTo>
                    <a:pt x="577596" y="118491"/>
                  </a:lnTo>
                  <a:lnTo>
                    <a:pt x="578866" y="119380"/>
                  </a:lnTo>
                  <a:lnTo>
                    <a:pt x="580263" y="120269"/>
                  </a:lnTo>
                  <a:lnTo>
                    <a:pt x="581406" y="121793"/>
                  </a:lnTo>
                  <a:lnTo>
                    <a:pt x="582295" y="123825"/>
                  </a:lnTo>
                  <a:lnTo>
                    <a:pt x="583184" y="125984"/>
                  </a:lnTo>
                  <a:lnTo>
                    <a:pt x="583946" y="128778"/>
                  </a:lnTo>
                  <a:lnTo>
                    <a:pt x="584327" y="132461"/>
                  </a:lnTo>
                  <a:lnTo>
                    <a:pt x="584835" y="136144"/>
                  </a:lnTo>
                  <a:lnTo>
                    <a:pt x="585089" y="140588"/>
                  </a:lnTo>
                  <a:lnTo>
                    <a:pt x="585089" y="145923"/>
                  </a:lnTo>
                  <a:lnTo>
                    <a:pt x="585089" y="155829"/>
                  </a:lnTo>
                  <a:lnTo>
                    <a:pt x="584200" y="163068"/>
                  </a:lnTo>
                  <a:lnTo>
                    <a:pt x="582295" y="167259"/>
                  </a:lnTo>
                  <a:lnTo>
                    <a:pt x="580516" y="171576"/>
                  </a:lnTo>
                  <a:lnTo>
                    <a:pt x="577850" y="173736"/>
                  </a:lnTo>
                  <a:lnTo>
                    <a:pt x="574421" y="173736"/>
                  </a:lnTo>
                  <a:lnTo>
                    <a:pt x="521081" y="173736"/>
                  </a:lnTo>
                  <a:lnTo>
                    <a:pt x="521081" y="288163"/>
                  </a:lnTo>
                  <a:lnTo>
                    <a:pt x="521483" y="297523"/>
                  </a:lnTo>
                  <a:lnTo>
                    <a:pt x="539115" y="328041"/>
                  </a:lnTo>
                  <a:lnTo>
                    <a:pt x="549783" y="328041"/>
                  </a:lnTo>
                  <a:lnTo>
                    <a:pt x="553466" y="328041"/>
                  </a:lnTo>
                  <a:lnTo>
                    <a:pt x="567435" y="324866"/>
                  </a:lnTo>
                  <a:lnTo>
                    <a:pt x="569722" y="324104"/>
                  </a:lnTo>
                  <a:lnTo>
                    <a:pt x="571627" y="323342"/>
                  </a:lnTo>
                  <a:lnTo>
                    <a:pt x="573151" y="322707"/>
                  </a:lnTo>
                  <a:lnTo>
                    <a:pt x="574675" y="322072"/>
                  </a:lnTo>
                  <a:lnTo>
                    <a:pt x="576072" y="321691"/>
                  </a:lnTo>
                  <a:lnTo>
                    <a:pt x="577341" y="321691"/>
                  </a:lnTo>
                  <a:lnTo>
                    <a:pt x="578485" y="321691"/>
                  </a:lnTo>
                  <a:lnTo>
                    <a:pt x="579501" y="322072"/>
                  </a:lnTo>
                  <a:lnTo>
                    <a:pt x="580516" y="322707"/>
                  </a:lnTo>
                  <a:lnTo>
                    <a:pt x="581533" y="323342"/>
                  </a:lnTo>
                  <a:lnTo>
                    <a:pt x="582295" y="324612"/>
                  </a:lnTo>
                  <a:lnTo>
                    <a:pt x="582803" y="326517"/>
                  </a:lnTo>
                  <a:lnTo>
                    <a:pt x="583438" y="328422"/>
                  </a:lnTo>
                  <a:lnTo>
                    <a:pt x="583946" y="330962"/>
                  </a:lnTo>
                  <a:lnTo>
                    <a:pt x="584327" y="334263"/>
                  </a:lnTo>
                  <a:lnTo>
                    <a:pt x="584835" y="337566"/>
                  </a:lnTo>
                  <a:lnTo>
                    <a:pt x="585089" y="341757"/>
                  </a:lnTo>
                  <a:lnTo>
                    <a:pt x="585089" y="346837"/>
                  </a:lnTo>
                  <a:lnTo>
                    <a:pt x="585089" y="354838"/>
                  </a:lnTo>
                  <a:lnTo>
                    <a:pt x="584581" y="361061"/>
                  </a:lnTo>
                  <a:lnTo>
                    <a:pt x="583565" y="365251"/>
                  </a:lnTo>
                  <a:lnTo>
                    <a:pt x="582548" y="369570"/>
                  </a:lnTo>
                  <a:lnTo>
                    <a:pt x="581279" y="372618"/>
                  </a:lnTo>
                  <a:lnTo>
                    <a:pt x="579628" y="374269"/>
                  </a:lnTo>
                  <a:lnTo>
                    <a:pt x="577977" y="376047"/>
                  </a:lnTo>
                  <a:lnTo>
                    <a:pt x="537210" y="385699"/>
                  </a:lnTo>
                  <a:lnTo>
                    <a:pt x="532129" y="385699"/>
                  </a:lnTo>
                  <a:lnTo>
                    <a:pt x="489376" y="377509"/>
                  </a:lnTo>
                  <a:lnTo>
                    <a:pt x="459890" y="345148"/>
                  </a:lnTo>
                  <a:lnTo>
                    <a:pt x="452628" y="298576"/>
                  </a:lnTo>
                  <a:lnTo>
                    <a:pt x="452628" y="173736"/>
                  </a:lnTo>
                  <a:lnTo>
                    <a:pt x="423417" y="173736"/>
                  </a:lnTo>
                  <a:lnTo>
                    <a:pt x="419861" y="173736"/>
                  </a:lnTo>
                  <a:lnTo>
                    <a:pt x="417322" y="171576"/>
                  </a:lnTo>
                  <a:lnTo>
                    <a:pt x="415416" y="167259"/>
                  </a:lnTo>
                  <a:lnTo>
                    <a:pt x="413639" y="163068"/>
                  </a:lnTo>
                  <a:lnTo>
                    <a:pt x="412750" y="155829"/>
                  </a:lnTo>
                  <a:lnTo>
                    <a:pt x="412750" y="145923"/>
                  </a:lnTo>
                  <a:lnTo>
                    <a:pt x="412750" y="140588"/>
                  </a:lnTo>
                  <a:lnTo>
                    <a:pt x="418846" y="119380"/>
                  </a:lnTo>
                  <a:lnTo>
                    <a:pt x="420242" y="118491"/>
                  </a:lnTo>
                  <a:lnTo>
                    <a:pt x="421766" y="117983"/>
                  </a:lnTo>
                  <a:lnTo>
                    <a:pt x="423672" y="117983"/>
                  </a:lnTo>
                  <a:lnTo>
                    <a:pt x="452628" y="117983"/>
                  </a:lnTo>
                  <a:lnTo>
                    <a:pt x="452628" y="63626"/>
                  </a:lnTo>
                  <a:lnTo>
                    <a:pt x="452628" y="61849"/>
                  </a:lnTo>
                  <a:lnTo>
                    <a:pt x="453135" y="60198"/>
                  </a:lnTo>
                  <a:lnTo>
                    <a:pt x="454152" y="58800"/>
                  </a:lnTo>
                  <a:lnTo>
                    <a:pt x="455041" y="57276"/>
                  </a:lnTo>
                  <a:lnTo>
                    <a:pt x="456946" y="56007"/>
                  </a:lnTo>
                  <a:lnTo>
                    <a:pt x="459613" y="55118"/>
                  </a:lnTo>
                  <a:lnTo>
                    <a:pt x="462153" y="54101"/>
                  </a:lnTo>
                  <a:lnTo>
                    <a:pt x="465709" y="53339"/>
                  </a:lnTo>
                  <a:lnTo>
                    <a:pt x="470153" y="52832"/>
                  </a:lnTo>
                  <a:lnTo>
                    <a:pt x="474726" y="52450"/>
                  </a:lnTo>
                  <a:lnTo>
                    <a:pt x="480186" y="52197"/>
                  </a:lnTo>
                  <a:lnTo>
                    <a:pt x="486791" y="52197"/>
                  </a:lnTo>
                  <a:close/>
                </a:path>
                <a:path w="3488054" h="386714">
                  <a:moveTo>
                    <a:pt x="35940" y="25146"/>
                  </a:moveTo>
                  <a:lnTo>
                    <a:pt x="43053" y="25146"/>
                  </a:lnTo>
                  <a:lnTo>
                    <a:pt x="48895" y="25400"/>
                  </a:lnTo>
                  <a:lnTo>
                    <a:pt x="53467" y="26035"/>
                  </a:lnTo>
                  <a:lnTo>
                    <a:pt x="58039" y="26543"/>
                  </a:lnTo>
                  <a:lnTo>
                    <a:pt x="61721" y="27305"/>
                  </a:lnTo>
                  <a:lnTo>
                    <a:pt x="64389" y="28194"/>
                  </a:lnTo>
                  <a:lnTo>
                    <a:pt x="67183" y="29083"/>
                  </a:lnTo>
                  <a:lnTo>
                    <a:pt x="69088" y="30225"/>
                  </a:lnTo>
                  <a:lnTo>
                    <a:pt x="70231" y="31750"/>
                  </a:lnTo>
                  <a:lnTo>
                    <a:pt x="71501" y="33147"/>
                  </a:lnTo>
                  <a:lnTo>
                    <a:pt x="72009" y="34798"/>
                  </a:lnTo>
                  <a:lnTo>
                    <a:pt x="72009" y="36575"/>
                  </a:lnTo>
                  <a:lnTo>
                    <a:pt x="72009" y="370332"/>
                  </a:lnTo>
                  <a:lnTo>
                    <a:pt x="72009" y="372110"/>
                  </a:lnTo>
                  <a:lnTo>
                    <a:pt x="71501" y="373761"/>
                  </a:lnTo>
                  <a:lnTo>
                    <a:pt x="70231" y="375285"/>
                  </a:lnTo>
                  <a:lnTo>
                    <a:pt x="69088" y="376682"/>
                  </a:lnTo>
                  <a:lnTo>
                    <a:pt x="67183" y="377951"/>
                  </a:lnTo>
                  <a:lnTo>
                    <a:pt x="64389" y="378841"/>
                  </a:lnTo>
                  <a:lnTo>
                    <a:pt x="61721" y="379730"/>
                  </a:lnTo>
                  <a:lnTo>
                    <a:pt x="58039" y="380492"/>
                  </a:lnTo>
                  <a:lnTo>
                    <a:pt x="53467" y="381000"/>
                  </a:lnTo>
                  <a:lnTo>
                    <a:pt x="48895" y="381508"/>
                  </a:lnTo>
                  <a:lnTo>
                    <a:pt x="43053" y="381762"/>
                  </a:lnTo>
                  <a:lnTo>
                    <a:pt x="35940" y="381762"/>
                  </a:lnTo>
                  <a:lnTo>
                    <a:pt x="29083" y="381762"/>
                  </a:lnTo>
                  <a:lnTo>
                    <a:pt x="23240" y="381508"/>
                  </a:lnTo>
                  <a:lnTo>
                    <a:pt x="18668" y="381000"/>
                  </a:lnTo>
                  <a:lnTo>
                    <a:pt x="13970" y="380492"/>
                  </a:lnTo>
                  <a:lnTo>
                    <a:pt x="10287" y="379730"/>
                  </a:lnTo>
                  <a:lnTo>
                    <a:pt x="7620" y="378841"/>
                  </a:lnTo>
                  <a:lnTo>
                    <a:pt x="4825" y="377951"/>
                  </a:lnTo>
                  <a:lnTo>
                    <a:pt x="2921" y="376682"/>
                  </a:lnTo>
                  <a:lnTo>
                    <a:pt x="1778" y="375285"/>
                  </a:lnTo>
                  <a:lnTo>
                    <a:pt x="508" y="373761"/>
                  </a:lnTo>
                  <a:lnTo>
                    <a:pt x="0" y="372110"/>
                  </a:lnTo>
                  <a:lnTo>
                    <a:pt x="0" y="370332"/>
                  </a:lnTo>
                  <a:lnTo>
                    <a:pt x="0" y="36575"/>
                  </a:lnTo>
                  <a:lnTo>
                    <a:pt x="0" y="34798"/>
                  </a:lnTo>
                  <a:lnTo>
                    <a:pt x="508" y="33147"/>
                  </a:lnTo>
                  <a:lnTo>
                    <a:pt x="1778" y="31750"/>
                  </a:lnTo>
                  <a:lnTo>
                    <a:pt x="2921" y="30225"/>
                  </a:lnTo>
                  <a:lnTo>
                    <a:pt x="4953" y="29083"/>
                  </a:lnTo>
                  <a:lnTo>
                    <a:pt x="7746" y="28194"/>
                  </a:lnTo>
                  <a:lnTo>
                    <a:pt x="10540" y="27305"/>
                  </a:lnTo>
                  <a:lnTo>
                    <a:pt x="14224" y="26543"/>
                  </a:lnTo>
                  <a:lnTo>
                    <a:pt x="18796" y="26035"/>
                  </a:lnTo>
                  <a:lnTo>
                    <a:pt x="23368" y="25400"/>
                  </a:lnTo>
                  <a:lnTo>
                    <a:pt x="29083" y="25146"/>
                  </a:lnTo>
                  <a:lnTo>
                    <a:pt x="35940" y="25146"/>
                  </a:lnTo>
                  <a:close/>
                </a:path>
                <a:path w="3488054" h="386714">
                  <a:moveTo>
                    <a:pt x="1323594" y="888"/>
                  </a:moveTo>
                  <a:lnTo>
                    <a:pt x="1330325" y="888"/>
                  </a:lnTo>
                  <a:lnTo>
                    <a:pt x="1335786" y="1143"/>
                  </a:lnTo>
                  <a:lnTo>
                    <a:pt x="1357757" y="10795"/>
                  </a:lnTo>
                  <a:lnTo>
                    <a:pt x="1357757" y="12573"/>
                  </a:lnTo>
                  <a:lnTo>
                    <a:pt x="1357757" y="370839"/>
                  </a:lnTo>
                  <a:lnTo>
                    <a:pt x="1357757" y="372872"/>
                  </a:lnTo>
                  <a:lnTo>
                    <a:pt x="1357248" y="374523"/>
                  </a:lnTo>
                  <a:lnTo>
                    <a:pt x="1356360" y="375920"/>
                  </a:lnTo>
                  <a:lnTo>
                    <a:pt x="1355471" y="377317"/>
                  </a:lnTo>
                  <a:lnTo>
                    <a:pt x="1353820" y="378460"/>
                  </a:lnTo>
                  <a:lnTo>
                    <a:pt x="1351661" y="379349"/>
                  </a:lnTo>
                  <a:lnTo>
                    <a:pt x="1349502" y="380238"/>
                  </a:lnTo>
                  <a:lnTo>
                    <a:pt x="1346581" y="380873"/>
                  </a:lnTo>
                  <a:lnTo>
                    <a:pt x="1342771" y="381254"/>
                  </a:lnTo>
                  <a:lnTo>
                    <a:pt x="1339088" y="381635"/>
                  </a:lnTo>
                  <a:lnTo>
                    <a:pt x="1334516" y="381762"/>
                  </a:lnTo>
                  <a:lnTo>
                    <a:pt x="1329055" y="381762"/>
                  </a:lnTo>
                  <a:lnTo>
                    <a:pt x="1323213" y="381762"/>
                  </a:lnTo>
                  <a:lnTo>
                    <a:pt x="1305941" y="379349"/>
                  </a:lnTo>
                  <a:lnTo>
                    <a:pt x="1303655" y="378460"/>
                  </a:lnTo>
                  <a:lnTo>
                    <a:pt x="1302004" y="377317"/>
                  </a:lnTo>
                  <a:lnTo>
                    <a:pt x="1300988" y="375920"/>
                  </a:lnTo>
                  <a:lnTo>
                    <a:pt x="1299972" y="374523"/>
                  </a:lnTo>
                  <a:lnTo>
                    <a:pt x="1299464" y="372872"/>
                  </a:lnTo>
                  <a:lnTo>
                    <a:pt x="1299464" y="370839"/>
                  </a:lnTo>
                  <a:lnTo>
                    <a:pt x="1299464" y="343916"/>
                  </a:lnTo>
                  <a:lnTo>
                    <a:pt x="1270281" y="369115"/>
                  </a:lnTo>
                  <a:lnTo>
                    <a:pt x="1226607" y="385768"/>
                  </a:lnTo>
                  <a:lnTo>
                    <a:pt x="1214373" y="386461"/>
                  </a:lnTo>
                  <a:lnTo>
                    <a:pt x="1200939" y="385792"/>
                  </a:lnTo>
                  <a:lnTo>
                    <a:pt x="1158067" y="369782"/>
                  </a:lnTo>
                  <a:lnTo>
                    <a:pt x="1130147" y="337058"/>
                  </a:lnTo>
                  <a:lnTo>
                    <a:pt x="1115827" y="291478"/>
                  </a:lnTo>
                  <a:lnTo>
                    <a:pt x="1112773" y="252349"/>
                  </a:lnTo>
                  <a:lnTo>
                    <a:pt x="1113202" y="236541"/>
                  </a:lnTo>
                  <a:lnTo>
                    <a:pt x="1119632" y="193929"/>
                  </a:lnTo>
                  <a:lnTo>
                    <a:pt x="1140079" y="149733"/>
                  </a:lnTo>
                  <a:lnTo>
                    <a:pt x="1173353" y="121538"/>
                  </a:lnTo>
                  <a:lnTo>
                    <a:pt x="1219200" y="111760"/>
                  </a:lnTo>
                  <a:lnTo>
                    <a:pt x="1229229" y="112281"/>
                  </a:lnTo>
                  <a:lnTo>
                    <a:pt x="1272968" y="130317"/>
                  </a:lnTo>
                  <a:lnTo>
                    <a:pt x="1289431" y="144525"/>
                  </a:lnTo>
                  <a:lnTo>
                    <a:pt x="1289431" y="12573"/>
                  </a:lnTo>
                  <a:lnTo>
                    <a:pt x="1289431" y="10795"/>
                  </a:lnTo>
                  <a:lnTo>
                    <a:pt x="1289939" y="9144"/>
                  </a:lnTo>
                  <a:lnTo>
                    <a:pt x="1306957" y="1650"/>
                  </a:lnTo>
                  <a:lnTo>
                    <a:pt x="1311275" y="1143"/>
                  </a:lnTo>
                  <a:lnTo>
                    <a:pt x="1316863" y="888"/>
                  </a:lnTo>
                  <a:lnTo>
                    <a:pt x="1323594" y="888"/>
                  </a:lnTo>
                  <a:close/>
                </a:path>
                <a:path w="3488054" h="386714">
                  <a:moveTo>
                    <a:pt x="3453130" y="0"/>
                  </a:moveTo>
                  <a:lnTo>
                    <a:pt x="3459861" y="0"/>
                  </a:lnTo>
                  <a:lnTo>
                    <a:pt x="3465449" y="254"/>
                  </a:lnTo>
                  <a:lnTo>
                    <a:pt x="3469767" y="888"/>
                  </a:lnTo>
                  <a:lnTo>
                    <a:pt x="3474212" y="1397"/>
                  </a:lnTo>
                  <a:lnTo>
                    <a:pt x="3485896" y="6858"/>
                  </a:lnTo>
                  <a:lnTo>
                    <a:pt x="3487039" y="8255"/>
                  </a:lnTo>
                  <a:lnTo>
                    <a:pt x="3487547" y="9906"/>
                  </a:lnTo>
                  <a:lnTo>
                    <a:pt x="3487547" y="11811"/>
                  </a:lnTo>
                  <a:lnTo>
                    <a:pt x="3487547" y="370839"/>
                  </a:lnTo>
                  <a:lnTo>
                    <a:pt x="3487547" y="372745"/>
                  </a:lnTo>
                  <a:lnTo>
                    <a:pt x="3487039" y="374269"/>
                  </a:lnTo>
                  <a:lnTo>
                    <a:pt x="3485896" y="375666"/>
                  </a:lnTo>
                  <a:lnTo>
                    <a:pt x="3484880" y="377063"/>
                  </a:lnTo>
                  <a:lnTo>
                    <a:pt x="3482975" y="378206"/>
                  </a:lnTo>
                  <a:lnTo>
                    <a:pt x="3480308" y="379095"/>
                  </a:lnTo>
                  <a:lnTo>
                    <a:pt x="3477641" y="379984"/>
                  </a:lnTo>
                  <a:lnTo>
                    <a:pt x="3474212" y="380746"/>
                  </a:lnTo>
                  <a:lnTo>
                    <a:pt x="3469767" y="381126"/>
                  </a:lnTo>
                  <a:lnTo>
                    <a:pt x="3465449" y="381635"/>
                  </a:lnTo>
                  <a:lnTo>
                    <a:pt x="3459861" y="381762"/>
                  </a:lnTo>
                  <a:lnTo>
                    <a:pt x="3453130" y="381762"/>
                  </a:lnTo>
                  <a:lnTo>
                    <a:pt x="3446399" y="381762"/>
                  </a:lnTo>
                  <a:lnTo>
                    <a:pt x="3440811" y="381635"/>
                  </a:lnTo>
                  <a:lnTo>
                    <a:pt x="3436493" y="381126"/>
                  </a:lnTo>
                  <a:lnTo>
                    <a:pt x="3432175" y="380746"/>
                  </a:lnTo>
                  <a:lnTo>
                    <a:pt x="3418713" y="372745"/>
                  </a:lnTo>
                  <a:lnTo>
                    <a:pt x="3418713" y="370839"/>
                  </a:lnTo>
                  <a:lnTo>
                    <a:pt x="3418713" y="11811"/>
                  </a:lnTo>
                  <a:lnTo>
                    <a:pt x="3418713" y="9906"/>
                  </a:lnTo>
                  <a:lnTo>
                    <a:pt x="3419348" y="8255"/>
                  </a:lnTo>
                  <a:lnTo>
                    <a:pt x="3436493" y="888"/>
                  </a:lnTo>
                  <a:lnTo>
                    <a:pt x="3440811" y="254"/>
                  </a:lnTo>
                  <a:lnTo>
                    <a:pt x="3446399" y="0"/>
                  </a:lnTo>
                  <a:lnTo>
                    <a:pt x="3453130" y="0"/>
                  </a:lnTo>
                  <a:close/>
                </a:path>
              </a:pathLst>
            </a:custGeom>
            <a:ln w="18288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28" name="object 28"/>
            <p:cNvPicPr/>
            <p:nvPr/>
          </p:nvPicPr>
          <p:blipFill>
            <a:blip r:embed="rId25" cstate="print"/>
            <a:stretch>
              <a:fillRect/>
            </a:stretch>
          </p:blipFill>
          <p:spPr>
            <a:xfrm>
              <a:off x="4597146" y="1560194"/>
              <a:ext cx="131064" cy="106045"/>
            </a:xfrm>
            <a:prstGeom prst="rect">
              <a:avLst/>
            </a:prstGeom>
          </p:spPr>
        </p:pic>
        <p:pic>
          <p:nvPicPr>
            <p:cNvPr id="29" name="object 29"/>
            <p:cNvPicPr/>
            <p:nvPr/>
          </p:nvPicPr>
          <p:blipFill>
            <a:blip r:embed="rId26" cstate="print"/>
            <a:stretch>
              <a:fillRect/>
            </a:stretch>
          </p:blipFill>
          <p:spPr>
            <a:xfrm>
              <a:off x="1975104" y="2239898"/>
              <a:ext cx="2954528" cy="483108"/>
            </a:xfrm>
            <a:prstGeom prst="rect">
              <a:avLst/>
            </a:prstGeom>
          </p:spPr>
        </p:pic>
        <p:pic>
          <p:nvPicPr>
            <p:cNvPr id="30" name="object 30"/>
            <p:cNvPicPr/>
            <p:nvPr/>
          </p:nvPicPr>
          <p:blipFill>
            <a:blip r:embed="rId27" cstate="print"/>
            <a:stretch>
              <a:fillRect/>
            </a:stretch>
          </p:blipFill>
          <p:spPr>
            <a:xfrm>
              <a:off x="4026661" y="2404491"/>
              <a:ext cx="123190" cy="175895"/>
            </a:xfrm>
            <a:prstGeom prst="rect">
              <a:avLst/>
            </a:prstGeom>
          </p:spPr>
        </p:pic>
        <p:pic>
          <p:nvPicPr>
            <p:cNvPr id="31" name="object 31"/>
            <p:cNvPicPr/>
            <p:nvPr/>
          </p:nvPicPr>
          <p:blipFill>
            <a:blip r:embed="rId27" cstate="print"/>
            <a:stretch>
              <a:fillRect/>
            </a:stretch>
          </p:blipFill>
          <p:spPr>
            <a:xfrm>
              <a:off x="2034794" y="2404491"/>
              <a:ext cx="123189" cy="175895"/>
            </a:xfrm>
            <a:prstGeom prst="rect">
              <a:avLst/>
            </a:prstGeom>
          </p:spPr>
        </p:pic>
        <p:pic>
          <p:nvPicPr>
            <p:cNvPr id="32" name="object 32"/>
            <p:cNvPicPr/>
            <p:nvPr/>
          </p:nvPicPr>
          <p:blipFill>
            <a:blip r:embed="rId28" cstate="print"/>
            <a:stretch>
              <a:fillRect/>
            </a:stretch>
          </p:blipFill>
          <p:spPr>
            <a:xfrm>
              <a:off x="4751196" y="2394330"/>
              <a:ext cx="121031" cy="80391"/>
            </a:xfrm>
            <a:prstGeom prst="rect">
              <a:avLst/>
            </a:prstGeom>
          </p:spPr>
        </p:pic>
        <p:pic>
          <p:nvPicPr>
            <p:cNvPr id="33" name="object 33"/>
            <p:cNvPicPr/>
            <p:nvPr/>
          </p:nvPicPr>
          <p:blipFill>
            <a:blip r:embed="rId28" cstate="print"/>
            <a:stretch>
              <a:fillRect/>
            </a:stretch>
          </p:blipFill>
          <p:spPr>
            <a:xfrm>
              <a:off x="2321941" y="2394330"/>
              <a:ext cx="121030" cy="80391"/>
            </a:xfrm>
            <a:prstGeom prst="rect">
              <a:avLst/>
            </a:prstGeom>
          </p:spPr>
        </p:pic>
        <p:sp>
          <p:nvSpPr>
            <p:cNvPr id="34" name="object 34"/>
            <p:cNvSpPr/>
            <p:nvPr/>
          </p:nvSpPr>
          <p:spPr>
            <a:xfrm>
              <a:off x="3966971" y="2354960"/>
              <a:ext cx="962660" cy="367665"/>
            </a:xfrm>
            <a:custGeom>
              <a:avLst/>
              <a:gdLst/>
              <a:ahLst/>
              <a:cxnLst/>
              <a:rect l="l" t="t" r="r" b="b"/>
              <a:pathLst>
                <a:path w="962660" h="367664">
                  <a:moveTo>
                    <a:pt x="634873" y="4572"/>
                  </a:moveTo>
                  <a:lnTo>
                    <a:pt x="641603" y="4572"/>
                  </a:lnTo>
                  <a:lnTo>
                    <a:pt x="647191" y="4825"/>
                  </a:lnTo>
                  <a:lnTo>
                    <a:pt x="651510" y="5461"/>
                  </a:lnTo>
                  <a:lnTo>
                    <a:pt x="655954" y="5968"/>
                  </a:lnTo>
                  <a:lnTo>
                    <a:pt x="659383" y="6730"/>
                  </a:lnTo>
                  <a:lnTo>
                    <a:pt x="662051" y="7747"/>
                  </a:lnTo>
                  <a:lnTo>
                    <a:pt x="664717" y="8762"/>
                  </a:lnTo>
                  <a:lnTo>
                    <a:pt x="666623" y="9905"/>
                  </a:lnTo>
                  <a:lnTo>
                    <a:pt x="667638" y="11302"/>
                  </a:lnTo>
                  <a:lnTo>
                    <a:pt x="668781" y="12700"/>
                  </a:lnTo>
                  <a:lnTo>
                    <a:pt x="669289" y="14224"/>
                  </a:lnTo>
                  <a:lnTo>
                    <a:pt x="669289" y="16128"/>
                  </a:lnTo>
                  <a:lnTo>
                    <a:pt x="669289" y="259079"/>
                  </a:lnTo>
                  <a:lnTo>
                    <a:pt x="669289" y="260985"/>
                  </a:lnTo>
                  <a:lnTo>
                    <a:pt x="668781" y="262509"/>
                  </a:lnTo>
                  <a:lnTo>
                    <a:pt x="667638" y="263905"/>
                  </a:lnTo>
                  <a:lnTo>
                    <a:pt x="666623" y="265302"/>
                  </a:lnTo>
                  <a:lnTo>
                    <a:pt x="651510" y="269366"/>
                  </a:lnTo>
                  <a:lnTo>
                    <a:pt x="647191" y="269875"/>
                  </a:lnTo>
                  <a:lnTo>
                    <a:pt x="641603" y="270001"/>
                  </a:lnTo>
                  <a:lnTo>
                    <a:pt x="634873" y="270001"/>
                  </a:lnTo>
                  <a:lnTo>
                    <a:pt x="628141" y="270001"/>
                  </a:lnTo>
                  <a:lnTo>
                    <a:pt x="622553" y="269875"/>
                  </a:lnTo>
                  <a:lnTo>
                    <a:pt x="618236" y="269366"/>
                  </a:lnTo>
                  <a:lnTo>
                    <a:pt x="613917" y="268986"/>
                  </a:lnTo>
                  <a:lnTo>
                    <a:pt x="600455" y="260985"/>
                  </a:lnTo>
                  <a:lnTo>
                    <a:pt x="600455" y="259079"/>
                  </a:lnTo>
                  <a:lnTo>
                    <a:pt x="600455" y="16128"/>
                  </a:lnTo>
                  <a:lnTo>
                    <a:pt x="600455" y="14224"/>
                  </a:lnTo>
                  <a:lnTo>
                    <a:pt x="601090" y="12700"/>
                  </a:lnTo>
                  <a:lnTo>
                    <a:pt x="602106" y="11302"/>
                  </a:lnTo>
                  <a:lnTo>
                    <a:pt x="603250" y="9905"/>
                  </a:lnTo>
                  <a:lnTo>
                    <a:pt x="605027" y="8762"/>
                  </a:lnTo>
                  <a:lnTo>
                    <a:pt x="607694" y="7747"/>
                  </a:lnTo>
                  <a:lnTo>
                    <a:pt x="610362" y="6730"/>
                  </a:lnTo>
                  <a:lnTo>
                    <a:pt x="613917" y="5968"/>
                  </a:lnTo>
                  <a:lnTo>
                    <a:pt x="618236" y="5461"/>
                  </a:lnTo>
                  <a:lnTo>
                    <a:pt x="622553" y="4825"/>
                  </a:lnTo>
                  <a:lnTo>
                    <a:pt x="628141" y="4572"/>
                  </a:lnTo>
                  <a:lnTo>
                    <a:pt x="634873" y="4572"/>
                  </a:lnTo>
                  <a:close/>
                </a:path>
                <a:path w="962660" h="367664">
                  <a:moveTo>
                    <a:pt x="847725" y="0"/>
                  </a:moveTo>
                  <a:lnTo>
                    <a:pt x="888622" y="5036"/>
                  </a:lnTo>
                  <a:lnTo>
                    <a:pt x="928177" y="26412"/>
                  </a:lnTo>
                  <a:lnTo>
                    <a:pt x="952396" y="61233"/>
                  </a:lnTo>
                  <a:lnTo>
                    <a:pt x="962255" y="106705"/>
                  </a:lnTo>
                  <a:lnTo>
                    <a:pt x="962660" y="119252"/>
                  </a:lnTo>
                  <a:lnTo>
                    <a:pt x="962660" y="130175"/>
                  </a:lnTo>
                  <a:lnTo>
                    <a:pt x="962660" y="138556"/>
                  </a:lnTo>
                  <a:lnTo>
                    <a:pt x="960881" y="144779"/>
                  </a:lnTo>
                  <a:lnTo>
                    <a:pt x="957072" y="148843"/>
                  </a:lnTo>
                  <a:lnTo>
                    <a:pt x="953388" y="152780"/>
                  </a:lnTo>
                  <a:lnTo>
                    <a:pt x="948181" y="154812"/>
                  </a:lnTo>
                  <a:lnTo>
                    <a:pt x="941704" y="154812"/>
                  </a:lnTo>
                  <a:lnTo>
                    <a:pt x="793368" y="154812"/>
                  </a:lnTo>
                  <a:lnTo>
                    <a:pt x="803401" y="198754"/>
                  </a:lnTo>
                  <a:lnTo>
                    <a:pt x="836237" y="220186"/>
                  </a:lnTo>
                  <a:lnTo>
                    <a:pt x="860043" y="222758"/>
                  </a:lnTo>
                  <a:lnTo>
                    <a:pt x="868735" y="222611"/>
                  </a:lnTo>
                  <a:lnTo>
                    <a:pt x="908685" y="216535"/>
                  </a:lnTo>
                  <a:lnTo>
                    <a:pt x="936243" y="207010"/>
                  </a:lnTo>
                  <a:lnTo>
                    <a:pt x="939800" y="206121"/>
                  </a:lnTo>
                  <a:lnTo>
                    <a:pt x="942466" y="206121"/>
                  </a:lnTo>
                  <a:lnTo>
                    <a:pt x="944117" y="206121"/>
                  </a:lnTo>
                  <a:lnTo>
                    <a:pt x="945514" y="206501"/>
                  </a:lnTo>
                  <a:lnTo>
                    <a:pt x="946530" y="207137"/>
                  </a:lnTo>
                  <a:lnTo>
                    <a:pt x="947674" y="207772"/>
                  </a:lnTo>
                  <a:lnTo>
                    <a:pt x="948563" y="208914"/>
                  </a:lnTo>
                  <a:lnTo>
                    <a:pt x="949325" y="210565"/>
                  </a:lnTo>
                  <a:lnTo>
                    <a:pt x="950087" y="212216"/>
                  </a:lnTo>
                  <a:lnTo>
                    <a:pt x="950594" y="214502"/>
                  </a:lnTo>
                  <a:lnTo>
                    <a:pt x="950849" y="217550"/>
                  </a:lnTo>
                  <a:lnTo>
                    <a:pt x="951102" y="220472"/>
                  </a:lnTo>
                  <a:lnTo>
                    <a:pt x="951229" y="224281"/>
                  </a:lnTo>
                  <a:lnTo>
                    <a:pt x="951229" y="228853"/>
                  </a:lnTo>
                  <a:lnTo>
                    <a:pt x="951229" y="232790"/>
                  </a:lnTo>
                  <a:lnTo>
                    <a:pt x="951102" y="236219"/>
                  </a:lnTo>
                  <a:lnTo>
                    <a:pt x="950976" y="239013"/>
                  </a:lnTo>
                  <a:lnTo>
                    <a:pt x="950722" y="241935"/>
                  </a:lnTo>
                  <a:lnTo>
                    <a:pt x="950467" y="244348"/>
                  </a:lnTo>
                  <a:lnTo>
                    <a:pt x="950087" y="246252"/>
                  </a:lnTo>
                  <a:lnTo>
                    <a:pt x="949705" y="248285"/>
                  </a:lnTo>
                  <a:lnTo>
                    <a:pt x="949198" y="249936"/>
                  </a:lnTo>
                  <a:lnTo>
                    <a:pt x="948436" y="251333"/>
                  </a:lnTo>
                  <a:lnTo>
                    <a:pt x="947801" y="252729"/>
                  </a:lnTo>
                  <a:lnTo>
                    <a:pt x="935863" y="260476"/>
                  </a:lnTo>
                  <a:lnTo>
                    <a:pt x="930655" y="262636"/>
                  </a:lnTo>
                  <a:lnTo>
                    <a:pt x="887602" y="272414"/>
                  </a:lnTo>
                  <a:lnTo>
                    <a:pt x="853693" y="274700"/>
                  </a:lnTo>
                  <a:lnTo>
                    <a:pt x="837981" y="274198"/>
                  </a:lnTo>
                  <a:lnTo>
                    <a:pt x="796798" y="266573"/>
                  </a:lnTo>
                  <a:lnTo>
                    <a:pt x="755903" y="241680"/>
                  </a:lnTo>
                  <a:lnTo>
                    <a:pt x="731519" y="199643"/>
                  </a:lnTo>
                  <a:lnTo>
                    <a:pt x="723911" y="156585"/>
                  </a:lnTo>
                  <a:lnTo>
                    <a:pt x="723391" y="140080"/>
                  </a:lnTo>
                  <a:lnTo>
                    <a:pt x="723935" y="124217"/>
                  </a:lnTo>
                  <a:lnTo>
                    <a:pt x="731901" y="81534"/>
                  </a:lnTo>
                  <a:lnTo>
                    <a:pt x="748938" y="46833"/>
                  </a:lnTo>
                  <a:lnTo>
                    <a:pt x="784560" y="14833"/>
                  </a:lnTo>
                  <a:lnTo>
                    <a:pt x="833606" y="595"/>
                  </a:lnTo>
                  <a:lnTo>
                    <a:pt x="847725" y="0"/>
                  </a:lnTo>
                  <a:close/>
                </a:path>
                <a:path w="962660" h="367664">
                  <a:moveTo>
                    <a:pt x="146176" y="0"/>
                  </a:moveTo>
                  <a:lnTo>
                    <a:pt x="191769" y="10540"/>
                  </a:lnTo>
                  <a:lnTo>
                    <a:pt x="222503" y="39242"/>
                  </a:lnTo>
                  <a:lnTo>
                    <a:pt x="239775" y="81914"/>
                  </a:lnTo>
                  <a:lnTo>
                    <a:pt x="244901" y="120187"/>
                  </a:lnTo>
                  <a:lnTo>
                    <a:pt x="245237" y="133730"/>
                  </a:lnTo>
                  <a:lnTo>
                    <a:pt x="244806" y="149613"/>
                  </a:lnTo>
                  <a:lnTo>
                    <a:pt x="238251" y="192404"/>
                  </a:lnTo>
                  <a:lnTo>
                    <a:pt x="217931" y="236727"/>
                  </a:lnTo>
                  <a:lnTo>
                    <a:pt x="184657" y="264922"/>
                  </a:lnTo>
                  <a:lnTo>
                    <a:pt x="139064" y="274700"/>
                  </a:lnTo>
                  <a:lnTo>
                    <a:pt x="131952" y="274700"/>
                  </a:lnTo>
                  <a:lnTo>
                    <a:pt x="125475" y="274065"/>
                  </a:lnTo>
                  <a:lnTo>
                    <a:pt x="119506" y="272668"/>
                  </a:lnTo>
                  <a:lnTo>
                    <a:pt x="113537" y="271272"/>
                  </a:lnTo>
                  <a:lnTo>
                    <a:pt x="107823" y="269239"/>
                  </a:lnTo>
                  <a:lnTo>
                    <a:pt x="102362" y="266318"/>
                  </a:lnTo>
                  <a:lnTo>
                    <a:pt x="96774" y="263525"/>
                  </a:lnTo>
                  <a:lnTo>
                    <a:pt x="68833" y="241173"/>
                  </a:lnTo>
                  <a:lnTo>
                    <a:pt x="68833" y="355853"/>
                  </a:lnTo>
                  <a:lnTo>
                    <a:pt x="68833" y="357631"/>
                  </a:lnTo>
                  <a:lnTo>
                    <a:pt x="68325" y="359283"/>
                  </a:lnTo>
                  <a:lnTo>
                    <a:pt x="67182" y="360679"/>
                  </a:lnTo>
                  <a:lnTo>
                    <a:pt x="66166" y="362203"/>
                  </a:lnTo>
                  <a:lnTo>
                    <a:pt x="64262" y="363474"/>
                  </a:lnTo>
                  <a:lnTo>
                    <a:pt x="61594" y="364363"/>
                  </a:lnTo>
                  <a:lnTo>
                    <a:pt x="58927" y="365378"/>
                  </a:lnTo>
                  <a:lnTo>
                    <a:pt x="55499" y="366140"/>
                  </a:lnTo>
                  <a:lnTo>
                    <a:pt x="51053" y="366775"/>
                  </a:lnTo>
                  <a:lnTo>
                    <a:pt x="46736" y="367284"/>
                  </a:lnTo>
                  <a:lnTo>
                    <a:pt x="41148" y="367538"/>
                  </a:lnTo>
                  <a:lnTo>
                    <a:pt x="34416" y="367538"/>
                  </a:lnTo>
                  <a:lnTo>
                    <a:pt x="27686" y="367538"/>
                  </a:lnTo>
                  <a:lnTo>
                    <a:pt x="7238" y="364363"/>
                  </a:lnTo>
                  <a:lnTo>
                    <a:pt x="4572" y="363474"/>
                  </a:lnTo>
                  <a:lnTo>
                    <a:pt x="2793" y="362203"/>
                  </a:lnTo>
                  <a:lnTo>
                    <a:pt x="1650" y="360679"/>
                  </a:lnTo>
                  <a:lnTo>
                    <a:pt x="635" y="359283"/>
                  </a:lnTo>
                  <a:lnTo>
                    <a:pt x="0" y="357631"/>
                  </a:lnTo>
                  <a:lnTo>
                    <a:pt x="0" y="355853"/>
                  </a:lnTo>
                  <a:lnTo>
                    <a:pt x="0" y="15493"/>
                  </a:lnTo>
                  <a:lnTo>
                    <a:pt x="0" y="13715"/>
                  </a:lnTo>
                  <a:lnTo>
                    <a:pt x="507" y="12064"/>
                  </a:lnTo>
                  <a:lnTo>
                    <a:pt x="1397" y="10794"/>
                  </a:lnTo>
                  <a:lnTo>
                    <a:pt x="2286" y="9398"/>
                  </a:lnTo>
                  <a:lnTo>
                    <a:pt x="3937" y="8254"/>
                  </a:lnTo>
                  <a:lnTo>
                    <a:pt x="6223" y="7365"/>
                  </a:lnTo>
                  <a:lnTo>
                    <a:pt x="8508" y="6476"/>
                  </a:lnTo>
                  <a:lnTo>
                    <a:pt x="11429" y="5714"/>
                  </a:lnTo>
                  <a:lnTo>
                    <a:pt x="15239" y="5334"/>
                  </a:lnTo>
                  <a:lnTo>
                    <a:pt x="18923" y="4825"/>
                  </a:lnTo>
                  <a:lnTo>
                    <a:pt x="23622" y="4572"/>
                  </a:lnTo>
                  <a:lnTo>
                    <a:pt x="29210" y="4572"/>
                  </a:lnTo>
                  <a:lnTo>
                    <a:pt x="34670" y="4572"/>
                  </a:lnTo>
                  <a:lnTo>
                    <a:pt x="39369" y="4825"/>
                  </a:lnTo>
                  <a:lnTo>
                    <a:pt x="43052" y="5334"/>
                  </a:lnTo>
                  <a:lnTo>
                    <a:pt x="46736" y="5714"/>
                  </a:lnTo>
                  <a:lnTo>
                    <a:pt x="49783" y="6476"/>
                  </a:lnTo>
                  <a:lnTo>
                    <a:pt x="52069" y="7365"/>
                  </a:lnTo>
                  <a:lnTo>
                    <a:pt x="54355" y="8254"/>
                  </a:lnTo>
                  <a:lnTo>
                    <a:pt x="55879" y="9398"/>
                  </a:lnTo>
                  <a:lnTo>
                    <a:pt x="56895" y="10794"/>
                  </a:lnTo>
                  <a:lnTo>
                    <a:pt x="57785" y="12064"/>
                  </a:lnTo>
                  <a:lnTo>
                    <a:pt x="58165" y="13715"/>
                  </a:lnTo>
                  <a:lnTo>
                    <a:pt x="58165" y="15493"/>
                  </a:lnTo>
                  <a:lnTo>
                    <a:pt x="58165" y="44196"/>
                  </a:lnTo>
                  <a:lnTo>
                    <a:pt x="92837" y="14731"/>
                  </a:lnTo>
                  <a:lnTo>
                    <a:pt x="99949" y="11049"/>
                  </a:lnTo>
                  <a:lnTo>
                    <a:pt x="107061" y="7238"/>
                  </a:lnTo>
                  <a:lnTo>
                    <a:pt x="114426" y="4572"/>
                  </a:lnTo>
                  <a:lnTo>
                    <a:pt x="121919" y="2666"/>
                  </a:lnTo>
                  <a:lnTo>
                    <a:pt x="129539" y="888"/>
                  </a:lnTo>
                  <a:lnTo>
                    <a:pt x="137540" y="0"/>
                  </a:lnTo>
                  <a:lnTo>
                    <a:pt x="146176" y="0"/>
                  </a:lnTo>
                  <a:close/>
                </a:path>
              </a:pathLst>
            </a:custGeom>
            <a:ln w="18288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35" name="object 35"/>
            <p:cNvPicPr/>
            <p:nvPr/>
          </p:nvPicPr>
          <p:blipFill>
            <a:blip r:embed="rId29" cstate="print"/>
            <a:stretch>
              <a:fillRect/>
            </a:stretch>
          </p:blipFill>
          <p:spPr>
            <a:xfrm>
              <a:off x="2738627" y="2345817"/>
              <a:ext cx="1169289" cy="386334"/>
            </a:xfrm>
            <a:prstGeom prst="rect">
              <a:avLst/>
            </a:prstGeom>
          </p:spPr>
        </p:pic>
        <p:sp>
          <p:nvSpPr>
            <p:cNvPr id="36" name="object 36"/>
            <p:cNvSpPr/>
            <p:nvPr/>
          </p:nvSpPr>
          <p:spPr>
            <a:xfrm>
              <a:off x="1975104" y="2295398"/>
              <a:ext cx="723900" cy="427355"/>
            </a:xfrm>
            <a:custGeom>
              <a:avLst/>
              <a:gdLst/>
              <a:ahLst/>
              <a:cxnLst/>
              <a:rect l="l" t="t" r="r" b="b"/>
              <a:pathLst>
                <a:path w="723900" h="427355">
                  <a:moveTo>
                    <a:pt x="410337" y="59562"/>
                  </a:moveTo>
                  <a:lnTo>
                    <a:pt x="451234" y="64599"/>
                  </a:lnTo>
                  <a:lnTo>
                    <a:pt x="490789" y="85975"/>
                  </a:lnTo>
                  <a:lnTo>
                    <a:pt x="515008" y="120796"/>
                  </a:lnTo>
                  <a:lnTo>
                    <a:pt x="524867" y="166268"/>
                  </a:lnTo>
                  <a:lnTo>
                    <a:pt x="525271" y="178815"/>
                  </a:lnTo>
                  <a:lnTo>
                    <a:pt x="525271" y="189737"/>
                  </a:lnTo>
                  <a:lnTo>
                    <a:pt x="525271" y="198119"/>
                  </a:lnTo>
                  <a:lnTo>
                    <a:pt x="523494" y="204342"/>
                  </a:lnTo>
                  <a:lnTo>
                    <a:pt x="519683" y="208406"/>
                  </a:lnTo>
                  <a:lnTo>
                    <a:pt x="516000" y="212343"/>
                  </a:lnTo>
                  <a:lnTo>
                    <a:pt x="510794" y="214375"/>
                  </a:lnTo>
                  <a:lnTo>
                    <a:pt x="504316" y="214375"/>
                  </a:lnTo>
                  <a:lnTo>
                    <a:pt x="355981" y="214375"/>
                  </a:lnTo>
                  <a:lnTo>
                    <a:pt x="366013" y="258317"/>
                  </a:lnTo>
                  <a:lnTo>
                    <a:pt x="398849" y="279749"/>
                  </a:lnTo>
                  <a:lnTo>
                    <a:pt x="422656" y="282321"/>
                  </a:lnTo>
                  <a:lnTo>
                    <a:pt x="431347" y="282174"/>
                  </a:lnTo>
                  <a:lnTo>
                    <a:pt x="471296" y="276098"/>
                  </a:lnTo>
                  <a:lnTo>
                    <a:pt x="498856" y="266573"/>
                  </a:lnTo>
                  <a:lnTo>
                    <a:pt x="502412" y="265684"/>
                  </a:lnTo>
                  <a:lnTo>
                    <a:pt x="505078" y="265684"/>
                  </a:lnTo>
                  <a:lnTo>
                    <a:pt x="506729" y="265684"/>
                  </a:lnTo>
                  <a:lnTo>
                    <a:pt x="508126" y="266064"/>
                  </a:lnTo>
                  <a:lnTo>
                    <a:pt x="509143" y="266700"/>
                  </a:lnTo>
                  <a:lnTo>
                    <a:pt x="510285" y="267335"/>
                  </a:lnTo>
                  <a:lnTo>
                    <a:pt x="511175" y="268477"/>
                  </a:lnTo>
                  <a:lnTo>
                    <a:pt x="511937" y="270128"/>
                  </a:lnTo>
                  <a:lnTo>
                    <a:pt x="512698" y="271779"/>
                  </a:lnTo>
                  <a:lnTo>
                    <a:pt x="513206" y="274065"/>
                  </a:lnTo>
                  <a:lnTo>
                    <a:pt x="513460" y="277113"/>
                  </a:lnTo>
                  <a:lnTo>
                    <a:pt x="513714" y="280035"/>
                  </a:lnTo>
                  <a:lnTo>
                    <a:pt x="513841" y="283844"/>
                  </a:lnTo>
                  <a:lnTo>
                    <a:pt x="513841" y="288416"/>
                  </a:lnTo>
                  <a:lnTo>
                    <a:pt x="513841" y="292353"/>
                  </a:lnTo>
                  <a:lnTo>
                    <a:pt x="512698" y="305815"/>
                  </a:lnTo>
                  <a:lnTo>
                    <a:pt x="512318" y="307848"/>
                  </a:lnTo>
                  <a:lnTo>
                    <a:pt x="511809" y="309499"/>
                  </a:lnTo>
                  <a:lnTo>
                    <a:pt x="511047" y="310896"/>
                  </a:lnTo>
                  <a:lnTo>
                    <a:pt x="510413" y="312292"/>
                  </a:lnTo>
                  <a:lnTo>
                    <a:pt x="498475" y="320039"/>
                  </a:lnTo>
                  <a:lnTo>
                    <a:pt x="493268" y="322199"/>
                  </a:lnTo>
                  <a:lnTo>
                    <a:pt x="450214" y="331977"/>
                  </a:lnTo>
                  <a:lnTo>
                    <a:pt x="416306" y="334263"/>
                  </a:lnTo>
                  <a:lnTo>
                    <a:pt x="400593" y="333761"/>
                  </a:lnTo>
                  <a:lnTo>
                    <a:pt x="359409" y="326136"/>
                  </a:lnTo>
                  <a:lnTo>
                    <a:pt x="318515" y="301243"/>
                  </a:lnTo>
                  <a:lnTo>
                    <a:pt x="294131" y="259206"/>
                  </a:lnTo>
                  <a:lnTo>
                    <a:pt x="286523" y="216148"/>
                  </a:lnTo>
                  <a:lnTo>
                    <a:pt x="286003" y="199643"/>
                  </a:lnTo>
                  <a:lnTo>
                    <a:pt x="286547" y="183780"/>
                  </a:lnTo>
                  <a:lnTo>
                    <a:pt x="294513" y="141097"/>
                  </a:lnTo>
                  <a:lnTo>
                    <a:pt x="311550" y="106396"/>
                  </a:lnTo>
                  <a:lnTo>
                    <a:pt x="347172" y="74396"/>
                  </a:lnTo>
                  <a:lnTo>
                    <a:pt x="396218" y="60158"/>
                  </a:lnTo>
                  <a:lnTo>
                    <a:pt x="410337" y="59562"/>
                  </a:lnTo>
                  <a:close/>
                </a:path>
                <a:path w="723900" h="427355">
                  <a:moveTo>
                    <a:pt x="146176" y="59562"/>
                  </a:moveTo>
                  <a:lnTo>
                    <a:pt x="191769" y="70103"/>
                  </a:lnTo>
                  <a:lnTo>
                    <a:pt x="222503" y="98805"/>
                  </a:lnTo>
                  <a:lnTo>
                    <a:pt x="239775" y="141477"/>
                  </a:lnTo>
                  <a:lnTo>
                    <a:pt x="244901" y="179750"/>
                  </a:lnTo>
                  <a:lnTo>
                    <a:pt x="245237" y="193293"/>
                  </a:lnTo>
                  <a:lnTo>
                    <a:pt x="244806" y="209176"/>
                  </a:lnTo>
                  <a:lnTo>
                    <a:pt x="238251" y="251967"/>
                  </a:lnTo>
                  <a:lnTo>
                    <a:pt x="217931" y="296290"/>
                  </a:lnTo>
                  <a:lnTo>
                    <a:pt x="184657" y="324485"/>
                  </a:lnTo>
                  <a:lnTo>
                    <a:pt x="139064" y="334263"/>
                  </a:lnTo>
                  <a:lnTo>
                    <a:pt x="131952" y="334263"/>
                  </a:lnTo>
                  <a:lnTo>
                    <a:pt x="125475" y="333628"/>
                  </a:lnTo>
                  <a:lnTo>
                    <a:pt x="119506" y="332231"/>
                  </a:lnTo>
                  <a:lnTo>
                    <a:pt x="113537" y="330835"/>
                  </a:lnTo>
                  <a:lnTo>
                    <a:pt x="107822" y="328802"/>
                  </a:lnTo>
                  <a:lnTo>
                    <a:pt x="102362" y="325881"/>
                  </a:lnTo>
                  <a:lnTo>
                    <a:pt x="96773" y="323088"/>
                  </a:lnTo>
                  <a:lnTo>
                    <a:pt x="91312" y="319659"/>
                  </a:lnTo>
                  <a:lnTo>
                    <a:pt x="85851" y="315467"/>
                  </a:lnTo>
                  <a:lnTo>
                    <a:pt x="80263" y="311276"/>
                  </a:lnTo>
                  <a:lnTo>
                    <a:pt x="74675" y="306324"/>
                  </a:lnTo>
                  <a:lnTo>
                    <a:pt x="68833" y="300736"/>
                  </a:lnTo>
                  <a:lnTo>
                    <a:pt x="68833" y="415416"/>
                  </a:lnTo>
                  <a:lnTo>
                    <a:pt x="68833" y="417194"/>
                  </a:lnTo>
                  <a:lnTo>
                    <a:pt x="68325" y="418846"/>
                  </a:lnTo>
                  <a:lnTo>
                    <a:pt x="67182" y="420242"/>
                  </a:lnTo>
                  <a:lnTo>
                    <a:pt x="66166" y="421766"/>
                  </a:lnTo>
                  <a:lnTo>
                    <a:pt x="64262" y="423037"/>
                  </a:lnTo>
                  <a:lnTo>
                    <a:pt x="61594" y="423925"/>
                  </a:lnTo>
                  <a:lnTo>
                    <a:pt x="58927" y="424941"/>
                  </a:lnTo>
                  <a:lnTo>
                    <a:pt x="55498" y="425703"/>
                  </a:lnTo>
                  <a:lnTo>
                    <a:pt x="51053" y="426338"/>
                  </a:lnTo>
                  <a:lnTo>
                    <a:pt x="46735" y="426847"/>
                  </a:lnTo>
                  <a:lnTo>
                    <a:pt x="41147" y="427100"/>
                  </a:lnTo>
                  <a:lnTo>
                    <a:pt x="34416" y="427100"/>
                  </a:lnTo>
                  <a:lnTo>
                    <a:pt x="27685" y="427100"/>
                  </a:lnTo>
                  <a:lnTo>
                    <a:pt x="7238" y="423925"/>
                  </a:lnTo>
                  <a:lnTo>
                    <a:pt x="4571" y="423037"/>
                  </a:lnTo>
                  <a:lnTo>
                    <a:pt x="2793" y="421766"/>
                  </a:lnTo>
                  <a:lnTo>
                    <a:pt x="1650" y="420242"/>
                  </a:lnTo>
                  <a:lnTo>
                    <a:pt x="634" y="418846"/>
                  </a:lnTo>
                  <a:lnTo>
                    <a:pt x="0" y="417194"/>
                  </a:lnTo>
                  <a:lnTo>
                    <a:pt x="0" y="415416"/>
                  </a:lnTo>
                  <a:lnTo>
                    <a:pt x="0" y="75056"/>
                  </a:lnTo>
                  <a:lnTo>
                    <a:pt x="0" y="73278"/>
                  </a:lnTo>
                  <a:lnTo>
                    <a:pt x="507" y="71627"/>
                  </a:lnTo>
                  <a:lnTo>
                    <a:pt x="1396" y="70357"/>
                  </a:lnTo>
                  <a:lnTo>
                    <a:pt x="2285" y="68961"/>
                  </a:lnTo>
                  <a:lnTo>
                    <a:pt x="15239" y="64897"/>
                  </a:lnTo>
                  <a:lnTo>
                    <a:pt x="18922" y="64388"/>
                  </a:lnTo>
                  <a:lnTo>
                    <a:pt x="23621" y="64135"/>
                  </a:lnTo>
                  <a:lnTo>
                    <a:pt x="29209" y="64135"/>
                  </a:lnTo>
                  <a:lnTo>
                    <a:pt x="34670" y="64135"/>
                  </a:lnTo>
                  <a:lnTo>
                    <a:pt x="39369" y="64388"/>
                  </a:lnTo>
                  <a:lnTo>
                    <a:pt x="43052" y="64897"/>
                  </a:lnTo>
                  <a:lnTo>
                    <a:pt x="46735" y="65277"/>
                  </a:lnTo>
                  <a:lnTo>
                    <a:pt x="49783" y="66039"/>
                  </a:lnTo>
                  <a:lnTo>
                    <a:pt x="52069" y="66928"/>
                  </a:lnTo>
                  <a:lnTo>
                    <a:pt x="54356" y="67817"/>
                  </a:lnTo>
                  <a:lnTo>
                    <a:pt x="55879" y="68961"/>
                  </a:lnTo>
                  <a:lnTo>
                    <a:pt x="56895" y="70357"/>
                  </a:lnTo>
                  <a:lnTo>
                    <a:pt x="57784" y="71627"/>
                  </a:lnTo>
                  <a:lnTo>
                    <a:pt x="58165" y="73278"/>
                  </a:lnTo>
                  <a:lnTo>
                    <a:pt x="58165" y="75056"/>
                  </a:lnTo>
                  <a:lnTo>
                    <a:pt x="58165" y="103759"/>
                  </a:lnTo>
                  <a:lnTo>
                    <a:pt x="92837" y="74294"/>
                  </a:lnTo>
                  <a:lnTo>
                    <a:pt x="99948" y="70612"/>
                  </a:lnTo>
                  <a:lnTo>
                    <a:pt x="107060" y="66801"/>
                  </a:lnTo>
                  <a:lnTo>
                    <a:pt x="114426" y="64135"/>
                  </a:lnTo>
                  <a:lnTo>
                    <a:pt x="121919" y="62229"/>
                  </a:lnTo>
                  <a:lnTo>
                    <a:pt x="129539" y="60451"/>
                  </a:lnTo>
                  <a:lnTo>
                    <a:pt x="137540" y="59562"/>
                  </a:lnTo>
                  <a:lnTo>
                    <a:pt x="146176" y="59562"/>
                  </a:lnTo>
                  <a:close/>
                </a:path>
                <a:path w="723900" h="427355">
                  <a:moveTo>
                    <a:pt x="625094" y="0"/>
                  </a:moveTo>
                  <a:lnTo>
                    <a:pt x="631825" y="0"/>
                  </a:lnTo>
                  <a:lnTo>
                    <a:pt x="637413" y="253"/>
                  </a:lnTo>
                  <a:lnTo>
                    <a:pt x="641857" y="635"/>
                  </a:lnTo>
                  <a:lnTo>
                    <a:pt x="646302" y="1142"/>
                  </a:lnTo>
                  <a:lnTo>
                    <a:pt x="649858" y="1904"/>
                  </a:lnTo>
                  <a:lnTo>
                    <a:pt x="652398" y="2921"/>
                  </a:lnTo>
                  <a:lnTo>
                    <a:pt x="654938" y="3810"/>
                  </a:lnTo>
                  <a:lnTo>
                    <a:pt x="656716" y="5079"/>
                  </a:lnTo>
                  <a:lnTo>
                    <a:pt x="657859" y="6603"/>
                  </a:lnTo>
                  <a:lnTo>
                    <a:pt x="658876" y="8000"/>
                  </a:lnTo>
                  <a:lnTo>
                    <a:pt x="659383" y="9651"/>
                  </a:lnTo>
                  <a:lnTo>
                    <a:pt x="659383" y="11429"/>
                  </a:lnTo>
                  <a:lnTo>
                    <a:pt x="659383" y="65786"/>
                  </a:lnTo>
                  <a:lnTo>
                    <a:pt x="712469" y="65786"/>
                  </a:lnTo>
                  <a:lnTo>
                    <a:pt x="714247" y="65786"/>
                  </a:lnTo>
                  <a:lnTo>
                    <a:pt x="715898" y="66293"/>
                  </a:lnTo>
                  <a:lnTo>
                    <a:pt x="717169" y="67182"/>
                  </a:lnTo>
                  <a:lnTo>
                    <a:pt x="718565" y="68072"/>
                  </a:lnTo>
                  <a:lnTo>
                    <a:pt x="719708" y="69596"/>
                  </a:lnTo>
                  <a:lnTo>
                    <a:pt x="720597" y="71627"/>
                  </a:lnTo>
                  <a:lnTo>
                    <a:pt x="721487" y="73787"/>
                  </a:lnTo>
                  <a:lnTo>
                    <a:pt x="722248" y="76580"/>
                  </a:lnTo>
                  <a:lnTo>
                    <a:pt x="722629" y="80263"/>
                  </a:lnTo>
                  <a:lnTo>
                    <a:pt x="723138" y="83947"/>
                  </a:lnTo>
                  <a:lnTo>
                    <a:pt x="723391" y="88391"/>
                  </a:lnTo>
                  <a:lnTo>
                    <a:pt x="723391" y="93725"/>
                  </a:lnTo>
                  <a:lnTo>
                    <a:pt x="723391" y="103631"/>
                  </a:lnTo>
                  <a:lnTo>
                    <a:pt x="722502" y="110871"/>
                  </a:lnTo>
                  <a:lnTo>
                    <a:pt x="720597" y="115062"/>
                  </a:lnTo>
                  <a:lnTo>
                    <a:pt x="718819" y="119379"/>
                  </a:lnTo>
                  <a:lnTo>
                    <a:pt x="716152" y="121538"/>
                  </a:lnTo>
                  <a:lnTo>
                    <a:pt x="712723" y="121538"/>
                  </a:lnTo>
                  <a:lnTo>
                    <a:pt x="659383" y="121538"/>
                  </a:lnTo>
                  <a:lnTo>
                    <a:pt x="659383" y="235965"/>
                  </a:lnTo>
                  <a:lnTo>
                    <a:pt x="659786" y="245326"/>
                  </a:lnTo>
                  <a:lnTo>
                    <a:pt x="677418" y="275843"/>
                  </a:lnTo>
                  <a:lnTo>
                    <a:pt x="688085" y="275843"/>
                  </a:lnTo>
                  <a:lnTo>
                    <a:pt x="691769" y="275843"/>
                  </a:lnTo>
                  <a:lnTo>
                    <a:pt x="695070" y="275463"/>
                  </a:lnTo>
                  <a:lnTo>
                    <a:pt x="697991" y="274827"/>
                  </a:lnTo>
                  <a:lnTo>
                    <a:pt x="700913" y="274192"/>
                  </a:lnTo>
                  <a:lnTo>
                    <a:pt x="703452" y="273557"/>
                  </a:lnTo>
                  <a:lnTo>
                    <a:pt x="705738" y="272668"/>
                  </a:lnTo>
                  <a:lnTo>
                    <a:pt x="708025" y="271906"/>
                  </a:lnTo>
                  <a:lnTo>
                    <a:pt x="709929" y="271144"/>
                  </a:lnTo>
                  <a:lnTo>
                    <a:pt x="711453" y="270510"/>
                  </a:lnTo>
                  <a:lnTo>
                    <a:pt x="712977" y="269875"/>
                  </a:lnTo>
                  <a:lnTo>
                    <a:pt x="714375" y="269493"/>
                  </a:lnTo>
                  <a:lnTo>
                    <a:pt x="715644" y="269493"/>
                  </a:lnTo>
                  <a:lnTo>
                    <a:pt x="716788" y="269493"/>
                  </a:lnTo>
                  <a:lnTo>
                    <a:pt x="717803" y="269875"/>
                  </a:lnTo>
                  <a:lnTo>
                    <a:pt x="718819" y="270510"/>
                  </a:lnTo>
                  <a:lnTo>
                    <a:pt x="719835" y="271144"/>
                  </a:lnTo>
                  <a:lnTo>
                    <a:pt x="720597" y="272414"/>
                  </a:lnTo>
                  <a:lnTo>
                    <a:pt x="721106" y="274319"/>
                  </a:lnTo>
                  <a:lnTo>
                    <a:pt x="721740" y="276225"/>
                  </a:lnTo>
                  <a:lnTo>
                    <a:pt x="722248" y="278764"/>
                  </a:lnTo>
                  <a:lnTo>
                    <a:pt x="722629" y="282066"/>
                  </a:lnTo>
                  <a:lnTo>
                    <a:pt x="723138" y="285368"/>
                  </a:lnTo>
                  <a:lnTo>
                    <a:pt x="723391" y="289560"/>
                  </a:lnTo>
                  <a:lnTo>
                    <a:pt x="723391" y="294639"/>
                  </a:lnTo>
                  <a:lnTo>
                    <a:pt x="723391" y="302640"/>
                  </a:lnTo>
                  <a:lnTo>
                    <a:pt x="722883" y="308863"/>
                  </a:lnTo>
                  <a:lnTo>
                    <a:pt x="721868" y="313054"/>
                  </a:lnTo>
                  <a:lnTo>
                    <a:pt x="720851" y="317373"/>
                  </a:lnTo>
                  <a:lnTo>
                    <a:pt x="719582" y="320421"/>
                  </a:lnTo>
                  <a:lnTo>
                    <a:pt x="717931" y="322072"/>
                  </a:lnTo>
                  <a:lnTo>
                    <a:pt x="716279" y="323850"/>
                  </a:lnTo>
                  <a:lnTo>
                    <a:pt x="713866" y="325374"/>
                  </a:lnTo>
                  <a:lnTo>
                    <a:pt x="675513" y="333501"/>
                  </a:lnTo>
                  <a:lnTo>
                    <a:pt x="670432" y="333501"/>
                  </a:lnTo>
                  <a:lnTo>
                    <a:pt x="627679" y="325312"/>
                  </a:lnTo>
                  <a:lnTo>
                    <a:pt x="598193" y="292951"/>
                  </a:lnTo>
                  <a:lnTo>
                    <a:pt x="590931" y="246379"/>
                  </a:lnTo>
                  <a:lnTo>
                    <a:pt x="590931" y="121538"/>
                  </a:lnTo>
                  <a:lnTo>
                    <a:pt x="561720" y="121538"/>
                  </a:lnTo>
                  <a:lnTo>
                    <a:pt x="558164" y="121538"/>
                  </a:lnTo>
                  <a:lnTo>
                    <a:pt x="555625" y="119379"/>
                  </a:lnTo>
                  <a:lnTo>
                    <a:pt x="553719" y="115062"/>
                  </a:lnTo>
                  <a:lnTo>
                    <a:pt x="551941" y="110871"/>
                  </a:lnTo>
                  <a:lnTo>
                    <a:pt x="551052" y="103631"/>
                  </a:lnTo>
                  <a:lnTo>
                    <a:pt x="551052" y="93725"/>
                  </a:lnTo>
                  <a:lnTo>
                    <a:pt x="551052" y="88391"/>
                  </a:lnTo>
                  <a:lnTo>
                    <a:pt x="560069" y="65786"/>
                  </a:lnTo>
                  <a:lnTo>
                    <a:pt x="561975" y="65786"/>
                  </a:lnTo>
                  <a:lnTo>
                    <a:pt x="590931" y="65786"/>
                  </a:lnTo>
                  <a:lnTo>
                    <a:pt x="590931" y="11429"/>
                  </a:lnTo>
                  <a:lnTo>
                    <a:pt x="590931" y="9651"/>
                  </a:lnTo>
                  <a:lnTo>
                    <a:pt x="591438" y="8000"/>
                  </a:lnTo>
                  <a:lnTo>
                    <a:pt x="592454" y="6603"/>
                  </a:lnTo>
                  <a:lnTo>
                    <a:pt x="593344" y="5079"/>
                  </a:lnTo>
                  <a:lnTo>
                    <a:pt x="595248" y="3810"/>
                  </a:lnTo>
                  <a:lnTo>
                    <a:pt x="597915" y="2921"/>
                  </a:lnTo>
                  <a:lnTo>
                    <a:pt x="600456" y="1904"/>
                  </a:lnTo>
                  <a:lnTo>
                    <a:pt x="604012" y="1142"/>
                  </a:lnTo>
                  <a:lnTo>
                    <a:pt x="608457" y="635"/>
                  </a:lnTo>
                  <a:lnTo>
                    <a:pt x="613028" y="253"/>
                  </a:lnTo>
                  <a:lnTo>
                    <a:pt x="618489" y="0"/>
                  </a:lnTo>
                  <a:lnTo>
                    <a:pt x="625094" y="0"/>
                  </a:lnTo>
                  <a:close/>
                </a:path>
              </a:pathLst>
            </a:custGeom>
            <a:ln w="18288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37" name="object 37"/>
            <p:cNvPicPr/>
            <p:nvPr/>
          </p:nvPicPr>
          <p:blipFill>
            <a:blip r:embed="rId30" cstate="print"/>
            <a:stretch>
              <a:fillRect/>
            </a:stretch>
          </p:blipFill>
          <p:spPr>
            <a:xfrm>
              <a:off x="4553077" y="2243327"/>
              <a:ext cx="97536" cy="90424"/>
            </a:xfrm>
            <a:prstGeom prst="rect">
              <a:avLst/>
            </a:prstGeom>
          </p:spPr>
        </p:pic>
        <p:sp>
          <p:nvSpPr>
            <p:cNvPr id="38" name="object 38"/>
            <p:cNvSpPr/>
            <p:nvPr/>
          </p:nvSpPr>
          <p:spPr>
            <a:xfrm>
              <a:off x="4267200" y="2243201"/>
              <a:ext cx="233045" cy="382270"/>
            </a:xfrm>
            <a:custGeom>
              <a:avLst/>
              <a:gdLst/>
              <a:ahLst/>
              <a:cxnLst/>
              <a:rect l="l" t="t" r="r" b="b"/>
              <a:pathLst>
                <a:path w="233045" h="382269">
                  <a:moveTo>
                    <a:pt x="34416" y="0"/>
                  </a:moveTo>
                  <a:lnTo>
                    <a:pt x="41148" y="0"/>
                  </a:lnTo>
                  <a:lnTo>
                    <a:pt x="46736" y="253"/>
                  </a:lnTo>
                  <a:lnTo>
                    <a:pt x="51053" y="888"/>
                  </a:lnTo>
                  <a:lnTo>
                    <a:pt x="55499" y="1397"/>
                  </a:lnTo>
                  <a:lnTo>
                    <a:pt x="67183" y="6858"/>
                  </a:lnTo>
                  <a:lnTo>
                    <a:pt x="68325" y="8254"/>
                  </a:lnTo>
                  <a:lnTo>
                    <a:pt x="68834" y="9906"/>
                  </a:lnTo>
                  <a:lnTo>
                    <a:pt x="68834" y="11811"/>
                  </a:lnTo>
                  <a:lnTo>
                    <a:pt x="68834" y="146431"/>
                  </a:lnTo>
                  <a:lnTo>
                    <a:pt x="105028" y="120269"/>
                  </a:lnTo>
                  <a:lnTo>
                    <a:pt x="143383" y="111760"/>
                  </a:lnTo>
                  <a:lnTo>
                    <a:pt x="155360" y="112262"/>
                  </a:lnTo>
                  <a:lnTo>
                    <a:pt x="193440" y="124364"/>
                  </a:lnTo>
                  <a:lnTo>
                    <a:pt x="221964" y="157702"/>
                  </a:lnTo>
                  <a:lnTo>
                    <a:pt x="231521" y="196453"/>
                  </a:lnTo>
                  <a:lnTo>
                    <a:pt x="232663" y="221487"/>
                  </a:lnTo>
                  <a:lnTo>
                    <a:pt x="232663" y="370839"/>
                  </a:lnTo>
                  <a:lnTo>
                    <a:pt x="232663" y="372745"/>
                  </a:lnTo>
                  <a:lnTo>
                    <a:pt x="215137" y="381126"/>
                  </a:lnTo>
                  <a:lnTo>
                    <a:pt x="210692" y="381635"/>
                  </a:lnTo>
                  <a:lnTo>
                    <a:pt x="205104" y="381762"/>
                  </a:lnTo>
                  <a:lnTo>
                    <a:pt x="198627" y="381762"/>
                  </a:lnTo>
                  <a:lnTo>
                    <a:pt x="191897" y="381762"/>
                  </a:lnTo>
                  <a:lnTo>
                    <a:pt x="186182" y="381635"/>
                  </a:lnTo>
                  <a:lnTo>
                    <a:pt x="181737" y="381126"/>
                  </a:lnTo>
                  <a:lnTo>
                    <a:pt x="177291" y="380746"/>
                  </a:lnTo>
                  <a:lnTo>
                    <a:pt x="173862" y="379984"/>
                  </a:lnTo>
                  <a:lnTo>
                    <a:pt x="171323" y="379095"/>
                  </a:lnTo>
                  <a:lnTo>
                    <a:pt x="168783" y="378206"/>
                  </a:lnTo>
                  <a:lnTo>
                    <a:pt x="166877" y="377063"/>
                  </a:lnTo>
                  <a:lnTo>
                    <a:pt x="165862" y="375665"/>
                  </a:lnTo>
                  <a:lnTo>
                    <a:pt x="164719" y="374269"/>
                  </a:lnTo>
                  <a:lnTo>
                    <a:pt x="164211" y="372745"/>
                  </a:lnTo>
                  <a:lnTo>
                    <a:pt x="164211" y="370839"/>
                  </a:lnTo>
                  <a:lnTo>
                    <a:pt x="164211" y="231901"/>
                  </a:lnTo>
                  <a:lnTo>
                    <a:pt x="157352" y="191515"/>
                  </a:lnTo>
                  <a:lnTo>
                    <a:pt x="154050" y="186689"/>
                  </a:lnTo>
                  <a:lnTo>
                    <a:pt x="150749" y="181863"/>
                  </a:lnTo>
                  <a:lnTo>
                    <a:pt x="146558" y="178181"/>
                  </a:lnTo>
                  <a:lnTo>
                    <a:pt x="141350" y="175513"/>
                  </a:lnTo>
                  <a:lnTo>
                    <a:pt x="136144" y="172847"/>
                  </a:lnTo>
                  <a:lnTo>
                    <a:pt x="130175" y="171576"/>
                  </a:lnTo>
                  <a:lnTo>
                    <a:pt x="123189" y="171576"/>
                  </a:lnTo>
                  <a:lnTo>
                    <a:pt x="83042" y="192817"/>
                  </a:lnTo>
                  <a:lnTo>
                    <a:pt x="68834" y="208914"/>
                  </a:lnTo>
                  <a:lnTo>
                    <a:pt x="68834" y="370839"/>
                  </a:lnTo>
                  <a:lnTo>
                    <a:pt x="68834" y="372745"/>
                  </a:lnTo>
                  <a:lnTo>
                    <a:pt x="68325" y="374269"/>
                  </a:lnTo>
                  <a:lnTo>
                    <a:pt x="67183" y="375665"/>
                  </a:lnTo>
                  <a:lnTo>
                    <a:pt x="66166" y="377063"/>
                  </a:lnTo>
                  <a:lnTo>
                    <a:pt x="51053" y="381126"/>
                  </a:lnTo>
                  <a:lnTo>
                    <a:pt x="46736" y="381635"/>
                  </a:lnTo>
                  <a:lnTo>
                    <a:pt x="41148" y="381762"/>
                  </a:lnTo>
                  <a:lnTo>
                    <a:pt x="34416" y="381762"/>
                  </a:lnTo>
                  <a:lnTo>
                    <a:pt x="27686" y="381762"/>
                  </a:lnTo>
                  <a:lnTo>
                    <a:pt x="22098" y="381635"/>
                  </a:lnTo>
                  <a:lnTo>
                    <a:pt x="17779" y="381126"/>
                  </a:lnTo>
                  <a:lnTo>
                    <a:pt x="13462" y="380746"/>
                  </a:lnTo>
                  <a:lnTo>
                    <a:pt x="9905" y="379984"/>
                  </a:lnTo>
                  <a:lnTo>
                    <a:pt x="7238" y="379095"/>
                  </a:lnTo>
                  <a:lnTo>
                    <a:pt x="4572" y="378206"/>
                  </a:lnTo>
                  <a:lnTo>
                    <a:pt x="2794" y="377063"/>
                  </a:lnTo>
                  <a:lnTo>
                    <a:pt x="1650" y="375665"/>
                  </a:lnTo>
                  <a:lnTo>
                    <a:pt x="635" y="374269"/>
                  </a:lnTo>
                  <a:lnTo>
                    <a:pt x="0" y="372745"/>
                  </a:lnTo>
                  <a:lnTo>
                    <a:pt x="0" y="370839"/>
                  </a:lnTo>
                  <a:lnTo>
                    <a:pt x="0" y="11811"/>
                  </a:lnTo>
                  <a:lnTo>
                    <a:pt x="0" y="9906"/>
                  </a:lnTo>
                  <a:lnTo>
                    <a:pt x="635" y="8254"/>
                  </a:lnTo>
                  <a:lnTo>
                    <a:pt x="1650" y="6858"/>
                  </a:lnTo>
                  <a:lnTo>
                    <a:pt x="2794" y="5461"/>
                  </a:lnTo>
                  <a:lnTo>
                    <a:pt x="4572" y="4190"/>
                  </a:lnTo>
                  <a:lnTo>
                    <a:pt x="7238" y="3175"/>
                  </a:lnTo>
                  <a:lnTo>
                    <a:pt x="9905" y="2159"/>
                  </a:lnTo>
                  <a:lnTo>
                    <a:pt x="13462" y="1397"/>
                  </a:lnTo>
                  <a:lnTo>
                    <a:pt x="17779" y="888"/>
                  </a:lnTo>
                  <a:lnTo>
                    <a:pt x="22098" y="253"/>
                  </a:lnTo>
                  <a:lnTo>
                    <a:pt x="27686" y="0"/>
                  </a:lnTo>
                  <a:lnTo>
                    <a:pt x="34416" y="0"/>
                  </a:lnTo>
                  <a:close/>
                </a:path>
              </a:pathLst>
            </a:custGeom>
            <a:ln w="18288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39" name="object 39"/>
            <p:cNvPicPr/>
            <p:nvPr/>
          </p:nvPicPr>
          <p:blipFill>
            <a:blip r:embed="rId31" cstate="print"/>
            <a:stretch>
              <a:fillRect/>
            </a:stretch>
          </p:blipFill>
          <p:spPr>
            <a:xfrm>
              <a:off x="2343911" y="2230754"/>
              <a:ext cx="130809" cy="106045"/>
            </a:xfrm>
            <a:prstGeom prst="rect">
              <a:avLst/>
            </a:prstGeom>
          </p:spPr>
        </p:pic>
        <p:pic>
          <p:nvPicPr>
            <p:cNvPr id="40" name="object 40"/>
            <p:cNvPicPr/>
            <p:nvPr/>
          </p:nvPicPr>
          <p:blipFill>
            <a:blip r:embed="rId32" cstate="print"/>
            <a:stretch>
              <a:fillRect/>
            </a:stretch>
          </p:blipFill>
          <p:spPr>
            <a:xfrm>
              <a:off x="141731" y="3208006"/>
              <a:ext cx="6556248" cy="999771"/>
            </a:xfrm>
            <a:prstGeom prst="rect">
              <a:avLst/>
            </a:prstGeom>
          </p:spPr>
        </p:pic>
        <p:pic>
          <p:nvPicPr>
            <p:cNvPr id="41" name="object 41"/>
            <p:cNvPicPr/>
            <p:nvPr/>
          </p:nvPicPr>
          <p:blipFill>
            <a:blip r:embed="rId33" cstate="print"/>
            <a:stretch>
              <a:fillRect/>
            </a:stretch>
          </p:blipFill>
          <p:spPr>
            <a:xfrm>
              <a:off x="190500" y="3179064"/>
              <a:ext cx="6512052" cy="1114044"/>
            </a:xfrm>
            <a:prstGeom prst="rect">
              <a:avLst/>
            </a:prstGeom>
          </p:spPr>
        </p:pic>
        <p:pic>
          <p:nvPicPr>
            <p:cNvPr id="42" name="object 42"/>
            <p:cNvPicPr/>
            <p:nvPr/>
          </p:nvPicPr>
          <p:blipFill>
            <a:blip r:embed="rId34" cstate="print"/>
            <a:stretch>
              <a:fillRect/>
            </a:stretch>
          </p:blipFill>
          <p:spPr>
            <a:xfrm>
              <a:off x="179514" y="3225761"/>
              <a:ext cx="6480683" cy="923328"/>
            </a:xfrm>
            <a:prstGeom prst="rect">
              <a:avLst/>
            </a:prstGeom>
          </p:spPr>
        </p:pic>
      </p:grpSp>
      <p:sp>
        <p:nvSpPr>
          <p:cNvPr id="43" name="object 43"/>
          <p:cNvSpPr txBox="1"/>
          <p:nvPr/>
        </p:nvSpPr>
        <p:spPr>
          <a:xfrm>
            <a:off x="179514" y="3225761"/>
            <a:ext cx="6480810" cy="923925"/>
          </a:xfrm>
          <a:prstGeom prst="rect">
            <a:avLst/>
          </a:prstGeom>
          <a:ln w="9525">
            <a:solidFill>
              <a:srgbClr val="A7895F"/>
            </a:solidFill>
          </a:ln>
        </p:spPr>
        <p:txBody>
          <a:bodyPr vert="horz" wrap="square" lIns="0" tIns="31114" rIns="0" bIns="0" rtlCol="0">
            <a:spAutoFit/>
          </a:bodyPr>
          <a:lstStyle/>
          <a:p>
            <a:pPr marL="190500" marR="185420" algn="ctr">
              <a:lnSpc>
                <a:spcPct val="100000"/>
              </a:lnSpc>
              <a:spcBef>
                <a:spcPts val="244"/>
              </a:spcBef>
            </a:pPr>
            <a:r>
              <a:rPr sz="1800" dirty="0">
                <a:latin typeface="Calibri"/>
                <a:cs typeface="Calibri"/>
              </a:rPr>
              <a:t>But</a:t>
            </a:r>
            <a:r>
              <a:rPr sz="1800" spc="-35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:</a:t>
            </a:r>
            <a:r>
              <a:rPr sz="1800" spc="-20" dirty="0">
                <a:latin typeface="Calibri"/>
                <a:cs typeface="Calibri"/>
              </a:rPr>
              <a:t> </a:t>
            </a:r>
            <a:r>
              <a:rPr sz="1800" spc="-10" dirty="0">
                <a:latin typeface="Calibri"/>
                <a:cs typeface="Calibri"/>
              </a:rPr>
              <a:t>reconnaissance</a:t>
            </a:r>
            <a:r>
              <a:rPr sz="1800" spc="-15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des</a:t>
            </a:r>
            <a:r>
              <a:rPr sz="1800" spc="-35" dirty="0">
                <a:latin typeface="Calibri"/>
                <a:cs typeface="Calibri"/>
              </a:rPr>
              <a:t> </a:t>
            </a:r>
            <a:r>
              <a:rPr sz="1800" spc="-20" dirty="0">
                <a:latin typeface="Calibri"/>
                <a:cs typeface="Calibri"/>
              </a:rPr>
              <a:t>différentes</a:t>
            </a:r>
            <a:r>
              <a:rPr sz="1800" spc="-25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grandes</a:t>
            </a:r>
            <a:r>
              <a:rPr sz="1800" spc="-25" dirty="0">
                <a:latin typeface="Calibri"/>
                <a:cs typeface="Calibri"/>
              </a:rPr>
              <a:t> </a:t>
            </a:r>
            <a:r>
              <a:rPr sz="1800" spc="-10" dirty="0">
                <a:latin typeface="Calibri"/>
                <a:cs typeface="Calibri"/>
              </a:rPr>
              <a:t>catégories </a:t>
            </a:r>
            <a:r>
              <a:rPr sz="1800" dirty="0">
                <a:latin typeface="Calibri"/>
                <a:cs typeface="Calibri"/>
              </a:rPr>
              <a:t>de</a:t>
            </a:r>
            <a:r>
              <a:rPr sz="1800" spc="-25" dirty="0">
                <a:latin typeface="Calibri"/>
                <a:cs typeface="Calibri"/>
              </a:rPr>
              <a:t> </a:t>
            </a:r>
            <a:r>
              <a:rPr sz="1800" spc="-10" dirty="0">
                <a:latin typeface="Calibri"/>
                <a:cs typeface="Calibri"/>
              </a:rPr>
              <a:t>roches composant</a:t>
            </a:r>
            <a:r>
              <a:rPr sz="1800" spc="-35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la</a:t>
            </a:r>
            <a:r>
              <a:rPr sz="1800" spc="-15" dirty="0">
                <a:latin typeface="Calibri"/>
                <a:cs typeface="Calibri"/>
              </a:rPr>
              <a:t> </a:t>
            </a:r>
            <a:r>
              <a:rPr sz="1800" spc="-10" dirty="0">
                <a:latin typeface="Calibri"/>
                <a:cs typeface="Calibri"/>
              </a:rPr>
              <a:t>lithosphère</a:t>
            </a:r>
            <a:r>
              <a:rPr sz="1800" spc="-15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ainsi</a:t>
            </a:r>
            <a:r>
              <a:rPr sz="1800" spc="-30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que</a:t>
            </a:r>
            <a:r>
              <a:rPr sz="1800" spc="-10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leur</a:t>
            </a:r>
            <a:r>
              <a:rPr sz="1800" spc="-25" dirty="0">
                <a:latin typeface="Calibri"/>
                <a:cs typeface="Calibri"/>
              </a:rPr>
              <a:t> </a:t>
            </a:r>
            <a:r>
              <a:rPr sz="1800" spc="-10" dirty="0">
                <a:latin typeface="Calibri"/>
                <a:cs typeface="Calibri"/>
              </a:rPr>
              <a:t>contexte </a:t>
            </a:r>
            <a:r>
              <a:rPr sz="1800" dirty="0">
                <a:latin typeface="Calibri"/>
                <a:cs typeface="Calibri"/>
              </a:rPr>
              <a:t>de</a:t>
            </a:r>
            <a:r>
              <a:rPr sz="1800" spc="-15" dirty="0">
                <a:latin typeface="Calibri"/>
                <a:cs typeface="Calibri"/>
              </a:rPr>
              <a:t> </a:t>
            </a:r>
            <a:r>
              <a:rPr sz="1800" spc="-10" dirty="0">
                <a:latin typeface="Calibri"/>
                <a:cs typeface="Calibri"/>
              </a:rPr>
              <a:t>formation </a:t>
            </a:r>
            <a:r>
              <a:rPr sz="1800" dirty="0">
                <a:latin typeface="Calibri"/>
                <a:cs typeface="Calibri"/>
              </a:rPr>
              <a:t>selon</a:t>
            </a:r>
            <a:r>
              <a:rPr sz="1800" spc="-35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des</a:t>
            </a:r>
            <a:r>
              <a:rPr sz="1800" spc="-30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critères</a:t>
            </a:r>
            <a:r>
              <a:rPr sz="1800" spc="-5" dirty="0">
                <a:latin typeface="Calibri"/>
                <a:cs typeface="Calibri"/>
              </a:rPr>
              <a:t> </a:t>
            </a:r>
            <a:r>
              <a:rPr sz="1800" spc="-20" dirty="0">
                <a:latin typeface="Calibri"/>
                <a:cs typeface="Calibri"/>
              </a:rPr>
              <a:t>d’observations</a:t>
            </a:r>
            <a:r>
              <a:rPr sz="1800" spc="-25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et</a:t>
            </a:r>
            <a:r>
              <a:rPr sz="1800" spc="-25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à</a:t>
            </a:r>
            <a:r>
              <a:rPr sz="1800" spc="-35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partir</a:t>
            </a:r>
            <a:r>
              <a:rPr sz="1800" spc="-30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de</a:t>
            </a:r>
            <a:r>
              <a:rPr sz="1800" spc="-25" dirty="0">
                <a:latin typeface="Calibri"/>
                <a:cs typeface="Calibri"/>
              </a:rPr>
              <a:t> </a:t>
            </a:r>
            <a:r>
              <a:rPr sz="1800" spc="-10" dirty="0">
                <a:latin typeface="Calibri"/>
                <a:cs typeface="Calibri"/>
              </a:rPr>
              <a:t>classifications</a:t>
            </a:r>
            <a:endParaRPr sz="1800">
              <a:latin typeface="Calibri"/>
              <a:cs typeface="Calibri"/>
            </a:endParaRPr>
          </a:p>
        </p:txBody>
      </p:sp>
      <p:grpSp>
        <p:nvGrpSpPr>
          <p:cNvPr id="44" name="object 44"/>
          <p:cNvGrpSpPr/>
          <p:nvPr/>
        </p:nvGrpSpPr>
        <p:grpSpPr>
          <a:xfrm>
            <a:off x="2508511" y="4698491"/>
            <a:ext cx="1876425" cy="923925"/>
            <a:chOff x="2508511" y="4698491"/>
            <a:chExt cx="1876425" cy="923925"/>
          </a:xfrm>
        </p:grpSpPr>
        <p:pic>
          <p:nvPicPr>
            <p:cNvPr id="45" name="object 45"/>
            <p:cNvPicPr/>
            <p:nvPr/>
          </p:nvPicPr>
          <p:blipFill>
            <a:blip r:embed="rId35" cstate="print"/>
            <a:stretch>
              <a:fillRect/>
            </a:stretch>
          </p:blipFill>
          <p:spPr>
            <a:xfrm>
              <a:off x="2508511" y="4724399"/>
              <a:ext cx="1876029" cy="800100"/>
            </a:xfrm>
            <a:prstGeom prst="rect">
              <a:avLst/>
            </a:prstGeom>
          </p:spPr>
        </p:pic>
        <p:pic>
          <p:nvPicPr>
            <p:cNvPr id="46" name="object 46"/>
            <p:cNvPicPr/>
            <p:nvPr/>
          </p:nvPicPr>
          <p:blipFill>
            <a:blip r:embed="rId36" cstate="print"/>
            <a:stretch>
              <a:fillRect/>
            </a:stretch>
          </p:blipFill>
          <p:spPr>
            <a:xfrm>
              <a:off x="2583180" y="4698491"/>
              <a:ext cx="1783080" cy="923544"/>
            </a:xfrm>
            <a:prstGeom prst="rect">
              <a:avLst/>
            </a:prstGeom>
          </p:spPr>
        </p:pic>
      </p:grpSp>
      <p:sp>
        <p:nvSpPr>
          <p:cNvPr id="47" name="object 47"/>
          <p:cNvSpPr txBox="1"/>
          <p:nvPr/>
        </p:nvSpPr>
        <p:spPr>
          <a:xfrm>
            <a:off x="2554477" y="4751082"/>
            <a:ext cx="1783080" cy="708025"/>
          </a:xfrm>
          <a:prstGeom prst="rect">
            <a:avLst/>
          </a:prstGeom>
          <a:solidFill>
            <a:srgbClr val="A98D62"/>
          </a:solidFill>
          <a:ln w="25400">
            <a:solidFill>
              <a:srgbClr val="FFFFFF"/>
            </a:solidFill>
          </a:ln>
        </p:spPr>
        <p:txBody>
          <a:bodyPr vert="horz" wrap="square" lIns="0" tIns="30480" rIns="0" bIns="0" rtlCol="0">
            <a:spAutoFit/>
          </a:bodyPr>
          <a:lstStyle/>
          <a:p>
            <a:pPr marL="224154" marR="216535" indent="118745">
              <a:lnSpc>
                <a:spcPct val="100000"/>
              </a:lnSpc>
              <a:spcBef>
                <a:spcPts val="240"/>
              </a:spcBef>
            </a:pPr>
            <a:r>
              <a:rPr sz="2000" dirty="0">
                <a:solidFill>
                  <a:srgbClr val="FFFFFF"/>
                </a:solidFill>
                <a:latin typeface="Calibri"/>
                <a:cs typeface="Calibri"/>
              </a:rPr>
              <a:t>BOUR</a:t>
            </a:r>
            <a:r>
              <a:rPr sz="2000" spc="-4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000" spc="-20" dirty="0">
                <a:solidFill>
                  <a:srgbClr val="FFFFFF"/>
                </a:solidFill>
                <a:latin typeface="Calibri"/>
                <a:cs typeface="Calibri"/>
              </a:rPr>
              <a:t>Ivan </a:t>
            </a:r>
            <a:r>
              <a:rPr sz="2000" spc="-40" dirty="0">
                <a:solidFill>
                  <a:srgbClr val="FFFFFF"/>
                </a:solidFill>
                <a:latin typeface="Calibri"/>
                <a:cs typeface="Calibri"/>
              </a:rPr>
              <a:t>CFA-</a:t>
            </a:r>
            <a:r>
              <a:rPr sz="2000" spc="-10" dirty="0">
                <a:solidFill>
                  <a:srgbClr val="FFFFFF"/>
                </a:solidFill>
                <a:latin typeface="Calibri"/>
                <a:cs typeface="Calibri"/>
              </a:rPr>
              <a:t>UNICEM</a:t>
            </a:r>
            <a:endParaRPr sz="20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0" y="0"/>
            <a:ext cx="9139555" cy="1405255"/>
            <a:chOff x="0" y="0"/>
            <a:chExt cx="9139555" cy="1405255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0" y="0"/>
              <a:ext cx="9139428" cy="807728"/>
            </a:xfrm>
            <a:prstGeom prst="rect">
              <a:avLst/>
            </a:prstGeom>
          </p:spPr>
        </p:pic>
        <p:pic>
          <p:nvPicPr>
            <p:cNvPr id="4" name="object 4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827532" y="100584"/>
              <a:ext cx="4227576" cy="682752"/>
            </a:xfrm>
            <a:prstGeom prst="rect">
              <a:avLst/>
            </a:prstGeom>
          </p:spPr>
        </p:pic>
        <p:pic>
          <p:nvPicPr>
            <p:cNvPr id="5" name="object 5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1039012" y="279018"/>
              <a:ext cx="3797782" cy="275463"/>
            </a:xfrm>
            <a:prstGeom prst="rect">
              <a:avLst/>
            </a:prstGeom>
          </p:spPr>
        </p:pic>
        <p:pic>
          <p:nvPicPr>
            <p:cNvPr id="6" name="object 6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164592" y="611123"/>
              <a:ext cx="675132" cy="515112"/>
            </a:xfrm>
            <a:prstGeom prst="rect">
              <a:avLst/>
            </a:prstGeom>
          </p:spPr>
        </p:pic>
        <p:pic>
          <p:nvPicPr>
            <p:cNvPr id="7" name="object 7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179514" y="135381"/>
              <a:ext cx="645121" cy="485267"/>
            </a:xfrm>
            <a:prstGeom prst="rect">
              <a:avLst/>
            </a:prstGeom>
          </p:spPr>
        </p:pic>
        <p:pic>
          <p:nvPicPr>
            <p:cNvPr id="8" name="object 8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1014983" y="615695"/>
              <a:ext cx="2836164" cy="789431"/>
            </a:xfrm>
            <a:prstGeom prst="rect">
              <a:avLst/>
            </a:prstGeom>
          </p:spPr>
        </p:pic>
      </p:grpSp>
      <p:sp>
        <p:nvSpPr>
          <p:cNvPr id="9" name="object 9"/>
          <p:cNvSpPr txBox="1">
            <a:spLocks noGrp="1"/>
          </p:cNvSpPr>
          <p:nvPr>
            <p:ph type="title"/>
          </p:nvPr>
        </p:nvSpPr>
        <p:spPr>
          <a:xfrm>
            <a:off x="1223568" y="695705"/>
            <a:ext cx="2392045" cy="45212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2800" b="1" dirty="0">
                <a:solidFill>
                  <a:srgbClr val="000000"/>
                </a:solidFill>
                <a:latin typeface="Calibri"/>
                <a:cs typeface="Calibri"/>
              </a:rPr>
              <a:t>Plan</a:t>
            </a:r>
            <a:r>
              <a:rPr sz="2800" b="1" spc="-40" dirty="0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sz="2800" b="1" dirty="0">
                <a:solidFill>
                  <a:srgbClr val="000000"/>
                </a:solidFill>
                <a:latin typeface="Calibri"/>
                <a:cs typeface="Calibri"/>
              </a:rPr>
              <a:t>de</a:t>
            </a:r>
            <a:r>
              <a:rPr sz="2800" b="1" spc="-35" dirty="0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sz="2800" b="1" spc="-25" dirty="0">
                <a:solidFill>
                  <a:srgbClr val="000000"/>
                </a:solidFill>
                <a:latin typeface="Calibri"/>
                <a:cs typeface="Calibri"/>
              </a:rPr>
              <a:t>l’exposé</a:t>
            </a:r>
            <a:endParaRPr sz="2800">
              <a:latin typeface="Calibri"/>
              <a:cs typeface="Calibri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1217777" y="1311402"/>
            <a:ext cx="1518920" cy="31496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  <a:tabLst>
                <a:tab pos="621665" algn="l"/>
              </a:tabLst>
            </a:pPr>
            <a:r>
              <a:rPr sz="1900" spc="-25" dirty="0">
                <a:latin typeface="Arial"/>
                <a:cs typeface="Arial"/>
              </a:rPr>
              <a:t>I.</a:t>
            </a:r>
            <a:r>
              <a:rPr sz="1900" dirty="0">
                <a:latin typeface="Arial"/>
                <a:cs typeface="Arial"/>
              </a:rPr>
              <a:t>	</a:t>
            </a:r>
            <a:r>
              <a:rPr sz="1900" spc="-10" dirty="0">
                <a:latin typeface="Arial"/>
                <a:cs typeface="Arial"/>
              </a:rPr>
              <a:t>Rappels</a:t>
            </a:r>
            <a:endParaRPr sz="1900">
              <a:latin typeface="Arial"/>
              <a:cs typeface="Arial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1675002" y="1602486"/>
            <a:ext cx="186055" cy="779780"/>
          </a:xfrm>
          <a:prstGeom prst="rect">
            <a:avLst/>
          </a:prstGeom>
        </p:spPr>
        <p:txBody>
          <a:bodyPr vert="horz" wrap="square" lIns="0" tIns="3556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280"/>
              </a:spcBef>
            </a:pPr>
            <a:r>
              <a:rPr sz="1500" i="1" spc="-25" dirty="0">
                <a:latin typeface="Arial"/>
                <a:cs typeface="Arial"/>
              </a:rPr>
              <a:t>1.</a:t>
            </a:r>
            <a:endParaRPr sz="150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180"/>
              </a:spcBef>
            </a:pPr>
            <a:r>
              <a:rPr sz="1500" i="1" spc="-25" dirty="0">
                <a:latin typeface="Arial"/>
                <a:cs typeface="Arial"/>
              </a:rPr>
              <a:t>2.</a:t>
            </a:r>
            <a:endParaRPr sz="150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180"/>
              </a:spcBef>
            </a:pPr>
            <a:r>
              <a:rPr sz="1500" i="1" spc="-25" dirty="0">
                <a:latin typeface="Arial"/>
                <a:cs typeface="Arial"/>
              </a:rPr>
              <a:t>3.</a:t>
            </a:r>
            <a:endParaRPr sz="1500">
              <a:latin typeface="Arial"/>
              <a:cs typeface="Arial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2284857" y="1602486"/>
            <a:ext cx="3027680" cy="77978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1034415">
              <a:lnSpc>
                <a:spcPct val="110000"/>
              </a:lnSpc>
              <a:spcBef>
                <a:spcPts val="100"/>
              </a:spcBef>
            </a:pPr>
            <a:r>
              <a:rPr sz="1500" i="1" spc="-20" dirty="0">
                <a:latin typeface="Arial"/>
                <a:cs typeface="Arial"/>
              </a:rPr>
              <a:t>Qu’est-</a:t>
            </a:r>
            <a:r>
              <a:rPr sz="1500" i="1" dirty="0">
                <a:latin typeface="Arial"/>
                <a:cs typeface="Arial"/>
              </a:rPr>
              <a:t>ce</a:t>
            </a:r>
            <a:r>
              <a:rPr sz="1500" i="1" spc="-10" dirty="0">
                <a:latin typeface="Arial"/>
                <a:cs typeface="Arial"/>
              </a:rPr>
              <a:t> </a:t>
            </a:r>
            <a:r>
              <a:rPr sz="1500" i="1" dirty="0">
                <a:latin typeface="Arial"/>
                <a:cs typeface="Arial"/>
              </a:rPr>
              <a:t>qu’une</a:t>
            </a:r>
            <a:r>
              <a:rPr sz="1500" i="1" spc="5" dirty="0">
                <a:latin typeface="Arial"/>
                <a:cs typeface="Arial"/>
              </a:rPr>
              <a:t> </a:t>
            </a:r>
            <a:r>
              <a:rPr sz="1500" i="1" spc="-10" dirty="0">
                <a:latin typeface="Arial"/>
                <a:cs typeface="Arial"/>
              </a:rPr>
              <a:t>roche </a:t>
            </a:r>
            <a:r>
              <a:rPr sz="1500" i="1" dirty="0">
                <a:latin typeface="Arial"/>
                <a:cs typeface="Arial"/>
              </a:rPr>
              <a:t>Le</a:t>
            </a:r>
            <a:r>
              <a:rPr sz="1500" i="1" spc="-25" dirty="0">
                <a:latin typeface="Arial"/>
                <a:cs typeface="Arial"/>
              </a:rPr>
              <a:t> </a:t>
            </a:r>
            <a:r>
              <a:rPr sz="1500" i="1" dirty="0">
                <a:latin typeface="Arial"/>
                <a:cs typeface="Arial"/>
              </a:rPr>
              <a:t>cycle</a:t>
            </a:r>
            <a:r>
              <a:rPr sz="1500" i="1" spc="-30" dirty="0">
                <a:latin typeface="Arial"/>
                <a:cs typeface="Arial"/>
              </a:rPr>
              <a:t> </a:t>
            </a:r>
            <a:r>
              <a:rPr sz="1500" i="1" dirty="0">
                <a:latin typeface="Arial"/>
                <a:cs typeface="Arial"/>
              </a:rPr>
              <a:t>des</a:t>
            </a:r>
            <a:r>
              <a:rPr sz="1500" i="1" spc="-35" dirty="0">
                <a:latin typeface="Arial"/>
                <a:cs typeface="Arial"/>
              </a:rPr>
              <a:t> </a:t>
            </a:r>
            <a:r>
              <a:rPr sz="1500" i="1" spc="-10" dirty="0">
                <a:latin typeface="Arial"/>
                <a:cs typeface="Arial"/>
              </a:rPr>
              <a:t>roches</a:t>
            </a:r>
            <a:endParaRPr sz="150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180"/>
              </a:spcBef>
            </a:pPr>
            <a:r>
              <a:rPr sz="1500" i="1" dirty="0">
                <a:latin typeface="Arial"/>
                <a:cs typeface="Arial"/>
              </a:rPr>
              <a:t>Les</a:t>
            </a:r>
            <a:r>
              <a:rPr sz="1500" i="1" spc="-45" dirty="0">
                <a:latin typeface="Arial"/>
                <a:cs typeface="Arial"/>
              </a:rPr>
              <a:t> </a:t>
            </a:r>
            <a:r>
              <a:rPr sz="1500" i="1" dirty="0">
                <a:latin typeface="Arial"/>
                <a:cs typeface="Arial"/>
              </a:rPr>
              <a:t>grands</a:t>
            </a:r>
            <a:r>
              <a:rPr sz="1500" i="1" spc="-40" dirty="0">
                <a:latin typeface="Arial"/>
                <a:cs typeface="Arial"/>
              </a:rPr>
              <a:t> </a:t>
            </a:r>
            <a:r>
              <a:rPr sz="1500" i="1" dirty="0">
                <a:latin typeface="Arial"/>
                <a:cs typeface="Arial"/>
              </a:rPr>
              <a:t>principes</a:t>
            </a:r>
            <a:r>
              <a:rPr sz="1500" i="1" spc="-45" dirty="0">
                <a:latin typeface="Arial"/>
                <a:cs typeface="Arial"/>
              </a:rPr>
              <a:t> </a:t>
            </a:r>
            <a:r>
              <a:rPr sz="1500" i="1" dirty="0">
                <a:latin typeface="Arial"/>
                <a:cs typeface="Arial"/>
              </a:rPr>
              <a:t>de</a:t>
            </a:r>
            <a:r>
              <a:rPr sz="1500" i="1" spc="-30" dirty="0">
                <a:latin typeface="Arial"/>
                <a:cs typeface="Arial"/>
              </a:rPr>
              <a:t> </a:t>
            </a:r>
            <a:r>
              <a:rPr sz="1500" i="1" dirty="0">
                <a:latin typeface="Arial"/>
                <a:cs typeface="Arial"/>
              </a:rPr>
              <a:t>la</a:t>
            </a:r>
            <a:r>
              <a:rPr sz="1500" i="1" spc="-25" dirty="0">
                <a:latin typeface="Arial"/>
                <a:cs typeface="Arial"/>
              </a:rPr>
              <a:t> </a:t>
            </a:r>
            <a:r>
              <a:rPr sz="1500" i="1" spc="-10" dirty="0">
                <a:latin typeface="Arial"/>
                <a:cs typeface="Arial"/>
              </a:rPr>
              <a:t>géologie</a:t>
            </a:r>
            <a:endParaRPr sz="1500">
              <a:latin typeface="Arial"/>
              <a:cs typeface="Arial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1217777" y="2568701"/>
            <a:ext cx="6510020" cy="31496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  <a:tabLst>
                <a:tab pos="621665" algn="l"/>
              </a:tabLst>
            </a:pPr>
            <a:r>
              <a:rPr sz="1900" spc="-25" dirty="0">
                <a:latin typeface="Arial"/>
                <a:cs typeface="Arial"/>
              </a:rPr>
              <a:t>II.</a:t>
            </a:r>
            <a:r>
              <a:rPr sz="1900" dirty="0">
                <a:latin typeface="Arial"/>
                <a:cs typeface="Arial"/>
              </a:rPr>
              <a:t>	Les</a:t>
            </a:r>
            <a:r>
              <a:rPr sz="1900" spc="-75" dirty="0">
                <a:latin typeface="Arial"/>
                <a:cs typeface="Arial"/>
              </a:rPr>
              <a:t> </a:t>
            </a:r>
            <a:r>
              <a:rPr sz="1900" dirty="0">
                <a:latin typeface="Arial"/>
                <a:cs typeface="Arial"/>
              </a:rPr>
              <a:t>principaux</a:t>
            </a:r>
            <a:r>
              <a:rPr sz="1900" spc="-40" dirty="0">
                <a:latin typeface="Arial"/>
                <a:cs typeface="Arial"/>
              </a:rPr>
              <a:t> </a:t>
            </a:r>
            <a:r>
              <a:rPr sz="1900" dirty="0">
                <a:latin typeface="Arial"/>
                <a:cs typeface="Arial"/>
              </a:rPr>
              <a:t>constituants</a:t>
            </a:r>
            <a:r>
              <a:rPr sz="1900" spc="-65" dirty="0">
                <a:latin typeface="Arial"/>
                <a:cs typeface="Arial"/>
              </a:rPr>
              <a:t> </a:t>
            </a:r>
            <a:r>
              <a:rPr sz="1900" dirty="0">
                <a:latin typeface="Arial"/>
                <a:cs typeface="Arial"/>
              </a:rPr>
              <a:t>minéralogiques</a:t>
            </a:r>
            <a:r>
              <a:rPr sz="1900" spc="-45" dirty="0">
                <a:latin typeface="Arial"/>
                <a:cs typeface="Arial"/>
              </a:rPr>
              <a:t> </a:t>
            </a:r>
            <a:r>
              <a:rPr sz="1900" dirty="0">
                <a:latin typeface="Arial"/>
                <a:cs typeface="Arial"/>
              </a:rPr>
              <a:t>des</a:t>
            </a:r>
            <a:r>
              <a:rPr sz="1900" spc="-70" dirty="0">
                <a:latin typeface="Arial"/>
                <a:cs typeface="Arial"/>
              </a:rPr>
              <a:t> </a:t>
            </a:r>
            <a:r>
              <a:rPr sz="1900" spc="-10" dirty="0">
                <a:latin typeface="Arial"/>
                <a:cs typeface="Arial"/>
              </a:rPr>
              <a:t>roches</a:t>
            </a:r>
            <a:endParaRPr sz="1900">
              <a:latin typeface="Arial"/>
              <a:cs typeface="Arial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1675002" y="2860040"/>
            <a:ext cx="186055" cy="779780"/>
          </a:xfrm>
          <a:prstGeom prst="rect">
            <a:avLst/>
          </a:prstGeom>
        </p:spPr>
        <p:txBody>
          <a:bodyPr vert="horz" wrap="square" lIns="0" tIns="3556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280"/>
              </a:spcBef>
            </a:pPr>
            <a:r>
              <a:rPr sz="1500" i="1" spc="-25" dirty="0">
                <a:latin typeface="Arial"/>
                <a:cs typeface="Arial"/>
              </a:rPr>
              <a:t>1.</a:t>
            </a:r>
            <a:endParaRPr sz="150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180"/>
              </a:spcBef>
            </a:pPr>
            <a:r>
              <a:rPr sz="1500" i="1" spc="-25" dirty="0">
                <a:latin typeface="Arial"/>
                <a:cs typeface="Arial"/>
              </a:rPr>
              <a:t>2.</a:t>
            </a:r>
            <a:endParaRPr sz="150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180"/>
              </a:spcBef>
            </a:pPr>
            <a:r>
              <a:rPr sz="1500" i="1" spc="-25" dirty="0">
                <a:latin typeface="Arial"/>
                <a:cs typeface="Arial"/>
              </a:rPr>
              <a:t>3.</a:t>
            </a:r>
            <a:endParaRPr sz="1500">
              <a:latin typeface="Arial"/>
              <a:cs typeface="Arial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2284857" y="2860040"/>
            <a:ext cx="1754505" cy="77978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426720">
              <a:lnSpc>
                <a:spcPct val="110000"/>
              </a:lnSpc>
              <a:spcBef>
                <a:spcPts val="100"/>
              </a:spcBef>
            </a:pPr>
            <a:r>
              <a:rPr sz="1500" i="1" dirty="0">
                <a:latin typeface="Arial"/>
                <a:cs typeface="Arial"/>
              </a:rPr>
              <a:t>Les</a:t>
            </a:r>
            <a:r>
              <a:rPr sz="1500" i="1" spc="-35" dirty="0">
                <a:latin typeface="Arial"/>
                <a:cs typeface="Arial"/>
              </a:rPr>
              <a:t> </a:t>
            </a:r>
            <a:r>
              <a:rPr sz="1500" i="1" spc="-10" dirty="0">
                <a:latin typeface="Arial"/>
                <a:cs typeface="Arial"/>
              </a:rPr>
              <a:t>silicates </a:t>
            </a:r>
            <a:r>
              <a:rPr sz="1500" i="1" dirty="0">
                <a:latin typeface="Arial"/>
                <a:cs typeface="Arial"/>
              </a:rPr>
              <a:t>Les</a:t>
            </a:r>
            <a:r>
              <a:rPr sz="1500" i="1" spc="-40" dirty="0">
                <a:latin typeface="Arial"/>
                <a:cs typeface="Arial"/>
              </a:rPr>
              <a:t> </a:t>
            </a:r>
            <a:r>
              <a:rPr sz="1500" i="1" spc="-10" dirty="0">
                <a:latin typeface="Arial"/>
                <a:cs typeface="Arial"/>
              </a:rPr>
              <a:t>carbonates</a:t>
            </a:r>
            <a:endParaRPr sz="150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180"/>
              </a:spcBef>
            </a:pPr>
            <a:r>
              <a:rPr sz="1500" i="1" dirty="0">
                <a:latin typeface="Arial"/>
                <a:cs typeface="Arial"/>
              </a:rPr>
              <a:t>Les</a:t>
            </a:r>
            <a:r>
              <a:rPr sz="1500" i="1" spc="-40" dirty="0">
                <a:latin typeface="Arial"/>
                <a:cs typeface="Arial"/>
              </a:rPr>
              <a:t> </a:t>
            </a:r>
            <a:r>
              <a:rPr sz="1500" i="1" dirty="0">
                <a:latin typeface="Arial"/>
                <a:cs typeface="Arial"/>
              </a:rPr>
              <a:t>autres</a:t>
            </a:r>
            <a:r>
              <a:rPr sz="1500" i="1" spc="-40" dirty="0">
                <a:latin typeface="Arial"/>
                <a:cs typeface="Arial"/>
              </a:rPr>
              <a:t> </a:t>
            </a:r>
            <a:r>
              <a:rPr sz="1500" i="1" spc="-10" dirty="0">
                <a:latin typeface="Arial"/>
                <a:cs typeface="Arial"/>
              </a:rPr>
              <a:t>minéraux</a:t>
            </a:r>
            <a:endParaRPr sz="1500">
              <a:latin typeface="Arial"/>
              <a:cs typeface="Arial"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1217777" y="3826255"/>
            <a:ext cx="294005" cy="31496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900" spc="-20" dirty="0">
                <a:latin typeface="Arial"/>
                <a:cs typeface="Arial"/>
              </a:rPr>
              <a:t>III.</a:t>
            </a:r>
            <a:endParaRPr sz="1900">
              <a:latin typeface="Arial"/>
              <a:cs typeface="Arial"/>
            </a:endParaRPr>
          </a:p>
        </p:txBody>
      </p:sp>
      <p:sp>
        <p:nvSpPr>
          <p:cNvPr id="17" name="object 17"/>
          <p:cNvSpPr txBox="1"/>
          <p:nvPr/>
        </p:nvSpPr>
        <p:spPr>
          <a:xfrm>
            <a:off x="1827402" y="3826255"/>
            <a:ext cx="2776220" cy="31496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900" dirty="0">
                <a:latin typeface="Arial"/>
                <a:cs typeface="Arial"/>
              </a:rPr>
              <a:t>Les</a:t>
            </a:r>
            <a:r>
              <a:rPr sz="1900" spc="-40" dirty="0">
                <a:latin typeface="Arial"/>
                <a:cs typeface="Arial"/>
              </a:rPr>
              <a:t> </a:t>
            </a:r>
            <a:r>
              <a:rPr sz="1900" dirty="0">
                <a:latin typeface="Arial"/>
                <a:cs typeface="Arial"/>
              </a:rPr>
              <a:t>roches</a:t>
            </a:r>
            <a:r>
              <a:rPr sz="1900" spc="-20" dirty="0">
                <a:latin typeface="Arial"/>
                <a:cs typeface="Arial"/>
              </a:rPr>
              <a:t> </a:t>
            </a:r>
            <a:r>
              <a:rPr sz="1900" spc="-10" dirty="0">
                <a:latin typeface="Arial"/>
                <a:cs typeface="Arial"/>
              </a:rPr>
              <a:t>sédimentaires</a:t>
            </a:r>
            <a:endParaRPr sz="1900">
              <a:latin typeface="Arial"/>
              <a:cs typeface="Arial"/>
            </a:endParaRPr>
          </a:p>
        </p:txBody>
      </p:sp>
      <p:sp>
        <p:nvSpPr>
          <p:cNvPr id="18" name="object 18"/>
          <p:cNvSpPr txBox="1"/>
          <p:nvPr/>
        </p:nvSpPr>
        <p:spPr>
          <a:xfrm>
            <a:off x="1675002" y="4117085"/>
            <a:ext cx="186055" cy="780415"/>
          </a:xfrm>
          <a:prstGeom prst="rect">
            <a:avLst/>
          </a:prstGeom>
        </p:spPr>
        <p:txBody>
          <a:bodyPr vert="horz" wrap="square" lIns="0" tIns="3556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280"/>
              </a:spcBef>
            </a:pPr>
            <a:r>
              <a:rPr sz="1500" i="1" spc="-25" dirty="0">
                <a:latin typeface="Arial"/>
                <a:cs typeface="Arial"/>
              </a:rPr>
              <a:t>1.</a:t>
            </a:r>
            <a:endParaRPr sz="150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185"/>
              </a:spcBef>
            </a:pPr>
            <a:r>
              <a:rPr sz="1500" i="1" spc="-25" dirty="0">
                <a:latin typeface="Arial"/>
                <a:cs typeface="Arial"/>
              </a:rPr>
              <a:t>2.</a:t>
            </a:r>
            <a:endParaRPr sz="150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180"/>
              </a:spcBef>
            </a:pPr>
            <a:r>
              <a:rPr sz="1500" i="1" spc="-25" dirty="0">
                <a:latin typeface="Arial"/>
                <a:cs typeface="Arial"/>
              </a:rPr>
              <a:t>3.</a:t>
            </a:r>
            <a:endParaRPr sz="1500">
              <a:latin typeface="Arial"/>
              <a:cs typeface="Arial"/>
            </a:endParaRPr>
          </a:p>
        </p:txBody>
      </p:sp>
      <p:sp>
        <p:nvSpPr>
          <p:cNvPr id="19" name="object 19"/>
          <p:cNvSpPr txBox="1"/>
          <p:nvPr/>
        </p:nvSpPr>
        <p:spPr>
          <a:xfrm>
            <a:off x="2132457" y="4117085"/>
            <a:ext cx="3234055" cy="13843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65100" marR="876300">
              <a:lnSpc>
                <a:spcPct val="110100"/>
              </a:lnSpc>
              <a:spcBef>
                <a:spcPts val="100"/>
              </a:spcBef>
            </a:pPr>
            <a:r>
              <a:rPr sz="1500" i="1" dirty="0">
                <a:latin typeface="Arial"/>
                <a:cs typeface="Arial"/>
              </a:rPr>
              <a:t>Mécanismes</a:t>
            </a:r>
            <a:r>
              <a:rPr sz="1500" i="1" spc="-70" dirty="0">
                <a:latin typeface="Arial"/>
                <a:cs typeface="Arial"/>
              </a:rPr>
              <a:t> </a:t>
            </a:r>
            <a:r>
              <a:rPr sz="1500" i="1" dirty="0">
                <a:latin typeface="Arial"/>
                <a:cs typeface="Arial"/>
              </a:rPr>
              <a:t>de</a:t>
            </a:r>
            <a:r>
              <a:rPr sz="1500" i="1" spc="-50" dirty="0">
                <a:latin typeface="Arial"/>
                <a:cs typeface="Arial"/>
              </a:rPr>
              <a:t> </a:t>
            </a:r>
            <a:r>
              <a:rPr sz="1500" i="1" spc="-10" dirty="0">
                <a:latin typeface="Arial"/>
                <a:cs typeface="Arial"/>
              </a:rPr>
              <a:t>formation Classification</a:t>
            </a:r>
            <a:endParaRPr sz="1500">
              <a:latin typeface="Arial"/>
              <a:cs typeface="Arial"/>
            </a:endParaRPr>
          </a:p>
          <a:p>
            <a:pPr marL="165100">
              <a:lnSpc>
                <a:spcPct val="100000"/>
              </a:lnSpc>
              <a:spcBef>
                <a:spcPts val="180"/>
              </a:spcBef>
            </a:pPr>
            <a:r>
              <a:rPr sz="1500" i="1" dirty="0">
                <a:latin typeface="Arial"/>
                <a:cs typeface="Arial"/>
              </a:rPr>
              <a:t>Catégories</a:t>
            </a:r>
            <a:r>
              <a:rPr sz="1500" i="1" spc="-55" dirty="0">
                <a:latin typeface="Arial"/>
                <a:cs typeface="Arial"/>
              </a:rPr>
              <a:t> </a:t>
            </a:r>
            <a:r>
              <a:rPr sz="1500" i="1" dirty="0">
                <a:latin typeface="Arial"/>
                <a:cs typeface="Arial"/>
              </a:rPr>
              <a:t>de</a:t>
            </a:r>
            <a:r>
              <a:rPr sz="1500" i="1" spc="-40" dirty="0">
                <a:latin typeface="Arial"/>
                <a:cs typeface="Arial"/>
              </a:rPr>
              <a:t> </a:t>
            </a:r>
            <a:r>
              <a:rPr sz="1500" i="1" dirty="0">
                <a:latin typeface="Arial"/>
                <a:cs typeface="Arial"/>
              </a:rPr>
              <a:t>roches</a:t>
            </a:r>
            <a:r>
              <a:rPr sz="1500" i="1" spc="-65" dirty="0">
                <a:latin typeface="Arial"/>
                <a:cs typeface="Arial"/>
              </a:rPr>
              <a:t> </a:t>
            </a:r>
            <a:r>
              <a:rPr sz="1500" i="1" spc="-10" dirty="0">
                <a:latin typeface="Arial"/>
                <a:cs typeface="Arial"/>
              </a:rPr>
              <a:t>sédimentaires</a:t>
            </a:r>
            <a:endParaRPr sz="1500">
              <a:latin typeface="Arial"/>
              <a:cs typeface="Arial"/>
            </a:endParaRPr>
          </a:p>
          <a:p>
            <a:pPr marL="185420" indent="-172720">
              <a:lnSpc>
                <a:spcPct val="100000"/>
              </a:lnSpc>
              <a:spcBef>
                <a:spcPts val="145"/>
              </a:spcBef>
              <a:buFont typeface="Courier New"/>
              <a:buChar char="o"/>
              <a:tabLst>
                <a:tab pos="185420" algn="l"/>
              </a:tabLst>
            </a:pPr>
            <a:r>
              <a:rPr sz="1200" i="1" dirty="0">
                <a:latin typeface="Arial"/>
                <a:cs typeface="Arial"/>
              </a:rPr>
              <a:t>Sédimentation</a:t>
            </a:r>
            <a:r>
              <a:rPr sz="1200" i="1" spc="-35" dirty="0">
                <a:latin typeface="Arial"/>
                <a:cs typeface="Arial"/>
              </a:rPr>
              <a:t> </a:t>
            </a:r>
            <a:r>
              <a:rPr sz="1200" i="1" spc="-10" dirty="0">
                <a:latin typeface="Arial"/>
                <a:cs typeface="Arial"/>
              </a:rPr>
              <a:t>détritique</a:t>
            </a:r>
            <a:endParaRPr sz="1200">
              <a:latin typeface="Arial"/>
              <a:cs typeface="Arial"/>
            </a:endParaRPr>
          </a:p>
          <a:p>
            <a:pPr marL="185420" indent="-172720">
              <a:lnSpc>
                <a:spcPct val="100000"/>
              </a:lnSpc>
              <a:spcBef>
                <a:spcPts val="140"/>
              </a:spcBef>
              <a:buFont typeface="Courier New"/>
              <a:buChar char="o"/>
              <a:tabLst>
                <a:tab pos="185420" algn="l"/>
              </a:tabLst>
            </a:pPr>
            <a:r>
              <a:rPr sz="1200" i="1" dirty="0">
                <a:latin typeface="Arial"/>
                <a:cs typeface="Arial"/>
              </a:rPr>
              <a:t>Sédimentation</a:t>
            </a:r>
            <a:r>
              <a:rPr sz="1200" i="1" spc="-35" dirty="0">
                <a:latin typeface="Arial"/>
                <a:cs typeface="Arial"/>
              </a:rPr>
              <a:t> </a:t>
            </a:r>
            <a:r>
              <a:rPr sz="1200" i="1" spc="-10" dirty="0">
                <a:latin typeface="Arial"/>
                <a:cs typeface="Arial"/>
              </a:rPr>
              <a:t>carbonatée</a:t>
            </a:r>
            <a:endParaRPr sz="1200">
              <a:latin typeface="Arial"/>
              <a:cs typeface="Arial"/>
            </a:endParaRPr>
          </a:p>
          <a:p>
            <a:pPr marL="185420" indent="-172720">
              <a:lnSpc>
                <a:spcPct val="100000"/>
              </a:lnSpc>
              <a:spcBef>
                <a:spcPts val="145"/>
              </a:spcBef>
              <a:buFont typeface="Courier New"/>
              <a:buChar char="o"/>
              <a:tabLst>
                <a:tab pos="185420" algn="l"/>
              </a:tabLst>
            </a:pPr>
            <a:r>
              <a:rPr sz="1200" i="1" dirty="0">
                <a:latin typeface="Arial"/>
                <a:cs typeface="Arial"/>
              </a:rPr>
              <a:t>Sédimentation</a:t>
            </a:r>
            <a:r>
              <a:rPr sz="1200" i="1" spc="-25" dirty="0">
                <a:latin typeface="Arial"/>
                <a:cs typeface="Arial"/>
              </a:rPr>
              <a:t> </a:t>
            </a:r>
            <a:r>
              <a:rPr sz="1200" i="1" spc="-10" dirty="0">
                <a:latin typeface="Arial"/>
                <a:cs typeface="Arial"/>
              </a:rPr>
              <a:t>évaporitique</a:t>
            </a:r>
            <a:endParaRPr sz="1200">
              <a:latin typeface="Arial"/>
              <a:cs typeface="Arial"/>
            </a:endParaRPr>
          </a:p>
        </p:txBody>
      </p:sp>
      <p:sp>
        <p:nvSpPr>
          <p:cNvPr id="20" name="object 20"/>
          <p:cNvSpPr txBox="1"/>
          <p:nvPr/>
        </p:nvSpPr>
        <p:spPr>
          <a:xfrm>
            <a:off x="1217777" y="5687364"/>
            <a:ext cx="3682365" cy="81788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621665" indent="-608965">
              <a:lnSpc>
                <a:spcPct val="100000"/>
              </a:lnSpc>
              <a:spcBef>
                <a:spcPts val="95"/>
              </a:spcBef>
              <a:buAutoNum type="romanUcPeriod" startAt="4"/>
              <a:tabLst>
                <a:tab pos="621665" algn="l"/>
              </a:tabLst>
            </a:pPr>
            <a:r>
              <a:rPr sz="1900" dirty="0">
                <a:latin typeface="Arial"/>
                <a:cs typeface="Arial"/>
              </a:rPr>
              <a:t>Les</a:t>
            </a:r>
            <a:r>
              <a:rPr sz="1900" spc="-35" dirty="0">
                <a:latin typeface="Arial"/>
                <a:cs typeface="Arial"/>
              </a:rPr>
              <a:t> </a:t>
            </a:r>
            <a:r>
              <a:rPr sz="1900" dirty="0">
                <a:latin typeface="Arial"/>
                <a:cs typeface="Arial"/>
              </a:rPr>
              <a:t>roches</a:t>
            </a:r>
            <a:r>
              <a:rPr sz="1900" spc="-20" dirty="0">
                <a:latin typeface="Arial"/>
                <a:cs typeface="Arial"/>
              </a:rPr>
              <a:t> </a:t>
            </a:r>
            <a:r>
              <a:rPr sz="1900" spc="-10" dirty="0">
                <a:latin typeface="Arial"/>
                <a:cs typeface="Arial"/>
              </a:rPr>
              <a:t>magmatiques</a:t>
            </a:r>
            <a:endParaRPr sz="1900">
              <a:latin typeface="Arial"/>
              <a:cs typeface="Arial"/>
            </a:endParaRPr>
          </a:p>
          <a:p>
            <a:pPr marL="621665" indent="-608965">
              <a:lnSpc>
                <a:spcPct val="100000"/>
              </a:lnSpc>
              <a:spcBef>
                <a:spcPts val="1680"/>
              </a:spcBef>
              <a:buAutoNum type="romanUcPeriod" startAt="4"/>
              <a:tabLst>
                <a:tab pos="621665" algn="l"/>
              </a:tabLst>
            </a:pPr>
            <a:r>
              <a:rPr sz="1900" dirty="0">
                <a:latin typeface="Arial"/>
                <a:cs typeface="Arial"/>
              </a:rPr>
              <a:t>Les</a:t>
            </a:r>
            <a:r>
              <a:rPr sz="1900" spc="-40" dirty="0">
                <a:latin typeface="Arial"/>
                <a:cs typeface="Arial"/>
              </a:rPr>
              <a:t> </a:t>
            </a:r>
            <a:r>
              <a:rPr sz="1900" dirty="0">
                <a:latin typeface="Arial"/>
                <a:cs typeface="Arial"/>
              </a:rPr>
              <a:t>roches</a:t>
            </a:r>
            <a:r>
              <a:rPr sz="1900" spc="-15" dirty="0">
                <a:latin typeface="Arial"/>
                <a:cs typeface="Arial"/>
              </a:rPr>
              <a:t> </a:t>
            </a:r>
            <a:r>
              <a:rPr sz="1900" spc="-10" dirty="0">
                <a:latin typeface="Arial"/>
                <a:cs typeface="Arial"/>
              </a:rPr>
              <a:t>métamorphiques</a:t>
            </a:r>
            <a:endParaRPr sz="19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0" y="0"/>
            <a:ext cx="9139555" cy="1126490"/>
            <a:chOff x="0" y="0"/>
            <a:chExt cx="9139555" cy="1126490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0" y="0"/>
              <a:ext cx="9139428" cy="807728"/>
            </a:xfrm>
            <a:prstGeom prst="rect">
              <a:avLst/>
            </a:prstGeom>
          </p:spPr>
        </p:pic>
        <p:pic>
          <p:nvPicPr>
            <p:cNvPr id="4" name="object 4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827532" y="100584"/>
              <a:ext cx="4227576" cy="682752"/>
            </a:xfrm>
            <a:prstGeom prst="rect">
              <a:avLst/>
            </a:prstGeom>
          </p:spPr>
        </p:pic>
        <p:pic>
          <p:nvPicPr>
            <p:cNvPr id="5" name="object 5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1039012" y="279018"/>
              <a:ext cx="3797782" cy="275463"/>
            </a:xfrm>
            <a:prstGeom prst="rect">
              <a:avLst/>
            </a:prstGeom>
          </p:spPr>
        </p:pic>
        <p:pic>
          <p:nvPicPr>
            <p:cNvPr id="6" name="object 6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164592" y="611123"/>
              <a:ext cx="675132" cy="515112"/>
            </a:xfrm>
            <a:prstGeom prst="rect">
              <a:avLst/>
            </a:prstGeom>
          </p:spPr>
        </p:pic>
        <p:pic>
          <p:nvPicPr>
            <p:cNvPr id="7" name="object 7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179514" y="135381"/>
              <a:ext cx="645121" cy="485267"/>
            </a:xfrm>
            <a:prstGeom prst="rect">
              <a:avLst/>
            </a:prstGeom>
          </p:spPr>
        </p:pic>
        <p:sp>
          <p:nvSpPr>
            <p:cNvPr id="8" name="object 8"/>
            <p:cNvSpPr/>
            <p:nvPr/>
          </p:nvSpPr>
          <p:spPr>
            <a:xfrm>
              <a:off x="6940804" y="135381"/>
              <a:ext cx="2023745" cy="413384"/>
            </a:xfrm>
            <a:custGeom>
              <a:avLst/>
              <a:gdLst/>
              <a:ahLst/>
              <a:cxnLst/>
              <a:rect l="l" t="t" r="r" b="b"/>
              <a:pathLst>
                <a:path w="2023745" h="413384">
                  <a:moveTo>
                    <a:pt x="1954784" y="0"/>
                  </a:moveTo>
                  <a:lnTo>
                    <a:pt x="68834" y="0"/>
                  </a:lnTo>
                  <a:lnTo>
                    <a:pt x="42058" y="5415"/>
                  </a:lnTo>
                  <a:lnTo>
                    <a:pt x="20177" y="20177"/>
                  </a:lnTo>
                  <a:lnTo>
                    <a:pt x="5415" y="42058"/>
                  </a:lnTo>
                  <a:lnTo>
                    <a:pt x="0" y="68834"/>
                  </a:lnTo>
                  <a:lnTo>
                    <a:pt x="0" y="344424"/>
                  </a:lnTo>
                  <a:lnTo>
                    <a:pt x="5415" y="371199"/>
                  </a:lnTo>
                  <a:lnTo>
                    <a:pt x="20177" y="393080"/>
                  </a:lnTo>
                  <a:lnTo>
                    <a:pt x="42058" y="407842"/>
                  </a:lnTo>
                  <a:lnTo>
                    <a:pt x="68834" y="413258"/>
                  </a:lnTo>
                  <a:lnTo>
                    <a:pt x="1954784" y="413258"/>
                  </a:lnTo>
                  <a:lnTo>
                    <a:pt x="1981632" y="407842"/>
                  </a:lnTo>
                  <a:lnTo>
                    <a:pt x="2003552" y="393080"/>
                  </a:lnTo>
                  <a:lnTo>
                    <a:pt x="2018327" y="371199"/>
                  </a:lnTo>
                  <a:lnTo>
                    <a:pt x="2023745" y="344424"/>
                  </a:lnTo>
                  <a:lnTo>
                    <a:pt x="2023745" y="68834"/>
                  </a:lnTo>
                  <a:lnTo>
                    <a:pt x="2018327" y="42058"/>
                  </a:lnTo>
                  <a:lnTo>
                    <a:pt x="2003552" y="20177"/>
                  </a:lnTo>
                  <a:lnTo>
                    <a:pt x="1981632" y="5415"/>
                  </a:lnTo>
                  <a:lnTo>
                    <a:pt x="1954784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" name="object 9"/>
            <p:cNvSpPr/>
            <p:nvPr/>
          </p:nvSpPr>
          <p:spPr>
            <a:xfrm>
              <a:off x="6940804" y="135381"/>
              <a:ext cx="2023745" cy="413384"/>
            </a:xfrm>
            <a:custGeom>
              <a:avLst/>
              <a:gdLst/>
              <a:ahLst/>
              <a:cxnLst/>
              <a:rect l="l" t="t" r="r" b="b"/>
              <a:pathLst>
                <a:path w="2023745" h="413384">
                  <a:moveTo>
                    <a:pt x="0" y="68834"/>
                  </a:moveTo>
                  <a:lnTo>
                    <a:pt x="5415" y="42058"/>
                  </a:lnTo>
                  <a:lnTo>
                    <a:pt x="20177" y="20177"/>
                  </a:lnTo>
                  <a:lnTo>
                    <a:pt x="42058" y="5415"/>
                  </a:lnTo>
                  <a:lnTo>
                    <a:pt x="68834" y="0"/>
                  </a:lnTo>
                  <a:lnTo>
                    <a:pt x="1954784" y="0"/>
                  </a:lnTo>
                  <a:lnTo>
                    <a:pt x="1981632" y="5415"/>
                  </a:lnTo>
                  <a:lnTo>
                    <a:pt x="2003552" y="20177"/>
                  </a:lnTo>
                  <a:lnTo>
                    <a:pt x="2018327" y="42058"/>
                  </a:lnTo>
                  <a:lnTo>
                    <a:pt x="2023745" y="68834"/>
                  </a:lnTo>
                  <a:lnTo>
                    <a:pt x="2023745" y="344424"/>
                  </a:lnTo>
                  <a:lnTo>
                    <a:pt x="2018327" y="371199"/>
                  </a:lnTo>
                  <a:lnTo>
                    <a:pt x="2003552" y="393080"/>
                  </a:lnTo>
                  <a:lnTo>
                    <a:pt x="1981632" y="407842"/>
                  </a:lnTo>
                  <a:lnTo>
                    <a:pt x="1954784" y="413258"/>
                  </a:lnTo>
                  <a:lnTo>
                    <a:pt x="68834" y="413258"/>
                  </a:lnTo>
                  <a:lnTo>
                    <a:pt x="42058" y="407842"/>
                  </a:lnTo>
                  <a:lnTo>
                    <a:pt x="20177" y="393080"/>
                  </a:lnTo>
                  <a:lnTo>
                    <a:pt x="5415" y="371199"/>
                  </a:lnTo>
                  <a:lnTo>
                    <a:pt x="0" y="344424"/>
                  </a:lnTo>
                  <a:lnTo>
                    <a:pt x="0" y="68834"/>
                  </a:lnTo>
                  <a:close/>
                </a:path>
              </a:pathLst>
            </a:custGeom>
            <a:ln w="25400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0" name="object 10"/>
          <p:cNvSpPr txBox="1">
            <a:spLocks noGrp="1"/>
          </p:cNvSpPr>
          <p:nvPr>
            <p:ph type="title"/>
          </p:nvPr>
        </p:nvSpPr>
        <p:spPr>
          <a:xfrm>
            <a:off x="1959101" y="1378458"/>
            <a:ext cx="5086350" cy="574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3600" dirty="0">
                <a:solidFill>
                  <a:srgbClr val="000000"/>
                </a:solidFill>
              </a:rPr>
              <a:t>1.</a:t>
            </a:r>
            <a:r>
              <a:rPr sz="3600" spc="-45" dirty="0">
                <a:solidFill>
                  <a:srgbClr val="000000"/>
                </a:solidFill>
              </a:rPr>
              <a:t> </a:t>
            </a:r>
            <a:r>
              <a:rPr sz="3600" spc="-55" dirty="0">
                <a:solidFill>
                  <a:srgbClr val="000000"/>
                </a:solidFill>
              </a:rPr>
              <a:t>Qu’est-</a:t>
            </a:r>
            <a:r>
              <a:rPr sz="3600" dirty="0">
                <a:solidFill>
                  <a:srgbClr val="000000"/>
                </a:solidFill>
              </a:rPr>
              <a:t>ce</a:t>
            </a:r>
            <a:r>
              <a:rPr sz="3600" spc="-50" dirty="0">
                <a:solidFill>
                  <a:srgbClr val="000000"/>
                </a:solidFill>
              </a:rPr>
              <a:t> </a:t>
            </a:r>
            <a:r>
              <a:rPr sz="3600" dirty="0">
                <a:solidFill>
                  <a:srgbClr val="000000"/>
                </a:solidFill>
              </a:rPr>
              <a:t>qu’une</a:t>
            </a:r>
            <a:r>
              <a:rPr sz="3600" spc="-75" dirty="0">
                <a:solidFill>
                  <a:srgbClr val="000000"/>
                </a:solidFill>
              </a:rPr>
              <a:t> </a:t>
            </a:r>
            <a:r>
              <a:rPr sz="3600" dirty="0">
                <a:solidFill>
                  <a:srgbClr val="000000"/>
                </a:solidFill>
              </a:rPr>
              <a:t>roche</a:t>
            </a:r>
            <a:r>
              <a:rPr sz="3600" spc="-40" dirty="0">
                <a:solidFill>
                  <a:srgbClr val="000000"/>
                </a:solidFill>
              </a:rPr>
              <a:t> </a:t>
            </a:r>
            <a:r>
              <a:rPr sz="3600" spc="-50" dirty="0">
                <a:solidFill>
                  <a:srgbClr val="000000"/>
                </a:solidFill>
              </a:rPr>
              <a:t>?</a:t>
            </a:r>
            <a:endParaRPr sz="3600"/>
          </a:p>
        </p:txBody>
      </p:sp>
      <p:sp>
        <p:nvSpPr>
          <p:cNvPr id="11" name="object 11"/>
          <p:cNvSpPr txBox="1"/>
          <p:nvPr/>
        </p:nvSpPr>
        <p:spPr>
          <a:xfrm>
            <a:off x="576783" y="2398014"/>
            <a:ext cx="7736205" cy="341947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400" spc="-30" dirty="0">
                <a:latin typeface="Calibri"/>
                <a:cs typeface="Calibri"/>
              </a:rPr>
              <a:t>D’après</a:t>
            </a:r>
            <a:r>
              <a:rPr sz="2400" spc="-35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le</a:t>
            </a:r>
            <a:r>
              <a:rPr sz="2400" spc="-45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dictionnaire</a:t>
            </a:r>
            <a:r>
              <a:rPr sz="2400" spc="-35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de</a:t>
            </a:r>
            <a:r>
              <a:rPr sz="2400" spc="-30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géologie</a:t>
            </a:r>
            <a:r>
              <a:rPr sz="2400" spc="-45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(Foucault</a:t>
            </a:r>
            <a:r>
              <a:rPr sz="2400" spc="-50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et</a:t>
            </a:r>
            <a:r>
              <a:rPr sz="2400" spc="-60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Raoult,</a:t>
            </a:r>
            <a:r>
              <a:rPr sz="2400" spc="-55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1988)</a:t>
            </a:r>
            <a:r>
              <a:rPr sz="2400" spc="-40" dirty="0">
                <a:latin typeface="Calibri"/>
                <a:cs typeface="Calibri"/>
              </a:rPr>
              <a:t> </a:t>
            </a:r>
            <a:r>
              <a:rPr sz="2400" spc="-50" dirty="0">
                <a:latin typeface="Calibri"/>
                <a:cs typeface="Calibri"/>
              </a:rPr>
              <a:t>:</a:t>
            </a:r>
            <a:endParaRPr sz="2400">
              <a:latin typeface="Calibri"/>
              <a:cs typeface="Calibri"/>
            </a:endParaRPr>
          </a:p>
          <a:p>
            <a:pPr>
              <a:lnSpc>
                <a:spcPct val="100000"/>
              </a:lnSpc>
              <a:spcBef>
                <a:spcPts val="505"/>
              </a:spcBef>
            </a:pPr>
            <a:endParaRPr sz="2400">
              <a:latin typeface="Calibri"/>
              <a:cs typeface="Calibri"/>
            </a:endParaRPr>
          </a:p>
          <a:p>
            <a:pPr marL="423545" algn="ctr">
              <a:lnSpc>
                <a:spcPct val="100000"/>
              </a:lnSpc>
            </a:pPr>
            <a:r>
              <a:rPr sz="2000" dirty="0">
                <a:latin typeface="Calibri"/>
                <a:cs typeface="Calibri"/>
              </a:rPr>
              <a:t>Du</a:t>
            </a:r>
            <a:r>
              <a:rPr sz="2000" spc="-55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latin</a:t>
            </a:r>
            <a:r>
              <a:rPr sz="2000" spc="-30" dirty="0">
                <a:latin typeface="Calibri"/>
                <a:cs typeface="Calibri"/>
              </a:rPr>
              <a:t> </a:t>
            </a:r>
            <a:r>
              <a:rPr sz="2000" i="1" spc="-20" dirty="0">
                <a:latin typeface="Calibri"/>
                <a:cs typeface="Calibri"/>
              </a:rPr>
              <a:t>rocca</a:t>
            </a:r>
            <a:endParaRPr sz="2000">
              <a:latin typeface="Calibri"/>
              <a:cs typeface="Calibri"/>
            </a:endParaRPr>
          </a:p>
          <a:p>
            <a:pPr>
              <a:lnSpc>
                <a:spcPct val="100000"/>
              </a:lnSpc>
              <a:spcBef>
                <a:spcPts val="440"/>
              </a:spcBef>
            </a:pPr>
            <a:endParaRPr sz="2000">
              <a:latin typeface="Calibri"/>
              <a:cs typeface="Calibri"/>
            </a:endParaRPr>
          </a:p>
          <a:p>
            <a:pPr marL="782320" indent="-342900">
              <a:lnSpc>
                <a:spcPct val="100000"/>
              </a:lnSpc>
              <a:buFont typeface="Arial"/>
              <a:buChar char="•"/>
              <a:tabLst>
                <a:tab pos="782320" algn="l"/>
              </a:tabLst>
            </a:pPr>
            <a:r>
              <a:rPr sz="2000" dirty="0">
                <a:latin typeface="Calibri"/>
                <a:cs typeface="Calibri"/>
              </a:rPr>
              <a:t>Matériau</a:t>
            </a:r>
            <a:r>
              <a:rPr sz="2000" spc="-25" dirty="0">
                <a:latin typeface="Calibri"/>
                <a:cs typeface="Calibri"/>
              </a:rPr>
              <a:t> </a:t>
            </a:r>
            <a:r>
              <a:rPr sz="2000" spc="-10" dirty="0">
                <a:latin typeface="Calibri"/>
                <a:cs typeface="Calibri"/>
              </a:rPr>
              <a:t>constitutif</a:t>
            </a:r>
            <a:r>
              <a:rPr sz="2000" spc="-40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de</a:t>
            </a:r>
            <a:r>
              <a:rPr sz="2000" spc="-40" dirty="0">
                <a:latin typeface="Calibri"/>
                <a:cs typeface="Calibri"/>
              </a:rPr>
              <a:t> </a:t>
            </a:r>
            <a:r>
              <a:rPr sz="2000" spc="-25" dirty="0">
                <a:latin typeface="Calibri"/>
                <a:cs typeface="Calibri"/>
              </a:rPr>
              <a:t>l’écorce</a:t>
            </a:r>
            <a:r>
              <a:rPr sz="2000" spc="-55" dirty="0">
                <a:latin typeface="Calibri"/>
                <a:cs typeface="Calibri"/>
              </a:rPr>
              <a:t> </a:t>
            </a:r>
            <a:r>
              <a:rPr sz="2000" spc="-10" dirty="0">
                <a:latin typeface="Calibri"/>
                <a:cs typeface="Calibri"/>
              </a:rPr>
              <a:t>terrestre</a:t>
            </a:r>
            <a:endParaRPr sz="2000">
              <a:latin typeface="Calibri"/>
              <a:cs typeface="Calibri"/>
            </a:endParaRPr>
          </a:p>
          <a:p>
            <a:pPr marL="782320" marR="5080" indent="-343535">
              <a:lnSpc>
                <a:spcPts val="2160"/>
              </a:lnSpc>
              <a:spcBef>
                <a:spcPts val="509"/>
              </a:spcBef>
              <a:buFont typeface="Arial"/>
              <a:buChar char="•"/>
              <a:tabLst>
                <a:tab pos="782320" algn="l"/>
              </a:tabLst>
            </a:pPr>
            <a:r>
              <a:rPr sz="2000" dirty="0">
                <a:latin typeface="Calibri"/>
                <a:cs typeface="Calibri"/>
              </a:rPr>
              <a:t>Formé</a:t>
            </a:r>
            <a:r>
              <a:rPr sz="2000" spc="15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en</a:t>
            </a:r>
            <a:r>
              <a:rPr sz="2000" spc="10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général</a:t>
            </a:r>
            <a:r>
              <a:rPr sz="2000" spc="15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d’un</a:t>
            </a:r>
            <a:r>
              <a:rPr sz="2000" spc="20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assemblage</a:t>
            </a:r>
            <a:r>
              <a:rPr sz="2000" spc="15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de</a:t>
            </a:r>
            <a:r>
              <a:rPr sz="2000" spc="15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minéraux</a:t>
            </a:r>
            <a:r>
              <a:rPr sz="2000" spc="15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et</a:t>
            </a:r>
            <a:r>
              <a:rPr sz="2000" spc="15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présentant</a:t>
            </a:r>
            <a:r>
              <a:rPr sz="2000" spc="25" dirty="0">
                <a:latin typeface="Calibri"/>
                <a:cs typeface="Calibri"/>
              </a:rPr>
              <a:t> </a:t>
            </a:r>
            <a:r>
              <a:rPr sz="2000" spc="-25" dirty="0">
                <a:latin typeface="Calibri"/>
                <a:cs typeface="Calibri"/>
              </a:rPr>
              <a:t>une </a:t>
            </a:r>
            <a:r>
              <a:rPr sz="2000" dirty="0">
                <a:latin typeface="Calibri"/>
                <a:cs typeface="Calibri"/>
              </a:rPr>
              <a:t>certaine</a:t>
            </a:r>
            <a:r>
              <a:rPr sz="2000" spc="-30" dirty="0">
                <a:latin typeface="Calibri"/>
                <a:cs typeface="Calibri"/>
              </a:rPr>
              <a:t> </a:t>
            </a:r>
            <a:r>
              <a:rPr sz="2000" spc="-10" dirty="0">
                <a:latin typeface="Calibri"/>
                <a:cs typeface="Calibri"/>
              </a:rPr>
              <a:t>homogénéité</a:t>
            </a:r>
            <a:r>
              <a:rPr sz="2000" spc="-60" dirty="0">
                <a:latin typeface="Calibri"/>
                <a:cs typeface="Calibri"/>
              </a:rPr>
              <a:t> </a:t>
            </a:r>
            <a:r>
              <a:rPr sz="2000" spc="-10" dirty="0">
                <a:latin typeface="Calibri"/>
                <a:cs typeface="Calibri"/>
              </a:rPr>
              <a:t>statistique</a:t>
            </a:r>
            <a:endParaRPr sz="2000">
              <a:latin typeface="Calibri"/>
              <a:cs typeface="Calibri"/>
            </a:endParaRPr>
          </a:p>
          <a:p>
            <a:pPr marL="782320" indent="-342900">
              <a:lnSpc>
                <a:spcPct val="100000"/>
              </a:lnSpc>
              <a:spcBef>
                <a:spcPts val="210"/>
              </a:spcBef>
              <a:buFont typeface="Arial"/>
              <a:buChar char="•"/>
              <a:tabLst>
                <a:tab pos="782320" algn="l"/>
              </a:tabLst>
            </a:pPr>
            <a:r>
              <a:rPr sz="2000" dirty="0">
                <a:latin typeface="Calibri"/>
                <a:cs typeface="Calibri"/>
              </a:rPr>
              <a:t>Le</a:t>
            </a:r>
            <a:r>
              <a:rPr sz="2000" spc="-50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plus</a:t>
            </a:r>
            <a:r>
              <a:rPr sz="2000" spc="-60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souvent</a:t>
            </a:r>
            <a:r>
              <a:rPr sz="2000" spc="-45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dur</a:t>
            </a:r>
            <a:r>
              <a:rPr sz="2000" spc="-65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et</a:t>
            </a:r>
            <a:r>
              <a:rPr sz="2000" spc="-40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cohérent</a:t>
            </a:r>
            <a:r>
              <a:rPr sz="2000" spc="-60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(pierre,</a:t>
            </a:r>
            <a:r>
              <a:rPr sz="2000" spc="-30" dirty="0">
                <a:latin typeface="Calibri"/>
                <a:cs typeface="Calibri"/>
              </a:rPr>
              <a:t> </a:t>
            </a:r>
            <a:r>
              <a:rPr sz="2000" spc="-10" dirty="0">
                <a:latin typeface="Calibri"/>
                <a:cs typeface="Calibri"/>
              </a:rPr>
              <a:t>caillou)</a:t>
            </a:r>
            <a:endParaRPr sz="2000">
              <a:latin typeface="Calibri"/>
              <a:cs typeface="Calibri"/>
            </a:endParaRPr>
          </a:p>
          <a:p>
            <a:pPr marL="782320" indent="-342900">
              <a:lnSpc>
                <a:spcPct val="100000"/>
              </a:lnSpc>
              <a:spcBef>
                <a:spcPts val="240"/>
              </a:spcBef>
              <a:buFont typeface="Arial"/>
              <a:buChar char="•"/>
              <a:tabLst>
                <a:tab pos="782320" algn="l"/>
              </a:tabLst>
            </a:pPr>
            <a:r>
              <a:rPr sz="2000" spc="-10" dirty="0">
                <a:latin typeface="Calibri"/>
                <a:cs typeface="Calibri"/>
              </a:rPr>
              <a:t>Parfois</a:t>
            </a:r>
            <a:r>
              <a:rPr sz="2000" spc="-65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plastique</a:t>
            </a:r>
            <a:r>
              <a:rPr sz="2000" spc="-60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(argile)</a:t>
            </a:r>
            <a:r>
              <a:rPr sz="2000" spc="-65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ou</a:t>
            </a:r>
            <a:r>
              <a:rPr sz="2000" spc="-75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meuble</a:t>
            </a:r>
            <a:r>
              <a:rPr sz="2000" spc="-70" dirty="0">
                <a:latin typeface="Calibri"/>
                <a:cs typeface="Calibri"/>
              </a:rPr>
              <a:t> </a:t>
            </a:r>
            <a:r>
              <a:rPr sz="2000" spc="-10" dirty="0">
                <a:latin typeface="Calibri"/>
                <a:cs typeface="Calibri"/>
              </a:rPr>
              <a:t>(sable)</a:t>
            </a:r>
            <a:endParaRPr sz="2000">
              <a:latin typeface="Calibri"/>
              <a:cs typeface="Calibri"/>
            </a:endParaRPr>
          </a:p>
          <a:p>
            <a:pPr marL="782320" indent="-342900">
              <a:lnSpc>
                <a:spcPct val="100000"/>
              </a:lnSpc>
              <a:spcBef>
                <a:spcPts val="244"/>
              </a:spcBef>
              <a:buFont typeface="Arial"/>
              <a:buChar char="•"/>
              <a:tabLst>
                <a:tab pos="782320" algn="l"/>
              </a:tabLst>
            </a:pPr>
            <a:r>
              <a:rPr sz="2000" dirty="0">
                <a:latin typeface="Calibri"/>
                <a:cs typeface="Calibri"/>
              </a:rPr>
              <a:t>Et</a:t>
            </a:r>
            <a:r>
              <a:rPr sz="2000" spc="-60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même</a:t>
            </a:r>
            <a:r>
              <a:rPr sz="2000" spc="-45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liquide</a:t>
            </a:r>
            <a:r>
              <a:rPr sz="2000" spc="-45" dirty="0">
                <a:latin typeface="Calibri"/>
                <a:cs typeface="Calibri"/>
              </a:rPr>
              <a:t> </a:t>
            </a:r>
            <a:r>
              <a:rPr sz="2000" spc="-10" dirty="0">
                <a:latin typeface="Calibri"/>
                <a:cs typeface="Calibri"/>
              </a:rPr>
              <a:t>(huile)</a:t>
            </a:r>
            <a:endParaRPr sz="2000">
              <a:latin typeface="Calibri"/>
              <a:cs typeface="Calibri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7440294" y="176910"/>
            <a:ext cx="1026794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dirty="0">
                <a:solidFill>
                  <a:srgbClr val="FFFFFF"/>
                </a:solidFill>
                <a:latin typeface="Calibri"/>
                <a:cs typeface="Calibri"/>
              </a:rPr>
              <a:t>I .</a:t>
            </a:r>
            <a:r>
              <a:rPr sz="1800" spc="409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800" spc="-10" dirty="0">
                <a:solidFill>
                  <a:srgbClr val="FFFFFF"/>
                </a:solidFill>
                <a:latin typeface="Calibri"/>
                <a:cs typeface="Calibri"/>
              </a:rPr>
              <a:t>Rappels</a:t>
            </a:r>
            <a:endParaRPr sz="18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0" y="0"/>
            <a:ext cx="9139555" cy="6531609"/>
            <a:chOff x="0" y="0"/>
            <a:chExt cx="9139555" cy="6531609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0" y="0"/>
              <a:ext cx="9139428" cy="807728"/>
            </a:xfrm>
            <a:prstGeom prst="rect">
              <a:avLst/>
            </a:prstGeom>
          </p:spPr>
        </p:pic>
        <p:pic>
          <p:nvPicPr>
            <p:cNvPr id="4" name="object 4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827532" y="100584"/>
              <a:ext cx="4227576" cy="682752"/>
            </a:xfrm>
            <a:prstGeom prst="rect">
              <a:avLst/>
            </a:prstGeom>
          </p:spPr>
        </p:pic>
        <p:pic>
          <p:nvPicPr>
            <p:cNvPr id="5" name="object 5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1039012" y="279018"/>
              <a:ext cx="3797782" cy="275463"/>
            </a:xfrm>
            <a:prstGeom prst="rect">
              <a:avLst/>
            </a:prstGeom>
          </p:spPr>
        </p:pic>
        <p:pic>
          <p:nvPicPr>
            <p:cNvPr id="6" name="object 6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164592" y="611123"/>
              <a:ext cx="675132" cy="515112"/>
            </a:xfrm>
            <a:prstGeom prst="rect">
              <a:avLst/>
            </a:prstGeom>
          </p:spPr>
        </p:pic>
        <p:pic>
          <p:nvPicPr>
            <p:cNvPr id="7" name="object 7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179514" y="135381"/>
              <a:ext cx="645121" cy="485267"/>
            </a:xfrm>
            <a:prstGeom prst="rect">
              <a:avLst/>
            </a:prstGeom>
          </p:spPr>
        </p:pic>
        <p:pic>
          <p:nvPicPr>
            <p:cNvPr id="8" name="object 8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801852" y="836714"/>
              <a:ext cx="7442581" cy="5694680"/>
            </a:xfrm>
            <a:prstGeom prst="rect">
              <a:avLst/>
            </a:prstGeom>
          </p:spPr>
        </p:pic>
        <p:sp>
          <p:nvSpPr>
            <p:cNvPr id="9" name="object 9"/>
            <p:cNvSpPr/>
            <p:nvPr/>
          </p:nvSpPr>
          <p:spPr>
            <a:xfrm>
              <a:off x="6940804" y="135381"/>
              <a:ext cx="2023745" cy="413384"/>
            </a:xfrm>
            <a:custGeom>
              <a:avLst/>
              <a:gdLst/>
              <a:ahLst/>
              <a:cxnLst/>
              <a:rect l="l" t="t" r="r" b="b"/>
              <a:pathLst>
                <a:path w="2023745" h="413384">
                  <a:moveTo>
                    <a:pt x="1954784" y="0"/>
                  </a:moveTo>
                  <a:lnTo>
                    <a:pt x="68834" y="0"/>
                  </a:lnTo>
                  <a:lnTo>
                    <a:pt x="42058" y="5415"/>
                  </a:lnTo>
                  <a:lnTo>
                    <a:pt x="20177" y="20177"/>
                  </a:lnTo>
                  <a:lnTo>
                    <a:pt x="5415" y="42058"/>
                  </a:lnTo>
                  <a:lnTo>
                    <a:pt x="0" y="68834"/>
                  </a:lnTo>
                  <a:lnTo>
                    <a:pt x="0" y="344424"/>
                  </a:lnTo>
                  <a:lnTo>
                    <a:pt x="5415" y="371199"/>
                  </a:lnTo>
                  <a:lnTo>
                    <a:pt x="20177" y="393080"/>
                  </a:lnTo>
                  <a:lnTo>
                    <a:pt x="42058" y="407842"/>
                  </a:lnTo>
                  <a:lnTo>
                    <a:pt x="68834" y="413258"/>
                  </a:lnTo>
                  <a:lnTo>
                    <a:pt x="1954784" y="413258"/>
                  </a:lnTo>
                  <a:lnTo>
                    <a:pt x="1981632" y="407842"/>
                  </a:lnTo>
                  <a:lnTo>
                    <a:pt x="2003552" y="393080"/>
                  </a:lnTo>
                  <a:lnTo>
                    <a:pt x="2018327" y="371199"/>
                  </a:lnTo>
                  <a:lnTo>
                    <a:pt x="2023745" y="344424"/>
                  </a:lnTo>
                  <a:lnTo>
                    <a:pt x="2023745" y="68834"/>
                  </a:lnTo>
                  <a:lnTo>
                    <a:pt x="2018327" y="42058"/>
                  </a:lnTo>
                  <a:lnTo>
                    <a:pt x="2003552" y="20177"/>
                  </a:lnTo>
                  <a:lnTo>
                    <a:pt x="1981632" y="5415"/>
                  </a:lnTo>
                  <a:lnTo>
                    <a:pt x="1954784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" name="object 10"/>
            <p:cNvSpPr/>
            <p:nvPr/>
          </p:nvSpPr>
          <p:spPr>
            <a:xfrm>
              <a:off x="6940804" y="135381"/>
              <a:ext cx="2023745" cy="413384"/>
            </a:xfrm>
            <a:custGeom>
              <a:avLst/>
              <a:gdLst/>
              <a:ahLst/>
              <a:cxnLst/>
              <a:rect l="l" t="t" r="r" b="b"/>
              <a:pathLst>
                <a:path w="2023745" h="413384">
                  <a:moveTo>
                    <a:pt x="0" y="68834"/>
                  </a:moveTo>
                  <a:lnTo>
                    <a:pt x="5415" y="42058"/>
                  </a:lnTo>
                  <a:lnTo>
                    <a:pt x="20177" y="20177"/>
                  </a:lnTo>
                  <a:lnTo>
                    <a:pt x="42058" y="5415"/>
                  </a:lnTo>
                  <a:lnTo>
                    <a:pt x="68834" y="0"/>
                  </a:lnTo>
                  <a:lnTo>
                    <a:pt x="1954784" y="0"/>
                  </a:lnTo>
                  <a:lnTo>
                    <a:pt x="1981632" y="5415"/>
                  </a:lnTo>
                  <a:lnTo>
                    <a:pt x="2003552" y="20177"/>
                  </a:lnTo>
                  <a:lnTo>
                    <a:pt x="2018327" y="42058"/>
                  </a:lnTo>
                  <a:lnTo>
                    <a:pt x="2023745" y="68834"/>
                  </a:lnTo>
                  <a:lnTo>
                    <a:pt x="2023745" y="344424"/>
                  </a:lnTo>
                  <a:lnTo>
                    <a:pt x="2018327" y="371199"/>
                  </a:lnTo>
                  <a:lnTo>
                    <a:pt x="2003552" y="393080"/>
                  </a:lnTo>
                  <a:lnTo>
                    <a:pt x="1981632" y="407842"/>
                  </a:lnTo>
                  <a:lnTo>
                    <a:pt x="1954784" y="413258"/>
                  </a:lnTo>
                  <a:lnTo>
                    <a:pt x="68834" y="413258"/>
                  </a:lnTo>
                  <a:lnTo>
                    <a:pt x="42058" y="407842"/>
                  </a:lnTo>
                  <a:lnTo>
                    <a:pt x="20177" y="393080"/>
                  </a:lnTo>
                  <a:lnTo>
                    <a:pt x="5415" y="371199"/>
                  </a:lnTo>
                  <a:lnTo>
                    <a:pt x="0" y="344424"/>
                  </a:lnTo>
                  <a:lnTo>
                    <a:pt x="0" y="68834"/>
                  </a:lnTo>
                  <a:close/>
                </a:path>
              </a:pathLst>
            </a:custGeom>
            <a:ln w="25400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1" name="object 11"/>
          <p:cNvSpPr txBox="1"/>
          <p:nvPr/>
        </p:nvSpPr>
        <p:spPr>
          <a:xfrm>
            <a:off x="7440294" y="176910"/>
            <a:ext cx="1026794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dirty="0">
                <a:solidFill>
                  <a:srgbClr val="FFFFFF"/>
                </a:solidFill>
                <a:latin typeface="Calibri"/>
                <a:cs typeface="Calibri"/>
              </a:rPr>
              <a:t>I .</a:t>
            </a:r>
            <a:r>
              <a:rPr sz="1800" spc="409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800" spc="-10" dirty="0">
                <a:solidFill>
                  <a:srgbClr val="FFFFFF"/>
                </a:solidFill>
                <a:latin typeface="Calibri"/>
                <a:cs typeface="Calibri"/>
              </a:rPr>
              <a:t>Rappels</a:t>
            </a:r>
            <a:endParaRPr sz="18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0" y="0"/>
            <a:ext cx="9139555" cy="5118100"/>
            <a:chOff x="0" y="0"/>
            <a:chExt cx="9139555" cy="5118100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1979676" y="836675"/>
              <a:ext cx="6655453" cy="4281387"/>
            </a:xfrm>
            <a:prstGeom prst="rect">
              <a:avLst/>
            </a:prstGeom>
          </p:spPr>
        </p:pic>
        <p:sp>
          <p:nvSpPr>
            <p:cNvPr id="4" name="object 4"/>
            <p:cNvSpPr/>
            <p:nvPr/>
          </p:nvSpPr>
          <p:spPr>
            <a:xfrm>
              <a:off x="1979676" y="904811"/>
              <a:ext cx="1408430" cy="1158875"/>
            </a:xfrm>
            <a:custGeom>
              <a:avLst/>
              <a:gdLst/>
              <a:ahLst/>
              <a:cxnLst/>
              <a:rect l="l" t="t" r="r" b="b"/>
              <a:pathLst>
                <a:path w="1408429" h="1158875">
                  <a:moveTo>
                    <a:pt x="1407922" y="0"/>
                  </a:moveTo>
                  <a:lnTo>
                    <a:pt x="0" y="0"/>
                  </a:lnTo>
                  <a:lnTo>
                    <a:pt x="0" y="1158303"/>
                  </a:lnTo>
                  <a:lnTo>
                    <a:pt x="1407922" y="1158303"/>
                  </a:lnTo>
                  <a:lnTo>
                    <a:pt x="1407922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5" name="object 5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0" y="0"/>
              <a:ext cx="9139428" cy="807728"/>
            </a:xfrm>
            <a:prstGeom prst="rect">
              <a:avLst/>
            </a:prstGeom>
          </p:spPr>
        </p:pic>
        <p:pic>
          <p:nvPicPr>
            <p:cNvPr id="6" name="object 6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827532" y="100584"/>
              <a:ext cx="4227576" cy="682752"/>
            </a:xfrm>
            <a:prstGeom prst="rect">
              <a:avLst/>
            </a:prstGeom>
          </p:spPr>
        </p:pic>
        <p:pic>
          <p:nvPicPr>
            <p:cNvPr id="7" name="object 7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1039012" y="279018"/>
              <a:ext cx="3797782" cy="275463"/>
            </a:xfrm>
            <a:prstGeom prst="rect">
              <a:avLst/>
            </a:prstGeom>
          </p:spPr>
        </p:pic>
        <p:pic>
          <p:nvPicPr>
            <p:cNvPr id="8" name="object 8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164592" y="611123"/>
              <a:ext cx="675132" cy="515112"/>
            </a:xfrm>
            <a:prstGeom prst="rect">
              <a:avLst/>
            </a:prstGeom>
          </p:spPr>
        </p:pic>
        <p:pic>
          <p:nvPicPr>
            <p:cNvPr id="9" name="object 9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179514" y="135381"/>
              <a:ext cx="645121" cy="485267"/>
            </a:xfrm>
            <a:prstGeom prst="rect">
              <a:avLst/>
            </a:prstGeom>
          </p:spPr>
        </p:pic>
      </p:grpSp>
      <p:sp>
        <p:nvSpPr>
          <p:cNvPr id="10" name="object 10"/>
          <p:cNvSpPr txBox="1">
            <a:spLocks noGrp="1"/>
          </p:cNvSpPr>
          <p:nvPr>
            <p:ph type="title"/>
          </p:nvPr>
        </p:nvSpPr>
        <p:spPr>
          <a:xfrm>
            <a:off x="186334" y="858773"/>
            <a:ext cx="2023110" cy="574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3600" dirty="0">
                <a:solidFill>
                  <a:srgbClr val="000000"/>
                </a:solidFill>
              </a:rPr>
              <a:t>2</a:t>
            </a:r>
            <a:r>
              <a:rPr sz="3600" spc="-10" dirty="0">
                <a:solidFill>
                  <a:srgbClr val="000000"/>
                </a:solidFill>
              </a:rPr>
              <a:t> </a:t>
            </a:r>
            <a:r>
              <a:rPr sz="3600" dirty="0">
                <a:solidFill>
                  <a:srgbClr val="000000"/>
                </a:solidFill>
              </a:rPr>
              <a:t>.</a:t>
            </a:r>
            <a:r>
              <a:rPr sz="3600" spc="-15" dirty="0">
                <a:solidFill>
                  <a:srgbClr val="000000"/>
                </a:solidFill>
              </a:rPr>
              <a:t> </a:t>
            </a:r>
            <a:r>
              <a:rPr sz="3600" dirty="0">
                <a:solidFill>
                  <a:srgbClr val="000000"/>
                </a:solidFill>
              </a:rPr>
              <a:t>Le</a:t>
            </a:r>
            <a:r>
              <a:rPr sz="3600" spc="-10" dirty="0">
                <a:solidFill>
                  <a:srgbClr val="000000"/>
                </a:solidFill>
              </a:rPr>
              <a:t> cycle</a:t>
            </a:r>
            <a:endParaRPr sz="3600"/>
          </a:p>
        </p:txBody>
      </p:sp>
      <p:sp>
        <p:nvSpPr>
          <p:cNvPr id="11" name="object 11"/>
          <p:cNvSpPr txBox="1"/>
          <p:nvPr/>
        </p:nvSpPr>
        <p:spPr>
          <a:xfrm>
            <a:off x="186334" y="1407414"/>
            <a:ext cx="2008505" cy="574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3600" dirty="0">
                <a:latin typeface="Calibri"/>
                <a:cs typeface="Calibri"/>
              </a:rPr>
              <a:t>des</a:t>
            </a:r>
            <a:r>
              <a:rPr sz="3600" spc="-15" dirty="0">
                <a:latin typeface="Calibri"/>
                <a:cs typeface="Calibri"/>
              </a:rPr>
              <a:t> </a:t>
            </a:r>
            <a:r>
              <a:rPr sz="3600" spc="-10" dirty="0">
                <a:latin typeface="Calibri"/>
                <a:cs typeface="Calibri"/>
              </a:rPr>
              <a:t>roches</a:t>
            </a:r>
            <a:endParaRPr sz="3600">
              <a:latin typeface="Calibri"/>
              <a:cs typeface="Calibri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1626489" y="5060137"/>
            <a:ext cx="7264400" cy="1671955"/>
          </a:xfrm>
          <a:prstGeom prst="rect">
            <a:avLst/>
          </a:prstGeom>
        </p:spPr>
        <p:txBody>
          <a:bodyPr vert="horz" wrap="square" lIns="0" tIns="165100" rIns="0" bIns="0" rtlCol="0">
            <a:spAutoFit/>
          </a:bodyPr>
          <a:lstStyle/>
          <a:p>
            <a:pPr marL="68580" algn="ctr">
              <a:lnSpc>
                <a:spcPct val="100000"/>
              </a:lnSpc>
              <a:spcBef>
                <a:spcPts val="1300"/>
              </a:spcBef>
            </a:pPr>
            <a:r>
              <a:rPr sz="2000" b="1" dirty="0">
                <a:solidFill>
                  <a:srgbClr val="FF0000"/>
                </a:solidFill>
                <a:latin typeface="Calibri"/>
                <a:cs typeface="Calibri"/>
              </a:rPr>
              <a:t>Le</a:t>
            </a:r>
            <a:r>
              <a:rPr sz="2000" b="1" spc="-10" dirty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sz="2000" b="1" dirty="0">
                <a:solidFill>
                  <a:srgbClr val="FF0000"/>
                </a:solidFill>
                <a:latin typeface="Calibri"/>
                <a:cs typeface="Calibri"/>
              </a:rPr>
              <a:t>magma</a:t>
            </a:r>
            <a:r>
              <a:rPr sz="2000" b="1" spc="-15" dirty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sz="2000" b="1" dirty="0">
                <a:solidFill>
                  <a:srgbClr val="FF0000"/>
                </a:solidFill>
                <a:latin typeface="Calibri"/>
                <a:cs typeface="Calibri"/>
              </a:rPr>
              <a:t>à</a:t>
            </a:r>
            <a:r>
              <a:rPr sz="2000" b="1" spc="-10" dirty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sz="2000" b="1" spc="-20" dirty="0">
                <a:solidFill>
                  <a:srgbClr val="FF0000"/>
                </a:solidFill>
                <a:latin typeface="Calibri"/>
                <a:cs typeface="Calibri"/>
              </a:rPr>
              <a:t>l’origine</a:t>
            </a:r>
            <a:r>
              <a:rPr sz="2000" b="1" spc="-25" dirty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sz="2000" b="1" dirty="0">
                <a:solidFill>
                  <a:srgbClr val="FF0000"/>
                </a:solidFill>
                <a:latin typeface="Calibri"/>
                <a:cs typeface="Calibri"/>
              </a:rPr>
              <a:t>de</a:t>
            </a:r>
            <a:r>
              <a:rPr sz="2000" b="1" spc="-20" dirty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sz="2000" b="1" dirty="0">
                <a:solidFill>
                  <a:srgbClr val="FF0000"/>
                </a:solidFill>
                <a:latin typeface="Calibri"/>
                <a:cs typeface="Calibri"/>
              </a:rPr>
              <a:t>la</a:t>
            </a:r>
            <a:r>
              <a:rPr sz="2000" b="1" spc="-10" dirty="0">
                <a:solidFill>
                  <a:srgbClr val="FF0000"/>
                </a:solidFill>
                <a:latin typeface="Calibri"/>
                <a:cs typeface="Calibri"/>
              </a:rPr>
              <a:t> croute</a:t>
            </a:r>
            <a:endParaRPr sz="2000">
              <a:latin typeface="Calibri"/>
              <a:cs typeface="Calibri"/>
            </a:endParaRPr>
          </a:p>
          <a:p>
            <a:pPr marL="355600" indent="-342900">
              <a:lnSpc>
                <a:spcPct val="100000"/>
              </a:lnSpc>
              <a:spcBef>
                <a:spcPts val="1200"/>
              </a:spcBef>
              <a:buFont typeface="Arial"/>
              <a:buChar char="•"/>
              <a:tabLst>
                <a:tab pos="355600" algn="l"/>
              </a:tabLst>
            </a:pPr>
            <a:r>
              <a:rPr sz="2000" spc="-10" dirty="0">
                <a:latin typeface="Calibri"/>
                <a:cs typeface="Calibri"/>
              </a:rPr>
              <a:t>Cristallisation</a:t>
            </a:r>
            <a:r>
              <a:rPr sz="2000" spc="25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du</a:t>
            </a:r>
            <a:r>
              <a:rPr sz="2000" spc="-40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magma</a:t>
            </a:r>
            <a:r>
              <a:rPr sz="2000" spc="-20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donne</a:t>
            </a:r>
            <a:r>
              <a:rPr sz="2000" spc="-45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les</a:t>
            </a:r>
            <a:r>
              <a:rPr sz="2000" spc="-15" dirty="0">
                <a:latin typeface="Calibri"/>
                <a:cs typeface="Calibri"/>
              </a:rPr>
              <a:t> </a:t>
            </a:r>
            <a:r>
              <a:rPr sz="2000" b="1" spc="-80" dirty="0">
                <a:latin typeface="Calibri"/>
                <a:cs typeface="Calibri"/>
              </a:rPr>
              <a:t>r.</a:t>
            </a:r>
            <a:r>
              <a:rPr sz="2000" b="1" spc="-15" dirty="0">
                <a:latin typeface="Calibri"/>
                <a:cs typeface="Calibri"/>
              </a:rPr>
              <a:t> </a:t>
            </a:r>
            <a:r>
              <a:rPr sz="2000" b="1" dirty="0">
                <a:latin typeface="Calibri"/>
                <a:cs typeface="Calibri"/>
              </a:rPr>
              <a:t>ignées</a:t>
            </a:r>
            <a:r>
              <a:rPr sz="2000" b="1" spc="-25" dirty="0">
                <a:latin typeface="Calibri"/>
                <a:cs typeface="Calibri"/>
              </a:rPr>
              <a:t> </a:t>
            </a:r>
            <a:r>
              <a:rPr sz="2000" b="1" dirty="0">
                <a:latin typeface="Calibri"/>
                <a:cs typeface="Calibri"/>
              </a:rPr>
              <a:t>ou</a:t>
            </a:r>
            <a:r>
              <a:rPr sz="2000" b="1" spc="-30" dirty="0">
                <a:latin typeface="Calibri"/>
                <a:cs typeface="Calibri"/>
              </a:rPr>
              <a:t> </a:t>
            </a:r>
            <a:r>
              <a:rPr sz="2000" b="1" spc="-10" dirty="0">
                <a:latin typeface="Calibri"/>
                <a:cs typeface="Calibri"/>
              </a:rPr>
              <a:t>magmatiques,</a:t>
            </a:r>
            <a:endParaRPr sz="2000">
              <a:latin typeface="Calibri"/>
              <a:cs typeface="Calibri"/>
            </a:endParaRPr>
          </a:p>
          <a:p>
            <a:pPr marL="355600" indent="-342900">
              <a:lnSpc>
                <a:spcPct val="100000"/>
              </a:lnSpc>
              <a:spcBef>
                <a:spcPts val="480"/>
              </a:spcBef>
              <a:buFont typeface="Arial"/>
              <a:buChar char="•"/>
              <a:tabLst>
                <a:tab pos="355600" algn="l"/>
              </a:tabLst>
            </a:pPr>
            <a:r>
              <a:rPr sz="2000" spc="-10" dirty="0">
                <a:latin typeface="Calibri"/>
                <a:cs typeface="Calibri"/>
              </a:rPr>
              <a:t>Altération,</a:t>
            </a:r>
            <a:r>
              <a:rPr sz="2000" spc="-25" dirty="0">
                <a:latin typeface="Calibri"/>
                <a:cs typeface="Calibri"/>
              </a:rPr>
              <a:t> </a:t>
            </a:r>
            <a:r>
              <a:rPr sz="2000" spc="-10" dirty="0">
                <a:latin typeface="Calibri"/>
                <a:cs typeface="Calibri"/>
              </a:rPr>
              <a:t>sédimentation,</a:t>
            </a:r>
            <a:r>
              <a:rPr sz="2000" spc="-30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diagénèse</a:t>
            </a:r>
            <a:r>
              <a:rPr sz="2000" spc="-40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donnent</a:t>
            </a:r>
            <a:r>
              <a:rPr sz="2000" spc="-60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les</a:t>
            </a:r>
            <a:r>
              <a:rPr sz="2000" spc="-30" dirty="0">
                <a:latin typeface="Calibri"/>
                <a:cs typeface="Calibri"/>
              </a:rPr>
              <a:t> </a:t>
            </a:r>
            <a:r>
              <a:rPr sz="2000" b="1" spc="-80" dirty="0">
                <a:latin typeface="Calibri"/>
                <a:cs typeface="Calibri"/>
              </a:rPr>
              <a:t>r.</a:t>
            </a:r>
            <a:r>
              <a:rPr sz="2000" b="1" spc="-35" dirty="0">
                <a:latin typeface="Calibri"/>
                <a:cs typeface="Calibri"/>
              </a:rPr>
              <a:t> </a:t>
            </a:r>
            <a:r>
              <a:rPr sz="2000" b="1" spc="-10" dirty="0">
                <a:latin typeface="Calibri"/>
                <a:cs typeface="Calibri"/>
              </a:rPr>
              <a:t>sédimentaires,</a:t>
            </a:r>
            <a:endParaRPr sz="2000">
              <a:latin typeface="Calibri"/>
              <a:cs typeface="Calibri"/>
            </a:endParaRPr>
          </a:p>
          <a:p>
            <a:pPr marL="355600" indent="-342900">
              <a:lnSpc>
                <a:spcPct val="100000"/>
              </a:lnSpc>
              <a:spcBef>
                <a:spcPts val="480"/>
              </a:spcBef>
              <a:buFont typeface="Arial"/>
              <a:buChar char="•"/>
              <a:tabLst>
                <a:tab pos="355600" algn="l"/>
              </a:tabLst>
            </a:pPr>
            <a:r>
              <a:rPr sz="2000" spc="-30" dirty="0">
                <a:latin typeface="Calibri"/>
                <a:cs typeface="Calibri"/>
              </a:rPr>
              <a:t>Température</a:t>
            </a:r>
            <a:r>
              <a:rPr sz="2000" spc="-45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et</a:t>
            </a:r>
            <a:r>
              <a:rPr sz="2000" spc="-40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la</a:t>
            </a:r>
            <a:r>
              <a:rPr sz="2000" spc="-30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pression</a:t>
            </a:r>
            <a:r>
              <a:rPr sz="2000" spc="-35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donnent</a:t>
            </a:r>
            <a:r>
              <a:rPr sz="2000" spc="-70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les</a:t>
            </a:r>
            <a:r>
              <a:rPr sz="2000" spc="-35" dirty="0">
                <a:latin typeface="Calibri"/>
                <a:cs typeface="Calibri"/>
              </a:rPr>
              <a:t> </a:t>
            </a:r>
            <a:r>
              <a:rPr sz="2000" b="1" spc="-80" dirty="0">
                <a:latin typeface="Calibri"/>
                <a:cs typeface="Calibri"/>
              </a:rPr>
              <a:t>r.</a:t>
            </a:r>
            <a:r>
              <a:rPr sz="2000" b="1" spc="-30" dirty="0">
                <a:latin typeface="Calibri"/>
                <a:cs typeface="Calibri"/>
              </a:rPr>
              <a:t> </a:t>
            </a:r>
            <a:r>
              <a:rPr sz="2000" b="1" spc="-10" dirty="0">
                <a:latin typeface="Calibri"/>
                <a:cs typeface="Calibri"/>
              </a:rPr>
              <a:t>métamorphiques.</a:t>
            </a:r>
            <a:endParaRPr sz="2000">
              <a:latin typeface="Calibri"/>
              <a:cs typeface="Calibri"/>
            </a:endParaRPr>
          </a:p>
        </p:txBody>
      </p:sp>
      <p:grpSp>
        <p:nvGrpSpPr>
          <p:cNvPr id="13" name="object 13"/>
          <p:cNvGrpSpPr/>
          <p:nvPr/>
        </p:nvGrpSpPr>
        <p:grpSpPr>
          <a:xfrm>
            <a:off x="6928104" y="122681"/>
            <a:ext cx="2049145" cy="438784"/>
            <a:chOff x="6928104" y="122681"/>
            <a:chExt cx="2049145" cy="438784"/>
          </a:xfrm>
        </p:grpSpPr>
        <p:sp>
          <p:nvSpPr>
            <p:cNvPr id="14" name="object 14"/>
            <p:cNvSpPr/>
            <p:nvPr/>
          </p:nvSpPr>
          <p:spPr>
            <a:xfrm>
              <a:off x="6940804" y="135381"/>
              <a:ext cx="2023745" cy="413384"/>
            </a:xfrm>
            <a:custGeom>
              <a:avLst/>
              <a:gdLst/>
              <a:ahLst/>
              <a:cxnLst/>
              <a:rect l="l" t="t" r="r" b="b"/>
              <a:pathLst>
                <a:path w="2023745" h="413384">
                  <a:moveTo>
                    <a:pt x="1954784" y="0"/>
                  </a:moveTo>
                  <a:lnTo>
                    <a:pt x="68834" y="0"/>
                  </a:lnTo>
                  <a:lnTo>
                    <a:pt x="42058" y="5415"/>
                  </a:lnTo>
                  <a:lnTo>
                    <a:pt x="20177" y="20177"/>
                  </a:lnTo>
                  <a:lnTo>
                    <a:pt x="5415" y="42058"/>
                  </a:lnTo>
                  <a:lnTo>
                    <a:pt x="0" y="68834"/>
                  </a:lnTo>
                  <a:lnTo>
                    <a:pt x="0" y="344424"/>
                  </a:lnTo>
                  <a:lnTo>
                    <a:pt x="5415" y="371199"/>
                  </a:lnTo>
                  <a:lnTo>
                    <a:pt x="20177" y="393080"/>
                  </a:lnTo>
                  <a:lnTo>
                    <a:pt x="42058" y="407842"/>
                  </a:lnTo>
                  <a:lnTo>
                    <a:pt x="68834" y="413258"/>
                  </a:lnTo>
                  <a:lnTo>
                    <a:pt x="1954784" y="413258"/>
                  </a:lnTo>
                  <a:lnTo>
                    <a:pt x="1981632" y="407842"/>
                  </a:lnTo>
                  <a:lnTo>
                    <a:pt x="2003552" y="393080"/>
                  </a:lnTo>
                  <a:lnTo>
                    <a:pt x="2018327" y="371199"/>
                  </a:lnTo>
                  <a:lnTo>
                    <a:pt x="2023745" y="344424"/>
                  </a:lnTo>
                  <a:lnTo>
                    <a:pt x="2023745" y="68834"/>
                  </a:lnTo>
                  <a:lnTo>
                    <a:pt x="2018327" y="42058"/>
                  </a:lnTo>
                  <a:lnTo>
                    <a:pt x="2003552" y="20177"/>
                  </a:lnTo>
                  <a:lnTo>
                    <a:pt x="1981632" y="5415"/>
                  </a:lnTo>
                  <a:lnTo>
                    <a:pt x="1954784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" name="object 15"/>
            <p:cNvSpPr/>
            <p:nvPr/>
          </p:nvSpPr>
          <p:spPr>
            <a:xfrm>
              <a:off x="6940804" y="135381"/>
              <a:ext cx="2023745" cy="413384"/>
            </a:xfrm>
            <a:custGeom>
              <a:avLst/>
              <a:gdLst/>
              <a:ahLst/>
              <a:cxnLst/>
              <a:rect l="l" t="t" r="r" b="b"/>
              <a:pathLst>
                <a:path w="2023745" h="413384">
                  <a:moveTo>
                    <a:pt x="0" y="68834"/>
                  </a:moveTo>
                  <a:lnTo>
                    <a:pt x="5415" y="42058"/>
                  </a:lnTo>
                  <a:lnTo>
                    <a:pt x="20177" y="20177"/>
                  </a:lnTo>
                  <a:lnTo>
                    <a:pt x="42058" y="5415"/>
                  </a:lnTo>
                  <a:lnTo>
                    <a:pt x="68834" y="0"/>
                  </a:lnTo>
                  <a:lnTo>
                    <a:pt x="1954784" y="0"/>
                  </a:lnTo>
                  <a:lnTo>
                    <a:pt x="1981632" y="5415"/>
                  </a:lnTo>
                  <a:lnTo>
                    <a:pt x="2003552" y="20177"/>
                  </a:lnTo>
                  <a:lnTo>
                    <a:pt x="2018327" y="42058"/>
                  </a:lnTo>
                  <a:lnTo>
                    <a:pt x="2023745" y="68834"/>
                  </a:lnTo>
                  <a:lnTo>
                    <a:pt x="2023745" y="344424"/>
                  </a:lnTo>
                  <a:lnTo>
                    <a:pt x="2018327" y="371199"/>
                  </a:lnTo>
                  <a:lnTo>
                    <a:pt x="2003552" y="393080"/>
                  </a:lnTo>
                  <a:lnTo>
                    <a:pt x="1981632" y="407842"/>
                  </a:lnTo>
                  <a:lnTo>
                    <a:pt x="1954784" y="413258"/>
                  </a:lnTo>
                  <a:lnTo>
                    <a:pt x="68834" y="413258"/>
                  </a:lnTo>
                  <a:lnTo>
                    <a:pt x="42058" y="407842"/>
                  </a:lnTo>
                  <a:lnTo>
                    <a:pt x="20177" y="393080"/>
                  </a:lnTo>
                  <a:lnTo>
                    <a:pt x="5415" y="371199"/>
                  </a:lnTo>
                  <a:lnTo>
                    <a:pt x="0" y="344424"/>
                  </a:lnTo>
                  <a:lnTo>
                    <a:pt x="0" y="68834"/>
                  </a:lnTo>
                  <a:close/>
                </a:path>
              </a:pathLst>
            </a:custGeom>
            <a:ln w="25400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6" name="object 16"/>
          <p:cNvSpPr txBox="1"/>
          <p:nvPr/>
        </p:nvSpPr>
        <p:spPr>
          <a:xfrm>
            <a:off x="7440294" y="176910"/>
            <a:ext cx="1026794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dirty="0">
                <a:solidFill>
                  <a:srgbClr val="FFFFFF"/>
                </a:solidFill>
                <a:latin typeface="Calibri"/>
                <a:cs typeface="Calibri"/>
              </a:rPr>
              <a:t>I .</a:t>
            </a:r>
            <a:r>
              <a:rPr sz="1800" spc="409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800" spc="-10" dirty="0">
                <a:solidFill>
                  <a:srgbClr val="FFFFFF"/>
                </a:solidFill>
                <a:latin typeface="Calibri"/>
                <a:cs typeface="Calibri"/>
              </a:rPr>
              <a:t>Rappels</a:t>
            </a:r>
            <a:endParaRPr sz="18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0" y="0"/>
            <a:ext cx="9139555" cy="1126490"/>
            <a:chOff x="0" y="0"/>
            <a:chExt cx="9139555" cy="1126490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0" y="0"/>
              <a:ext cx="9139428" cy="807728"/>
            </a:xfrm>
            <a:prstGeom prst="rect">
              <a:avLst/>
            </a:prstGeom>
          </p:spPr>
        </p:pic>
        <p:pic>
          <p:nvPicPr>
            <p:cNvPr id="4" name="object 4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827532" y="100584"/>
              <a:ext cx="4227576" cy="682752"/>
            </a:xfrm>
            <a:prstGeom prst="rect">
              <a:avLst/>
            </a:prstGeom>
          </p:spPr>
        </p:pic>
        <p:pic>
          <p:nvPicPr>
            <p:cNvPr id="5" name="object 5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1039012" y="279018"/>
              <a:ext cx="3797782" cy="275463"/>
            </a:xfrm>
            <a:prstGeom prst="rect">
              <a:avLst/>
            </a:prstGeom>
          </p:spPr>
        </p:pic>
        <p:pic>
          <p:nvPicPr>
            <p:cNvPr id="6" name="object 6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164592" y="611123"/>
              <a:ext cx="675132" cy="515112"/>
            </a:xfrm>
            <a:prstGeom prst="rect">
              <a:avLst/>
            </a:prstGeom>
          </p:spPr>
        </p:pic>
        <p:pic>
          <p:nvPicPr>
            <p:cNvPr id="7" name="object 7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179514" y="135381"/>
              <a:ext cx="645121" cy="485267"/>
            </a:xfrm>
            <a:prstGeom prst="rect">
              <a:avLst/>
            </a:prstGeom>
          </p:spPr>
        </p:pic>
        <p:sp>
          <p:nvSpPr>
            <p:cNvPr id="8" name="object 8"/>
            <p:cNvSpPr/>
            <p:nvPr/>
          </p:nvSpPr>
          <p:spPr>
            <a:xfrm>
              <a:off x="6940804" y="135381"/>
              <a:ext cx="2023745" cy="413384"/>
            </a:xfrm>
            <a:custGeom>
              <a:avLst/>
              <a:gdLst/>
              <a:ahLst/>
              <a:cxnLst/>
              <a:rect l="l" t="t" r="r" b="b"/>
              <a:pathLst>
                <a:path w="2023745" h="413384">
                  <a:moveTo>
                    <a:pt x="1954784" y="0"/>
                  </a:moveTo>
                  <a:lnTo>
                    <a:pt x="68834" y="0"/>
                  </a:lnTo>
                  <a:lnTo>
                    <a:pt x="42058" y="5415"/>
                  </a:lnTo>
                  <a:lnTo>
                    <a:pt x="20177" y="20177"/>
                  </a:lnTo>
                  <a:lnTo>
                    <a:pt x="5415" y="42058"/>
                  </a:lnTo>
                  <a:lnTo>
                    <a:pt x="0" y="68834"/>
                  </a:lnTo>
                  <a:lnTo>
                    <a:pt x="0" y="344424"/>
                  </a:lnTo>
                  <a:lnTo>
                    <a:pt x="5415" y="371199"/>
                  </a:lnTo>
                  <a:lnTo>
                    <a:pt x="20177" y="393080"/>
                  </a:lnTo>
                  <a:lnTo>
                    <a:pt x="42058" y="407842"/>
                  </a:lnTo>
                  <a:lnTo>
                    <a:pt x="68834" y="413258"/>
                  </a:lnTo>
                  <a:lnTo>
                    <a:pt x="1954784" y="413258"/>
                  </a:lnTo>
                  <a:lnTo>
                    <a:pt x="1981632" y="407842"/>
                  </a:lnTo>
                  <a:lnTo>
                    <a:pt x="2003552" y="393080"/>
                  </a:lnTo>
                  <a:lnTo>
                    <a:pt x="2018327" y="371199"/>
                  </a:lnTo>
                  <a:lnTo>
                    <a:pt x="2023745" y="344424"/>
                  </a:lnTo>
                  <a:lnTo>
                    <a:pt x="2023745" y="68834"/>
                  </a:lnTo>
                  <a:lnTo>
                    <a:pt x="2018327" y="42058"/>
                  </a:lnTo>
                  <a:lnTo>
                    <a:pt x="2003552" y="20177"/>
                  </a:lnTo>
                  <a:lnTo>
                    <a:pt x="1981632" y="5415"/>
                  </a:lnTo>
                  <a:lnTo>
                    <a:pt x="1954784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" name="object 9"/>
            <p:cNvSpPr/>
            <p:nvPr/>
          </p:nvSpPr>
          <p:spPr>
            <a:xfrm>
              <a:off x="6940804" y="135381"/>
              <a:ext cx="2023745" cy="413384"/>
            </a:xfrm>
            <a:custGeom>
              <a:avLst/>
              <a:gdLst/>
              <a:ahLst/>
              <a:cxnLst/>
              <a:rect l="l" t="t" r="r" b="b"/>
              <a:pathLst>
                <a:path w="2023745" h="413384">
                  <a:moveTo>
                    <a:pt x="0" y="68834"/>
                  </a:moveTo>
                  <a:lnTo>
                    <a:pt x="5415" y="42058"/>
                  </a:lnTo>
                  <a:lnTo>
                    <a:pt x="20177" y="20177"/>
                  </a:lnTo>
                  <a:lnTo>
                    <a:pt x="42058" y="5415"/>
                  </a:lnTo>
                  <a:lnTo>
                    <a:pt x="68834" y="0"/>
                  </a:lnTo>
                  <a:lnTo>
                    <a:pt x="1954784" y="0"/>
                  </a:lnTo>
                  <a:lnTo>
                    <a:pt x="1981632" y="5415"/>
                  </a:lnTo>
                  <a:lnTo>
                    <a:pt x="2003552" y="20177"/>
                  </a:lnTo>
                  <a:lnTo>
                    <a:pt x="2018327" y="42058"/>
                  </a:lnTo>
                  <a:lnTo>
                    <a:pt x="2023745" y="68834"/>
                  </a:lnTo>
                  <a:lnTo>
                    <a:pt x="2023745" y="344424"/>
                  </a:lnTo>
                  <a:lnTo>
                    <a:pt x="2018327" y="371199"/>
                  </a:lnTo>
                  <a:lnTo>
                    <a:pt x="2003552" y="393080"/>
                  </a:lnTo>
                  <a:lnTo>
                    <a:pt x="1981632" y="407842"/>
                  </a:lnTo>
                  <a:lnTo>
                    <a:pt x="1954784" y="413258"/>
                  </a:lnTo>
                  <a:lnTo>
                    <a:pt x="68834" y="413258"/>
                  </a:lnTo>
                  <a:lnTo>
                    <a:pt x="42058" y="407842"/>
                  </a:lnTo>
                  <a:lnTo>
                    <a:pt x="20177" y="393080"/>
                  </a:lnTo>
                  <a:lnTo>
                    <a:pt x="5415" y="371199"/>
                  </a:lnTo>
                  <a:lnTo>
                    <a:pt x="0" y="344424"/>
                  </a:lnTo>
                  <a:lnTo>
                    <a:pt x="0" y="68834"/>
                  </a:lnTo>
                  <a:close/>
                </a:path>
              </a:pathLst>
            </a:custGeom>
            <a:ln w="25400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0" name="object 10"/>
          <p:cNvSpPr txBox="1"/>
          <p:nvPr/>
        </p:nvSpPr>
        <p:spPr>
          <a:xfrm>
            <a:off x="7440294" y="176910"/>
            <a:ext cx="1026794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dirty="0">
                <a:solidFill>
                  <a:srgbClr val="FFFFFF"/>
                </a:solidFill>
                <a:latin typeface="Calibri"/>
                <a:cs typeface="Calibri"/>
              </a:rPr>
              <a:t>I .</a:t>
            </a:r>
            <a:r>
              <a:rPr sz="1800" spc="409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800" spc="-10" dirty="0">
                <a:solidFill>
                  <a:srgbClr val="FFFFFF"/>
                </a:solidFill>
                <a:latin typeface="Calibri"/>
                <a:cs typeface="Calibri"/>
              </a:rPr>
              <a:t>Rappels</a:t>
            </a:r>
            <a:endParaRPr sz="1800">
              <a:latin typeface="Calibri"/>
              <a:cs typeface="Calibri"/>
            </a:endParaRPr>
          </a:p>
        </p:txBody>
      </p:sp>
      <p:pic>
        <p:nvPicPr>
          <p:cNvPr id="11" name="object 11"/>
          <p:cNvPicPr/>
          <p:nvPr/>
        </p:nvPicPr>
        <p:blipFill>
          <a:blip r:embed="rId7" cstate="print"/>
          <a:stretch>
            <a:fillRect/>
          </a:stretch>
        </p:blipFill>
        <p:spPr>
          <a:xfrm>
            <a:off x="395541" y="908697"/>
            <a:ext cx="8462391" cy="5814695"/>
          </a:xfrm>
          <a:prstGeom prst="rect">
            <a:avLst/>
          </a:prstGeom>
        </p:spPr>
      </p:pic>
      <p:sp>
        <p:nvSpPr>
          <p:cNvPr id="12" name="object 12"/>
          <p:cNvSpPr txBox="1"/>
          <p:nvPr/>
        </p:nvSpPr>
        <p:spPr>
          <a:xfrm>
            <a:off x="8073897" y="6437782"/>
            <a:ext cx="787400" cy="14795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800" dirty="0">
                <a:latin typeface="Calibri"/>
                <a:cs typeface="Calibri"/>
              </a:rPr>
              <a:t>Picture</a:t>
            </a:r>
            <a:r>
              <a:rPr sz="800" spc="-40" dirty="0">
                <a:latin typeface="Calibri"/>
                <a:cs typeface="Calibri"/>
              </a:rPr>
              <a:t> </a:t>
            </a:r>
            <a:r>
              <a:rPr sz="800" dirty="0">
                <a:latin typeface="Calibri"/>
                <a:cs typeface="Calibri"/>
              </a:rPr>
              <a:t>from</a:t>
            </a:r>
            <a:r>
              <a:rPr sz="800" spc="-20" dirty="0">
                <a:latin typeface="Calibri"/>
                <a:cs typeface="Calibri"/>
              </a:rPr>
              <a:t> USGS</a:t>
            </a:r>
            <a:endParaRPr sz="8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0" y="0"/>
            <a:ext cx="9139555" cy="1126490"/>
            <a:chOff x="0" y="0"/>
            <a:chExt cx="9139555" cy="1126490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0" y="0"/>
              <a:ext cx="9139428" cy="807728"/>
            </a:xfrm>
            <a:prstGeom prst="rect">
              <a:avLst/>
            </a:prstGeom>
          </p:spPr>
        </p:pic>
        <p:pic>
          <p:nvPicPr>
            <p:cNvPr id="4" name="object 4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827532" y="100584"/>
              <a:ext cx="4227576" cy="682752"/>
            </a:xfrm>
            <a:prstGeom prst="rect">
              <a:avLst/>
            </a:prstGeom>
          </p:spPr>
        </p:pic>
        <p:pic>
          <p:nvPicPr>
            <p:cNvPr id="5" name="object 5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1039012" y="279018"/>
              <a:ext cx="3797782" cy="275463"/>
            </a:xfrm>
            <a:prstGeom prst="rect">
              <a:avLst/>
            </a:prstGeom>
          </p:spPr>
        </p:pic>
        <p:pic>
          <p:nvPicPr>
            <p:cNvPr id="6" name="object 6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164592" y="611123"/>
              <a:ext cx="675132" cy="515112"/>
            </a:xfrm>
            <a:prstGeom prst="rect">
              <a:avLst/>
            </a:prstGeom>
          </p:spPr>
        </p:pic>
        <p:pic>
          <p:nvPicPr>
            <p:cNvPr id="7" name="object 7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179514" y="135381"/>
              <a:ext cx="645121" cy="485267"/>
            </a:xfrm>
            <a:prstGeom prst="rect">
              <a:avLst/>
            </a:prstGeom>
          </p:spPr>
        </p:pic>
        <p:sp>
          <p:nvSpPr>
            <p:cNvPr id="8" name="object 8"/>
            <p:cNvSpPr/>
            <p:nvPr/>
          </p:nvSpPr>
          <p:spPr>
            <a:xfrm>
              <a:off x="6940804" y="135381"/>
              <a:ext cx="2023745" cy="413384"/>
            </a:xfrm>
            <a:custGeom>
              <a:avLst/>
              <a:gdLst/>
              <a:ahLst/>
              <a:cxnLst/>
              <a:rect l="l" t="t" r="r" b="b"/>
              <a:pathLst>
                <a:path w="2023745" h="413384">
                  <a:moveTo>
                    <a:pt x="1954784" y="0"/>
                  </a:moveTo>
                  <a:lnTo>
                    <a:pt x="68834" y="0"/>
                  </a:lnTo>
                  <a:lnTo>
                    <a:pt x="42058" y="5415"/>
                  </a:lnTo>
                  <a:lnTo>
                    <a:pt x="20177" y="20177"/>
                  </a:lnTo>
                  <a:lnTo>
                    <a:pt x="5415" y="42058"/>
                  </a:lnTo>
                  <a:lnTo>
                    <a:pt x="0" y="68834"/>
                  </a:lnTo>
                  <a:lnTo>
                    <a:pt x="0" y="344424"/>
                  </a:lnTo>
                  <a:lnTo>
                    <a:pt x="5415" y="371199"/>
                  </a:lnTo>
                  <a:lnTo>
                    <a:pt x="20177" y="393080"/>
                  </a:lnTo>
                  <a:lnTo>
                    <a:pt x="42058" y="407842"/>
                  </a:lnTo>
                  <a:lnTo>
                    <a:pt x="68834" y="413258"/>
                  </a:lnTo>
                  <a:lnTo>
                    <a:pt x="1954784" y="413258"/>
                  </a:lnTo>
                  <a:lnTo>
                    <a:pt x="1981632" y="407842"/>
                  </a:lnTo>
                  <a:lnTo>
                    <a:pt x="2003552" y="393080"/>
                  </a:lnTo>
                  <a:lnTo>
                    <a:pt x="2018327" y="371199"/>
                  </a:lnTo>
                  <a:lnTo>
                    <a:pt x="2023745" y="344424"/>
                  </a:lnTo>
                  <a:lnTo>
                    <a:pt x="2023745" y="68834"/>
                  </a:lnTo>
                  <a:lnTo>
                    <a:pt x="2018327" y="42058"/>
                  </a:lnTo>
                  <a:lnTo>
                    <a:pt x="2003552" y="20177"/>
                  </a:lnTo>
                  <a:lnTo>
                    <a:pt x="1981632" y="5415"/>
                  </a:lnTo>
                  <a:lnTo>
                    <a:pt x="1954784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" name="object 9"/>
            <p:cNvSpPr/>
            <p:nvPr/>
          </p:nvSpPr>
          <p:spPr>
            <a:xfrm>
              <a:off x="6940804" y="135381"/>
              <a:ext cx="2023745" cy="413384"/>
            </a:xfrm>
            <a:custGeom>
              <a:avLst/>
              <a:gdLst/>
              <a:ahLst/>
              <a:cxnLst/>
              <a:rect l="l" t="t" r="r" b="b"/>
              <a:pathLst>
                <a:path w="2023745" h="413384">
                  <a:moveTo>
                    <a:pt x="0" y="68834"/>
                  </a:moveTo>
                  <a:lnTo>
                    <a:pt x="5415" y="42058"/>
                  </a:lnTo>
                  <a:lnTo>
                    <a:pt x="20177" y="20177"/>
                  </a:lnTo>
                  <a:lnTo>
                    <a:pt x="42058" y="5415"/>
                  </a:lnTo>
                  <a:lnTo>
                    <a:pt x="68834" y="0"/>
                  </a:lnTo>
                  <a:lnTo>
                    <a:pt x="1954784" y="0"/>
                  </a:lnTo>
                  <a:lnTo>
                    <a:pt x="1981632" y="5415"/>
                  </a:lnTo>
                  <a:lnTo>
                    <a:pt x="2003552" y="20177"/>
                  </a:lnTo>
                  <a:lnTo>
                    <a:pt x="2018327" y="42058"/>
                  </a:lnTo>
                  <a:lnTo>
                    <a:pt x="2023745" y="68834"/>
                  </a:lnTo>
                  <a:lnTo>
                    <a:pt x="2023745" y="344424"/>
                  </a:lnTo>
                  <a:lnTo>
                    <a:pt x="2018327" y="371199"/>
                  </a:lnTo>
                  <a:lnTo>
                    <a:pt x="2003552" y="393080"/>
                  </a:lnTo>
                  <a:lnTo>
                    <a:pt x="1981632" y="407842"/>
                  </a:lnTo>
                  <a:lnTo>
                    <a:pt x="1954784" y="413258"/>
                  </a:lnTo>
                  <a:lnTo>
                    <a:pt x="68834" y="413258"/>
                  </a:lnTo>
                  <a:lnTo>
                    <a:pt x="42058" y="407842"/>
                  </a:lnTo>
                  <a:lnTo>
                    <a:pt x="20177" y="393080"/>
                  </a:lnTo>
                  <a:lnTo>
                    <a:pt x="5415" y="371199"/>
                  </a:lnTo>
                  <a:lnTo>
                    <a:pt x="0" y="344424"/>
                  </a:lnTo>
                  <a:lnTo>
                    <a:pt x="0" y="68834"/>
                  </a:lnTo>
                  <a:close/>
                </a:path>
              </a:pathLst>
            </a:custGeom>
            <a:ln w="25400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0" name="object 10"/>
          <p:cNvSpPr txBox="1"/>
          <p:nvPr/>
        </p:nvSpPr>
        <p:spPr>
          <a:xfrm>
            <a:off x="7440294" y="176910"/>
            <a:ext cx="1026794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dirty="0">
                <a:solidFill>
                  <a:srgbClr val="FFFFFF"/>
                </a:solidFill>
                <a:latin typeface="Calibri"/>
                <a:cs typeface="Calibri"/>
              </a:rPr>
              <a:t>I .</a:t>
            </a:r>
            <a:r>
              <a:rPr sz="1800" spc="409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800" spc="-10" dirty="0">
                <a:solidFill>
                  <a:srgbClr val="FFFFFF"/>
                </a:solidFill>
                <a:latin typeface="Calibri"/>
                <a:cs typeface="Calibri"/>
              </a:rPr>
              <a:t>Rappels</a:t>
            </a:r>
            <a:endParaRPr sz="1800">
              <a:latin typeface="Calibri"/>
              <a:cs typeface="Calibri"/>
            </a:endParaRPr>
          </a:p>
        </p:txBody>
      </p:sp>
      <p:pic>
        <p:nvPicPr>
          <p:cNvPr id="11" name="object 11"/>
          <p:cNvPicPr/>
          <p:nvPr/>
        </p:nvPicPr>
        <p:blipFill>
          <a:blip r:embed="rId7" cstate="print"/>
          <a:stretch>
            <a:fillRect/>
          </a:stretch>
        </p:blipFill>
        <p:spPr>
          <a:xfrm>
            <a:off x="475702" y="1332733"/>
            <a:ext cx="8227520" cy="4982579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0" y="0"/>
            <a:ext cx="9139555" cy="1126490"/>
            <a:chOff x="0" y="0"/>
            <a:chExt cx="9139555" cy="1126490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0" y="0"/>
              <a:ext cx="9139428" cy="807728"/>
            </a:xfrm>
            <a:prstGeom prst="rect">
              <a:avLst/>
            </a:prstGeom>
          </p:spPr>
        </p:pic>
        <p:pic>
          <p:nvPicPr>
            <p:cNvPr id="4" name="object 4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827532" y="100584"/>
              <a:ext cx="4227576" cy="682752"/>
            </a:xfrm>
            <a:prstGeom prst="rect">
              <a:avLst/>
            </a:prstGeom>
          </p:spPr>
        </p:pic>
        <p:pic>
          <p:nvPicPr>
            <p:cNvPr id="5" name="object 5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1039012" y="279018"/>
              <a:ext cx="3797782" cy="275463"/>
            </a:xfrm>
            <a:prstGeom prst="rect">
              <a:avLst/>
            </a:prstGeom>
          </p:spPr>
        </p:pic>
        <p:pic>
          <p:nvPicPr>
            <p:cNvPr id="6" name="object 6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164592" y="611123"/>
              <a:ext cx="675132" cy="515112"/>
            </a:xfrm>
            <a:prstGeom prst="rect">
              <a:avLst/>
            </a:prstGeom>
          </p:spPr>
        </p:pic>
        <p:pic>
          <p:nvPicPr>
            <p:cNvPr id="7" name="object 7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179514" y="135381"/>
              <a:ext cx="645121" cy="485267"/>
            </a:xfrm>
            <a:prstGeom prst="rect">
              <a:avLst/>
            </a:prstGeom>
          </p:spPr>
        </p:pic>
      </p:grpSp>
      <p:sp>
        <p:nvSpPr>
          <p:cNvPr id="8" name="object 8"/>
          <p:cNvSpPr txBox="1">
            <a:spLocks noGrp="1"/>
          </p:cNvSpPr>
          <p:nvPr>
            <p:ph type="title"/>
          </p:nvPr>
        </p:nvSpPr>
        <p:spPr>
          <a:xfrm>
            <a:off x="911758" y="692861"/>
            <a:ext cx="7320915" cy="57467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3600" dirty="0">
                <a:solidFill>
                  <a:srgbClr val="000000"/>
                </a:solidFill>
              </a:rPr>
              <a:t>3.</a:t>
            </a:r>
            <a:r>
              <a:rPr sz="3600" spc="-55" dirty="0">
                <a:solidFill>
                  <a:srgbClr val="000000"/>
                </a:solidFill>
              </a:rPr>
              <a:t> </a:t>
            </a:r>
            <a:r>
              <a:rPr sz="3600" dirty="0">
                <a:solidFill>
                  <a:srgbClr val="000000"/>
                </a:solidFill>
              </a:rPr>
              <a:t>Les</a:t>
            </a:r>
            <a:r>
              <a:rPr sz="3600" spc="-50" dirty="0">
                <a:solidFill>
                  <a:srgbClr val="000000"/>
                </a:solidFill>
              </a:rPr>
              <a:t> </a:t>
            </a:r>
            <a:r>
              <a:rPr sz="3600" dirty="0">
                <a:solidFill>
                  <a:srgbClr val="000000"/>
                </a:solidFill>
              </a:rPr>
              <a:t>grands</a:t>
            </a:r>
            <a:r>
              <a:rPr sz="3600" spc="-60" dirty="0">
                <a:solidFill>
                  <a:srgbClr val="000000"/>
                </a:solidFill>
              </a:rPr>
              <a:t> </a:t>
            </a:r>
            <a:r>
              <a:rPr sz="3600" dirty="0">
                <a:solidFill>
                  <a:srgbClr val="000000"/>
                </a:solidFill>
              </a:rPr>
              <a:t>principes</a:t>
            </a:r>
            <a:r>
              <a:rPr sz="3600" spc="-75" dirty="0">
                <a:solidFill>
                  <a:srgbClr val="000000"/>
                </a:solidFill>
              </a:rPr>
              <a:t> </a:t>
            </a:r>
            <a:r>
              <a:rPr sz="3600" spc="-10" dirty="0">
                <a:solidFill>
                  <a:srgbClr val="000000"/>
                </a:solidFill>
              </a:rPr>
              <a:t>stratigraphiques</a:t>
            </a:r>
            <a:endParaRPr sz="3600"/>
          </a:p>
        </p:txBody>
      </p:sp>
      <p:sp>
        <p:nvSpPr>
          <p:cNvPr id="9" name="object 9"/>
          <p:cNvSpPr txBox="1"/>
          <p:nvPr/>
        </p:nvSpPr>
        <p:spPr>
          <a:xfrm>
            <a:off x="618540" y="1446402"/>
            <a:ext cx="7676515" cy="89852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354965" indent="-342265">
              <a:lnSpc>
                <a:spcPct val="100000"/>
              </a:lnSpc>
              <a:spcBef>
                <a:spcPts val="105"/>
              </a:spcBef>
              <a:buFont typeface="Arial"/>
              <a:buChar char="•"/>
              <a:tabLst>
                <a:tab pos="354965" algn="l"/>
              </a:tabLst>
            </a:pPr>
            <a:r>
              <a:rPr sz="2000" u="sng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Principe</a:t>
            </a:r>
            <a:r>
              <a:rPr sz="2000" u="sng" spc="-30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 </a:t>
            </a:r>
            <a:r>
              <a:rPr sz="2000" u="sng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de</a:t>
            </a:r>
            <a:r>
              <a:rPr sz="2000" u="sng" spc="-45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 </a:t>
            </a:r>
            <a:r>
              <a:rPr sz="2000" u="sng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superposition</a:t>
            </a:r>
            <a:r>
              <a:rPr sz="2000" spc="-45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:</a:t>
            </a:r>
            <a:r>
              <a:rPr sz="2000" spc="-40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la</a:t>
            </a:r>
            <a:r>
              <a:rPr sz="2000" spc="-40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couche</a:t>
            </a:r>
            <a:r>
              <a:rPr sz="2000" spc="-60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la</a:t>
            </a:r>
            <a:r>
              <a:rPr sz="2000" spc="-40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plus</a:t>
            </a:r>
            <a:r>
              <a:rPr sz="2000" spc="-45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basse</a:t>
            </a:r>
            <a:r>
              <a:rPr sz="2000" spc="-35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est</a:t>
            </a:r>
            <a:r>
              <a:rPr sz="2000" spc="-40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la</a:t>
            </a:r>
            <a:r>
              <a:rPr sz="2000" spc="-30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plus</a:t>
            </a:r>
            <a:r>
              <a:rPr sz="2000" spc="-40" dirty="0">
                <a:latin typeface="Calibri"/>
                <a:cs typeface="Calibri"/>
              </a:rPr>
              <a:t> </a:t>
            </a:r>
            <a:r>
              <a:rPr sz="2000" spc="-10" dirty="0">
                <a:latin typeface="Calibri"/>
                <a:cs typeface="Calibri"/>
              </a:rPr>
              <a:t>ancienne,</a:t>
            </a:r>
            <a:endParaRPr sz="2000">
              <a:latin typeface="Calibri"/>
              <a:cs typeface="Calibri"/>
            </a:endParaRPr>
          </a:p>
          <a:p>
            <a:pPr marL="354965" indent="-342265">
              <a:lnSpc>
                <a:spcPct val="100000"/>
              </a:lnSpc>
              <a:spcBef>
                <a:spcPts val="2065"/>
              </a:spcBef>
              <a:buFont typeface="Arial"/>
              <a:buChar char="•"/>
              <a:tabLst>
                <a:tab pos="354965" algn="l"/>
              </a:tabLst>
            </a:pPr>
            <a:r>
              <a:rPr sz="2000" u="sng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Principe</a:t>
            </a:r>
            <a:r>
              <a:rPr sz="2000" u="sng" spc="-15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 </a:t>
            </a:r>
            <a:r>
              <a:rPr sz="2000" u="sng" spc="-10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élémentaire</a:t>
            </a:r>
            <a:r>
              <a:rPr sz="2000" u="sng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 de</a:t>
            </a:r>
            <a:r>
              <a:rPr sz="2000" u="sng" spc="-20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 </a:t>
            </a:r>
            <a:r>
              <a:rPr sz="2000" u="sng" spc="-10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chronologie</a:t>
            </a:r>
            <a:r>
              <a:rPr sz="2000" u="sng" spc="-50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 </a:t>
            </a:r>
            <a:r>
              <a:rPr sz="2000" u="sng" spc="-10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relative</a:t>
            </a:r>
            <a:endParaRPr sz="2000">
              <a:latin typeface="Calibri"/>
              <a:cs typeface="Calibri"/>
            </a:endParaRPr>
          </a:p>
        </p:txBody>
      </p:sp>
      <p:pic>
        <p:nvPicPr>
          <p:cNvPr id="10" name="object 10">
            <a:hlinkClick r:id="rId7"/>
          </p:cNvPr>
          <p:cNvPicPr/>
          <p:nvPr/>
        </p:nvPicPr>
        <p:blipFill>
          <a:blip r:embed="rId8" cstate="print"/>
          <a:stretch>
            <a:fillRect/>
          </a:stretch>
        </p:blipFill>
        <p:spPr>
          <a:xfrm>
            <a:off x="1000125" y="2611412"/>
            <a:ext cx="3710051" cy="4086225"/>
          </a:xfrm>
          <a:prstGeom prst="rect">
            <a:avLst/>
          </a:prstGeom>
        </p:spPr>
      </p:pic>
      <p:sp>
        <p:nvSpPr>
          <p:cNvPr id="11" name="object 11"/>
          <p:cNvSpPr txBox="1"/>
          <p:nvPr/>
        </p:nvSpPr>
        <p:spPr>
          <a:xfrm>
            <a:off x="5294503" y="3201415"/>
            <a:ext cx="2476500" cy="112268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27305">
              <a:lnSpc>
                <a:spcPct val="100000"/>
              </a:lnSpc>
              <a:spcBef>
                <a:spcPts val="100"/>
              </a:spcBef>
            </a:pPr>
            <a:r>
              <a:rPr sz="1800" b="1" i="1" dirty="0">
                <a:latin typeface="Calibri"/>
                <a:cs typeface="Calibri"/>
              </a:rPr>
              <a:t>La</a:t>
            </a:r>
            <a:r>
              <a:rPr sz="1800" b="1" i="1" spc="-40" dirty="0">
                <a:latin typeface="Calibri"/>
                <a:cs typeface="Calibri"/>
              </a:rPr>
              <a:t> </a:t>
            </a:r>
            <a:r>
              <a:rPr sz="1800" b="1" i="1" dirty="0">
                <a:latin typeface="Calibri"/>
                <a:cs typeface="Calibri"/>
              </a:rPr>
              <a:t>couche</a:t>
            </a:r>
            <a:r>
              <a:rPr sz="1800" b="1" i="1" spc="-55" dirty="0">
                <a:latin typeface="Calibri"/>
                <a:cs typeface="Calibri"/>
              </a:rPr>
              <a:t> </a:t>
            </a:r>
            <a:r>
              <a:rPr sz="1800" b="1" i="1" dirty="0">
                <a:latin typeface="Calibri"/>
                <a:cs typeface="Calibri"/>
              </a:rPr>
              <a:t>B</a:t>
            </a:r>
            <a:r>
              <a:rPr sz="1800" b="1" i="1" spc="-40" dirty="0">
                <a:latin typeface="Calibri"/>
                <a:cs typeface="Calibri"/>
              </a:rPr>
              <a:t> </a:t>
            </a:r>
            <a:r>
              <a:rPr sz="1800" b="1" i="1" dirty="0">
                <a:latin typeface="Calibri"/>
                <a:cs typeface="Calibri"/>
              </a:rPr>
              <a:t>s'est</a:t>
            </a:r>
            <a:r>
              <a:rPr sz="1800" b="1" i="1" spc="-25" dirty="0">
                <a:latin typeface="Calibri"/>
                <a:cs typeface="Calibri"/>
              </a:rPr>
              <a:t> </a:t>
            </a:r>
            <a:r>
              <a:rPr sz="1800" b="1" i="1" spc="-10" dirty="0">
                <a:latin typeface="Calibri"/>
                <a:cs typeface="Calibri"/>
              </a:rPr>
              <a:t>déposée </a:t>
            </a:r>
            <a:r>
              <a:rPr sz="1800" b="1" i="1" dirty="0">
                <a:latin typeface="Calibri"/>
                <a:cs typeface="Calibri"/>
              </a:rPr>
              <a:t>après</a:t>
            </a:r>
            <a:r>
              <a:rPr sz="1800" b="1" i="1" spc="-40" dirty="0">
                <a:latin typeface="Calibri"/>
                <a:cs typeface="Calibri"/>
              </a:rPr>
              <a:t> </a:t>
            </a:r>
            <a:r>
              <a:rPr sz="1800" b="1" i="1" dirty="0">
                <a:latin typeface="Calibri"/>
                <a:cs typeface="Calibri"/>
              </a:rPr>
              <a:t>la</a:t>
            </a:r>
            <a:r>
              <a:rPr sz="1800" b="1" i="1" spc="-45" dirty="0">
                <a:latin typeface="Calibri"/>
                <a:cs typeface="Calibri"/>
              </a:rPr>
              <a:t> </a:t>
            </a:r>
            <a:r>
              <a:rPr sz="1800" b="1" i="1" dirty="0">
                <a:latin typeface="Calibri"/>
                <a:cs typeface="Calibri"/>
              </a:rPr>
              <a:t>couche</a:t>
            </a:r>
            <a:r>
              <a:rPr sz="1800" b="1" i="1" spc="-45" dirty="0">
                <a:latin typeface="Calibri"/>
                <a:cs typeface="Calibri"/>
              </a:rPr>
              <a:t> </a:t>
            </a:r>
            <a:r>
              <a:rPr sz="1800" b="1" i="1" spc="-25" dirty="0">
                <a:latin typeface="Calibri"/>
                <a:cs typeface="Calibri"/>
              </a:rPr>
              <a:t>A.</a:t>
            </a:r>
            <a:endParaRPr sz="1800">
              <a:latin typeface="Calibri"/>
              <a:cs typeface="Calibri"/>
            </a:endParaRPr>
          </a:p>
          <a:p>
            <a:pPr marL="12700" marR="5080">
              <a:lnSpc>
                <a:spcPct val="100000"/>
              </a:lnSpc>
            </a:pPr>
            <a:r>
              <a:rPr sz="1800" b="1" i="1" dirty="0">
                <a:latin typeface="Calibri"/>
                <a:cs typeface="Calibri"/>
              </a:rPr>
              <a:t>La</a:t>
            </a:r>
            <a:r>
              <a:rPr sz="1800" b="1" i="1" spc="-25" dirty="0">
                <a:latin typeface="Calibri"/>
                <a:cs typeface="Calibri"/>
              </a:rPr>
              <a:t> </a:t>
            </a:r>
            <a:r>
              <a:rPr sz="1800" b="1" i="1" dirty="0">
                <a:latin typeface="Calibri"/>
                <a:cs typeface="Calibri"/>
              </a:rPr>
              <a:t>couche</a:t>
            </a:r>
            <a:r>
              <a:rPr sz="1800" b="1" i="1" spc="-35" dirty="0">
                <a:latin typeface="Calibri"/>
                <a:cs typeface="Calibri"/>
              </a:rPr>
              <a:t> </a:t>
            </a:r>
            <a:r>
              <a:rPr sz="1800" b="1" i="1" dirty="0">
                <a:latin typeface="Calibri"/>
                <a:cs typeface="Calibri"/>
              </a:rPr>
              <a:t>I</a:t>
            </a:r>
            <a:r>
              <a:rPr sz="1800" b="1" i="1" spc="-30" dirty="0">
                <a:latin typeface="Calibri"/>
                <a:cs typeface="Calibri"/>
              </a:rPr>
              <a:t> </a:t>
            </a:r>
            <a:r>
              <a:rPr sz="1800" b="1" i="1" dirty="0">
                <a:latin typeface="Calibri"/>
                <a:cs typeface="Calibri"/>
              </a:rPr>
              <a:t>est</a:t>
            </a:r>
            <a:r>
              <a:rPr sz="1800" b="1" i="1" spc="-15" dirty="0">
                <a:latin typeface="Calibri"/>
                <a:cs typeface="Calibri"/>
              </a:rPr>
              <a:t> </a:t>
            </a:r>
            <a:r>
              <a:rPr sz="1800" b="1" i="1" dirty="0">
                <a:latin typeface="Calibri"/>
                <a:cs typeface="Calibri"/>
              </a:rPr>
              <a:t>la</a:t>
            </a:r>
            <a:r>
              <a:rPr sz="1800" b="1" i="1" spc="-25" dirty="0">
                <a:latin typeface="Calibri"/>
                <a:cs typeface="Calibri"/>
              </a:rPr>
              <a:t> </a:t>
            </a:r>
            <a:r>
              <a:rPr sz="1800" b="1" i="1" spc="-10" dirty="0">
                <a:latin typeface="Calibri"/>
                <a:cs typeface="Calibri"/>
              </a:rPr>
              <a:t>dernière déposée</a:t>
            </a:r>
            <a:endParaRPr sz="1800">
              <a:latin typeface="Calibri"/>
              <a:cs typeface="Calibri"/>
            </a:endParaRPr>
          </a:p>
        </p:txBody>
      </p:sp>
      <p:grpSp>
        <p:nvGrpSpPr>
          <p:cNvPr id="12" name="object 12"/>
          <p:cNvGrpSpPr/>
          <p:nvPr/>
        </p:nvGrpSpPr>
        <p:grpSpPr>
          <a:xfrm>
            <a:off x="6928104" y="122681"/>
            <a:ext cx="2049145" cy="438784"/>
            <a:chOff x="6928104" y="122681"/>
            <a:chExt cx="2049145" cy="438784"/>
          </a:xfrm>
        </p:grpSpPr>
        <p:sp>
          <p:nvSpPr>
            <p:cNvPr id="13" name="object 13"/>
            <p:cNvSpPr/>
            <p:nvPr/>
          </p:nvSpPr>
          <p:spPr>
            <a:xfrm>
              <a:off x="6940804" y="135381"/>
              <a:ext cx="2023745" cy="413384"/>
            </a:xfrm>
            <a:custGeom>
              <a:avLst/>
              <a:gdLst/>
              <a:ahLst/>
              <a:cxnLst/>
              <a:rect l="l" t="t" r="r" b="b"/>
              <a:pathLst>
                <a:path w="2023745" h="413384">
                  <a:moveTo>
                    <a:pt x="1954784" y="0"/>
                  </a:moveTo>
                  <a:lnTo>
                    <a:pt x="68834" y="0"/>
                  </a:lnTo>
                  <a:lnTo>
                    <a:pt x="42058" y="5415"/>
                  </a:lnTo>
                  <a:lnTo>
                    <a:pt x="20177" y="20177"/>
                  </a:lnTo>
                  <a:lnTo>
                    <a:pt x="5415" y="42058"/>
                  </a:lnTo>
                  <a:lnTo>
                    <a:pt x="0" y="68834"/>
                  </a:lnTo>
                  <a:lnTo>
                    <a:pt x="0" y="344424"/>
                  </a:lnTo>
                  <a:lnTo>
                    <a:pt x="5415" y="371199"/>
                  </a:lnTo>
                  <a:lnTo>
                    <a:pt x="20177" y="393080"/>
                  </a:lnTo>
                  <a:lnTo>
                    <a:pt x="42058" y="407842"/>
                  </a:lnTo>
                  <a:lnTo>
                    <a:pt x="68834" y="413258"/>
                  </a:lnTo>
                  <a:lnTo>
                    <a:pt x="1954784" y="413258"/>
                  </a:lnTo>
                  <a:lnTo>
                    <a:pt x="1981632" y="407842"/>
                  </a:lnTo>
                  <a:lnTo>
                    <a:pt x="2003552" y="393080"/>
                  </a:lnTo>
                  <a:lnTo>
                    <a:pt x="2018327" y="371199"/>
                  </a:lnTo>
                  <a:lnTo>
                    <a:pt x="2023745" y="344424"/>
                  </a:lnTo>
                  <a:lnTo>
                    <a:pt x="2023745" y="68834"/>
                  </a:lnTo>
                  <a:lnTo>
                    <a:pt x="2018327" y="42058"/>
                  </a:lnTo>
                  <a:lnTo>
                    <a:pt x="2003552" y="20177"/>
                  </a:lnTo>
                  <a:lnTo>
                    <a:pt x="1981632" y="5415"/>
                  </a:lnTo>
                  <a:lnTo>
                    <a:pt x="1954784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" name="object 14"/>
            <p:cNvSpPr/>
            <p:nvPr/>
          </p:nvSpPr>
          <p:spPr>
            <a:xfrm>
              <a:off x="6940804" y="135381"/>
              <a:ext cx="2023745" cy="413384"/>
            </a:xfrm>
            <a:custGeom>
              <a:avLst/>
              <a:gdLst/>
              <a:ahLst/>
              <a:cxnLst/>
              <a:rect l="l" t="t" r="r" b="b"/>
              <a:pathLst>
                <a:path w="2023745" h="413384">
                  <a:moveTo>
                    <a:pt x="0" y="68834"/>
                  </a:moveTo>
                  <a:lnTo>
                    <a:pt x="5415" y="42058"/>
                  </a:lnTo>
                  <a:lnTo>
                    <a:pt x="20177" y="20177"/>
                  </a:lnTo>
                  <a:lnTo>
                    <a:pt x="42058" y="5415"/>
                  </a:lnTo>
                  <a:lnTo>
                    <a:pt x="68834" y="0"/>
                  </a:lnTo>
                  <a:lnTo>
                    <a:pt x="1954784" y="0"/>
                  </a:lnTo>
                  <a:lnTo>
                    <a:pt x="1981632" y="5415"/>
                  </a:lnTo>
                  <a:lnTo>
                    <a:pt x="2003552" y="20177"/>
                  </a:lnTo>
                  <a:lnTo>
                    <a:pt x="2018327" y="42058"/>
                  </a:lnTo>
                  <a:lnTo>
                    <a:pt x="2023745" y="68834"/>
                  </a:lnTo>
                  <a:lnTo>
                    <a:pt x="2023745" y="344424"/>
                  </a:lnTo>
                  <a:lnTo>
                    <a:pt x="2018327" y="371199"/>
                  </a:lnTo>
                  <a:lnTo>
                    <a:pt x="2003552" y="393080"/>
                  </a:lnTo>
                  <a:lnTo>
                    <a:pt x="1981632" y="407842"/>
                  </a:lnTo>
                  <a:lnTo>
                    <a:pt x="1954784" y="413258"/>
                  </a:lnTo>
                  <a:lnTo>
                    <a:pt x="68834" y="413258"/>
                  </a:lnTo>
                  <a:lnTo>
                    <a:pt x="42058" y="407842"/>
                  </a:lnTo>
                  <a:lnTo>
                    <a:pt x="20177" y="393080"/>
                  </a:lnTo>
                  <a:lnTo>
                    <a:pt x="5415" y="371199"/>
                  </a:lnTo>
                  <a:lnTo>
                    <a:pt x="0" y="344424"/>
                  </a:lnTo>
                  <a:lnTo>
                    <a:pt x="0" y="68834"/>
                  </a:lnTo>
                  <a:close/>
                </a:path>
              </a:pathLst>
            </a:custGeom>
            <a:ln w="25400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5" name="object 15"/>
          <p:cNvSpPr txBox="1"/>
          <p:nvPr/>
        </p:nvSpPr>
        <p:spPr>
          <a:xfrm>
            <a:off x="7440294" y="176910"/>
            <a:ext cx="1026794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dirty="0">
                <a:solidFill>
                  <a:srgbClr val="FFFFFF"/>
                </a:solidFill>
                <a:latin typeface="Calibri"/>
                <a:cs typeface="Calibri"/>
              </a:rPr>
              <a:t>I .</a:t>
            </a:r>
            <a:r>
              <a:rPr sz="1800" spc="409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800" spc="-10" dirty="0">
                <a:solidFill>
                  <a:srgbClr val="FFFFFF"/>
                </a:solidFill>
                <a:latin typeface="Calibri"/>
                <a:cs typeface="Calibri"/>
              </a:rPr>
              <a:t>Rappels</a:t>
            </a:r>
            <a:endParaRPr sz="18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0" y="0"/>
            <a:ext cx="9139555" cy="1126490"/>
            <a:chOff x="0" y="0"/>
            <a:chExt cx="9139555" cy="1126490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0" y="0"/>
              <a:ext cx="9139428" cy="807728"/>
            </a:xfrm>
            <a:prstGeom prst="rect">
              <a:avLst/>
            </a:prstGeom>
          </p:spPr>
        </p:pic>
        <p:pic>
          <p:nvPicPr>
            <p:cNvPr id="4" name="object 4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827532" y="100584"/>
              <a:ext cx="4227576" cy="682752"/>
            </a:xfrm>
            <a:prstGeom prst="rect">
              <a:avLst/>
            </a:prstGeom>
          </p:spPr>
        </p:pic>
        <p:pic>
          <p:nvPicPr>
            <p:cNvPr id="5" name="object 5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1039012" y="279018"/>
              <a:ext cx="3797782" cy="275463"/>
            </a:xfrm>
            <a:prstGeom prst="rect">
              <a:avLst/>
            </a:prstGeom>
          </p:spPr>
        </p:pic>
        <p:pic>
          <p:nvPicPr>
            <p:cNvPr id="6" name="object 6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164592" y="611123"/>
              <a:ext cx="675132" cy="515112"/>
            </a:xfrm>
            <a:prstGeom prst="rect">
              <a:avLst/>
            </a:prstGeom>
          </p:spPr>
        </p:pic>
        <p:pic>
          <p:nvPicPr>
            <p:cNvPr id="7" name="object 7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179514" y="135381"/>
              <a:ext cx="645121" cy="485267"/>
            </a:xfrm>
            <a:prstGeom prst="rect">
              <a:avLst/>
            </a:prstGeom>
          </p:spPr>
        </p:pic>
        <p:sp>
          <p:nvSpPr>
            <p:cNvPr id="8" name="object 8"/>
            <p:cNvSpPr/>
            <p:nvPr/>
          </p:nvSpPr>
          <p:spPr>
            <a:xfrm>
              <a:off x="6940804" y="135381"/>
              <a:ext cx="2023745" cy="413384"/>
            </a:xfrm>
            <a:custGeom>
              <a:avLst/>
              <a:gdLst/>
              <a:ahLst/>
              <a:cxnLst/>
              <a:rect l="l" t="t" r="r" b="b"/>
              <a:pathLst>
                <a:path w="2023745" h="413384">
                  <a:moveTo>
                    <a:pt x="1954784" y="0"/>
                  </a:moveTo>
                  <a:lnTo>
                    <a:pt x="68834" y="0"/>
                  </a:lnTo>
                  <a:lnTo>
                    <a:pt x="42058" y="5415"/>
                  </a:lnTo>
                  <a:lnTo>
                    <a:pt x="20177" y="20177"/>
                  </a:lnTo>
                  <a:lnTo>
                    <a:pt x="5415" y="42058"/>
                  </a:lnTo>
                  <a:lnTo>
                    <a:pt x="0" y="68834"/>
                  </a:lnTo>
                  <a:lnTo>
                    <a:pt x="0" y="344424"/>
                  </a:lnTo>
                  <a:lnTo>
                    <a:pt x="5415" y="371199"/>
                  </a:lnTo>
                  <a:lnTo>
                    <a:pt x="20177" y="393080"/>
                  </a:lnTo>
                  <a:lnTo>
                    <a:pt x="42058" y="407842"/>
                  </a:lnTo>
                  <a:lnTo>
                    <a:pt x="68834" y="413258"/>
                  </a:lnTo>
                  <a:lnTo>
                    <a:pt x="1954784" y="413258"/>
                  </a:lnTo>
                  <a:lnTo>
                    <a:pt x="1981632" y="407842"/>
                  </a:lnTo>
                  <a:lnTo>
                    <a:pt x="2003552" y="393080"/>
                  </a:lnTo>
                  <a:lnTo>
                    <a:pt x="2018327" y="371199"/>
                  </a:lnTo>
                  <a:lnTo>
                    <a:pt x="2023745" y="344424"/>
                  </a:lnTo>
                  <a:lnTo>
                    <a:pt x="2023745" y="68834"/>
                  </a:lnTo>
                  <a:lnTo>
                    <a:pt x="2018327" y="42058"/>
                  </a:lnTo>
                  <a:lnTo>
                    <a:pt x="2003552" y="20177"/>
                  </a:lnTo>
                  <a:lnTo>
                    <a:pt x="1981632" y="5415"/>
                  </a:lnTo>
                  <a:lnTo>
                    <a:pt x="1954784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" name="object 9"/>
            <p:cNvSpPr/>
            <p:nvPr/>
          </p:nvSpPr>
          <p:spPr>
            <a:xfrm>
              <a:off x="6940804" y="135381"/>
              <a:ext cx="2023745" cy="413384"/>
            </a:xfrm>
            <a:custGeom>
              <a:avLst/>
              <a:gdLst/>
              <a:ahLst/>
              <a:cxnLst/>
              <a:rect l="l" t="t" r="r" b="b"/>
              <a:pathLst>
                <a:path w="2023745" h="413384">
                  <a:moveTo>
                    <a:pt x="0" y="68834"/>
                  </a:moveTo>
                  <a:lnTo>
                    <a:pt x="5415" y="42058"/>
                  </a:lnTo>
                  <a:lnTo>
                    <a:pt x="20177" y="20177"/>
                  </a:lnTo>
                  <a:lnTo>
                    <a:pt x="42058" y="5415"/>
                  </a:lnTo>
                  <a:lnTo>
                    <a:pt x="68834" y="0"/>
                  </a:lnTo>
                  <a:lnTo>
                    <a:pt x="1954784" y="0"/>
                  </a:lnTo>
                  <a:lnTo>
                    <a:pt x="1981632" y="5415"/>
                  </a:lnTo>
                  <a:lnTo>
                    <a:pt x="2003552" y="20177"/>
                  </a:lnTo>
                  <a:lnTo>
                    <a:pt x="2018327" y="42058"/>
                  </a:lnTo>
                  <a:lnTo>
                    <a:pt x="2023745" y="68834"/>
                  </a:lnTo>
                  <a:lnTo>
                    <a:pt x="2023745" y="344424"/>
                  </a:lnTo>
                  <a:lnTo>
                    <a:pt x="2018327" y="371199"/>
                  </a:lnTo>
                  <a:lnTo>
                    <a:pt x="2003552" y="393080"/>
                  </a:lnTo>
                  <a:lnTo>
                    <a:pt x="1981632" y="407842"/>
                  </a:lnTo>
                  <a:lnTo>
                    <a:pt x="1954784" y="413258"/>
                  </a:lnTo>
                  <a:lnTo>
                    <a:pt x="68834" y="413258"/>
                  </a:lnTo>
                  <a:lnTo>
                    <a:pt x="42058" y="407842"/>
                  </a:lnTo>
                  <a:lnTo>
                    <a:pt x="20177" y="393080"/>
                  </a:lnTo>
                  <a:lnTo>
                    <a:pt x="5415" y="371199"/>
                  </a:lnTo>
                  <a:lnTo>
                    <a:pt x="0" y="344424"/>
                  </a:lnTo>
                  <a:lnTo>
                    <a:pt x="0" y="68834"/>
                  </a:lnTo>
                  <a:close/>
                </a:path>
              </a:pathLst>
            </a:custGeom>
            <a:ln w="25400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0" name="object 10"/>
          <p:cNvSpPr txBox="1"/>
          <p:nvPr/>
        </p:nvSpPr>
        <p:spPr>
          <a:xfrm>
            <a:off x="7440294" y="176910"/>
            <a:ext cx="1026794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dirty="0">
                <a:solidFill>
                  <a:srgbClr val="FFFFFF"/>
                </a:solidFill>
                <a:latin typeface="Calibri"/>
                <a:cs typeface="Calibri"/>
              </a:rPr>
              <a:t>I .</a:t>
            </a:r>
            <a:r>
              <a:rPr sz="1800" spc="409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800" spc="-10" dirty="0">
                <a:solidFill>
                  <a:srgbClr val="FFFFFF"/>
                </a:solidFill>
                <a:latin typeface="Calibri"/>
                <a:cs typeface="Calibri"/>
              </a:rPr>
              <a:t>Rappels</a:t>
            </a:r>
            <a:endParaRPr sz="1800">
              <a:latin typeface="Calibri"/>
              <a:cs typeface="Calibri"/>
            </a:endParaRPr>
          </a:p>
        </p:txBody>
      </p:sp>
      <p:sp>
        <p:nvSpPr>
          <p:cNvPr id="11" name="object 11"/>
          <p:cNvSpPr txBox="1">
            <a:spLocks noGrp="1"/>
          </p:cNvSpPr>
          <p:nvPr>
            <p:ph type="title"/>
          </p:nvPr>
        </p:nvSpPr>
        <p:spPr>
          <a:xfrm>
            <a:off x="377748" y="942213"/>
            <a:ext cx="8389620" cy="33083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2000" u="sng" dirty="0">
                <a:solidFill>
                  <a:srgbClr val="000000"/>
                </a:solidFill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Principe</a:t>
            </a:r>
            <a:r>
              <a:rPr sz="2000" u="sng" spc="-30" dirty="0">
                <a:solidFill>
                  <a:srgbClr val="000000"/>
                </a:solidFill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 </a:t>
            </a:r>
            <a:r>
              <a:rPr sz="2000" u="sng" dirty="0">
                <a:solidFill>
                  <a:srgbClr val="000000"/>
                </a:solidFill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de</a:t>
            </a:r>
            <a:r>
              <a:rPr sz="2000" u="sng" spc="-25" dirty="0">
                <a:solidFill>
                  <a:srgbClr val="000000"/>
                </a:solidFill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 </a:t>
            </a:r>
            <a:r>
              <a:rPr sz="2000" u="sng" dirty="0">
                <a:solidFill>
                  <a:srgbClr val="000000"/>
                </a:solidFill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continuité</a:t>
            </a:r>
            <a:r>
              <a:rPr sz="2000" spc="-3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2000" dirty="0">
                <a:solidFill>
                  <a:srgbClr val="000000"/>
                </a:solidFill>
                <a:latin typeface="Arial"/>
                <a:cs typeface="Arial"/>
              </a:rPr>
              <a:t>:</a:t>
            </a:r>
            <a:r>
              <a:rPr sz="2000" spc="-35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1800" dirty="0">
                <a:solidFill>
                  <a:srgbClr val="000000"/>
                </a:solidFill>
                <a:latin typeface="Arial"/>
                <a:cs typeface="Arial"/>
              </a:rPr>
              <a:t>une</a:t>
            </a:r>
            <a:r>
              <a:rPr sz="1800" spc="-1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1800" dirty="0">
                <a:solidFill>
                  <a:srgbClr val="000000"/>
                </a:solidFill>
                <a:latin typeface="Arial"/>
                <a:cs typeface="Arial"/>
              </a:rPr>
              <a:t>même</a:t>
            </a:r>
            <a:r>
              <a:rPr sz="1800" spc="-2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1800" dirty="0">
                <a:solidFill>
                  <a:srgbClr val="000000"/>
                </a:solidFill>
                <a:latin typeface="Arial"/>
                <a:cs typeface="Arial"/>
              </a:rPr>
              <a:t>couche</a:t>
            </a:r>
            <a:r>
              <a:rPr sz="1800" spc="-5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1800" dirty="0">
                <a:solidFill>
                  <a:srgbClr val="000000"/>
                </a:solidFill>
                <a:latin typeface="Arial"/>
                <a:cs typeface="Arial"/>
              </a:rPr>
              <a:t>a</a:t>
            </a:r>
            <a:r>
              <a:rPr sz="1800" spc="-15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1800" dirty="0">
                <a:solidFill>
                  <a:srgbClr val="000000"/>
                </a:solidFill>
                <a:latin typeface="Arial"/>
                <a:cs typeface="Arial"/>
              </a:rPr>
              <a:t>le</a:t>
            </a:r>
            <a:r>
              <a:rPr sz="1800" spc="-5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1800" dirty="0">
                <a:solidFill>
                  <a:srgbClr val="000000"/>
                </a:solidFill>
                <a:latin typeface="Arial"/>
                <a:cs typeface="Arial"/>
              </a:rPr>
              <a:t>même</a:t>
            </a:r>
            <a:r>
              <a:rPr sz="1800" spc="-2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1800" dirty="0">
                <a:solidFill>
                  <a:srgbClr val="000000"/>
                </a:solidFill>
                <a:latin typeface="Arial"/>
                <a:cs typeface="Arial"/>
              </a:rPr>
              <a:t>âge</a:t>
            </a:r>
            <a:r>
              <a:rPr sz="1800" spc="-1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1800" dirty="0">
                <a:solidFill>
                  <a:srgbClr val="000000"/>
                </a:solidFill>
                <a:latin typeface="Arial"/>
                <a:cs typeface="Arial"/>
              </a:rPr>
              <a:t>sur</a:t>
            </a:r>
            <a:r>
              <a:rPr sz="1800" spc="-1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1800" dirty="0">
                <a:solidFill>
                  <a:srgbClr val="000000"/>
                </a:solidFill>
                <a:latin typeface="Arial"/>
                <a:cs typeface="Arial"/>
              </a:rPr>
              <a:t>toute</a:t>
            </a:r>
            <a:r>
              <a:rPr sz="1800" spc="-1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1800" dirty="0">
                <a:solidFill>
                  <a:srgbClr val="000000"/>
                </a:solidFill>
                <a:latin typeface="Arial"/>
                <a:cs typeface="Arial"/>
              </a:rPr>
              <a:t>son</a:t>
            </a:r>
            <a:r>
              <a:rPr sz="1800" spc="-25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1800" spc="-10" dirty="0">
                <a:solidFill>
                  <a:srgbClr val="000000"/>
                </a:solidFill>
                <a:latin typeface="Arial"/>
                <a:cs typeface="Arial"/>
              </a:rPr>
              <a:t>étendue</a:t>
            </a:r>
            <a:endParaRPr sz="1800">
              <a:latin typeface="Arial"/>
              <a:cs typeface="Arial"/>
            </a:endParaRPr>
          </a:p>
        </p:txBody>
      </p:sp>
      <p:pic>
        <p:nvPicPr>
          <p:cNvPr id="12" name="object 12">
            <a:hlinkClick r:id="rId7"/>
          </p:cNvPr>
          <p:cNvPicPr/>
          <p:nvPr/>
        </p:nvPicPr>
        <p:blipFill>
          <a:blip r:embed="rId8" cstate="print"/>
          <a:stretch>
            <a:fillRect/>
          </a:stretch>
        </p:blipFill>
        <p:spPr>
          <a:xfrm>
            <a:off x="539546" y="1870671"/>
            <a:ext cx="3429000" cy="4438650"/>
          </a:xfrm>
          <a:prstGeom prst="rect">
            <a:avLst/>
          </a:prstGeom>
        </p:spPr>
      </p:pic>
      <p:sp>
        <p:nvSpPr>
          <p:cNvPr id="13" name="object 13"/>
          <p:cNvSpPr txBox="1"/>
          <p:nvPr/>
        </p:nvSpPr>
        <p:spPr>
          <a:xfrm>
            <a:off x="4352671" y="1863090"/>
            <a:ext cx="4318000" cy="8483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299085" marR="5080" indent="-287020" algn="just">
              <a:lnSpc>
                <a:spcPct val="100000"/>
              </a:lnSpc>
              <a:spcBef>
                <a:spcPts val="100"/>
              </a:spcBef>
              <a:buFont typeface="Arial"/>
              <a:buChar char="•"/>
              <a:tabLst>
                <a:tab pos="299085" algn="l"/>
              </a:tabLst>
            </a:pPr>
            <a:r>
              <a:rPr sz="1800" dirty="0">
                <a:latin typeface="Calibri"/>
                <a:cs typeface="Calibri"/>
              </a:rPr>
              <a:t>Corrélation</a:t>
            </a:r>
            <a:r>
              <a:rPr sz="1800" spc="345" dirty="0">
                <a:latin typeface="Calibri"/>
                <a:cs typeface="Calibri"/>
              </a:rPr>
              <a:t>  </a:t>
            </a:r>
            <a:r>
              <a:rPr sz="1800" dirty="0">
                <a:latin typeface="Calibri"/>
                <a:cs typeface="Calibri"/>
              </a:rPr>
              <a:t>car</a:t>
            </a:r>
            <a:r>
              <a:rPr sz="1800" spc="350" dirty="0">
                <a:latin typeface="Calibri"/>
                <a:cs typeface="Calibri"/>
              </a:rPr>
              <a:t>  </a:t>
            </a:r>
            <a:r>
              <a:rPr sz="1800" dirty="0">
                <a:latin typeface="Calibri"/>
                <a:cs typeface="Calibri"/>
              </a:rPr>
              <a:t>un</a:t>
            </a:r>
            <a:r>
              <a:rPr sz="1800" spc="345" dirty="0">
                <a:latin typeface="Calibri"/>
                <a:cs typeface="Calibri"/>
              </a:rPr>
              <a:t>  </a:t>
            </a:r>
            <a:r>
              <a:rPr sz="1800" dirty="0">
                <a:latin typeface="Calibri"/>
                <a:cs typeface="Calibri"/>
              </a:rPr>
              <a:t>même</a:t>
            </a:r>
            <a:r>
              <a:rPr sz="1800" spc="350" dirty="0">
                <a:latin typeface="Calibri"/>
                <a:cs typeface="Calibri"/>
              </a:rPr>
              <a:t>  </a:t>
            </a:r>
            <a:r>
              <a:rPr sz="1800" dirty="0">
                <a:latin typeface="Calibri"/>
                <a:cs typeface="Calibri"/>
              </a:rPr>
              <a:t>banc</a:t>
            </a:r>
            <a:r>
              <a:rPr sz="1800" spc="340" dirty="0">
                <a:latin typeface="Calibri"/>
                <a:cs typeface="Calibri"/>
              </a:rPr>
              <a:t>  </a:t>
            </a:r>
            <a:r>
              <a:rPr sz="1800" spc="-10" dirty="0">
                <a:latin typeface="Calibri"/>
                <a:cs typeface="Calibri"/>
              </a:rPr>
              <a:t>s'est </a:t>
            </a:r>
            <a:r>
              <a:rPr sz="1800" dirty="0">
                <a:latin typeface="Calibri"/>
                <a:cs typeface="Calibri"/>
              </a:rPr>
              <a:t>déposé</a:t>
            </a:r>
            <a:r>
              <a:rPr sz="1800" spc="365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ou</a:t>
            </a:r>
            <a:r>
              <a:rPr sz="1800" spc="360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formé</a:t>
            </a:r>
            <a:r>
              <a:rPr sz="1800" spc="365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dans</a:t>
            </a:r>
            <a:r>
              <a:rPr sz="1800" spc="370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le</a:t>
            </a:r>
            <a:r>
              <a:rPr sz="1800" spc="360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même</a:t>
            </a:r>
            <a:r>
              <a:rPr sz="1800" spc="365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laps</a:t>
            </a:r>
            <a:r>
              <a:rPr sz="1800" spc="365" dirty="0">
                <a:latin typeface="Calibri"/>
                <a:cs typeface="Calibri"/>
              </a:rPr>
              <a:t> </a:t>
            </a:r>
            <a:r>
              <a:rPr sz="1800" spc="-25" dirty="0">
                <a:latin typeface="Calibri"/>
                <a:cs typeface="Calibri"/>
              </a:rPr>
              <a:t>de </a:t>
            </a:r>
            <a:r>
              <a:rPr sz="1800" spc="-10" dirty="0">
                <a:latin typeface="Calibri"/>
                <a:cs typeface="Calibri"/>
              </a:rPr>
              <a:t>temps.</a:t>
            </a:r>
            <a:endParaRPr sz="1800">
              <a:latin typeface="Calibri"/>
              <a:cs typeface="Calibri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4352671" y="2960623"/>
            <a:ext cx="1623695" cy="8483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299085" marR="5080" indent="-287020">
              <a:lnSpc>
                <a:spcPct val="100000"/>
              </a:lnSpc>
              <a:spcBef>
                <a:spcPts val="100"/>
              </a:spcBef>
              <a:buFont typeface="Arial"/>
              <a:buChar char="•"/>
              <a:tabLst>
                <a:tab pos="299085" algn="l"/>
              </a:tabLst>
            </a:pPr>
            <a:r>
              <a:rPr sz="1800" spc="-10" dirty="0">
                <a:latin typeface="Calibri"/>
                <a:cs typeface="Calibri"/>
              </a:rPr>
              <a:t>Comparaisons lithologique fossiles.</a:t>
            </a:r>
            <a:endParaRPr sz="1800">
              <a:latin typeface="Calibri"/>
              <a:cs typeface="Calibri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5982080" y="2960623"/>
            <a:ext cx="2688590" cy="574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indent="215900">
              <a:lnSpc>
                <a:spcPct val="100000"/>
              </a:lnSpc>
              <a:spcBef>
                <a:spcPts val="100"/>
              </a:spcBef>
              <a:tabLst>
                <a:tab pos="487680" algn="l"/>
                <a:tab pos="1010919" algn="l"/>
                <a:tab pos="1114425" algn="l"/>
                <a:tab pos="1499870" algn="l"/>
                <a:tab pos="1651000" algn="l"/>
                <a:tab pos="2059305" algn="l"/>
              </a:tabLst>
            </a:pPr>
            <a:r>
              <a:rPr sz="1800" spc="-10" dirty="0">
                <a:latin typeface="Calibri"/>
                <a:cs typeface="Calibri"/>
              </a:rPr>
              <a:t>basées</a:t>
            </a:r>
            <a:r>
              <a:rPr sz="1800" dirty="0">
                <a:latin typeface="Calibri"/>
                <a:cs typeface="Calibri"/>
              </a:rPr>
              <a:t>		</a:t>
            </a:r>
            <a:r>
              <a:rPr sz="1800" spc="-25" dirty="0">
                <a:latin typeface="Calibri"/>
                <a:cs typeface="Calibri"/>
              </a:rPr>
              <a:t>sur</a:t>
            </a:r>
            <a:r>
              <a:rPr sz="1800" dirty="0">
                <a:latin typeface="Calibri"/>
                <a:cs typeface="Calibri"/>
              </a:rPr>
              <a:t>		</a:t>
            </a:r>
            <a:r>
              <a:rPr sz="1800" spc="-25" dirty="0">
                <a:latin typeface="Calibri"/>
                <a:cs typeface="Calibri"/>
              </a:rPr>
              <a:t>la</a:t>
            </a:r>
            <a:r>
              <a:rPr sz="1800" dirty="0">
                <a:latin typeface="Calibri"/>
                <a:cs typeface="Calibri"/>
              </a:rPr>
              <a:t>	</a:t>
            </a:r>
            <a:r>
              <a:rPr sz="1800" spc="-20" dirty="0">
                <a:latin typeface="Calibri"/>
                <a:cs typeface="Calibri"/>
              </a:rPr>
              <a:t>nature </a:t>
            </a:r>
            <a:r>
              <a:rPr sz="1800" spc="-25" dirty="0">
                <a:latin typeface="Calibri"/>
                <a:cs typeface="Calibri"/>
              </a:rPr>
              <a:t>ou</a:t>
            </a:r>
            <a:r>
              <a:rPr sz="1800" dirty="0">
                <a:latin typeface="Calibri"/>
                <a:cs typeface="Calibri"/>
              </a:rPr>
              <a:t>	</a:t>
            </a:r>
            <a:r>
              <a:rPr sz="1800" spc="-25" dirty="0">
                <a:latin typeface="Calibri"/>
                <a:cs typeface="Calibri"/>
              </a:rPr>
              <a:t>sur</a:t>
            </a:r>
            <a:r>
              <a:rPr sz="1800" dirty="0">
                <a:latin typeface="Calibri"/>
                <a:cs typeface="Calibri"/>
              </a:rPr>
              <a:t>	</a:t>
            </a:r>
            <a:r>
              <a:rPr sz="1800" spc="-25" dirty="0">
                <a:latin typeface="Calibri"/>
                <a:cs typeface="Calibri"/>
              </a:rPr>
              <a:t>les</a:t>
            </a:r>
            <a:r>
              <a:rPr sz="1800" dirty="0">
                <a:latin typeface="Calibri"/>
                <a:cs typeface="Calibri"/>
              </a:rPr>
              <a:t>	</a:t>
            </a:r>
            <a:r>
              <a:rPr sz="1800" spc="-10" dirty="0">
                <a:latin typeface="Calibri"/>
                <a:cs typeface="Calibri"/>
              </a:rPr>
              <a:t>assemblages</a:t>
            </a:r>
            <a:endParaRPr sz="1800">
              <a:latin typeface="Calibri"/>
              <a:cs typeface="Calibri"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4352671" y="4057904"/>
            <a:ext cx="3641090" cy="57467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299085" indent="-286385">
              <a:lnSpc>
                <a:spcPct val="100000"/>
              </a:lnSpc>
              <a:spcBef>
                <a:spcPts val="100"/>
              </a:spcBef>
              <a:buFont typeface="Arial"/>
              <a:buChar char="•"/>
              <a:tabLst>
                <a:tab pos="299085" algn="l"/>
                <a:tab pos="1567180" algn="l"/>
              </a:tabLst>
            </a:pPr>
            <a:r>
              <a:rPr sz="1800" spc="-10" dirty="0">
                <a:latin typeface="Calibri"/>
                <a:cs typeface="Calibri"/>
              </a:rPr>
              <a:t>Échelles</a:t>
            </a:r>
            <a:r>
              <a:rPr sz="1800" dirty="0">
                <a:latin typeface="Calibri"/>
                <a:cs typeface="Calibri"/>
              </a:rPr>
              <a:t>	</a:t>
            </a:r>
            <a:r>
              <a:rPr sz="1800" spc="-10" dirty="0">
                <a:latin typeface="Calibri"/>
                <a:cs typeface="Calibri"/>
              </a:rPr>
              <a:t>biostratigraphiques</a:t>
            </a:r>
            <a:endParaRPr sz="1800">
              <a:latin typeface="Calibri"/>
              <a:cs typeface="Calibri"/>
            </a:endParaRPr>
          </a:p>
          <a:p>
            <a:pPr marL="299085">
              <a:lnSpc>
                <a:spcPct val="100000"/>
              </a:lnSpc>
            </a:pPr>
            <a:r>
              <a:rPr sz="1800" spc="-10" dirty="0">
                <a:latin typeface="Calibri"/>
                <a:cs typeface="Calibri"/>
              </a:rPr>
              <a:t>foraminifères,</a:t>
            </a:r>
            <a:r>
              <a:rPr sz="1800" spc="-50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ammonites,</a:t>
            </a:r>
            <a:r>
              <a:rPr sz="1800" spc="-50" dirty="0">
                <a:latin typeface="Calibri"/>
                <a:cs typeface="Calibri"/>
              </a:rPr>
              <a:t> </a:t>
            </a:r>
            <a:r>
              <a:rPr sz="1800" spc="-10" dirty="0">
                <a:latin typeface="Calibri"/>
                <a:cs typeface="Calibri"/>
              </a:rPr>
              <a:t>pollens…</a:t>
            </a:r>
            <a:endParaRPr sz="1800">
              <a:latin typeface="Calibri"/>
              <a:cs typeface="Calibri"/>
            </a:endParaRPr>
          </a:p>
        </p:txBody>
      </p:sp>
      <p:sp>
        <p:nvSpPr>
          <p:cNvPr id="17" name="object 17"/>
          <p:cNvSpPr txBox="1"/>
          <p:nvPr/>
        </p:nvSpPr>
        <p:spPr>
          <a:xfrm>
            <a:off x="8227314" y="4057904"/>
            <a:ext cx="443230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spc="-20" dirty="0">
                <a:latin typeface="Calibri"/>
                <a:cs typeface="Calibri"/>
              </a:rPr>
              <a:t>avec</a:t>
            </a:r>
            <a:endParaRPr sz="1800">
              <a:latin typeface="Calibri"/>
              <a:cs typeface="Calibri"/>
            </a:endParaRPr>
          </a:p>
        </p:txBody>
      </p:sp>
      <p:sp>
        <p:nvSpPr>
          <p:cNvPr id="18" name="object 18"/>
          <p:cNvSpPr txBox="1"/>
          <p:nvPr/>
        </p:nvSpPr>
        <p:spPr>
          <a:xfrm>
            <a:off x="8193785" y="5155438"/>
            <a:ext cx="476884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spc="-10" dirty="0">
                <a:latin typeface="Calibri"/>
                <a:cs typeface="Calibri"/>
              </a:rPr>
              <a:t>ères,</a:t>
            </a:r>
            <a:endParaRPr sz="1800">
              <a:latin typeface="Calibri"/>
              <a:cs typeface="Calibri"/>
            </a:endParaRPr>
          </a:p>
        </p:txBody>
      </p:sp>
      <p:sp>
        <p:nvSpPr>
          <p:cNvPr id="19" name="object 19"/>
          <p:cNvSpPr txBox="1"/>
          <p:nvPr/>
        </p:nvSpPr>
        <p:spPr>
          <a:xfrm>
            <a:off x="4352671" y="4881117"/>
            <a:ext cx="4318000" cy="848994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299085" marR="5080" indent="-287020">
              <a:lnSpc>
                <a:spcPct val="100000"/>
              </a:lnSpc>
              <a:spcBef>
                <a:spcPts val="100"/>
              </a:spcBef>
              <a:buFont typeface="Arial"/>
              <a:buChar char="•"/>
              <a:tabLst>
                <a:tab pos="299085" algn="l"/>
                <a:tab pos="1341755" algn="l"/>
                <a:tab pos="1431290" algn="l"/>
                <a:tab pos="1811020" algn="l"/>
                <a:tab pos="1915795" algn="l"/>
                <a:tab pos="2588260" algn="l"/>
                <a:tab pos="2722880" algn="l"/>
                <a:tab pos="3559175" algn="l"/>
                <a:tab pos="4069715" algn="l"/>
              </a:tabLst>
            </a:pPr>
            <a:r>
              <a:rPr sz="1800" spc="-10" dirty="0">
                <a:latin typeface="Calibri"/>
                <a:cs typeface="Calibri"/>
              </a:rPr>
              <a:t>Découper</a:t>
            </a:r>
            <a:r>
              <a:rPr sz="1800" dirty="0">
                <a:latin typeface="Calibri"/>
                <a:cs typeface="Calibri"/>
              </a:rPr>
              <a:t>		</a:t>
            </a:r>
            <a:r>
              <a:rPr sz="1800" spc="-25" dirty="0">
                <a:latin typeface="Calibri"/>
                <a:cs typeface="Calibri"/>
              </a:rPr>
              <a:t>les</a:t>
            </a:r>
            <a:r>
              <a:rPr sz="1800" dirty="0">
                <a:latin typeface="Calibri"/>
                <a:cs typeface="Calibri"/>
              </a:rPr>
              <a:t>		</a:t>
            </a:r>
            <a:r>
              <a:rPr sz="1800" spc="-10" dirty="0">
                <a:latin typeface="Calibri"/>
                <a:cs typeface="Calibri"/>
              </a:rPr>
              <a:t>temps</a:t>
            </a:r>
            <a:r>
              <a:rPr sz="1800" dirty="0">
                <a:latin typeface="Calibri"/>
                <a:cs typeface="Calibri"/>
              </a:rPr>
              <a:t>		</a:t>
            </a:r>
            <a:r>
              <a:rPr sz="1800" spc="-10" dirty="0">
                <a:latin typeface="Calibri"/>
                <a:cs typeface="Calibri"/>
              </a:rPr>
              <a:t>géologiques</a:t>
            </a:r>
            <a:r>
              <a:rPr sz="1800" dirty="0">
                <a:latin typeface="Calibri"/>
                <a:cs typeface="Calibri"/>
              </a:rPr>
              <a:t>	</a:t>
            </a:r>
            <a:r>
              <a:rPr sz="1800" spc="-25" dirty="0">
                <a:latin typeface="Calibri"/>
                <a:cs typeface="Calibri"/>
              </a:rPr>
              <a:t>en </a:t>
            </a:r>
            <a:r>
              <a:rPr sz="1800" spc="-10" dirty="0">
                <a:latin typeface="Calibri"/>
                <a:cs typeface="Calibri"/>
              </a:rPr>
              <a:t>périodes</a:t>
            </a:r>
            <a:r>
              <a:rPr sz="1800" dirty="0">
                <a:latin typeface="Calibri"/>
                <a:cs typeface="Calibri"/>
              </a:rPr>
              <a:t>	</a:t>
            </a:r>
            <a:r>
              <a:rPr sz="1800" spc="-25" dirty="0">
                <a:latin typeface="Calibri"/>
                <a:cs typeface="Calibri"/>
              </a:rPr>
              <a:t>de</a:t>
            </a:r>
            <a:r>
              <a:rPr sz="1800" dirty="0">
                <a:latin typeface="Calibri"/>
                <a:cs typeface="Calibri"/>
              </a:rPr>
              <a:t>	</a:t>
            </a:r>
            <a:r>
              <a:rPr sz="1800" spc="-10" dirty="0">
                <a:latin typeface="Calibri"/>
                <a:cs typeface="Calibri"/>
              </a:rPr>
              <a:t>durée</a:t>
            </a:r>
            <a:r>
              <a:rPr sz="1800" dirty="0">
                <a:latin typeface="Calibri"/>
                <a:cs typeface="Calibri"/>
              </a:rPr>
              <a:t>	</a:t>
            </a:r>
            <a:r>
              <a:rPr sz="1800" spc="-10" dirty="0">
                <a:latin typeface="Calibri"/>
                <a:cs typeface="Calibri"/>
              </a:rPr>
              <a:t>variable</a:t>
            </a:r>
            <a:r>
              <a:rPr sz="1800" dirty="0">
                <a:latin typeface="Calibri"/>
                <a:cs typeface="Calibri"/>
              </a:rPr>
              <a:t>	</a:t>
            </a:r>
            <a:r>
              <a:rPr sz="1800" spc="-50" dirty="0">
                <a:latin typeface="Calibri"/>
                <a:cs typeface="Calibri"/>
              </a:rPr>
              <a:t>: </a:t>
            </a:r>
            <a:r>
              <a:rPr sz="1800" spc="-10" dirty="0">
                <a:latin typeface="Calibri"/>
                <a:cs typeface="Calibri"/>
              </a:rPr>
              <a:t>systèmes,</a:t>
            </a:r>
            <a:r>
              <a:rPr sz="1800" spc="-75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étages,</a:t>
            </a:r>
            <a:r>
              <a:rPr sz="1800" spc="-70" dirty="0">
                <a:latin typeface="Calibri"/>
                <a:cs typeface="Calibri"/>
              </a:rPr>
              <a:t> </a:t>
            </a:r>
            <a:r>
              <a:rPr sz="1800" spc="-10" dirty="0">
                <a:latin typeface="Calibri"/>
                <a:cs typeface="Calibri"/>
              </a:rPr>
              <a:t>zones</a:t>
            </a:r>
            <a:endParaRPr sz="18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5604668" y="109169"/>
            <a:ext cx="3335654" cy="51308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algn="ctr">
              <a:lnSpc>
                <a:spcPct val="100000"/>
              </a:lnSpc>
              <a:spcBef>
                <a:spcPts val="95"/>
              </a:spcBef>
            </a:pPr>
            <a:r>
              <a:rPr sz="1600" dirty="0">
                <a:solidFill>
                  <a:srgbClr val="FFFFFF"/>
                </a:solidFill>
                <a:latin typeface="Calibri"/>
                <a:cs typeface="Calibri"/>
              </a:rPr>
              <a:t>II</a:t>
            </a:r>
            <a:r>
              <a:rPr sz="1600" spc="-3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600" dirty="0">
                <a:solidFill>
                  <a:srgbClr val="FFFFFF"/>
                </a:solidFill>
                <a:latin typeface="Calibri"/>
                <a:cs typeface="Calibri"/>
              </a:rPr>
              <a:t>.</a:t>
            </a:r>
            <a:r>
              <a:rPr sz="1600" spc="-3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600" dirty="0">
                <a:solidFill>
                  <a:srgbClr val="FFFFFF"/>
                </a:solidFill>
                <a:latin typeface="Calibri"/>
                <a:cs typeface="Calibri"/>
              </a:rPr>
              <a:t>Les</a:t>
            </a:r>
            <a:r>
              <a:rPr sz="1600" spc="-1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600" dirty="0">
                <a:solidFill>
                  <a:srgbClr val="FFFFFF"/>
                </a:solidFill>
                <a:latin typeface="Calibri"/>
                <a:cs typeface="Calibri"/>
              </a:rPr>
              <a:t>principaux</a:t>
            </a:r>
            <a:r>
              <a:rPr sz="1600" spc="-5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600" spc="-10" dirty="0">
                <a:solidFill>
                  <a:srgbClr val="FFFFFF"/>
                </a:solidFill>
                <a:latin typeface="Calibri"/>
                <a:cs typeface="Calibri"/>
              </a:rPr>
              <a:t>minéraux</a:t>
            </a:r>
            <a:endParaRPr sz="1600">
              <a:latin typeface="Calibri"/>
              <a:cs typeface="Calibri"/>
            </a:endParaRPr>
          </a:p>
          <a:p>
            <a:pPr algn="ctr">
              <a:lnSpc>
                <a:spcPct val="100000"/>
              </a:lnSpc>
            </a:pPr>
            <a:r>
              <a:rPr sz="1600" spc="-10" dirty="0">
                <a:solidFill>
                  <a:srgbClr val="FFFFFF"/>
                </a:solidFill>
                <a:latin typeface="Calibri"/>
                <a:cs typeface="Calibri"/>
              </a:rPr>
              <a:t>constituants</a:t>
            </a:r>
            <a:r>
              <a:rPr sz="1600" spc="-4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600" dirty="0">
                <a:solidFill>
                  <a:srgbClr val="FFFFFF"/>
                </a:solidFill>
                <a:latin typeface="Calibri"/>
                <a:cs typeface="Calibri"/>
              </a:rPr>
              <a:t>des</a:t>
            </a:r>
            <a:r>
              <a:rPr sz="1600" spc="-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600" spc="-10" dirty="0">
                <a:solidFill>
                  <a:srgbClr val="FFFFFF"/>
                </a:solidFill>
                <a:latin typeface="Calibri"/>
                <a:cs typeface="Calibri"/>
              </a:rPr>
              <a:t>roches</a:t>
            </a:r>
            <a:endParaRPr sz="1600">
              <a:latin typeface="Calibri"/>
              <a:cs typeface="Calibri"/>
            </a:endParaRPr>
          </a:p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1463421" y="677367"/>
            <a:ext cx="5918835" cy="1151255"/>
          </a:xfrm>
          <a:prstGeom prst="rect">
            <a:avLst/>
          </a:prstGeom>
        </p:spPr>
        <p:txBody>
          <a:bodyPr vert="horz" wrap="square" lIns="0" tIns="133985" rIns="0" bIns="0" rtlCol="0">
            <a:spAutoFit/>
          </a:bodyPr>
          <a:lstStyle/>
          <a:p>
            <a:pPr marL="422275" marR="5080" indent="-410209">
              <a:lnSpc>
                <a:spcPts val="3940"/>
              </a:lnSpc>
              <a:spcBef>
                <a:spcPts val="1055"/>
              </a:spcBef>
            </a:pPr>
            <a:r>
              <a:rPr sz="4100" b="1" dirty="0">
                <a:solidFill>
                  <a:srgbClr val="FF0000"/>
                </a:solidFill>
                <a:latin typeface="Calibri"/>
                <a:cs typeface="Calibri"/>
              </a:rPr>
              <a:t>II</a:t>
            </a:r>
            <a:r>
              <a:rPr sz="4100" b="1" spc="-40" dirty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sz="4100" b="1" dirty="0">
                <a:solidFill>
                  <a:srgbClr val="FF0000"/>
                </a:solidFill>
                <a:latin typeface="Calibri"/>
                <a:cs typeface="Calibri"/>
              </a:rPr>
              <a:t>.</a:t>
            </a:r>
            <a:r>
              <a:rPr sz="4100" b="1" spc="-15" dirty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sz="4100" b="1" dirty="0">
                <a:solidFill>
                  <a:srgbClr val="FF0000"/>
                </a:solidFill>
                <a:latin typeface="Calibri"/>
                <a:cs typeface="Calibri"/>
              </a:rPr>
              <a:t>Les</a:t>
            </a:r>
            <a:r>
              <a:rPr sz="4100" b="1" spc="-15" dirty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sz="4100" b="1" dirty="0">
                <a:solidFill>
                  <a:srgbClr val="FF0000"/>
                </a:solidFill>
                <a:latin typeface="Calibri"/>
                <a:cs typeface="Calibri"/>
              </a:rPr>
              <a:t>principaux</a:t>
            </a:r>
            <a:r>
              <a:rPr sz="4100" b="1" spc="-40" dirty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sz="4100" b="1" spc="-10" dirty="0">
                <a:solidFill>
                  <a:srgbClr val="FF0000"/>
                </a:solidFill>
                <a:latin typeface="Calibri"/>
                <a:cs typeface="Calibri"/>
              </a:rPr>
              <a:t>minéraux constituants</a:t>
            </a:r>
            <a:r>
              <a:rPr sz="4100" b="1" spc="-90" dirty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sz="4100" b="1" dirty="0">
                <a:solidFill>
                  <a:srgbClr val="FF0000"/>
                </a:solidFill>
                <a:latin typeface="Calibri"/>
                <a:cs typeface="Calibri"/>
              </a:rPr>
              <a:t>des</a:t>
            </a:r>
            <a:r>
              <a:rPr sz="4100" b="1" spc="-55" dirty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sz="4100" b="1" spc="-10" dirty="0">
                <a:solidFill>
                  <a:srgbClr val="FF0000"/>
                </a:solidFill>
                <a:latin typeface="Calibri"/>
                <a:cs typeface="Calibri"/>
              </a:rPr>
              <a:t>roches</a:t>
            </a:r>
            <a:endParaRPr sz="4100">
              <a:latin typeface="Calibri"/>
              <a:cs typeface="Calibri"/>
            </a:endParaRPr>
          </a:p>
        </p:txBody>
      </p:sp>
      <p:pic>
        <p:nvPicPr>
          <p:cNvPr id="4" name="object 4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507998" y="2134931"/>
            <a:ext cx="5762364" cy="1755158"/>
          </a:xfrm>
          <a:prstGeom prst="rect">
            <a:avLst/>
          </a:prstGeom>
        </p:spPr>
      </p:pic>
      <p:sp>
        <p:nvSpPr>
          <p:cNvPr id="5" name="object 5"/>
          <p:cNvSpPr txBox="1"/>
          <p:nvPr/>
        </p:nvSpPr>
        <p:spPr>
          <a:xfrm>
            <a:off x="761187" y="4033875"/>
            <a:ext cx="7910830" cy="2168525"/>
          </a:xfrm>
          <a:prstGeom prst="rect">
            <a:avLst/>
          </a:prstGeom>
        </p:spPr>
        <p:txBody>
          <a:bodyPr vert="horz" wrap="square" lIns="0" tIns="7366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580"/>
              </a:spcBef>
            </a:pPr>
            <a:r>
              <a:rPr sz="2000" dirty="0">
                <a:latin typeface="Calibri"/>
                <a:cs typeface="Calibri"/>
              </a:rPr>
              <a:t>A</a:t>
            </a:r>
            <a:r>
              <a:rPr sz="2000" spc="-25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partir</a:t>
            </a:r>
            <a:r>
              <a:rPr sz="2000" spc="-10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de</a:t>
            </a:r>
            <a:r>
              <a:rPr sz="2000" spc="-30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la </a:t>
            </a:r>
            <a:r>
              <a:rPr sz="2000" b="1" dirty="0">
                <a:latin typeface="Calibri"/>
                <a:cs typeface="Calibri"/>
              </a:rPr>
              <a:t>composition</a:t>
            </a:r>
            <a:r>
              <a:rPr sz="2000" b="1" spc="-50" dirty="0">
                <a:latin typeface="Calibri"/>
                <a:cs typeface="Calibri"/>
              </a:rPr>
              <a:t> </a:t>
            </a:r>
            <a:r>
              <a:rPr sz="2000" b="1" dirty="0">
                <a:latin typeface="Calibri"/>
                <a:cs typeface="Calibri"/>
              </a:rPr>
              <a:t>chimique</a:t>
            </a:r>
            <a:r>
              <a:rPr sz="2000" b="1" spc="-35" dirty="0">
                <a:latin typeface="Calibri"/>
                <a:cs typeface="Calibri"/>
              </a:rPr>
              <a:t> </a:t>
            </a:r>
            <a:r>
              <a:rPr sz="2000" b="1" dirty="0">
                <a:latin typeface="Calibri"/>
                <a:cs typeface="Calibri"/>
              </a:rPr>
              <a:t>de</a:t>
            </a:r>
            <a:r>
              <a:rPr sz="2000" b="1" spc="-25" dirty="0">
                <a:latin typeface="Calibri"/>
                <a:cs typeface="Calibri"/>
              </a:rPr>
              <a:t> </a:t>
            </a:r>
            <a:r>
              <a:rPr sz="2000" b="1" dirty="0">
                <a:latin typeface="Calibri"/>
                <a:cs typeface="Calibri"/>
              </a:rPr>
              <a:t>la</a:t>
            </a:r>
            <a:r>
              <a:rPr sz="2000" b="1" spc="-30" dirty="0">
                <a:latin typeface="Calibri"/>
                <a:cs typeface="Calibri"/>
              </a:rPr>
              <a:t> </a:t>
            </a:r>
            <a:r>
              <a:rPr sz="2000" b="1" dirty="0">
                <a:latin typeface="Calibri"/>
                <a:cs typeface="Calibri"/>
              </a:rPr>
              <a:t>croûte</a:t>
            </a:r>
            <a:r>
              <a:rPr sz="2000" b="1" spc="-15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on</a:t>
            </a:r>
            <a:r>
              <a:rPr sz="2000" spc="-35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observe</a:t>
            </a:r>
            <a:r>
              <a:rPr sz="2000" spc="-5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que</a:t>
            </a:r>
            <a:r>
              <a:rPr sz="2000" spc="-40" dirty="0">
                <a:latin typeface="Calibri"/>
                <a:cs typeface="Calibri"/>
              </a:rPr>
              <a:t> </a:t>
            </a:r>
            <a:r>
              <a:rPr sz="2000" spc="-50" dirty="0">
                <a:latin typeface="Calibri"/>
                <a:cs typeface="Calibri"/>
              </a:rPr>
              <a:t>:</a:t>
            </a:r>
            <a:endParaRPr sz="2000">
              <a:latin typeface="Calibri"/>
              <a:cs typeface="Calibri"/>
            </a:endParaRPr>
          </a:p>
          <a:p>
            <a:pPr marL="354965" indent="-342265">
              <a:lnSpc>
                <a:spcPct val="100000"/>
              </a:lnSpc>
              <a:spcBef>
                <a:spcPts val="480"/>
              </a:spcBef>
              <a:buChar char="•"/>
              <a:tabLst>
                <a:tab pos="354965" algn="l"/>
              </a:tabLst>
            </a:pPr>
            <a:r>
              <a:rPr sz="2000" dirty="0">
                <a:latin typeface="Calibri"/>
                <a:cs typeface="Calibri"/>
              </a:rPr>
              <a:t>8</a:t>
            </a:r>
            <a:r>
              <a:rPr sz="2000" spc="-70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éléments</a:t>
            </a:r>
            <a:r>
              <a:rPr sz="2000" spc="-40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totalisent</a:t>
            </a:r>
            <a:r>
              <a:rPr sz="2000" spc="-60" dirty="0">
                <a:latin typeface="Calibri"/>
                <a:cs typeface="Calibri"/>
              </a:rPr>
              <a:t> </a:t>
            </a:r>
            <a:r>
              <a:rPr sz="2000" spc="-10" dirty="0">
                <a:latin typeface="Calibri"/>
                <a:cs typeface="Calibri"/>
              </a:rPr>
              <a:t>98,60%</a:t>
            </a:r>
            <a:endParaRPr sz="2000">
              <a:latin typeface="Calibri"/>
              <a:cs typeface="Calibri"/>
            </a:endParaRPr>
          </a:p>
          <a:p>
            <a:pPr marL="354965" indent="-342265">
              <a:lnSpc>
                <a:spcPct val="100000"/>
              </a:lnSpc>
              <a:spcBef>
                <a:spcPts val="480"/>
              </a:spcBef>
              <a:buChar char="•"/>
              <a:tabLst>
                <a:tab pos="354965" algn="l"/>
              </a:tabLst>
            </a:pPr>
            <a:r>
              <a:rPr sz="2000" dirty="0">
                <a:latin typeface="Calibri"/>
                <a:cs typeface="Calibri"/>
              </a:rPr>
              <a:t>la</a:t>
            </a:r>
            <a:r>
              <a:rPr sz="2000" spc="-25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silice et</a:t>
            </a:r>
            <a:r>
              <a:rPr sz="2000" spc="-25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l’alumine</a:t>
            </a:r>
            <a:r>
              <a:rPr sz="2000" spc="-10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(O,</a:t>
            </a:r>
            <a:r>
              <a:rPr sz="2000" spc="-35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Si,</a:t>
            </a:r>
            <a:r>
              <a:rPr sz="2000" spc="-30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Al)</a:t>
            </a:r>
            <a:r>
              <a:rPr sz="2000" spc="-20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donnent</a:t>
            </a:r>
            <a:r>
              <a:rPr sz="2000" spc="-40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un</a:t>
            </a:r>
            <a:r>
              <a:rPr sz="2000" spc="-45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grand</a:t>
            </a:r>
            <a:r>
              <a:rPr sz="2000" spc="-20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nombre</a:t>
            </a:r>
            <a:r>
              <a:rPr sz="2000" spc="-40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de</a:t>
            </a:r>
            <a:r>
              <a:rPr sz="2000" spc="-35" dirty="0">
                <a:latin typeface="Calibri"/>
                <a:cs typeface="Calibri"/>
              </a:rPr>
              <a:t> </a:t>
            </a:r>
            <a:r>
              <a:rPr sz="2000" spc="-10" dirty="0">
                <a:latin typeface="Calibri"/>
                <a:cs typeface="Calibri"/>
              </a:rPr>
              <a:t>silicates</a:t>
            </a:r>
            <a:endParaRPr sz="2000">
              <a:latin typeface="Calibri"/>
              <a:cs typeface="Calibri"/>
            </a:endParaRPr>
          </a:p>
          <a:p>
            <a:pPr marL="354965" indent="-342265">
              <a:lnSpc>
                <a:spcPct val="100000"/>
              </a:lnSpc>
              <a:spcBef>
                <a:spcPts val="480"/>
              </a:spcBef>
              <a:buChar char="•"/>
              <a:tabLst>
                <a:tab pos="354965" algn="l"/>
              </a:tabLst>
            </a:pPr>
            <a:r>
              <a:rPr sz="2000" dirty="0">
                <a:latin typeface="Calibri"/>
                <a:cs typeface="Calibri"/>
              </a:rPr>
              <a:t>les</a:t>
            </a:r>
            <a:r>
              <a:rPr sz="2000" spc="-40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silicates</a:t>
            </a:r>
            <a:r>
              <a:rPr sz="2000" spc="-15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représentent</a:t>
            </a:r>
            <a:r>
              <a:rPr sz="2000" spc="-35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95%</a:t>
            </a:r>
            <a:r>
              <a:rPr sz="2000" spc="-70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des</a:t>
            </a:r>
            <a:r>
              <a:rPr sz="2000" spc="-50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roches</a:t>
            </a:r>
            <a:r>
              <a:rPr sz="2000" spc="-45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de</a:t>
            </a:r>
            <a:r>
              <a:rPr sz="2000" spc="-60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la</a:t>
            </a:r>
            <a:r>
              <a:rPr sz="2000" spc="-45" dirty="0">
                <a:latin typeface="Calibri"/>
                <a:cs typeface="Calibri"/>
              </a:rPr>
              <a:t> </a:t>
            </a:r>
            <a:r>
              <a:rPr sz="2000" spc="-10" dirty="0">
                <a:latin typeface="Calibri"/>
                <a:cs typeface="Calibri"/>
              </a:rPr>
              <a:t>lithosphère</a:t>
            </a:r>
            <a:endParaRPr sz="2000">
              <a:latin typeface="Calibri"/>
              <a:cs typeface="Calibri"/>
            </a:endParaRPr>
          </a:p>
          <a:p>
            <a:pPr marL="355600" marR="5080" indent="-342900">
              <a:lnSpc>
                <a:spcPct val="100000"/>
              </a:lnSpc>
              <a:spcBef>
                <a:spcPts val="550"/>
              </a:spcBef>
            </a:pPr>
            <a:r>
              <a:rPr sz="2000" dirty="0">
                <a:latin typeface="Arial"/>
                <a:cs typeface="Arial"/>
              </a:rPr>
              <a:t>D’où</a:t>
            </a:r>
            <a:r>
              <a:rPr sz="2000" spc="70" dirty="0">
                <a:latin typeface="Arial"/>
                <a:cs typeface="Arial"/>
              </a:rPr>
              <a:t> </a:t>
            </a:r>
            <a:r>
              <a:rPr sz="2000" dirty="0">
                <a:latin typeface="Arial"/>
                <a:cs typeface="Arial"/>
              </a:rPr>
              <a:t>les</a:t>
            </a:r>
            <a:r>
              <a:rPr sz="2000" spc="75" dirty="0">
                <a:latin typeface="Arial"/>
                <a:cs typeface="Arial"/>
              </a:rPr>
              <a:t> </a:t>
            </a:r>
            <a:r>
              <a:rPr sz="2000" b="1" dirty="0">
                <a:latin typeface="Arial"/>
                <a:cs typeface="Arial"/>
              </a:rPr>
              <a:t>minéraux</a:t>
            </a:r>
            <a:r>
              <a:rPr sz="2000" b="1" spc="70" dirty="0">
                <a:latin typeface="Arial"/>
                <a:cs typeface="Arial"/>
              </a:rPr>
              <a:t> </a:t>
            </a:r>
            <a:r>
              <a:rPr sz="2000" b="1" dirty="0">
                <a:latin typeface="Arial"/>
                <a:cs typeface="Arial"/>
              </a:rPr>
              <a:t>les</a:t>
            </a:r>
            <a:r>
              <a:rPr sz="2000" b="1" spc="70" dirty="0">
                <a:latin typeface="Arial"/>
                <a:cs typeface="Arial"/>
              </a:rPr>
              <a:t> </a:t>
            </a:r>
            <a:r>
              <a:rPr sz="2000" b="1" dirty="0">
                <a:latin typeface="Arial"/>
                <a:cs typeface="Arial"/>
              </a:rPr>
              <a:t>plus</a:t>
            </a:r>
            <a:r>
              <a:rPr sz="2000" b="1" spc="70" dirty="0">
                <a:latin typeface="Arial"/>
                <a:cs typeface="Arial"/>
              </a:rPr>
              <a:t> </a:t>
            </a:r>
            <a:r>
              <a:rPr sz="2000" b="1" dirty="0">
                <a:latin typeface="Arial"/>
                <a:cs typeface="Arial"/>
              </a:rPr>
              <a:t>communs</a:t>
            </a:r>
            <a:r>
              <a:rPr sz="2000" b="1" spc="65" dirty="0">
                <a:latin typeface="Arial"/>
                <a:cs typeface="Arial"/>
              </a:rPr>
              <a:t> </a:t>
            </a:r>
            <a:r>
              <a:rPr sz="2000" dirty="0">
                <a:latin typeface="Arial"/>
                <a:cs typeface="Arial"/>
              </a:rPr>
              <a:t>sont</a:t>
            </a:r>
            <a:r>
              <a:rPr sz="2000" spc="65" dirty="0">
                <a:latin typeface="Arial"/>
                <a:cs typeface="Arial"/>
              </a:rPr>
              <a:t> </a:t>
            </a:r>
            <a:r>
              <a:rPr sz="2000" dirty="0">
                <a:latin typeface="Arial"/>
                <a:cs typeface="Arial"/>
              </a:rPr>
              <a:t>le</a:t>
            </a:r>
            <a:r>
              <a:rPr sz="2000" spc="65" dirty="0">
                <a:latin typeface="Arial"/>
                <a:cs typeface="Arial"/>
              </a:rPr>
              <a:t> </a:t>
            </a:r>
            <a:r>
              <a:rPr sz="2000" dirty="0">
                <a:latin typeface="Arial"/>
                <a:cs typeface="Arial"/>
              </a:rPr>
              <a:t>quartz,</a:t>
            </a:r>
            <a:r>
              <a:rPr sz="2000" spc="65" dirty="0">
                <a:latin typeface="Arial"/>
                <a:cs typeface="Arial"/>
              </a:rPr>
              <a:t> </a:t>
            </a:r>
            <a:r>
              <a:rPr sz="2000" dirty="0">
                <a:latin typeface="Arial"/>
                <a:cs typeface="Arial"/>
              </a:rPr>
              <a:t>les</a:t>
            </a:r>
            <a:r>
              <a:rPr sz="2000" spc="70" dirty="0">
                <a:latin typeface="Arial"/>
                <a:cs typeface="Arial"/>
              </a:rPr>
              <a:t> </a:t>
            </a:r>
            <a:r>
              <a:rPr sz="2000" spc="-10" dirty="0">
                <a:latin typeface="Arial"/>
                <a:cs typeface="Arial"/>
              </a:rPr>
              <a:t>feldspaths, </a:t>
            </a:r>
            <a:r>
              <a:rPr sz="2000" dirty="0">
                <a:latin typeface="Arial"/>
                <a:cs typeface="Arial"/>
              </a:rPr>
              <a:t>les</a:t>
            </a:r>
            <a:r>
              <a:rPr sz="2000" spc="-30" dirty="0">
                <a:latin typeface="Arial"/>
                <a:cs typeface="Arial"/>
              </a:rPr>
              <a:t> </a:t>
            </a:r>
            <a:r>
              <a:rPr sz="2000" dirty="0">
                <a:latin typeface="Arial"/>
                <a:cs typeface="Arial"/>
              </a:rPr>
              <a:t>micas,</a:t>
            </a:r>
            <a:r>
              <a:rPr sz="2000" spc="-45" dirty="0">
                <a:latin typeface="Arial"/>
                <a:cs typeface="Arial"/>
              </a:rPr>
              <a:t> </a:t>
            </a:r>
            <a:r>
              <a:rPr sz="2000" dirty="0">
                <a:latin typeface="Arial"/>
                <a:cs typeface="Arial"/>
              </a:rPr>
              <a:t>les</a:t>
            </a:r>
            <a:r>
              <a:rPr sz="2000" spc="-20" dirty="0">
                <a:latin typeface="Arial"/>
                <a:cs typeface="Arial"/>
              </a:rPr>
              <a:t> </a:t>
            </a:r>
            <a:r>
              <a:rPr sz="2000" dirty="0">
                <a:latin typeface="Arial"/>
                <a:cs typeface="Arial"/>
              </a:rPr>
              <a:t>argiles,</a:t>
            </a:r>
            <a:r>
              <a:rPr sz="2000" spc="-45" dirty="0">
                <a:latin typeface="Arial"/>
                <a:cs typeface="Arial"/>
              </a:rPr>
              <a:t> </a:t>
            </a:r>
            <a:r>
              <a:rPr sz="2000" dirty="0">
                <a:latin typeface="Arial"/>
                <a:cs typeface="Arial"/>
              </a:rPr>
              <a:t>les</a:t>
            </a:r>
            <a:r>
              <a:rPr sz="2000" spc="-20" dirty="0">
                <a:latin typeface="Arial"/>
                <a:cs typeface="Arial"/>
              </a:rPr>
              <a:t> </a:t>
            </a:r>
            <a:r>
              <a:rPr sz="2000" dirty="0">
                <a:latin typeface="Arial"/>
                <a:cs typeface="Arial"/>
              </a:rPr>
              <a:t>carbonates,</a:t>
            </a:r>
            <a:r>
              <a:rPr sz="2000" spc="-70" dirty="0">
                <a:latin typeface="Arial"/>
                <a:cs typeface="Arial"/>
              </a:rPr>
              <a:t> </a:t>
            </a:r>
            <a:r>
              <a:rPr sz="2000" spc="-50" dirty="0">
                <a:latin typeface="Arial"/>
                <a:cs typeface="Arial"/>
              </a:rPr>
              <a:t>…</a:t>
            </a:r>
            <a:endParaRPr sz="20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1897760" y="876376"/>
            <a:ext cx="5351780" cy="57467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3600" spc="-10" dirty="0">
                <a:solidFill>
                  <a:srgbClr val="000000"/>
                </a:solidFill>
                <a:latin typeface="Comic Sans MS"/>
                <a:cs typeface="Comic Sans MS"/>
              </a:rPr>
              <a:t>Qu’est-</a:t>
            </a:r>
            <a:r>
              <a:rPr sz="3600" dirty="0">
                <a:solidFill>
                  <a:srgbClr val="000000"/>
                </a:solidFill>
                <a:latin typeface="Comic Sans MS"/>
                <a:cs typeface="Comic Sans MS"/>
              </a:rPr>
              <a:t>ce</a:t>
            </a:r>
            <a:r>
              <a:rPr sz="3600" spc="-35" dirty="0">
                <a:solidFill>
                  <a:srgbClr val="000000"/>
                </a:solidFill>
                <a:latin typeface="Comic Sans MS"/>
                <a:cs typeface="Comic Sans MS"/>
              </a:rPr>
              <a:t> </a:t>
            </a:r>
            <a:r>
              <a:rPr sz="3600" dirty="0">
                <a:solidFill>
                  <a:srgbClr val="000000"/>
                </a:solidFill>
                <a:latin typeface="Comic Sans MS"/>
                <a:cs typeface="Comic Sans MS"/>
              </a:rPr>
              <a:t>qu’un</a:t>
            </a:r>
            <a:r>
              <a:rPr sz="3600" spc="-20" dirty="0">
                <a:solidFill>
                  <a:srgbClr val="000000"/>
                </a:solidFill>
                <a:latin typeface="Comic Sans MS"/>
                <a:cs typeface="Comic Sans MS"/>
              </a:rPr>
              <a:t> </a:t>
            </a:r>
            <a:r>
              <a:rPr sz="3600" dirty="0">
                <a:solidFill>
                  <a:srgbClr val="000000"/>
                </a:solidFill>
                <a:latin typeface="Comic Sans MS"/>
                <a:cs typeface="Comic Sans MS"/>
              </a:rPr>
              <a:t>minéral</a:t>
            </a:r>
            <a:r>
              <a:rPr sz="3600" spc="-35" dirty="0">
                <a:solidFill>
                  <a:srgbClr val="000000"/>
                </a:solidFill>
                <a:latin typeface="Comic Sans MS"/>
                <a:cs typeface="Comic Sans MS"/>
              </a:rPr>
              <a:t> </a:t>
            </a:r>
            <a:r>
              <a:rPr sz="3600" spc="-50" dirty="0">
                <a:solidFill>
                  <a:srgbClr val="000000"/>
                </a:solidFill>
                <a:latin typeface="Comic Sans MS"/>
                <a:cs typeface="Comic Sans MS"/>
              </a:rPr>
              <a:t>?</a:t>
            </a:r>
            <a:endParaRPr sz="3600">
              <a:latin typeface="Comic Sans MS"/>
              <a:cs typeface="Comic Sans MS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721868" y="1754000"/>
            <a:ext cx="4177665" cy="1601470"/>
          </a:xfrm>
          <a:prstGeom prst="rect">
            <a:avLst/>
          </a:prstGeom>
        </p:spPr>
        <p:txBody>
          <a:bodyPr vert="horz" wrap="square" lIns="0" tIns="7493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590"/>
              </a:spcBef>
            </a:pPr>
            <a:r>
              <a:rPr sz="2000" b="1" dirty="0">
                <a:solidFill>
                  <a:srgbClr val="FF0000"/>
                </a:solidFill>
                <a:latin typeface="Calibri"/>
                <a:cs typeface="Calibri"/>
              </a:rPr>
              <a:t>Définition</a:t>
            </a:r>
            <a:r>
              <a:rPr sz="2000" b="1" spc="-75" dirty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sz="2000" spc="-50" dirty="0">
                <a:solidFill>
                  <a:srgbClr val="888888"/>
                </a:solidFill>
                <a:latin typeface="Calibri"/>
                <a:cs typeface="Calibri"/>
              </a:rPr>
              <a:t>:</a:t>
            </a:r>
            <a:endParaRPr sz="2000">
              <a:latin typeface="Calibri"/>
              <a:cs typeface="Calibri"/>
            </a:endParaRPr>
          </a:p>
          <a:p>
            <a:pPr marL="697865" indent="-284480">
              <a:lnSpc>
                <a:spcPct val="100000"/>
              </a:lnSpc>
              <a:spcBef>
                <a:spcPts val="440"/>
              </a:spcBef>
              <a:buFont typeface="Arial"/>
              <a:buChar char="•"/>
              <a:tabLst>
                <a:tab pos="697865" algn="l"/>
              </a:tabLst>
            </a:pPr>
            <a:r>
              <a:rPr sz="1800" dirty="0">
                <a:latin typeface="Calibri"/>
                <a:cs typeface="Calibri"/>
              </a:rPr>
              <a:t>Composition</a:t>
            </a:r>
            <a:r>
              <a:rPr sz="1800" spc="380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constante</a:t>
            </a:r>
            <a:r>
              <a:rPr sz="1800" spc="385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et</a:t>
            </a:r>
            <a:r>
              <a:rPr sz="1800" spc="380" dirty="0">
                <a:latin typeface="Calibri"/>
                <a:cs typeface="Calibri"/>
              </a:rPr>
              <a:t> </a:t>
            </a:r>
            <a:r>
              <a:rPr sz="1800" spc="-10" dirty="0">
                <a:latin typeface="Calibri"/>
                <a:cs typeface="Calibri"/>
              </a:rPr>
              <a:t>structure</a:t>
            </a:r>
            <a:endParaRPr sz="1800">
              <a:latin typeface="Calibri"/>
              <a:cs typeface="Calibri"/>
            </a:endParaRPr>
          </a:p>
          <a:p>
            <a:pPr marL="698500">
              <a:lnSpc>
                <a:spcPct val="100000"/>
              </a:lnSpc>
              <a:spcBef>
                <a:spcPts val="5"/>
              </a:spcBef>
            </a:pPr>
            <a:r>
              <a:rPr sz="1800" dirty="0">
                <a:latin typeface="Calibri"/>
                <a:cs typeface="Calibri"/>
              </a:rPr>
              <a:t>moléculaire</a:t>
            </a:r>
            <a:r>
              <a:rPr sz="1800" spc="-75" dirty="0">
                <a:latin typeface="Calibri"/>
                <a:cs typeface="Calibri"/>
              </a:rPr>
              <a:t> </a:t>
            </a:r>
            <a:r>
              <a:rPr sz="1800" spc="-10" dirty="0">
                <a:latin typeface="Calibri"/>
                <a:cs typeface="Calibri"/>
              </a:rPr>
              <a:t>définie</a:t>
            </a:r>
            <a:endParaRPr sz="1800">
              <a:latin typeface="Calibri"/>
              <a:cs typeface="Calibri"/>
            </a:endParaRPr>
          </a:p>
          <a:p>
            <a:pPr marL="698500" marR="5080" indent="-285115">
              <a:lnSpc>
                <a:spcPct val="100000"/>
              </a:lnSpc>
              <a:spcBef>
                <a:spcPts val="430"/>
              </a:spcBef>
              <a:buFont typeface="Arial"/>
              <a:buChar char="•"/>
              <a:tabLst>
                <a:tab pos="698500" algn="l"/>
                <a:tab pos="2390140" algn="l"/>
                <a:tab pos="3870325" algn="l"/>
              </a:tabLst>
            </a:pPr>
            <a:r>
              <a:rPr sz="1800" spc="-10" dirty="0">
                <a:latin typeface="Calibri"/>
                <a:cs typeface="Calibri"/>
              </a:rPr>
              <a:t>Arrangement</a:t>
            </a:r>
            <a:r>
              <a:rPr sz="1800" dirty="0">
                <a:latin typeface="Calibri"/>
                <a:cs typeface="Calibri"/>
              </a:rPr>
              <a:t>	</a:t>
            </a:r>
            <a:r>
              <a:rPr sz="1800" spc="-10" dirty="0">
                <a:latin typeface="Calibri"/>
                <a:cs typeface="Calibri"/>
              </a:rPr>
              <a:t>périodique</a:t>
            </a:r>
            <a:r>
              <a:rPr sz="1800" dirty="0">
                <a:latin typeface="Calibri"/>
                <a:cs typeface="Calibri"/>
              </a:rPr>
              <a:t>	</a:t>
            </a:r>
            <a:r>
              <a:rPr sz="1800" spc="-25" dirty="0">
                <a:latin typeface="Calibri"/>
                <a:cs typeface="Calibri"/>
              </a:rPr>
              <a:t>qui </a:t>
            </a:r>
            <a:r>
              <a:rPr sz="1800" dirty="0">
                <a:latin typeface="Calibri"/>
                <a:cs typeface="Calibri"/>
              </a:rPr>
              <a:t>constitue</a:t>
            </a:r>
            <a:r>
              <a:rPr sz="1800" spc="-45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un</a:t>
            </a:r>
            <a:r>
              <a:rPr sz="1800" spc="-45" dirty="0">
                <a:latin typeface="Calibri"/>
                <a:cs typeface="Calibri"/>
              </a:rPr>
              <a:t> </a:t>
            </a:r>
            <a:r>
              <a:rPr sz="1800" b="1" dirty="0">
                <a:latin typeface="Calibri"/>
                <a:cs typeface="Calibri"/>
              </a:rPr>
              <a:t>réseau</a:t>
            </a:r>
            <a:r>
              <a:rPr sz="1800" b="1" spc="-80" dirty="0">
                <a:latin typeface="Calibri"/>
                <a:cs typeface="Calibri"/>
              </a:rPr>
              <a:t> </a:t>
            </a:r>
            <a:r>
              <a:rPr sz="1800" b="1" spc="-10" dirty="0">
                <a:latin typeface="Calibri"/>
                <a:cs typeface="Calibri"/>
              </a:rPr>
              <a:t>cristallin</a:t>
            </a:r>
            <a:endParaRPr sz="1800">
              <a:latin typeface="Calibri"/>
              <a:cs typeface="Calibri"/>
            </a:endParaRPr>
          </a:p>
        </p:txBody>
      </p:sp>
      <p:grpSp>
        <p:nvGrpSpPr>
          <p:cNvPr id="4" name="object 4"/>
          <p:cNvGrpSpPr/>
          <p:nvPr/>
        </p:nvGrpSpPr>
        <p:grpSpPr>
          <a:xfrm>
            <a:off x="5484876" y="1627632"/>
            <a:ext cx="3199130" cy="4639310"/>
            <a:chOff x="5484876" y="1627632"/>
            <a:chExt cx="3199130" cy="4639310"/>
          </a:xfrm>
        </p:grpSpPr>
        <p:pic>
          <p:nvPicPr>
            <p:cNvPr id="5" name="object 5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5484876" y="1627632"/>
              <a:ext cx="3198876" cy="2282952"/>
            </a:xfrm>
            <a:prstGeom prst="rect">
              <a:avLst/>
            </a:prstGeom>
          </p:spPr>
        </p:pic>
        <p:pic>
          <p:nvPicPr>
            <p:cNvPr id="6" name="object 6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5484876" y="3869436"/>
              <a:ext cx="3192779" cy="2397252"/>
            </a:xfrm>
            <a:prstGeom prst="rect">
              <a:avLst/>
            </a:prstGeom>
          </p:spPr>
        </p:pic>
      </p:grpSp>
      <p:sp>
        <p:nvSpPr>
          <p:cNvPr id="7" name="object 7"/>
          <p:cNvSpPr txBox="1"/>
          <p:nvPr/>
        </p:nvSpPr>
        <p:spPr>
          <a:xfrm>
            <a:off x="1027480" y="6399682"/>
            <a:ext cx="3742690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100"/>
              </a:spcBef>
            </a:pPr>
            <a:r>
              <a:rPr sz="1800" i="1" dirty="0">
                <a:latin typeface="Arial"/>
                <a:cs typeface="Arial"/>
              </a:rPr>
              <a:t>Cristaux</a:t>
            </a:r>
            <a:r>
              <a:rPr sz="1800" i="1" spc="-15" dirty="0">
                <a:latin typeface="Arial"/>
                <a:cs typeface="Arial"/>
              </a:rPr>
              <a:t> </a:t>
            </a:r>
            <a:r>
              <a:rPr sz="1800" i="1" dirty="0">
                <a:latin typeface="Arial"/>
                <a:cs typeface="Arial"/>
              </a:rPr>
              <a:t>de</a:t>
            </a:r>
            <a:r>
              <a:rPr sz="1800" i="1" spc="-30" dirty="0">
                <a:latin typeface="Arial"/>
                <a:cs typeface="Arial"/>
              </a:rPr>
              <a:t> </a:t>
            </a:r>
            <a:r>
              <a:rPr sz="1800" i="1" dirty="0">
                <a:latin typeface="Arial"/>
                <a:cs typeface="Arial"/>
              </a:rPr>
              <a:t>quartz</a:t>
            </a:r>
            <a:r>
              <a:rPr sz="1800" i="1" spc="-25" dirty="0">
                <a:latin typeface="Arial"/>
                <a:cs typeface="Arial"/>
              </a:rPr>
              <a:t> </a:t>
            </a:r>
            <a:r>
              <a:rPr sz="1800" i="1" dirty="0">
                <a:latin typeface="Arial"/>
                <a:cs typeface="Arial"/>
              </a:rPr>
              <a:t>automorphe</a:t>
            </a:r>
            <a:r>
              <a:rPr sz="1800" i="1" spc="5" dirty="0">
                <a:latin typeface="Arial"/>
                <a:cs typeface="Arial"/>
              </a:rPr>
              <a:t> </a:t>
            </a:r>
            <a:r>
              <a:rPr sz="1800" i="1" spc="-20" dirty="0">
                <a:latin typeface="Arial"/>
                <a:cs typeface="Arial"/>
              </a:rPr>
              <a:t>SiO</a:t>
            </a:r>
            <a:r>
              <a:rPr sz="1800" i="1" spc="-30" baseline="-20833" dirty="0">
                <a:latin typeface="Arial"/>
                <a:cs typeface="Arial"/>
              </a:rPr>
              <a:t>2</a:t>
            </a:r>
            <a:endParaRPr sz="1800" baseline="-20833">
              <a:latin typeface="Arial"/>
              <a:cs typeface="Arial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5983478" y="6399682"/>
            <a:ext cx="244792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100"/>
              </a:spcBef>
            </a:pPr>
            <a:r>
              <a:rPr sz="1800" i="1" dirty="0">
                <a:latin typeface="Arial"/>
                <a:cs typeface="Arial"/>
              </a:rPr>
              <a:t>Cristaux</a:t>
            </a:r>
            <a:r>
              <a:rPr sz="1800" i="1" spc="-5" dirty="0">
                <a:latin typeface="Arial"/>
                <a:cs typeface="Arial"/>
              </a:rPr>
              <a:t> </a:t>
            </a:r>
            <a:r>
              <a:rPr sz="1800" i="1" dirty="0">
                <a:latin typeface="Arial"/>
                <a:cs typeface="Arial"/>
              </a:rPr>
              <a:t>de</a:t>
            </a:r>
            <a:r>
              <a:rPr sz="1800" i="1" spc="-25" dirty="0">
                <a:latin typeface="Arial"/>
                <a:cs typeface="Arial"/>
              </a:rPr>
              <a:t> </a:t>
            </a:r>
            <a:r>
              <a:rPr sz="1800" i="1" dirty="0">
                <a:latin typeface="Arial"/>
                <a:cs typeface="Arial"/>
              </a:rPr>
              <a:t>Pyrite</a:t>
            </a:r>
            <a:r>
              <a:rPr sz="1800" i="1" spc="-15" dirty="0">
                <a:latin typeface="Arial"/>
                <a:cs typeface="Arial"/>
              </a:rPr>
              <a:t> </a:t>
            </a:r>
            <a:r>
              <a:rPr sz="1800" i="1" spc="-20" dirty="0">
                <a:latin typeface="Arial"/>
                <a:cs typeface="Arial"/>
              </a:rPr>
              <a:t>FeS</a:t>
            </a:r>
            <a:r>
              <a:rPr sz="1800" i="1" spc="-30" baseline="-20833" dirty="0">
                <a:latin typeface="Arial"/>
                <a:cs typeface="Arial"/>
              </a:rPr>
              <a:t>2</a:t>
            </a:r>
            <a:endParaRPr sz="1800" baseline="-20833">
              <a:latin typeface="Arial"/>
              <a:cs typeface="Arial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5604668" y="109169"/>
            <a:ext cx="3335654" cy="51308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algn="ctr">
              <a:lnSpc>
                <a:spcPct val="100000"/>
              </a:lnSpc>
              <a:spcBef>
                <a:spcPts val="95"/>
              </a:spcBef>
            </a:pPr>
            <a:r>
              <a:rPr sz="1600" dirty="0">
                <a:solidFill>
                  <a:srgbClr val="FFFFFF"/>
                </a:solidFill>
                <a:latin typeface="Calibri"/>
                <a:cs typeface="Calibri"/>
              </a:rPr>
              <a:t>II</a:t>
            </a:r>
            <a:r>
              <a:rPr sz="1600" spc="-3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600" dirty="0">
                <a:solidFill>
                  <a:srgbClr val="FFFFFF"/>
                </a:solidFill>
                <a:latin typeface="Calibri"/>
                <a:cs typeface="Calibri"/>
              </a:rPr>
              <a:t>.</a:t>
            </a:r>
            <a:r>
              <a:rPr sz="1600" spc="-3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600" dirty="0">
                <a:solidFill>
                  <a:srgbClr val="FFFFFF"/>
                </a:solidFill>
                <a:latin typeface="Calibri"/>
                <a:cs typeface="Calibri"/>
              </a:rPr>
              <a:t>Les</a:t>
            </a:r>
            <a:r>
              <a:rPr sz="1600" spc="-1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600" dirty="0">
                <a:solidFill>
                  <a:srgbClr val="FFFFFF"/>
                </a:solidFill>
                <a:latin typeface="Calibri"/>
                <a:cs typeface="Calibri"/>
              </a:rPr>
              <a:t>principaux</a:t>
            </a:r>
            <a:r>
              <a:rPr sz="1600" spc="-5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600" spc="-10" dirty="0">
                <a:solidFill>
                  <a:srgbClr val="FFFFFF"/>
                </a:solidFill>
                <a:latin typeface="Calibri"/>
                <a:cs typeface="Calibri"/>
              </a:rPr>
              <a:t>minéraux</a:t>
            </a:r>
            <a:endParaRPr sz="1600">
              <a:latin typeface="Calibri"/>
              <a:cs typeface="Calibri"/>
            </a:endParaRPr>
          </a:p>
          <a:p>
            <a:pPr algn="ctr">
              <a:lnSpc>
                <a:spcPct val="100000"/>
              </a:lnSpc>
            </a:pPr>
            <a:r>
              <a:rPr sz="1600" spc="-10" dirty="0">
                <a:solidFill>
                  <a:srgbClr val="FFFFFF"/>
                </a:solidFill>
                <a:latin typeface="Calibri"/>
                <a:cs typeface="Calibri"/>
              </a:rPr>
              <a:t>constituants</a:t>
            </a:r>
            <a:r>
              <a:rPr sz="1600" spc="-4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600" dirty="0">
                <a:solidFill>
                  <a:srgbClr val="FFFFFF"/>
                </a:solidFill>
                <a:latin typeface="Calibri"/>
                <a:cs typeface="Calibri"/>
              </a:rPr>
              <a:t>des</a:t>
            </a:r>
            <a:r>
              <a:rPr sz="1600" spc="-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600" spc="-10" dirty="0">
                <a:solidFill>
                  <a:srgbClr val="FFFFFF"/>
                </a:solidFill>
                <a:latin typeface="Calibri"/>
                <a:cs typeface="Calibri"/>
              </a:rPr>
              <a:t>roches</a:t>
            </a:r>
            <a:endParaRPr sz="1600">
              <a:latin typeface="Calibri"/>
              <a:cs typeface="Calibri"/>
            </a:endParaRPr>
          </a:p>
        </p:txBody>
      </p:sp>
      <p:pic>
        <p:nvPicPr>
          <p:cNvPr id="10" name="object 10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976882" y="3499101"/>
            <a:ext cx="3541779" cy="2929132"/>
          </a:xfrm>
          <a:prstGeom prst="rect">
            <a:avLst/>
          </a:prstGeom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5604668" y="109169"/>
            <a:ext cx="3335654" cy="51308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algn="ctr">
              <a:lnSpc>
                <a:spcPct val="100000"/>
              </a:lnSpc>
              <a:spcBef>
                <a:spcPts val="95"/>
              </a:spcBef>
            </a:pPr>
            <a:r>
              <a:rPr sz="1600" dirty="0">
                <a:solidFill>
                  <a:srgbClr val="FFFFFF"/>
                </a:solidFill>
                <a:latin typeface="Calibri"/>
                <a:cs typeface="Calibri"/>
              </a:rPr>
              <a:t>II</a:t>
            </a:r>
            <a:r>
              <a:rPr sz="1600" spc="-3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600" dirty="0">
                <a:solidFill>
                  <a:srgbClr val="FFFFFF"/>
                </a:solidFill>
                <a:latin typeface="Calibri"/>
                <a:cs typeface="Calibri"/>
              </a:rPr>
              <a:t>.</a:t>
            </a:r>
            <a:r>
              <a:rPr sz="1600" spc="-3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600" dirty="0">
                <a:solidFill>
                  <a:srgbClr val="FFFFFF"/>
                </a:solidFill>
                <a:latin typeface="Calibri"/>
                <a:cs typeface="Calibri"/>
              </a:rPr>
              <a:t>Les</a:t>
            </a:r>
            <a:r>
              <a:rPr sz="1600" spc="-1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600" dirty="0">
                <a:solidFill>
                  <a:srgbClr val="FFFFFF"/>
                </a:solidFill>
                <a:latin typeface="Calibri"/>
                <a:cs typeface="Calibri"/>
              </a:rPr>
              <a:t>principaux</a:t>
            </a:r>
            <a:r>
              <a:rPr sz="1600" spc="-5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600" spc="-10" dirty="0">
                <a:solidFill>
                  <a:srgbClr val="FFFFFF"/>
                </a:solidFill>
                <a:latin typeface="Calibri"/>
                <a:cs typeface="Calibri"/>
              </a:rPr>
              <a:t>minéraux</a:t>
            </a:r>
            <a:endParaRPr sz="1600">
              <a:latin typeface="Calibri"/>
              <a:cs typeface="Calibri"/>
            </a:endParaRPr>
          </a:p>
          <a:p>
            <a:pPr algn="ctr">
              <a:lnSpc>
                <a:spcPct val="100000"/>
              </a:lnSpc>
            </a:pPr>
            <a:r>
              <a:rPr sz="1600" spc="-10" dirty="0">
                <a:solidFill>
                  <a:srgbClr val="FFFFFF"/>
                </a:solidFill>
                <a:latin typeface="Calibri"/>
                <a:cs typeface="Calibri"/>
              </a:rPr>
              <a:t>constituants</a:t>
            </a:r>
            <a:r>
              <a:rPr sz="1600" spc="-4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600" dirty="0">
                <a:solidFill>
                  <a:srgbClr val="FFFFFF"/>
                </a:solidFill>
                <a:latin typeface="Calibri"/>
                <a:cs typeface="Calibri"/>
              </a:rPr>
              <a:t>des</a:t>
            </a:r>
            <a:r>
              <a:rPr sz="1600" spc="-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600" spc="-10" dirty="0">
                <a:solidFill>
                  <a:srgbClr val="FFFFFF"/>
                </a:solidFill>
                <a:latin typeface="Calibri"/>
                <a:cs typeface="Calibri"/>
              </a:rPr>
              <a:t>roches</a:t>
            </a:r>
            <a:endParaRPr sz="1600">
              <a:latin typeface="Calibri"/>
              <a:cs typeface="Calibri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425399" y="1438782"/>
            <a:ext cx="8147684" cy="63563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25400" marR="17780">
              <a:lnSpc>
                <a:spcPct val="100000"/>
              </a:lnSpc>
              <a:spcBef>
                <a:spcPts val="105"/>
              </a:spcBef>
            </a:pPr>
            <a:r>
              <a:rPr sz="2000" dirty="0">
                <a:latin typeface="Arial"/>
                <a:cs typeface="Arial"/>
              </a:rPr>
              <a:t>C’est</a:t>
            </a:r>
            <a:r>
              <a:rPr sz="2000" spc="215" dirty="0">
                <a:latin typeface="Arial"/>
                <a:cs typeface="Arial"/>
              </a:rPr>
              <a:t> </a:t>
            </a:r>
            <a:r>
              <a:rPr sz="2000" dirty="0">
                <a:latin typeface="Arial"/>
                <a:cs typeface="Arial"/>
              </a:rPr>
              <a:t>une</a:t>
            </a:r>
            <a:r>
              <a:rPr sz="2000" spc="229" dirty="0">
                <a:latin typeface="Arial"/>
                <a:cs typeface="Arial"/>
              </a:rPr>
              <a:t> </a:t>
            </a:r>
            <a:r>
              <a:rPr sz="2000" dirty="0">
                <a:latin typeface="Arial"/>
                <a:cs typeface="Arial"/>
              </a:rPr>
              <a:t>famille</a:t>
            </a:r>
            <a:r>
              <a:rPr sz="2000" spc="225" dirty="0">
                <a:latin typeface="Arial"/>
                <a:cs typeface="Arial"/>
              </a:rPr>
              <a:t> </a:t>
            </a:r>
            <a:r>
              <a:rPr sz="2000" dirty="0">
                <a:latin typeface="Arial"/>
                <a:cs typeface="Arial"/>
              </a:rPr>
              <a:t>de</a:t>
            </a:r>
            <a:r>
              <a:rPr sz="2000" spc="225" dirty="0">
                <a:latin typeface="Arial"/>
                <a:cs typeface="Arial"/>
              </a:rPr>
              <a:t> </a:t>
            </a:r>
            <a:r>
              <a:rPr sz="2000" dirty="0">
                <a:latin typeface="Arial"/>
                <a:cs typeface="Arial"/>
              </a:rPr>
              <a:t>minéraux</a:t>
            </a:r>
            <a:r>
              <a:rPr sz="2000" spc="215" dirty="0">
                <a:latin typeface="Arial"/>
                <a:cs typeface="Arial"/>
              </a:rPr>
              <a:t> </a:t>
            </a:r>
            <a:r>
              <a:rPr sz="2000" dirty="0">
                <a:latin typeface="Arial"/>
                <a:cs typeface="Arial"/>
              </a:rPr>
              <a:t>avec</a:t>
            </a:r>
            <a:r>
              <a:rPr sz="2000" spc="229" dirty="0">
                <a:latin typeface="Arial"/>
                <a:cs typeface="Arial"/>
              </a:rPr>
              <a:t> </a:t>
            </a:r>
            <a:r>
              <a:rPr sz="2000" dirty="0">
                <a:latin typeface="Arial"/>
                <a:cs typeface="Arial"/>
              </a:rPr>
              <a:t>le</a:t>
            </a:r>
            <a:r>
              <a:rPr sz="2000" spc="225" dirty="0">
                <a:latin typeface="Arial"/>
                <a:cs typeface="Arial"/>
              </a:rPr>
              <a:t> </a:t>
            </a:r>
            <a:r>
              <a:rPr sz="2000" dirty="0">
                <a:latin typeface="Arial"/>
                <a:cs typeface="Arial"/>
              </a:rPr>
              <a:t>radical</a:t>
            </a:r>
            <a:r>
              <a:rPr sz="2000" spc="229" dirty="0">
                <a:latin typeface="Arial"/>
                <a:cs typeface="Arial"/>
              </a:rPr>
              <a:t> </a:t>
            </a:r>
            <a:r>
              <a:rPr sz="2000" dirty="0">
                <a:latin typeface="Arial"/>
                <a:cs typeface="Arial"/>
              </a:rPr>
              <a:t>SiO</a:t>
            </a:r>
            <a:r>
              <a:rPr sz="1950" baseline="-21367" dirty="0">
                <a:latin typeface="Arial"/>
                <a:cs typeface="Arial"/>
              </a:rPr>
              <a:t>4</a:t>
            </a:r>
            <a:r>
              <a:rPr sz="1950" spc="637" baseline="-21367" dirty="0">
                <a:latin typeface="Arial"/>
                <a:cs typeface="Arial"/>
              </a:rPr>
              <a:t> </a:t>
            </a:r>
            <a:r>
              <a:rPr sz="2000" dirty="0">
                <a:latin typeface="Arial"/>
                <a:cs typeface="Arial"/>
              </a:rPr>
              <a:t>comme</a:t>
            </a:r>
            <a:r>
              <a:rPr sz="2000" spc="225" dirty="0">
                <a:latin typeface="Arial"/>
                <a:cs typeface="Arial"/>
              </a:rPr>
              <a:t> </a:t>
            </a:r>
            <a:r>
              <a:rPr sz="2000" dirty="0">
                <a:latin typeface="Arial"/>
                <a:cs typeface="Arial"/>
              </a:rPr>
              <a:t>groupe</a:t>
            </a:r>
            <a:r>
              <a:rPr sz="2000" spc="225" dirty="0">
                <a:latin typeface="Arial"/>
                <a:cs typeface="Arial"/>
              </a:rPr>
              <a:t> </a:t>
            </a:r>
            <a:r>
              <a:rPr sz="2000" spc="-25" dirty="0">
                <a:latin typeface="Arial"/>
                <a:cs typeface="Arial"/>
              </a:rPr>
              <a:t>de </a:t>
            </a:r>
            <a:r>
              <a:rPr sz="2000" dirty="0">
                <a:latin typeface="Arial"/>
                <a:cs typeface="Arial"/>
              </a:rPr>
              <a:t>base</a:t>
            </a:r>
            <a:r>
              <a:rPr sz="2000" spc="-35" dirty="0">
                <a:latin typeface="Arial"/>
                <a:cs typeface="Arial"/>
              </a:rPr>
              <a:t> </a:t>
            </a:r>
            <a:r>
              <a:rPr sz="2000" dirty="0">
                <a:latin typeface="Arial"/>
                <a:cs typeface="Arial"/>
              </a:rPr>
              <a:t>associés</a:t>
            </a:r>
            <a:r>
              <a:rPr sz="2000" spc="-30" dirty="0">
                <a:latin typeface="Arial"/>
                <a:cs typeface="Arial"/>
              </a:rPr>
              <a:t> </a:t>
            </a:r>
            <a:r>
              <a:rPr sz="2000" dirty="0">
                <a:latin typeface="Arial"/>
                <a:cs typeface="Arial"/>
              </a:rPr>
              <a:t>en</a:t>
            </a:r>
            <a:r>
              <a:rPr sz="2000" spc="-15" dirty="0">
                <a:latin typeface="Arial"/>
                <a:cs typeface="Arial"/>
              </a:rPr>
              <a:t> </a:t>
            </a:r>
            <a:r>
              <a:rPr sz="2000" dirty="0">
                <a:latin typeface="Arial"/>
                <a:cs typeface="Arial"/>
              </a:rPr>
              <a:t>chaînes,</a:t>
            </a:r>
            <a:r>
              <a:rPr sz="2000" spc="-45" dirty="0">
                <a:latin typeface="Arial"/>
                <a:cs typeface="Arial"/>
              </a:rPr>
              <a:t> </a:t>
            </a:r>
            <a:r>
              <a:rPr sz="2000" dirty="0">
                <a:latin typeface="Arial"/>
                <a:cs typeface="Arial"/>
              </a:rPr>
              <a:t>feuillets</a:t>
            </a:r>
            <a:r>
              <a:rPr sz="2000" spc="-5" dirty="0">
                <a:latin typeface="Arial"/>
                <a:cs typeface="Arial"/>
              </a:rPr>
              <a:t> </a:t>
            </a:r>
            <a:r>
              <a:rPr sz="2000" dirty="0">
                <a:latin typeface="Arial"/>
                <a:cs typeface="Arial"/>
              </a:rPr>
              <a:t>par</a:t>
            </a:r>
            <a:r>
              <a:rPr sz="2000" spc="-30" dirty="0">
                <a:latin typeface="Arial"/>
                <a:cs typeface="Arial"/>
              </a:rPr>
              <a:t> </a:t>
            </a:r>
            <a:r>
              <a:rPr sz="2000" dirty="0">
                <a:latin typeface="Arial"/>
                <a:cs typeface="Arial"/>
              </a:rPr>
              <a:t>l’intermédiaire</a:t>
            </a:r>
            <a:r>
              <a:rPr sz="2000" spc="-15" dirty="0">
                <a:latin typeface="Arial"/>
                <a:cs typeface="Arial"/>
              </a:rPr>
              <a:t> </a:t>
            </a:r>
            <a:r>
              <a:rPr sz="2000" dirty="0">
                <a:latin typeface="Arial"/>
                <a:cs typeface="Arial"/>
              </a:rPr>
              <a:t>de</a:t>
            </a:r>
            <a:r>
              <a:rPr sz="2000" spc="-20" dirty="0">
                <a:latin typeface="Arial"/>
                <a:cs typeface="Arial"/>
              </a:rPr>
              <a:t> </a:t>
            </a:r>
            <a:r>
              <a:rPr sz="2000" dirty="0">
                <a:latin typeface="Arial"/>
                <a:cs typeface="Arial"/>
              </a:rPr>
              <a:t>divers</a:t>
            </a:r>
            <a:r>
              <a:rPr sz="2000" spc="-15" dirty="0">
                <a:latin typeface="Arial"/>
                <a:cs typeface="Arial"/>
              </a:rPr>
              <a:t> </a:t>
            </a:r>
            <a:r>
              <a:rPr sz="2000" spc="-10" dirty="0">
                <a:latin typeface="Arial"/>
                <a:cs typeface="Arial"/>
              </a:rPr>
              <a:t>ions.</a:t>
            </a:r>
            <a:endParaRPr sz="2000">
              <a:latin typeface="Arial"/>
              <a:cs typeface="Arial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293319" y="4979670"/>
            <a:ext cx="8269605" cy="1732914"/>
          </a:xfrm>
          <a:prstGeom prst="rect">
            <a:avLst/>
          </a:prstGeom>
        </p:spPr>
        <p:txBody>
          <a:bodyPr vert="horz" wrap="square" lIns="0" tIns="73660" rIns="0" bIns="0" rtlCol="0">
            <a:spAutoFit/>
          </a:bodyPr>
          <a:lstStyle/>
          <a:p>
            <a:pPr marL="240665" indent="-227965">
              <a:lnSpc>
                <a:spcPct val="100000"/>
              </a:lnSpc>
              <a:spcBef>
                <a:spcPts val="580"/>
              </a:spcBef>
              <a:buChar char="•"/>
              <a:tabLst>
                <a:tab pos="240665" algn="l"/>
              </a:tabLst>
            </a:pPr>
            <a:r>
              <a:rPr sz="2000" dirty="0">
                <a:latin typeface="Arial"/>
                <a:cs typeface="Arial"/>
              </a:rPr>
              <a:t>s’altèrent</a:t>
            </a:r>
            <a:r>
              <a:rPr sz="2000" spc="-45" dirty="0">
                <a:latin typeface="Arial"/>
                <a:cs typeface="Arial"/>
              </a:rPr>
              <a:t> </a:t>
            </a:r>
            <a:r>
              <a:rPr sz="2000" dirty="0">
                <a:latin typeface="Arial"/>
                <a:cs typeface="Arial"/>
              </a:rPr>
              <a:t>par</a:t>
            </a:r>
            <a:r>
              <a:rPr sz="2000" spc="-35" dirty="0">
                <a:latin typeface="Arial"/>
                <a:cs typeface="Arial"/>
              </a:rPr>
              <a:t> </a:t>
            </a:r>
            <a:r>
              <a:rPr sz="2000" dirty="0">
                <a:latin typeface="Arial"/>
                <a:cs typeface="Arial"/>
              </a:rPr>
              <a:t>hydrolyse</a:t>
            </a:r>
            <a:r>
              <a:rPr sz="2000" spc="-25" dirty="0">
                <a:latin typeface="Arial"/>
                <a:cs typeface="Arial"/>
              </a:rPr>
              <a:t> </a:t>
            </a:r>
            <a:r>
              <a:rPr sz="2000" dirty="0">
                <a:latin typeface="Arial"/>
                <a:cs typeface="Arial"/>
              </a:rPr>
              <a:t>et</a:t>
            </a:r>
            <a:r>
              <a:rPr sz="2000" spc="-35" dirty="0">
                <a:latin typeface="Arial"/>
                <a:cs typeface="Arial"/>
              </a:rPr>
              <a:t> </a:t>
            </a:r>
            <a:r>
              <a:rPr sz="2000" dirty="0">
                <a:latin typeface="Arial"/>
                <a:cs typeface="Arial"/>
              </a:rPr>
              <a:t>départ</a:t>
            </a:r>
            <a:r>
              <a:rPr sz="2000" spc="-40" dirty="0">
                <a:latin typeface="Arial"/>
                <a:cs typeface="Arial"/>
              </a:rPr>
              <a:t> </a:t>
            </a:r>
            <a:r>
              <a:rPr sz="2000" dirty="0">
                <a:latin typeface="Arial"/>
                <a:cs typeface="Arial"/>
              </a:rPr>
              <a:t>des</a:t>
            </a:r>
            <a:r>
              <a:rPr sz="2000" spc="-35" dirty="0">
                <a:latin typeface="Arial"/>
                <a:cs typeface="Arial"/>
              </a:rPr>
              <a:t> </a:t>
            </a:r>
            <a:r>
              <a:rPr sz="2000" dirty="0">
                <a:latin typeface="Arial"/>
                <a:cs typeface="Arial"/>
              </a:rPr>
              <a:t>éléments</a:t>
            </a:r>
            <a:r>
              <a:rPr sz="2000" spc="-40" dirty="0">
                <a:latin typeface="Arial"/>
                <a:cs typeface="Arial"/>
              </a:rPr>
              <a:t> </a:t>
            </a:r>
            <a:r>
              <a:rPr sz="2000" dirty="0">
                <a:latin typeface="Arial"/>
                <a:cs typeface="Arial"/>
              </a:rPr>
              <a:t>les</a:t>
            </a:r>
            <a:r>
              <a:rPr sz="2000" spc="-5" dirty="0">
                <a:latin typeface="Arial"/>
                <a:cs typeface="Arial"/>
              </a:rPr>
              <a:t> </a:t>
            </a:r>
            <a:r>
              <a:rPr sz="2000" dirty="0">
                <a:latin typeface="Arial"/>
                <a:cs typeface="Arial"/>
              </a:rPr>
              <a:t>plus</a:t>
            </a:r>
            <a:r>
              <a:rPr sz="2000" spc="-25" dirty="0">
                <a:latin typeface="Arial"/>
                <a:cs typeface="Arial"/>
              </a:rPr>
              <a:t> </a:t>
            </a:r>
            <a:r>
              <a:rPr sz="2000" spc="-10" dirty="0">
                <a:latin typeface="Arial"/>
                <a:cs typeface="Arial"/>
              </a:rPr>
              <a:t>solubles,</a:t>
            </a:r>
            <a:endParaRPr sz="2000">
              <a:latin typeface="Arial"/>
              <a:cs typeface="Arial"/>
            </a:endParaRPr>
          </a:p>
          <a:p>
            <a:pPr marL="240665" marR="6350" indent="-228600">
              <a:lnSpc>
                <a:spcPct val="100000"/>
              </a:lnSpc>
              <a:spcBef>
                <a:spcPts val="475"/>
              </a:spcBef>
              <a:buChar char="•"/>
              <a:tabLst>
                <a:tab pos="240665" algn="l"/>
                <a:tab pos="922019" algn="l"/>
                <a:tab pos="1969135" algn="l"/>
                <a:tab pos="2723515" algn="l"/>
                <a:tab pos="3615054" algn="l"/>
                <a:tab pos="4142740" algn="l"/>
                <a:tab pos="5106035" algn="l"/>
                <a:tab pos="5845810" algn="l"/>
                <a:tab pos="6455410" algn="l"/>
                <a:tab pos="7433309" algn="l"/>
                <a:tab pos="7843520" algn="l"/>
              </a:tabLst>
            </a:pPr>
            <a:r>
              <a:rPr sz="2000" spc="-20" dirty="0">
                <a:latin typeface="Arial"/>
                <a:cs typeface="Arial"/>
              </a:rPr>
              <a:t>sont</a:t>
            </a:r>
            <a:r>
              <a:rPr sz="2000" dirty="0">
                <a:latin typeface="Arial"/>
                <a:cs typeface="Arial"/>
              </a:rPr>
              <a:t>	</a:t>
            </a:r>
            <a:r>
              <a:rPr sz="2000" spc="-10" dirty="0">
                <a:latin typeface="Arial"/>
                <a:cs typeface="Arial"/>
              </a:rPr>
              <a:t>répartis</a:t>
            </a:r>
            <a:r>
              <a:rPr sz="2000" dirty="0">
                <a:latin typeface="Arial"/>
                <a:cs typeface="Arial"/>
              </a:rPr>
              <a:t>	</a:t>
            </a:r>
            <a:r>
              <a:rPr sz="2000" spc="-20" dirty="0">
                <a:latin typeface="Arial"/>
                <a:cs typeface="Arial"/>
              </a:rPr>
              <a:t>dans</a:t>
            </a:r>
            <a:r>
              <a:rPr sz="2000" dirty="0">
                <a:latin typeface="Arial"/>
                <a:cs typeface="Arial"/>
              </a:rPr>
              <a:t>	</a:t>
            </a:r>
            <a:r>
              <a:rPr sz="2000" spc="-10" dirty="0">
                <a:latin typeface="Arial"/>
                <a:cs typeface="Arial"/>
              </a:rPr>
              <a:t>toutes</a:t>
            </a:r>
            <a:r>
              <a:rPr sz="2000" dirty="0">
                <a:latin typeface="Arial"/>
                <a:cs typeface="Arial"/>
              </a:rPr>
              <a:t>	</a:t>
            </a:r>
            <a:r>
              <a:rPr sz="2000" spc="-25" dirty="0">
                <a:latin typeface="Arial"/>
                <a:cs typeface="Arial"/>
              </a:rPr>
              <a:t>les</a:t>
            </a:r>
            <a:r>
              <a:rPr sz="2000" dirty="0">
                <a:latin typeface="Arial"/>
                <a:cs typeface="Arial"/>
              </a:rPr>
              <a:t>	</a:t>
            </a:r>
            <a:r>
              <a:rPr sz="2000" spc="-10" dirty="0">
                <a:latin typeface="Arial"/>
                <a:cs typeface="Arial"/>
              </a:rPr>
              <a:t>roches</a:t>
            </a:r>
            <a:r>
              <a:rPr sz="2000" dirty="0">
                <a:latin typeface="Arial"/>
                <a:cs typeface="Arial"/>
              </a:rPr>
              <a:t>	</a:t>
            </a:r>
            <a:r>
              <a:rPr sz="2000" spc="-20" dirty="0">
                <a:latin typeface="Arial"/>
                <a:cs typeface="Arial"/>
              </a:rPr>
              <a:t>sous</a:t>
            </a:r>
            <a:r>
              <a:rPr sz="2000" dirty="0">
                <a:latin typeface="Arial"/>
                <a:cs typeface="Arial"/>
              </a:rPr>
              <a:t>	</a:t>
            </a:r>
            <a:r>
              <a:rPr sz="2000" spc="-25" dirty="0">
                <a:latin typeface="Arial"/>
                <a:cs typeface="Arial"/>
              </a:rPr>
              <a:t>des</a:t>
            </a:r>
            <a:r>
              <a:rPr sz="2000" dirty="0">
                <a:latin typeface="Arial"/>
                <a:cs typeface="Arial"/>
              </a:rPr>
              <a:t>	</a:t>
            </a:r>
            <a:r>
              <a:rPr sz="2000" spc="-10" dirty="0">
                <a:latin typeface="Arial"/>
                <a:cs typeface="Arial"/>
              </a:rPr>
              <a:t>formes</a:t>
            </a:r>
            <a:r>
              <a:rPr sz="2000" dirty="0">
                <a:latin typeface="Arial"/>
                <a:cs typeface="Arial"/>
              </a:rPr>
              <a:t>	</a:t>
            </a:r>
            <a:r>
              <a:rPr sz="2000" spc="-25" dirty="0">
                <a:latin typeface="Arial"/>
                <a:cs typeface="Arial"/>
              </a:rPr>
              <a:t>et</a:t>
            </a:r>
            <a:r>
              <a:rPr sz="2000" dirty="0">
                <a:latin typeface="Arial"/>
                <a:cs typeface="Arial"/>
              </a:rPr>
              <a:t>	</a:t>
            </a:r>
            <a:r>
              <a:rPr sz="2000" spc="-25" dirty="0">
                <a:latin typeface="Arial"/>
                <a:cs typeface="Arial"/>
              </a:rPr>
              <a:t>des </a:t>
            </a:r>
            <a:r>
              <a:rPr sz="2000" dirty="0">
                <a:latin typeface="Arial"/>
                <a:cs typeface="Arial"/>
              </a:rPr>
              <a:t>concentrations</a:t>
            </a:r>
            <a:r>
              <a:rPr sz="2000" spc="-70" dirty="0">
                <a:latin typeface="Arial"/>
                <a:cs typeface="Arial"/>
              </a:rPr>
              <a:t> </a:t>
            </a:r>
            <a:r>
              <a:rPr sz="2000" spc="-10" dirty="0">
                <a:latin typeface="Arial"/>
                <a:cs typeface="Arial"/>
              </a:rPr>
              <a:t>différentes,</a:t>
            </a:r>
            <a:endParaRPr sz="2000">
              <a:latin typeface="Arial"/>
              <a:cs typeface="Arial"/>
            </a:endParaRPr>
          </a:p>
          <a:p>
            <a:pPr marL="240665" indent="-227965">
              <a:lnSpc>
                <a:spcPct val="100000"/>
              </a:lnSpc>
              <a:spcBef>
                <a:spcPts val="480"/>
              </a:spcBef>
              <a:buChar char="•"/>
              <a:tabLst>
                <a:tab pos="240665" algn="l"/>
                <a:tab pos="786765" algn="l"/>
                <a:tab pos="2291080" algn="l"/>
                <a:tab pos="4206875" algn="l"/>
                <a:tab pos="4538980" algn="l"/>
                <a:tab pos="4998085" algn="l"/>
                <a:tab pos="6036310" algn="l"/>
                <a:tab pos="6624320" algn="l"/>
                <a:tab pos="8043545" algn="l"/>
              </a:tabLst>
            </a:pPr>
            <a:r>
              <a:rPr sz="2000" spc="-25" dirty="0">
                <a:latin typeface="Arial"/>
                <a:cs typeface="Arial"/>
              </a:rPr>
              <a:t>on</a:t>
            </a:r>
            <a:r>
              <a:rPr sz="2000" dirty="0">
                <a:latin typeface="Arial"/>
                <a:cs typeface="Arial"/>
              </a:rPr>
              <a:t>	</a:t>
            </a:r>
            <a:r>
              <a:rPr sz="2000" spc="-10" dirty="0">
                <a:latin typeface="Arial"/>
                <a:cs typeface="Arial"/>
              </a:rPr>
              <a:t>distinguera</a:t>
            </a:r>
            <a:r>
              <a:rPr sz="2000" dirty="0">
                <a:latin typeface="Arial"/>
                <a:cs typeface="Arial"/>
              </a:rPr>
              <a:t>	</a:t>
            </a:r>
            <a:r>
              <a:rPr sz="2000" spc="-10" dirty="0">
                <a:latin typeface="Arial"/>
                <a:cs typeface="Arial"/>
              </a:rPr>
              <a:t>principalement</a:t>
            </a:r>
            <a:r>
              <a:rPr sz="2000" dirty="0">
                <a:latin typeface="Arial"/>
                <a:cs typeface="Arial"/>
              </a:rPr>
              <a:t>	</a:t>
            </a:r>
            <a:r>
              <a:rPr sz="2000" spc="-50" dirty="0">
                <a:latin typeface="Arial"/>
                <a:cs typeface="Arial"/>
              </a:rPr>
              <a:t>:</a:t>
            </a:r>
            <a:r>
              <a:rPr sz="2000" dirty="0">
                <a:latin typeface="Arial"/>
                <a:cs typeface="Arial"/>
              </a:rPr>
              <a:t>	</a:t>
            </a:r>
            <a:r>
              <a:rPr sz="2000" spc="-25" dirty="0">
                <a:latin typeface="Arial"/>
                <a:cs typeface="Arial"/>
              </a:rPr>
              <a:t>le</a:t>
            </a:r>
            <a:r>
              <a:rPr sz="2000" dirty="0">
                <a:latin typeface="Arial"/>
                <a:cs typeface="Arial"/>
              </a:rPr>
              <a:t>	</a:t>
            </a:r>
            <a:r>
              <a:rPr sz="2000" spc="-10" dirty="0">
                <a:latin typeface="Arial"/>
                <a:cs typeface="Arial"/>
              </a:rPr>
              <a:t>quartz,</a:t>
            </a:r>
            <a:r>
              <a:rPr sz="2000" dirty="0">
                <a:latin typeface="Arial"/>
                <a:cs typeface="Arial"/>
              </a:rPr>
              <a:t>	</a:t>
            </a:r>
            <a:r>
              <a:rPr sz="2000" spc="-25" dirty="0">
                <a:latin typeface="Arial"/>
                <a:cs typeface="Arial"/>
              </a:rPr>
              <a:t>les</a:t>
            </a:r>
            <a:r>
              <a:rPr sz="2000" dirty="0">
                <a:latin typeface="Arial"/>
                <a:cs typeface="Arial"/>
              </a:rPr>
              <a:t>	</a:t>
            </a:r>
            <a:r>
              <a:rPr sz="2000" spc="-10" dirty="0">
                <a:latin typeface="Arial"/>
                <a:cs typeface="Arial"/>
              </a:rPr>
              <a:t>feldspaths</a:t>
            </a:r>
            <a:r>
              <a:rPr sz="2000" dirty="0">
                <a:latin typeface="Arial"/>
                <a:cs typeface="Arial"/>
              </a:rPr>
              <a:t>	</a:t>
            </a:r>
            <a:r>
              <a:rPr sz="2000" spc="-25" dirty="0">
                <a:latin typeface="Arial"/>
                <a:cs typeface="Arial"/>
              </a:rPr>
              <a:t>et</a:t>
            </a:r>
            <a:endParaRPr sz="2000">
              <a:latin typeface="Arial"/>
              <a:cs typeface="Arial"/>
            </a:endParaRPr>
          </a:p>
          <a:p>
            <a:pPr marL="240665">
              <a:lnSpc>
                <a:spcPct val="100000"/>
              </a:lnSpc>
              <a:spcBef>
                <a:spcPts val="5"/>
              </a:spcBef>
            </a:pPr>
            <a:r>
              <a:rPr sz="2000" dirty="0">
                <a:latin typeface="Arial"/>
                <a:cs typeface="Arial"/>
              </a:rPr>
              <a:t>feldspathoïdes,</a:t>
            </a:r>
            <a:r>
              <a:rPr sz="2000" spc="-55" dirty="0">
                <a:latin typeface="Arial"/>
                <a:cs typeface="Arial"/>
              </a:rPr>
              <a:t> </a:t>
            </a:r>
            <a:r>
              <a:rPr sz="2000" dirty="0">
                <a:latin typeface="Arial"/>
                <a:cs typeface="Arial"/>
              </a:rPr>
              <a:t>les</a:t>
            </a:r>
            <a:r>
              <a:rPr sz="2000" spc="-20" dirty="0">
                <a:latin typeface="Arial"/>
                <a:cs typeface="Arial"/>
              </a:rPr>
              <a:t> </a:t>
            </a:r>
            <a:r>
              <a:rPr sz="2000" dirty="0">
                <a:latin typeface="Arial"/>
                <a:cs typeface="Arial"/>
              </a:rPr>
              <a:t>amphiboles,</a:t>
            </a:r>
            <a:r>
              <a:rPr sz="2000" spc="-40" dirty="0">
                <a:latin typeface="Arial"/>
                <a:cs typeface="Arial"/>
              </a:rPr>
              <a:t> </a:t>
            </a:r>
            <a:r>
              <a:rPr sz="2000" dirty="0">
                <a:latin typeface="Arial"/>
                <a:cs typeface="Arial"/>
              </a:rPr>
              <a:t>les</a:t>
            </a:r>
            <a:r>
              <a:rPr sz="2000" spc="-15" dirty="0">
                <a:latin typeface="Arial"/>
                <a:cs typeface="Arial"/>
              </a:rPr>
              <a:t> </a:t>
            </a:r>
            <a:r>
              <a:rPr sz="2000" dirty="0">
                <a:latin typeface="Arial"/>
                <a:cs typeface="Arial"/>
              </a:rPr>
              <a:t>pyroxènes,</a:t>
            </a:r>
            <a:r>
              <a:rPr sz="2000" spc="-50" dirty="0">
                <a:latin typeface="Arial"/>
                <a:cs typeface="Arial"/>
              </a:rPr>
              <a:t> </a:t>
            </a:r>
            <a:r>
              <a:rPr sz="2000" dirty="0">
                <a:latin typeface="Arial"/>
                <a:cs typeface="Arial"/>
              </a:rPr>
              <a:t>les</a:t>
            </a:r>
            <a:r>
              <a:rPr sz="2000" spc="-15" dirty="0">
                <a:latin typeface="Arial"/>
                <a:cs typeface="Arial"/>
              </a:rPr>
              <a:t> </a:t>
            </a:r>
            <a:r>
              <a:rPr sz="2000" dirty="0">
                <a:latin typeface="Arial"/>
                <a:cs typeface="Arial"/>
              </a:rPr>
              <a:t>micas</a:t>
            </a:r>
            <a:r>
              <a:rPr sz="2000" spc="-25" dirty="0">
                <a:latin typeface="Arial"/>
                <a:cs typeface="Arial"/>
              </a:rPr>
              <a:t> </a:t>
            </a:r>
            <a:r>
              <a:rPr sz="2000" dirty="0">
                <a:latin typeface="Arial"/>
                <a:cs typeface="Arial"/>
              </a:rPr>
              <a:t>et</a:t>
            </a:r>
            <a:r>
              <a:rPr sz="2000" spc="-30" dirty="0">
                <a:latin typeface="Arial"/>
                <a:cs typeface="Arial"/>
              </a:rPr>
              <a:t> </a:t>
            </a:r>
            <a:r>
              <a:rPr sz="2000" dirty="0">
                <a:latin typeface="Arial"/>
                <a:cs typeface="Arial"/>
              </a:rPr>
              <a:t>les</a:t>
            </a:r>
            <a:r>
              <a:rPr sz="2000" spc="-20" dirty="0">
                <a:latin typeface="Arial"/>
                <a:cs typeface="Arial"/>
              </a:rPr>
              <a:t> </a:t>
            </a:r>
            <a:r>
              <a:rPr sz="2000" spc="-10" dirty="0">
                <a:latin typeface="Arial"/>
                <a:cs typeface="Arial"/>
              </a:rPr>
              <a:t>argiles.</a:t>
            </a:r>
            <a:endParaRPr sz="2000">
              <a:latin typeface="Arial"/>
              <a:cs typeface="Arial"/>
            </a:endParaRPr>
          </a:p>
        </p:txBody>
      </p:sp>
      <p:sp>
        <p:nvSpPr>
          <p:cNvPr id="5" name="object 5"/>
          <p:cNvSpPr txBox="1">
            <a:spLocks noGrp="1"/>
          </p:cNvSpPr>
          <p:nvPr>
            <p:ph type="title"/>
          </p:nvPr>
        </p:nvSpPr>
        <p:spPr>
          <a:xfrm>
            <a:off x="330200" y="898398"/>
            <a:ext cx="2359025" cy="45212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2800" dirty="0">
                <a:solidFill>
                  <a:srgbClr val="C0504D"/>
                </a:solidFill>
                <a:latin typeface="Arial"/>
                <a:cs typeface="Arial"/>
              </a:rPr>
              <a:t>1.</a:t>
            </a:r>
            <a:r>
              <a:rPr sz="2800" spc="-40" dirty="0">
                <a:solidFill>
                  <a:srgbClr val="C0504D"/>
                </a:solidFill>
                <a:latin typeface="Arial"/>
                <a:cs typeface="Arial"/>
              </a:rPr>
              <a:t> </a:t>
            </a:r>
            <a:r>
              <a:rPr sz="2800" dirty="0">
                <a:solidFill>
                  <a:srgbClr val="C0504D"/>
                </a:solidFill>
                <a:latin typeface="Arial"/>
                <a:cs typeface="Arial"/>
              </a:rPr>
              <a:t>Les</a:t>
            </a:r>
            <a:r>
              <a:rPr sz="2800" spc="-30" dirty="0">
                <a:solidFill>
                  <a:srgbClr val="C0504D"/>
                </a:solidFill>
                <a:latin typeface="Arial"/>
                <a:cs typeface="Arial"/>
              </a:rPr>
              <a:t> </a:t>
            </a:r>
            <a:r>
              <a:rPr sz="2800" spc="-10" dirty="0">
                <a:solidFill>
                  <a:srgbClr val="C0504D"/>
                </a:solidFill>
                <a:latin typeface="Arial"/>
                <a:cs typeface="Arial"/>
              </a:rPr>
              <a:t>silicates</a:t>
            </a:r>
            <a:endParaRPr sz="2800">
              <a:latin typeface="Arial"/>
              <a:cs typeface="Arial"/>
            </a:endParaRPr>
          </a:p>
        </p:txBody>
      </p:sp>
      <p:pic>
        <p:nvPicPr>
          <p:cNvPr id="6" name="object 6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250952" y="2340355"/>
            <a:ext cx="2386076" cy="2087499"/>
          </a:xfrm>
          <a:prstGeom prst="rect">
            <a:avLst/>
          </a:prstGeom>
        </p:spPr>
      </p:pic>
      <p:sp>
        <p:nvSpPr>
          <p:cNvPr id="7" name="object 7"/>
          <p:cNvSpPr txBox="1"/>
          <p:nvPr/>
        </p:nvSpPr>
        <p:spPr>
          <a:xfrm>
            <a:off x="448970" y="4526991"/>
            <a:ext cx="1837689" cy="30035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100"/>
              </a:spcBef>
            </a:pPr>
            <a:r>
              <a:rPr sz="1800" i="1" dirty="0">
                <a:latin typeface="Arial"/>
                <a:cs typeface="Arial"/>
              </a:rPr>
              <a:t>Le</a:t>
            </a:r>
            <a:r>
              <a:rPr sz="1800" i="1" spc="-25" dirty="0">
                <a:latin typeface="Arial"/>
                <a:cs typeface="Arial"/>
              </a:rPr>
              <a:t> </a:t>
            </a:r>
            <a:r>
              <a:rPr sz="1800" i="1" dirty="0">
                <a:latin typeface="Arial"/>
                <a:cs typeface="Arial"/>
              </a:rPr>
              <a:t>tétraèdre</a:t>
            </a:r>
            <a:r>
              <a:rPr sz="1800" i="1" spc="-15" dirty="0">
                <a:latin typeface="Arial"/>
                <a:cs typeface="Arial"/>
              </a:rPr>
              <a:t> </a:t>
            </a:r>
            <a:r>
              <a:rPr sz="1800" i="1" spc="-20" dirty="0">
                <a:latin typeface="Arial"/>
                <a:cs typeface="Arial"/>
              </a:rPr>
              <a:t>SiO</a:t>
            </a:r>
            <a:r>
              <a:rPr sz="1800" i="1" spc="-30" baseline="-20833" dirty="0">
                <a:latin typeface="Arial"/>
                <a:cs typeface="Arial"/>
              </a:rPr>
              <a:t>4</a:t>
            </a:r>
            <a:endParaRPr sz="1800" baseline="-20833">
              <a:latin typeface="Arial"/>
              <a:cs typeface="Arial"/>
            </a:endParaRPr>
          </a:p>
        </p:txBody>
      </p:sp>
      <p:pic>
        <p:nvPicPr>
          <p:cNvPr id="8" name="object 8">
            <a:hlinkClick r:id="rId3"/>
          </p:cNvPr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2843276" y="2340355"/>
            <a:ext cx="2778448" cy="2376424"/>
          </a:xfrm>
          <a:prstGeom prst="rect">
            <a:avLst/>
          </a:prstGeom>
        </p:spPr>
      </p:pic>
      <p:pic>
        <p:nvPicPr>
          <p:cNvPr id="9" name="object 9">
            <a:hlinkClick r:id="rId3"/>
          </p:cNvPr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5712030" y="2483230"/>
            <a:ext cx="2725722" cy="1728724"/>
          </a:xfrm>
          <a:prstGeom prst="rect">
            <a:avLst/>
          </a:prstGeom>
        </p:spPr>
      </p:pic>
      <p:sp>
        <p:nvSpPr>
          <p:cNvPr id="10" name="object 10"/>
          <p:cNvSpPr txBox="1"/>
          <p:nvPr/>
        </p:nvSpPr>
        <p:spPr>
          <a:xfrm>
            <a:off x="5731255" y="4239895"/>
            <a:ext cx="2646680" cy="574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  <a:tabLst>
                <a:tab pos="1223645" algn="l"/>
              </a:tabLst>
            </a:pPr>
            <a:r>
              <a:rPr sz="1800" i="1" spc="-10" dirty="0">
                <a:latin typeface="Arial"/>
                <a:cs typeface="Arial"/>
              </a:rPr>
              <a:t>Principaux</a:t>
            </a:r>
            <a:r>
              <a:rPr sz="1800" i="1" dirty="0">
                <a:latin typeface="Arial"/>
                <a:cs typeface="Arial"/>
              </a:rPr>
              <a:t>	</a:t>
            </a:r>
            <a:r>
              <a:rPr sz="1800" i="1" spc="-10" dirty="0">
                <a:latin typeface="Arial"/>
                <a:cs typeface="Arial"/>
              </a:rPr>
              <a:t>arrangements </a:t>
            </a:r>
            <a:r>
              <a:rPr sz="1800" i="1" dirty="0">
                <a:latin typeface="Arial"/>
                <a:cs typeface="Arial"/>
              </a:rPr>
              <a:t>des</a:t>
            </a:r>
            <a:r>
              <a:rPr sz="1800" i="1" spc="-10" dirty="0">
                <a:latin typeface="Arial"/>
                <a:cs typeface="Arial"/>
              </a:rPr>
              <a:t> silicates</a:t>
            </a:r>
            <a:endParaRPr sz="18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5604668" y="109169"/>
            <a:ext cx="3335654" cy="51308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algn="ctr">
              <a:lnSpc>
                <a:spcPct val="100000"/>
              </a:lnSpc>
              <a:spcBef>
                <a:spcPts val="95"/>
              </a:spcBef>
            </a:pPr>
            <a:r>
              <a:rPr sz="1600" dirty="0">
                <a:solidFill>
                  <a:srgbClr val="FFFFFF"/>
                </a:solidFill>
                <a:latin typeface="Calibri"/>
                <a:cs typeface="Calibri"/>
              </a:rPr>
              <a:t>II</a:t>
            </a:r>
            <a:r>
              <a:rPr sz="1600" spc="-3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600" dirty="0">
                <a:solidFill>
                  <a:srgbClr val="FFFFFF"/>
                </a:solidFill>
                <a:latin typeface="Calibri"/>
                <a:cs typeface="Calibri"/>
              </a:rPr>
              <a:t>.</a:t>
            </a:r>
            <a:r>
              <a:rPr sz="1600" spc="-3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600" dirty="0">
                <a:solidFill>
                  <a:srgbClr val="FFFFFF"/>
                </a:solidFill>
                <a:latin typeface="Calibri"/>
                <a:cs typeface="Calibri"/>
              </a:rPr>
              <a:t>Les</a:t>
            </a:r>
            <a:r>
              <a:rPr sz="1600" spc="-1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600" dirty="0">
                <a:solidFill>
                  <a:srgbClr val="FFFFFF"/>
                </a:solidFill>
                <a:latin typeface="Calibri"/>
                <a:cs typeface="Calibri"/>
              </a:rPr>
              <a:t>principaux</a:t>
            </a:r>
            <a:r>
              <a:rPr sz="1600" spc="-5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600" spc="-10" dirty="0">
                <a:solidFill>
                  <a:srgbClr val="FFFFFF"/>
                </a:solidFill>
                <a:latin typeface="Calibri"/>
                <a:cs typeface="Calibri"/>
              </a:rPr>
              <a:t>minéraux</a:t>
            </a:r>
            <a:endParaRPr sz="1600">
              <a:latin typeface="Calibri"/>
              <a:cs typeface="Calibri"/>
            </a:endParaRPr>
          </a:p>
          <a:p>
            <a:pPr algn="ctr">
              <a:lnSpc>
                <a:spcPct val="100000"/>
              </a:lnSpc>
            </a:pPr>
            <a:r>
              <a:rPr sz="1600" spc="-10" dirty="0">
                <a:solidFill>
                  <a:srgbClr val="FFFFFF"/>
                </a:solidFill>
                <a:latin typeface="Calibri"/>
                <a:cs typeface="Calibri"/>
              </a:rPr>
              <a:t>constituants</a:t>
            </a:r>
            <a:r>
              <a:rPr sz="1600" spc="-4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600" dirty="0">
                <a:solidFill>
                  <a:srgbClr val="FFFFFF"/>
                </a:solidFill>
                <a:latin typeface="Calibri"/>
                <a:cs typeface="Calibri"/>
              </a:rPr>
              <a:t>des</a:t>
            </a:r>
            <a:r>
              <a:rPr sz="1600" spc="-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600" spc="-10" dirty="0">
                <a:solidFill>
                  <a:srgbClr val="FFFFFF"/>
                </a:solidFill>
                <a:latin typeface="Calibri"/>
                <a:cs typeface="Calibri"/>
              </a:rPr>
              <a:t>roches</a:t>
            </a:r>
            <a:endParaRPr sz="1600">
              <a:latin typeface="Calibri"/>
              <a:cs typeface="Calibri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578408" y="765037"/>
            <a:ext cx="8173720" cy="3732529"/>
          </a:xfrm>
          <a:prstGeom prst="rect">
            <a:avLst/>
          </a:prstGeom>
        </p:spPr>
        <p:txBody>
          <a:bodyPr vert="horz" wrap="square" lIns="0" tIns="57785" rIns="0" bIns="0" rtlCol="0">
            <a:spAutoFit/>
          </a:bodyPr>
          <a:lstStyle/>
          <a:p>
            <a:pPr marL="482600" indent="-457200">
              <a:lnSpc>
                <a:spcPct val="100000"/>
              </a:lnSpc>
              <a:spcBef>
                <a:spcPts val="455"/>
              </a:spcBef>
              <a:buFont typeface="Arial"/>
              <a:buChar char="•"/>
              <a:tabLst>
                <a:tab pos="482600" algn="l"/>
              </a:tabLst>
            </a:pPr>
            <a:r>
              <a:rPr sz="2800" b="1" dirty="0">
                <a:latin typeface="Arial"/>
                <a:cs typeface="Arial"/>
              </a:rPr>
              <a:t>Le</a:t>
            </a:r>
            <a:r>
              <a:rPr sz="2800" b="1" spc="-35" dirty="0">
                <a:latin typeface="Arial"/>
                <a:cs typeface="Arial"/>
              </a:rPr>
              <a:t> </a:t>
            </a:r>
            <a:r>
              <a:rPr sz="2800" b="1" spc="-10" dirty="0">
                <a:latin typeface="Arial"/>
                <a:cs typeface="Arial"/>
              </a:rPr>
              <a:t>quartz</a:t>
            </a:r>
            <a:endParaRPr sz="2800">
              <a:latin typeface="Arial"/>
              <a:cs typeface="Arial"/>
            </a:endParaRPr>
          </a:p>
          <a:p>
            <a:pPr marL="1282700" lvl="1" indent="-342900">
              <a:lnSpc>
                <a:spcPct val="100000"/>
              </a:lnSpc>
              <a:spcBef>
                <a:spcPts val="265"/>
              </a:spcBef>
              <a:buChar char="•"/>
              <a:tabLst>
                <a:tab pos="1282700" algn="l"/>
              </a:tabLst>
            </a:pPr>
            <a:r>
              <a:rPr sz="2000" dirty="0">
                <a:latin typeface="Arial"/>
                <a:cs typeface="Arial"/>
              </a:rPr>
              <a:t>Il</a:t>
            </a:r>
            <a:r>
              <a:rPr sz="2000" spc="-20" dirty="0">
                <a:latin typeface="Arial"/>
                <a:cs typeface="Arial"/>
              </a:rPr>
              <a:t> </a:t>
            </a:r>
            <a:r>
              <a:rPr sz="2000" dirty="0">
                <a:latin typeface="Arial"/>
                <a:cs typeface="Arial"/>
              </a:rPr>
              <a:t>forme</a:t>
            </a:r>
            <a:r>
              <a:rPr sz="2000" spc="-40" dirty="0">
                <a:latin typeface="Arial"/>
                <a:cs typeface="Arial"/>
              </a:rPr>
              <a:t> </a:t>
            </a:r>
            <a:r>
              <a:rPr sz="2000" dirty="0">
                <a:latin typeface="Arial"/>
                <a:cs typeface="Arial"/>
              </a:rPr>
              <a:t>des</a:t>
            </a:r>
            <a:r>
              <a:rPr sz="2000" spc="-25" dirty="0">
                <a:latin typeface="Arial"/>
                <a:cs typeface="Arial"/>
              </a:rPr>
              <a:t> </a:t>
            </a:r>
            <a:r>
              <a:rPr sz="2000" dirty="0">
                <a:latin typeface="Arial"/>
                <a:cs typeface="Arial"/>
              </a:rPr>
              <a:t>prisme</a:t>
            </a:r>
            <a:r>
              <a:rPr sz="2000" spc="-45" dirty="0">
                <a:latin typeface="Arial"/>
                <a:cs typeface="Arial"/>
              </a:rPr>
              <a:t> </a:t>
            </a:r>
            <a:r>
              <a:rPr sz="2000" dirty="0">
                <a:latin typeface="Arial"/>
                <a:cs typeface="Arial"/>
              </a:rPr>
              <a:t>hexagonaux</a:t>
            </a:r>
            <a:r>
              <a:rPr sz="2000" spc="-30" dirty="0">
                <a:latin typeface="Arial"/>
                <a:cs typeface="Arial"/>
              </a:rPr>
              <a:t> </a:t>
            </a:r>
            <a:r>
              <a:rPr sz="2000" dirty="0">
                <a:latin typeface="Arial"/>
                <a:cs typeface="Arial"/>
              </a:rPr>
              <a:t>terminé</a:t>
            </a:r>
            <a:r>
              <a:rPr sz="2000" spc="-40" dirty="0">
                <a:latin typeface="Arial"/>
                <a:cs typeface="Arial"/>
              </a:rPr>
              <a:t> </a:t>
            </a:r>
            <a:r>
              <a:rPr sz="2000" dirty="0">
                <a:latin typeface="Arial"/>
                <a:cs typeface="Arial"/>
              </a:rPr>
              <a:t>par</a:t>
            </a:r>
            <a:r>
              <a:rPr sz="2000" spc="-40" dirty="0">
                <a:latin typeface="Arial"/>
                <a:cs typeface="Arial"/>
              </a:rPr>
              <a:t> </a:t>
            </a:r>
            <a:r>
              <a:rPr sz="2000" dirty="0">
                <a:latin typeface="Arial"/>
                <a:cs typeface="Arial"/>
              </a:rPr>
              <a:t>des</a:t>
            </a:r>
            <a:r>
              <a:rPr sz="2000" spc="-20" dirty="0">
                <a:latin typeface="Arial"/>
                <a:cs typeface="Arial"/>
              </a:rPr>
              <a:t> </a:t>
            </a:r>
            <a:r>
              <a:rPr sz="2000" spc="-10" dirty="0">
                <a:latin typeface="Arial"/>
                <a:cs typeface="Arial"/>
              </a:rPr>
              <a:t>pyramides</a:t>
            </a:r>
            <a:endParaRPr sz="2000">
              <a:latin typeface="Arial"/>
              <a:cs typeface="Arial"/>
            </a:endParaRPr>
          </a:p>
          <a:p>
            <a:pPr marL="1282700" lvl="1" indent="-342900">
              <a:lnSpc>
                <a:spcPct val="100000"/>
              </a:lnSpc>
              <a:spcBef>
                <a:spcPts val="240"/>
              </a:spcBef>
              <a:buChar char="•"/>
              <a:tabLst>
                <a:tab pos="1282700" algn="l"/>
              </a:tabLst>
            </a:pPr>
            <a:r>
              <a:rPr sz="2000" dirty="0">
                <a:latin typeface="Arial"/>
                <a:cs typeface="Arial"/>
              </a:rPr>
              <a:t>Formé</a:t>
            </a:r>
            <a:r>
              <a:rPr sz="2000" spc="-35" dirty="0">
                <a:latin typeface="Arial"/>
                <a:cs typeface="Arial"/>
              </a:rPr>
              <a:t> </a:t>
            </a:r>
            <a:r>
              <a:rPr sz="2000" dirty="0">
                <a:latin typeface="Arial"/>
                <a:cs typeface="Arial"/>
              </a:rPr>
              <a:t>par</a:t>
            </a:r>
            <a:r>
              <a:rPr sz="2000" spc="-15" dirty="0">
                <a:latin typeface="Arial"/>
                <a:cs typeface="Arial"/>
              </a:rPr>
              <a:t> </a:t>
            </a:r>
            <a:r>
              <a:rPr sz="2000" dirty="0">
                <a:latin typeface="Arial"/>
                <a:cs typeface="Arial"/>
              </a:rPr>
              <a:t>des</a:t>
            </a:r>
            <a:r>
              <a:rPr sz="2000" spc="-30" dirty="0">
                <a:latin typeface="Arial"/>
                <a:cs typeface="Arial"/>
              </a:rPr>
              <a:t> </a:t>
            </a:r>
            <a:r>
              <a:rPr sz="2000" dirty="0">
                <a:latin typeface="Arial"/>
                <a:cs typeface="Arial"/>
              </a:rPr>
              <a:t>tétraèdres</a:t>
            </a:r>
            <a:r>
              <a:rPr sz="2000" spc="-50" dirty="0">
                <a:latin typeface="Arial"/>
                <a:cs typeface="Arial"/>
              </a:rPr>
              <a:t> </a:t>
            </a:r>
            <a:r>
              <a:rPr sz="2000" dirty="0">
                <a:latin typeface="Arial"/>
                <a:cs typeface="Arial"/>
              </a:rPr>
              <a:t>SiO</a:t>
            </a:r>
            <a:r>
              <a:rPr sz="1950" baseline="-21367" dirty="0">
                <a:latin typeface="Arial"/>
                <a:cs typeface="Arial"/>
              </a:rPr>
              <a:t>4</a:t>
            </a:r>
            <a:r>
              <a:rPr sz="1950" spc="262" baseline="-21367" dirty="0">
                <a:latin typeface="Arial"/>
                <a:cs typeface="Arial"/>
              </a:rPr>
              <a:t> </a:t>
            </a:r>
            <a:r>
              <a:rPr sz="2000" dirty="0">
                <a:latin typeface="Arial"/>
                <a:cs typeface="Arial"/>
              </a:rPr>
              <a:t>disposé</a:t>
            </a:r>
            <a:r>
              <a:rPr sz="2000" spc="-35" dirty="0">
                <a:latin typeface="Arial"/>
                <a:cs typeface="Arial"/>
              </a:rPr>
              <a:t> </a:t>
            </a:r>
            <a:r>
              <a:rPr sz="2000" dirty="0">
                <a:latin typeface="Arial"/>
                <a:cs typeface="Arial"/>
              </a:rPr>
              <a:t>en</a:t>
            </a:r>
            <a:r>
              <a:rPr sz="2000" spc="-20" dirty="0">
                <a:latin typeface="Arial"/>
                <a:cs typeface="Arial"/>
              </a:rPr>
              <a:t> </a:t>
            </a:r>
            <a:r>
              <a:rPr sz="2000" spc="-10" dirty="0">
                <a:latin typeface="Arial"/>
                <a:cs typeface="Arial"/>
              </a:rPr>
              <a:t>hélice</a:t>
            </a:r>
            <a:endParaRPr sz="2000">
              <a:latin typeface="Arial"/>
              <a:cs typeface="Arial"/>
            </a:endParaRPr>
          </a:p>
          <a:p>
            <a:pPr marL="1282700" marR="106680" lvl="1" indent="-342900">
              <a:lnSpc>
                <a:spcPts val="2160"/>
              </a:lnSpc>
              <a:spcBef>
                <a:spcPts val="509"/>
              </a:spcBef>
              <a:buChar char="•"/>
              <a:tabLst>
                <a:tab pos="1282700" algn="l"/>
                <a:tab pos="1918335" algn="l"/>
                <a:tab pos="2988310" algn="l"/>
                <a:tab pos="3677285" algn="l"/>
                <a:tab pos="4137660" algn="l"/>
                <a:tab pos="5036820" algn="l"/>
                <a:tab pos="6698615" algn="l"/>
                <a:tab pos="7045959" algn="l"/>
                <a:tab pos="7733030" algn="l"/>
              </a:tabLst>
            </a:pPr>
            <a:r>
              <a:rPr sz="2000" spc="-20" dirty="0">
                <a:latin typeface="Arial"/>
                <a:cs typeface="Arial"/>
              </a:rPr>
              <a:t>Très</a:t>
            </a:r>
            <a:r>
              <a:rPr sz="2000" dirty="0">
                <a:latin typeface="Arial"/>
                <a:cs typeface="Arial"/>
              </a:rPr>
              <a:t>	</a:t>
            </a:r>
            <a:r>
              <a:rPr sz="2000" spc="-10" dirty="0">
                <a:latin typeface="Arial"/>
                <a:cs typeface="Arial"/>
              </a:rPr>
              <a:t>répandu</a:t>
            </a:r>
            <a:r>
              <a:rPr sz="2000" dirty="0">
                <a:latin typeface="Arial"/>
                <a:cs typeface="Arial"/>
              </a:rPr>
              <a:t>	</a:t>
            </a:r>
            <a:r>
              <a:rPr sz="2000" spc="-20" dirty="0">
                <a:latin typeface="Arial"/>
                <a:cs typeface="Arial"/>
              </a:rPr>
              <a:t>dans</a:t>
            </a:r>
            <a:r>
              <a:rPr sz="2000" dirty="0">
                <a:latin typeface="Arial"/>
                <a:cs typeface="Arial"/>
              </a:rPr>
              <a:t>	</a:t>
            </a:r>
            <a:r>
              <a:rPr sz="2000" spc="-25" dirty="0">
                <a:latin typeface="Arial"/>
                <a:cs typeface="Arial"/>
              </a:rPr>
              <a:t>les</a:t>
            </a:r>
            <a:r>
              <a:rPr sz="2000" dirty="0">
                <a:latin typeface="Arial"/>
                <a:cs typeface="Arial"/>
              </a:rPr>
              <a:t>	</a:t>
            </a:r>
            <a:r>
              <a:rPr sz="2000" spc="-10" dirty="0">
                <a:latin typeface="Arial"/>
                <a:cs typeface="Arial"/>
              </a:rPr>
              <a:t>roches</a:t>
            </a:r>
            <a:r>
              <a:rPr sz="2000" dirty="0">
                <a:latin typeface="Arial"/>
                <a:cs typeface="Arial"/>
              </a:rPr>
              <a:t>	</a:t>
            </a:r>
            <a:r>
              <a:rPr sz="2000" spc="-10" dirty="0">
                <a:latin typeface="Arial"/>
                <a:cs typeface="Arial"/>
              </a:rPr>
              <a:t>magmatiques</a:t>
            </a:r>
            <a:r>
              <a:rPr sz="2000" dirty="0">
                <a:latin typeface="Arial"/>
                <a:cs typeface="Arial"/>
              </a:rPr>
              <a:t>	</a:t>
            </a:r>
            <a:r>
              <a:rPr sz="2000" spc="-25" dirty="0">
                <a:latin typeface="Arial"/>
                <a:cs typeface="Arial"/>
              </a:rPr>
              <a:t>et</a:t>
            </a:r>
            <a:r>
              <a:rPr sz="2000" dirty="0">
                <a:latin typeface="Arial"/>
                <a:cs typeface="Arial"/>
              </a:rPr>
              <a:t>	</a:t>
            </a:r>
            <a:r>
              <a:rPr sz="2000" spc="-20" dirty="0">
                <a:latin typeface="Arial"/>
                <a:cs typeface="Arial"/>
              </a:rPr>
              <a:t>dans</a:t>
            </a:r>
            <a:r>
              <a:rPr sz="2000" dirty="0">
                <a:latin typeface="Arial"/>
                <a:cs typeface="Arial"/>
              </a:rPr>
              <a:t>	</a:t>
            </a:r>
            <a:r>
              <a:rPr sz="2000" spc="-25" dirty="0">
                <a:latin typeface="Arial"/>
                <a:cs typeface="Arial"/>
              </a:rPr>
              <a:t>les </a:t>
            </a:r>
            <a:r>
              <a:rPr sz="2000" dirty="0">
                <a:latin typeface="Arial"/>
                <a:cs typeface="Arial"/>
              </a:rPr>
              <a:t>roches</a:t>
            </a:r>
            <a:r>
              <a:rPr sz="2000" spc="-35" dirty="0">
                <a:latin typeface="Arial"/>
                <a:cs typeface="Arial"/>
              </a:rPr>
              <a:t> </a:t>
            </a:r>
            <a:r>
              <a:rPr sz="2000" dirty="0">
                <a:latin typeface="Arial"/>
                <a:cs typeface="Arial"/>
              </a:rPr>
              <a:t>sédimentaires</a:t>
            </a:r>
            <a:r>
              <a:rPr sz="2000" spc="-45" dirty="0">
                <a:latin typeface="Arial"/>
                <a:cs typeface="Arial"/>
              </a:rPr>
              <a:t> </a:t>
            </a:r>
            <a:r>
              <a:rPr sz="2000" dirty="0">
                <a:latin typeface="Arial"/>
                <a:cs typeface="Arial"/>
              </a:rPr>
              <a:t>car</a:t>
            </a:r>
            <a:r>
              <a:rPr sz="2000" spc="-30" dirty="0">
                <a:latin typeface="Arial"/>
                <a:cs typeface="Arial"/>
              </a:rPr>
              <a:t> </a:t>
            </a:r>
            <a:r>
              <a:rPr sz="2000" dirty="0">
                <a:latin typeface="Arial"/>
                <a:cs typeface="Arial"/>
              </a:rPr>
              <a:t>très</a:t>
            </a:r>
            <a:r>
              <a:rPr sz="2000" spc="-25" dirty="0">
                <a:latin typeface="Arial"/>
                <a:cs typeface="Arial"/>
              </a:rPr>
              <a:t> </a:t>
            </a:r>
            <a:r>
              <a:rPr sz="2000" dirty="0">
                <a:latin typeface="Arial"/>
                <a:cs typeface="Arial"/>
              </a:rPr>
              <a:t>résistant</a:t>
            </a:r>
            <a:r>
              <a:rPr sz="2000" spc="-50" dirty="0">
                <a:latin typeface="Arial"/>
                <a:cs typeface="Arial"/>
              </a:rPr>
              <a:t> </a:t>
            </a:r>
            <a:r>
              <a:rPr sz="2000" dirty="0">
                <a:latin typeface="Arial"/>
                <a:cs typeface="Arial"/>
              </a:rPr>
              <a:t>à</a:t>
            </a:r>
            <a:r>
              <a:rPr sz="2000" spc="-5" dirty="0">
                <a:latin typeface="Arial"/>
                <a:cs typeface="Arial"/>
              </a:rPr>
              <a:t> </a:t>
            </a:r>
            <a:r>
              <a:rPr sz="2000" spc="-10" dirty="0">
                <a:latin typeface="Arial"/>
                <a:cs typeface="Arial"/>
              </a:rPr>
              <a:t>l’érosion</a:t>
            </a:r>
            <a:endParaRPr sz="2000">
              <a:latin typeface="Arial"/>
              <a:cs typeface="Arial"/>
            </a:endParaRPr>
          </a:p>
          <a:p>
            <a:pPr marL="1282700" lvl="1" indent="-342900">
              <a:lnSpc>
                <a:spcPct val="100000"/>
              </a:lnSpc>
              <a:spcBef>
                <a:spcPts val="209"/>
              </a:spcBef>
              <a:buChar char="•"/>
              <a:tabLst>
                <a:tab pos="1282700" algn="l"/>
              </a:tabLst>
            </a:pPr>
            <a:r>
              <a:rPr sz="2000" dirty="0">
                <a:latin typeface="Arial"/>
                <a:cs typeface="Arial"/>
              </a:rPr>
              <a:t>Très</a:t>
            </a:r>
            <a:r>
              <a:rPr sz="2000" spc="-50" dirty="0">
                <a:latin typeface="Arial"/>
                <a:cs typeface="Arial"/>
              </a:rPr>
              <a:t> </a:t>
            </a:r>
            <a:r>
              <a:rPr sz="2000" dirty="0">
                <a:latin typeface="Arial"/>
                <a:cs typeface="Arial"/>
              </a:rPr>
              <a:t>dur</a:t>
            </a:r>
            <a:r>
              <a:rPr sz="2000" spc="-50" dirty="0">
                <a:latin typeface="Arial"/>
                <a:cs typeface="Arial"/>
              </a:rPr>
              <a:t> </a:t>
            </a:r>
            <a:r>
              <a:rPr sz="2000" dirty="0">
                <a:latin typeface="Arial"/>
                <a:cs typeface="Arial"/>
              </a:rPr>
              <a:t>(il</a:t>
            </a:r>
            <a:r>
              <a:rPr sz="2000" spc="-25" dirty="0">
                <a:latin typeface="Arial"/>
                <a:cs typeface="Arial"/>
              </a:rPr>
              <a:t> </a:t>
            </a:r>
            <a:r>
              <a:rPr sz="2000" dirty="0">
                <a:latin typeface="Arial"/>
                <a:cs typeface="Arial"/>
              </a:rPr>
              <a:t>raye</a:t>
            </a:r>
            <a:r>
              <a:rPr sz="2000" spc="-45" dirty="0">
                <a:latin typeface="Arial"/>
                <a:cs typeface="Arial"/>
              </a:rPr>
              <a:t> </a:t>
            </a:r>
            <a:r>
              <a:rPr sz="2000" dirty="0">
                <a:latin typeface="Arial"/>
                <a:cs typeface="Arial"/>
              </a:rPr>
              <a:t>le</a:t>
            </a:r>
            <a:r>
              <a:rPr sz="2000" spc="-30" dirty="0">
                <a:latin typeface="Arial"/>
                <a:cs typeface="Arial"/>
              </a:rPr>
              <a:t> </a:t>
            </a:r>
            <a:r>
              <a:rPr sz="2000" dirty="0">
                <a:latin typeface="Arial"/>
                <a:cs typeface="Arial"/>
              </a:rPr>
              <a:t>verre</a:t>
            </a:r>
            <a:r>
              <a:rPr sz="2000" spc="-50" dirty="0">
                <a:latin typeface="Arial"/>
                <a:cs typeface="Arial"/>
              </a:rPr>
              <a:t> </a:t>
            </a:r>
            <a:r>
              <a:rPr sz="2000" dirty="0">
                <a:latin typeface="Arial"/>
                <a:cs typeface="Arial"/>
              </a:rPr>
              <a:t>et</a:t>
            </a:r>
            <a:r>
              <a:rPr sz="2000" spc="-35" dirty="0">
                <a:latin typeface="Arial"/>
                <a:cs typeface="Arial"/>
              </a:rPr>
              <a:t> </a:t>
            </a:r>
            <a:r>
              <a:rPr sz="2000" dirty="0">
                <a:latin typeface="Arial"/>
                <a:cs typeface="Arial"/>
              </a:rPr>
              <a:t>l’acier),</a:t>
            </a:r>
            <a:r>
              <a:rPr sz="2000" spc="-50" dirty="0">
                <a:latin typeface="Arial"/>
                <a:cs typeface="Arial"/>
              </a:rPr>
              <a:t> </a:t>
            </a:r>
            <a:r>
              <a:rPr sz="2000" dirty="0">
                <a:latin typeface="Arial"/>
                <a:cs typeface="Arial"/>
              </a:rPr>
              <a:t>peu</a:t>
            </a:r>
            <a:r>
              <a:rPr sz="2000" spc="-40" dirty="0">
                <a:latin typeface="Arial"/>
                <a:cs typeface="Arial"/>
              </a:rPr>
              <a:t> </a:t>
            </a:r>
            <a:r>
              <a:rPr sz="2000" spc="-10" dirty="0">
                <a:latin typeface="Arial"/>
                <a:cs typeface="Arial"/>
              </a:rPr>
              <a:t>soluble</a:t>
            </a:r>
            <a:endParaRPr sz="2000">
              <a:latin typeface="Arial"/>
              <a:cs typeface="Arial"/>
            </a:endParaRPr>
          </a:p>
          <a:p>
            <a:pPr marL="1282700" lvl="1" indent="-342900">
              <a:lnSpc>
                <a:spcPct val="100000"/>
              </a:lnSpc>
              <a:spcBef>
                <a:spcPts val="240"/>
              </a:spcBef>
              <a:buChar char="•"/>
              <a:tabLst>
                <a:tab pos="1282700" algn="l"/>
              </a:tabLst>
            </a:pPr>
            <a:r>
              <a:rPr sz="2000" dirty="0">
                <a:latin typeface="Arial"/>
                <a:cs typeface="Arial"/>
              </a:rPr>
              <a:t>Transparent</a:t>
            </a:r>
            <a:r>
              <a:rPr sz="2000" spc="-60" dirty="0">
                <a:latin typeface="Arial"/>
                <a:cs typeface="Arial"/>
              </a:rPr>
              <a:t> </a:t>
            </a:r>
            <a:r>
              <a:rPr sz="2000" dirty="0">
                <a:latin typeface="Arial"/>
                <a:cs typeface="Arial"/>
              </a:rPr>
              <a:t>et</a:t>
            </a:r>
            <a:r>
              <a:rPr sz="2000" spc="-40" dirty="0">
                <a:latin typeface="Arial"/>
                <a:cs typeface="Arial"/>
              </a:rPr>
              <a:t> </a:t>
            </a:r>
            <a:r>
              <a:rPr sz="2000" dirty="0">
                <a:latin typeface="Arial"/>
                <a:cs typeface="Arial"/>
              </a:rPr>
              <a:t>limpide,</a:t>
            </a:r>
            <a:r>
              <a:rPr sz="2000" spc="-30" dirty="0">
                <a:latin typeface="Arial"/>
                <a:cs typeface="Arial"/>
              </a:rPr>
              <a:t> </a:t>
            </a:r>
            <a:r>
              <a:rPr sz="2000" dirty="0">
                <a:latin typeface="Arial"/>
                <a:cs typeface="Arial"/>
              </a:rPr>
              <a:t>blanc</a:t>
            </a:r>
            <a:r>
              <a:rPr sz="2000" spc="-20" dirty="0">
                <a:latin typeface="Arial"/>
                <a:cs typeface="Arial"/>
              </a:rPr>
              <a:t> </a:t>
            </a:r>
            <a:r>
              <a:rPr sz="2000" dirty="0">
                <a:latin typeface="Arial"/>
                <a:cs typeface="Arial"/>
              </a:rPr>
              <a:t>laiteux,</a:t>
            </a:r>
            <a:r>
              <a:rPr sz="2000" spc="-25" dirty="0">
                <a:latin typeface="Arial"/>
                <a:cs typeface="Arial"/>
              </a:rPr>
              <a:t> </a:t>
            </a:r>
            <a:r>
              <a:rPr sz="2000" dirty="0">
                <a:latin typeface="Arial"/>
                <a:cs typeface="Arial"/>
              </a:rPr>
              <a:t>ou</a:t>
            </a:r>
            <a:r>
              <a:rPr sz="2000" spc="-30" dirty="0">
                <a:latin typeface="Arial"/>
                <a:cs typeface="Arial"/>
              </a:rPr>
              <a:t> </a:t>
            </a:r>
            <a:r>
              <a:rPr sz="2000" spc="-10" dirty="0">
                <a:latin typeface="Arial"/>
                <a:cs typeface="Arial"/>
              </a:rPr>
              <a:t>coloré</a:t>
            </a:r>
            <a:endParaRPr sz="2000">
              <a:latin typeface="Arial"/>
              <a:cs typeface="Arial"/>
            </a:endParaRPr>
          </a:p>
          <a:p>
            <a:pPr marL="1282700" lvl="1" indent="-342900">
              <a:lnSpc>
                <a:spcPct val="100000"/>
              </a:lnSpc>
              <a:spcBef>
                <a:spcPts val="240"/>
              </a:spcBef>
              <a:buChar char="•"/>
              <a:tabLst>
                <a:tab pos="1282700" algn="l"/>
              </a:tabLst>
            </a:pPr>
            <a:r>
              <a:rPr sz="2000" dirty="0">
                <a:latin typeface="Arial"/>
                <a:cs typeface="Arial"/>
              </a:rPr>
              <a:t>Éclat</a:t>
            </a:r>
            <a:r>
              <a:rPr sz="2000" spc="-10" dirty="0">
                <a:latin typeface="Arial"/>
                <a:cs typeface="Arial"/>
              </a:rPr>
              <a:t> </a:t>
            </a:r>
            <a:r>
              <a:rPr sz="2000" spc="-20" dirty="0">
                <a:latin typeface="Arial"/>
                <a:cs typeface="Arial"/>
              </a:rPr>
              <a:t>gras</a:t>
            </a:r>
            <a:endParaRPr sz="2000">
              <a:latin typeface="Arial"/>
              <a:cs typeface="Arial"/>
            </a:endParaRPr>
          </a:p>
          <a:p>
            <a:pPr marL="1282700" marR="106680" lvl="1" indent="-342900">
              <a:lnSpc>
                <a:spcPts val="2160"/>
              </a:lnSpc>
              <a:spcBef>
                <a:spcPts val="515"/>
              </a:spcBef>
              <a:buChar char="•"/>
              <a:tabLst>
                <a:tab pos="1282700" algn="l"/>
                <a:tab pos="1747520" algn="l"/>
                <a:tab pos="3241040" algn="l"/>
                <a:tab pos="3762375" algn="l"/>
                <a:tab pos="4225925" algn="l"/>
                <a:tab pos="5113020" algn="l"/>
                <a:tab pos="6054725" algn="l"/>
                <a:tab pos="6790055" algn="l"/>
                <a:tab pos="7295515" algn="l"/>
              </a:tabLst>
            </a:pPr>
            <a:r>
              <a:rPr sz="2000" spc="-25" dirty="0">
                <a:latin typeface="Arial"/>
                <a:cs typeface="Arial"/>
              </a:rPr>
              <a:t>La</a:t>
            </a:r>
            <a:r>
              <a:rPr sz="2000" dirty="0">
                <a:latin typeface="Arial"/>
                <a:cs typeface="Arial"/>
              </a:rPr>
              <a:t>	</a:t>
            </a:r>
            <a:r>
              <a:rPr sz="2000" b="1" spc="-10" dirty="0">
                <a:latin typeface="Arial"/>
                <a:cs typeface="Arial"/>
              </a:rPr>
              <a:t>calcédoine</a:t>
            </a:r>
            <a:r>
              <a:rPr sz="2000" b="1" dirty="0">
                <a:latin typeface="Arial"/>
                <a:cs typeface="Arial"/>
              </a:rPr>
              <a:t>	</a:t>
            </a:r>
            <a:r>
              <a:rPr sz="2000" spc="-25" dirty="0">
                <a:latin typeface="Arial"/>
                <a:cs typeface="Arial"/>
              </a:rPr>
              <a:t>est</a:t>
            </a:r>
            <a:r>
              <a:rPr sz="2000" dirty="0">
                <a:latin typeface="Arial"/>
                <a:cs typeface="Arial"/>
              </a:rPr>
              <a:t>	</a:t>
            </a:r>
            <a:r>
              <a:rPr sz="2000" spc="-25" dirty="0">
                <a:latin typeface="Arial"/>
                <a:cs typeface="Arial"/>
              </a:rPr>
              <a:t>un</a:t>
            </a:r>
            <a:r>
              <a:rPr sz="2000" dirty="0">
                <a:latin typeface="Arial"/>
                <a:cs typeface="Arial"/>
              </a:rPr>
              <a:t>	</a:t>
            </a:r>
            <a:r>
              <a:rPr sz="2000" spc="-10" dirty="0">
                <a:latin typeface="Arial"/>
                <a:cs typeface="Arial"/>
              </a:rPr>
              <a:t>quartz</a:t>
            </a:r>
            <a:r>
              <a:rPr sz="2000" dirty="0">
                <a:latin typeface="Arial"/>
                <a:cs typeface="Arial"/>
              </a:rPr>
              <a:t>	</a:t>
            </a:r>
            <a:r>
              <a:rPr sz="2000" spc="-10" dirty="0">
                <a:latin typeface="Arial"/>
                <a:cs typeface="Arial"/>
              </a:rPr>
              <a:t>fibreux</a:t>
            </a:r>
            <a:r>
              <a:rPr sz="2000" dirty="0">
                <a:latin typeface="Arial"/>
                <a:cs typeface="Arial"/>
              </a:rPr>
              <a:t>	</a:t>
            </a:r>
            <a:r>
              <a:rPr sz="2000" spc="-20" dirty="0">
                <a:latin typeface="Arial"/>
                <a:cs typeface="Arial"/>
              </a:rPr>
              <a:t>dans</a:t>
            </a:r>
            <a:r>
              <a:rPr sz="2000" dirty="0">
                <a:latin typeface="Arial"/>
                <a:cs typeface="Arial"/>
              </a:rPr>
              <a:t>	</a:t>
            </a:r>
            <a:r>
              <a:rPr sz="2000" spc="-25" dirty="0">
                <a:latin typeface="Arial"/>
                <a:cs typeface="Arial"/>
              </a:rPr>
              <a:t>les</a:t>
            </a:r>
            <a:r>
              <a:rPr sz="2000" dirty="0">
                <a:latin typeface="Arial"/>
                <a:cs typeface="Arial"/>
              </a:rPr>
              <a:t>	</a:t>
            </a:r>
            <a:r>
              <a:rPr sz="2000" spc="-10" dirty="0">
                <a:latin typeface="Arial"/>
                <a:cs typeface="Arial"/>
              </a:rPr>
              <a:t>roches sédimentaires</a:t>
            </a:r>
            <a:endParaRPr sz="2000">
              <a:latin typeface="Arial"/>
              <a:cs typeface="Arial"/>
            </a:endParaRPr>
          </a:p>
          <a:p>
            <a:pPr marL="1282700" lvl="1" indent="-342900">
              <a:lnSpc>
                <a:spcPct val="100000"/>
              </a:lnSpc>
              <a:spcBef>
                <a:spcPts val="209"/>
              </a:spcBef>
              <a:buChar char="•"/>
              <a:tabLst>
                <a:tab pos="1282700" algn="l"/>
              </a:tabLst>
            </a:pPr>
            <a:r>
              <a:rPr sz="2000" spc="-10" dirty="0">
                <a:latin typeface="Arial"/>
                <a:cs typeface="Arial"/>
              </a:rPr>
              <a:t>L’</a:t>
            </a:r>
            <a:r>
              <a:rPr sz="2000" b="1" spc="-10" dirty="0">
                <a:latin typeface="Arial"/>
                <a:cs typeface="Arial"/>
              </a:rPr>
              <a:t>opale</a:t>
            </a:r>
            <a:r>
              <a:rPr sz="2000" b="1" spc="-50" dirty="0">
                <a:latin typeface="Arial"/>
                <a:cs typeface="Arial"/>
              </a:rPr>
              <a:t> </a:t>
            </a:r>
            <a:r>
              <a:rPr sz="2000" dirty="0">
                <a:latin typeface="Arial"/>
                <a:cs typeface="Arial"/>
              </a:rPr>
              <a:t>est</a:t>
            </a:r>
            <a:r>
              <a:rPr sz="2000" spc="-50" dirty="0">
                <a:latin typeface="Arial"/>
                <a:cs typeface="Arial"/>
              </a:rPr>
              <a:t> </a:t>
            </a:r>
            <a:r>
              <a:rPr sz="2000" dirty="0">
                <a:latin typeface="Arial"/>
                <a:cs typeface="Arial"/>
              </a:rPr>
              <a:t>une</a:t>
            </a:r>
            <a:r>
              <a:rPr sz="2000" spc="-55" dirty="0">
                <a:latin typeface="Arial"/>
                <a:cs typeface="Arial"/>
              </a:rPr>
              <a:t> </a:t>
            </a:r>
            <a:r>
              <a:rPr sz="2000" dirty="0">
                <a:latin typeface="Arial"/>
                <a:cs typeface="Arial"/>
              </a:rPr>
              <a:t>silice</a:t>
            </a:r>
            <a:r>
              <a:rPr sz="2000" spc="-35" dirty="0">
                <a:latin typeface="Arial"/>
                <a:cs typeface="Arial"/>
              </a:rPr>
              <a:t> </a:t>
            </a:r>
            <a:r>
              <a:rPr sz="2000" dirty="0">
                <a:latin typeface="Arial"/>
                <a:cs typeface="Arial"/>
              </a:rPr>
              <a:t>hydratée</a:t>
            </a:r>
            <a:r>
              <a:rPr sz="2000" spc="-70" dirty="0">
                <a:latin typeface="Arial"/>
                <a:cs typeface="Arial"/>
              </a:rPr>
              <a:t> </a:t>
            </a:r>
            <a:r>
              <a:rPr sz="2000" dirty="0">
                <a:latin typeface="Arial"/>
                <a:cs typeface="Arial"/>
              </a:rPr>
              <a:t>amorphe</a:t>
            </a:r>
            <a:r>
              <a:rPr sz="2000" spc="-60" dirty="0">
                <a:latin typeface="Arial"/>
                <a:cs typeface="Arial"/>
              </a:rPr>
              <a:t> </a:t>
            </a:r>
            <a:r>
              <a:rPr sz="2000" dirty="0">
                <a:latin typeface="Arial"/>
                <a:cs typeface="Arial"/>
              </a:rPr>
              <a:t>(silex,</a:t>
            </a:r>
            <a:r>
              <a:rPr sz="2000" spc="-50" dirty="0">
                <a:latin typeface="Arial"/>
                <a:cs typeface="Arial"/>
              </a:rPr>
              <a:t> </a:t>
            </a:r>
            <a:r>
              <a:rPr sz="2000" spc="-10" dirty="0">
                <a:latin typeface="Arial"/>
                <a:cs typeface="Arial"/>
              </a:rPr>
              <a:t>meulières)</a:t>
            </a:r>
            <a:endParaRPr sz="2000">
              <a:latin typeface="Arial"/>
              <a:cs typeface="Arial"/>
            </a:endParaRPr>
          </a:p>
        </p:txBody>
      </p:sp>
      <p:pic>
        <p:nvPicPr>
          <p:cNvPr id="4" name="object 4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512381" y="4640821"/>
            <a:ext cx="2891821" cy="2046605"/>
          </a:xfrm>
          <a:prstGeom prst="rect">
            <a:avLst/>
          </a:prstGeom>
        </p:spPr>
      </p:pic>
      <p:pic>
        <p:nvPicPr>
          <p:cNvPr id="5" name="object 5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3512692" y="4687239"/>
            <a:ext cx="2000250" cy="1995424"/>
          </a:xfrm>
          <a:prstGeom prst="rect">
            <a:avLst/>
          </a:prstGeom>
        </p:spPr>
      </p:pic>
      <p:pic>
        <p:nvPicPr>
          <p:cNvPr id="6" name="object 6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5632069" y="4687176"/>
            <a:ext cx="2667000" cy="2000250"/>
          </a:xfrm>
          <a:prstGeom prst="rect">
            <a:avLst/>
          </a:prstGeom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11252" y="768094"/>
            <a:ext cx="5321808" cy="3564639"/>
          </a:xfrm>
          <a:prstGeom prst="rect">
            <a:avLst/>
          </a:prstGeom>
        </p:spPr>
      </p:pic>
      <p:sp>
        <p:nvSpPr>
          <p:cNvPr id="3" name="object 3"/>
          <p:cNvSpPr txBox="1"/>
          <p:nvPr/>
        </p:nvSpPr>
        <p:spPr>
          <a:xfrm>
            <a:off x="436575" y="3740657"/>
            <a:ext cx="472440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dirty="0">
                <a:latin typeface="Calibri"/>
                <a:cs typeface="Calibri"/>
              </a:rPr>
              <a:t>1</a:t>
            </a:r>
            <a:r>
              <a:rPr sz="1800" spc="-10" dirty="0">
                <a:latin typeface="Calibri"/>
                <a:cs typeface="Calibri"/>
              </a:rPr>
              <a:t> </a:t>
            </a:r>
            <a:r>
              <a:rPr sz="1800" spc="-25" dirty="0">
                <a:latin typeface="Calibri"/>
                <a:cs typeface="Calibri"/>
              </a:rPr>
              <a:t>cm</a:t>
            </a:r>
            <a:endParaRPr sz="1800">
              <a:latin typeface="Calibri"/>
              <a:cs typeface="Calibri"/>
            </a:endParaRPr>
          </a:p>
        </p:txBody>
      </p:sp>
      <p:grpSp>
        <p:nvGrpSpPr>
          <p:cNvPr id="4" name="object 4"/>
          <p:cNvGrpSpPr/>
          <p:nvPr/>
        </p:nvGrpSpPr>
        <p:grpSpPr>
          <a:xfrm>
            <a:off x="0" y="0"/>
            <a:ext cx="9144000" cy="4079240"/>
            <a:chOff x="0" y="0"/>
            <a:chExt cx="9144000" cy="4079240"/>
          </a:xfrm>
        </p:grpSpPr>
        <p:sp>
          <p:nvSpPr>
            <p:cNvPr id="5" name="object 5"/>
            <p:cNvSpPr/>
            <p:nvPr/>
          </p:nvSpPr>
          <p:spPr>
            <a:xfrm>
              <a:off x="357720" y="4074286"/>
              <a:ext cx="638175" cy="0"/>
            </a:xfrm>
            <a:custGeom>
              <a:avLst/>
              <a:gdLst/>
              <a:ahLst/>
              <a:cxnLst/>
              <a:rect l="l" t="t" r="r" b="b"/>
              <a:pathLst>
                <a:path w="638175">
                  <a:moveTo>
                    <a:pt x="0" y="0"/>
                  </a:moveTo>
                  <a:lnTo>
                    <a:pt x="637971" y="0"/>
                  </a:lnTo>
                </a:path>
              </a:pathLst>
            </a:custGeom>
            <a:ln w="952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6" name="object 6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0" y="0"/>
              <a:ext cx="9144000" cy="812291"/>
            </a:xfrm>
            <a:prstGeom prst="rect">
              <a:avLst/>
            </a:prstGeom>
          </p:spPr>
        </p:pic>
        <p:pic>
          <p:nvPicPr>
            <p:cNvPr id="7" name="object 7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827532" y="100584"/>
              <a:ext cx="4227576" cy="682752"/>
            </a:xfrm>
            <a:prstGeom prst="rect">
              <a:avLst/>
            </a:prstGeom>
          </p:spPr>
        </p:pic>
        <p:pic>
          <p:nvPicPr>
            <p:cNvPr id="8" name="object 8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1039012" y="279018"/>
              <a:ext cx="3797782" cy="275463"/>
            </a:xfrm>
            <a:prstGeom prst="rect">
              <a:avLst/>
            </a:prstGeom>
          </p:spPr>
        </p:pic>
        <p:pic>
          <p:nvPicPr>
            <p:cNvPr id="9" name="object 9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164592" y="611123"/>
              <a:ext cx="675132" cy="515112"/>
            </a:xfrm>
            <a:prstGeom prst="rect">
              <a:avLst/>
            </a:prstGeom>
          </p:spPr>
        </p:pic>
        <p:pic>
          <p:nvPicPr>
            <p:cNvPr id="10" name="object 10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179514" y="135381"/>
              <a:ext cx="645121" cy="485267"/>
            </a:xfrm>
            <a:prstGeom prst="rect">
              <a:avLst/>
            </a:prstGeom>
          </p:spPr>
        </p:pic>
        <p:sp>
          <p:nvSpPr>
            <p:cNvPr id="11" name="object 11"/>
            <p:cNvSpPr/>
            <p:nvPr/>
          </p:nvSpPr>
          <p:spPr>
            <a:xfrm>
              <a:off x="5580126" y="135381"/>
              <a:ext cx="3384550" cy="485775"/>
            </a:xfrm>
            <a:custGeom>
              <a:avLst/>
              <a:gdLst/>
              <a:ahLst/>
              <a:cxnLst/>
              <a:rect l="l" t="t" r="r" b="b"/>
              <a:pathLst>
                <a:path w="3384550" h="485775">
                  <a:moveTo>
                    <a:pt x="3303524" y="0"/>
                  </a:moveTo>
                  <a:lnTo>
                    <a:pt x="80899" y="0"/>
                  </a:lnTo>
                  <a:lnTo>
                    <a:pt x="49399" y="6353"/>
                  </a:lnTo>
                  <a:lnTo>
                    <a:pt x="23685" y="23685"/>
                  </a:lnTo>
                  <a:lnTo>
                    <a:pt x="6353" y="49399"/>
                  </a:lnTo>
                  <a:lnTo>
                    <a:pt x="0" y="80899"/>
                  </a:lnTo>
                  <a:lnTo>
                    <a:pt x="0" y="404368"/>
                  </a:lnTo>
                  <a:lnTo>
                    <a:pt x="6353" y="435867"/>
                  </a:lnTo>
                  <a:lnTo>
                    <a:pt x="23685" y="461581"/>
                  </a:lnTo>
                  <a:lnTo>
                    <a:pt x="49399" y="478913"/>
                  </a:lnTo>
                  <a:lnTo>
                    <a:pt x="80899" y="485267"/>
                  </a:lnTo>
                  <a:lnTo>
                    <a:pt x="3303524" y="485267"/>
                  </a:lnTo>
                  <a:lnTo>
                    <a:pt x="3334970" y="478913"/>
                  </a:lnTo>
                  <a:lnTo>
                    <a:pt x="3360689" y="461581"/>
                  </a:lnTo>
                  <a:lnTo>
                    <a:pt x="3378051" y="435867"/>
                  </a:lnTo>
                  <a:lnTo>
                    <a:pt x="3384423" y="404368"/>
                  </a:lnTo>
                  <a:lnTo>
                    <a:pt x="3384423" y="80899"/>
                  </a:lnTo>
                  <a:lnTo>
                    <a:pt x="3378051" y="49399"/>
                  </a:lnTo>
                  <a:lnTo>
                    <a:pt x="3360689" y="23685"/>
                  </a:lnTo>
                  <a:lnTo>
                    <a:pt x="3334970" y="6353"/>
                  </a:lnTo>
                  <a:lnTo>
                    <a:pt x="3303524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" name="object 12"/>
            <p:cNvSpPr/>
            <p:nvPr/>
          </p:nvSpPr>
          <p:spPr>
            <a:xfrm>
              <a:off x="5580126" y="135381"/>
              <a:ext cx="3384550" cy="485775"/>
            </a:xfrm>
            <a:custGeom>
              <a:avLst/>
              <a:gdLst/>
              <a:ahLst/>
              <a:cxnLst/>
              <a:rect l="l" t="t" r="r" b="b"/>
              <a:pathLst>
                <a:path w="3384550" h="485775">
                  <a:moveTo>
                    <a:pt x="0" y="80899"/>
                  </a:moveTo>
                  <a:lnTo>
                    <a:pt x="6353" y="49399"/>
                  </a:lnTo>
                  <a:lnTo>
                    <a:pt x="23685" y="23685"/>
                  </a:lnTo>
                  <a:lnTo>
                    <a:pt x="49399" y="6353"/>
                  </a:lnTo>
                  <a:lnTo>
                    <a:pt x="80899" y="0"/>
                  </a:lnTo>
                  <a:lnTo>
                    <a:pt x="3303524" y="0"/>
                  </a:lnTo>
                  <a:lnTo>
                    <a:pt x="3334970" y="6353"/>
                  </a:lnTo>
                  <a:lnTo>
                    <a:pt x="3360689" y="23685"/>
                  </a:lnTo>
                  <a:lnTo>
                    <a:pt x="3378051" y="49399"/>
                  </a:lnTo>
                  <a:lnTo>
                    <a:pt x="3384423" y="80899"/>
                  </a:lnTo>
                  <a:lnTo>
                    <a:pt x="3384423" y="404368"/>
                  </a:lnTo>
                  <a:lnTo>
                    <a:pt x="3378051" y="435867"/>
                  </a:lnTo>
                  <a:lnTo>
                    <a:pt x="3360689" y="461581"/>
                  </a:lnTo>
                  <a:lnTo>
                    <a:pt x="3334970" y="478913"/>
                  </a:lnTo>
                  <a:lnTo>
                    <a:pt x="3303524" y="485267"/>
                  </a:lnTo>
                  <a:lnTo>
                    <a:pt x="80899" y="485267"/>
                  </a:lnTo>
                  <a:lnTo>
                    <a:pt x="49399" y="478913"/>
                  </a:lnTo>
                  <a:lnTo>
                    <a:pt x="23685" y="461581"/>
                  </a:lnTo>
                  <a:lnTo>
                    <a:pt x="6353" y="435867"/>
                  </a:lnTo>
                  <a:lnTo>
                    <a:pt x="0" y="404368"/>
                  </a:lnTo>
                  <a:lnTo>
                    <a:pt x="0" y="80899"/>
                  </a:lnTo>
                  <a:close/>
                </a:path>
              </a:pathLst>
            </a:custGeom>
            <a:ln w="25400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3" name="object 13"/>
          <p:cNvSpPr txBox="1"/>
          <p:nvPr/>
        </p:nvSpPr>
        <p:spPr>
          <a:xfrm>
            <a:off x="5604668" y="109169"/>
            <a:ext cx="3335654" cy="51308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algn="ctr">
              <a:lnSpc>
                <a:spcPct val="100000"/>
              </a:lnSpc>
              <a:spcBef>
                <a:spcPts val="95"/>
              </a:spcBef>
            </a:pPr>
            <a:r>
              <a:rPr sz="1600" dirty="0">
                <a:solidFill>
                  <a:srgbClr val="FFFFFF"/>
                </a:solidFill>
                <a:latin typeface="Calibri"/>
                <a:cs typeface="Calibri"/>
              </a:rPr>
              <a:t>II</a:t>
            </a:r>
            <a:r>
              <a:rPr sz="1600" spc="-3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600" dirty="0">
                <a:solidFill>
                  <a:srgbClr val="FFFFFF"/>
                </a:solidFill>
                <a:latin typeface="Calibri"/>
                <a:cs typeface="Calibri"/>
              </a:rPr>
              <a:t>.</a:t>
            </a:r>
            <a:r>
              <a:rPr sz="1600" spc="-3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600" dirty="0">
                <a:solidFill>
                  <a:srgbClr val="FFFFFF"/>
                </a:solidFill>
                <a:latin typeface="Calibri"/>
                <a:cs typeface="Calibri"/>
              </a:rPr>
              <a:t>Les</a:t>
            </a:r>
            <a:r>
              <a:rPr sz="1600" spc="-1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600" dirty="0">
                <a:solidFill>
                  <a:srgbClr val="FFFFFF"/>
                </a:solidFill>
                <a:latin typeface="Calibri"/>
                <a:cs typeface="Calibri"/>
              </a:rPr>
              <a:t>principaux</a:t>
            </a:r>
            <a:r>
              <a:rPr sz="1600" spc="-5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600" spc="-10" dirty="0">
                <a:solidFill>
                  <a:srgbClr val="FFFFFF"/>
                </a:solidFill>
                <a:latin typeface="Calibri"/>
                <a:cs typeface="Calibri"/>
              </a:rPr>
              <a:t>minéraux</a:t>
            </a:r>
            <a:endParaRPr sz="1600">
              <a:latin typeface="Calibri"/>
              <a:cs typeface="Calibri"/>
            </a:endParaRPr>
          </a:p>
          <a:p>
            <a:pPr algn="ctr">
              <a:lnSpc>
                <a:spcPct val="100000"/>
              </a:lnSpc>
            </a:pPr>
            <a:r>
              <a:rPr sz="1600" spc="-10" dirty="0">
                <a:solidFill>
                  <a:srgbClr val="FFFFFF"/>
                </a:solidFill>
                <a:latin typeface="Calibri"/>
                <a:cs typeface="Calibri"/>
              </a:rPr>
              <a:t>constituants</a:t>
            </a:r>
            <a:r>
              <a:rPr sz="1600" spc="-4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600" dirty="0">
                <a:solidFill>
                  <a:srgbClr val="FFFFFF"/>
                </a:solidFill>
                <a:latin typeface="Calibri"/>
                <a:cs typeface="Calibri"/>
              </a:rPr>
              <a:t>des</a:t>
            </a:r>
            <a:r>
              <a:rPr sz="1600" spc="-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600" spc="-10" dirty="0">
                <a:solidFill>
                  <a:srgbClr val="FFFFFF"/>
                </a:solidFill>
                <a:latin typeface="Calibri"/>
                <a:cs typeface="Calibri"/>
              </a:rPr>
              <a:t>roches</a:t>
            </a:r>
            <a:endParaRPr sz="1600">
              <a:latin typeface="Calibri"/>
              <a:cs typeface="Calibri"/>
            </a:endParaRPr>
          </a:p>
        </p:txBody>
      </p:sp>
      <p:grpSp>
        <p:nvGrpSpPr>
          <p:cNvPr id="14" name="object 14"/>
          <p:cNvGrpSpPr/>
          <p:nvPr/>
        </p:nvGrpSpPr>
        <p:grpSpPr>
          <a:xfrm>
            <a:off x="2520698" y="763523"/>
            <a:ext cx="6464935" cy="6094730"/>
            <a:chOff x="2520698" y="763523"/>
            <a:chExt cx="6464935" cy="6094730"/>
          </a:xfrm>
        </p:grpSpPr>
        <p:pic>
          <p:nvPicPr>
            <p:cNvPr id="15" name="object 15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5434583" y="763523"/>
              <a:ext cx="3550919" cy="2938272"/>
            </a:xfrm>
            <a:prstGeom prst="rect">
              <a:avLst/>
            </a:prstGeom>
          </p:spPr>
        </p:pic>
        <p:pic>
          <p:nvPicPr>
            <p:cNvPr id="16" name="object 16"/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5434583" y="3579875"/>
              <a:ext cx="3531108" cy="3278124"/>
            </a:xfrm>
            <a:prstGeom prst="rect">
              <a:avLst/>
            </a:prstGeom>
          </p:spPr>
        </p:pic>
        <p:pic>
          <p:nvPicPr>
            <p:cNvPr id="17" name="object 17"/>
            <p:cNvPicPr/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2520698" y="4344919"/>
              <a:ext cx="2840731" cy="2394209"/>
            </a:xfrm>
            <a:prstGeom prst="rect">
              <a:avLst/>
            </a:prstGeom>
          </p:spPr>
        </p:pic>
      </p:grpSp>
      <p:sp>
        <p:nvSpPr>
          <p:cNvPr id="18" name="object 18"/>
          <p:cNvSpPr txBox="1"/>
          <p:nvPr/>
        </p:nvSpPr>
        <p:spPr>
          <a:xfrm>
            <a:off x="186334" y="4815967"/>
            <a:ext cx="2126615" cy="82041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spc="-10" dirty="0">
                <a:latin typeface="Calibri"/>
                <a:cs typeface="Calibri"/>
              </a:rPr>
              <a:t>Quartz</a:t>
            </a:r>
            <a:endParaRPr sz="180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  <a:spcBef>
                <a:spcPts val="2180"/>
              </a:spcBef>
            </a:pPr>
            <a:r>
              <a:rPr sz="1600" i="1" dirty="0">
                <a:latin typeface="Calibri"/>
                <a:cs typeface="Calibri"/>
              </a:rPr>
              <a:t>Quartz</a:t>
            </a:r>
            <a:r>
              <a:rPr sz="1600" i="1" spc="-10" dirty="0">
                <a:latin typeface="Calibri"/>
                <a:cs typeface="Calibri"/>
              </a:rPr>
              <a:t> </a:t>
            </a:r>
            <a:r>
              <a:rPr sz="1600" i="1" dirty="0">
                <a:latin typeface="Calibri"/>
                <a:cs typeface="Calibri"/>
              </a:rPr>
              <a:t>+</a:t>
            </a:r>
            <a:r>
              <a:rPr sz="1600" i="1" spc="-25" dirty="0">
                <a:latin typeface="Calibri"/>
                <a:cs typeface="Calibri"/>
              </a:rPr>
              <a:t> </a:t>
            </a:r>
            <a:r>
              <a:rPr sz="1600" i="1" dirty="0">
                <a:latin typeface="Calibri"/>
                <a:cs typeface="Calibri"/>
              </a:rPr>
              <a:t>Mn</a:t>
            </a:r>
            <a:r>
              <a:rPr sz="1600" i="1" spc="-30" dirty="0">
                <a:latin typeface="Calibri"/>
                <a:cs typeface="Calibri"/>
              </a:rPr>
              <a:t> </a:t>
            </a:r>
            <a:r>
              <a:rPr sz="1600" i="1" dirty="0">
                <a:latin typeface="Calibri"/>
                <a:cs typeface="Calibri"/>
              </a:rPr>
              <a:t>=</a:t>
            </a:r>
            <a:r>
              <a:rPr sz="1600" i="1" spc="-25" dirty="0">
                <a:latin typeface="Calibri"/>
                <a:cs typeface="Calibri"/>
              </a:rPr>
              <a:t> </a:t>
            </a:r>
            <a:r>
              <a:rPr sz="1600" i="1" spc="-10" dirty="0">
                <a:latin typeface="Calibri"/>
                <a:cs typeface="Calibri"/>
              </a:rPr>
              <a:t>Améthyste</a:t>
            </a:r>
            <a:endParaRPr sz="16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5604668" y="109169"/>
            <a:ext cx="3335654" cy="51308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algn="ctr">
              <a:lnSpc>
                <a:spcPct val="100000"/>
              </a:lnSpc>
              <a:spcBef>
                <a:spcPts val="95"/>
              </a:spcBef>
            </a:pPr>
            <a:r>
              <a:rPr sz="1600" dirty="0">
                <a:solidFill>
                  <a:srgbClr val="FFFFFF"/>
                </a:solidFill>
                <a:latin typeface="Calibri"/>
                <a:cs typeface="Calibri"/>
              </a:rPr>
              <a:t>II</a:t>
            </a:r>
            <a:r>
              <a:rPr sz="1600" spc="-3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600" dirty="0">
                <a:solidFill>
                  <a:srgbClr val="FFFFFF"/>
                </a:solidFill>
                <a:latin typeface="Calibri"/>
                <a:cs typeface="Calibri"/>
              </a:rPr>
              <a:t>.</a:t>
            </a:r>
            <a:r>
              <a:rPr sz="1600" spc="-3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600" dirty="0">
                <a:solidFill>
                  <a:srgbClr val="FFFFFF"/>
                </a:solidFill>
                <a:latin typeface="Calibri"/>
                <a:cs typeface="Calibri"/>
              </a:rPr>
              <a:t>Les</a:t>
            </a:r>
            <a:r>
              <a:rPr sz="1600" spc="-1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600" dirty="0">
                <a:solidFill>
                  <a:srgbClr val="FFFFFF"/>
                </a:solidFill>
                <a:latin typeface="Calibri"/>
                <a:cs typeface="Calibri"/>
              </a:rPr>
              <a:t>principaux</a:t>
            </a:r>
            <a:r>
              <a:rPr sz="1600" spc="-5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600" spc="-10" dirty="0">
                <a:solidFill>
                  <a:srgbClr val="FFFFFF"/>
                </a:solidFill>
                <a:latin typeface="Calibri"/>
                <a:cs typeface="Calibri"/>
              </a:rPr>
              <a:t>minéraux</a:t>
            </a:r>
            <a:endParaRPr sz="1600">
              <a:latin typeface="Calibri"/>
              <a:cs typeface="Calibri"/>
            </a:endParaRPr>
          </a:p>
          <a:p>
            <a:pPr algn="ctr">
              <a:lnSpc>
                <a:spcPct val="100000"/>
              </a:lnSpc>
            </a:pPr>
            <a:r>
              <a:rPr sz="1600" spc="-10" dirty="0">
                <a:solidFill>
                  <a:srgbClr val="FFFFFF"/>
                </a:solidFill>
                <a:latin typeface="Calibri"/>
                <a:cs typeface="Calibri"/>
              </a:rPr>
              <a:t>constituants</a:t>
            </a:r>
            <a:r>
              <a:rPr sz="1600" spc="-4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600" dirty="0">
                <a:solidFill>
                  <a:srgbClr val="FFFFFF"/>
                </a:solidFill>
                <a:latin typeface="Calibri"/>
                <a:cs typeface="Calibri"/>
              </a:rPr>
              <a:t>des</a:t>
            </a:r>
            <a:r>
              <a:rPr sz="1600" spc="-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600" spc="-10" dirty="0">
                <a:solidFill>
                  <a:srgbClr val="FFFFFF"/>
                </a:solidFill>
                <a:latin typeface="Calibri"/>
                <a:cs typeface="Calibri"/>
              </a:rPr>
              <a:t>roches</a:t>
            </a:r>
            <a:endParaRPr sz="1600">
              <a:latin typeface="Calibri"/>
              <a:cs typeface="Calibri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186334" y="5022596"/>
            <a:ext cx="655320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spc="-10" dirty="0">
                <a:latin typeface="Calibri"/>
                <a:cs typeface="Calibri"/>
              </a:rPr>
              <a:t>Quartz</a:t>
            </a:r>
            <a:endParaRPr sz="1800">
              <a:latin typeface="Calibri"/>
              <a:cs typeface="Calibri"/>
            </a:endParaRPr>
          </a:p>
        </p:txBody>
      </p:sp>
      <p:grpSp>
        <p:nvGrpSpPr>
          <p:cNvPr id="4" name="object 4"/>
          <p:cNvGrpSpPr/>
          <p:nvPr/>
        </p:nvGrpSpPr>
        <p:grpSpPr>
          <a:xfrm>
            <a:off x="74676" y="847725"/>
            <a:ext cx="8958580" cy="5893435"/>
            <a:chOff x="74676" y="847725"/>
            <a:chExt cx="8958580" cy="5893435"/>
          </a:xfrm>
        </p:grpSpPr>
        <p:pic>
          <p:nvPicPr>
            <p:cNvPr id="5" name="object 5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4934713" y="880869"/>
              <a:ext cx="4098032" cy="5859782"/>
            </a:xfrm>
            <a:prstGeom prst="rect">
              <a:avLst/>
            </a:prstGeom>
          </p:spPr>
        </p:pic>
        <p:pic>
          <p:nvPicPr>
            <p:cNvPr id="6" name="object 6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74676" y="870203"/>
              <a:ext cx="4858512" cy="4072128"/>
            </a:xfrm>
            <a:prstGeom prst="rect">
              <a:avLst/>
            </a:prstGeom>
          </p:spPr>
        </p:pic>
        <p:sp>
          <p:nvSpPr>
            <p:cNvPr id="7" name="object 7"/>
            <p:cNvSpPr/>
            <p:nvPr/>
          </p:nvSpPr>
          <p:spPr>
            <a:xfrm>
              <a:off x="7488301" y="1916811"/>
              <a:ext cx="252095" cy="360045"/>
            </a:xfrm>
            <a:custGeom>
              <a:avLst/>
              <a:gdLst/>
              <a:ahLst/>
              <a:cxnLst/>
              <a:rect l="l" t="t" r="r" b="b"/>
              <a:pathLst>
                <a:path w="252095" h="360044">
                  <a:moveTo>
                    <a:pt x="189102" y="0"/>
                  </a:moveTo>
                  <a:lnTo>
                    <a:pt x="62992" y="0"/>
                  </a:lnTo>
                  <a:lnTo>
                    <a:pt x="62992" y="234061"/>
                  </a:lnTo>
                  <a:lnTo>
                    <a:pt x="0" y="234061"/>
                  </a:lnTo>
                  <a:lnTo>
                    <a:pt x="125983" y="360044"/>
                  </a:lnTo>
                  <a:lnTo>
                    <a:pt x="252095" y="234061"/>
                  </a:lnTo>
                  <a:lnTo>
                    <a:pt x="189102" y="234061"/>
                  </a:lnTo>
                  <a:lnTo>
                    <a:pt x="189102" y="0"/>
                  </a:lnTo>
                  <a:close/>
                </a:path>
              </a:pathLst>
            </a:custGeom>
            <a:solidFill>
              <a:srgbClr val="FF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" name="object 8"/>
            <p:cNvSpPr/>
            <p:nvPr/>
          </p:nvSpPr>
          <p:spPr>
            <a:xfrm>
              <a:off x="7488301" y="1916811"/>
              <a:ext cx="252095" cy="360045"/>
            </a:xfrm>
            <a:custGeom>
              <a:avLst/>
              <a:gdLst/>
              <a:ahLst/>
              <a:cxnLst/>
              <a:rect l="l" t="t" r="r" b="b"/>
              <a:pathLst>
                <a:path w="252095" h="360044">
                  <a:moveTo>
                    <a:pt x="0" y="234061"/>
                  </a:moveTo>
                  <a:lnTo>
                    <a:pt x="62992" y="234061"/>
                  </a:lnTo>
                  <a:lnTo>
                    <a:pt x="62992" y="0"/>
                  </a:lnTo>
                  <a:lnTo>
                    <a:pt x="189102" y="0"/>
                  </a:lnTo>
                  <a:lnTo>
                    <a:pt x="189102" y="234061"/>
                  </a:lnTo>
                  <a:lnTo>
                    <a:pt x="252095" y="234061"/>
                  </a:lnTo>
                  <a:lnTo>
                    <a:pt x="125983" y="360044"/>
                  </a:lnTo>
                  <a:lnTo>
                    <a:pt x="0" y="234061"/>
                  </a:lnTo>
                  <a:close/>
                </a:path>
              </a:pathLst>
            </a:custGeom>
            <a:ln w="254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" name="object 9"/>
            <p:cNvSpPr/>
            <p:nvPr/>
          </p:nvSpPr>
          <p:spPr>
            <a:xfrm>
              <a:off x="6372224" y="1736852"/>
              <a:ext cx="252095" cy="360045"/>
            </a:xfrm>
            <a:custGeom>
              <a:avLst/>
              <a:gdLst/>
              <a:ahLst/>
              <a:cxnLst/>
              <a:rect l="l" t="t" r="r" b="b"/>
              <a:pathLst>
                <a:path w="252095" h="360044">
                  <a:moveTo>
                    <a:pt x="188975" y="0"/>
                  </a:moveTo>
                  <a:lnTo>
                    <a:pt x="62991" y="0"/>
                  </a:lnTo>
                  <a:lnTo>
                    <a:pt x="62991" y="233934"/>
                  </a:lnTo>
                  <a:lnTo>
                    <a:pt x="0" y="233934"/>
                  </a:lnTo>
                  <a:lnTo>
                    <a:pt x="125984" y="360045"/>
                  </a:lnTo>
                  <a:lnTo>
                    <a:pt x="251968" y="233934"/>
                  </a:lnTo>
                  <a:lnTo>
                    <a:pt x="188975" y="233934"/>
                  </a:lnTo>
                  <a:lnTo>
                    <a:pt x="188975" y="0"/>
                  </a:lnTo>
                  <a:close/>
                </a:path>
              </a:pathLst>
            </a:custGeom>
            <a:solidFill>
              <a:srgbClr val="FF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" name="object 10"/>
            <p:cNvSpPr/>
            <p:nvPr/>
          </p:nvSpPr>
          <p:spPr>
            <a:xfrm>
              <a:off x="6372224" y="1736852"/>
              <a:ext cx="252095" cy="360045"/>
            </a:xfrm>
            <a:custGeom>
              <a:avLst/>
              <a:gdLst/>
              <a:ahLst/>
              <a:cxnLst/>
              <a:rect l="l" t="t" r="r" b="b"/>
              <a:pathLst>
                <a:path w="252095" h="360044">
                  <a:moveTo>
                    <a:pt x="0" y="233934"/>
                  </a:moveTo>
                  <a:lnTo>
                    <a:pt x="62991" y="233934"/>
                  </a:lnTo>
                  <a:lnTo>
                    <a:pt x="62991" y="0"/>
                  </a:lnTo>
                  <a:lnTo>
                    <a:pt x="188975" y="0"/>
                  </a:lnTo>
                  <a:lnTo>
                    <a:pt x="188975" y="233934"/>
                  </a:lnTo>
                  <a:lnTo>
                    <a:pt x="251968" y="233934"/>
                  </a:lnTo>
                  <a:lnTo>
                    <a:pt x="125984" y="360045"/>
                  </a:lnTo>
                  <a:lnTo>
                    <a:pt x="0" y="233934"/>
                  </a:lnTo>
                  <a:close/>
                </a:path>
              </a:pathLst>
            </a:custGeom>
            <a:ln w="254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" name="object 11"/>
            <p:cNvSpPr/>
            <p:nvPr/>
          </p:nvSpPr>
          <p:spPr>
            <a:xfrm>
              <a:off x="6732269" y="860425"/>
              <a:ext cx="252095" cy="360045"/>
            </a:xfrm>
            <a:custGeom>
              <a:avLst/>
              <a:gdLst/>
              <a:ahLst/>
              <a:cxnLst/>
              <a:rect l="l" t="t" r="r" b="b"/>
              <a:pathLst>
                <a:path w="252095" h="360044">
                  <a:moveTo>
                    <a:pt x="188975" y="0"/>
                  </a:moveTo>
                  <a:lnTo>
                    <a:pt x="62991" y="0"/>
                  </a:lnTo>
                  <a:lnTo>
                    <a:pt x="62991" y="234061"/>
                  </a:lnTo>
                  <a:lnTo>
                    <a:pt x="0" y="234061"/>
                  </a:lnTo>
                  <a:lnTo>
                    <a:pt x="125983" y="360045"/>
                  </a:lnTo>
                  <a:lnTo>
                    <a:pt x="251968" y="234061"/>
                  </a:lnTo>
                  <a:lnTo>
                    <a:pt x="188975" y="234061"/>
                  </a:lnTo>
                  <a:lnTo>
                    <a:pt x="188975" y="0"/>
                  </a:lnTo>
                  <a:close/>
                </a:path>
              </a:pathLst>
            </a:custGeom>
            <a:solidFill>
              <a:srgbClr val="FF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" name="object 12"/>
            <p:cNvSpPr/>
            <p:nvPr/>
          </p:nvSpPr>
          <p:spPr>
            <a:xfrm>
              <a:off x="6732269" y="860425"/>
              <a:ext cx="252095" cy="360045"/>
            </a:xfrm>
            <a:custGeom>
              <a:avLst/>
              <a:gdLst/>
              <a:ahLst/>
              <a:cxnLst/>
              <a:rect l="l" t="t" r="r" b="b"/>
              <a:pathLst>
                <a:path w="252095" h="360044">
                  <a:moveTo>
                    <a:pt x="0" y="234061"/>
                  </a:moveTo>
                  <a:lnTo>
                    <a:pt x="62991" y="234061"/>
                  </a:lnTo>
                  <a:lnTo>
                    <a:pt x="62991" y="0"/>
                  </a:lnTo>
                  <a:lnTo>
                    <a:pt x="188975" y="0"/>
                  </a:lnTo>
                  <a:lnTo>
                    <a:pt x="188975" y="234061"/>
                  </a:lnTo>
                  <a:lnTo>
                    <a:pt x="251968" y="234061"/>
                  </a:lnTo>
                  <a:lnTo>
                    <a:pt x="125983" y="360045"/>
                  </a:lnTo>
                  <a:lnTo>
                    <a:pt x="0" y="234061"/>
                  </a:lnTo>
                  <a:close/>
                </a:path>
              </a:pathLst>
            </a:custGeom>
            <a:ln w="254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474370" y="109169"/>
            <a:ext cx="8465820" cy="364553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5129530" algn="ctr">
              <a:lnSpc>
                <a:spcPct val="100000"/>
              </a:lnSpc>
              <a:spcBef>
                <a:spcPts val="95"/>
              </a:spcBef>
            </a:pPr>
            <a:r>
              <a:rPr sz="1600" dirty="0">
                <a:solidFill>
                  <a:srgbClr val="FFFFFF"/>
                </a:solidFill>
                <a:latin typeface="Calibri"/>
                <a:cs typeface="Calibri"/>
              </a:rPr>
              <a:t>II</a:t>
            </a:r>
            <a:r>
              <a:rPr sz="1600" spc="-3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600" dirty="0">
                <a:solidFill>
                  <a:srgbClr val="FFFFFF"/>
                </a:solidFill>
                <a:latin typeface="Calibri"/>
                <a:cs typeface="Calibri"/>
              </a:rPr>
              <a:t>.</a:t>
            </a:r>
            <a:r>
              <a:rPr sz="1600" spc="-3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600" dirty="0">
                <a:solidFill>
                  <a:srgbClr val="FFFFFF"/>
                </a:solidFill>
                <a:latin typeface="Calibri"/>
                <a:cs typeface="Calibri"/>
              </a:rPr>
              <a:t>Les</a:t>
            </a:r>
            <a:r>
              <a:rPr sz="1600" spc="-1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600" dirty="0">
                <a:solidFill>
                  <a:srgbClr val="FFFFFF"/>
                </a:solidFill>
                <a:latin typeface="Calibri"/>
                <a:cs typeface="Calibri"/>
              </a:rPr>
              <a:t>principaux</a:t>
            </a:r>
            <a:r>
              <a:rPr sz="1600" spc="-5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600" spc="-10" dirty="0">
                <a:solidFill>
                  <a:srgbClr val="FFFFFF"/>
                </a:solidFill>
                <a:latin typeface="Calibri"/>
                <a:cs typeface="Calibri"/>
              </a:rPr>
              <a:t>minéraux</a:t>
            </a:r>
            <a:endParaRPr sz="1600">
              <a:latin typeface="Calibri"/>
              <a:cs typeface="Calibri"/>
            </a:endParaRPr>
          </a:p>
          <a:p>
            <a:pPr marL="5130165" algn="ctr">
              <a:lnSpc>
                <a:spcPct val="100000"/>
              </a:lnSpc>
            </a:pPr>
            <a:r>
              <a:rPr sz="1600" spc="-10" dirty="0">
                <a:solidFill>
                  <a:srgbClr val="FFFFFF"/>
                </a:solidFill>
                <a:latin typeface="Calibri"/>
                <a:cs typeface="Calibri"/>
              </a:rPr>
              <a:t>constituants</a:t>
            </a:r>
            <a:r>
              <a:rPr sz="1600" spc="-4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600" dirty="0">
                <a:solidFill>
                  <a:srgbClr val="FFFFFF"/>
                </a:solidFill>
                <a:latin typeface="Calibri"/>
                <a:cs typeface="Calibri"/>
              </a:rPr>
              <a:t>des</a:t>
            </a:r>
            <a:r>
              <a:rPr sz="1600" spc="-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600" spc="-10" dirty="0">
                <a:solidFill>
                  <a:srgbClr val="FFFFFF"/>
                </a:solidFill>
                <a:latin typeface="Calibri"/>
                <a:cs typeface="Calibri"/>
              </a:rPr>
              <a:t>roches</a:t>
            </a:r>
            <a:endParaRPr sz="1600">
              <a:latin typeface="Calibri"/>
              <a:cs typeface="Calibri"/>
            </a:endParaRPr>
          </a:p>
          <a:p>
            <a:pPr>
              <a:lnSpc>
                <a:spcPct val="100000"/>
              </a:lnSpc>
              <a:spcBef>
                <a:spcPts val="125"/>
              </a:spcBef>
            </a:pPr>
            <a:endParaRPr sz="1600">
              <a:latin typeface="Calibri"/>
              <a:cs typeface="Calibri"/>
            </a:endParaRPr>
          </a:p>
          <a:p>
            <a:pPr marL="469265" indent="-456565">
              <a:lnSpc>
                <a:spcPct val="100000"/>
              </a:lnSpc>
              <a:buFont typeface="Arial"/>
              <a:buChar char="•"/>
              <a:tabLst>
                <a:tab pos="469265" algn="l"/>
              </a:tabLst>
            </a:pPr>
            <a:r>
              <a:rPr sz="2800" b="1" dirty="0">
                <a:latin typeface="Arial"/>
                <a:cs typeface="Arial"/>
              </a:rPr>
              <a:t>Le</a:t>
            </a:r>
            <a:r>
              <a:rPr sz="2800" b="1" spc="-70" dirty="0">
                <a:latin typeface="Arial"/>
                <a:cs typeface="Arial"/>
              </a:rPr>
              <a:t> </a:t>
            </a:r>
            <a:r>
              <a:rPr sz="2800" b="1" dirty="0">
                <a:latin typeface="Arial"/>
                <a:cs typeface="Arial"/>
              </a:rPr>
              <a:t>groupe</a:t>
            </a:r>
            <a:r>
              <a:rPr sz="2800" b="1" spc="-20" dirty="0">
                <a:latin typeface="Arial"/>
                <a:cs typeface="Arial"/>
              </a:rPr>
              <a:t> </a:t>
            </a:r>
            <a:r>
              <a:rPr sz="2800" b="1" dirty="0">
                <a:latin typeface="Arial"/>
                <a:cs typeface="Arial"/>
              </a:rPr>
              <a:t>des</a:t>
            </a:r>
            <a:r>
              <a:rPr sz="2800" b="1" spc="-60" dirty="0">
                <a:latin typeface="Arial"/>
                <a:cs typeface="Arial"/>
              </a:rPr>
              <a:t> </a:t>
            </a:r>
            <a:r>
              <a:rPr sz="2800" b="1" spc="-10" dirty="0">
                <a:latin typeface="Arial"/>
                <a:cs typeface="Arial"/>
              </a:rPr>
              <a:t>feldspaths</a:t>
            </a:r>
            <a:endParaRPr sz="2800">
              <a:latin typeface="Arial"/>
              <a:cs typeface="Arial"/>
            </a:endParaRPr>
          </a:p>
          <a:p>
            <a:pPr marL="1270000" marR="628650" lvl="1" indent="-343535">
              <a:lnSpc>
                <a:spcPct val="100000"/>
              </a:lnSpc>
              <a:spcBef>
                <a:spcPts val="500"/>
              </a:spcBef>
              <a:buChar char="•"/>
              <a:tabLst>
                <a:tab pos="1270000" algn="l"/>
              </a:tabLst>
            </a:pPr>
            <a:r>
              <a:rPr sz="2000" spc="-10" dirty="0">
                <a:latin typeface="Arial"/>
                <a:cs typeface="Arial"/>
              </a:rPr>
              <a:t>Alumino-</a:t>
            </a:r>
            <a:r>
              <a:rPr sz="2000" dirty="0">
                <a:latin typeface="Arial"/>
                <a:cs typeface="Arial"/>
              </a:rPr>
              <a:t>silicate</a:t>
            </a:r>
            <a:r>
              <a:rPr sz="2000" spc="380" dirty="0">
                <a:latin typeface="Arial"/>
                <a:cs typeface="Arial"/>
              </a:rPr>
              <a:t> </a:t>
            </a:r>
            <a:r>
              <a:rPr sz="2000" dirty="0">
                <a:latin typeface="Arial"/>
                <a:cs typeface="Arial"/>
              </a:rPr>
              <a:t>anhydre</a:t>
            </a:r>
            <a:r>
              <a:rPr sz="2000" spc="390" dirty="0">
                <a:latin typeface="Arial"/>
                <a:cs typeface="Arial"/>
              </a:rPr>
              <a:t> </a:t>
            </a:r>
            <a:r>
              <a:rPr sz="2000" dirty="0">
                <a:latin typeface="Arial"/>
                <a:cs typeface="Arial"/>
              </a:rPr>
              <a:t>avec</a:t>
            </a:r>
            <a:r>
              <a:rPr sz="2000" spc="400" dirty="0">
                <a:latin typeface="Arial"/>
                <a:cs typeface="Arial"/>
              </a:rPr>
              <a:t> </a:t>
            </a:r>
            <a:r>
              <a:rPr sz="2000" dirty="0">
                <a:latin typeface="Arial"/>
                <a:cs typeface="Arial"/>
              </a:rPr>
              <a:t>des</a:t>
            </a:r>
            <a:r>
              <a:rPr sz="2000" spc="405" dirty="0">
                <a:latin typeface="Arial"/>
                <a:cs typeface="Arial"/>
              </a:rPr>
              <a:t> </a:t>
            </a:r>
            <a:r>
              <a:rPr sz="2000" dirty="0">
                <a:latin typeface="Arial"/>
                <a:cs typeface="Arial"/>
              </a:rPr>
              <a:t>proportions</a:t>
            </a:r>
            <a:r>
              <a:rPr sz="2000" spc="400" dirty="0">
                <a:latin typeface="Arial"/>
                <a:cs typeface="Arial"/>
              </a:rPr>
              <a:t> </a:t>
            </a:r>
            <a:r>
              <a:rPr sz="2000" spc="-10" dirty="0">
                <a:latin typeface="Arial"/>
                <a:cs typeface="Arial"/>
              </a:rPr>
              <a:t>variables </a:t>
            </a:r>
            <a:r>
              <a:rPr sz="2000" dirty="0">
                <a:latin typeface="Arial"/>
                <a:cs typeface="Arial"/>
              </a:rPr>
              <a:t>en</a:t>
            </a:r>
            <a:r>
              <a:rPr sz="2000" spc="-25" dirty="0">
                <a:latin typeface="Arial"/>
                <a:cs typeface="Arial"/>
              </a:rPr>
              <a:t> </a:t>
            </a:r>
            <a:r>
              <a:rPr sz="2000" dirty="0">
                <a:latin typeface="Arial"/>
                <a:cs typeface="Arial"/>
              </a:rPr>
              <a:t>K,</a:t>
            </a:r>
            <a:r>
              <a:rPr sz="2000" spc="-25" dirty="0">
                <a:latin typeface="Arial"/>
                <a:cs typeface="Arial"/>
              </a:rPr>
              <a:t> </a:t>
            </a:r>
            <a:r>
              <a:rPr sz="2000" dirty="0">
                <a:latin typeface="Arial"/>
                <a:cs typeface="Arial"/>
              </a:rPr>
              <a:t>Ca,</a:t>
            </a:r>
            <a:r>
              <a:rPr sz="2000" spc="-20" dirty="0">
                <a:latin typeface="Arial"/>
                <a:cs typeface="Arial"/>
              </a:rPr>
              <a:t> </a:t>
            </a:r>
            <a:r>
              <a:rPr sz="2000" spc="-25" dirty="0">
                <a:latin typeface="Arial"/>
                <a:cs typeface="Arial"/>
              </a:rPr>
              <a:t>Na</a:t>
            </a:r>
            <a:endParaRPr sz="2000">
              <a:latin typeface="Arial"/>
              <a:cs typeface="Arial"/>
            </a:endParaRPr>
          </a:p>
          <a:p>
            <a:pPr marL="1270000" lvl="1" indent="-343535">
              <a:lnSpc>
                <a:spcPct val="100000"/>
              </a:lnSpc>
              <a:spcBef>
                <a:spcPts val="484"/>
              </a:spcBef>
              <a:buChar char="•"/>
              <a:tabLst>
                <a:tab pos="1270000" algn="l"/>
              </a:tabLst>
            </a:pPr>
            <a:r>
              <a:rPr sz="2000" spc="-25" dirty="0">
                <a:latin typeface="Arial"/>
                <a:cs typeface="Arial"/>
              </a:rPr>
              <a:t>Teinte</a:t>
            </a:r>
            <a:r>
              <a:rPr sz="2000" spc="-40" dirty="0">
                <a:latin typeface="Arial"/>
                <a:cs typeface="Arial"/>
              </a:rPr>
              <a:t> </a:t>
            </a:r>
            <a:r>
              <a:rPr sz="2000" dirty="0">
                <a:latin typeface="Arial"/>
                <a:cs typeface="Arial"/>
              </a:rPr>
              <a:t>claire,</a:t>
            </a:r>
            <a:r>
              <a:rPr sz="2000" spc="-35" dirty="0">
                <a:latin typeface="Arial"/>
                <a:cs typeface="Arial"/>
              </a:rPr>
              <a:t> </a:t>
            </a:r>
            <a:r>
              <a:rPr sz="2000" dirty="0">
                <a:latin typeface="Arial"/>
                <a:cs typeface="Arial"/>
              </a:rPr>
              <a:t>blanc,</a:t>
            </a:r>
            <a:r>
              <a:rPr sz="2000" spc="-45" dirty="0">
                <a:latin typeface="Arial"/>
                <a:cs typeface="Arial"/>
              </a:rPr>
              <a:t> </a:t>
            </a:r>
            <a:r>
              <a:rPr sz="2000" dirty="0">
                <a:latin typeface="Arial"/>
                <a:cs typeface="Arial"/>
              </a:rPr>
              <a:t>rosé</a:t>
            </a:r>
            <a:r>
              <a:rPr sz="2000" spc="-40" dirty="0">
                <a:latin typeface="Arial"/>
                <a:cs typeface="Arial"/>
              </a:rPr>
              <a:t> </a:t>
            </a:r>
            <a:r>
              <a:rPr sz="2000" dirty="0">
                <a:latin typeface="Arial"/>
                <a:cs typeface="Arial"/>
              </a:rPr>
              <a:t>ou</a:t>
            </a:r>
            <a:r>
              <a:rPr sz="2000" spc="-35" dirty="0">
                <a:latin typeface="Arial"/>
                <a:cs typeface="Arial"/>
              </a:rPr>
              <a:t> </a:t>
            </a:r>
            <a:r>
              <a:rPr sz="2000" spc="-10" dirty="0">
                <a:latin typeface="Arial"/>
                <a:cs typeface="Arial"/>
              </a:rPr>
              <a:t>bleuté</a:t>
            </a:r>
            <a:endParaRPr sz="2000">
              <a:latin typeface="Arial"/>
              <a:cs typeface="Arial"/>
            </a:endParaRPr>
          </a:p>
          <a:p>
            <a:pPr marL="1270000" lvl="1" indent="-343535">
              <a:lnSpc>
                <a:spcPct val="100000"/>
              </a:lnSpc>
              <a:spcBef>
                <a:spcPts val="480"/>
              </a:spcBef>
              <a:buChar char="•"/>
              <a:tabLst>
                <a:tab pos="1270000" algn="l"/>
              </a:tabLst>
            </a:pPr>
            <a:r>
              <a:rPr sz="2000" dirty="0">
                <a:latin typeface="Arial"/>
                <a:cs typeface="Arial"/>
              </a:rPr>
              <a:t>Dans</a:t>
            </a:r>
            <a:r>
              <a:rPr sz="2000" spc="-40" dirty="0">
                <a:latin typeface="Arial"/>
                <a:cs typeface="Arial"/>
              </a:rPr>
              <a:t> </a:t>
            </a:r>
            <a:r>
              <a:rPr sz="2000" dirty="0">
                <a:latin typeface="Arial"/>
                <a:cs typeface="Arial"/>
              </a:rPr>
              <a:t>toutes</a:t>
            </a:r>
            <a:r>
              <a:rPr sz="2000" spc="-45" dirty="0">
                <a:latin typeface="Arial"/>
                <a:cs typeface="Arial"/>
              </a:rPr>
              <a:t> </a:t>
            </a:r>
            <a:r>
              <a:rPr sz="2000" dirty="0">
                <a:latin typeface="Arial"/>
                <a:cs typeface="Arial"/>
              </a:rPr>
              <a:t>les</a:t>
            </a:r>
            <a:r>
              <a:rPr sz="2000" spc="-15" dirty="0">
                <a:latin typeface="Arial"/>
                <a:cs typeface="Arial"/>
              </a:rPr>
              <a:t> </a:t>
            </a:r>
            <a:r>
              <a:rPr sz="2000" dirty="0">
                <a:latin typeface="Arial"/>
                <a:cs typeface="Arial"/>
              </a:rPr>
              <a:t>roches</a:t>
            </a:r>
            <a:r>
              <a:rPr sz="2000" spc="-50" dirty="0">
                <a:latin typeface="Arial"/>
                <a:cs typeface="Arial"/>
              </a:rPr>
              <a:t> </a:t>
            </a:r>
            <a:r>
              <a:rPr sz="2000" spc="-10" dirty="0">
                <a:latin typeface="Arial"/>
                <a:cs typeface="Arial"/>
              </a:rPr>
              <a:t>cristallines</a:t>
            </a:r>
            <a:endParaRPr sz="2000">
              <a:latin typeface="Arial"/>
              <a:cs typeface="Arial"/>
            </a:endParaRPr>
          </a:p>
          <a:p>
            <a:pPr marL="1270000" lvl="1" indent="-343535">
              <a:lnSpc>
                <a:spcPct val="100000"/>
              </a:lnSpc>
              <a:spcBef>
                <a:spcPts val="480"/>
              </a:spcBef>
              <a:buChar char="•"/>
              <a:tabLst>
                <a:tab pos="1270000" algn="l"/>
              </a:tabLst>
            </a:pPr>
            <a:r>
              <a:rPr sz="2000" dirty="0">
                <a:latin typeface="Arial"/>
                <a:cs typeface="Arial"/>
              </a:rPr>
              <a:t>Rapidement</a:t>
            </a:r>
            <a:r>
              <a:rPr sz="2000" spc="-50" dirty="0">
                <a:latin typeface="Arial"/>
                <a:cs typeface="Arial"/>
              </a:rPr>
              <a:t> </a:t>
            </a:r>
            <a:r>
              <a:rPr sz="2000" dirty="0">
                <a:latin typeface="Arial"/>
                <a:cs typeface="Arial"/>
              </a:rPr>
              <a:t>altérés</a:t>
            </a:r>
            <a:r>
              <a:rPr sz="2000" spc="-40" dirty="0">
                <a:latin typeface="Arial"/>
                <a:cs typeface="Arial"/>
              </a:rPr>
              <a:t> </a:t>
            </a:r>
            <a:r>
              <a:rPr sz="2000" dirty="0">
                <a:latin typeface="Arial"/>
                <a:cs typeface="Arial"/>
              </a:rPr>
              <a:t>par</a:t>
            </a:r>
            <a:r>
              <a:rPr sz="2000" spc="-45" dirty="0">
                <a:latin typeface="Arial"/>
                <a:cs typeface="Arial"/>
              </a:rPr>
              <a:t> </a:t>
            </a:r>
            <a:r>
              <a:rPr sz="2000" spc="-10" dirty="0">
                <a:latin typeface="Arial"/>
                <a:cs typeface="Arial"/>
              </a:rPr>
              <a:t>hydrolyse</a:t>
            </a:r>
            <a:endParaRPr sz="2000">
              <a:latin typeface="Arial"/>
              <a:cs typeface="Arial"/>
            </a:endParaRPr>
          </a:p>
          <a:p>
            <a:pPr marL="1270000" lvl="1" indent="-343535">
              <a:lnSpc>
                <a:spcPct val="100000"/>
              </a:lnSpc>
              <a:spcBef>
                <a:spcPts val="480"/>
              </a:spcBef>
              <a:buChar char="•"/>
              <a:tabLst>
                <a:tab pos="1270000" algn="l"/>
                <a:tab pos="2455545" algn="l"/>
                <a:tab pos="3825875" algn="l"/>
                <a:tab pos="4191635" algn="l"/>
                <a:tab pos="4826000" algn="l"/>
                <a:tab pos="5800090" algn="l"/>
                <a:tab pos="6308725" algn="l"/>
                <a:tab pos="7421880" algn="l"/>
              </a:tabLst>
            </a:pPr>
            <a:r>
              <a:rPr sz="2000" spc="-10" dirty="0">
                <a:latin typeface="Arial"/>
                <a:cs typeface="Arial"/>
              </a:rPr>
              <a:t>Donnent</a:t>
            </a:r>
            <a:r>
              <a:rPr sz="2000" dirty="0">
                <a:latin typeface="Arial"/>
                <a:cs typeface="Arial"/>
              </a:rPr>
              <a:t>	</a:t>
            </a:r>
            <a:r>
              <a:rPr sz="2000" spc="-10" dirty="0">
                <a:latin typeface="Arial"/>
                <a:cs typeface="Arial"/>
              </a:rPr>
              <a:t>naissance</a:t>
            </a:r>
            <a:r>
              <a:rPr sz="2000" dirty="0">
                <a:latin typeface="Arial"/>
                <a:cs typeface="Arial"/>
              </a:rPr>
              <a:t>	</a:t>
            </a:r>
            <a:r>
              <a:rPr sz="2000" spc="-50" dirty="0">
                <a:latin typeface="Arial"/>
                <a:cs typeface="Arial"/>
              </a:rPr>
              <a:t>à</a:t>
            </a:r>
            <a:r>
              <a:rPr sz="2000" dirty="0">
                <a:latin typeface="Arial"/>
                <a:cs typeface="Arial"/>
              </a:rPr>
              <a:t>	</a:t>
            </a:r>
            <a:r>
              <a:rPr sz="2000" spc="-25" dirty="0">
                <a:latin typeface="Arial"/>
                <a:cs typeface="Arial"/>
              </a:rPr>
              <a:t>des</a:t>
            </a:r>
            <a:r>
              <a:rPr sz="2000" dirty="0">
                <a:latin typeface="Arial"/>
                <a:cs typeface="Arial"/>
              </a:rPr>
              <a:t>	</a:t>
            </a:r>
            <a:r>
              <a:rPr sz="2000" spc="-10" dirty="0">
                <a:latin typeface="Arial"/>
                <a:cs typeface="Arial"/>
              </a:rPr>
              <a:t>argiles</a:t>
            </a:r>
            <a:r>
              <a:rPr sz="2000" dirty="0">
                <a:latin typeface="Arial"/>
                <a:cs typeface="Arial"/>
              </a:rPr>
              <a:t>	</a:t>
            </a:r>
            <a:r>
              <a:rPr sz="2000" spc="-25" dirty="0">
                <a:latin typeface="Arial"/>
                <a:cs typeface="Arial"/>
              </a:rPr>
              <a:t>en</a:t>
            </a:r>
            <a:r>
              <a:rPr sz="2000" dirty="0">
                <a:latin typeface="Arial"/>
                <a:cs typeface="Arial"/>
              </a:rPr>
              <a:t>	</a:t>
            </a:r>
            <a:r>
              <a:rPr sz="2000" spc="-10" dirty="0">
                <a:latin typeface="Arial"/>
                <a:cs typeface="Arial"/>
              </a:rPr>
              <a:t>fonction</a:t>
            </a:r>
            <a:r>
              <a:rPr sz="2000" dirty="0">
                <a:latin typeface="Arial"/>
                <a:cs typeface="Arial"/>
              </a:rPr>
              <a:t>	</a:t>
            </a:r>
            <a:r>
              <a:rPr sz="2000" spc="-25" dirty="0">
                <a:latin typeface="Arial"/>
                <a:cs typeface="Arial"/>
              </a:rPr>
              <a:t>des</a:t>
            </a:r>
            <a:endParaRPr sz="2000">
              <a:latin typeface="Arial"/>
              <a:cs typeface="Arial"/>
            </a:endParaRPr>
          </a:p>
          <a:p>
            <a:pPr marL="1270000">
              <a:lnSpc>
                <a:spcPct val="100000"/>
              </a:lnSpc>
            </a:pPr>
            <a:r>
              <a:rPr sz="2000" dirty="0">
                <a:latin typeface="Arial"/>
                <a:cs typeface="Arial"/>
              </a:rPr>
              <a:t>conditions</a:t>
            </a:r>
            <a:r>
              <a:rPr sz="2000" spc="-50" dirty="0">
                <a:latin typeface="Arial"/>
                <a:cs typeface="Arial"/>
              </a:rPr>
              <a:t> </a:t>
            </a:r>
            <a:r>
              <a:rPr sz="2000" dirty="0">
                <a:latin typeface="Arial"/>
                <a:cs typeface="Arial"/>
              </a:rPr>
              <a:t>du</a:t>
            </a:r>
            <a:r>
              <a:rPr sz="2000" spc="-30" dirty="0">
                <a:latin typeface="Arial"/>
                <a:cs typeface="Arial"/>
              </a:rPr>
              <a:t> </a:t>
            </a:r>
            <a:r>
              <a:rPr sz="2000" dirty="0">
                <a:latin typeface="Arial"/>
                <a:cs typeface="Arial"/>
              </a:rPr>
              <a:t>milieu</a:t>
            </a:r>
            <a:r>
              <a:rPr sz="2000" spc="-20" dirty="0">
                <a:latin typeface="Arial"/>
                <a:cs typeface="Arial"/>
              </a:rPr>
              <a:t> </a:t>
            </a:r>
            <a:r>
              <a:rPr sz="2000" dirty="0">
                <a:latin typeface="Arial"/>
                <a:cs typeface="Arial"/>
              </a:rPr>
              <a:t>(kaolinisation,</a:t>
            </a:r>
            <a:r>
              <a:rPr sz="2000" spc="-50" dirty="0">
                <a:latin typeface="Arial"/>
                <a:cs typeface="Arial"/>
              </a:rPr>
              <a:t> </a:t>
            </a:r>
            <a:r>
              <a:rPr sz="2000" spc="-10" dirty="0">
                <a:latin typeface="Arial"/>
                <a:cs typeface="Arial"/>
              </a:rPr>
              <a:t>latéritisation)</a:t>
            </a:r>
            <a:endParaRPr sz="2000">
              <a:latin typeface="Arial"/>
              <a:cs typeface="Arial"/>
            </a:endParaRPr>
          </a:p>
        </p:txBody>
      </p:sp>
      <p:pic>
        <p:nvPicPr>
          <p:cNvPr id="3" name="object 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755573" y="4158538"/>
            <a:ext cx="2438400" cy="1744726"/>
          </a:xfrm>
          <a:prstGeom prst="rect">
            <a:avLst/>
          </a:prstGeom>
        </p:spPr>
      </p:pic>
      <p:sp>
        <p:nvSpPr>
          <p:cNvPr id="4" name="object 4"/>
          <p:cNvSpPr txBox="1"/>
          <p:nvPr/>
        </p:nvSpPr>
        <p:spPr>
          <a:xfrm>
            <a:off x="1537842" y="6015634"/>
            <a:ext cx="902969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b="1" i="1" spc="-10" dirty="0">
                <a:latin typeface="Arial"/>
                <a:cs typeface="Arial"/>
              </a:rPr>
              <a:t>Orthose</a:t>
            </a:r>
            <a:endParaRPr sz="1800">
              <a:latin typeface="Arial"/>
              <a:cs typeface="Arial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3972559" y="6001613"/>
            <a:ext cx="1283970" cy="30035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b="1" i="1" spc="-10" dirty="0">
                <a:latin typeface="Arial"/>
                <a:cs typeface="Arial"/>
              </a:rPr>
              <a:t>Plagioclase</a:t>
            </a:r>
            <a:endParaRPr sz="1800">
              <a:latin typeface="Arial"/>
              <a:cs typeface="Arial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6702679" y="6015634"/>
            <a:ext cx="115633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b="1" i="1" spc="-10" dirty="0">
                <a:latin typeface="Arial"/>
                <a:cs typeface="Arial"/>
              </a:rPr>
              <a:t>Microcline</a:t>
            </a:r>
            <a:endParaRPr sz="1800">
              <a:latin typeface="Arial"/>
              <a:cs typeface="Arial"/>
            </a:endParaRPr>
          </a:p>
        </p:txBody>
      </p:sp>
      <p:pic>
        <p:nvPicPr>
          <p:cNvPr id="7" name="object 7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3422522" y="4158602"/>
            <a:ext cx="2362200" cy="1781175"/>
          </a:xfrm>
          <a:prstGeom prst="rect">
            <a:avLst/>
          </a:prstGeom>
        </p:spPr>
      </p:pic>
      <p:pic>
        <p:nvPicPr>
          <p:cNvPr id="8" name="object 8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5937122" y="4149077"/>
            <a:ext cx="2430526" cy="1822450"/>
          </a:xfrm>
          <a:prstGeom prst="rect">
            <a:avLst/>
          </a:prstGeom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5604668" y="109169"/>
            <a:ext cx="3335654" cy="51308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algn="ctr">
              <a:lnSpc>
                <a:spcPct val="100000"/>
              </a:lnSpc>
              <a:spcBef>
                <a:spcPts val="95"/>
              </a:spcBef>
            </a:pPr>
            <a:r>
              <a:rPr sz="1600" dirty="0">
                <a:solidFill>
                  <a:srgbClr val="FFFFFF"/>
                </a:solidFill>
                <a:latin typeface="Calibri"/>
                <a:cs typeface="Calibri"/>
              </a:rPr>
              <a:t>II</a:t>
            </a:r>
            <a:r>
              <a:rPr sz="1600" spc="-3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600" dirty="0">
                <a:solidFill>
                  <a:srgbClr val="FFFFFF"/>
                </a:solidFill>
                <a:latin typeface="Calibri"/>
                <a:cs typeface="Calibri"/>
              </a:rPr>
              <a:t>.</a:t>
            </a:r>
            <a:r>
              <a:rPr sz="1600" spc="-3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600" dirty="0">
                <a:solidFill>
                  <a:srgbClr val="FFFFFF"/>
                </a:solidFill>
                <a:latin typeface="Calibri"/>
                <a:cs typeface="Calibri"/>
              </a:rPr>
              <a:t>Les</a:t>
            </a:r>
            <a:r>
              <a:rPr sz="1600" spc="-1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600" dirty="0">
                <a:solidFill>
                  <a:srgbClr val="FFFFFF"/>
                </a:solidFill>
                <a:latin typeface="Calibri"/>
                <a:cs typeface="Calibri"/>
              </a:rPr>
              <a:t>principaux</a:t>
            </a:r>
            <a:r>
              <a:rPr sz="1600" spc="-5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600" spc="-10" dirty="0">
                <a:solidFill>
                  <a:srgbClr val="FFFFFF"/>
                </a:solidFill>
                <a:latin typeface="Calibri"/>
                <a:cs typeface="Calibri"/>
              </a:rPr>
              <a:t>minéraux</a:t>
            </a:r>
            <a:endParaRPr sz="1600">
              <a:latin typeface="Calibri"/>
              <a:cs typeface="Calibri"/>
            </a:endParaRPr>
          </a:p>
          <a:p>
            <a:pPr algn="ctr">
              <a:lnSpc>
                <a:spcPct val="100000"/>
              </a:lnSpc>
            </a:pPr>
            <a:r>
              <a:rPr sz="1600" spc="-10" dirty="0">
                <a:solidFill>
                  <a:srgbClr val="FFFFFF"/>
                </a:solidFill>
                <a:latin typeface="Calibri"/>
                <a:cs typeface="Calibri"/>
              </a:rPr>
              <a:t>constituants</a:t>
            </a:r>
            <a:r>
              <a:rPr sz="1600" spc="-4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600" dirty="0">
                <a:solidFill>
                  <a:srgbClr val="FFFFFF"/>
                </a:solidFill>
                <a:latin typeface="Calibri"/>
                <a:cs typeface="Calibri"/>
              </a:rPr>
              <a:t>des</a:t>
            </a:r>
            <a:r>
              <a:rPr sz="1600" spc="-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600" spc="-10" dirty="0">
                <a:solidFill>
                  <a:srgbClr val="FFFFFF"/>
                </a:solidFill>
                <a:latin typeface="Calibri"/>
                <a:cs typeface="Calibri"/>
              </a:rPr>
              <a:t>roches</a:t>
            </a:r>
            <a:endParaRPr sz="1600">
              <a:latin typeface="Calibri"/>
              <a:cs typeface="Calibri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185420" y="895934"/>
            <a:ext cx="1021715" cy="57785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spc="-10" dirty="0">
                <a:latin typeface="Calibri"/>
                <a:cs typeface="Calibri"/>
              </a:rPr>
              <a:t>Feldspath</a:t>
            </a:r>
            <a:endParaRPr sz="180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  <a:spcBef>
                <a:spcPts val="25"/>
              </a:spcBef>
            </a:pPr>
            <a:r>
              <a:rPr sz="1800" dirty="0">
                <a:latin typeface="Wingdings"/>
                <a:cs typeface="Wingdings"/>
              </a:rPr>
              <a:t></a:t>
            </a:r>
            <a:r>
              <a:rPr sz="1800" spc="-45" dirty="0">
                <a:latin typeface="Times New Roman"/>
                <a:cs typeface="Times New Roman"/>
              </a:rPr>
              <a:t> </a:t>
            </a:r>
            <a:r>
              <a:rPr sz="1800" spc="-10" dirty="0">
                <a:latin typeface="Calibri"/>
                <a:cs typeface="Calibri"/>
              </a:rPr>
              <a:t>orthose</a:t>
            </a:r>
            <a:endParaRPr sz="1800">
              <a:latin typeface="Calibri"/>
              <a:cs typeface="Calibri"/>
            </a:endParaRPr>
          </a:p>
        </p:txBody>
      </p:sp>
      <p:grpSp>
        <p:nvGrpSpPr>
          <p:cNvPr id="4" name="object 4"/>
          <p:cNvGrpSpPr/>
          <p:nvPr/>
        </p:nvGrpSpPr>
        <p:grpSpPr>
          <a:xfrm>
            <a:off x="92964" y="839724"/>
            <a:ext cx="8940165" cy="6006465"/>
            <a:chOff x="92964" y="839724"/>
            <a:chExt cx="8940165" cy="6006465"/>
          </a:xfrm>
        </p:grpSpPr>
        <p:pic>
          <p:nvPicPr>
            <p:cNvPr id="5" name="object 5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4934713" y="880869"/>
              <a:ext cx="4098032" cy="5859782"/>
            </a:xfrm>
            <a:prstGeom prst="rect">
              <a:avLst/>
            </a:prstGeom>
          </p:spPr>
        </p:pic>
        <p:sp>
          <p:nvSpPr>
            <p:cNvPr id="6" name="object 6"/>
            <p:cNvSpPr/>
            <p:nvPr/>
          </p:nvSpPr>
          <p:spPr>
            <a:xfrm>
              <a:off x="6858254" y="2384933"/>
              <a:ext cx="252095" cy="360045"/>
            </a:xfrm>
            <a:custGeom>
              <a:avLst/>
              <a:gdLst/>
              <a:ahLst/>
              <a:cxnLst/>
              <a:rect l="l" t="t" r="r" b="b"/>
              <a:pathLst>
                <a:path w="252095" h="360044">
                  <a:moveTo>
                    <a:pt x="188975" y="0"/>
                  </a:moveTo>
                  <a:lnTo>
                    <a:pt x="62992" y="0"/>
                  </a:lnTo>
                  <a:lnTo>
                    <a:pt x="62992" y="233933"/>
                  </a:lnTo>
                  <a:lnTo>
                    <a:pt x="0" y="233933"/>
                  </a:lnTo>
                  <a:lnTo>
                    <a:pt x="125984" y="360044"/>
                  </a:lnTo>
                  <a:lnTo>
                    <a:pt x="251968" y="233933"/>
                  </a:lnTo>
                  <a:lnTo>
                    <a:pt x="188975" y="233933"/>
                  </a:lnTo>
                  <a:lnTo>
                    <a:pt x="188975" y="0"/>
                  </a:lnTo>
                  <a:close/>
                </a:path>
              </a:pathLst>
            </a:custGeom>
            <a:solidFill>
              <a:srgbClr val="FF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" name="object 7"/>
            <p:cNvSpPr/>
            <p:nvPr/>
          </p:nvSpPr>
          <p:spPr>
            <a:xfrm>
              <a:off x="6858254" y="2384933"/>
              <a:ext cx="252095" cy="360045"/>
            </a:xfrm>
            <a:custGeom>
              <a:avLst/>
              <a:gdLst/>
              <a:ahLst/>
              <a:cxnLst/>
              <a:rect l="l" t="t" r="r" b="b"/>
              <a:pathLst>
                <a:path w="252095" h="360044">
                  <a:moveTo>
                    <a:pt x="0" y="233933"/>
                  </a:moveTo>
                  <a:lnTo>
                    <a:pt x="62992" y="233933"/>
                  </a:lnTo>
                  <a:lnTo>
                    <a:pt x="62992" y="0"/>
                  </a:lnTo>
                  <a:lnTo>
                    <a:pt x="188975" y="0"/>
                  </a:lnTo>
                  <a:lnTo>
                    <a:pt x="188975" y="233933"/>
                  </a:lnTo>
                  <a:lnTo>
                    <a:pt x="251968" y="233933"/>
                  </a:lnTo>
                  <a:lnTo>
                    <a:pt x="125984" y="360044"/>
                  </a:lnTo>
                  <a:lnTo>
                    <a:pt x="0" y="233933"/>
                  </a:lnTo>
                  <a:close/>
                </a:path>
              </a:pathLst>
            </a:custGeom>
            <a:ln w="254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8" name="object 8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1848612" y="839724"/>
              <a:ext cx="3633216" cy="2484120"/>
            </a:xfrm>
            <a:prstGeom prst="rect">
              <a:avLst/>
            </a:prstGeom>
          </p:spPr>
        </p:pic>
        <p:pic>
          <p:nvPicPr>
            <p:cNvPr id="9" name="object 9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1912493" y="904875"/>
              <a:ext cx="3451605" cy="2300986"/>
            </a:xfrm>
            <a:prstGeom prst="rect">
              <a:avLst/>
            </a:prstGeom>
          </p:spPr>
        </p:pic>
        <p:sp>
          <p:nvSpPr>
            <p:cNvPr id="10" name="object 10"/>
            <p:cNvSpPr/>
            <p:nvPr/>
          </p:nvSpPr>
          <p:spPr>
            <a:xfrm>
              <a:off x="1893443" y="885825"/>
              <a:ext cx="3489960" cy="2339340"/>
            </a:xfrm>
            <a:custGeom>
              <a:avLst/>
              <a:gdLst/>
              <a:ahLst/>
              <a:cxnLst/>
              <a:rect l="l" t="t" r="r" b="b"/>
              <a:pathLst>
                <a:path w="3489960" h="2339340">
                  <a:moveTo>
                    <a:pt x="0" y="2339086"/>
                  </a:moveTo>
                  <a:lnTo>
                    <a:pt x="3489705" y="2339086"/>
                  </a:lnTo>
                  <a:lnTo>
                    <a:pt x="3489705" y="0"/>
                  </a:lnTo>
                  <a:lnTo>
                    <a:pt x="0" y="0"/>
                  </a:lnTo>
                  <a:lnTo>
                    <a:pt x="0" y="2339086"/>
                  </a:lnTo>
                  <a:close/>
                </a:path>
              </a:pathLst>
            </a:custGeom>
            <a:ln w="381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1" name="object 11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92964" y="1924812"/>
              <a:ext cx="2778252" cy="2225040"/>
            </a:xfrm>
            <a:prstGeom prst="rect">
              <a:avLst/>
            </a:prstGeom>
          </p:spPr>
        </p:pic>
        <p:pic>
          <p:nvPicPr>
            <p:cNvPr id="12" name="object 12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157835" y="1988820"/>
              <a:ext cx="2594610" cy="2042921"/>
            </a:xfrm>
            <a:prstGeom prst="rect">
              <a:avLst/>
            </a:prstGeom>
          </p:spPr>
        </p:pic>
        <p:sp>
          <p:nvSpPr>
            <p:cNvPr id="13" name="object 13"/>
            <p:cNvSpPr/>
            <p:nvPr/>
          </p:nvSpPr>
          <p:spPr>
            <a:xfrm>
              <a:off x="138785" y="1969770"/>
              <a:ext cx="2632710" cy="2081530"/>
            </a:xfrm>
            <a:custGeom>
              <a:avLst/>
              <a:gdLst/>
              <a:ahLst/>
              <a:cxnLst/>
              <a:rect l="l" t="t" r="r" b="b"/>
              <a:pathLst>
                <a:path w="2632710" h="2081529">
                  <a:moveTo>
                    <a:pt x="0" y="2081021"/>
                  </a:moveTo>
                  <a:lnTo>
                    <a:pt x="2632710" y="2081021"/>
                  </a:lnTo>
                  <a:lnTo>
                    <a:pt x="2632710" y="0"/>
                  </a:lnTo>
                  <a:lnTo>
                    <a:pt x="0" y="0"/>
                  </a:lnTo>
                  <a:lnTo>
                    <a:pt x="0" y="2081021"/>
                  </a:lnTo>
                  <a:close/>
                </a:path>
              </a:pathLst>
            </a:custGeom>
            <a:ln w="381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4" name="object 14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1987296" y="3419855"/>
              <a:ext cx="4029455" cy="3425952"/>
            </a:xfrm>
            <a:prstGeom prst="rect">
              <a:avLst/>
            </a:prstGeom>
          </p:spPr>
        </p:pic>
        <p:pic>
          <p:nvPicPr>
            <p:cNvPr id="15" name="object 15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2051684" y="3484194"/>
              <a:ext cx="3846067" cy="3242691"/>
            </a:xfrm>
            <a:prstGeom prst="rect">
              <a:avLst/>
            </a:prstGeom>
          </p:spPr>
        </p:pic>
        <p:sp>
          <p:nvSpPr>
            <p:cNvPr id="16" name="object 16"/>
            <p:cNvSpPr/>
            <p:nvPr/>
          </p:nvSpPr>
          <p:spPr>
            <a:xfrm>
              <a:off x="2032634" y="3465144"/>
              <a:ext cx="3884295" cy="3281045"/>
            </a:xfrm>
            <a:custGeom>
              <a:avLst/>
              <a:gdLst/>
              <a:ahLst/>
              <a:cxnLst/>
              <a:rect l="l" t="t" r="r" b="b"/>
              <a:pathLst>
                <a:path w="3884295" h="3281045">
                  <a:moveTo>
                    <a:pt x="0" y="3280791"/>
                  </a:moveTo>
                  <a:lnTo>
                    <a:pt x="3884167" y="3280791"/>
                  </a:lnTo>
                  <a:lnTo>
                    <a:pt x="3884167" y="0"/>
                  </a:lnTo>
                  <a:lnTo>
                    <a:pt x="0" y="0"/>
                  </a:lnTo>
                  <a:lnTo>
                    <a:pt x="0" y="3280791"/>
                  </a:lnTo>
                  <a:close/>
                </a:path>
              </a:pathLst>
            </a:custGeom>
            <a:ln w="381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" name="object 17"/>
            <p:cNvSpPr/>
            <p:nvPr/>
          </p:nvSpPr>
          <p:spPr>
            <a:xfrm>
              <a:off x="829271" y="2204847"/>
              <a:ext cx="252095" cy="360045"/>
            </a:xfrm>
            <a:custGeom>
              <a:avLst/>
              <a:gdLst/>
              <a:ahLst/>
              <a:cxnLst/>
              <a:rect l="l" t="t" r="r" b="b"/>
              <a:pathLst>
                <a:path w="252094" h="360044">
                  <a:moveTo>
                    <a:pt x="189014" y="0"/>
                  </a:moveTo>
                  <a:lnTo>
                    <a:pt x="63004" y="0"/>
                  </a:lnTo>
                  <a:lnTo>
                    <a:pt x="63004" y="234061"/>
                  </a:lnTo>
                  <a:lnTo>
                    <a:pt x="0" y="234061"/>
                  </a:lnTo>
                  <a:lnTo>
                    <a:pt x="126009" y="360044"/>
                  </a:lnTo>
                  <a:lnTo>
                    <a:pt x="252018" y="234061"/>
                  </a:lnTo>
                  <a:lnTo>
                    <a:pt x="189014" y="234061"/>
                  </a:lnTo>
                  <a:lnTo>
                    <a:pt x="189014" y="0"/>
                  </a:lnTo>
                  <a:close/>
                </a:path>
              </a:pathLst>
            </a:custGeom>
            <a:solidFill>
              <a:srgbClr val="FF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8" name="object 18"/>
            <p:cNvSpPr/>
            <p:nvPr/>
          </p:nvSpPr>
          <p:spPr>
            <a:xfrm>
              <a:off x="829271" y="2204847"/>
              <a:ext cx="252095" cy="360045"/>
            </a:xfrm>
            <a:custGeom>
              <a:avLst/>
              <a:gdLst/>
              <a:ahLst/>
              <a:cxnLst/>
              <a:rect l="l" t="t" r="r" b="b"/>
              <a:pathLst>
                <a:path w="252094" h="360044">
                  <a:moveTo>
                    <a:pt x="0" y="234061"/>
                  </a:moveTo>
                  <a:lnTo>
                    <a:pt x="63004" y="234061"/>
                  </a:lnTo>
                  <a:lnTo>
                    <a:pt x="63004" y="0"/>
                  </a:lnTo>
                  <a:lnTo>
                    <a:pt x="189014" y="0"/>
                  </a:lnTo>
                  <a:lnTo>
                    <a:pt x="189014" y="234061"/>
                  </a:lnTo>
                  <a:lnTo>
                    <a:pt x="252018" y="234061"/>
                  </a:lnTo>
                  <a:lnTo>
                    <a:pt x="126009" y="360044"/>
                  </a:lnTo>
                  <a:lnTo>
                    <a:pt x="0" y="234061"/>
                  </a:lnTo>
                  <a:close/>
                </a:path>
              </a:pathLst>
            </a:custGeom>
            <a:ln w="254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9" name="object 19"/>
            <p:cNvSpPr/>
            <p:nvPr/>
          </p:nvSpPr>
          <p:spPr>
            <a:xfrm>
              <a:off x="4571999" y="1988820"/>
              <a:ext cx="252095" cy="360045"/>
            </a:xfrm>
            <a:custGeom>
              <a:avLst/>
              <a:gdLst/>
              <a:ahLst/>
              <a:cxnLst/>
              <a:rect l="l" t="t" r="r" b="b"/>
              <a:pathLst>
                <a:path w="252095" h="360044">
                  <a:moveTo>
                    <a:pt x="188975" y="0"/>
                  </a:moveTo>
                  <a:lnTo>
                    <a:pt x="62991" y="0"/>
                  </a:lnTo>
                  <a:lnTo>
                    <a:pt x="62991" y="234060"/>
                  </a:lnTo>
                  <a:lnTo>
                    <a:pt x="0" y="234060"/>
                  </a:lnTo>
                  <a:lnTo>
                    <a:pt x="125984" y="360044"/>
                  </a:lnTo>
                  <a:lnTo>
                    <a:pt x="251967" y="234060"/>
                  </a:lnTo>
                  <a:lnTo>
                    <a:pt x="188975" y="234060"/>
                  </a:lnTo>
                  <a:lnTo>
                    <a:pt x="188975" y="0"/>
                  </a:lnTo>
                  <a:close/>
                </a:path>
              </a:pathLst>
            </a:custGeom>
            <a:solidFill>
              <a:srgbClr val="FF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0" name="object 20"/>
            <p:cNvSpPr/>
            <p:nvPr/>
          </p:nvSpPr>
          <p:spPr>
            <a:xfrm>
              <a:off x="4571999" y="1988820"/>
              <a:ext cx="252095" cy="360045"/>
            </a:xfrm>
            <a:custGeom>
              <a:avLst/>
              <a:gdLst/>
              <a:ahLst/>
              <a:cxnLst/>
              <a:rect l="l" t="t" r="r" b="b"/>
              <a:pathLst>
                <a:path w="252095" h="360044">
                  <a:moveTo>
                    <a:pt x="0" y="234060"/>
                  </a:moveTo>
                  <a:lnTo>
                    <a:pt x="62991" y="234060"/>
                  </a:lnTo>
                  <a:lnTo>
                    <a:pt x="62991" y="0"/>
                  </a:lnTo>
                  <a:lnTo>
                    <a:pt x="188975" y="0"/>
                  </a:lnTo>
                  <a:lnTo>
                    <a:pt x="188975" y="234060"/>
                  </a:lnTo>
                  <a:lnTo>
                    <a:pt x="251967" y="234060"/>
                  </a:lnTo>
                  <a:lnTo>
                    <a:pt x="125984" y="360044"/>
                  </a:lnTo>
                  <a:lnTo>
                    <a:pt x="0" y="234060"/>
                  </a:lnTo>
                  <a:close/>
                </a:path>
              </a:pathLst>
            </a:custGeom>
            <a:ln w="254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5604668" y="109169"/>
            <a:ext cx="3335654" cy="51308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algn="ctr">
              <a:lnSpc>
                <a:spcPct val="100000"/>
              </a:lnSpc>
              <a:spcBef>
                <a:spcPts val="95"/>
              </a:spcBef>
            </a:pPr>
            <a:r>
              <a:rPr sz="1600" dirty="0">
                <a:solidFill>
                  <a:srgbClr val="FFFFFF"/>
                </a:solidFill>
                <a:latin typeface="Calibri"/>
                <a:cs typeface="Calibri"/>
              </a:rPr>
              <a:t>II</a:t>
            </a:r>
            <a:r>
              <a:rPr sz="1600" spc="-3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600" dirty="0">
                <a:solidFill>
                  <a:srgbClr val="FFFFFF"/>
                </a:solidFill>
                <a:latin typeface="Calibri"/>
                <a:cs typeface="Calibri"/>
              </a:rPr>
              <a:t>.</a:t>
            </a:r>
            <a:r>
              <a:rPr sz="1600" spc="-3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600" dirty="0">
                <a:solidFill>
                  <a:srgbClr val="FFFFFF"/>
                </a:solidFill>
                <a:latin typeface="Calibri"/>
                <a:cs typeface="Calibri"/>
              </a:rPr>
              <a:t>Les</a:t>
            </a:r>
            <a:r>
              <a:rPr sz="1600" spc="-1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600" dirty="0">
                <a:solidFill>
                  <a:srgbClr val="FFFFFF"/>
                </a:solidFill>
                <a:latin typeface="Calibri"/>
                <a:cs typeface="Calibri"/>
              </a:rPr>
              <a:t>principaux</a:t>
            </a:r>
            <a:r>
              <a:rPr sz="1600" spc="-5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600" spc="-10" dirty="0">
                <a:solidFill>
                  <a:srgbClr val="FFFFFF"/>
                </a:solidFill>
                <a:latin typeface="Calibri"/>
                <a:cs typeface="Calibri"/>
              </a:rPr>
              <a:t>minéraux</a:t>
            </a:r>
            <a:endParaRPr sz="1600">
              <a:latin typeface="Calibri"/>
              <a:cs typeface="Calibri"/>
            </a:endParaRPr>
          </a:p>
          <a:p>
            <a:pPr algn="ctr">
              <a:lnSpc>
                <a:spcPct val="100000"/>
              </a:lnSpc>
            </a:pPr>
            <a:r>
              <a:rPr sz="1600" spc="-10" dirty="0">
                <a:solidFill>
                  <a:srgbClr val="FFFFFF"/>
                </a:solidFill>
                <a:latin typeface="Calibri"/>
                <a:cs typeface="Calibri"/>
              </a:rPr>
              <a:t>constituants</a:t>
            </a:r>
            <a:r>
              <a:rPr sz="1600" spc="-4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600" dirty="0">
                <a:solidFill>
                  <a:srgbClr val="FFFFFF"/>
                </a:solidFill>
                <a:latin typeface="Calibri"/>
                <a:cs typeface="Calibri"/>
              </a:rPr>
              <a:t>des</a:t>
            </a:r>
            <a:r>
              <a:rPr sz="1600" spc="-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600" spc="-10" dirty="0">
                <a:solidFill>
                  <a:srgbClr val="FFFFFF"/>
                </a:solidFill>
                <a:latin typeface="Calibri"/>
                <a:cs typeface="Calibri"/>
              </a:rPr>
              <a:t>roches</a:t>
            </a:r>
            <a:endParaRPr sz="1600">
              <a:latin typeface="Calibri"/>
              <a:cs typeface="Calibri"/>
            </a:endParaRPr>
          </a:p>
        </p:txBody>
      </p:sp>
      <p:grpSp>
        <p:nvGrpSpPr>
          <p:cNvPr id="3" name="object 3"/>
          <p:cNvGrpSpPr/>
          <p:nvPr/>
        </p:nvGrpSpPr>
        <p:grpSpPr>
          <a:xfrm>
            <a:off x="202690" y="880869"/>
            <a:ext cx="8830310" cy="5887720"/>
            <a:chOff x="202690" y="880869"/>
            <a:chExt cx="8830310" cy="5887720"/>
          </a:xfrm>
        </p:grpSpPr>
        <p:pic>
          <p:nvPicPr>
            <p:cNvPr id="4" name="object 4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4934713" y="880869"/>
              <a:ext cx="4098032" cy="5859782"/>
            </a:xfrm>
            <a:prstGeom prst="rect">
              <a:avLst/>
            </a:prstGeom>
          </p:spPr>
        </p:pic>
        <p:sp>
          <p:nvSpPr>
            <p:cNvPr id="5" name="object 5"/>
            <p:cNvSpPr/>
            <p:nvPr/>
          </p:nvSpPr>
          <p:spPr>
            <a:xfrm>
              <a:off x="6228207" y="3450844"/>
              <a:ext cx="252095" cy="360045"/>
            </a:xfrm>
            <a:custGeom>
              <a:avLst/>
              <a:gdLst/>
              <a:ahLst/>
              <a:cxnLst/>
              <a:rect l="l" t="t" r="r" b="b"/>
              <a:pathLst>
                <a:path w="252095" h="360045">
                  <a:moveTo>
                    <a:pt x="188975" y="0"/>
                  </a:moveTo>
                  <a:lnTo>
                    <a:pt x="62991" y="0"/>
                  </a:lnTo>
                  <a:lnTo>
                    <a:pt x="62991" y="234060"/>
                  </a:lnTo>
                  <a:lnTo>
                    <a:pt x="0" y="234060"/>
                  </a:lnTo>
                  <a:lnTo>
                    <a:pt x="125983" y="360044"/>
                  </a:lnTo>
                  <a:lnTo>
                    <a:pt x="251967" y="234060"/>
                  </a:lnTo>
                  <a:lnTo>
                    <a:pt x="188975" y="234060"/>
                  </a:lnTo>
                  <a:lnTo>
                    <a:pt x="188975" y="0"/>
                  </a:lnTo>
                  <a:close/>
                </a:path>
              </a:pathLst>
            </a:custGeom>
            <a:solidFill>
              <a:srgbClr val="FF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" name="object 6"/>
            <p:cNvSpPr/>
            <p:nvPr/>
          </p:nvSpPr>
          <p:spPr>
            <a:xfrm>
              <a:off x="6228207" y="3450844"/>
              <a:ext cx="252095" cy="360045"/>
            </a:xfrm>
            <a:custGeom>
              <a:avLst/>
              <a:gdLst/>
              <a:ahLst/>
              <a:cxnLst/>
              <a:rect l="l" t="t" r="r" b="b"/>
              <a:pathLst>
                <a:path w="252095" h="360045">
                  <a:moveTo>
                    <a:pt x="0" y="234060"/>
                  </a:moveTo>
                  <a:lnTo>
                    <a:pt x="62991" y="234060"/>
                  </a:lnTo>
                  <a:lnTo>
                    <a:pt x="62991" y="0"/>
                  </a:lnTo>
                  <a:lnTo>
                    <a:pt x="188975" y="0"/>
                  </a:lnTo>
                  <a:lnTo>
                    <a:pt x="188975" y="234060"/>
                  </a:lnTo>
                  <a:lnTo>
                    <a:pt x="251967" y="234060"/>
                  </a:lnTo>
                  <a:lnTo>
                    <a:pt x="125983" y="360044"/>
                  </a:lnTo>
                  <a:lnTo>
                    <a:pt x="0" y="234060"/>
                  </a:lnTo>
                  <a:close/>
                </a:path>
              </a:pathLst>
            </a:custGeom>
            <a:ln w="254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" name="object 7"/>
            <p:cNvSpPr/>
            <p:nvPr/>
          </p:nvSpPr>
          <p:spPr>
            <a:xfrm>
              <a:off x="6626351" y="4581144"/>
              <a:ext cx="252095" cy="360045"/>
            </a:xfrm>
            <a:custGeom>
              <a:avLst/>
              <a:gdLst/>
              <a:ahLst/>
              <a:cxnLst/>
              <a:rect l="l" t="t" r="r" b="b"/>
              <a:pathLst>
                <a:path w="252095" h="360045">
                  <a:moveTo>
                    <a:pt x="188975" y="0"/>
                  </a:moveTo>
                  <a:lnTo>
                    <a:pt x="62992" y="0"/>
                  </a:lnTo>
                  <a:lnTo>
                    <a:pt x="62992" y="234060"/>
                  </a:lnTo>
                  <a:lnTo>
                    <a:pt x="0" y="234060"/>
                  </a:lnTo>
                  <a:lnTo>
                    <a:pt x="125983" y="360044"/>
                  </a:lnTo>
                  <a:lnTo>
                    <a:pt x="251968" y="234060"/>
                  </a:lnTo>
                  <a:lnTo>
                    <a:pt x="188975" y="234060"/>
                  </a:lnTo>
                  <a:lnTo>
                    <a:pt x="188975" y="0"/>
                  </a:lnTo>
                  <a:close/>
                </a:path>
              </a:pathLst>
            </a:custGeom>
            <a:solidFill>
              <a:srgbClr val="FF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" name="object 8"/>
            <p:cNvSpPr/>
            <p:nvPr/>
          </p:nvSpPr>
          <p:spPr>
            <a:xfrm>
              <a:off x="6626351" y="4581144"/>
              <a:ext cx="252095" cy="360045"/>
            </a:xfrm>
            <a:custGeom>
              <a:avLst/>
              <a:gdLst/>
              <a:ahLst/>
              <a:cxnLst/>
              <a:rect l="l" t="t" r="r" b="b"/>
              <a:pathLst>
                <a:path w="252095" h="360045">
                  <a:moveTo>
                    <a:pt x="0" y="234060"/>
                  </a:moveTo>
                  <a:lnTo>
                    <a:pt x="62992" y="234060"/>
                  </a:lnTo>
                  <a:lnTo>
                    <a:pt x="62992" y="0"/>
                  </a:lnTo>
                  <a:lnTo>
                    <a:pt x="188975" y="0"/>
                  </a:lnTo>
                  <a:lnTo>
                    <a:pt x="188975" y="234060"/>
                  </a:lnTo>
                  <a:lnTo>
                    <a:pt x="251968" y="234060"/>
                  </a:lnTo>
                  <a:lnTo>
                    <a:pt x="125983" y="360044"/>
                  </a:lnTo>
                  <a:lnTo>
                    <a:pt x="0" y="234060"/>
                  </a:lnTo>
                  <a:close/>
                </a:path>
              </a:pathLst>
            </a:custGeom>
            <a:ln w="254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" name="object 9"/>
            <p:cNvSpPr/>
            <p:nvPr/>
          </p:nvSpPr>
          <p:spPr>
            <a:xfrm>
              <a:off x="6128512" y="5157215"/>
              <a:ext cx="252095" cy="360045"/>
            </a:xfrm>
            <a:custGeom>
              <a:avLst/>
              <a:gdLst/>
              <a:ahLst/>
              <a:cxnLst/>
              <a:rect l="l" t="t" r="r" b="b"/>
              <a:pathLst>
                <a:path w="252095" h="360045">
                  <a:moveTo>
                    <a:pt x="189102" y="0"/>
                  </a:moveTo>
                  <a:lnTo>
                    <a:pt x="62991" y="0"/>
                  </a:lnTo>
                  <a:lnTo>
                    <a:pt x="62991" y="234060"/>
                  </a:lnTo>
                  <a:lnTo>
                    <a:pt x="0" y="234060"/>
                  </a:lnTo>
                  <a:lnTo>
                    <a:pt x="126111" y="360044"/>
                  </a:lnTo>
                  <a:lnTo>
                    <a:pt x="252095" y="234060"/>
                  </a:lnTo>
                  <a:lnTo>
                    <a:pt x="189102" y="234060"/>
                  </a:lnTo>
                  <a:lnTo>
                    <a:pt x="189102" y="0"/>
                  </a:lnTo>
                  <a:close/>
                </a:path>
              </a:pathLst>
            </a:custGeom>
            <a:solidFill>
              <a:srgbClr val="FF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" name="object 10"/>
            <p:cNvSpPr/>
            <p:nvPr/>
          </p:nvSpPr>
          <p:spPr>
            <a:xfrm>
              <a:off x="6128512" y="5157215"/>
              <a:ext cx="252095" cy="360045"/>
            </a:xfrm>
            <a:custGeom>
              <a:avLst/>
              <a:gdLst/>
              <a:ahLst/>
              <a:cxnLst/>
              <a:rect l="l" t="t" r="r" b="b"/>
              <a:pathLst>
                <a:path w="252095" h="360045">
                  <a:moveTo>
                    <a:pt x="0" y="234060"/>
                  </a:moveTo>
                  <a:lnTo>
                    <a:pt x="62991" y="234060"/>
                  </a:lnTo>
                  <a:lnTo>
                    <a:pt x="62991" y="0"/>
                  </a:lnTo>
                  <a:lnTo>
                    <a:pt x="189102" y="0"/>
                  </a:lnTo>
                  <a:lnTo>
                    <a:pt x="189102" y="234060"/>
                  </a:lnTo>
                  <a:lnTo>
                    <a:pt x="252095" y="234060"/>
                  </a:lnTo>
                  <a:lnTo>
                    <a:pt x="126111" y="360044"/>
                  </a:lnTo>
                  <a:lnTo>
                    <a:pt x="0" y="234060"/>
                  </a:lnTo>
                  <a:close/>
                </a:path>
              </a:pathLst>
            </a:custGeom>
            <a:ln w="254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" name="object 11"/>
            <p:cNvSpPr/>
            <p:nvPr/>
          </p:nvSpPr>
          <p:spPr>
            <a:xfrm>
              <a:off x="7884413" y="4077081"/>
              <a:ext cx="252095" cy="360045"/>
            </a:xfrm>
            <a:custGeom>
              <a:avLst/>
              <a:gdLst/>
              <a:ahLst/>
              <a:cxnLst/>
              <a:rect l="l" t="t" r="r" b="b"/>
              <a:pathLst>
                <a:path w="252095" h="360045">
                  <a:moveTo>
                    <a:pt x="188975" y="0"/>
                  </a:moveTo>
                  <a:lnTo>
                    <a:pt x="62991" y="0"/>
                  </a:lnTo>
                  <a:lnTo>
                    <a:pt x="62991" y="234061"/>
                  </a:lnTo>
                  <a:lnTo>
                    <a:pt x="0" y="234061"/>
                  </a:lnTo>
                  <a:lnTo>
                    <a:pt x="125983" y="360045"/>
                  </a:lnTo>
                  <a:lnTo>
                    <a:pt x="251967" y="234061"/>
                  </a:lnTo>
                  <a:lnTo>
                    <a:pt x="188975" y="234061"/>
                  </a:lnTo>
                  <a:lnTo>
                    <a:pt x="188975" y="0"/>
                  </a:lnTo>
                  <a:close/>
                </a:path>
              </a:pathLst>
            </a:custGeom>
            <a:solidFill>
              <a:srgbClr val="FF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" name="object 12"/>
            <p:cNvSpPr/>
            <p:nvPr/>
          </p:nvSpPr>
          <p:spPr>
            <a:xfrm>
              <a:off x="7884413" y="4077081"/>
              <a:ext cx="252095" cy="360045"/>
            </a:xfrm>
            <a:custGeom>
              <a:avLst/>
              <a:gdLst/>
              <a:ahLst/>
              <a:cxnLst/>
              <a:rect l="l" t="t" r="r" b="b"/>
              <a:pathLst>
                <a:path w="252095" h="360045">
                  <a:moveTo>
                    <a:pt x="0" y="234061"/>
                  </a:moveTo>
                  <a:lnTo>
                    <a:pt x="62991" y="234061"/>
                  </a:lnTo>
                  <a:lnTo>
                    <a:pt x="62991" y="0"/>
                  </a:lnTo>
                  <a:lnTo>
                    <a:pt x="188975" y="0"/>
                  </a:lnTo>
                  <a:lnTo>
                    <a:pt x="188975" y="234061"/>
                  </a:lnTo>
                  <a:lnTo>
                    <a:pt x="251967" y="234061"/>
                  </a:lnTo>
                  <a:lnTo>
                    <a:pt x="125983" y="360045"/>
                  </a:lnTo>
                  <a:lnTo>
                    <a:pt x="0" y="234061"/>
                  </a:lnTo>
                  <a:close/>
                </a:path>
              </a:pathLst>
            </a:custGeom>
            <a:ln w="25399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3" name="object 13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202690" y="1551434"/>
              <a:ext cx="4387599" cy="2918455"/>
            </a:xfrm>
            <a:prstGeom prst="rect">
              <a:avLst/>
            </a:prstGeom>
          </p:spPr>
        </p:pic>
        <p:sp>
          <p:nvSpPr>
            <p:cNvPr id="14" name="object 14"/>
            <p:cNvSpPr/>
            <p:nvPr/>
          </p:nvSpPr>
          <p:spPr>
            <a:xfrm>
              <a:off x="1559305" y="2492883"/>
              <a:ext cx="252095" cy="360045"/>
            </a:xfrm>
            <a:custGeom>
              <a:avLst/>
              <a:gdLst/>
              <a:ahLst/>
              <a:cxnLst/>
              <a:rect l="l" t="t" r="r" b="b"/>
              <a:pathLst>
                <a:path w="252094" h="360044">
                  <a:moveTo>
                    <a:pt x="188975" y="0"/>
                  </a:moveTo>
                  <a:lnTo>
                    <a:pt x="62991" y="0"/>
                  </a:lnTo>
                  <a:lnTo>
                    <a:pt x="62991" y="234061"/>
                  </a:lnTo>
                  <a:lnTo>
                    <a:pt x="0" y="234061"/>
                  </a:lnTo>
                  <a:lnTo>
                    <a:pt x="125983" y="360044"/>
                  </a:lnTo>
                  <a:lnTo>
                    <a:pt x="251968" y="234061"/>
                  </a:lnTo>
                  <a:lnTo>
                    <a:pt x="188975" y="234061"/>
                  </a:lnTo>
                  <a:lnTo>
                    <a:pt x="188975" y="0"/>
                  </a:lnTo>
                  <a:close/>
                </a:path>
              </a:pathLst>
            </a:custGeom>
            <a:solidFill>
              <a:srgbClr val="FF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" name="object 15"/>
            <p:cNvSpPr/>
            <p:nvPr/>
          </p:nvSpPr>
          <p:spPr>
            <a:xfrm>
              <a:off x="1559305" y="2492883"/>
              <a:ext cx="252095" cy="360045"/>
            </a:xfrm>
            <a:custGeom>
              <a:avLst/>
              <a:gdLst/>
              <a:ahLst/>
              <a:cxnLst/>
              <a:rect l="l" t="t" r="r" b="b"/>
              <a:pathLst>
                <a:path w="252094" h="360044">
                  <a:moveTo>
                    <a:pt x="0" y="234061"/>
                  </a:moveTo>
                  <a:lnTo>
                    <a:pt x="62991" y="234061"/>
                  </a:lnTo>
                  <a:lnTo>
                    <a:pt x="62991" y="0"/>
                  </a:lnTo>
                  <a:lnTo>
                    <a:pt x="188975" y="0"/>
                  </a:lnTo>
                  <a:lnTo>
                    <a:pt x="188975" y="234061"/>
                  </a:lnTo>
                  <a:lnTo>
                    <a:pt x="251968" y="234061"/>
                  </a:lnTo>
                  <a:lnTo>
                    <a:pt x="125983" y="360044"/>
                  </a:lnTo>
                  <a:lnTo>
                    <a:pt x="0" y="234061"/>
                  </a:lnTo>
                  <a:close/>
                </a:path>
              </a:pathLst>
            </a:custGeom>
            <a:ln w="254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" name="object 16"/>
            <p:cNvSpPr/>
            <p:nvPr/>
          </p:nvSpPr>
          <p:spPr>
            <a:xfrm>
              <a:off x="3491864" y="2133727"/>
              <a:ext cx="252095" cy="360045"/>
            </a:xfrm>
            <a:custGeom>
              <a:avLst/>
              <a:gdLst/>
              <a:ahLst/>
              <a:cxnLst/>
              <a:rect l="l" t="t" r="r" b="b"/>
              <a:pathLst>
                <a:path w="252095" h="360044">
                  <a:moveTo>
                    <a:pt x="188975" y="0"/>
                  </a:moveTo>
                  <a:lnTo>
                    <a:pt x="62992" y="0"/>
                  </a:lnTo>
                  <a:lnTo>
                    <a:pt x="62992" y="234061"/>
                  </a:lnTo>
                  <a:lnTo>
                    <a:pt x="0" y="234061"/>
                  </a:lnTo>
                  <a:lnTo>
                    <a:pt x="125984" y="360045"/>
                  </a:lnTo>
                  <a:lnTo>
                    <a:pt x="252095" y="234061"/>
                  </a:lnTo>
                  <a:lnTo>
                    <a:pt x="188975" y="234061"/>
                  </a:lnTo>
                  <a:lnTo>
                    <a:pt x="188975" y="0"/>
                  </a:lnTo>
                  <a:close/>
                </a:path>
              </a:pathLst>
            </a:custGeom>
            <a:solidFill>
              <a:srgbClr val="FF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" name="object 17"/>
            <p:cNvSpPr/>
            <p:nvPr/>
          </p:nvSpPr>
          <p:spPr>
            <a:xfrm>
              <a:off x="3491864" y="2133727"/>
              <a:ext cx="252095" cy="360045"/>
            </a:xfrm>
            <a:custGeom>
              <a:avLst/>
              <a:gdLst/>
              <a:ahLst/>
              <a:cxnLst/>
              <a:rect l="l" t="t" r="r" b="b"/>
              <a:pathLst>
                <a:path w="252095" h="360044">
                  <a:moveTo>
                    <a:pt x="0" y="234061"/>
                  </a:moveTo>
                  <a:lnTo>
                    <a:pt x="62992" y="234061"/>
                  </a:lnTo>
                  <a:lnTo>
                    <a:pt x="62992" y="0"/>
                  </a:lnTo>
                  <a:lnTo>
                    <a:pt x="188975" y="0"/>
                  </a:lnTo>
                  <a:lnTo>
                    <a:pt x="188975" y="234061"/>
                  </a:lnTo>
                  <a:lnTo>
                    <a:pt x="252095" y="234061"/>
                  </a:lnTo>
                  <a:lnTo>
                    <a:pt x="125984" y="360045"/>
                  </a:lnTo>
                  <a:lnTo>
                    <a:pt x="0" y="234061"/>
                  </a:lnTo>
                  <a:close/>
                </a:path>
              </a:pathLst>
            </a:custGeom>
            <a:ln w="254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8" name="object 18"/>
            <p:cNvSpPr/>
            <p:nvPr/>
          </p:nvSpPr>
          <p:spPr>
            <a:xfrm>
              <a:off x="3148329" y="1484757"/>
              <a:ext cx="252095" cy="360045"/>
            </a:xfrm>
            <a:custGeom>
              <a:avLst/>
              <a:gdLst/>
              <a:ahLst/>
              <a:cxnLst/>
              <a:rect l="l" t="t" r="r" b="b"/>
              <a:pathLst>
                <a:path w="252095" h="360044">
                  <a:moveTo>
                    <a:pt x="189103" y="0"/>
                  </a:moveTo>
                  <a:lnTo>
                    <a:pt x="63118" y="0"/>
                  </a:lnTo>
                  <a:lnTo>
                    <a:pt x="63118" y="234060"/>
                  </a:lnTo>
                  <a:lnTo>
                    <a:pt x="0" y="234060"/>
                  </a:lnTo>
                  <a:lnTo>
                    <a:pt x="126110" y="360044"/>
                  </a:lnTo>
                  <a:lnTo>
                    <a:pt x="252094" y="234060"/>
                  </a:lnTo>
                  <a:lnTo>
                    <a:pt x="189103" y="234060"/>
                  </a:lnTo>
                  <a:lnTo>
                    <a:pt x="189103" y="0"/>
                  </a:lnTo>
                  <a:close/>
                </a:path>
              </a:pathLst>
            </a:custGeom>
            <a:solidFill>
              <a:srgbClr val="FF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9" name="object 19"/>
            <p:cNvSpPr/>
            <p:nvPr/>
          </p:nvSpPr>
          <p:spPr>
            <a:xfrm>
              <a:off x="3148329" y="1484757"/>
              <a:ext cx="252095" cy="360045"/>
            </a:xfrm>
            <a:custGeom>
              <a:avLst/>
              <a:gdLst/>
              <a:ahLst/>
              <a:cxnLst/>
              <a:rect l="l" t="t" r="r" b="b"/>
              <a:pathLst>
                <a:path w="252095" h="360044">
                  <a:moveTo>
                    <a:pt x="0" y="234060"/>
                  </a:moveTo>
                  <a:lnTo>
                    <a:pt x="63118" y="234060"/>
                  </a:lnTo>
                  <a:lnTo>
                    <a:pt x="63118" y="0"/>
                  </a:lnTo>
                  <a:lnTo>
                    <a:pt x="189103" y="0"/>
                  </a:lnTo>
                  <a:lnTo>
                    <a:pt x="189103" y="234060"/>
                  </a:lnTo>
                  <a:lnTo>
                    <a:pt x="252094" y="234060"/>
                  </a:lnTo>
                  <a:lnTo>
                    <a:pt x="126110" y="360044"/>
                  </a:lnTo>
                  <a:lnTo>
                    <a:pt x="0" y="234060"/>
                  </a:lnTo>
                  <a:close/>
                </a:path>
              </a:pathLst>
            </a:custGeom>
            <a:ln w="254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20" name="object 20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1028699" y="4155946"/>
              <a:ext cx="3877055" cy="2612136"/>
            </a:xfrm>
            <a:prstGeom prst="rect">
              <a:avLst/>
            </a:prstGeom>
          </p:spPr>
        </p:pic>
        <p:pic>
          <p:nvPicPr>
            <p:cNvPr id="21" name="object 21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1092987" y="4221137"/>
              <a:ext cx="3695065" cy="2428748"/>
            </a:xfrm>
            <a:prstGeom prst="rect">
              <a:avLst/>
            </a:prstGeom>
          </p:spPr>
        </p:pic>
        <p:sp>
          <p:nvSpPr>
            <p:cNvPr id="22" name="object 22"/>
            <p:cNvSpPr/>
            <p:nvPr/>
          </p:nvSpPr>
          <p:spPr>
            <a:xfrm>
              <a:off x="1073937" y="4202087"/>
              <a:ext cx="3733165" cy="2466975"/>
            </a:xfrm>
            <a:custGeom>
              <a:avLst/>
              <a:gdLst/>
              <a:ahLst/>
              <a:cxnLst/>
              <a:rect l="l" t="t" r="r" b="b"/>
              <a:pathLst>
                <a:path w="3733165" h="2466975">
                  <a:moveTo>
                    <a:pt x="0" y="2466848"/>
                  </a:moveTo>
                  <a:lnTo>
                    <a:pt x="3733165" y="2466848"/>
                  </a:lnTo>
                  <a:lnTo>
                    <a:pt x="3733165" y="0"/>
                  </a:lnTo>
                  <a:lnTo>
                    <a:pt x="0" y="0"/>
                  </a:lnTo>
                  <a:lnTo>
                    <a:pt x="0" y="2466848"/>
                  </a:lnTo>
                  <a:close/>
                </a:path>
              </a:pathLst>
            </a:custGeom>
            <a:ln w="381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23" name="object 23"/>
          <p:cNvSpPr txBox="1"/>
          <p:nvPr/>
        </p:nvSpPr>
        <p:spPr>
          <a:xfrm>
            <a:off x="185420" y="895934"/>
            <a:ext cx="1325245" cy="57785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spc="-10" dirty="0">
                <a:latin typeface="Calibri"/>
                <a:cs typeface="Calibri"/>
              </a:rPr>
              <a:t>Feldspath</a:t>
            </a:r>
            <a:endParaRPr sz="180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  <a:spcBef>
                <a:spcPts val="25"/>
              </a:spcBef>
            </a:pPr>
            <a:r>
              <a:rPr sz="1800" dirty="0">
                <a:latin typeface="Wingdings"/>
                <a:cs typeface="Wingdings"/>
              </a:rPr>
              <a:t></a:t>
            </a:r>
            <a:r>
              <a:rPr sz="1800" spc="-45" dirty="0">
                <a:latin typeface="Times New Roman"/>
                <a:cs typeface="Times New Roman"/>
              </a:rPr>
              <a:t> </a:t>
            </a:r>
            <a:r>
              <a:rPr sz="1800" spc="-10" dirty="0">
                <a:latin typeface="Calibri"/>
                <a:cs typeface="Calibri"/>
              </a:rPr>
              <a:t>plagioclase</a:t>
            </a:r>
            <a:endParaRPr sz="18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688035" y="109169"/>
            <a:ext cx="8252459" cy="39243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4915535" algn="ctr">
              <a:lnSpc>
                <a:spcPct val="100000"/>
              </a:lnSpc>
              <a:spcBef>
                <a:spcPts val="95"/>
              </a:spcBef>
            </a:pPr>
            <a:r>
              <a:rPr sz="1600" dirty="0">
                <a:solidFill>
                  <a:srgbClr val="FFFFFF"/>
                </a:solidFill>
                <a:latin typeface="Calibri"/>
                <a:cs typeface="Calibri"/>
              </a:rPr>
              <a:t>II</a:t>
            </a:r>
            <a:r>
              <a:rPr sz="1600" spc="-3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600" dirty="0">
                <a:solidFill>
                  <a:srgbClr val="FFFFFF"/>
                </a:solidFill>
                <a:latin typeface="Calibri"/>
                <a:cs typeface="Calibri"/>
              </a:rPr>
              <a:t>.</a:t>
            </a:r>
            <a:r>
              <a:rPr sz="1600" spc="-3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600" dirty="0">
                <a:solidFill>
                  <a:srgbClr val="FFFFFF"/>
                </a:solidFill>
                <a:latin typeface="Calibri"/>
                <a:cs typeface="Calibri"/>
              </a:rPr>
              <a:t>Les</a:t>
            </a:r>
            <a:r>
              <a:rPr sz="1600" spc="-1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600" dirty="0">
                <a:solidFill>
                  <a:srgbClr val="FFFFFF"/>
                </a:solidFill>
                <a:latin typeface="Calibri"/>
                <a:cs typeface="Calibri"/>
              </a:rPr>
              <a:t>principaux</a:t>
            </a:r>
            <a:r>
              <a:rPr sz="1600" spc="-5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600" spc="-10" dirty="0">
                <a:solidFill>
                  <a:srgbClr val="FFFFFF"/>
                </a:solidFill>
                <a:latin typeface="Calibri"/>
                <a:cs typeface="Calibri"/>
              </a:rPr>
              <a:t>minéraux</a:t>
            </a:r>
            <a:endParaRPr sz="1600">
              <a:latin typeface="Calibri"/>
              <a:cs typeface="Calibri"/>
            </a:endParaRPr>
          </a:p>
          <a:p>
            <a:pPr marL="4916805" algn="ctr">
              <a:lnSpc>
                <a:spcPct val="100000"/>
              </a:lnSpc>
            </a:pPr>
            <a:r>
              <a:rPr sz="1600" spc="-10" dirty="0">
                <a:solidFill>
                  <a:srgbClr val="FFFFFF"/>
                </a:solidFill>
                <a:latin typeface="Calibri"/>
                <a:cs typeface="Calibri"/>
              </a:rPr>
              <a:t>constituants</a:t>
            </a:r>
            <a:r>
              <a:rPr sz="1600" spc="-4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600" dirty="0">
                <a:solidFill>
                  <a:srgbClr val="FFFFFF"/>
                </a:solidFill>
                <a:latin typeface="Calibri"/>
                <a:cs typeface="Calibri"/>
              </a:rPr>
              <a:t>des</a:t>
            </a:r>
            <a:r>
              <a:rPr sz="1600" spc="-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600" spc="-10" dirty="0">
                <a:solidFill>
                  <a:srgbClr val="FFFFFF"/>
                </a:solidFill>
                <a:latin typeface="Calibri"/>
                <a:cs typeface="Calibri"/>
              </a:rPr>
              <a:t>roches</a:t>
            </a:r>
            <a:endParaRPr sz="1600">
              <a:latin typeface="Calibri"/>
              <a:cs typeface="Calibri"/>
            </a:endParaRPr>
          </a:p>
          <a:p>
            <a:pPr marL="469265" indent="-456565">
              <a:lnSpc>
                <a:spcPct val="100000"/>
              </a:lnSpc>
              <a:spcBef>
                <a:spcPts val="1875"/>
              </a:spcBef>
              <a:buFont typeface="Arial"/>
              <a:buChar char="•"/>
              <a:tabLst>
                <a:tab pos="469265" algn="l"/>
              </a:tabLst>
            </a:pPr>
            <a:r>
              <a:rPr sz="2800" b="1" dirty="0">
                <a:latin typeface="Arial"/>
                <a:cs typeface="Arial"/>
              </a:rPr>
              <a:t>Le</a:t>
            </a:r>
            <a:r>
              <a:rPr sz="2800" b="1" spc="-85" dirty="0">
                <a:latin typeface="Arial"/>
                <a:cs typeface="Arial"/>
              </a:rPr>
              <a:t> </a:t>
            </a:r>
            <a:r>
              <a:rPr sz="2800" b="1" dirty="0">
                <a:latin typeface="Arial"/>
                <a:cs typeface="Arial"/>
              </a:rPr>
              <a:t>groupes</a:t>
            </a:r>
            <a:r>
              <a:rPr sz="2800" b="1" spc="-40" dirty="0">
                <a:latin typeface="Arial"/>
                <a:cs typeface="Arial"/>
              </a:rPr>
              <a:t> </a:t>
            </a:r>
            <a:r>
              <a:rPr sz="2800" b="1" dirty="0">
                <a:latin typeface="Arial"/>
                <a:cs typeface="Arial"/>
              </a:rPr>
              <a:t>des</a:t>
            </a:r>
            <a:r>
              <a:rPr sz="2800" b="1" spc="-65" dirty="0">
                <a:latin typeface="Arial"/>
                <a:cs typeface="Arial"/>
              </a:rPr>
              <a:t> </a:t>
            </a:r>
            <a:r>
              <a:rPr sz="2800" b="1" dirty="0">
                <a:latin typeface="Arial"/>
                <a:cs typeface="Arial"/>
              </a:rPr>
              <a:t>amphiboles</a:t>
            </a:r>
            <a:r>
              <a:rPr sz="2800" b="1" spc="-45" dirty="0">
                <a:latin typeface="Arial"/>
                <a:cs typeface="Arial"/>
              </a:rPr>
              <a:t> </a:t>
            </a:r>
            <a:r>
              <a:rPr sz="2800" b="1" dirty="0">
                <a:latin typeface="Arial"/>
                <a:cs typeface="Arial"/>
              </a:rPr>
              <a:t>et</a:t>
            </a:r>
            <a:r>
              <a:rPr sz="2800" b="1" spc="-75" dirty="0">
                <a:latin typeface="Arial"/>
                <a:cs typeface="Arial"/>
              </a:rPr>
              <a:t> </a:t>
            </a:r>
            <a:r>
              <a:rPr sz="2800" b="1" spc="-10" dirty="0">
                <a:latin typeface="Arial"/>
                <a:cs typeface="Arial"/>
              </a:rPr>
              <a:t>pyroxènes</a:t>
            </a:r>
            <a:endParaRPr sz="2800">
              <a:latin typeface="Arial"/>
              <a:cs typeface="Arial"/>
            </a:endParaRPr>
          </a:p>
          <a:p>
            <a:pPr marL="1128395" lvl="1" indent="-342900">
              <a:lnSpc>
                <a:spcPct val="100000"/>
              </a:lnSpc>
              <a:spcBef>
                <a:spcPts val="500"/>
              </a:spcBef>
              <a:buChar char="•"/>
              <a:tabLst>
                <a:tab pos="1128395" algn="l"/>
              </a:tabLst>
            </a:pPr>
            <a:r>
              <a:rPr sz="2000" dirty="0">
                <a:latin typeface="Arial"/>
                <a:cs typeface="Arial"/>
              </a:rPr>
              <a:t>Silicate</a:t>
            </a:r>
            <a:r>
              <a:rPr sz="2000" spc="-30" dirty="0">
                <a:latin typeface="Arial"/>
                <a:cs typeface="Arial"/>
              </a:rPr>
              <a:t> </a:t>
            </a:r>
            <a:r>
              <a:rPr sz="2000" dirty="0">
                <a:latin typeface="Arial"/>
                <a:cs typeface="Arial"/>
              </a:rPr>
              <a:t>avec</a:t>
            </a:r>
            <a:r>
              <a:rPr sz="2000" spc="-25" dirty="0">
                <a:latin typeface="Arial"/>
                <a:cs typeface="Arial"/>
              </a:rPr>
              <a:t> </a:t>
            </a:r>
            <a:r>
              <a:rPr sz="2000" dirty="0">
                <a:latin typeface="Arial"/>
                <a:cs typeface="Arial"/>
              </a:rPr>
              <a:t>ou</a:t>
            </a:r>
            <a:r>
              <a:rPr sz="2000" spc="-15" dirty="0">
                <a:latin typeface="Arial"/>
                <a:cs typeface="Arial"/>
              </a:rPr>
              <a:t> </a:t>
            </a:r>
            <a:r>
              <a:rPr sz="2000" dirty="0">
                <a:latin typeface="Arial"/>
                <a:cs typeface="Arial"/>
              </a:rPr>
              <a:t>sans</a:t>
            </a:r>
            <a:r>
              <a:rPr sz="2000" spc="-140" dirty="0">
                <a:latin typeface="Arial"/>
                <a:cs typeface="Arial"/>
              </a:rPr>
              <a:t> </a:t>
            </a:r>
            <a:r>
              <a:rPr sz="2000" dirty="0">
                <a:latin typeface="Arial"/>
                <a:cs typeface="Arial"/>
              </a:rPr>
              <a:t>Al,</a:t>
            </a:r>
            <a:r>
              <a:rPr sz="2000" spc="-20" dirty="0">
                <a:latin typeface="Arial"/>
                <a:cs typeface="Arial"/>
              </a:rPr>
              <a:t> </a:t>
            </a:r>
            <a:r>
              <a:rPr sz="2000" dirty="0">
                <a:latin typeface="Arial"/>
                <a:cs typeface="Arial"/>
              </a:rPr>
              <a:t>mais</a:t>
            </a:r>
            <a:r>
              <a:rPr sz="2000" spc="-25" dirty="0">
                <a:latin typeface="Arial"/>
                <a:cs typeface="Arial"/>
              </a:rPr>
              <a:t> </a:t>
            </a:r>
            <a:r>
              <a:rPr sz="2000" dirty="0">
                <a:latin typeface="Arial"/>
                <a:cs typeface="Arial"/>
              </a:rPr>
              <a:t>toujours</a:t>
            </a:r>
            <a:r>
              <a:rPr sz="2000" spc="-40" dirty="0">
                <a:latin typeface="Arial"/>
                <a:cs typeface="Arial"/>
              </a:rPr>
              <a:t> </a:t>
            </a:r>
            <a:r>
              <a:rPr sz="2000" dirty="0">
                <a:latin typeface="Arial"/>
                <a:cs typeface="Arial"/>
              </a:rPr>
              <a:t>Ca,</a:t>
            </a:r>
            <a:r>
              <a:rPr sz="2000" spc="-25" dirty="0">
                <a:latin typeface="Arial"/>
                <a:cs typeface="Arial"/>
              </a:rPr>
              <a:t> </a:t>
            </a:r>
            <a:r>
              <a:rPr sz="2000" dirty="0">
                <a:latin typeface="Arial"/>
                <a:cs typeface="Arial"/>
              </a:rPr>
              <a:t>Mg</a:t>
            </a:r>
            <a:r>
              <a:rPr sz="2000" spc="-25" dirty="0">
                <a:latin typeface="Arial"/>
                <a:cs typeface="Arial"/>
              </a:rPr>
              <a:t> </a:t>
            </a:r>
            <a:r>
              <a:rPr sz="2000" dirty="0">
                <a:latin typeface="Arial"/>
                <a:cs typeface="Arial"/>
              </a:rPr>
              <a:t>et</a:t>
            </a:r>
            <a:r>
              <a:rPr sz="2000" spc="-30" dirty="0">
                <a:latin typeface="Arial"/>
                <a:cs typeface="Arial"/>
              </a:rPr>
              <a:t> </a:t>
            </a:r>
            <a:r>
              <a:rPr sz="2000" spc="-25" dirty="0">
                <a:latin typeface="Arial"/>
                <a:cs typeface="Arial"/>
              </a:rPr>
              <a:t>Fe</a:t>
            </a:r>
            <a:endParaRPr sz="2000">
              <a:latin typeface="Arial"/>
              <a:cs typeface="Arial"/>
            </a:endParaRPr>
          </a:p>
          <a:p>
            <a:pPr marL="1128395" marR="630555" lvl="1" indent="-342900">
              <a:lnSpc>
                <a:spcPct val="100000"/>
              </a:lnSpc>
              <a:spcBef>
                <a:spcPts val="484"/>
              </a:spcBef>
              <a:buChar char="•"/>
              <a:tabLst>
                <a:tab pos="1128395" algn="l"/>
              </a:tabLst>
            </a:pPr>
            <a:r>
              <a:rPr sz="2000" dirty="0">
                <a:latin typeface="Arial"/>
                <a:cs typeface="Arial"/>
              </a:rPr>
              <a:t>Les</a:t>
            </a:r>
            <a:r>
              <a:rPr sz="2000" spc="125" dirty="0">
                <a:latin typeface="Arial"/>
                <a:cs typeface="Arial"/>
              </a:rPr>
              <a:t> </a:t>
            </a:r>
            <a:r>
              <a:rPr sz="2000" b="1" dirty="0">
                <a:latin typeface="Arial"/>
                <a:cs typeface="Arial"/>
              </a:rPr>
              <a:t>pyroxènes</a:t>
            </a:r>
            <a:r>
              <a:rPr sz="2000" b="1" spc="125" dirty="0">
                <a:latin typeface="Arial"/>
                <a:cs typeface="Arial"/>
              </a:rPr>
              <a:t> </a:t>
            </a:r>
            <a:r>
              <a:rPr sz="2000" dirty="0">
                <a:latin typeface="Arial"/>
                <a:cs typeface="Arial"/>
              </a:rPr>
              <a:t>sont</a:t>
            </a:r>
            <a:r>
              <a:rPr sz="2000" spc="114" dirty="0">
                <a:latin typeface="Arial"/>
                <a:cs typeface="Arial"/>
              </a:rPr>
              <a:t> </a:t>
            </a:r>
            <a:r>
              <a:rPr sz="2000" spc="-10" dirty="0">
                <a:latin typeface="Arial"/>
                <a:cs typeface="Arial"/>
              </a:rPr>
              <a:t>ferro-</a:t>
            </a:r>
            <a:r>
              <a:rPr sz="2000" dirty="0">
                <a:latin typeface="Arial"/>
                <a:cs typeface="Arial"/>
              </a:rPr>
              <a:t>magnésiens</a:t>
            </a:r>
            <a:r>
              <a:rPr sz="2000" spc="120" dirty="0">
                <a:latin typeface="Arial"/>
                <a:cs typeface="Arial"/>
              </a:rPr>
              <a:t> </a:t>
            </a:r>
            <a:r>
              <a:rPr sz="2000" dirty="0">
                <a:latin typeface="Arial"/>
                <a:cs typeface="Arial"/>
              </a:rPr>
              <a:t>et</a:t>
            </a:r>
            <a:r>
              <a:rPr sz="2000" spc="114" dirty="0">
                <a:latin typeface="Arial"/>
                <a:cs typeface="Arial"/>
              </a:rPr>
              <a:t> </a:t>
            </a:r>
            <a:r>
              <a:rPr sz="2000" dirty="0">
                <a:latin typeface="Arial"/>
                <a:cs typeface="Arial"/>
              </a:rPr>
              <a:t>calciques</a:t>
            </a:r>
            <a:r>
              <a:rPr sz="2000" spc="120" dirty="0">
                <a:latin typeface="Arial"/>
                <a:cs typeface="Arial"/>
              </a:rPr>
              <a:t> </a:t>
            </a:r>
            <a:r>
              <a:rPr sz="2000" spc="-20" dirty="0">
                <a:latin typeface="Arial"/>
                <a:cs typeface="Arial"/>
              </a:rPr>
              <a:t>avec </a:t>
            </a:r>
            <a:r>
              <a:rPr sz="2000" spc="-10" dirty="0">
                <a:latin typeface="Arial"/>
                <a:cs typeface="Arial"/>
              </a:rPr>
              <a:t>(Ca&gt;Mg)</a:t>
            </a:r>
            <a:endParaRPr sz="2000">
              <a:latin typeface="Arial"/>
              <a:cs typeface="Arial"/>
            </a:endParaRPr>
          </a:p>
          <a:p>
            <a:pPr marL="1128395" lvl="1" indent="-342900">
              <a:lnSpc>
                <a:spcPct val="100000"/>
              </a:lnSpc>
              <a:spcBef>
                <a:spcPts val="480"/>
              </a:spcBef>
              <a:buChar char="•"/>
              <a:tabLst>
                <a:tab pos="1128395" algn="l"/>
              </a:tabLst>
            </a:pPr>
            <a:r>
              <a:rPr sz="2000" dirty="0">
                <a:latin typeface="Arial"/>
                <a:cs typeface="Arial"/>
              </a:rPr>
              <a:t>Les</a:t>
            </a:r>
            <a:r>
              <a:rPr sz="2000" spc="-10" dirty="0">
                <a:latin typeface="Arial"/>
                <a:cs typeface="Arial"/>
              </a:rPr>
              <a:t> </a:t>
            </a:r>
            <a:r>
              <a:rPr sz="2000" b="1" dirty="0">
                <a:latin typeface="Arial"/>
                <a:cs typeface="Arial"/>
              </a:rPr>
              <a:t>amphiboles</a:t>
            </a:r>
            <a:r>
              <a:rPr sz="2000" b="1" spc="-30" dirty="0">
                <a:latin typeface="Arial"/>
                <a:cs typeface="Arial"/>
              </a:rPr>
              <a:t> </a:t>
            </a:r>
            <a:r>
              <a:rPr sz="2000" dirty="0">
                <a:latin typeface="Arial"/>
                <a:cs typeface="Arial"/>
              </a:rPr>
              <a:t>sont</a:t>
            </a:r>
            <a:r>
              <a:rPr sz="2000" spc="-20" dirty="0">
                <a:latin typeface="Arial"/>
                <a:cs typeface="Arial"/>
              </a:rPr>
              <a:t> </a:t>
            </a:r>
            <a:r>
              <a:rPr sz="2000" spc="-10" dirty="0">
                <a:latin typeface="Arial"/>
                <a:cs typeface="Arial"/>
              </a:rPr>
              <a:t>ferro-</a:t>
            </a:r>
            <a:r>
              <a:rPr sz="2000" dirty="0">
                <a:latin typeface="Arial"/>
                <a:cs typeface="Arial"/>
              </a:rPr>
              <a:t>magnésiens</a:t>
            </a:r>
            <a:r>
              <a:rPr sz="2000" spc="-35" dirty="0">
                <a:latin typeface="Arial"/>
                <a:cs typeface="Arial"/>
              </a:rPr>
              <a:t> </a:t>
            </a:r>
            <a:r>
              <a:rPr sz="2000" dirty="0">
                <a:latin typeface="Arial"/>
                <a:cs typeface="Arial"/>
              </a:rPr>
              <a:t>avec</a:t>
            </a:r>
            <a:r>
              <a:rPr sz="2000" spc="-25" dirty="0">
                <a:latin typeface="Arial"/>
                <a:cs typeface="Arial"/>
              </a:rPr>
              <a:t> </a:t>
            </a:r>
            <a:r>
              <a:rPr sz="2000" spc="-10" dirty="0">
                <a:latin typeface="Arial"/>
                <a:cs typeface="Arial"/>
              </a:rPr>
              <a:t>Mg&gt;Ca</a:t>
            </a:r>
            <a:endParaRPr sz="2000">
              <a:latin typeface="Arial"/>
              <a:cs typeface="Arial"/>
            </a:endParaRPr>
          </a:p>
          <a:p>
            <a:pPr marL="1128395" lvl="1" indent="-342900">
              <a:lnSpc>
                <a:spcPct val="100000"/>
              </a:lnSpc>
              <a:spcBef>
                <a:spcPts val="480"/>
              </a:spcBef>
              <a:buChar char="•"/>
              <a:tabLst>
                <a:tab pos="1128395" algn="l"/>
                <a:tab pos="1888489" algn="l"/>
                <a:tab pos="2378075" algn="l"/>
                <a:tab pos="2795905" algn="l"/>
                <a:tab pos="4358005" algn="l"/>
                <a:tab pos="4734560" algn="l"/>
                <a:tab pos="5772150" algn="l"/>
                <a:tab pos="6417310" algn="l"/>
                <a:tab pos="6865620" algn="l"/>
              </a:tabLst>
            </a:pPr>
            <a:r>
              <a:rPr sz="2000" spc="-20" dirty="0">
                <a:latin typeface="Arial"/>
                <a:cs typeface="Arial"/>
              </a:rPr>
              <a:t>Dans</a:t>
            </a:r>
            <a:r>
              <a:rPr sz="2000" dirty="0">
                <a:latin typeface="Arial"/>
                <a:cs typeface="Arial"/>
              </a:rPr>
              <a:t>	</a:t>
            </a:r>
            <a:r>
              <a:rPr sz="2000" spc="-25" dirty="0">
                <a:latin typeface="Arial"/>
                <a:cs typeface="Arial"/>
              </a:rPr>
              <a:t>les</a:t>
            </a:r>
            <a:r>
              <a:rPr sz="2000" dirty="0">
                <a:latin typeface="Arial"/>
                <a:cs typeface="Arial"/>
              </a:rPr>
              <a:t>	</a:t>
            </a:r>
            <a:r>
              <a:rPr sz="2000" spc="-25" dirty="0">
                <a:latin typeface="Arial"/>
                <a:cs typeface="Arial"/>
              </a:rPr>
              <a:t>R.</a:t>
            </a:r>
            <a:r>
              <a:rPr sz="2000" dirty="0">
                <a:latin typeface="Arial"/>
                <a:cs typeface="Arial"/>
              </a:rPr>
              <a:t>	</a:t>
            </a:r>
            <a:r>
              <a:rPr sz="2000" spc="-10" dirty="0">
                <a:latin typeface="Arial"/>
                <a:cs typeface="Arial"/>
              </a:rPr>
              <a:t>magmatique</a:t>
            </a:r>
            <a:r>
              <a:rPr sz="2000" dirty="0">
                <a:latin typeface="Arial"/>
                <a:cs typeface="Arial"/>
              </a:rPr>
              <a:t>	</a:t>
            </a:r>
            <a:r>
              <a:rPr sz="2000" spc="-25" dirty="0">
                <a:latin typeface="Arial"/>
                <a:cs typeface="Arial"/>
              </a:rPr>
              <a:t>et</a:t>
            </a:r>
            <a:r>
              <a:rPr sz="2000" dirty="0">
                <a:latin typeface="Arial"/>
                <a:cs typeface="Arial"/>
              </a:rPr>
              <a:t>	</a:t>
            </a:r>
            <a:r>
              <a:rPr sz="2000" spc="-10" dirty="0">
                <a:latin typeface="Arial"/>
                <a:cs typeface="Arial"/>
              </a:rPr>
              <a:t>méta,ils</a:t>
            </a:r>
            <a:r>
              <a:rPr sz="2000" dirty="0">
                <a:latin typeface="Arial"/>
                <a:cs typeface="Arial"/>
              </a:rPr>
              <a:t>	</a:t>
            </a:r>
            <a:r>
              <a:rPr sz="2000" spc="-20" dirty="0">
                <a:latin typeface="Arial"/>
                <a:cs typeface="Arial"/>
              </a:rPr>
              <a:t>sont</a:t>
            </a:r>
            <a:r>
              <a:rPr sz="2000" dirty="0">
                <a:latin typeface="Arial"/>
                <a:cs typeface="Arial"/>
              </a:rPr>
              <a:t>	</a:t>
            </a:r>
            <a:r>
              <a:rPr sz="2000" spc="-25" dirty="0">
                <a:latin typeface="Arial"/>
                <a:cs typeface="Arial"/>
              </a:rPr>
              <a:t>de</a:t>
            </a:r>
            <a:r>
              <a:rPr sz="2000" dirty="0">
                <a:latin typeface="Arial"/>
                <a:cs typeface="Arial"/>
              </a:rPr>
              <a:t>	</a:t>
            </a:r>
            <a:r>
              <a:rPr sz="2000" spc="-10" dirty="0">
                <a:latin typeface="Arial"/>
                <a:cs typeface="Arial"/>
              </a:rPr>
              <a:t>teintes</a:t>
            </a:r>
            <a:endParaRPr sz="2000">
              <a:latin typeface="Arial"/>
              <a:cs typeface="Arial"/>
            </a:endParaRPr>
          </a:p>
          <a:p>
            <a:pPr marL="1128395">
              <a:lnSpc>
                <a:spcPct val="100000"/>
              </a:lnSpc>
            </a:pPr>
            <a:r>
              <a:rPr sz="2000" dirty="0">
                <a:latin typeface="Arial"/>
                <a:cs typeface="Arial"/>
              </a:rPr>
              <a:t>foncées</a:t>
            </a:r>
            <a:r>
              <a:rPr sz="2000" spc="-40" dirty="0">
                <a:latin typeface="Arial"/>
                <a:cs typeface="Arial"/>
              </a:rPr>
              <a:t> </a:t>
            </a:r>
            <a:r>
              <a:rPr sz="2000" dirty="0">
                <a:latin typeface="Arial"/>
                <a:cs typeface="Arial"/>
              </a:rPr>
              <a:t>vertes</a:t>
            </a:r>
            <a:r>
              <a:rPr sz="2000" spc="-30" dirty="0">
                <a:latin typeface="Arial"/>
                <a:cs typeface="Arial"/>
              </a:rPr>
              <a:t> </a:t>
            </a:r>
            <a:r>
              <a:rPr sz="2000" dirty="0">
                <a:latin typeface="Arial"/>
                <a:cs typeface="Arial"/>
              </a:rPr>
              <a:t>à</a:t>
            </a:r>
            <a:r>
              <a:rPr sz="2000" spc="-5" dirty="0">
                <a:latin typeface="Arial"/>
                <a:cs typeface="Arial"/>
              </a:rPr>
              <a:t> </a:t>
            </a:r>
            <a:r>
              <a:rPr sz="2000" spc="-10" dirty="0">
                <a:latin typeface="Arial"/>
                <a:cs typeface="Arial"/>
              </a:rPr>
              <a:t>noires</a:t>
            </a:r>
            <a:endParaRPr sz="2000">
              <a:latin typeface="Arial"/>
              <a:cs typeface="Arial"/>
            </a:endParaRPr>
          </a:p>
          <a:p>
            <a:pPr marL="1128395" marR="630555" lvl="1" indent="-342900">
              <a:lnSpc>
                <a:spcPct val="100000"/>
              </a:lnSpc>
              <a:spcBef>
                <a:spcPts val="480"/>
              </a:spcBef>
              <a:buChar char="•"/>
              <a:tabLst>
                <a:tab pos="1128395" algn="l"/>
              </a:tabLst>
            </a:pPr>
            <a:r>
              <a:rPr sz="2000" dirty="0">
                <a:latin typeface="Arial"/>
                <a:cs typeface="Arial"/>
              </a:rPr>
              <a:t>Les</a:t>
            </a:r>
            <a:r>
              <a:rPr sz="2000" spc="35" dirty="0">
                <a:latin typeface="Arial"/>
                <a:cs typeface="Arial"/>
              </a:rPr>
              <a:t> </a:t>
            </a:r>
            <a:r>
              <a:rPr sz="2000" b="1" dirty="0">
                <a:latin typeface="Arial"/>
                <a:cs typeface="Arial"/>
              </a:rPr>
              <a:t>péridots</a:t>
            </a:r>
            <a:r>
              <a:rPr sz="2000" b="1" spc="30" dirty="0">
                <a:latin typeface="Arial"/>
                <a:cs typeface="Arial"/>
              </a:rPr>
              <a:t> </a:t>
            </a:r>
            <a:r>
              <a:rPr sz="2000" dirty="0">
                <a:latin typeface="Arial"/>
                <a:cs typeface="Arial"/>
              </a:rPr>
              <a:t>(</a:t>
            </a:r>
            <a:r>
              <a:rPr sz="2000" b="1" dirty="0">
                <a:latin typeface="Arial"/>
                <a:cs typeface="Arial"/>
              </a:rPr>
              <a:t>olivine</a:t>
            </a:r>
            <a:r>
              <a:rPr sz="2000" dirty="0">
                <a:latin typeface="Arial"/>
                <a:cs typeface="Arial"/>
              </a:rPr>
              <a:t>)</a:t>
            </a:r>
            <a:r>
              <a:rPr sz="2000" spc="30" dirty="0">
                <a:latin typeface="Arial"/>
                <a:cs typeface="Arial"/>
              </a:rPr>
              <a:t> </a:t>
            </a:r>
            <a:r>
              <a:rPr sz="2000" dirty="0">
                <a:latin typeface="Arial"/>
                <a:cs typeface="Arial"/>
              </a:rPr>
              <a:t>sont</a:t>
            </a:r>
            <a:r>
              <a:rPr sz="2000" spc="30" dirty="0">
                <a:latin typeface="Arial"/>
                <a:cs typeface="Arial"/>
              </a:rPr>
              <a:t> </a:t>
            </a:r>
            <a:r>
              <a:rPr sz="2000" dirty="0">
                <a:latin typeface="Arial"/>
                <a:cs typeface="Arial"/>
              </a:rPr>
              <a:t>des</a:t>
            </a:r>
            <a:r>
              <a:rPr sz="2000" spc="25" dirty="0">
                <a:latin typeface="Arial"/>
                <a:cs typeface="Arial"/>
              </a:rPr>
              <a:t> </a:t>
            </a:r>
            <a:r>
              <a:rPr sz="2000" dirty="0">
                <a:latin typeface="Arial"/>
                <a:cs typeface="Arial"/>
              </a:rPr>
              <a:t>silicates</a:t>
            </a:r>
            <a:r>
              <a:rPr sz="2000" spc="25" dirty="0">
                <a:latin typeface="Arial"/>
                <a:cs typeface="Arial"/>
              </a:rPr>
              <a:t> </a:t>
            </a:r>
            <a:r>
              <a:rPr sz="2000" spc="-10" dirty="0">
                <a:latin typeface="Arial"/>
                <a:cs typeface="Arial"/>
              </a:rPr>
              <a:t>ferro-magnésien </a:t>
            </a:r>
            <a:r>
              <a:rPr sz="2000" dirty="0">
                <a:latin typeface="Arial"/>
                <a:cs typeface="Arial"/>
              </a:rPr>
              <a:t>sans</a:t>
            </a:r>
            <a:r>
              <a:rPr sz="2000" spc="-30" dirty="0">
                <a:latin typeface="Arial"/>
                <a:cs typeface="Arial"/>
              </a:rPr>
              <a:t> </a:t>
            </a:r>
            <a:r>
              <a:rPr sz="2000" dirty="0">
                <a:latin typeface="Arial"/>
                <a:cs typeface="Arial"/>
              </a:rPr>
              <a:t>Ca</a:t>
            </a:r>
            <a:r>
              <a:rPr sz="2000" spc="-25" dirty="0">
                <a:latin typeface="Arial"/>
                <a:cs typeface="Arial"/>
              </a:rPr>
              <a:t> </a:t>
            </a:r>
            <a:r>
              <a:rPr sz="2000" dirty="0">
                <a:latin typeface="Arial"/>
                <a:cs typeface="Arial"/>
              </a:rPr>
              <a:t>et</a:t>
            </a:r>
            <a:r>
              <a:rPr sz="2000" spc="-140" dirty="0">
                <a:latin typeface="Arial"/>
                <a:cs typeface="Arial"/>
              </a:rPr>
              <a:t> </a:t>
            </a:r>
            <a:r>
              <a:rPr sz="2000" spc="-25" dirty="0">
                <a:latin typeface="Arial"/>
                <a:cs typeface="Arial"/>
              </a:rPr>
              <a:t>Al.</a:t>
            </a:r>
            <a:endParaRPr sz="2000">
              <a:latin typeface="Arial"/>
              <a:cs typeface="Arial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690473" y="6193332"/>
            <a:ext cx="2045970" cy="30035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b="1" i="1" dirty="0">
                <a:latin typeface="Arial"/>
                <a:cs typeface="Arial"/>
              </a:rPr>
              <a:t>Pyroxène</a:t>
            </a:r>
            <a:r>
              <a:rPr sz="1800" b="1" i="1" spc="-30" dirty="0">
                <a:latin typeface="Arial"/>
                <a:cs typeface="Arial"/>
              </a:rPr>
              <a:t> </a:t>
            </a:r>
            <a:r>
              <a:rPr sz="1800" b="1" i="1" spc="-10" dirty="0">
                <a:latin typeface="Arial"/>
                <a:cs typeface="Arial"/>
              </a:rPr>
              <a:t>(gabbro)</a:t>
            </a:r>
            <a:endParaRPr sz="1800">
              <a:latin typeface="Arial"/>
              <a:cs typeface="Arial"/>
            </a:endParaRPr>
          </a:p>
        </p:txBody>
      </p:sp>
      <p:pic>
        <p:nvPicPr>
          <p:cNvPr id="4" name="object 4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323532" y="4293069"/>
            <a:ext cx="2632837" cy="1872233"/>
          </a:xfrm>
          <a:prstGeom prst="rect">
            <a:avLst/>
          </a:prstGeom>
        </p:spPr>
      </p:pic>
      <p:pic>
        <p:nvPicPr>
          <p:cNvPr id="5" name="object 5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3142869" y="4301083"/>
            <a:ext cx="2797302" cy="1899666"/>
          </a:xfrm>
          <a:prstGeom prst="rect">
            <a:avLst/>
          </a:prstGeom>
        </p:spPr>
      </p:pic>
      <p:sp>
        <p:nvSpPr>
          <p:cNvPr id="6" name="object 6"/>
          <p:cNvSpPr txBox="1"/>
          <p:nvPr/>
        </p:nvSpPr>
        <p:spPr>
          <a:xfrm>
            <a:off x="3859148" y="6193332"/>
            <a:ext cx="1334770" cy="30035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b="1" i="1" spc="-10" dirty="0">
                <a:latin typeface="Arial"/>
                <a:cs typeface="Arial"/>
              </a:rPr>
              <a:t>Amphiboles</a:t>
            </a:r>
            <a:endParaRPr sz="1800">
              <a:latin typeface="Arial"/>
              <a:cs typeface="Arial"/>
            </a:endParaRPr>
          </a:p>
        </p:txBody>
      </p:sp>
      <p:pic>
        <p:nvPicPr>
          <p:cNvPr id="7" name="object 7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6148196" y="4293095"/>
            <a:ext cx="2600325" cy="1889125"/>
          </a:xfrm>
          <a:prstGeom prst="rect">
            <a:avLst/>
          </a:prstGeom>
        </p:spPr>
      </p:pic>
      <p:sp>
        <p:nvSpPr>
          <p:cNvPr id="8" name="object 8"/>
          <p:cNvSpPr txBox="1"/>
          <p:nvPr/>
        </p:nvSpPr>
        <p:spPr>
          <a:xfrm>
            <a:off x="7115682" y="6193332"/>
            <a:ext cx="789305" cy="30035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b="1" i="1" spc="-10" dirty="0">
                <a:latin typeface="Arial"/>
                <a:cs typeface="Arial"/>
              </a:rPr>
              <a:t>Olivine</a:t>
            </a:r>
            <a:endParaRPr sz="18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5604668" y="109169"/>
            <a:ext cx="3335654" cy="51308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algn="ctr">
              <a:lnSpc>
                <a:spcPct val="100000"/>
              </a:lnSpc>
              <a:spcBef>
                <a:spcPts val="95"/>
              </a:spcBef>
            </a:pPr>
            <a:r>
              <a:rPr sz="1600" dirty="0">
                <a:solidFill>
                  <a:srgbClr val="FFFFFF"/>
                </a:solidFill>
                <a:latin typeface="Calibri"/>
                <a:cs typeface="Calibri"/>
              </a:rPr>
              <a:t>II</a:t>
            </a:r>
            <a:r>
              <a:rPr sz="1600" spc="-3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600" dirty="0">
                <a:solidFill>
                  <a:srgbClr val="FFFFFF"/>
                </a:solidFill>
                <a:latin typeface="Calibri"/>
                <a:cs typeface="Calibri"/>
              </a:rPr>
              <a:t>.</a:t>
            </a:r>
            <a:r>
              <a:rPr sz="1600" spc="-3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600" dirty="0">
                <a:solidFill>
                  <a:srgbClr val="FFFFFF"/>
                </a:solidFill>
                <a:latin typeface="Calibri"/>
                <a:cs typeface="Calibri"/>
              </a:rPr>
              <a:t>Les</a:t>
            </a:r>
            <a:r>
              <a:rPr sz="1600" spc="-1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600" dirty="0">
                <a:solidFill>
                  <a:srgbClr val="FFFFFF"/>
                </a:solidFill>
                <a:latin typeface="Calibri"/>
                <a:cs typeface="Calibri"/>
              </a:rPr>
              <a:t>principaux</a:t>
            </a:r>
            <a:r>
              <a:rPr sz="1600" spc="-5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600" spc="-10" dirty="0">
                <a:solidFill>
                  <a:srgbClr val="FFFFFF"/>
                </a:solidFill>
                <a:latin typeface="Calibri"/>
                <a:cs typeface="Calibri"/>
              </a:rPr>
              <a:t>minéraux</a:t>
            </a:r>
            <a:endParaRPr sz="1600">
              <a:latin typeface="Calibri"/>
              <a:cs typeface="Calibri"/>
            </a:endParaRPr>
          </a:p>
          <a:p>
            <a:pPr algn="ctr">
              <a:lnSpc>
                <a:spcPct val="100000"/>
              </a:lnSpc>
            </a:pPr>
            <a:r>
              <a:rPr sz="1600" spc="-10" dirty="0">
                <a:solidFill>
                  <a:srgbClr val="FFFFFF"/>
                </a:solidFill>
                <a:latin typeface="Calibri"/>
                <a:cs typeface="Calibri"/>
              </a:rPr>
              <a:t>constituants</a:t>
            </a:r>
            <a:r>
              <a:rPr sz="1600" spc="-4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600" dirty="0">
                <a:solidFill>
                  <a:srgbClr val="FFFFFF"/>
                </a:solidFill>
                <a:latin typeface="Calibri"/>
                <a:cs typeface="Calibri"/>
              </a:rPr>
              <a:t>des</a:t>
            </a:r>
            <a:r>
              <a:rPr sz="1600" spc="-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600" spc="-10" dirty="0">
                <a:solidFill>
                  <a:srgbClr val="FFFFFF"/>
                </a:solidFill>
                <a:latin typeface="Calibri"/>
                <a:cs typeface="Calibri"/>
              </a:rPr>
              <a:t>roches</a:t>
            </a:r>
            <a:endParaRPr sz="1600">
              <a:latin typeface="Calibri"/>
              <a:cs typeface="Calibri"/>
            </a:endParaRPr>
          </a:p>
        </p:txBody>
      </p:sp>
      <p:grpSp>
        <p:nvGrpSpPr>
          <p:cNvPr id="3" name="object 3"/>
          <p:cNvGrpSpPr/>
          <p:nvPr/>
        </p:nvGrpSpPr>
        <p:grpSpPr>
          <a:xfrm>
            <a:off x="144782" y="790955"/>
            <a:ext cx="8924925" cy="5960745"/>
            <a:chOff x="144782" y="790955"/>
            <a:chExt cx="8924925" cy="5960745"/>
          </a:xfrm>
        </p:grpSpPr>
        <p:pic>
          <p:nvPicPr>
            <p:cNvPr id="4" name="object 4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4917948" y="3432046"/>
              <a:ext cx="4151376" cy="3305555"/>
            </a:xfrm>
            <a:prstGeom prst="rect">
              <a:avLst/>
            </a:prstGeom>
          </p:spPr>
        </p:pic>
        <p:pic>
          <p:nvPicPr>
            <p:cNvPr id="5" name="object 5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144782" y="2240275"/>
              <a:ext cx="4751826" cy="4511046"/>
            </a:xfrm>
            <a:prstGeom prst="rect">
              <a:avLst/>
            </a:prstGeom>
          </p:spPr>
        </p:pic>
        <p:pic>
          <p:nvPicPr>
            <p:cNvPr id="6" name="object 6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200253" y="2295791"/>
              <a:ext cx="4587748" cy="4345940"/>
            </a:xfrm>
            <a:prstGeom prst="rect">
              <a:avLst/>
            </a:prstGeom>
          </p:spPr>
        </p:pic>
        <p:sp>
          <p:nvSpPr>
            <p:cNvPr id="7" name="object 7"/>
            <p:cNvSpPr/>
            <p:nvPr/>
          </p:nvSpPr>
          <p:spPr>
            <a:xfrm>
              <a:off x="181203" y="2276741"/>
              <a:ext cx="4625975" cy="4384040"/>
            </a:xfrm>
            <a:custGeom>
              <a:avLst/>
              <a:gdLst/>
              <a:ahLst/>
              <a:cxnLst/>
              <a:rect l="l" t="t" r="r" b="b"/>
              <a:pathLst>
                <a:path w="4625975" h="4384040">
                  <a:moveTo>
                    <a:pt x="0" y="4384040"/>
                  </a:moveTo>
                  <a:lnTo>
                    <a:pt x="4625848" y="4384040"/>
                  </a:lnTo>
                  <a:lnTo>
                    <a:pt x="4625848" y="0"/>
                  </a:lnTo>
                  <a:lnTo>
                    <a:pt x="0" y="0"/>
                  </a:lnTo>
                  <a:lnTo>
                    <a:pt x="0" y="4384040"/>
                  </a:lnTo>
                  <a:close/>
                </a:path>
              </a:pathLst>
            </a:custGeom>
            <a:ln w="381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8" name="object 8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5010911" y="790955"/>
              <a:ext cx="4000499" cy="2683764"/>
            </a:xfrm>
            <a:prstGeom prst="rect">
              <a:avLst/>
            </a:prstGeom>
          </p:spPr>
        </p:pic>
        <p:pic>
          <p:nvPicPr>
            <p:cNvPr id="9" name="object 9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5076062" y="856106"/>
              <a:ext cx="3816477" cy="2500884"/>
            </a:xfrm>
            <a:prstGeom prst="rect">
              <a:avLst/>
            </a:prstGeom>
          </p:spPr>
        </p:pic>
        <p:sp>
          <p:nvSpPr>
            <p:cNvPr id="10" name="object 10"/>
            <p:cNvSpPr/>
            <p:nvPr/>
          </p:nvSpPr>
          <p:spPr>
            <a:xfrm>
              <a:off x="5057012" y="837056"/>
              <a:ext cx="3855085" cy="2539365"/>
            </a:xfrm>
            <a:custGeom>
              <a:avLst/>
              <a:gdLst/>
              <a:ahLst/>
              <a:cxnLst/>
              <a:rect l="l" t="t" r="r" b="b"/>
              <a:pathLst>
                <a:path w="3855084" h="2539365">
                  <a:moveTo>
                    <a:pt x="0" y="2538984"/>
                  </a:moveTo>
                  <a:lnTo>
                    <a:pt x="3854577" y="2538984"/>
                  </a:lnTo>
                  <a:lnTo>
                    <a:pt x="3854577" y="0"/>
                  </a:lnTo>
                  <a:lnTo>
                    <a:pt x="0" y="0"/>
                  </a:lnTo>
                  <a:lnTo>
                    <a:pt x="0" y="2538984"/>
                  </a:lnTo>
                  <a:close/>
                </a:path>
              </a:pathLst>
            </a:custGeom>
            <a:ln w="381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1" name="object 11"/>
          <p:cNvSpPr txBox="1"/>
          <p:nvPr/>
        </p:nvSpPr>
        <p:spPr>
          <a:xfrm>
            <a:off x="236626" y="989457"/>
            <a:ext cx="880744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spc="-10" dirty="0">
                <a:latin typeface="Calibri"/>
                <a:cs typeface="Calibri"/>
              </a:rPr>
              <a:t>Pyroxène</a:t>
            </a:r>
            <a:endParaRPr sz="18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0" y="0"/>
            <a:ext cx="9139555" cy="6737984"/>
            <a:chOff x="0" y="0"/>
            <a:chExt cx="9139555" cy="6737984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111252" y="1807464"/>
              <a:ext cx="5701283" cy="4930137"/>
            </a:xfrm>
            <a:prstGeom prst="rect">
              <a:avLst/>
            </a:prstGeom>
          </p:spPr>
        </p:pic>
        <p:pic>
          <p:nvPicPr>
            <p:cNvPr id="4" name="object 4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0" y="0"/>
              <a:ext cx="9139428" cy="807728"/>
            </a:xfrm>
            <a:prstGeom prst="rect">
              <a:avLst/>
            </a:prstGeom>
          </p:spPr>
        </p:pic>
      </p:grpSp>
      <p:sp>
        <p:nvSpPr>
          <p:cNvPr id="5" name="object 5"/>
          <p:cNvSpPr txBox="1"/>
          <p:nvPr/>
        </p:nvSpPr>
        <p:spPr>
          <a:xfrm>
            <a:off x="4690173" y="6206438"/>
            <a:ext cx="942340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265430" algn="l"/>
                <a:tab pos="929005" algn="l"/>
              </a:tabLst>
            </a:pPr>
            <a:r>
              <a:rPr sz="1800" u="sng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	2</a:t>
            </a:r>
            <a:r>
              <a:rPr sz="1800" u="sng" spc="-10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 </a:t>
            </a:r>
            <a:r>
              <a:rPr sz="1800" u="sng" spc="-25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cm</a:t>
            </a:r>
            <a:r>
              <a:rPr sz="1800" u="sng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	</a:t>
            </a:r>
            <a:endParaRPr sz="1800">
              <a:latin typeface="Calibri"/>
              <a:cs typeface="Calibri"/>
            </a:endParaRPr>
          </a:p>
        </p:txBody>
      </p:sp>
      <p:grpSp>
        <p:nvGrpSpPr>
          <p:cNvPr id="6" name="object 6"/>
          <p:cNvGrpSpPr/>
          <p:nvPr/>
        </p:nvGrpSpPr>
        <p:grpSpPr>
          <a:xfrm>
            <a:off x="164592" y="100584"/>
            <a:ext cx="8813165" cy="1026160"/>
            <a:chOff x="164592" y="100584"/>
            <a:chExt cx="8813165" cy="1026160"/>
          </a:xfrm>
        </p:grpSpPr>
        <p:pic>
          <p:nvPicPr>
            <p:cNvPr id="7" name="object 7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827532" y="100584"/>
              <a:ext cx="4227576" cy="682752"/>
            </a:xfrm>
            <a:prstGeom prst="rect">
              <a:avLst/>
            </a:prstGeom>
          </p:spPr>
        </p:pic>
        <p:pic>
          <p:nvPicPr>
            <p:cNvPr id="8" name="object 8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1039012" y="279019"/>
              <a:ext cx="3797782" cy="275463"/>
            </a:xfrm>
            <a:prstGeom prst="rect">
              <a:avLst/>
            </a:prstGeom>
          </p:spPr>
        </p:pic>
        <p:pic>
          <p:nvPicPr>
            <p:cNvPr id="9" name="object 9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164592" y="611124"/>
              <a:ext cx="675132" cy="515112"/>
            </a:xfrm>
            <a:prstGeom prst="rect">
              <a:avLst/>
            </a:prstGeom>
          </p:spPr>
        </p:pic>
        <p:pic>
          <p:nvPicPr>
            <p:cNvPr id="10" name="object 10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179514" y="135382"/>
              <a:ext cx="645121" cy="485267"/>
            </a:xfrm>
            <a:prstGeom prst="rect">
              <a:avLst/>
            </a:prstGeom>
          </p:spPr>
        </p:pic>
        <p:sp>
          <p:nvSpPr>
            <p:cNvPr id="11" name="object 11"/>
            <p:cNvSpPr/>
            <p:nvPr/>
          </p:nvSpPr>
          <p:spPr>
            <a:xfrm>
              <a:off x="5580126" y="135382"/>
              <a:ext cx="3384550" cy="485775"/>
            </a:xfrm>
            <a:custGeom>
              <a:avLst/>
              <a:gdLst/>
              <a:ahLst/>
              <a:cxnLst/>
              <a:rect l="l" t="t" r="r" b="b"/>
              <a:pathLst>
                <a:path w="3384550" h="485775">
                  <a:moveTo>
                    <a:pt x="3303524" y="0"/>
                  </a:moveTo>
                  <a:lnTo>
                    <a:pt x="80899" y="0"/>
                  </a:lnTo>
                  <a:lnTo>
                    <a:pt x="49399" y="6353"/>
                  </a:lnTo>
                  <a:lnTo>
                    <a:pt x="23685" y="23685"/>
                  </a:lnTo>
                  <a:lnTo>
                    <a:pt x="6353" y="49399"/>
                  </a:lnTo>
                  <a:lnTo>
                    <a:pt x="0" y="80899"/>
                  </a:lnTo>
                  <a:lnTo>
                    <a:pt x="0" y="404368"/>
                  </a:lnTo>
                  <a:lnTo>
                    <a:pt x="6353" y="435867"/>
                  </a:lnTo>
                  <a:lnTo>
                    <a:pt x="23685" y="461581"/>
                  </a:lnTo>
                  <a:lnTo>
                    <a:pt x="49399" y="478913"/>
                  </a:lnTo>
                  <a:lnTo>
                    <a:pt x="80899" y="485267"/>
                  </a:lnTo>
                  <a:lnTo>
                    <a:pt x="3303524" y="485267"/>
                  </a:lnTo>
                  <a:lnTo>
                    <a:pt x="3334970" y="478913"/>
                  </a:lnTo>
                  <a:lnTo>
                    <a:pt x="3360689" y="461581"/>
                  </a:lnTo>
                  <a:lnTo>
                    <a:pt x="3378051" y="435867"/>
                  </a:lnTo>
                  <a:lnTo>
                    <a:pt x="3384423" y="404368"/>
                  </a:lnTo>
                  <a:lnTo>
                    <a:pt x="3384423" y="80899"/>
                  </a:lnTo>
                  <a:lnTo>
                    <a:pt x="3378051" y="49399"/>
                  </a:lnTo>
                  <a:lnTo>
                    <a:pt x="3360689" y="23685"/>
                  </a:lnTo>
                  <a:lnTo>
                    <a:pt x="3334970" y="6353"/>
                  </a:lnTo>
                  <a:lnTo>
                    <a:pt x="3303524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" name="object 12"/>
            <p:cNvSpPr/>
            <p:nvPr/>
          </p:nvSpPr>
          <p:spPr>
            <a:xfrm>
              <a:off x="5580126" y="135382"/>
              <a:ext cx="3384550" cy="485775"/>
            </a:xfrm>
            <a:custGeom>
              <a:avLst/>
              <a:gdLst/>
              <a:ahLst/>
              <a:cxnLst/>
              <a:rect l="l" t="t" r="r" b="b"/>
              <a:pathLst>
                <a:path w="3384550" h="485775">
                  <a:moveTo>
                    <a:pt x="0" y="80899"/>
                  </a:moveTo>
                  <a:lnTo>
                    <a:pt x="6353" y="49399"/>
                  </a:lnTo>
                  <a:lnTo>
                    <a:pt x="23685" y="23685"/>
                  </a:lnTo>
                  <a:lnTo>
                    <a:pt x="49399" y="6353"/>
                  </a:lnTo>
                  <a:lnTo>
                    <a:pt x="80899" y="0"/>
                  </a:lnTo>
                  <a:lnTo>
                    <a:pt x="3303524" y="0"/>
                  </a:lnTo>
                  <a:lnTo>
                    <a:pt x="3334970" y="6353"/>
                  </a:lnTo>
                  <a:lnTo>
                    <a:pt x="3360689" y="23685"/>
                  </a:lnTo>
                  <a:lnTo>
                    <a:pt x="3378051" y="49399"/>
                  </a:lnTo>
                  <a:lnTo>
                    <a:pt x="3384423" y="80899"/>
                  </a:lnTo>
                  <a:lnTo>
                    <a:pt x="3384423" y="404368"/>
                  </a:lnTo>
                  <a:lnTo>
                    <a:pt x="3378051" y="435867"/>
                  </a:lnTo>
                  <a:lnTo>
                    <a:pt x="3360689" y="461581"/>
                  </a:lnTo>
                  <a:lnTo>
                    <a:pt x="3334970" y="478913"/>
                  </a:lnTo>
                  <a:lnTo>
                    <a:pt x="3303524" y="485267"/>
                  </a:lnTo>
                  <a:lnTo>
                    <a:pt x="80899" y="485267"/>
                  </a:lnTo>
                  <a:lnTo>
                    <a:pt x="49399" y="478913"/>
                  </a:lnTo>
                  <a:lnTo>
                    <a:pt x="23685" y="461581"/>
                  </a:lnTo>
                  <a:lnTo>
                    <a:pt x="6353" y="435867"/>
                  </a:lnTo>
                  <a:lnTo>
                    <a:pt x="0" y="404368"/>
                  </a:lnTo>
                  <a:lnTo>
                    <a:pt x="0" y="80899"/>
                  </a:lnTo>
                  <a:close/>
                </a:path>
              </a:pathLst>
            </a:custGeom>
            <a:ln w="25400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3" name="object 13"/>
          <p:cNvSpPr txBox="1"/>
          <p:nvPr/>
        </p:nvSpPr>
        <p:spPr>
          <a:xfrm>
            <a:off x="5604668" y="109169"/>
            <a:ext cx="3335654" cy="51308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algn="ctr">
              <a:lnSpc>
                <a:spcPct val="100000"/>
              </a:lnSpc>
              <a:spcBef>
                <a:spcPts val="95"/>
              </a:spcBef>
            </a:pPr>
            <a:r>
              <a:rPr sz="1600" dirty="0">
                <a:solidFill>
                  <a:srgbClr val="FFFFFF"/>
                </a:solidFill>
                <a:latin typeface="Calibri"/>
                <a:cs typeface="Calibri"/>
              </a:rPr>
              <a:t>II</a:t>
            </a:r>
            <a:r>
              <a:rPr sz="1600" spc="-3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600" dirty="0">
                <a:solidFill>
                  <a:srgbClr val="FFFFFF"/>
                </a:solidFill>
                <a:latin typeface="Calibri"/>
                <a:cs typeface="Calibri"/>
              </a:rPr>
              <a:t>.</a:t>
            </a:r>
            <a:r>
              <a:rPr sz="1600" spc="-3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600" dirty="0">
                <a:solidFill>
                  <a:srgbClr val="FFFFFF"/>
                </a:solidFill>
                <a:latin typeface="Calibri"/>
                <a:cs typeface="Calibri"/>
              </a:rPr>
              <a:t>Les</a:t>
            </a:r>
            <a:r>
              <a:rPr sz="1600" spc="-1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600" dirty="0">
                <a:solidFill>
                  <a:srgbClr val="FFFFFF"/>
                </a:solidFill>
                <a:latin typeface="Calibri"/>
                <a:cs typeface="Calibri"/>
              </a:rPr>
              <a:t>principaux</a:t>
            </a:r>
            <a:r>
              <a:rPr sz="1600" spc="-5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600" spc="-10" dirty="0">
                <a:solidFill>
                  <a:srgbClr val="FFFFFF"/>
                </a:solidFill>
                <a:latin typeface="Calibri"/>
                <a:cs typeface="Calibri"/>
              </a:rPr>
              <a:t>minéraux</a:t>
            </a:r>
            <a:endParaRPr sz="1600">
              <a:latin typeface="Calibri"/>
              <a:cs typeface="Calibri"/>
            </a:endParaRPr>
          </a:p>
          <a:p>
            <a:pPr algn="ctr">
              <a:lnSpc>
                <a:spcPct val="100000"/>
              </a:lnSpc>
            </a:pPr>
            <a:r>
              <a:rPr sz="1600" spc="-10" dirty="0">
                <a:solidFill>
                  <a:srgbClr val="FFFFFF"/>
                </a:solidFill>
                <a:latin typeface="Calibri"/>
                <a:cs typeface="Calibri"/>
              </a:rPr>
              <a:t>constituants</a:t>
            </a:r>
            <a:r>
              <a:rPr sz="1600" spc="-4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600" dirty="0">
                <a:solidFill>
                  <a:srgbClr val="FFFFFF"/>
                </a:solidFill>
                <a:latin typeface="Calibri"/>
                <a:cs typeface="Calibri"/>
              </a:rPr>
              <a:t>des</a:t>
            </a:r>
            <a:r>
              <a:rPr sz="1600" spc="-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600" spc="-10" dirty="0">
                <a:solidFill>
                  <a:srgbClr val="FFFFFF"/>
                </a:solidFill>
                <a:latin typeface="Calibri"/>
                <a:cs typeface="Calibri"/>
              </a:rPr>
              <a:t>roches</a:t>
            </a:r>
            <a:endParaRPr sz="1600">
              <a:latin typeface="Calibri"/>
              <a:cs typeface="Calibri"/>
            </a:endParaRPr>
          </a:p>
        </p:txBody>
      </p:sp>
      <p:grpSp>
        <p:nvGrpSpPr>
          <p:cNvPr id="14" name="object 14"/>
          <p:cNvGrpSpPr/>
          <p:nvPr/>
        </p:nvGrpSpPr>
        <p:grpSpPr>
          <a:xfrm>
            <a:off x="4416552" y="844296"/>
            <a:ext cx="4688205" cy="3042285"/>
            <a:chOff x="4416552" y="844296"/>
            <a:chExt cx="4688205" cy="3042285"/>
          </a:xfrm>
        </p:grpSpPr>
        <p:pic>
          <p:nvPicPr>
            <p:cNvPr id="15" name="object 15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4416552" y="844296"/>
              <a:ext cx="4687824" cy="3041904"/>
            </a:xfrm>
            <a:prstGeom prst="rect">
              <a:avLst/>
            </a:prstGeom>
          </p:spPr>
        </p:pic>
        <p:pic>
          <p:nvPicPr>
            <p:cNvPr id="16" name="object 16"/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4481576" y="908812"/>
              <a:ext cx="4504944" cy="2858516"/>
            </a:xfrm>
            <a:prstGeom prst="rect">
              <a:avLst/>
            </a:prstGeom>
          </p:spPr>
        </p:pic>
        <p:sp>
          <p:nvSpPr>
            <p:cNvPr id="17" name="object 17"/>
            <p:cNvSpPr/>
            <p:nvPr/>
          </p:nvSpPr>
          <p:spPr>
            <a:xfrm>
              <a:off x="4462526" y="889762"/>
              <a:ext cx="4543425" cy="2896870"/>
            </a:xfrm>
            <a:custGeom>
              <a:avLst/>
              <a:gdLst/>
              <a:ahLst/>
              <a:cxnLst/>
              <a:rect l="l" t="t" r="r" b="b"/>
              <a:pathLst>
                <a:path w="4543425" h="2896870">
                  <a:moveTo>
                    <a:pt x="0" y="2896616"/>
                  </a:moveTo>
                  <a:lnTo>
                    <a:pt x="4543044" y="2896616"/>
                  </a:lnTo>
                  <a:lnTo>
                    <a:pt x="4543044" y="0"/>
                  </a:lnTo>
                  <a:lnTo>
                    <a:pt x="0" y="0"/>
                  </a:lnTo>
                  <a:lnTo>
                    <a:pt x="0" y="2896616"/>
                  </a:lnTo>
                  <a:close/>
                </a:path>
              </a:pathLst>
            </a:custGeom>
            <a:ln w="381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8" name="object 18"/>
          <p:cNvSpPr txBox="1"/>
          <p:nvPr/>
        </p:nvSpPr>
        <p:spPr>
          <a:xfrm>
            <a:off x="271983" y="989457"/>
            <a:ext cx="1040130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spc="-10" dirty="0">
                <a:latin typeface="Calibri"/>
                <a:cs typeface="Calibri"/>
              </a:rPr>
              <a:t>Amphibole</a:t>
            </a:r>
            <a:endParaRPr sz="18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5604668" y="109169"/>
            <a:ext cx="3335654" cy="51308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algn="ctr">
              <a:lnSpc>
                <a:spcPct val="100000"/>
              </a:lnSpc>
              <a:spcBef>
                <a:spcPts val="95"/>
              </a:spcBef>
            </a:pPr>
            <a:r>
              <a:rPr sz="1600" dirty="0">
                <a:solidFill>
                  <a:srgbClr val="FFFFFF"/>
                </a:solidFill>
                <a:latin typeface="Calibri"/>
                <a:cs typeface="Calibri"/>
              </a:rPr>
              <a:t>II</a:t>
            </a:r>
            <a:r>
              <a:rPr sz="1600" spc="-3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600" dirty="0">
                <a:solidFill>
                  <a:srgbClr val="FFFFFF"/>
                </a:solidFill>
                <a:latin typeface="Calibri"/>
                <a:cs typeface="Calibri"/>
              </a:rPr>
              <a:t>.</a:t>
            </a:r>
            <a:r>
              <a:rPr sz="1600" spc="-3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600" dirty="0">
                <a:solidFill>
                  <a:srgbClr val="FFFFFF"/>
                </a:solidFill>
                <a:latin typeface="Calibri"/>
                <a:cs typeface="Calibri"/>
              </a:rPr>
              <a:t>Les</a:t>
            </a:r>
            <a:r>
              <a:rPr sz="1600" spc="-1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600" dirty="0">
                <a:solidFill>
                  <a:srgbClr val="FFFFFF"/>
                </a:solidFill>
                <a:latin typeface="Calibri"/>
                <a:cs typeface="Calibri"/>
              </a:rPr>
              <a:t>principaux</a:t>
            </a:r>
            <a:r>
              <a:rPr sz="1600" spc="-5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600" spc="-10" dirty="0">
                <a:solidFill>
                  <a:srgbClr val="FFFFFF"/>
                </a:solidFill>
                <a:latin typeface="Calibri"/>
                <a:cs typeface="Calibri"/>
              </a:rPr>
              <a:t>minéraux</a:t>
            </a:r>
            <a:endParaRPr sz="1600">
              <a:latin typeface="Calibri"/>
              <a:cs typeface="Calibri"/>
            </a:endParaRPr>
          </a:p>
          <a:p>
            <a:pPr algn="ctr">
              <a:lnSpc>
                <a:spcPct val="100000"/>
              </a:lnSpc>
            </a:pPr>
            <a:r>
              <a:rPr sz="1600" spc="-10" dirty="0">
                <a:solidFill>
                  <a:srgbClr val="FFFFFF"/>
                </a:solidFill>
                <a:latin typeface="Calibri"/>
                <a:cs typeface="Calibri"/>
              </a:rPr>
              <a:t>constituants</a:t>
            </a:r>
            <a:r>
              <a:rPr sz="1600" spc="-4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600" dirty="0">
                <a:solidFill>
                  <a:srgbClr val="FFFFFF"/>
                </a:solidFill>
                <a:latin typeface="Calibri"/>
                <a:cs typeface="Calibri"/>
              </a:rPr>
              <a:t>des</a:t>
            </a:r>
            <a:r>
              <a:rPr sz="1600" spc="-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600" spc="-10" dirty="0">
                <a:solidFill>
                  <a:srgbClr val="FFFFFF"/>
                </a:solidFill>
                <a:latin typeface="Calibri"/>
                <a:cs typeface="Calibri"/>
              </a:rPr>
              <a:t>roches</a:t>
            </a:r>
            <a:endParaRPr sz="1600">
              <a:latin typeface="Calibri"/>
              <a:cs typeface="Calibri"/>
            </a:endParaRPr>
          </a:p>
        </p:txBody>
      </p:sp>
      <p:grpSp>
        <p:nvGrpSpPr>
          <p:cNvPr id="3" name="object 3"/>
          <p:cNvGrpSpPr/>
          <p:nvPr/>
        </p:nvGrpSpPr>
        <p:grpSpPr>
          <a:xfrm>
            <a:off x="106679" y="809244"/>
            <a:ext cx="8886825" cy="6029325"/>
            <a:chOff x="106679" y="809244"/>
            <a:chExt cx="8886825" cy="6029325"/>
          </a:xfrm>
        </p:grpSpPr>
        <p:pic>
          <p:nvPicPr>
            <p:cNvPr id="4" name="object 4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5006339" y="839721"/>
              <a:ext cx="3986784" cy="2988568"/>
            </a:xfrm>
            <a:prstGeom prst="rect">
              <a:avLst/>
            </a:prstGeom>
          </p:spPr>
        </p:pic>
        <p:pic>
          <p:nvPicPr>
            <p:cNvPr id="5" name="object 5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106679" y="809244"/>
              <a:ext cx="4762500" cy="3845052"/>
            </a:xfrm>
            <a:prstGeom prst="rect">
              <a:avLst/>
            </a:prstGeom>
          </p:spPr>
        </p:pic>
        <p:pic>
          <p:nvPicPr>
            <p:cNvPr id="6" name="object 6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5155691" y="3348226"/>
              <a:ext cx="3489960" cy="3489960"/>
            </a:xfrm>
            <a:prstGeom prst="rect">
              <a:avLst/>
            </a:prstGeom>
          </p:spPr>
        </p:pic>
        <p:pic>
          <p:nvPicPr>
            <p:cNvPr id="7" name="object 7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5220081" y="3412185"/>
              <a:ext cx="3307079" cy="3307079"/>
            </a:xfrm>
            <a:prstGeom prst="rect">
              <a:avLst/>
            </a:prstGeom>
          </p:spPr>
        </p:pic>
        <p:sp>
          <p:nvSpPr>
            <p:cNvPr id="8" name="object 8"/>
            <p:cNvSpPr/>
            <p:nvPr/>
          </p:nvSpPr>
          <p:spPr>
            <a:xfrm>
              <a:off x="5201031" y="3393133"/>
              <a:ext cx="3345179" cy="3345179"/>
            </a:xfrm>
            <a:custGeom>
              <a:avLst/>
              <a:gdLst/>
              <a:ahLst/>
              <a:cxnLst/>
              <a:rect l="l" t="t" r="r" b="b"/>
              <a:pathLst>
                <a:path w="3345179" h="3345179">
                  <a:moveTo>
                    <a:pt x="0" y="3345179"/>
                  </a:moveTo>
                  <a:lnTo>
                    <a:pt x="3345179" y="3345179"/>
                  </a:lnTo>
                  <a:lnTo>
                    <a:pt x="3345179" y="0"/>
                  </a:lnTo>
                  <a:lnTo>
                    <a:pt x="0" y="0"/>
                  </a:lnTo>
                  <a:lnTo>
                    <a:pt x="0" y="3345179"/>
                  </a:lnTo>
                  <a:close/>
                </a:path>
              </a:pathLst>
            </a:custGeom>
            <a:ln w="381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9" name="object 9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1051560" y="3796282"/>
              <a:ext cx="3659124" cy="2991612"/>
            </a:xfrm>
            <a:prstGeom prst="rect">
              <a:avLst/>
            </a:prstGeom>
          </p:spPr>
        </p:pic>
        <p:pic>
          <p:nvPicPr>
            <p:cNvPr id="10" name="object 10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1115618" y="3861003"/>
              <a:ext cx="3476498" cy="2808351"/>
            </a:xfrm>
            <a:prstGeom prst="rect">
              <a:avLst/>
            </a:prstGeom>
          </p:spPr>
        </p:pic>
        <p:sp>
          <p:nvSpPr>
            <p:cNvPr id="11" name="object 11"/>
            <p:cNvSpPr/>
            <p:nvPr/>
          </p:nvSpPr>
          <p:spPr>
            <a:xfrm>
              <a:off x="1096568" y="3841953"/>
              <a:ext cx="3514725" cy="2846705"/>
            </a:xfrm>
            <a:custGeom>
              <a:avLst/>
              <a:gdLst/>
              <a:ahLst/>
              <a:cxnLst/>
              <a:rect l="l" t="t" r="r" b="b"/>
              <a:pathLst>
                <a:path w="3514725" h="2846704">
                  <a:moveTo>
                    <a:pt x="0" y="2846451"/>
                  </a:moveTo>
                  <a:lnTo>
                    <a:pt x="3514598" y="2846451"/>
                  </a:lnTo>
                  <a:lnTo>
                    <a:pt x="3514598" y="0"/>
                  </a:lnTo>
                  <a:lnTo>
                    <a:pt x="0" y="0"/>
                  </a:lnTo>
                  <a:lnTo>
                    <a:pt x="0" y="2846451"/>
                  </a:lnTo>
                  <a:close/>
                </a:path>
              </a:pathLst>
            </a:custGeom>
            <a:ln w="381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2" name="object 12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4379976" y="5123688"/>
              <a:ext cx="1033272" cy="755904"/>
            </a:xfrm>
            <a:prstGeom prst="rect">
              <a:avLst/>
            </a:prstGeom>
          </p:spPr>
        </p:pic>
        <p:pic>
          <p:nvPicPr>
            <p:cNvPr id="13" name="object 13"/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4427982" y="5157215"/>
              <a:ext cx="936116" cy="648042"/>
            </a:xfrm>
            <a:prstGeom prst="rect">
              <a:avLst/>
            </a:prstGeom>
          </p:spPr>
        </p:pic>
        <p:sp>
          <p:nvSpPr>
            <p:cNvPr id="14" name="object 14"/>
            <p:cNvSpPr/>
            <p:nvPr/>
          </p:nvSpPr>
          <p:spPr>
            <a:xfrm>
              <a:off x="4427982" y="5157215"/>
              <a:ext cx="936625" cy="648335"/>
            </a:xfrm>
            <a:custGeom>
              <a:avLst/>
              <a:gdLst/>
              <a:ahLst/>
              <a:cxnLst/>
              <a:rect l="l" t="t" r="r" b="b"/>
              <a:pathLst>
                <a:path w="936625" h="648335">
                  <a:moveTo>
                    <a:pt x="0" y="162051"/>
                  </a:moveTo>
                  <a:lnTo>
                    <a:pt x="612013" y="162051"/>
                  </a:lnTo>
                  <a:lnTo>
                    <a:pt x="612013" y="0"/>
                  </a:lnTo>
                  <a:lnTo>
                    <a:pt x="936116" y="323976"/>
                  </a:lnTo>
                  <a:lnTo>
                    <a:pt x="612013" y="648042"/>
                  </a:lnTo>
                  <a:lnTo>
                    <a:pt x="612013" y="486028"/>
                  </a:lnTo>
                  <a:lnTo>
                    <a:pt x="0" y="486028"/>
                  </a:lnTo>
                  <a:lnTo>
                    <a:pt x="0" y="162051"/>
                  </a:lnTo>
                  <a:close/>
                </a:path>
              </a:pathLst>
            </a:custGeom>
            <a:ln w="952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5" name="object 15"/>
          <p:cNvSpPr txBox="1"/>
          <p:nvPr/>
        </p:nvSpPr>
        <p:spPr>
          <a:xfrm>
            <a:off x="258267" y="4671821"/>
            <a:ext cx="670560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spc="-10" dirty="0">
                <a:latin typeface="Calibri"/>
                <a:cs typeface="Calibri"/>
              </a:rPr>
              <a:t>Olivine</a:t>
            </a:r>
            <a:endParaRPr sz="1800">
              <a:latin typeface="Calibri"/>
              <a:cs typeface="Calibri"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3067050" y="1026667"/>
            <a:ext cx="939800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spc="-10" dirty="0">
                <a:latin typeface="Calibri"/>
                <a:cs typeface="Calibri"/>
              </a:rPr>
              <a:t>Péridotite</a:t>
            </a:r>
            <a:endParaRPr sz="18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5604668" y="109169"/>
            <a:ext cx="3335654" cy="51308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algn="ctr">
              <a:lnSpc>
                <a:spcPct val="100000"/>
              </a:lnSpc>
              <a:spcBef>
                <a:spcPts val="95"/>
              </a:spcBef>
            </a:pPr>
            <a:r>
              <a:rPr sz="1600" dirty="0">
                <a:solidFill>
                  <a:srgbClr val="FFFFFF"/>
                </a:solidFill>
                <a:latin typeface="Calibri"/>
                <a:cs typeface="Calibri"/>
              </a:rPr>
              <a:t>II</a:t>
            </a:r>
            <a:r>
              <a:rPr sz="1600" spc="-3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600" dirty="0">
                <a:solidFill>
                  <a:srgbClr val="FFFFFF"/>
                </a:solidFill>
                <a:latin typeface="Calibri"/>
                <a:cs typeface="Calibri"/>
              </a:rPr>
              <a:t>.</a:t>
            </a:r>
            <a:r>
              <a:rPr sz="1600" spc="-3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600" dirty="0">
                <a:solidFill>
                  <a:srgbClr val="FFFFFF"/>
                </a:solidFill>
                <a:latin typeface="Calibri"/>
                <a:cs typeface="Calibri"/>
              </a:rPr>
              <a:t>Les</a:t>
            </a:r>
            <a:r>
              <a:rPr sz="1600" spc="-1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600" dirty="0">
                <a:solidFill>
                  <a:srgbClr val="FFFFFF"/>
                </a:solidFill>
                <a:latin typeface="Calibri"/>
                <a:cs typeface="Calibri"/>
              </a:rPr>
              <a:t>principaux</a:t>
            </a:r>
            <a:r>
              <a:rPr sz="1600" spc="-5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600" spc="-10" dirty="0">
                <a:solidFill>
                  <a:srgbClr val="FFFFFF"/>
                </a:solidFill>
                <a:latin typeface="Calibri"/>
                <a:cs typeface="Calibri"/>
              </a:rPr>
              <a:t>minéraux</a:t>
            </a:r>
            <a:endParaRPr sz="1600">
              <a:latin typeface="Calibri"/>
              <a:cs typeface="Calibri"/>
            </a:endParaRPr>
          </a:p>
          <a:p>
            <a:pPr algn="ctr">
              <a:lnSpc>
                <a:spcPct val="100000"/>
              </a:lnSpc>
            </a:pPr>
            <a:r>
              <a:rPr sz="1600" spc="-10" dirty="0">
                <a:solidFill>
                  <a:srgbClr val="FFFFFF"/>
                </a:solidFill>
                <a:latin typeface="Calibri"/>
                <a:cs typeface="Calibri"/>
              </a:rPr>
              <a:t>constituants</a:t>
            </a:r>
            <a:r>
              <a:rPr sz="1600" spc="-4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600" dirty="0">
                <a:solidFill>
                  <a:srgbClr val="FFFFFF"/>
                </a:solidFill>
                <a:latin typeface="Calibri"/>
                <a:cs typeface="Calibri"/>
              </a:rPr>
              <a:t>des</a:t>
            </a:r>
            <a:r>
              <a:rPr sz="1600" spc="-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600" spc="-10" dirty="0">
                <a:solidFill>
                  <a:srgbClr val="FFFFFF"/>
                </a:solidFill>
                <a:latin typeface="Calibri"/>
                <a:cs typeface="Calibri"/>
              </a:rPr>
              <a:t>roches</a:t>
            </a:r>
            <a:endParaRPr sz="1600">
              <a:latin typeface="Calibri"/>
              <a:cs typeface="Calibri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764540" y="816365"/>
            <a:ext cx="7187565" cy="2005964"/>
          </a:xfrm>
          <a:prstGeom prst="rect">
            <a:avLst/>
          </a:prstGeom>
        </p:spPr>
        <p:txBody>
          <a:bodyPr vert="horz" wrap="square" lIns="0" tIns="100330" rIns="0" bIns="0" rtlCol="0">
            <a:spAutoFit/>
          </a:bodyPr>
          <a:lstStyle/>
          <a:p>
            <a:pPr marL="469900" indent="-457200">
              <a:lnSpc>
                <a:spcPct val="100000"/>
              </a:lnSpc>
              <a:spcBef>
                <a:spcPts val="790"/>
              </a:spcBef>
              <a:buFont typeface="Arial"/>
              <a:buChar char="•"/>
              <a:tabLst>
                <a:tab pos="469900" algn="l"/>
              </a:tabLst>
            </a:pPr>
            <a:r>
              <a:rPr sz="2800" b="1" dirty="0">
                <a:latin typeface="Arial"/>
                <a:cs typeface="Arial"/>
              </a:rPr>
              <a:t>Les</a:t>
            </a:r>
            <a:r>
              <a:rPr sz="2800" b="1" spc="-60" dirty="0">
                <a:latin typeface="Arial"/>
                <a:cs typeface="Arial"/>
              </a:rPr>
              <a:t> </a:t>
            </a:r>
            <a:r>
              <a:rPr sz="2800" b="1" dirty="0">
                <a:latin typeface="Arial"/>
                <a:cs typeface="Arial"/>
              </a:rPr>
              <a:t>silicates</a:t>
            </a:r>
            <a:r>
              <a:rPr sz="2800" b="1" spc="-65" dirty="0">
                <a:latin typeface="Arial"/>
                <a:cs typeface="Arial"/>
              </a:rPr>
              <a:t> </a:t>
            </a:r>
            <a:r>
              <a:rPr sz="2800" b="1" spc="-10" dirty="0">
                <a:latin typeface="Arial"/>
                <a:cs typeface="Arial"/>
              </a:rPr>
              <a:t>phylliteux</a:t>
            </a:r>
            <a:endParaRPr sz="2800">
              <a:latin typeface="Arial"/>
              <a:cs typeface="Arial"/>
            </a:endParaRPr>
          </a:p>
          <a:p>
            <a:pPr marL="1270000" lvl="1" indent="-342900">
              <a:lnSpc>
                <a:spcPct val="100000"/>
              </a:lnSpc>
              <a:spcBef>
                <a:spcPts val="500"/>
              </a:spcBef>
              <a:buChar char="•"/>
              <a:tabLst>
                <a:tab pos="1270000" algn="l"/>
              </a:tabLst>
            </a:pPr>
            <a:r>
              <a:rPr sz="2000" dirty="0">
                <a:latin typeface="Arial"/>
                <a:cs typeface="Arial"/>
              </a:rPr>
              <a:t>Caractérisé</a:t>
            </a:r>
            <a:r>
              <a:rPr sz="2000" spc="-50" dirty="0">
                <a:latin typeface="Arial"/>
                <a:cs typeface="Arial"/>
              </a:rPr>
              <a:t> </a:t>
            </a:r>
            <a:r>
              <a:rPr sz="2000" dirty="0">
                <a:latin typeface="Arial"/>
                <a:cs typeface="Arial"/>
              </a:rPr>
              <a:t>par</a:t>
            </a:r>
            <a:r>
              <a:rPr sz="2000" spc="-45" dirty="0">
                <a:latin typeface="Arial"/>
                <a:cs typeface="Arial"/>
              </a:rPr>
              <a:t> </a:t>
            </a:r>
            <a:r>
              <a:rPr sz="2000" dirty="0">
                <a:latin typeface="Arial"/>
                <a:cs typeface="Arial"/>
              </a:rPr>
              <a:t>des</a:t>
            </a:r>
            <a:r>
              <a:rPr sz="2000" spc="-35" dirty="0">
                <a:latin typeface="Arial"/>
                <a:cs typeface="Arial"/>
              </a:rPr>
              <a:t> </a:t>
            </a:r>
            <a:r>
              <a:rPr sz="2000" spc="-10" dirty="0">
                <a:latin typeface="Arial"/>
                <a:cs typeface="Arial"/>
              </a:rPr>
              <a:t>feuillets</a:t>
            </a:r>
            <a:endParaRPr sz="2000">
              <a:latin typeface="Arial"/>
              <a:cs typeface="Arial"/>
            </a:endParaRPr>
          </a:p>
          <a:p>
            <a:pPr marL="1270000" lvl="1" indent="-342900">
              <a:lnSpc>
                <a:spcPct val="100000"/>
              </a:lnSpc>
              <a:spcBef>
                <a:spcPts val="480"/>
              </a:spcBef>
              <a:buChar char="•"/>
              <a:tabLst>
                <a:tab pos="1270000" algn="l"/>
                <a:tab pos="2553335" algn="l"/>
              </a:tabLst>
            </a:pPr>
            <a:r>
              <a:rPr sz="2000" dirty="0">
                <a:latin typeface="Arial"/>
                <a:cs typeface="Arial"/>
              </a:rPr>
              <a:t>Les</a:t>
            </a:r>
            <a:r>
              <a:rPr sz="2000" spc="-10" dirty="0">
                <a:latin typeface="Arial"/>
                <a:cs typeface="Arial"/>
              </a:rPr>
              <a:t> micas</a:t>
            </a:r>
            <a:r>
              <a:rPr sz="2000" dirty="0">
                <a:latin typeface="Arial"/>
                <a:cs typeface="Arial"/>
              </a:rPr>
              <a:t>	blancs</a:t>
            </a:r>
            <a:r>
              <a:rPr sz="2000" spc="-20" dirty="0">
                <a:latin typeface="Arial"/>
                <a:cs typeface="Arial"/>
              </a:rPr>
              <a:t> </a:t>
            </a:r>
            <a:r>
              <a:rPr sz="2000" dirty="0">
                <a:latin typeface="Arial"/>
                <a:cs typeface="Arial"/>
              </a:rPr>
              <a:t>:</a:t>
            </a:r>
            <a:r>
              <a:rPr sz="2000" spc="-20" dirty="0">
                <a:latin typeface="Arial"/>
                <a:cs typeface="Arial"/>
              </a:rPr>
              <a:t> </a:t>
            </a:r>
            <a:r>
              <a:rPr sz="2000" b="1" spc="-10" dirty="0">
                <a:latin typeface="Arial"/>
                <a:cs typeface="Arial"/>
              </a:rPr>
              <a:t>muscovite</a:t>
            </a:r>
            <a:endParaRPr sz="2000">
              <a:latin typeface="Arial"/>
              <a:cs typeface="Arial"/>
            </a:endParaRPr>
          </a:p>
          <a:p>
            <a:pPr marL="1270000" lvl="1" indent="-342900">
              <a:lnSpc>
                <a:spcPct val="100000"/>
              </a:lnSpc>
              <a:spcBef>
                <a:spcPts val="480"/>
              </a:spcBef>
              <a:buChar char="•"/>
              <a:tabLst>
                <a:tab pos="1270000" algn="l"/>
              </a:tabLst>
            </a:pPr>
            <a:r>
              <a:rPr sz="2000" dirty="0">
                <a:latin typeface="Arial"/>
                <a:cs typeface="Arial"/>
              </a:rPr>
              <a:t>Les</a:t>
            </a:r>
            <a:r>
              <a:rPr sz="2000" spc="-10" dirty="0">
                <a:latin typeface="Arial"/>
                <a:cs typeface="Arial"/>
              </a:rPr>
              <a:t> </a:t>
            </a:r>
            <a:r>
              <a:rPr sz="2000" dirty="0">
                <a:latin typeface="Arial"/>
                <a:cs typeface="Arial"/>
              </a:rPr>
              <a:t>micas</a:t>
            </a:r>
            <a:r>
              <a:rPr sz="2000" spc="-10" dirty="0">
                <a:latin typeface="Arial"/>
                <a:cs typeface="Arial"/>
              </a:rPr>
              <a:t> </a:t>
            </a:r>
            <a:r>
              <a:rPr sz="2000" dirty="0">
                <a:latin typeface="Arial"/>
                <a:cs typeface="Arial"/>
              </a:rPr>
              <a:t>noirs</a:t>
            </a:r>
            <a:r>
              <a:rPr sz="2000" spc="-25" dirty="0">
                <a:latin typeface="Arial"/>
                <a:cs typeface="Arial"/>
              </a:rPr>
              <a:t> </a:t>
            </a:r>
            <a:r>
              <a:rPr sz="2000" dirty="0">
                <a:latin typeface="Arial"/>
                <a:cs typeface="Arial"/>
              </a:rPr>
              <a:t>:</a:t>
            </a:r>
            <a:r>
              <a:rPr sz="2000" spc="-5" dirty="0">
                <a:latin typeface="Arial"/>
                <a:cs typeface="Arial"/>
              </a:rPr>
              <a:t> </a:t>
            </a:r>
            <a:r>
              <a:rPr sz="2000" b="1" spc="-10" dirty="0">
                <a:latin typeface="Arial"/>
                <a:cs typeface="Arial"/>
              </a:rPr>
              <a:t>biotite</a:t>
            </a:r>
            <a:endParaRPr sz="2000">
              <a:latin typeface="Arial"/>
              <a:cs typeface="Arial"/>
            </a:endParaRPr>
          </a:p>
          <a:p>
            <a:pPr marL="1270000" lvl="1" indent="-342900">
              <a:lnSpc>
                <a:spcPct val="100000"/>
              </a:lnSpc>
              <a:spcBef>
                <a:spcPts val="480"/>
              </a:spcBef>
              <a:buChar char="•"/>
              <a:tabLst>
                <a:tab pos="1270000" algn="l"/>
              </a:tabLst>
            </a:pPr>
            <a:r>
              <a:rPr sz="2000" dirty="0">
                <a:latin typeface="Arial"/>
                <a:cs typeface="Arial"/>
              </a:rPr>
              <a:t>Les</a:t>
            </a:r>
            <a:r>
              <a:rPr sz="2000" spc="-20" dirty="0">
                <a:latin typeface="Arial"/>
                <a:cs typeface="Arial"/>
              </a:rPr>
              <a:t> </a:t>
            </a:r>
            <a:r>
              <a:rPr sz="2000" dirty="0">
                <a:latin typeface="Arial"/>
                <a:cs typeface="Arial"/>
              </a:rPr>
              <a:t>argiles</a:t>
            </a:r>
            <a:r>
              <a:rPr sz="2000" spc="-30" dirty="0">
                <a:latin typeface="Arial"/>
                <a:cs typeface="Arial"/>
              </a:rPr>
              <a:t> </a:t>
            </a:r>
            <a:r>
              <a:rPr sz="2000" dirty="0">
                <a:latin typeface="Arial"/>
                <a:cs typeface="Arial"/>
              </a:rPr>
              <a:t>:</a:t>
            </a:r>
            <a:r>
              <a:rPr sz="2000" spc="-15" dirty="0">
                <a:latin typeface="Arial"/>
                <a:cs typeface="Arial"/>
              </a:rPr>
              <a:t> </a:t>
            </a:r>
            <a:r>
              <a:rPr sz="2000" b="1" dirty="0">
                <a:latin typeface="Arial"/>
                <a:cs typeface="Arial"/>
              </a:rPr>
              <a:t>kaolinites,</a:t>
            </a:r>
            <a:r>
              <a:rPr sz="2000" b="1" spc="-55" dirty="0">
                <a:latin typeface="Arial"/>
                <a:cs typeface="Arial"/>
              </a:rPr>
              <a:t> </a:t>
            </a:r>
            <a:r>
              <a:rPr sz="2000" b="1" dirty="0">
                <a:latin typeface="Arial"/>
                <a:cs typeface="Arial"/>
              </a:rPr>
              <a:t>illites,</a:t>
            </a:r>
            <a:r>
              <a:rPr sz="2000" b="1" spc="-40" dirty="0">
                <a:latin typeface="Arial"/>
                <a:cs typeface="Arial"/>
              </a:rPr>
              <a:t> </a:t>
            </a:r>
            <a:r>
              <a:rPr sz="2000" b="1" dirty="0">
                <a:latin typeface="Arial"/>
                <a:cs typeface="Arial"/>
              </a:rPr>
              <a:t>smectites,</a:t>
            </a:r>
            <a:r>
              <a:rPr sz="2000" b="1" spc="-50" dirty="0">
                <a:latin typeface="Arial"/>
                <a:cs typeface="Arial"/>
              </a:rPr>
              <a:t> </a:t>
            </a:r>
            <a:r>
              <a:rPr sz="2000" b="1" spc="-10" dirty="0">
                <a:latin typeface="Arial"/>
                <a:cs typeface="Arial"/>
              </a:rPr>
              <a:t>chlorites</a:t>
            </a:r>
            <a:endParaRPr sz="2000">
              <a:latin typeface="Arial"/>
              <a:cs typeface="Arial"/>
            </a:endParaRPr>
          </a:p>
        </p:txBody>
      </p:sp>
      <p:grpSp>
        <p:nvGrpSpPr>
          <p:cNvPr id="4" name="object 4"/>
          <p:cNvGrpSpPr/>
          <p:nvPr/>
        </p:nvGrpSpPr>
        <p:grpSpPr>
          <a:xfrm>
            <a:off x="1259636" y="3001517"/>
            <a:ext cx="3024505" cy="3811904"/>
            <a:chOff x="1259636" y="3001517"/>
            <a:chExt cx="3024505" cy="3811904"/>
          </a:xfrm>
        </p:grpSpPr>
        <p:pic>
          <p:nvPicPr>
            <p:cNvPr id="5" name="object 5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1259636" y="3001517"/>
              <a:ext cx="3020676" cy="1949703"/>
            </a:xfrm>
            <a:prstGeom prst="rect">
              <a:avLst/>
            </a:prstGeom>
          </p:spPr>
        </p:pic>
        <p:pic>
          <p:nvPicPr>
            <p:cNvPr id="6" name="object 6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1264919" y="4884117"/>
              <a:ext cx="3018917" cy="1929257"/>
            </a:xfrm>
            <a:prstGeom prst="rect">
              <a:avLst/>
            </a:prstGeom>
          </p:spPr>
        </p:pic>
      </p:grpSp>
      <p:grpSp>
        <p:nvGrpSpPr>
          <p:cNvPr id="7" name="object 7"/>
          <p:cNvGrpSpPr/>
          <p:nvPr/>
        </p:nvGrpSpPr>
        <p:grpSpPr>
          <a:xfrm>
            <a:off x="4845430" y="3006598"/>
            <a:ext cx="2967990" cy="3806825"/>
            <a:chOff x="4845430" y="3006598"/>
            <a:chExt cx="2967990" cy="3806825"/>
          </a:xfrm>
        </p:grpSpPr>
        <p:pic>
          <p:nvPicPr>
            <p:cNvPr id="8" name="object 8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4876164" y="3006598"/>
              <a:ext cx="2928768" cy="1970024"/>
            </a:xfrm>
            <a:prstGeom prst="rect">
              <a:avLst/>
            </a:prstGeom>
          </p:spPr>
        </p:pic>
        <p:pic>
          <p:nvPicPr>
            <p:cNvPr id="9" name="object 9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4845430" y="4891356"/>
              <a:ext cx="2967990" cy="1922018"/>
            </a:xfrm>
            <a:prstGeom prst="rect">
              <a:avLst/>
            </a:prstGeom>
          </p:spPr>
        </p:pic>
      </p:grp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3183634" y="2764533"/>
            <a:ext cx="5960745" cy="3980815"/>
            <a:chOff x="3183634" y="2764533"/>
            <a:chExt cx="5960745" cy="3980815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3183634" y="2764533"/>
              <a:ext cx="5960365" cy="3980691"/>
            </a:xfrm>
            <a:prstGeom prst="rect">
              <a:avLst/>
            </a:prstGeom>
          </p:spPr>
        </p:pic>
        <p:sp>
          <p:nvSpPr>
            <p:cNvPr id="4" name="object 4"/>
            <p:cNvSpPr/>
            <p:nvPr/>
          </p:nvSpPr>
          <p:spPr>
            <a:xfrm>
              <a:off x="6425945" y="4008627"/>
              <a:ext cx="247650" cy="353060"/>
            </a:xfrm>
            <a:custGeom>
              <a:avLst/>
              <a:gdLst/>
              <a:ahLst/>
              <a:cxnLst/>
              <a:rect l="l" t="t" r="r" b="b"/>
              <a:pathLst>
                <a:path w="247650" h="353060">
                  <a:moveTo>
                    <a:pt x="185293" y="0"/>
                  </a:moveTo>
                  <a:lnTo>
                    <a:pt x="61849" y="0"/>
                  </a:lnTo>
                  <a:lnTo>
                    <a:pt x="61849" y="229362"/>
                  </a:lnTo>
                  <a:lnTo>
                    <a:pt x="0" y="229362"/>
                  </a:lnTo>
                  <a:lnTo>
                    <a:pt x="123571" y="352806"/>
                  </a:lnTo>
                  <a:lnTo>
                    <a:pt x="247142" y="229362"/>
                  </a:lnTo>
                  <a:lnTo>
                    <a:pt x="185293" y="229362"/>
                  </a:lnTo>
                  <a:lnTo>
                    <a:pt x="185293" y="0"/>
                  </a:lnTo>
                  <a:close/>
                </a:path>
              </a:pathLst>
            </a:custGeom>
            <a:solidFill>
              <a:srgbClr val="FF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" name="object 5"/>
            <p:cNvSpPr/>
            <p:nvPr/>
          </p:nvSpPr>
          <p:spPr>
            <a:xfrm>
              <a:off x="6425945" y="4008627"/>
              <a:ext cx="247650" cy="353060"/>
            </a:xfrm>
            <a:custGeom>
              <a:avLst/>
              <a:gdLst/>
              <a:ahLst/>
              <a:cxnLst/>
              <a:rect l="l" t="t" r="r" b="b"/>
              <a:pathLst>
                <a:path w="247650" h="353060">
                  <a:moveTo>
                    <a:pt x="0" y="229362"/>
                  </a:moveTo>
                  <a:lnTo>
                    <a:pt x="61849" y="229362"/>
                  </a:lnTo>
                  <a:lnTo>
                    <a:pt x="61849" y="0"/>
                  </a:lnTo>
                  <a:lnTo>
                    <a:pt x="185293" y="0"/>
                  </a:lnTo>
                  <a:lnTo>
                    <a:pt x="185293" y="229362"/>
                  </a:lnTo>
                  <a:lnTo>
                    <a:pt x="247142" y="229362"/>
                  </a:lnTo>
                  <a:lnTo>
                    <a:pt x="123571" y="352806"/>
                  </a:lnTo>
                  <a:lnTo>
                    <a:pt x="0" y="229362"/>
                  </a:lnTo>
                  <a:close/>
                </a:path>
              </a:pathLst>
            </a:custGeom>
            <a:ln w="254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" name="object 6"/>
            <p:cNvSpPr/>
            <p:nvPr/>
          </p:nvSpPr>
          <p:spPr>
            <a:xfrm>
              <a:off x="7670926" y="3856482"/>
              <a:ext cx="247015" cy="353060"/>
            </a:xfrm>
            <a:custGeom>
              <a:avLst/>
              <a:gdLst/>
              <a:ahLst/>
              <a:cxnLst/>
              <a:rect l="l" t="t" r="r" b="b"/>
              <a:pathLst>
                <a:path w="247015" h="353060">
                  <a:moveTo>
                    <a:pt x="185293" y="0"/>
                  </a:moveTo>
                  <a:lnTo>
                    <a:pt x="61849" y="0"/>
                  </a:lnTo>
                  <a:lnTo>
                    <a:pt x="61849" y="229362"/>
                  </a:lnTo>
                  <a:lnTo>
                    <a:pt x="0" y="229362"/>
                  </a:lnTo>
                  <a:lnTo>
                    <a:pt x="123571" y="352933"/>
                  </a:lnTo>
                  <a:lnTo>
                    <a:pt x="247015" y="229362"/>
                  </a:lnTo>
                  <a:lnTo>
                    <a:pt x="185293" y="229362"/>
                  </a:lnTo>
                  <a:lnTo>
                    <a:pt x="185293" y="0"/>
                  </a:lnTo>
                  <a:close/>
                </a:path>
              </a:pathLst>
            </a:custGeom>
            <a:solidFill>
              <a:srgbClr val="FF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" name="object 7"/>
            <p:cNvSpPr/>
            <p:nvPr/>
          </p:nvSpPr>
          <p:spPr>
            <a:xfrm>
              <a:off x="7670926" y="3856482"/>
              <a:ext cx="247015" cy="353060"/>
            </a:xfrm>
            <a:custGeom>
              <a:avLst/>
              <a:gdLst/>
              <a:ahLst/>
              <a:cxnLst/>
              <a:rect l="l" t="t" r="r" b="b"/>
              <a:pathLst>
                <a:path w="247015" h="353060">
                  <a:moveTo>
                    <a:pt x="0" y="229362"/>
                  </a:moveTo>
                  <a:lnTo>
                    <a:pt x="61849" y="229362"/>
                  </a:lnTo>
                  <a:lnTo>
                    <a:pt x="61849" y="0"/>
                  </a:lnTo>
                  <a:lnTo>
                    <a:pt x="185293" y="0"/>
                  </a:lnTo>
                  <a:lnTo>
                    <a:pt x="185293" y="229362"/>
                  </a:lnTo>
                  <a:lnTo>
                    <a:pt x="247015" y="229362"/>
                  </a:lnTo>
                  <a:lnTo>
                    <a:pt x="123571" y="352933"/>
                  </a:lnTo>
                  <a:lnTo>
                    <a:pt x="0" y="229362"/>
                  </a:lnTo>
                  <a:close/>
                </a:path>
              </a:pathLst>
            </a:custGeom>
            <a:ln w="254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" name="object 8"/>
            <p:cNvSpPr/>
            <p:nvPr/>
          </p:nvSpPr>
          <p:spPr>
            <a:xfrm>
              <a:off x="8588501" y="3324987"/>
              <a:ext cx="247650" cy="353060"/>
            </a:xfrm>
            <a:custGeom>
              <a:avLst/>
              <a:gdLst/>
              <a:ahLst/>
              <a:cxnLst/>
              <a:rect l="l" t="t" r="r" b="b"/>
              <a:pathLst>
                <a:path w="247650" h="353060">
                  <a:moveTo>
                    <a:pt x="185293" y="0"/>
                  </a:moveTo>
                  <a:lnTo>
                    <a:pt x="61849" y="0"/>
                  </a:lnTo>
                  <a:lnTo>
                    <a:pt x="61849" y="229362"/>
                  </a:lnTo>
                  <a:lnTo>
                    <a:pt x="0" y="229362"/>
                  </a:lnTo>
                  <a:lnTo>
                    <a:pt x="123571" y="352932"/>
                  </a:lnTo>
                  <a:lnTo>
                    <a:pt x="247142" y="229362"/>
                  </a:lnTo>
                  <a:lnTo>
                    <a:pt x="185293" y="229362"/>
                  </a:lnTo>
                  <a:lnTo>
                    <a:pt x="185293" y="0"/>
                  </a:lnTo>
                  <a:close/>
                </a:path>
              </a:pathLst>
            </a:custGeom>
            <a:solidFill>
              <a:srgbClr val="FF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" name="object 9"/>
            <p:cNvSpPr/>
            <p:nvPr/>
          </p:nvSpPr>
          <p:spPr>
            <a:xfrm>
              <a:off x="8588501" y="3324987"/>
              <a:ext cx="247650" cy="353060"/>
            </a:xfrm>
            <a:custGeom>
              <a:avLst/>
              <a:gdLst/>
              <a:ahLst/>
              <a:cxnLst/>
              <a:rect l="l" t="t" r="r" b="b"/>
              <a:pathLst>
                <a:path w="247650" h="353060">
                  <a:moveTo>
                    <a:pt x="0" y="229362"/>
                  </a:moveTo>
                  <a:lnTo>
                    <a:pt x="61849" y="229362"/>
                  </a:lnTo>
                  <a:lnTo>
                    <a:pt x="61849" y="0"/>
                  </a:lnTo>
                  <a:lnTo>
                    <a:pt x="185293" y="0"/>
                  </a:lnTo>
                  <a:lnTo>
                    <a:pt x="185293" y="229362"/>
                  </a:lnTo>
                  <a:lnTo>
                    <a:pt x="247142" y="229362"/>
                  </a:lnTo>
                  <a:lnTo>
                    <a:pt x="123571" y="352932"/>
                  </a:lnTo>
                  <a:lnTo>
                    <a:pt x="0" y="229362"/>
                  </a:lnTo>
                  <a:close/>
                </a:path>
              </a:pathLst>
            </a:custGeom>
            <a:ln w="254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" name="object 10"/>
            <p:cNvSpPr/>
            <p:nvPr/>
          </p:nvSpPr>
          <p:spPr>
            <a:xfrm>
              <a:off x="3718178" y="5392166"/>
              <a:ext cx="247650" cy="353060"/>
            </a:xfrm>
            <a:custGeom>
              <a:avLst/>
              <a:gdLst/>
              <a:ahLst/>
              <a:cxnLst/>
              <a:rect l="l" t="t" r="r" b="b"/>
              <a:pathLst>
                <a:path w="247650" h="353060">
                  <a:moveTo>
                    <a:pt x="185293" y="0"/>
                  </a:moveTo>
                  <a:lnTo>
                    <a:pt x="61849" y="0"/>
                  </a:lnTo>
                  <a:lnTo>
                    <a:pt x="61849" y="229412"/>
                  </a:lnTo>
                  <a:lnTo>
                    <a:pt x="0" y="229412"/>
                  </a:lnTo>
                  <a:lnTo>
                    <a:pt x="123571" y="352933"/>
                  </a:lnTo>
                  <a:lnTo>
                    <a:pt x="247142" y="229412"/>
                  </a:lnTo>
                  <a:lnTo>
                    <a:pt x="185293" y="229412"/>
                  </a:lnTo>
                  <a:lnTo>
                    <a:pt x="185293" y="0"/>
                  </a:lnTo>
                  <a:close/>
                </a:path>
              </a:pathLst>
            </a:custGeom>
            <a:solidFill>
              <a:srgbClr val="FF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" name="object 11"/>
            <p:cNvSpPr/>
            <p:nvPr/>
          </p:nvSpPr>
          <p:spPr>
            <a:xfrm>
              <a:off x="3718178" y="5392166"/>
              <a:ext cx="247650" cy="353060"/>
            </a:xfrm>
            <a:custGeom>
              <a:avLst/>
              <a:gdLst/>
              <a:ahLst/>
              <a:cxnLst/>
              <a:rect l="l" t="t" r="r" b="b"/>
              <a:pathLst>
                <a:path w="247650" h="353060">
                  <a:moveTo>
                    <a:pt x="0" y="229412"/>
                  </a:moveTo>
                  <a:lnTo>
                    <a:pt x="61849" y="229412"/>
                  </a:lnTo>
                  <a:lnTo>
                    <a:pt x="61849" y="0"/>
                  </a:lnTo>
                  <a:lnTo>
                    <a:pt x="185293" y="0"/>
                  </a:lnTo>
                  <a:lnTo>
                    <a:pt x="185293" y="229412"/>
                  </a:lnTo>
                  <a:lnTo>
                    <a:pt x="247142" y="229412"/>
                  </a:lnTo>
                  <a:lnTo>
                    <a:pt x="123571" y="352933"/>
                  </a:lnTo>
                  <a:lnTo>
                    <a:pt x="0" y="229412"/>
                  </a:lnTo>
                  <a:close/>
                </a:path>
              </a:pathLst>
            </a:custGeom>
            <a:ln w="254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" name="object 12"/>
            <p:cNvSpPr/>
            <p:nvPr/>
          </p:nvSpPr>
          <p:spPr>
            <a:xfrm>
              <a:off x="3823461" y="3790188"/>
              <a:ext cx="247015" cy="353060"/>
            </a:xfrm>
            <a:custGeom>
              <a:avLst/>
              <a:gdLst/>
              <a:ahLst/>
              <a:cxnLst/>
              <a:rect l="l" t="t" r="r" b="b"/>
              <a:pathLst>
                <a:path w="247014" h="353060">
                  <a:moveTo>
                    <a:pt x="185292" y="0"/>
                  </a:moveTo>
                  <a:lnTo>
                    <a:pt x="61722" y="0"/>
                  </a:lnTo>
                  <a:lnTo>
                    <a:pt x="61722" y="229362"/>
                  </a:lnTo>
                  <a:lnTo>
                    <a:pt x="0" y="229362"/>
                  </a:lnTo>
                  <a:lnTo>
                    <a:pt x="123443" y="352932"/>
                  </a:lnTo>
                  <a:lnTo>
                    <a:pt x="247014" y="229362"/>
                  </a:lnTo>
                  <a:lnTo>
                    <a:pt x="185292" y="229362"/>
                  </a:lnTo>
                  <a:lnTo>
                    <a:pt x="185292" y="0"/>
                  </a:lnTo>
                  <a:close/>
                </a:path>
              </a:pathLst>
            </a:custGeom>
            <a:solidFill>
              <a:srgbClr val="FF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" name="object 13"/>
            <p:cNvSpPr/>
            <p:nvPr/>
          </p:nvSpPr>
          <p:spPr>
            <a:xfrm>
              <a:off x="3823461" y="3790188"/>
              <a:ext cx="247015" cy="353060"/>
            </a:xfrm>
            <a:custGeom>
              <a:avLst/>
              <a:gdLst/>
              <a:ahLst/>
              <a:cxnLst/>
              <a:rect l="l" t="t" r="r" b="b"/>
              <a:pathLst>
                <a:path w="247014" h="353060">
                  <a:moveTo>
                    <a:pt x="0" y="229362"/>
                  </a:moveTo>
                  <a:lnTo>
                    <a:pt x="61722" y="229362"/>
                  </a:lnTo>
                  <a:lnTo>
                    <a:pt x="61722" y="0"/>
                  </a:lnTo>
                  <a:lnTo>
                    <a:pt x="185292" y="0"/>
                  </a:lnTo>
                  <a:lnTo>
                    <a:pt x="185292" y="229362"/>
                  </a:lnTo>
                  <a:lnTo>
                    <a:pt x="247014" y="229362"/>
                  </a:lnTo>
                  <a:lnTo>
                    <a:pt x="123443" y="352932"/>
                  </a:lnTo>
                  <a:lnTo>
                    <a:pt x="0" y="229362"/>
                  </a:lnTo>
                  <a:close/>
                </a:path>
              </a:pathLst>
            </a:custGeom>
            <a:ln w="25399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14" name="object 14"/>
          <p:cNvGrpSpPr/>
          <p:nvPr/>
        </p:nvGrpSpPr>
        <p:grpSpPr>
          <a:xfrm>
            <a:off x="0" y="0"/>
            <a:ext cx="9139555" cy="1126490"/>
            <a:chOff x="0" y="0"/>
            <a:chExt cx="9139555" cy="1126490"/>
          </a:xfrm>
        </p:grpSpPr>
        <p:pic>
          <p:nvPicPr>
            <p:cNvPr id="15" name="object 15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0" y="0"/>
              <a:ext cx="9139428" cy="807728"/>
            </a:xfrm>
            <a:prstGeom prst="rect">
              <a:avLst/>
            </a:prstGeom>
          </p:spPr>
        </p:pic>
        <p:pic>
          <p:nvPicPr>
            <p:cNvPr id="16" name="object 16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827532" y="100584"/>
              <a:ext cx="4227576" cy="682752"/>
            </a:xfrm>
            <a:prstGeom prst="rect">
              <a:avLst/>
            </a:prstGeom>
          </p:spPr>
        </p:pic>
        <p:pic>
          <p:nvPicPr>
            <p:cNvPr id="17" name="object 17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1039012" y="279018"/>
              <a:ext cx="3797782" cy="275463"/>
            </a:xfrm>
            <a:prstGeom prst="rect">
              <a:avLst/>
            </a:prstGeom>
          </p:spPr>
        </p:pic>
        <p:pic>
          <p:nvPicPr>
            <p:cNvPr id="18" name="object 18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164592" y="611123"/>
              <a:ext cx="675132" cy="515112"/>
            </a:xfrm>
            <a:prstGeom prst="rect">
              <a:avLst/>
            </a:prstGeom>
          </p:spPr>
        </p:pic>
        <p:pic>
          <p:nvPicPr>
            <p:cNvPr id="19" name="object 19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179514" y="135381"/>
              <a:ext cx="645121" cy="485267"/>
            </a:xfrm>
            <a:prstGeom prst="rect">
              <a:avLst/>
            </a:prstGeom>
          </p:spPr>
        </p:pic>
        <p:sp>
          <p:nvSpPr>
            <p:cNvPr id="20" name="object 20"/>
            <p:cNvSpPr/>
            <p:nvPr/>
          </p:nvSpPr>
          <p:spPr>
            <a:xfrm>
              <a:off x="5580126" y="135381"/>
              <a:ext cx="3384550" cy="485775"/>
            </a:xfrm>
            <a:custGeom>
              <a:avLst/>
              <a:gdLst/>
              <a:ahLst/>
              <a:cxnLst/>
              <a:rect l="l" t="t" r="r" b="b"/>
              <a:pathLst>
                <a:path w="3384550" h="485775">
                  <a:moveTo>
                    <a:pt x="3303524" y="0"/>
                  </a:moveTo>
                  <a:lnTo>
                    <a:pt x="80899" y="0"/>
                  </a:lnTo>
                  <a:lnTo>
                    <a:pt x="49399" y="6353"/>
                  </a:lnTo>
                  <a:lnTo>
                    <a:pt x="23685" y="23685"/>
                  </a:lnTo>
                  <a:lnTo>
                    <a:pt x="6353" y="49399"/>
                  </a:lnTo>
                  <a:lnTo>
                    <a:pt x="0" y="80899"/>
                  </a:lnTo>
                  <a:lnTo>
                    <a:pt x="0" y="404368"/>
                  </a:lnTo>
                  <a:lnTo>
                    <a:pt x="6353" y="435867"/>
                  </a:lnTo>
                  <a:lnTo>
                    <a:pt x="23685" y="461581"/>
                  </a:lnTo>
                  <a:lnTo>
                    <a:pt x="49399" y="478913"/>
                  </a:lnTo>
                  <a:lnTo>
                    <a:pt x="80899" y="485267"/>
                  </a:lnTo>
                  <a:lnTo>
                    <a:pt x="3303524" y="485267"/>
                  </a:lnTo>
                  <a:lnTo>
                    <a:pt x="3334970" y="478913"/>
                  </a:lnTo>
                  <a:lnTo>
                    <a:pt x="3360689" y="461581"/>
                  </a:lnTo>
                  <a:lnTo>
                    <a:pt x="3378051" y="435867"/>
                  </a:lnTo>
                  <a:lnTo>
                    <a:pt x="3384423" y="404368"/>
                  </a:lnTo>
                  <a:lnTo>
                    <a:pt x="3384423" y="80899"/>
                  </a:lnTo>
                  <a:lnTo>
                    <a:pt x="3378051" y="49399"/>
                  </a:lnTo>
                  <a:lnTo>
                    <a:pt x="3360689" y="23685"/>
                  </a:lnTo>
                  <a:lnTo>
                    <a:pt x="3334970" y="6353"/>
                  </a:lnTo>
                  <a:lnTo>
                    <a:pt x="3303524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1" name="object 21"/>
            <p:cNvSpPr/>
            <p:nvPr/>
          </p:nvSpPr>
          <p:spPr>
            <a:xfrm>
              <a:off x="5580126" y="135381"/>
              <a:ext cx="3384550" cy="485775"/>
            </a:xfrm>
            <a:custGeom>
              <a:avLst/>
              <a:gdLst/>
              <a:ahLst/>
              <a:cxnLst/>
              <a:rect l="l" t="t" r="r" b="b"/>
              <a:pathLst>
                <a:path w="3384550" h="485775">
                  <a:moveTo>
                    <a:pt x="0" y="80899"/>
                  </a:moveTo>
                  <a:lnTo>
                    <a:pt x="6353" y="49399"/>
                  </a:lnTo>
                  <a:lnTo>
                    <a:pt x="23685" y="23685"/>
                  </a:lnTo>
                  <a:lnTo>
                    <a:pt x="49399" y="6353"/>
                  </a:lnTo>
                  <a:lnTo>
                    <a:pt x="80899" y="0"/>
                  </a:lnTo>
                  <a:lnTo>
                    <a:pt x="3303524" y="0"/>
                  </a:lnTo>
                  <a:lnTo>
                    <a:pt x="3334970" y="6353"/>
                  </a:lnTo>
                  <a:lnTo>
                    <a:pt x="3360689" y="23685"/>
                  </a:lnTo>
                  <a:lnTo>
                    <a:pt x="3378051" y="49399"/>
                  </a:lnTo>
                  <a:lnTo>
                    <a:pt x="3384423" y="80899"/>
                  </a:lnTo>
                  <a:lnTo>
                    <a:pt x="3384423" y="404368"/>
                  </a:lnTo>
                  <a:lnTo>
                    <a:pt x="3378051" y="435867"/>
                  </a:lnTo>
                  <a:lnTo>
                    <a:pt x="3360689" y="461581"/>
                  </a:lnTo>
                  <a:lnTo>
                    <a:pt x="3334970" y="478913"/>
                  </a:lnTo>
                  <a:lnTo>
                    <a:pt x="3303524" y="485267"/>
                  </a:lnTo>
                  <a:lnTo>
                    <a:pt x="80899" y="485267"/>
                  </a:lnTo>
                  <a:lnTo>
                    <a:pt x="49399" y="478913"/>
                  </a:lnTo>
                  <a:lnTo>
                    <a:pt x="23685" y="461581"/>
                  </a:lnTo>
                  <a:lnTo>
                    <a:pt x="6353" y="435867"/>
                  </a:lnTo>
                  <a:lnTo>
                    <a:pt x="0" y="404368"/>
                  </a:lnTo>
                  <a:lnTo>
                    <a:pt x="0" y="80899"/>
                  </a:lnTo>
                  <a:close/>
                </a:path>
              </a:pathLst>
            </a:custGeom>
            <a:ln w="25400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22" name="object 22"/>
          <p:cNvSpPr txBox="1"/>
          <p:nvPr/>
        </p:nvSpPr>
        <p:spPr>
          <a:xfrm>
            <a:off x="5604668" y="109169"/>
            <a:ext cx="3335654" cy="51308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algn="ctr">
              <a:lnSpc>
                <a:spcPct val="100000"/>
              </a:lnSpc>
              <a:spcBef>
                <a:spcPts val="95"/>
              </a:spcBef>
            </a:pPr>
            <a:r>
              <a:rPr sz="1600" dirty="0">
                <a:solidFill>
                  <a:srgbClr val="FFFFFF"/>
                </a:solidFill>
                <a:latin typeface="Calibri"/>
                <a:cs typeface="Calibri"/>
              </a:rPr>
              <a:t>II</a:t>
            </a:r>
            <a:r>
              <a:rPr sz="1600" spc="-3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600" dirty="0">
                <a:solidFill>
                  <a:srgbClr val="FFFFFF"/>
                </a:solidFill>
                <a:latin typeface="Calibri"/>
                <a:cs typeface="Calibri"/>
              </a:rPr>
              <a:t>.</a:t>
            </a:r>
            <a:r>
              <a:rPr sz="1600" spc="-3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600" dirty="0">
                <a:solidFill>
                  <a:srgbClr val="FFFFFF"/>
                </a:solidFill>
                <a:latin typeface="Calibri"/>
                <a:cs typeface="Calibri"/>
              </a:rPr>
              <a:t>Les</a:t>
            </a:r>
            <a:r>
              <a:rPr sz="1600" spc="-1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600" dirty="0">
                <a:solidFill>
                  <a:srgbClr val="FFFFFF"/>
                </a:solidFill>
                <a:latin typeface="Calibri"/>
                <a:cs typeface="Calibri"/>
              </a:rPr>
              <a:t>principaux</a:t>
            </a:r>
            <a:r>
              <a:rPr sz="1600" spc="-5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600" spc="-10" dirty="0">
                <a:solidFill>
                  <a:srgbClr val="FFFFFF"/>
                </a:solidFill>
                <a:latin typeface="Calibri"/>
                <a:cs typeface="Calibri"/>
              </a:rPr>
              <a:t>minéraux</a:t>
            </a:r>
            <a:endParaRPr sz="1600">
              <a:latin typeface="Calibri"/>
              <a:cs typeface="Calibri"/>
            </a:endParaRPr>
          </a:p>
          <a:p>
            <a:pPr algn="ctr">
              <a:lnSpc>
                <a:spcPct val="100000"/>
              </a:lnSpc>
            </a:pPr>
            <a:r>
              <a:rPr sz="1600" spc="-10" dirty="0">
                <a:solidFill>
                  <a:srgbClr val="FFFFFF"/>
                </a:solidFill>
                <a:latin typeface="Calibri"/>
                <a:cs typeface="Calibri"/>
              </a:rPr>
              <a:t>constituants</a:t>
            </a:r>
            <a:r>
              <a:rPr sz="1600" spc="-4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600" dirty="0">
                <a:solidFill>
                  <a:srgbClr val="FFFFFF"/>
                </a:solidFill>
                <a:latin typeface="Calibri"/>
                <a:cs typeface="Calibri"/>
              </a:rPr>
              <a:t>des</a:t>
            </a:r>
            <a:r>
              <a:rPr sz="1600" spc="-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600" spc="-10" dirty="0">
                <a:solidFill>
                  <a:srgbClr val="FFFFFF"/>
                </a:solidFill>
                <a:latin typeface="Calibri"/>
                <a:cs typeface="Calibri"/>
              </a:rPr>
              <a:t>roches</a:t>
            </a:r>
            <a:endParaRPr sz="1600">
              <a:latin typeface="Calibri"/>
              <a:cs typeface="Calibri"/>
            </a:endParaRPr>
          </a:p>
        </p:txBody>
      </p:sp>
      <p:grpSp>
        <p:nvGrpSpPr>
          <p:cNvPr id="23" name="object 23"/>
          <p:cNvGrpSpPr/>
          <p:nvPr/>
        </p:nvGrpSpPr>
        <p:grpSpPr>
          <a:xfrm>
            <a:off x="5010911" y="844296"/>
            <a:ext cx="4000500" cy="2504440"/>
            <a:chOff x="5010911" y="844296"/>
            <a:chExt cx="4000500" cy="2504440"/>
          </a:xfrm>
        </p:grpSpPr>
        <p:pic>
          <p:nvPicPr>
            <p:cNvPr id="24" name="object 24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5010911" y="844296"/>
              <a:ext cx="4000499" cy="2503931"/>
            </a:xfrm>
            <a:prstGeom prst="rect">
              <a:avLst/>
            </a:prstGeom>
          </p:spPr>
        </p:pic>
        <p:pic>
          <p:nvPicPr>
            <p:cNvPr id="25" name="object 25"/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5076062" y="908685"/>
              <a:ext cx="3816477" cy="2320544"/>
            </a:xfrm>
            <a:prstGeom prst="rect">
              <a:avLst/>
            </a:prstGeom>
          </p:spPr>
        </p:pic>
      </p:grpSp>
      <p:sp>
        <p:nvSpPr>
          <p:cNvPr id="26" name="object 26"/>
          <p:cNvSpPr txBox="1"/>
          <p:nvPr/>
        </p:nvSpPr>
        <p:spPr>
          <a:xfrm>
            <a:off x="5057013" y="889635"/>
            <a:ext cx="3855085" cy="2359025"/>
          </a:xfrm>
          <a:prstGeom prst="rect">
            <a:avLst/>
          </a:prstGeom>
          <a:ln w="38100">
            <a:solidFill>
              <a:srgbClr val="000000"/>
            </a:solidFill>
          </a:ln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ct val="100000"/>
              </a:lnSpc>
            </a:pPr>
            <a:endParaRPr sz="18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18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18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18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18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18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285"/>
              </a:spcBef>
            </a:pPr>
            <a:endParaRPr sz="1800">
              <a:latin typeface="Times New Roman"/>
              <a:cs typeface="Times New Roman"/>
            </a:endParaRPr>
          </a:p>
          <a:p>
            <a:pPr marL="193040">
              <a:lnSpc>
                <a:spcPct val="100000"/>
              </a:lnSpc>
              <a:tabLst>
                <a:tab pos="452755" algn="l"/>
                <a:tab pos="1147445" algn="l"/>
              </a:tabLst>
            </a:pPr>
            <a:r>
              <a:rPr sz="1800" u="sng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	2</a:t>
            </a:r>
            <a:r>
              <a:rPr sz="1800" u="sng" spc="-10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 </a:t>
            </a:r>
            <a:r>
              <a:rPr sz="1800" u="sng" spc="-25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cm</a:t>
            </a:r>
            <a:r>
              <a:rPr sz="1800" u="sng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	</a:t>
            </a:r>
            <a:endParaRPr sz="1800">
              <a:latin typeface="Calibri"/>
              <a:cs typeface="Calibri"/>
            </a:endParaRPr>
          </a:p>
        </p:txBody>
      </p:sp>
      <p:sp>
        <p:nvSpPr>
          <p:cNvPr id="27" name="object 27"/>
          <p:cNvSpPr txBox="1"/>
          <p:nvPr/>
        </p:nvSpPr>
        <p:spPr>
          <a:xfrm>
            <a:off x="3865245" y="782523"/>
            <a:ext cx="1029969" cy="57467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algn="ctr">
              <a:lnSpc>
                <a:spcPct val="100000"/>
              </a:lnSpc>
              <a:spcBef>
                <a:spcPts val="100"/>
              </a:spcBef>
            </a:pPr>
            <a:r>
              <a:rPr sz="1800" spc="-10" dirty="0">
                <a:latin typeface="Calibri"/>
                <a:cs typeface="Calibri"/>
              </a:rPr>
              <a:t>Biotite</a:t>
            </a:r>
            <a:endParaRPr sz="1800">
              <a:latin typeface="Calibri"/>
              <a:cs typeface="Calibri"/>
            </a:endParaRPr>
          </a:p>
          <a:p>
            <a:pPr algn="ctr">
              <a:lnSpc>
                <a:spcPct val="100000"/>
              </a:lnSpc>
            </a:pPr>
            <a:r>
              <a:rPr sz="1800" dirty="0">
                <a:latin typeface="Calibri"/>
                <a:cs typeface="Calibri"/>
              </a:rPr>
              <a:t>(mica</a:t>
            </a:r>
            <a:r>
              <a:rPr sz="1800" spc="-50" dirty="0">
                <a:latin typeface="Calibri"/>
                <a:cs typeface="Calibri"/>
              </a:rPr>
              <a:t> </a:t>
            </a:r>
            <a:r>
              <a:rPr sz="1800" spc="-20" dirty="0">
                <a:latin typeface="Calibri"/>
                <a:cs typeface="Calibri"/>
              </a:rPr>
              <a:t>noir)</a:t>
            </a:r>
            <a:endParaRPr sz="1800">
              <a:latin typeface="Calibri"/>
              <a:cs typeface="Calibri"/>
            </a:endParaRPr>
          </a:p>
        </p:txBody>
      </p:sp>
      <p:grpSp>
        <p:nvGrpSpPr>
          <p:cNvPr id="28" name="object 28"/>
          <p:cNvGrpSpPr/>
          <p:nvPr/>
        </p:nvGrpSpPr>
        <p:grpSpPr>
          <a:xfrm>
            <a:off x="114300" y="844296"/>
            <a:ext cx="3782695" cy="2882265"/>
            <a:chOff x="114300" y="844296"/>
            <a:chExt cx="3782695" cy="2882265"/>
          </a:xfrm>
        </p:grpSpPr>
        <p:pic>
          <p:nvPicPr>
            <p:cNvPr id="29" name="object 29"/>
            <p:cNvPicPr/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114300" y="844296"/>
              <a:ext cx="3782567" cy="2881884"/>
            </a:xfrm>
            <a:prstGeom prst="rect">
              <a:avLst/>
            </a:prstGeom>
          </p:spPr>
        </p:pic>
        <p:pic>
          <p:nvPicPr>
            <p:cNvPr id="30" name="object 30"/>
            <p:cNvPicPr/>
            <p:nvPr/>
          </p:nvPicPr>
          <p:blipFill>
            <a:blip r:embed="rId11" cstate="print"/>
            <a:stretch>
              <a:fillRect/>
            </a:stretch>
          </p:blipFill>
          <p:spPr>
            <a:xfrm>
              <a:off x="179514" y="908685"/>
              <a:ext cx="3599688" cy="2699766"/>
            </a:xfrm>
            <a:prstGeom prst="rect">
              <a:avLst/>
            </a:prstGeom>
          </p:spPr>
        </p:pic>
        <p:sp>
          <p:nvSpPr>
            <p:cNvPr id="31" name="object 31"/>
            <p:cNvSpPr/>
            <p:nvPr/>
          </p:nvSpPr>
          <p:spPr>
            <a:xfrm>
              <a:off x="160464" y="889635"/>
              <a:ext cx="3637915" cy="2738120"/>
            </a:xfrm>
            <a:custGeom>
              <a:avLst/>
              <a:gdLst/>
              <a:ahLst/>
              <a:cxnLst/>
              <a:rect l="l" t="t" r="r" b="b"/>
              <a:pathLst>
                <a:path w="3637915" h="2738120">
                  <a:moveTo>
                    <a:pt x="0" y="2737866"/>
                  </a:moveTo>
                  <a:lnTo>
                    <a:pt x="3637788" y="2737866"/>
                  </a:lnTo>
                  <a:lnTo>
                    <a:pt x="3637788" y="0"/>
                  </a:lnTo>
                  <a:lnTo>
                    <a:pt x="0" y="0"/>
                  </a:lnTo>
                  <a:lnTo>
                    <a:pt x="0" y="2737866"/>
                  </a:lnTo>
                  <a:close/>
                </a:path>
              </a:pathLst>
            </a:custGeom>
            <a:ln w="381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2" name="object 32"/>
            <p:cNvSpPr/>
            <p:nvPr/>
          </p:nvSpPr>
          <p:spPr>
            <a:xfrm>
              <a:off x="1728342" y="1772793"/>
              <a:ext cx="252095" cy="360045"/>
            </a:xfrm>
            <a:custGeom>
              <a:avLst/>
              <a:gdLst/>
              <a:ahLst/>
              <a:cxnLst/>
              <a:rect l="l" t="t" r="r" b="b"/>
              <a:pathLst>
                <a:path w="252094" h="360044">
                  <a:moveTo>
                    <a:pt x="189102" y="0"/>
                  </a:moveTo>
                  <a:lnTo>
                    <a:pt x="62992" y="0"/>
                  </a:lnTo>
                  <a:lnTo>
                    <a:pt x="62992" y="234061"/>
                  </a:lnTo>
                  <a:lnTo>
                    <a:pt x="0" y="234061"/>
                  </a:lnTo>
                  <a:lnTo>
                    <a:pt x="125983" y="360045"/>
                  </a:lnTo>
                  <a:lnTo>
                    <a:pt x="252094" y="234061"/>
                  </a:lnTo>
                  <a:lnTo>
                    <a:pt x="189102" y="234061"/>
                  </a:lnTo>
                  <a:lnTo>
                    <a:pt x="189102" y="0"/>
                  </a:lnTo>
                  <a:close/>
                </a:path>
              </a:pathLst>
            </a:custGeom>
            <a:solidFill>
              <a:srgbClr val="FF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3" name="object 33"/>
            <p:cNvSpPr/>
            <p:nvPr/>
          </p:nvSpPr>
          <p:spPr>
            <a:xfrm>
              <a:off x="1728342" y="1772793"/>
              <a:ext cx="252095" cy="360045"/>
            </a:xfrm>
            <a:custGeom>
              <a:avLst/>
              <a:gdLst/>
              <a:ahLst/>
              <a:cxnLst/>
              <a:rect l="l" t="t" r="r" b="b"/>
              <a:pathLst>
                <a:path w="252094" h="360044">
                  <a:moveTo>
                    <a:pt x="0" y="234061"/>
                  </a:moveTo>
                  <a:lnTo>
                    <a:pt x="62992" y="234061"/>
                  </a:lnTo>
                  <a:lnTo>
                    <a:pt x="62992" y="0"/>
                  </a:lnTo>
                  <a:lnTo>
                    <a:pt x="189102" y="0"/>
                  </a:lnTo>
                  <a:lnTo>
                    <a:pt x="189102" y="234061"/>
                  </a:lnTo>
                  <a:lnTo>
                    <a:pt x="252094" y="234061"/>
                  </a:lnTo>
                  <a:lnTo>
                    <a:pt x="125983" y="360045"/>
                  </a:lnTo>
                  <a:lnTo>
                    <a:pt x="0" y="234061"/>
                  </a:lnTo>
                  <a:close/>
                </a:path>
              </a:pathLst>
            </a:custGeom>
            <a:ln w="254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4" name="object 34"/>
            <p:cNvSpPr/>
            <p:nvPr/>
          </p:nvSpPr>
          <p:spPr>
            <a:xfrm>
              <a:off x="1979422" y="2441829"/>
              <a:ext cx="252095" cy="360045"/>
            </a:xfrm>
            <a:custGeom>
              <a:avLst/>
              <a:gdLst/>
              <a:ahLst/>
              <a:cxnLst/>
              <a:rect l="l" t="t" r="r" b="b"/>
              <a:pathLst>
                <a:path w="252094" h="360044">
                  <a:moveTo>
                    <a:pt x="188975" y="0"/>
                  </a:moveTo>
                  <a:lnTo>
                    <a:pt x="62991" y="0"/>
                  </a:lnTo>
                  <a:lnTo>
                    <a:pt x="62991" y="233934"/>
                  </a:lnTo>
                  <a:lnTo>
                    <a:pt x="0" y="233934"/>
                  </a:lnTo>
                  <a:lnTo>
                    <a:pt x="125983" y="360045"/>
                  </a:lnTo>
                  <a:lnTo>
                    <a:pt x="251967" y="233934"/>
                  </a:lnTo>
                  <a:lnTo>
                    <a:pt x="188975" y="233934"/>
                  </a:lnTo>
                  <a:lnTo>
                    <a:pt x="188975" y="0"/>
                  </a:lnTo>
                  <a:close/>
                </a:path>
              </a:pathLst>
            </a:custGeom>
            <a:solidFill>
              <a:srgbClr val="FF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5" name="object 35"/>
            <p:cNvSpPr/>
            <p:nvPr/>
          </p:nvSpPr>
          <p:spPr>
            <a:xfrm>
              <a:off x="1979422" y="2441829"/>
              <a:ext cx="252095" cy="360045"/>
            </a:xfrm>
            <a:custGeom>
              <a:avLst/>
              <a:gdLst/>
              <a:ahLst/>
              <a:cxnLst/>
              <a:rect l="l" t="t" r="r" b="b"/>
              <a:pathLst>
                <a:path w="252094" h="360044">
                  <a:moveTo>
                    <a:pt x="0" y="233934"/>
                  </a:moveTo>
                  <a:lnTo>
                    <a:pt x="62991" y="233934"/>
                  </a:lnTo>
                  <a:lnTo>
                    <a:pt x="62991" y="0"/>
                  </a:lnTo>
                  <a:lnTo>
                    <a:pt x="188975" y="0"/>
                  </a:lnTo>
                  <a:lnTo>
                    <a:pt x="188975" y="233934"/>
                  </a:lnTo>
                  <a:lnTo>
                    <a:pt x="251967" y="233934"/>
                  </a:lnTo>
                  <a:lnTo>
                    <a:pt x="125983" y="360045"/>
                  </a:lnTo>
                  <a:lnTo>
                    <a:pt x="0" y="233934"/>
                  </a:lnTo>
                  <a:close/>
                </a:path>
              </a:pathLst>
            </a:custGeom>
            <a:ln w="25399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6" name="object 36"/>
            <p:cNvSpPr/>
            <p:nvPr/>
          </p:nvSpPr>
          <p:spPr>
            <a:xfrm>
              <a:off x="1115618" y="2032508"/>
              <a:ext cx="252095" cy="360045"/>
            </a:xfrm>
            <a:custGeom>
              <a:avLst/>
              <a:gdLst/>
              <a:ahLst/>
              <a:cxnLst/>
              <a:rect l="l" t="t" r="r" b="b"/>
              <a:pathLst>
                <a:path w="252094" h="360044">
                  <a:moveTo>
                    <a:pt x="189052" y="0"/>
                  </a:moveTo>
                  <a:lnTo>
                    <a:pt x="63004" y="0"/>
                  </a:lnTo>
                  <a:lnTo>
                    <a:pt x="63004" y="234061"/>
                  </a:lnTo>
                  <a:lnTo>
                    <a:pt x="0" y="234061"/>
                  </a:lnTo>
                  <a:lnTo>
                    <a:pt x="126009" y="360044"/>
                  </a:lnTo>
                  <a:lnTo>
                    <a:pt x="252044" y="234061"/>
                  </a:lnTo>
                  <a:lnTo>
                    <a:pt x="189052" y="234061"/>
                  </a:lnTo>
                  <a:lnTo>
                    <a:pt x="189052" y="0"/>
                  </a:lnTo>
                  <a:close/>
                </a:path>
              </a:pathLst>
            </a:custGeom>
            <a:solidFill>
              <a:srgbClr val="FF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7" name="object 37"/>
            <p:cNvSpPr/>
            <p:nvPr/>
          </p:nvSpPr>
          <p:spPr>
            <a:xfrm>
              <a:off x="1115618" y="2032508"/>
              <a:ext cx="252095" cy="360045"/>
            </a:xfrm>
            <a:custGeom>
              <a:avLst/>
              <a:gdLst/>
              <a:ahLst/>
              <a:cxnLst/>
              <a:rect l="l" t="t" r="r" b="b"/>
              <a:pathLst>
                <a:path w="252094" h="360044">
                  <a:moveTo>
                    <a:pt x="0" y="234061"/>
                  </a:moveTo>
                  <a:lnTo>
                    <a:pt x="63004" y="234061"/>
                  </a:lnTo>
                  <a:lnTo>
                    <a:pt x="63004" y="0"/>
                  </a:lnTo>
                  <a:lnTo>
                    <a:pt x="189052" y="0"/>
                  </a:lnTo>
                  <a:lnTo>
                    <a:pt x="189052" y="234061"/>
                  </a:lnTo>
                  <a:lnTo>
                    <a:pt x="252044" y="234061"/>
                  </a:lnTo>
                  <a:lnTo>
                    <a:pt x="126009" y="360044"/>
                  </a:lnTo>
                  <a:lnTo>
                    <a:pt x="0" y="234061"/>
                  </a:lnTo>
                  <a:close/>
                </a:path>
              </a:pathLst>
            </a:custGeom>
            <a:ln w="254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38" name="object 38"/>
          <p:cNvGrpSpPr/>
          <p:nvPr/>
        </p:nvGrpSpPr>
        <p:grpSpPr>
          <a:xfrm>
            <a:off x="131063" y="4192522"/>
            <a:ext cx="3408045" cy="2603500"/>
            <a:chOff x="131063" y="4192522"/>
            <a:chExt cx="3408045" cy="2603500"/>
          </a:xfrm>
        </p:grpSpPr>
        <p:pic>
          <p:nvPicPr>
            <p:cNvPr id="39" name="object 39"/>
            <p:cNvPicPr/>
            <p:nvPr/>
          </p:nvPicPr>
          <p:blipFill>
            <a:blip r:embed="rId12" cstate="print"/>
            <a:stretch>
              <a:fillRect/>
            </a:stretch>
          </p:blipFill>
          <p:spPr>
            <a:xfrm>
              <a:off x="131063" y="4192522"/>
              <a:ext cx="3407664" cy="2602992"/>
            </a:xfrm>
            <a:prstGeom prst="rect">
              <a:avLst/>
            </a:prstGeom>
          </p:spPr>
        </p:pic>
        <p:pic>
          <p:nvPicPr>
            <p:cNvPr id="40" name="object 40"/>
            <p:cNvPicPr/>
            <p:nvPr/>
          </p:nvPicPr>
          <p:blipFill>
            <a:blip r:embed="rId13" cstate="print"/>
            <a:stretch>
              <a:fillRect/>
            </a:stretch>
          </p:blipFill>
          <p:spPr>
            <a:xfrm>
              <a:off x="195440" y="4257040"/>
              <a:ext cx="3224403" cy="2419604"/>
            </a:xfrm>
            <a:prstGeom prst="rect">
              <a:avLst/>
            </a:prstGeom>
          </p:spPr>
        </p:pic>
        <p:sp>
          <p:nvSpPr>
            <p:cNvPr id="41" name="object 41"/>
            <p:cNvSpPr/>
            <p:nvPr/>
          </p:nvSpPr>
          <p:spPr>
            <a:xfrm>
              <a:off x="176390" y="4237990"/>
              <a:ext cx="3262629" cy="2458085"/>
            </a:xfrm>
            <a:custGeom>
              <a:avLst/>
              <a:gdLst/>
              <a:ahLst/>
              <a:cxnLst/>
              <a:rect l="l" t="t" r="r" b="b"/>
              <a:pathLst>
                <a:path w="3262629" h="2458084">
                  <a:moveTo>
                    <a:pt x="0" y="2457704"/>
                  </a:moveTo>
                  <a:lnTo>
                    <a:pt x="3262503" y="2457704"/>
                  </a:lnTo>
                  <a:lnTo>
                    <a:pt x="3262503" y="0"/>
                  </a:lnTo>
                  <a:lnTo>
                    <a:pt x="0" y="0"/>
                  </a:lnTo>
                  <a:lnTo>
                    <a:pt x="0" y="2457704"/>
                  </a:lnTo>
                  <a:close/>
                </a:path>
              </a:pathLst>
            </a:custGeom>
            <a:ln w="381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105155" y="1213109"/>
            <a:ext cx="4206240" cy="2712720"/>
            <a:chOff x="105155" y="1213109"/>
            <a:chExt cx="4206240" cy="2712720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105155" y="1213109"/>
              <a:ext cx="4206239" cy="2712709"/>
            </a:xfrm>
            <a:prstGeom prst="rect">
              <a:avLst/>
            </a:prstGeom>
          </p:spPr>
        </p:pic>
        <p:pic>
          <p:nvPicPr>
            <p:cNvPr id="4" name="object 4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159969" y="1268729"/>
              <a:ext cx="4041902" cy="2548128"/>
            </a:xfrm>
            <a:prstGeom prst="rect">
              <a:avLst/>
            </a:prstGeom>
          </p:spPr>
        </p:pic>
        <p:sp>
          <p:nvSpPr>
            <p:cNvPr id="5" name="object 5"/>
            <p:cNvSpPr/>
            <p:nvPr/>
          </p:nvSpPr>
          <p:spPr>
            <a:xfrm>
              <a:off x="140919" y="1249679"/>
              <a:ext cx="4080510" cy="2586355"/>
            </a:xfrm>
            <a:custGeom>
              <a:avLst/>
              <a:gdLst/>
              <a:ahLst/>
              <a:cxnLst/>
              <a:rect l="l" t="t" r="r" b="b"/>
              <a:pathLst>
                <a:path w="4080510" h="2586354">
                  <a:moveTo>
                    <a:pt x="0" y="2586228"/>
                  </a:moveTo>
                  <a:lnTo>
                    <a:pt x="4080002" y="2586228"/>
                  </a:lnTo>
                  <a:lnTo>
                    <a:pt x="4080002" y="0"/>
                  </a:lnTo>
                  <a:lnTo>
                    <a:pt x="0" y="0"/>
                  </a:lnTo>
                  <a:lnTo>
                    <a:pt x="0" y="2586228"/>
                  </a:lnTo>
                  <a:close/>
                </a:path>
              </a:pathLst>
            </a:custGeom>
            <a:ln w="381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" name="object 6"/>
            <p:cNvSpPr/>
            <p:nvPr/>
          </p:nvSpPr>
          <p:spPr>
            <a:xfrm>
              <a:off x="260642" y="3759200"/>
              <a:ext cx="521970" cy="3175"/>
            </a:xfrm>
            <a:custGeom>
              <a:avLst/>
              <a:gdLst/>
              <a:ahLst/>
              <a:cxnLst/>
              <a:rect l="l" t="t" r="r" b="b"/>
              <a:pathLst>
                <a:path w="521970" h="3175">
                  <a:moveTo>
                    <a:pt x="0" y="0"/>
                  </a:moveTo>
                  <a:lnTo>
                    <a:pt x="521716" y="2793"/>
                  </a:lnTo>
                </a:path>
              </a:pathLst>
            </a:custGeom>
            <a:ln w="952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7" name="object 7"/>
          <p:cNvSpPr txBox="1"/>
          <p:nvPr/>
        </p:nvSpPr>
        <p:spPr>
          <a:xfrm>
            <a:off x="258267" y="3438270"/>
            <a:ext cx="472440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dirty="0">
                <a:latin typeface="Calibri"/>
                <a:cs typeface="Calibri"/>
              </a:rPr>
              <a:t>2</a:t>
            </a:r>
            <a:r>
              <a:rPr sz="1800" spc="-10" dirty="0">
                <a:latin typeface="Calibri"/>
                <a:cs typeface="Calibri"/>
              </a:rPr>
              <a:t> </a:t>
            </a:r>
            <a:r>
              <a:rPr sz="1800" spc="-25" dirty="0">
                <a:latin typeface="Calibri"/>
                <a:cs typeface="Calibri"/>
              </a:rPr>
              <a:t>cm</a:t>
            </a:r>
            <a:endParaRPr sz="1800">
              <a:latin typeface="Calibri"/>
              <a:cs typeface="Calibri"/>
            </a:endParaRPr>
          </a:p>
        </p:txBody>
      </p:sp>
      <p:grpSp>
        <p:nvGrpSpPr>
          <p:cNvPr id="8" name="object 8"/>
          <p:cNvGrpSpPr/>
          <p:nvPr/>
        </p:nvGrpSpPr>
        <p:grpSpPr>
          <a:xfrm>
            <a:off x="0" y="0"/>
            <a:ext cx="9139555" cy="1126490"/>
            <a:chOff x="0" y="0"/>
            <a:chExt cx="9139555" cy="1126490"/>
          </a:xfrm>
        </p:grpSpPr>
        <p:pic>
          <p:nvPicPr>
            <p:cNvPr id="9" name="object 9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0" y="0"/>
              <a:ext cx="9139428" cy="807728"/>
            </a:xfrm>
            <a:prstGeom prst="rect">
              <a:avLst/>
            </a:prstGeom>
          </p:spPr>
        </p:pic>
        <p:pic>
          <p:nvPicPr>
            <p:cNvPr id="10" name="object 10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827532" y="100584"/>
              <a:ext cx="4227576" cy="682752"/>
            </a:xfrm>
            <a:prstGeom prst="rect">
              <a:avLst/>
            </a:prstGeom>
          </p:spPr>
        </p:pic>
        <p:pic>
          <p:nvPicPr>
            <p:cNvPr id="11" name="object 11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1039012" y="279018"/>
              <a:ext cx="3797782" cy="275463"/>
            </a:xfrm>
            <a:prstGeom prst="rect">
              <a:avLst/>
            </a:prstGeom>
          </p:spPr>
        </p:pic>
        <p:pic>
          <p:nvPicPr>
            <p:cNvPr id="12" name="object 12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164592" y="611123"/>
              <a:ext cx="675132" cy="515112"/>
            </a:xfrm>
            <a:prstGeom prst="rect">
              <a:avLst/>
            </a:prstGeom>
          </p:spPr>
        </p:pic>
        <p:pic>
          <p:nvPicPr>
            <p:cNvPr id="13" name="object 13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179514" y="135381"/>
              <a:ext cx="645121" cy="485267"/>
            </a:xfrm>
            <a:prstGeom prst="rect">
              <a:avLst/>
            </a:prstGeom>
          </p:spPr>
        </p:pic>
        <p:sp>
          <p:nvSpPr>
            <p:cNvPr id="14" name="object 14"/>
            <p:cNvSpPr/>
            <p:nvPr/>
          </p:nvSpPr>
          <p:spPr>
            <a:xfrm>
              <a:off x="5580126" y="135381"/>
              <a:ext cx="3384550" cy="485775"/>
            </a:xfrm>
            <a:custGeom>
              <a:avLst/>
              <a:gdLst/>
              <a:ahLst/>
              <a:cxnLst/>
              <a:rect l="l" t="t" r="r" b="b"/>
              <a:pathLst>
                <a:path w="3384550" h="485775">
                  <a:moveTo>
                    <a:pt x="3303524" y="0"/>
                  </a:moveTo>
                  <a:lnTo>
                    <a:pt x="80899" y="0"/>
                  </a:lnTo>
                  <a:lnTo>
                    <a:pt x="49399" y="6353"/>
                  </a:lnTo>
                  <a:lnTo>
                    <a:pt x="23685" y="23685"/>
                  </a:lnTo>
                  <a:lnTo>
                    <a:pt x="6353" y="49399"/>
                  </a:lnTo>
                  <a:lnTo>
                    <a:pt x="0" y="80899"/>
                  </a:lnTo>
                  <a:lnTo>
                    <a:pt x="0" y="404368"/>
                  </a:lnTo>
                  <a:lnTo>
                    <a:pt x="6353" y="435867"/>
                  </a:lnTo>
                  <a:lnTo>
                    <a:pt x="23685" y="461581"/>
                  </a:lnTo>
                  <a:lnTo>
                    <a:pt x="49399" y="478913"/>
                  </a:lnTo>
                  <a:lnTo>
                    <a:pt x="80899" y="485267"/>
                  </a:lnTo>
                  <a:lnTo>
                    <a:pt x="3303524" y="485267"/>
                  </a:lnTo>
                  <a:lnTo>
                    <a:pt x="3334970" y="478913"/>
                  </a:lnTo>
                  <a:lnTo>
                    <a:pt x="3360689" y="461581"/>
                  </a:lnTo>
                  <a:lnTo>
                    <a:pt x="3378051" y="435867"/>
                  </a:lnTo>
                  <a:lnTo>
                    <a:pt x="3384423" y="404368"/>
                  </a:lnTo>
                  <a:lnTo>
                    <a:pt x="3384423" y="80899"/>
                  </a:lnTo>
                  <a:lnTo>
                    <a:pt x="3378051" y="49399"/>
                  </a:lnTo>
                  <a:lnTo>
                    <a:pt x="3360689" y="23685"/>
                  </a:lnTo>
                  <a:lnTo>
                    <a:pt x="3334970" y="6353"/>
                  </a:lnTo>
                  <a:lnTo>
                    <a:pt x="3303524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" name="object 15"/>
            <p:cNvSpPr/>
            <p:nvPr/>
          </p:nvSpPr>
          <p:spPr>
            <a:xfrm>
              <a:off x="5580126" y="135381"/>
              <a:ext cx="3384550" cy="485775"/>
            </a:xfrm>
            <a:custGeom>
              <a:avLst/>
              <a:gdLst/>
              <a:ahLst/>
              <a:cxnLst/>
              <a:rect l="l" t="t" r="r" b="b"/>
              <a:pathLst>
                <a:path w="3384550" h="485775">
                  <a:moveTo>
                    <a:pt x="0" y="80899"/>
                  </a:moveTo>
                  <a:lnTo>
                    <a:pt x="6353" y="49399"/>
                  </a:lnTo>
                  <a:lnTo>
                    <a:pt x="23685" y="23685"/>
                  </a:lnTo>
                  <a:lnTo>
                    <a:pt x="49399" y="6353"/>
                  </a:lnTo>
                  <a:lnTo>
                    <a:pt x="80899" y="0"/>
                  </a:lnTo>
                  <a:lnTo>
                    <a:pt x="3303524" y="0"/>
                  </a:lnTo>
                  <a:lnTo>
                    <a:pt x="3334970" y="6353"/>
                  </a:lnTo>
                  <a:lnTo>
                    <a:pt x="3360689" y="23685"/>
                  </a:lnTo>
                  <a:lnTo>
                    <a:pt x="3378051" y="49399"/>
                  </a:lnTo>
                  <a:lnTo>
                    <a:pt x="3384423" y="80899"/>
                  </a:lnTo>
                  <a:lnTo>
                    <a:pt x="3384423" y="404368"/>
                  </a:lnTo>
                  <a:lnTo>
                    <a:pt x="3378051" y="435867"/>
                  </a:lnTo>
                  <a:lnTo>
                    <a:pt x="3360689" y="461581"/>
                  </a:lnTo>
                  <a:lnTo>
                    <a:pt x="3334970" y="478913"/>
                  </a:lnTo>
                  <a:lnTo>
                    <a:pt x="3303524" y="485267"/>
                  </a:lnTo>
                  <a:lnTo>
                    <a:pt x="80899" y="485267"/>
                  </a:lnTo>
                  <a:lnTo>
                    <a:pt x="49399" y="478913"/>
                  </a:lnTo>
                  <a:lnTo>
                    <a:pt x="23685" y="461581"/>
                  </a:lnTo>
                  <a:lnTo>
                    <a:pt x="6353" y="435867"/>
                  </a:lnTo>
                  <a:lnTo>
                    <a:pt x="0" y="404368"/>
                  </a:lnTo>
                  <a:lnTo>
                    <a:pt x="0" y="80899"/>
                  </a:lnTo>
                  <a:close/>
                </a:path>
              </a:pathLst>
            </a:custGeom>
            <a:ln w="25400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6" name="object 16"/>
          <p:cNvSpPr txBox="1"/>
          <p:nvPr/>
        </p:nvSpPr>
        <p:spPr>
          <a:xfrm>
            <a:off x="5604668" y="109169"/>
            <a:ext cx="3335654" cy="51308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algn="ctr">
              <a:lnSpc>
                <a:spcPct val="100000"/>
              </a:lnSpc>
              <a:spcBef>
                <a:spcPts val="95"/>
              </a:spcBef>
            </a:pPr>
            <a:r>
              <a:rPr sz="1600" dirty="0">
                <a:solidFill>
                  <a:srgbClr val="FFFFFF"/>
                </a:solidFill>
                <a:latin typeface="Calibri"/>
                <a:cs typeface="Calibri"/>
              </a:rPr>
              <a:t>II</a:t>
            </a:r>
            <a:r>
              <a:rPr sz="1600" spc="-3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600" dirty="0">
                <a:solidFill>
                  <a:srgbClr val="FFFFFF"/>
                </a:solidFill>
                <a:latin typeface="Calibri"/>
                <a:cs typeface="Calibri"/>
              </a:rPr>
              <a:t>.</a:t>
            </a:r>
            <a:r>
              <a:rPr sz="1600" spc="-3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600" dirty="0">
                <a:solidFill>
                  <a:srgbClr val="FFFFFF"/>
                </a:solidFill>
                <a:latin typeface="Calibri"/>
                <a:cs typeface="Calibri"/>
              </a:rPr>
              <a:t>Les</a:t>
            </a:r>
            <a:r>
              <a:rPr sz="1600" spc="-1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600" dirty="0">
                <a:solidFill>
                  <a:srgbClr val="FFFFFF"/>
                </a:solidFill>
                <a:latin typeface="Calibri"/>
                <a:cs typeface="Calibri"/>
              </a:rPr>
              <a:t>principaux</a:t>
            </a:r>
            <a:r>
              <a:rPr sz="1600" spc="-5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600" spc="-10" dirty="0">
                <a:solidFill>
                  <a:srgbClr val="FFFFFF"/>
                </a:solidFill>
                <a:latin typeface="Calibri"/>
                <a:cs typeface="Calibri"/>
              </a:rPr>
              <a:t>minéraux</a:t>
            </a:r>
            <a:endParaRPr sz="1600">
              <a:latin typeface="Calibri"/>
              <a:cs typeface="Calibri"/>
            </a:endParaRPr>
          </a:p>
          <a:p>
            <a:pPr algn="ctr">
              <a:lnSpc>
                <a:spcPct val="100000"/>
              </a:lnSpc>
            </a:pPr>
            <a:r>
              <a:rPr sz="1600" spc="-10" dirty="0">
                <a:solidFill>
                  <a:srgbClr val="FFFFFF"/>
                </a:solidFill>
                <a:latin typeface="Calibri"/>
                <a:cs typeface="Calibri"/>
              </a:rPr>
              <a:t>constituants</a:t>
            </a:r>
            <a:r>
              <a:rPr sz="1600" spc="-4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600" dirty="0">
                <a:solidFill>
                  <a:srgbClr val="FFFFFF"/>
                </a:solidFill>
                <a:latin typeface="Calibri"/>
                <a:cs typeface="Calibri"/>
              </a:rPr>
              <a:t>des</a:t>
            </a:r>
            <a:r>
              <a:rPr sz="1600" spc="-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600" spc="-10" dirty="0">
                <a:solidFill>
                  <a:srgbClr val="FFFFFF"/>
                </a:solidFill>
                <a:latin typeface="Calibri"/>
                <a:cs typeface="Calibri"/>
              </a:rPr>
              <a:t>roches</a:t>
            </a:r>
            <a:endParaRPr sz="1600">
              <a:latin typeface="Calibri"/>
              <a:cs typeface="Calibri"/>
            </a:endParaRPr>
          </a:p>
        </p:txBody>
      </p:sp>
      <p:grpSp>
        <p:nvGrpSpPr>
          <p:cNvPr id="17" name="object 17"/>
          <p:cNvGrpSpPr/>
          <p:nvPr/>
        </p:nvGrpSpPr>
        <p:grpSpPr>
          <a:xfrm>
            <a:off x="105152" y="835152"/>
            <a:ext cx="9001125" cy="5975985"/>
            <a:chOff x="105152" y="835152"/>
            <a:chExt cx="9001125" cy="5975985"/>
          </a:xfrm>
        </p:grpSpPr>
        <p:pic>
          <p:nvPicPr>
            <p:cNvPr id="18" name="object 18"/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105152" y="3962400"/>
              <a:ext cx="3496063" cy="2816352"/>
            </a:xfrm>
            <a:prstGeom prst="rect">
              <a:avLst/>
            </a:prstGeom>
          </p:spPr>
        </p:pic>
        <p:pic>
          <p:nvPicPr>
            <p:cNvPr id="19" name="object 19"/>
            <p:cNvPicPr/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159969" y="4017213"/>
              <a:ext cx="3331972" cy="2652141"/>
            </a:xfrm>
            <a:prstGeom prst="rect">
              <a:avLst/>
            </a:prstGeom>
          </p:spPr>
        </p:pic>
        <p:sp>
          <p:nvSpPr>
            <p:cNvPr id="20" name="object 20"/>
            <p:cNvSpPr/>
            <p:nvPr/>
          </p:nvSpPr>
          <p:spPr>
            <a:xfrm>
              <a:off x="140919" y="3998163"/>
              <a:ext cx="3370579" cy="2690495"/>
            </a:xfrm>
            <a:custGeom>
              <a:avLst/>
              <a:gdLst/>
              <a:ahLst/>
              <a:cxnLst/>
              <a:rect l="l" t="t" r="r" b="b"/>
              <a:pathLst>
                <a:path w="3370579" h="2690495">
                  <a:moveTo>
                    <a:pt x="0" y="2690241"/>
                  </a:moveTo>
                  <a:lnTo>
                    <a:pt x="3370072" y="2690241"/>
                  </a:lnTo>
                  <a:lnTo>
                    <a:pt x="3370072" y="0"/>
                  </a:lnTo>
                  <a:lnTo>
                    <a:pt x="0" y="0"/>
                  </a:lnTo>
                  <a:lnTo>
                    <a:pt x="0" y="2690241"/>
                  </a:lnTo>
                  <a:close/>
                </a:path>
              </a:pathLst>
            </a:custGeom>
            <a:ln w="381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21" name="object 21"/>
            <p:cNvPicPr/>
            <p:nvPr/>
          </p:nvPicPr>
          <p:blipFill>
            <a:blip r:embed="rId11" cstate="print"/>
            <a:stretch>
              <a:fillRect/>
            </a:stretch>
          </p:blipFill>
          <p:spPr>
            <a:xfrm>
              <a:off x="5367526" y="3730748"/>
              <a:ext cx="3738375" cy="3080008"/>
            </a:xfrm>
            <a:prstGeom prst="rect">
              <a:avLst/>
            </a:prstGeom>
          </p:spPr>
        </p:pic>
        <p:pic>
          <p:nvPicPr>
            <p:cNvPr id="22" name="object 22"/>
            <p:cNvPicPr/>
            <p:nvPr/>
          </p:nvPicPr>
          <p:blipFill>
            <a:blip r:embed="rId12" cstate="print"/>
            <a:stretch>
              <a:fillRect/>
            </a:stretch>
          </p:blipFill>
          <p:spPr>
            <a:xfrm>
              <a:off x="4282440" y="835152"/>
              <a:ext cx="4817364" cy="2535936"/>
            </a:xfrm>
            <a:prstGeom prst="rect">
              <a:avLst/>
            </a:prstGeom>
          </p:spPr>
        </p:pic>
        <p:pic>
          <p:nvPicPr>
            <p:cNvPr id="23" name="object 23"/>
            <p:cNvPicPr/>
            <p:nvPr/>
          </p:nvPicPr>
          <p:blipFill>
            <a:blip r:embed="rId13" cstate="print"/>
            <a:stretch>
              <a:fillRect/>
            </a:stretch>
          </p:blipFill>
          <p:spPr>
            <a:xfrm>
              <a:off x="3211068" y="3305556"/>
              <a:ext cx="3134868" cy="2834639"/>
            </a:xfrm>
            <a:prstGeom prst="rect">
              <a:avLst/>
            </a:prstGeom>
          </p:spPr>
        </p:pic>
        <p:pic>
          <p:nvPicPr>
            <p:cNvPr id="24" name="object 24"/>
            <p:cNvPicPr/>
            <p:nvPr/>
          </p:nvPicPr>
          <p:blipFill>
            <a:blip r:embed="rId14" cstate="print"/>
            <a:stretch>
              <a:fillRect/>
            </a:stretch>
          </p:blipFill>
          <p:spPr>
            <a:xfrm>
              <a:off x="3275837" y="3369652"/>
              <a:ext cx="2951607" cy="2651633"/>
            </a:xfrm>
            <a:prstGeom prst="rect">
              <a:avLst/>
            </a:prstGeom>
          </p:spPr>
        </p:pic>
        <p:sp>
          <p:nvSpPr>
            <p:cNvPr id="25" name="object 25"/>
            <p:cNvSpPr/>
            <p:nvPr/>
          </p:nvSpPr>
          <p:spPr>
            <a:xfrm>
              <a:off x="3256787" y="3350602"/>
              <a:ext cx="2990215" cy="2689860"/>
            </a:xfrm>
            <a:custGeom>
              <a:avLst/>
              <a:gdLst/>
              <a:ahLst/>
              <a:cxnLst/>
              <a:rect l="l" t="t" r="r" b="b"/>
              <a:pathLst>
                <a:path w="2990215" h="2689860">
                  <a:moveTo>
                    <a:pt x="0" y="2689733"/>
                  </a:moveTo>
                  <a:lnTo>
                    <a:pt x="2989707" y="2689733"/>
                  </a:lnTo>
                  <a:lnTo>
                    <a:pt x="2989707" y="0"/>
                  </a:lnTo>
                  <a:lnTo>
                    <a:pt x="0" y="0"/>
                  </a:lnTo>
                  <a:lnTo>
                    <a:pt x="0" y="2689733"/>
                  </a:lnTo>
                  <a:close/>
                </a:path>
              </a:pathLst>
            </a:custGeom>
            <a:ln w="381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26" name="object 26"/>
          <p:cNvSpPr txBox="1"/>
          <p:nvPr/>
        </p:nvSpPr>
        <p:spPr>
          <a:xfrm>
            <a:off x="114401" y="854709"/>
            <a:ext cx="2170430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spc="-10" dirty="0">
                <a:latin typeface="Calibri"/>
                <a:cs typeface="Calibri"/>
              </a:rPr>
              <a:t>Muscovite</a:t>
            </a:r>
            <a:r>
              <a:rPr sz="1800" spc="-40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(mica</a:t>
            </a:r>
            <a:r>
              <a:rPr sz="1800" spc="-25" dirty="0">
                <a:latin typeface="Calibri"/>
                <a:cs typeface="Calibri"/>
              </a:rPr>
              <a:t> </a:t>
            </a:r>
            <a:r>
              <a:rPr sz="1800" spc="-10" dirty="0">
                <a:latin typeface="Calibri"/>
                <a:cs typeface="Calibri"/>
              </a:rPr>
              <a:t>blanc)</a:t>
            </a:r>
            <a:endParaRPr sz="18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5604668" y="109169"/>
            <a:ext cx="3335654" cy="51308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algn="ctr">
              <a:lnSpc>
                <a:spcPct val="100000"/>
              </a:lnSpc>
              <a:spcBef>
                <a:spcPts val="95"/>
              </a:spcBef>
            </a:pPr>
            <a:r>
              <a:rPr sz="1600" dirty="0">
                <a:solidFill>
                  <a:srgbClr val="FFFFFF"/>
                </a:solidFill>
                <a:latin typeface="Calibri"/>
                <a:cs typeface="Calibri"/>
              </a:rPr>
              <a:t>II</a:t>
            </a:r>
            <a:r>
              <a:rPr sz="1600" spc="-3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600" dirty="0">
                <a:solidFill>
                  <a:srgbClr val="FFFFFF"/>
                </a:solidFill>
                <a:latin typeface="Calibri"/>
                <a:cs typeface="Calibri"/>
              </a:rPr>
              <a:t>.</a:t>
            </a:r>
            <a:r>
              <a:rPr sz="1600" spc="-3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600" dirty="0">
                <a:solidFill>
                  <a:srgbClr val="FFFFFF"/>
                </a:solidFill>
                <a:latin typeface="Calibri"/>
                <a:cs typeface="Calibri"/>
              </a:rPr>
              <a:t>Les</a:t>
            </a:r>
            <a:r>
              <a:rPr sz="1600" spc="-1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600" dirty="0">
                <a:solidFill>
                  <a:srgbClr val="FFFFFF"/>
                </a:solidFill>
                <a:latin typeface="Calibri"/>
                <a:cs typeface="Calibri"/>
              </a:rPr>
              <a:t>principaux</a:t>
            </a:r>
            <a:r>
              <a:rPr sz="1600" spc="-5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600" spc="-10" dirty="0">
                <a:solidFill>
                  <a:srgbClr val="FFFFFF"/>
                </a:solidFill>
                <a:latin typeface="Calibri"/>
                <a:cs typeface="Calibri"/>
              </a:rPr>
              <a:t>minéraux</a:t>
            </a:r>
            <a:endParaRPr sz="1600">
              <a:latin typeface="Calibri"/>
              <a:cs typeface="Calibri"/>
            </a:endParaRPr>
          </a:p>
          <a:p>
            <a:pPr algn="ctr">
              <a:lnSpc>
                <a:spcPct val="100000"/>
              </a:lnSpc>
            </a:pPr>
            <a:r>
              <a:rPr sz="1600" spc="-10" dirty="0">
                <a:solidFill>
                  <a:srgbClr val="FFFFFF"/>
                </a:solidFill>
                <a:latin typeface="Calibri"/>
                <a:cs typeface="Calibri"/>
              </a:rPr>
              <a:t>constituants</a:t>
            </a:r>
            <a:r>
              <a:rPr sz="1600" spc="-4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600" dirty="0">
                <a:solidFill>
                  <a:srgbClr val="FFFFFF"/>
                </a:solidFill>
                <a:latin typeface="Calibri"/>
                <a:cs typeface="Calibri"/>
              </a:rPr>
              <a:t>des</a:t>
            </a:r>
            <a:r>
              <a:rPr sz="1600" spc="-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600" spc="-10" dirty="0">
                <a:solidFill>
                  <a:srgbClr val="FFFFFF"/>
                </a:solidFill>
                <a:latin typeface="Calibri"/>
                <a:cs typeface="Calibri"/>
              </a:rPr>
              <a:t>roches</a:t>
            </a:r>
            <a:endParaRPr sz="1600">
              <a:latin typeface="Calibri"/>
              <a:cs typeface="Calibri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1575053" y="829183"/>
            <a:ext cx="7167245" cy="75755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R="9525" algn="r">
              <a:lnSpc>
                <a:spcPct val="100000"/>
              </a:lnSpc>
              <a:spcBef>
                <a:spcPts val="100"/>
              </a:spcBef>
            </a:pPr>
            <a:r>
              <a:rPr sz="2400" b="1" spc="-10" dirty="0">
                <a:latin typeface="Calibri"/>
                <a:cs typeface="Calibri"/>
              </a:rPr>
              <a:t>Exemple</a:t>
            </a:r>
            <a:r>
              <a:rPr sz="2400" b="1" spc="-75" dirty="0">
                <a:latin typeface="Calibri"/>
                <a:cs typeface="Calibri"/>
              </a:rPr>
              <a:t> </a:t>
            </a:r>
            <a:r>
              <a:rPr sz="2400" b="1" dirty="0">
                <a:latin typeface="Calibri"/>
                <a:cs typeface="Calibri"/>
              </a:rPr>
              <a:t>:</a:t>
            </a:r>
            <a:r>
              <a:rPr sz="2400" b="1" spc="-55" dirty="0">
                <a:latin typeface="Calibri"/>
                <a:cs typeface="Calibri"/>
              </a:rPr>
              <a:t> </a:t>
            </a:r>
            <a:r>
              <a:rPr sz="2400" b="1" spc="-10" dirty="0">
                <a:latin typeface="Calibri"/>
                <a:cs typeface="Calibri"/>
              </a:rPr>
              <a:t>Observation</a:t>
            </a:r>
            <a:r>
              <a:rPr sz="2400" b="1" spc="-55" dirty="0">
                <a:latin typeface="Calibri"/>
                <a:cs typeface="Calibri"/>
              </a:rPr>
              <a:t> </a:t>
            </a:r>
            <a:r>
              <a:rPr sz="2400" b="1" dirty="0">
                <a:latin typeface="Calibri"/>
                <a:cs typeface="Calibri"/>
              </a:rPr>
              <a:t>d’une</a:t>
            </a:r>
            <a:r>
              <a:rPr sz="2400" b="1" spc="-55" dirty="0">
                <a:latin typeface="Calibri"/>
                <a:cs typeface="Calibri"/>
              </a:rPr>
              <a:t> </a:t>
            </a:r>
            <a:r>
              <a:rPr sz="2400" b="1" dirty="0">
                <a:latin typeface="Calibri"/>
                <a:cs typeface="Calibri"/>
              </a:rPr>
              <a:t>lame</a:t>
            </a:r>
            <a:r>
              <a:rPr sz="2400" b="1" spc="-60" dirty="0">
                <a:latin typeface="Calibri"/>
                <a:cs typeface="Calibri"/>
              </a:rPr>
              <a:t> </a:t>
            </a:r>
            <a:r>
              <a:rPr sz="2400" b="1" dirty="0">
                <a:latin typeface="Calibri"/>
                <a:cs typeface="Calibri"/>
              </a:rPr>
              <a:t>mince</a:t>
            </a:r>
            <a:r>
              <a:rPr sz="2400" b="1" spc="-65" dirty="0">
                <a:latin typeface="Calibri"/>
                <a:cs typeface="Calibri"/>
              </a:rPr>
              <a:t> </a:t>
            </a:r>
            <a:r>
              <a:rPr sz="2400" b="1" dirty="0">
                <a:latin typeface="Calibri"/>
                <a:cs typeface="Calibri"/>
              </a:rPr>
              <a:t>d’un</a:t>
            </a:r>
            <a:r>
              <a:rPr sz="2400" b="1" spc="-60" dirty="0">
                <a:latin typeface="Calibri"/>
                <a:cs typeface="Calibri"/>
              </a:rPr>
              <a:t> </a:t>
            </a:r>
            <a:r>
              <a:rPr sz="2400" b="1" spc="-10" dirty="0">
                <a:latin typeface="Calibri"/>
                <a:cs typeface="Calibri"/>
              </a:rPr>
              <a:t>granite</a:t>
            </a:r>
            <a:r>
              <a:rPr sz="2400" b="1" spc="-60" dirty="0">
                <a:latin typeface="Calibri"/>
                <a:cs typeface="Calibri"/>
              </a:rPr>
              <a:t> </a:t>
            </a:r>
            <a:r>
              <a:rPr sz="2400" b="1" spc="-25" dirty="0">
                <a:latin typeface="Calibri"/>
                <a:cs typeface="Calibri"/>
              </a:rPr>
              <a:t>au</a:t>
            </a:r>
            <a:endParaRPr sz="2400">
              <a:latin typeface="Calibri"/>
              <a:cs typeface="Calibri"/>
            </a:endParaRPr>
          </a:p>
          <a:p>
            <a:pPr marR="5080" algn="r">
              <a:lnSpc>
                <a:spcPct val="100000"/>
              </a:lnSpc>
            </a:pPr>
            <a:r>
              <a:rPr sz="2400" b="1" dirty="0">
                <a:latin typeface="Calibri"/>
                <a:cs typeface="Calibri"/>
              </a:rPr>
              <a:t>microscope</a:t>
            </a:r>
            <a:r>
              <a:rPr sz="2400" b="1" spc="-140" dirty="0">
                <a:latin typeface="Calibri"/>
                <a:cs typeface="Calibri"/>
              </a:rPr>
              <a:t> </a:t>
            </a:r>
            <a:r>
              <a:rPr sz="2400" b="1" spc="-10" dirty="0">
                <a:latin typeface="Calibri"/>
                <a:cs typeface="Calibri"/>
              </a:rPr>
              <a:t>polarisant</a:t>
            </a:r>
            <a:endParaRPr sz="2400">
              <a:latin typeface="Calibri"/>
              <a:cs typeface="Calibri"/>
            </a:endParaRPr>
          </a:p>
        </p:txBody>
      </p:sp>
      <p:grpSp>
        <p:nvGrpSpPr>
          <p:cNvPr id="4" name="object 4"/>
          <p:cNvGrpSpPr/>
          <p:nvPr/>
        </p:nvGrpSpPr>
        <p:grpSpPr>
          <a:xfrm>
            <a:off x="94488" y="1563624"/>
            <a:ext cx="8750935" cy="4764405"/>
            <a:chOff x="94488" y="1563624"/>
            <a:chExt cx="8750935" cy="4764405"/>
          </a:xfrm>
        </p:grpSpPr>
        <p:pic>
          <p:nvPicPr>
            <p:cNvPr id="5" name="object 5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2770632" y="1769364"/>
              <a:ext cx="6074664" cy="4558284"/>
            </a:xfrm>
            <a:prstGeom prst="rect">
              <a:avLst/>
            </a:prstGeom>
          </p:spPr>
        </p:pic>
        <p:pic>
          <p:nvPicPr>
            <p:cNvPr id="6" name="object 6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94488" y="1563624"/>
              <a:ext cx="2991612" cy="2029967"/>
            </a:xfrm>
            <a:prstGeom prst="rect">
              <a:avLst/>
            </a:prstGeom>
          </p:spPr>
        </p:pic>
        <p:pic>
          <p:nvPicPr>
            <p:cNvPr id="7" name="object 7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159600" y="1628775"/>
              <a:ext cx="2808351" cy="1845945"/>
            </a:xfrm>
            <a:prstGeom prst="rect">
              <a:avLst/>
            </a:prstGeom>
          </p:spPr>
        </p:pic>
        <p:sp>
          <p:nvSpPr>
            <p:cNvPr id="8" name="object 8"/>
            <p:cNvSpPr/>
            <p:nvPr/>
          </p:nvSpPr>
          <p:spPr>
            <a:xfrm>
              <a:off x="140550" y="1609725"/>
              <a:ext cx="2846705" cy="1884045"/>
            </a:xfrm>
            <a:custGeom>
              <a:avLst/>
              <a:gdLst/>
              <a:ahLst/>
              <a:cxnLst/>
              <a:rect l="l" t="t" r="r" b="b"/>
              <a:pathLst>
                <a:path w="2846705" h="1884045">
                  <a:moveTo>
                    <a:pt x="0" y="1884045"/>
                  </a:moveTo>
                  <a:lnTo>
                    <a:pt x="2846451" y="1884045"/>
                  </a:lnTo>
                  <a:lnTo>
                    <a:pt x="2846451" y="0"/>
                  </a:lnTo>
                  <a:lnTo>
                    <a:pt x="0" y="0"/>
                  </a:lnTo>
                  <a:lnTo>
                    <a:pt x="0" y="1884045"/>
                  </a:lnTo>
                  <a:close/>
                </a:path>
              </a:pathLst>
            </a:custGeom>
            <a:ln w="381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9" name="object 9"/>
          <p:cNvSpPr txBox="1"/>
          <p:nvPr/>
        </p:nvSpPr>
        <p:spPr>
          <a:xfrm>
            <a:off x="2529585" y="6360667"/>
            <a:ext cx="6360795" cy="26924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600" b="1" i="1" dirty="0">
                <a:latin typeface="Arial"/>
                <a:cs typeface="Arial"/>
              </a:rPr>
              <a:t>Q</a:t>
            </a:r>
            <a:r>
              <a:rPr sz="1600" b="1" i="1" spc="-15" dirty="0">
                <a:latin typeface="Arial"/>
                <a:cs typeface="Arial"/>
              </a:rPr>
              <a:t> </a:t>
            </a:r>
            <a:r>
              <a:rPr sz="1600" b="1" i="1" dirty="0">
                <a:latin typeface="Arial"/>
                <a:cs typeface="Arial"/>
              </a:rPr>
              <a:t>:</a:t>
            </a:r>
            <a:r>
              <a:rPr sz="1600" b="1" i="1" spc="-20" dirty="0">
                <a:latin typeface="Arial"/>
                <a:cs typeface="Arial"/>
              </a:rPr>
              <a:t> </a:t>
            </a:r>
            <a:r>
              <a:rPr sz="1600" b="1" i="1" dirty="0">
                <a:latin typeface="Arial"/>
                <a:cs typeface="Arial"/>
              </a:rPr>
              <a:t>quartz</a:t>
            </a:r>
            <a:r>
              <a:rPr sz="1600" b="1" i="1" spc="-15" dirty="0">
                <a:latin typeface="Arial"/>
                <a:cs typeface="Arial"/>
              </a:rPr>
              <a:t> </a:t>
            </a:r>
            <a:r>
              <a:rPr sz="1600" b="1" i="1" dirty="0">
                <a:latin typeface="Arial"/>
                <a:cs typeface="Arial"/>
              </a:rPr>
              <a:t>;</a:t>
            </a:r>
            <a:r>
              <a:rPr sz="1600" b="1" i="1" spc="-10" dirty="0">
                <a:latin typeface="Arial"/>
                <a:cs typeface="Arial"/>
              </a:rPr>
              <a:t> </a:t>
            </a:r>
            <a:r>
              <a:rPr sz="1600" b="1" i="1" dirty="0">
                <a:latin typeface="Arial"/>
                <a:cs typeface="Arial"/>
              </a:rPr>
              <a:t>P</a:t>
            </a:r>
            <a:r>
              <a:rPr sz="1600" b="1" i="1" spc="-80" dirty="0">
                <a:latin typeface="Arial"/>
                <a:cs typeface="Arial"/>
              </a:rPr>
              <a:t> </a:t>
            </a:r>
            <a:r>
              <a:rPr sz="1600" b="1" i="1" dirty="0">
                <a:latin typeface="Arial"/>
                <a:cs typeface="Arial"/>
              </a:rPr>
              <a:t>:</a:t>
            </a:r>
            <a:r>
              <a:rPr sz="1600" b="1" i="1" spc="-25" dirty="0">
                <a:latin typeface="Arial"/>
                <a:cs typeface="Arial"/>
              </a:rPr>
              <a:t> </a:t>
            </a:r>
            <a:r>
              <a:rPr sz="1600" b="1" i="1" dirty="0">
                <a:latin typeface="Arial"/>
                <a:cs typeface="Arial"/>
              </a:rPr>
              <a:t>plagioclase</a:t>
            </a:r>
            <a:r>
              <a:rPr sz="1600" b="1" i="1" spc="5" dirty="0">
                <a:latin typeface="Arial"/>
                <a:cs typeface="Arial"/>
              </a:rPr>
              <a:t> </a:t>
            </a:r>
            <a:r>
              <a:rPr sz="1600" b="1" i="1" dirty="0">
                <a:latin typeface="Arial"/>
                <a:cs typeface="Arial"/>
              </a:rPr>
              <a:t>;</a:t>
            </a:r>
            <a:r>
              <a:rPr sz="1600" b="1" i="1" spc="-25" dirty="0">
                <a:latin typeface="Arial"/>
                <a:cs typeface="Arial"/>
              </a:rPr>
              <a:t> </a:t>
            </a:r>
            <a:r>
              <a:rPr sz="1600" b="1" i="1" dirty="0">
                <a:latin typeface="Arial"/>
                <a:cs typeface="Arial"/>
              </a:rPr>
              <a:t>B</a:t>
            </a:r>
            <a:r>
              <a:rPr sz="1600" b="1" i="1" spc="-30" dirty="0">
                <a:latin typeface="Arial"/>
                <a:cs typeface="Arial"/>
              </a:rPr>
              <a:t> </a:t>
            </a:r>
            <a:r>
              <a:rPr sz="1600" b="1" i="1" dirty="0">
                <a:latin typeface="Arial"/>
                <a:cs typeface="Arial"/>
              </a:rPr>
              <a:t>:</a:t>
            </a:r>
            <a:r>
              <a:rPr sz="1600" b="1" i="1" spc="-5" dirty="0">
                <a:latin typeface="Arial"/>
                <a:cs typeface="Arial"/>
              </a:rPr>
              <a:t> </a:t>
            </a:r>
            <a:r>
              <a:rPr sz="1600" b="1" i="1" dirty="0">
                <a:latin typeface="Arial"/>
                <a:cs typeface="Arial"/>
              </a:rPr>
              <a:t>biotite ;</a:t>
            </a:r>
            <a:r>
              <a:rPr sz="1600" b="1" i="1" spc="-20" dirty="0">
                <a:latin typeface="Arial"/>
                <a:cs typeface="Arial"/>
              </a:rPr>
              <a:t> </a:t>
            </a:r>
            <a:r>
              <a:rPr sz="1600" b="1" i="1" dirty="0">
                <a:latin typeface="Arial"/>
                <a:cs typeface="Arial"/>
              </a:rPr>
              <a:t>FK</a:t>
            </a:r>
            <a:r>
              <a:rPr sz="1600" b="1" i="1" spc="-20" dirty="0">
                <a:latin typeface="Arial"/>
                <a:cs typeface="Arial"/>
              </a:rPr>
              <a:t> </a:t>
            </a:r>
            <a:r>
              <a:rPr sz="1600" b="1" i="1" dirty="0">
                <a:latin typeface="Arial"/>
                <a:cs typeface="Arial"/>
              </a:rPr>
              <a:t>:</a:t>
            </a:r>
            <a:r>
              <a:rPr sz="1600" b="1" i="1" spc="-25" dirty="0">
                <a:latin typeface="Arial"/>
                <a:cs typeface="Arial"/>
              </a:rPr>
              <a:t> </a:t>
            </a:r>
            <a:r>
              <a:rPr sz="1600" b="1" i="1" dirty="0">
                <a:latin typeface="Arial"/>
                <a:cs typeface="Arial"/>
              </a:rPr>
              <a:t>feldspath</a:t>
            </a:r>
            <a:r>
              <a:rPr sz="1600" b="1" i="1" spc="15" dirty="0">
                <a:latin typeface="Arial"/>
                <a:cs typeface="Arial"/>
              </a:rPr>
              <a:t> </a:t>
            </a:r>
            <a:r>
              <a:rPr sz="1600" b="1" i="1" spc="-10" dirty="0">
                <a:latin typeface="Arial"/>
                <a:cs typeface="Arial"/>
              </a:rPr>
              <a:t>potassique</a:t>
            </a:r>
            <a:endParaRPr sz="16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5604668" y="109169"/>
            <a:ext cx="3335654" cy="51308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algn="ctr">
              <a:lnSpc>
                <a:spcPct val="100000"/>
              </a:lnSpc>
              <a:spcBef>
                <a:spcPts val="95"/>
              </a:spcBef>
            </a:pPr>
            <a:r>
              <a:rPr sz="1600" dirty="0">
                <a:solidFill>
                  <a:srgbClr val="FFFFFF"/>
                </a:solidFill>
                <a:latin typeface="Calibri"/>
                <a:cs typeface="Calibri"/>
              </a:rPr>
              <a:t>II</a:t>
            </a:r>
            <a:r>
              <a:rPr sz="1600" spc="-3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600" dirty="0">
                <a:solidFill>
                  <a:srgbClr val="FFFFFF"/>
                </a:solidFill>
                <a:latin typeface="Calibri"/>
                <a:cs typeface="Calibri"/>
              </a:rPr>
              <a:t>.</a:t>
            </a:r>
            <a:r>
              <a:rPr sz="1600" spc="-3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600" dirty="0">
                <a:solidFill>
                  <a:srgbClr val="FFFFFF"/>
                </a:solidFill>
                <a:latin typeface="Calibri"/>
                <a:cs typeface="Calibri"/>
              </a:rPr>
              <a:t>Les</a:t>
            </a:r>
            <a:r>
              <a:rPr sz="1600" spc="-1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600" dirty="0">
                <a:solidFill>
                  <a:srgbClr val="FFFFFF"/>
                </a:solidFill>
                <a:latin typeface="Calibri"/>
                <a:cs typeface="Calibri"/>
              </a:rPr>
              <a:t>principaux</a:t>
            </a:r>
            <a:r>
              <a:rPr sz="1600" spc="-5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600" spc="-10" dirty="0">
                <a:solidFill>
                  <a:srgbClr val="FFFFFF"/>
                </a:solidFill>
                <a:latin typeface="Calibri"/>
                <a:cs typeface="Calibri"/>
              </a:rPr>
              <a:t>minéraux</a:t>
            </a:r>
            <a:endParaRPr sz="1600">
              <a:latin typeface="Calibri"/>
              <a:cs typeface="Calibri"/>
            </a:endParaRPr>
          </a:p>
          <a:p>
            <a:pPr algn="ctr">
              <a:lnSpc>
                <a:spcPct val="100000"/>
              </a:lnSpc>
            </a:pPr>
            <a:r>
              <a:rPr sz="1600" spc="-10" dirty="0">
                <a:solidFill>
                  <a:srgbClr val="FFFFFF"/>
                </a:solidFill>
                <a:latin typeface="Calibri"/>
                <a:cs typeface="Calibri"/>
              </a:rPr>
              <a:t>constituants</a:t>
            </a:r>
            <a:r>
              <a:rPr sz="1600" spc="-4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600" dirty="0">
                <a:solidFill>
                  <a:srgbClr val="FFFFFF"/>
                </a:solidFill>
                <a:latin typeface="Calibri"/>
                <a:cs typeface="Calibri"/>
              </a:rPr>
              <a:t>des</a:t>
            </a:r>
            <a:r>
              <a:rPr sz="1600" spc="-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600" spc="-10" dirty="0">
                <a:solidFill>
                  <a:srgbClr val="FFFFFF"/>
                </a:solidFill>
                <a:latin typeface="Calibri"/>
                <a:cs typeface="Calibri"/>
              </a:rPr>
              <a:t>roches</a:t>
            </a:r>
            <a:endParaRPr sz="1600">
              <a:latin typeface="Calibri"/>
              <a:cs typeface="Calibri"/>
            </a:endParaRPr>
          </a:p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1820926" y="956894"/>
            <a:ext cx="5546090" cy="45212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2800" dirty="0">
                <a:solidFill>
                  <a:srgbClr val="000000"/>
                </a:solidFill>
                <a:latin typeface="Arial"/>
                <a:cs typeface="Arial"/>
              </a:rPr>
              <a:t>Quelques</a:t>
            </a:r>
            <a:r>
              <a:rPr sz="2800" spc="-7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2800" dirty="0">
                <a:solidFill>
                  <a:srgbClr val="000000"/>
                </a:solidFill>
                <a:latin typeface="Arial"/>
                <a:cs typeface="Arial"/>
              </a:rPr>
              <a:t>précisions</a:t>
            </a:r>
            <a:r>
              <a:rPr sz="2800" spc="-85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2800" dirty="0">
                <a:solidFill>
                  <a:srgbClr val="000000"/>
                </a:solidFill>
                <a:latin typeface="Arial"/>
                <a:cs typeface="Arial"/>
              </a:rPr>
              <a:t>sur</a:t>
            </a:r>
            <a:r>
              <a:rPr sz="2800" spc="-8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2800" dirty="0">
                <a:solidFill>
                  <a:srgbClr val="000000"/>
                </a:solidFill>
                <a:latin typeface="Arial"/>
                <a:cs typeface="Arial"/>
              </a:rPr>
              <a:t>les</a:t>
            </a:r>
            <a:r>
              <a:rPr sz="2800" spc="-9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2800" spc="-10" dirty="0">
                <a:solidFill>
                  <a:srgbClr val="000000"/>
                </a:solidFill>
                <a:latin typeface="Arial"/>
                <a:cs typeface="Arial"/>
              </a:rPr>
              <a:t>argiles</a:t>
            </a:r>
            <a:endParaRPr sz="2800">
              <a:latin typeface="Arial"/>
              <a:cs typeface="Arial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474370" y="1666046"/>
            <a:ext cx="7846059" cy="3135630"/>
          </a:xfrm>
          <a:prstGeom prst="rect">
            <a:avLst/>
          </a:prstGeom>
        </p:spPr>
        <p:txBody>
          <a:bodyPr vert="horz" wrap="square" lIns="0" tIns="43180" rIns="0" bIns="0" rtlCol="0">
            <a:spAutoFit/>
          </a:bodyPr>
          <a:lstStyle/>
          <a:p>
            <a:pPr marL="352425" indent="-339725" algn="just">
              <a:lnSpc>
                <a:spcPct val="100000"/>
              </a:lnSpc>
              <a:spcBef>
                <a:spcPts val="340"/>
              </a:spcBef>
              <a:buChar char="•"/>
              <a:tabLst>
                <a:tab pos="352425" algn="l"/>
              </a:tabLst>
            </a:pPr>
            <a:r>
              <a:rPr sz="2000" dirty="0">
                <a:latin typeface="Arial"/>
                <a:cs typeface="Arial"/>
              </a:rPr>
              <a:t>Ce</a:t>
            </a:r>
            <a:r>
              <a:rPr sz="2000" spc="-25" dirty="0">
                <a:latin typeface="Arial"/>
                <a:cs typeface="Arial"/>
              </a:rPr>
              <a:t> </a:t>
            </a:r>
            <a:r>
              <a:rPr sz="2000" dirty="0">
                <a:latin typeface="Arial"/>
                <a:cs typeface="Arial"/>
              </a:rPr>
              <a:t>sont</a:t>
            </a:r>
            <a:r>
              <a:rPr sz="2000" spc="-25" dirty="0">
                <a:latin typeface="Arial"/>
                <a:cs typeface="Arial"/>
              </a:rPr>
              <a:t> </a:t>
            </a:r>
            <a:r>
              <a:rPr sz="2000" dirty="0">
                <a:latin typeface="Arial"/>
                <a:cs typeface="Arial"/>
              </a:rPr>
              <a:t>des</a:t>
            </a:r>
            <a:r>
              <a:rPr sz="2000" spc="-35" dirty="0">
                <a:latin typeface="Arial"/>
                <a:cs typeface="Arial"/>
              </a:rPr>
              <a:t> </a:t>
            </a:r>
            <a:r>
              <a:rPr sz="2000" dirty="0">
                <a:latin typeface="Arial"/>
                <a:cs typeface="Arial"/>
              </a:rPr>
              <a:t>minéraux</a:t>
            </a:r>
            <a:r>
              <a:rPr sz="2000" spc="-30" dirty="0">
                <a:latin typeface="Arial"/>
                <a:cs typeface="Arial"/>
              </a:rPr>
              <a:t> </a:t>
            </a:r>
            <a:r>
              <a:rPr sz="2000" dirty="0">
                <a:latin typeface="Arial"/>
                <a:cs typeface="Arial"/>
              </a:rPr>
              <a:t>de</a:t>
            </a:r>
            <a:r>
              <a:rPr sz="2000" spc="-25" dirty="0">
                <a:latin typeface="Arial"/>
                <a:cs typeface="Arial"/>
              </a:rPr>
              <a:t> </a:t>
            </a:r>
            <a:r>
              <a:rPr sz="2000" dirty="0">
                <a:latin typeface="Arial"/>
                <a:cs typeface="Arial"/>
              </a:rPr>
              <a:t>type</a:t>
            </a:r>
            <a:r>
              <a:rPr sz="2000" spc="-25" dirty="0">
                <a:latin typeface="Arial"/>
                <a:cs typeface="Arial"/>
              </a:rPr>
              <a:t> </a:t>
            </a:r>
            <a:r>
              <a:rPr sz="2000" dirty="0">
                <a:latin typeface="Arial"/>
                <a:cs typeface="Arial"/>
              </a:rPr>
              <a:t>silicates</a:t>
            </a:r>
            <a:r>
              <a:rPr sz="2000" spc="-25" dirty="0">
                <a:latin typeface="Arial"/>
                <a:cs typeface="Arial"/>
              </a:rPr>
              <a:t> </a:t>
            </a:r>
            <a:r>
              <a:rPr sz="2000" dirty="0">
                <a:latin typeface="Arial"/>
                <a:cs typeface="Arial"/>
              </a:rPr>
              <a:t>de</a:t>
            </a:r>
            <a:r>
              <a:rPr sz="2000" spc="-135" dirty="0">
                <a:latin typeface="Arial"/>
                <a:cs typeface="Arial"/>
              </a:rPr>
              <a:t> </a:t>
            </a:r>
            <a:r>
              <a:rPr sz="2000" dirty="0">
                <a:latin typeface="Arial"/>
                <a:cs typeface="Arial"/>
              </a:rPr>
              <a:t>Al,</a:t>
            </a:r>
            <a:r>
              <a:rPr sz="2000" spc="-15" dirty="0">
                <a:latin typeface="Arial"/>
                <a:cs typeface="Arial"/>
              </a:rPr>
              <a:t> </a:t>
            </a:r>
            <a:r>
              <a:rPr sz="2000" dirty="0">
                <a:latin typeface="Arial"/>
                <a:cs typeface="Arial"/>
              </a:rPr>
              <a:t>K</a:t>
            </a:r>
            <a:r>
              <a:rPr sz="2000" spc="-20" dirty="0">
                <a:latin typeface="Arial"/>
                <a:cs typeface="Arial"/>
              </a:rPr>
              <a:t> </a:t>
            </a:r>
            <a:r>
              <a:rPr sz="2000" dirty="0">
                <a:latin typeface="Arial"/>
                <a:cs typeface="Arial"/>
              </a:rPr>
              <a:t>et</a:t>
            </a:r>
            <a:r>
              <a:rPr sz="2000" spc="-35" dirty="0">
                <a:latin typeface="Arial"/>
                <a:cs typeface="Arial"/>
              </a:rPr>
              <a:t> </a:t>
            </a:r>
            <a:r>
              <a:rPr sz="2000" spc="-25" dirty="0">
                <a:latin typeface="Arial"/>
                <a:cs typeface="Arial"/>
              </a:rPr>
              <a:t>Mg</a:t>
            </a:r>
            <a:endParaRPr sz="2000">
              <a:latin typeface="Arial"/>
              <a:cs typeface="Arial"/>
            </a:endParaRPr>
          </a:p>
          <a:p>
            <a:pPr marL="351790" indent="-339090" algn="just">
              <a:lnSpc>
                <a:spcPct val="100000"/>
              </a:lnSpc>
              <a:spcBef>
                <a:spcPts val="240"/>
              </a:spcBef>
              <a:buChar char="•"/>
              <a:tabLst>
                <a:tab pos="351790" algn="l"/>
              </a:tabLst>
            </a:pPr>
            <a:r>
              <a:rPr sz="2000" dirty="0">
                <a:latin typeface="Arial"/>
                <a:cs typeface="Arial"/>
              </a:rPr>
              <a:t>Ils</a:t>
            </a:r>
            <a:r>
              <a:rPr sz="2000" spc="-20" dirty="0">
                <a:latin typeface="Arial"/>
                <a:cs typeface="Arial"/>
              </a:rPr>
              <a:t> </a:t>
            </a:r>
            <a:r>
              <a:rPr sz="2000" dirty="0">
                <a:latin typeface="Arial"/>
                <a:cs typeface="Arial"/>
              </a:rPr>
              <a:t>sont</a:t>
            </a:r>
            <a:r>
              <a:rPr sz="2000" spc="-20" dirty="0">
                <a:latin typeface="Arial"/>
                <a:cs typeface="Arial"/>
              </a:rPr>
              <a:t> </a:t>
            </a:r>
            <a:r>
              <a:rPr sz="2000" dirty="0">
                <a:latin typeface="Arial"/>
                <a:cs typeface="Arial"/>
              </a:rPr>
              <a:t>constitués</a:t>
            </a:r>
            <a:r>
              <a:rPr sz="2000" spc="-45" dirty="0">
                <a:latin typeface="Arial"/>
                <a:cs typeface="Arial"/>
              </a:rPr>
              <a:t> </a:t>
            </a:r>
            <a:r>
              <a:rPr sz="2000" dirty="0">
                <a:latin typeface="Arial"/>
                <a:cs typeface="Arial"/>
              </a:rPr>
              <a:t>par</a:t>
            </a:r>
            <a:r>
              <a:rPr sz="2000" spc="-30" dirty="0">
                <a:latin typeface="Arial"/>
                <a:cs typeface="Arial"/>
              </a:rPr>
              <a:t> </a:t>
            </a:r>
            <a:r>
              <a:rPr sz="2000" dirty="0">
                <a:latin typeface="Arial"/>
                <a:cs typeface="Arial"/>
              </a:rPr>
              <a:t>des</a:t>
            </a:r>
            <a:r>
              <a:rPr sz="2000" spc="-15" dirty="0">
                <a:latin typeface="Arial"/>
                <a:cs typeface="Arial"/>
              </a:rPr>
              <a:t> </a:t>
            </a:r>
            <a:r>
              <a:rPr sz="2000" dirty="0">
                <a:latin typeface="Arial"/>
                <a:cs typeface="Arial"/>
              </a:rPr>
              <a:t>feuillets</a:t>
            </a:r>
            <a:r>
              <a:rPr sz="2000" spc="-20" dirty="0">
                <a:latin typeface="Arial"/>
                <a:cs typeface="Arial"/>
              </a:rPr>
              <a:t> </a:t>
            </a:r>
            <a:r>
              <a:rPr sz="2000" dirty="0">
                <a:latin typeface="Arial"/>
                <a:cs typeface="Arial"/>
              </a:rPr>
              <a:t>empilés</a:t>
            </a:r>
            <a:r>
              <a:rPr sz="2000" spc="-25" dirty="0">
                <a:latin typeface="Arial"/>
                <a:cs typeface="Arial"/>
              </a:rPr>
              <a:t> </a:t>
            </a:r>
            <a:r>
              <a:rPr sz="2000" dirty="0">
                <a:latin typeface="Arial"/>
                <a:cs typeface="Arial"/>
              </a:rPr>
              <a:t>les</a:t>
            </a:r>
            <a:r>
              <a:rPr sz="2000" spc="-20" dirty="0">
                <a:latin typeface="Arial"/>
                <a:cs typeface="Arial"/>
              </a:rPr>
              <a:t> </a:t>
            </a:r>
            <a:r>
              <a:rPr sz="2000" dirty="0">
                <a:latin typeface="Arial"/>
                <a:cs typeface="Arial"/>
              </a:rPr>
              <a:t>uns</a:t>
            </a:r>
            <a:r>
              <a:rPr sz="2000" spc="-20" dirty="0">
                <a:latin typeface="Arial"/>
                <a:cs typeface="Arial"/>
              </a:rPr>
              <a:t> </a:t>
            </a:r>
            <a:r>
              <a:rPr sz="2000" dirty="0">
                <a:latin typeface="Arial"/>
                <a:cs typeface="Arial"/>
              </a:rPr>
              <a:t>sur</a:t>
            </a:r>
            <a:r>
              <a:rPr sz="2000" spc="-25" dirty="0">
                <a:latin typeface="Arial"/>
                <a:cs typeface="Arial"/>
              </a:rPr>
              <a:t> </a:t>
            </a:r>
            <a:r>
              <a:rPr sz="2000" dirty="0">
                <a:latin typeface="Arial"/>
                <a:cs typeface="Arial"/>
              </a:rPr>
              <a:t>les</a:t>
            </a:r>
            <a:r>
              <a:rPr sz="2000" spc="-10" dirty="0">
                <a:latin typeface="Arial"/>
                <a:cs typeface="Arial"/>
              </a:rPr>
              <a:t> autres</a:t>
            </a:r>
            <a:endParaRPr sz="2000">
              <a:latin typeface="Arial"/>
              <a:cs typeface="Arial"/>
            </a:endParaRPr>
          </a:p>
          <a:p>
            <a:pPr marL="352425" marR="5080" indent="-339725" algn="just">
              <a:lnSpc>
                <a:spcPts val="2160"/>
              </a:lnSpc>
              <a:spcBef>
                <a:spcPts val="515"/>
              </a:spcBef>
              <a:buChar char="•"/>
              <a:tabLst>
                <a:tab pos="355600" algn="l"/>
              </a:tabLst>
            </a:pPr>
            <a:r>
              <a:rPr sz="2000" dirty="0">
                <a:latin typeface="Arial"/>
                <a:cs typeface="Arial"/>
              </a:rPr>
              <a:t>La</a:t>
            </a:r>
            <a:r>
              <a:rPr sz="2000" spc="30" dirty="0">
                <a:latin typeface="Arial"/>
                <a:cs typeface="Arial"/>
              </a:rPr>
              <a:t> </a:t>
            </a:r>
            <a:r>
              <a:rPr sz="2000" dirty="0">
                <a:latin typeface="Arial"/>
                <a:cs typeface="Arial"/>
              </a:rPr>
              <a:t>constitution</a:t>
            </a:r>
            <a:r>
              <a:rPr sz="2000" spc="50" dirty="0">
                <a:latin typeface="Arial"/>
                <a:cs typeface="Arial"/>
              </a:rPr>
              <a:t> </a:t>
            </a:r>
            <a:r>
              <a:rPr sz="2000" dirty="0">
                <a:latin typeface="Arial"/>
                <a:cs typeface="Arial"/>
              </a:rPr>
              <a:t>de</a:t>
            </a:r>
            <a:r>
              <a:rPr sz="2000" spc="35" dirty="0">
                <a:latin typeface="Arial"/>
                <a:cs typeface="Arial"/>
              </a:rPr>
              <a:t> </a:t>
            </a:r>
            <a:r>
              <a:rPr sz="2000" dirty="0">
                <a:latin typeface="Arial"/>
                <a:cs typeface="Arial"/>
              </a:rPr>
              <a:t>chaque</a:t>
            </a:r>
            <a:r>
              <a:rPr sz="2000" spc="30" dirty="0">
                <a:latin typeface="Arial"/>
                <a:cs typeface="Arial"/>
              </a:rPr>
              <a:t> </a:t>
            </a:r>
            <a:r>
              <a:rPr sz="2000" dirty="0">
                <a:latin typeface="Arial"/>
                <a:cs typeface="Arial"/>
              </a:rPr>
              <a:t>feuillet,</a:t>
            </a:r>
            <a:r>
              <a:rPr sz="2000" spc="35" dirty="0">
                <a:latin typeface="Arial"/>
                <a:cs typeface="Arial"/>
              </a:rPr>
              <a:t> </a:t>
            </a:r>
            <a:r>
              <a:rPr sz="2000" dirty="0">
                <a:latin typeface="Arial"/>
                <a:cs typeface="Arial"/>
              </a:rPr>
              <a:t>la</a:t>
            </a:r>
            <a:r>
              <a:rPr sz="2000" spc="45" dirty="0">
                <a:latin typeface="Arial"/>
                <a:cs typeface="Arial"/>
              </a:rPr>
              <a:t> </a:t>
            </a:r>
            <a:r>
              <a:rPr sz="2000" dirty="0">
                <a:latin typeface="Arial"/>
                <a:cs typeface="Arial"/>
              </a:rPr>
              <a:t>périodicité</a:t>
            </a:r>
            <a:r>
              <a:rPr sz="2000" spc="45" dirty="0">
                <a:latin typeface="Arial"/>
                <a:cs typeface="Arial"/>
              </a:rPr>
              <a:t> </a:t>
            </a:r>
            <a:r>
              <a:rPr sz="2000" dirty="0">
                <a:latin typeface="Arial"/>
                <a:cs typeface="Arial"/>
              </a:rPr>
              <a:t>de</a:t>
            </a:r>
            <a:r>
              <a:rPr sz="2000" spc="30" dirty="0">
                <a:latin typeface="Arial"/>
                <a:cs typeface="Arial"/>
              </a:rPr>
              <a:t> </a:t>
            </a:r>
            <a:r>
              <a:rPr sz="2000" dirty="0">
                <a:latin typeface="Arial"/>
                <a:cs typeface="Arial"/>
              </a:rPr>
              <a:t>l’empilement</a:t>
            </a:r>
            <a:r>
              <a:rPr sz="2000" spc="30" dirty="0">
                <a:latin typeface="Arial"/>
                <a:cs typeface="Arial"/>
              </a:rPr>
              <a:t> </a:t>
            </a:r>
            <a:r>
              <a:rPr sz="2000" spc="-25" dirty="0">
                <a:latin typeface="Arial"/>
                <a:cs typeface="Arial"/>
              </a:rPr>
              <a:t>et 	</a:t>
            </a:r>
            <a:r>
              <a:rPr sz="2000" dirty="0">
                <a:latin typeface="Arial"/>
                <a:cs typeface="Arial"/>
              </a:rPr>
              <a:t>la</a:t>
            </a:r>
            <a:r>
              <a:rPr sz="2000" spc="-20" dirty="0">
                <a:latin typeface="Arial"/>
                <a:cs typeface="Arial"/>
              </a:rPr>
              <a:t> </a:t>
            </a:r>
            <a:r>
              <a:rPr sz="2000" dirty="0">
                <a:latin typeface="Arial"/>
                <a:cs typeface="Arial"/>
              </a:rPr>
              <a:t>nature</a:t>
            </a:r>
            <a:r>
              <a:rPr sz="2000" spc="-30" dirty="0">
                <a:latin typeface="Arial"/>
                <a:cs typeface="Arial"/>
              </a:rPr>
              <a:t> </a:t>
            </a:r>
            <a:r>
              <a:rPr sz="2000" dirty="0">
                <a:latin typeface="Arial"/>
                <a:cs typeface="Arial"/>
              </a:rPr>
              <a:t>des</a:t>
            </a:r>
            <a:r>
              <a:rPr sz="2000" spc="-35" dirty="0">
                <a:latin typeface="Arial"/>
                <a:cs typeface="Arial"/>
              </a:rPr>
              <a:t> </a:t>
            </a:r>
            <a:r>
              <a:rPr sz="2000" dirty="0">
                <a:latin typeface="Arial"/>
                <a:cs typeface="Arial"/>
              </a:rPr>
              <a:t>ions</a:t>
            </a:r>
            <a:r>
              <a:rPr sz="2000" spc="-20" dirty="0">
                <a:latin typeface="Arial"/>
                <a:cs typeface="Arial"/>
              </a:rPr>
              <a:t> </a:t>
            </a:r>
            <a:r>
              <a:rPr sz="2000" dirty="0">
                <a:latin typeface="Arial"/>
                <a:cs typeface="Arial"/>
              </a:rPr>
              <a:t>interfoliaires</a:t>
            </a:r>
            <a:r>
              <a:rPr sz="2000" spc="-30" dirty="0">
                <a:latin typeface="Arial"/>
                <a:cs typeface="Arial"/>
              </a:rPr>
              <a:t> </a:t>
            </a:r>
            <a:r>
              <a:rPr sz="2000" dirty="0">
                <a:latin typeface="Arial"/>
                <a:cs typeface="Arial"/>
              </a:rPr>
              <a:t>caractérisent</a:t>
            </a:r>
            <a:r>
              <a:rPr sz="2000" spc="-60" dirty="0">
                <a:latin typeface="Arial"/>
                <a:cs typeface="Arial"/>
              </a:rPr>
              <a:t> </a:t>
            </a:r>
            <a:r>
              <a:rPr sz="2000" dirty="0">
                <a:latin typeface="Arial"/>
                <a:cs typeface="Arial"/>
              </a:rPr>
              <a:t>le</a:t>
            </a:r>
            <a:r>
              <a:rPr sz="2000" spc="-15" dirty="0">
                <a:latin typeface="Arial"/>
                <a:cs typeface="Arial"/>
              </a:rPr>
              <a:t> </a:t>
            </a:r>
            <a:r>
              <a:rPr sz="2000" spc="-10" dirty="0">
                <a:latin typeface="Arial"/>
                <a:cs typeface="Arial"/>
              </a:rPr>
              <a:t>minéral</a:t>
            </a:r>
            <a:endParaRPr sz="2000">
              <a:latin typeface="Arial"/>
              <a:cs typeface="Arial"/>
            </a:endParaRPr>
          </a:p>
          <a:p>
            <a:pPr marL="352425" indent="-339725" algn="just">
              <a:lnSpc>
                <a:spcPct val="100000"/>
              </a:lnSpc>
              <a:spcBef>
                <a:spcPts val="204"/>
              </a:spcBef>
              <a:buChar char="•"/>
              <a:tabLst>
                <a:tab pos="352425" algn="l"/>
              </a:tabLst>
            </a:pPr>
            <a:r>
              <a:rPr sz="2000" dirty="0">
                <a:latin typeface="Arial"/>
                <a:cs typeface="Arial"/>
              </a:rPr>
              <a:t>Chaque</a:t>
            </a:r>
            <a:r>
              <a:rPr sz="2000" spc="-25" dirty="0">
                <a:latin typeface="Arial"/>
                <a:cs typeface="Arial"/>
              </a:rPr>
              <a:t> </a:t>
            </a:r>
            <a:r>
              <a:rPr sz="2000" dirty="0">
                <a:latin typeface="Arial"/>
                <a:cs typeface="Arial"/>
              </a:rPr>
              <a:t>feuillet</a:t>
            </a:r>
            <a:r>
              <a:rPr sz="2000" spc="-20" dirty="0">
                <a:latin typeface="Arial"/>
                <a:cs typeface="Arial"/>
              </a:rPr>
              <a:t> </a:t>
            </a:r>
            <a:r>
              <a:rPr sz="2000" dirty="0">
                <a:latin typeface="Arial"/>
                <a:cs typeface="Arial"/>
              </a:rPr>
              <a:t>est</a:t>
            </a:r>
            <a:r>
              <a:rPr sz="2000" spc="-25" dirty="0">
                <a:latin typeface="Arial"/>
                <a:cs typeface="Arial"/>
              </a:rPr>
              <a:t> </a:t>
            </a:r>
            <a:r>
              <a:rPr sz="2000" dirty="0">
                <a:latin typeface="Arial"/>
                <a:cs typeface="Arial"/>
              </a:rPr>
              <a:t>composé</a:t>
            </a:r>
            <a:r>
              <a:rPr sz="2000" spc="-35" dirty="0">
                <a:latin typeface="Arial"/>
                <a:cs typeface="Arial"/>
              </a:rPr>
              <a:t> </a:t>
            </a:r>
            <a:r>
              <a:rPr sz="2000" dirty="0">
                <a:latin typeface="Arial"/>
                <a:cs typeface="Arial"/>
              </a:rPr>
              <a:t>d’au</a:t>
            </a:r>
            <a:r>
              <a:rPr sz="2000" spc="-25" dirty="0">
                <a:latin typeface="Arial"/>
                <a:cs typeface="Arial"/>
              </a:rPr>
              <a:t> </a:t>
            </a:r>
            <a:r>
              <a:rPr sz="2000" dirty="0">
                <a:latin typeface="Arial"/>
                <a:cs typeface="Arial"/>
              </a:rPr>
              <a:t>moins</a:t>
            </a:r>
            <a:r>
              <a:rPr sz="2000" spc="-15" dirty="0">
                <a:latin typeface="Arial"/>
                <a:cs typeface="Arial"/>
              </a:rPr>
              <a:t> </a:t>
            </a:r>
            <a:r>
              <a:rPr sz="2000" dirty="0">
                <a:latin typeface="Arial"/>
                <a:cs typeface="Arial"/>
              </a:rPr>
              <a:t>deux</a:t>
            </a:r>
            <a:r>
              <a:rPr sz="2000" spc="-30" dirty="0">
                <a:latin typeface="Arial"/>
                <a:cs typeface="Arial"/>
              </a:rPr>
              <a:t> </a:t>
            </a:r>
            <a:r>
              <a:rPr sz="2000" dirty="0">
                <a:latin typeface="Arial"/>
                <a:cs typeface="Arial"/>
              </a:rPr>
              <a:t>couches</a:t>
            </a:r>
            <a:r>
              <a:rPr sz="2000" spc="-35" dirty="0">
                <a:latin typeface="Arial"/>
                <a:cs typeface="Arial"/>
              </a:rPr>
              <a:t> </a:t>
            </a:r>
            <a:r>
              <a:rPr sz="2000" spc="-50" dirty="0">
                <a:latin typeface="Arial"/>
                <a:cs typeface="Arial"/>
              </a:rPr>
              <a:t>:</a:t>
            </a:r>
            <a:endParaRPr sz="2000">
              <a:latin typeface="Arial"/>
              <a:cs typeface="Arial"/>
            </a:endParaRPr>
          </a:p>
          <a:p>
            <a:pPr marL="808990" marR="6350" lvl="1" indent="-339725" algn="just">
              <a:lnSpc>
                <a:spcPts val="2160"/>
              </a:lnSpc>
              <a:spcBef>
                <a:spcPts val="515"/>
              </a:spcBef>
              <a:buChar char="•"/>
              <a:tabLst>
                <a:tab pos="812165" algn="l"/>
              </a:tabLst>
            </a:pPr>
            <a:r>
              <a:rPr sz="2000" dirty="0">
                <a:latin typeface="Arial"/>
                <a:cs typeface="Arial"/>
              </a:rPr>
              <a:t>Une</a:t>
            </a:r>
            <a:r>
              <a:rPr sz="2000" spc="45" dirty="0">
                <a:latin typeface="Arial"/>
                <a:cs typeface="Arial"/>
              </a:rPr>
              <a:t> </a:t>
            </a:r>
            <a:r>
              <a:rPr sz="2000" dirty="0">
                <a:latin typeface="Arial"/>
                <a:cs typeface="Arial"/>
              </a:rPr>
              <a:t>couche</a:t>
            </a:r>
            <a:r>
              <a:rPr sz="2000" spc="45" dirty="0">
                <a:latin typeface="Arial"/>
                <a:cs typeface="Arial"/>
              </a:rPr>
              <a:t> </a:t>
            </a:r>
            <a:r>
              <a:rPr sz="2000" dirty="0">
                <a:latin typeface="Arial"/>
                <a:cs typeface="Arial"/>
              </a:rPr>
              <a:t>tétraédrique</a:t>
            </a:r>
            <a:r>
              <a:rPr sz="2000" spc="45" dirty="0">
                <a:latin typeface="Arial"/>
                <a:cs typeface="Arial"/>
              </a:rPr>
              <a:t> </a:t>
            </a:r>
            <a:r>
              <a:rPr sz="2000" dirty="0">
                <a:latin typeface="Arial"/>
                <a:cs typeface="Arial"/>
              </a:rPr>
              <a:t>formée</a:t>
            </a:r>
            <a:r>
              <a:rPr sz="2000" spc="40" dirty="0">
                <a:latin typeface="Arial"/>
                <a:cs typeface="Arial"/>
              </a:rPr>
              <a:t> </a:t>
            </a:r>
            <a:r>
              <a:rPr sz="2000" dirty="0">
                <a:latin typeface="Arial"/>
                <a:cs typeface="Arial"/>
              </a:rPr>
              <a:t>par</a:t>
            </a:r>
            <a:r>
              <a:rPr sz="2000" spc="55" dirty="0">
                <a:latin typeface="Arial"/>
                <a:cs typeface="Arial"/>
              </a:rPr>
              <a:t> </a:t>
            </a:r>
            <a:r>
              <a:rPr sz="2000" dirty="0">
                <a:latin typeface="Arial"/>
                <a:cs typeface="Arial"/>
              </a:rPr>
              <a:t>des</a:t>
            </a:r>
            <a:r>
              <a:rPr sz="2000" spc="55" dirty="0">
                <a:latin typeface="Arial"/>
                <a:cs typeface="Arial"/>
              </a:rPr>
              <a:t> </a:t>
            </a:r>
            <a:r>
              <a:rPr sz="2000" dirty="0">
                <a:latin typeface="Arial"/>
                <a:cs typeface="Arial"/>
              </a:rPr>
              <a:t>tétraèdres</a:t>
            </a:r>
            <a:r>
              <a:rPr sz="2000" spc="40" dirty="0">
                <a:latin typeface="Arial"/>
                <a:cs typeface="Arial"/>
              </a:rPr>
              <a:t> </a:t>
            </a:r>
            <a:r>
              <a:rPr sz="2000" dirty="0">
                <a:latin typeface="Arial"/>
                <a:cs typeface="Arial"/>
              </a:rPr>
              <a:t>SiO4</a:t>
            </a:r>
            <a:r>
              <a:rPr sz="2000" spc="55" dirty="0">
                <a:latin typeface="Arial"/>
                <a:cs typeface="Arial"/>
              </a:rPr>
              <a:t>  </a:t>
            </a:r>
            <a:r>
              <a:rPr sz="2000" spc="-20" dirty="0">
                <a:latin typeface="Arial"/>
                <a:cs typeface="Arial"/>
              </a:rPr>
              <a:t>liés 	</a:t>
            </a:r>
            <a:r>
              <a:rPr sz="2000" dirty="0">
                <a:latin typeface="Arial"/>
                <a:cs typeface="Arial"/>
              </a:rPr>
              <a:t>entre</a:t>
            </a:r>
            <a:r>
              <a:rPr sz="2000" spc="-25" dirty="0">
                <a:latin typeface="Arial"/>
                <a:cs typeface="Arial"/>
              </a:rPr>
              <a:t> </a:t>
            </a:r>
            <a:r>
              <a:rPr sz="2000" dirty="0">
                <a:latin typeface="Arial"/>
                <a:cs typeface="Arial"/>
              </a:rPr>
              <a:t>eux</a:t>
            </a:r>
            <a:r>
              <a:rPr sz="2000" spc="-20" dirty="0">
                <a:latin typeface="Arial"/>
                <a:cs typeface="Arial"/>
              </a:rPr>
              <a:t> </a:t>
            </a:r>
            <a:r>
              <a:rPr sz="2000" dirty="0">
                <a:latin typeface="Arial"/>
                <a:cs typeface="Arial"/>
              </a:rPr>
              <a:t>en</a:t>
            </a:r>
            <a:r>
              <a:rPr sz="2000" spc="-20" dirty="0">
                <a:latin typeface="Arial"/>
                <a:cs typeface="Arial"/>
              </a:rPr>
              <a:t> </a:t>
            </a:r>
            <a:r>
              <a:rPr sz="2000" dirty="0">
                <a:latin typeface="Arial"/>
                <a:cs typeface="Arial"/>
              </a:rPr>
              <a:t>couches</a:t>
            </a:r>
            <a:r>
              <a:rPr sz="2000" spc="-30" dirty="0">
                <a:latin typeface="Arial"/>
                <a:cs typeface="Arial"/>
              </a:rPr>
              <a:t> </a:t>
            </a:r>
            <a:r>
              <a:rPr sz="2000" spc="-10" dirty="0">
                <a:latin typeface="Arial"/>
                <a:cs typeface="Arial"/>
              </a:rPr>
              <a:t>planes</a:t>
            </a:r>
            <a:endParaRPr sz="2000">
              <a:latin typeface="Arial"/>
              <a:cs typeface="Arial"/>
            </a:endParaRPr>
          </a:p>
          <a:p>
            <a:pPr marL="808990" marR="5080" lvl="1" indent="-339725" algn="just">
              <a:lnSpc>
                <a:spcPts val="2160"/>
              </a:lnSpc>
              <a:spcBef>
                <a:spcPts val="480"/>
              </a:spcBef>
              <a:buChar char="•"/>
              <a:tabLst>
                <a:tab pos="812165" algn="l"/>
              </a:tabLst>
            </a:pPr>
            <a:r>
              <a:rPr sz="2000" dirty="0">
                <a:latin typeface="Arial"/>
                <a:cs typeface="Arial"/>
              </a:rPr>
              <a:t>Une</a:t>
            </a:r>
            <a:r>
              <a:rPr sz="2000" spc="425" dirty="0">
                <a:latin typeface="Arial"/>
                <a:cs typeface="Arial"/>
              </a:rPr>
              <a:t> </a:t>
            </a:r>
            <a:r>
              <a:rPr sz="2000" dirty="0">
                <a:latin typeface="Arial"/>
                <a:cs typeface="Arial"/>
              </a:rPr>
              <a:t>couche</a:t>
            </a:r>
            <a:r>
              <a:rPr sz="2000" spc="420" dirty="0">
                <a:latin typeface="Arial"/>
                <a:cs typeface="Arial"/>
              </a:rPr>
              <a:t> </a:t>
            </a:r>
            <a:r>
              <a:rPr sz="2000" dirty="0">
                <a:latin typeface="Arial"/>
                <a:cs typeface="Arial"/>
              </a:rPr>
              <a:t>octaédrique</a:t>
            </a:r>
            <a:r>
              <a:rPr sz="2000" spc="425" dirty="0">
                <a:latin typeface="Arial"/>
                <a:cs typeface="Arial"/>
              </a:rPr>
              <a:t> </a:t>
            </a:r>
            <a:r>
              <a:rPr sz="2000" dirty="0">
                <a:latin typeface="Arial"/>
                <a:cs typeface="Arial"/>
              </a:rPr>
              <a:t>formée</a:t>
            </a:r>
            <a:r>
              <a:rPr sz="2000" spc="425" dirty="0">
                <a:latin typeface="Arial"/>
                <a:cs typeface="Arial"/>
              </a:rPr>
              <a:t> </a:t>
            </a:r>
            <a:r>
              <a:rPr sz="2000" dirty="0">
                <a:latin typeface="Arial"/>
                <a:cs typeface="Arial"/>
              </a:rPr>
              <a:t>par</a:t>
            </a:r>
            <a:r>
              <a:rPr sz="2000" spc="425" dirty="0">
                <a:latin typeface="Arial"/>
                <a:cs typeface="Arial"/>
              </a:rPr>
              <a:t> </a:t>
            </a:r>
            <a:r>
              <a:rPr sz="2000" dirty="0">
                <a:latin typeface="Arial"/>
                <a:cs typeface="Arial"/>
              </a:rPr>
              <a:t>des</a:t>
            </a:r>
            <a:r>
              <a:rPr sz="2000" spc="430" dirty="0">
                <a:latin typeface="Arial"/>
                <a:cs typeface="Arial"/>
              </a:rPr>
              <a:t> </a:t>
            </a:r>
            <a:r>
              <a:rPr sz="2000" dirty="0">
                <a:latin typeface="Arial"/>
                <a:cs typeface="Arial"/>
              </a:rPr>
              <a:t>octaèdres</a:t>
            </a:r>
            <a:r>
              <a:rPr sz="2000" spc="420" dirty="0">
                <a:latin typeface="Arial"/>
                <a:cs typeface="Arial"/>
              </a:rPr>
              <a:t> </a:t>
            </a:r>
            <a:r>
              <a:rPr sz="2000" dirty="0">
                <a:latin typeface="Arial"/>
                <a:cs typeface="Arial"/>
              </a:rPr>
              <a:t>dont</a:t>
            </a:r>
            <a:r>
              <a:rPr sz="2000" spc="420" dirty="0">
                <a:latin typeface="Arial"/>
                <a:cs typeface="Arial"/>
              </a:rPr>
              <a:t> </a:t>
            </a:r>
            <a:r>
              <a:rPr sz="2000" spc="-25" dirty="0">
                <a:latin typeface="Arial"/>
                <a:cs typeface="Arial"/>
              </a:rPr>
              <a:t>le 	</a:t>
            </a:r>
            <a:r>
              <a:rPr sz="2000" dirty="0">
                <a:latin typeface="Arial"/>
                <a:cs typeface="Arial"/>
              </a:rPr>
              <a:t>centre</a:t>
            </a:r>
            <a:r>
              <a:rPr sz="2000" spc="175" dirty="0">
                <a:latin typeface="Arial"/>
                <a:cs typeface="Arial"/>
              </a:rPr>
              <a:t> </a:t>
            </a:r>
            <a:r>
              <a:rPr sz="2000" dirty="0">
                <a:latin typeface="Arial"/>
                <a:cs typeface="Arial"/>
              </a:rPr>
              <a:t>est</a:t>
            </a:r>
            <a:r>
              <a:rPr sz="2000" spc="155" dirty="0">
                <a:latin typeface="Arial"/>
                <a:cs typeface="Arial"/>
              </a:rPr>
              <a:t> </a:t>
            </a:r>
            <a:r>
              <a:rPr sz="2000" dirty="0">
                <a:latin typeface="Arial"/>
                <a:cs typeface="Arial"/>
              </a:rPr>
              <a:t>occupé</a:t>
            </a:r>
            <a:r>
              <a:rPr sz="2000" spc="165" dirty="0">
                <a:latin typeface="Arial"/>
                <a:cs typeface="Arial"/>
              </a:rPr>
              <a:t> </a:t>
            </a:r>
            <a:r>
              <a:rPr sz="2000" dirty="0">
                <a:latin typeface="Arial"/>
                <a:cs typeface="Arial"/>
              </a:rPr>
              <a:t>par</a:t>
            </a:r>
            <a:r>
              <a:rPr sz="2000" spc="160" dirty="0">
                <a:latin typeface="Arial"/>
                <a:cs typeface="Arial"/>
              </a:rPr>
              <a:t> </a:t>
            </a:r>
            <a:r>
              <a:rPr sz="2000" dirty="0">
                <a:latin typeface="Arial"/>
                <a:cs typeface="Arial"/>
              </a:rPr>
              <a:t>un</a:t>
            </a:r>
            <a:r>
              <a:rPr sz="2000" spc="155" dirty="0">
                <a:latin typeface="Arial"/>
                <a:cs typeface="Arial"/>
              </a:rPr>
              <a:t> </a:t>
            </a:r>
            <a:r>
              <a:rPr sz="2000" dirty="0">
                <a:latin typeface="Arial"/>
                <a:cs typeface="Arial"/>
              </a:rPr>
              <a:t>Al</a:t>
            </a:r>
            <a:r>
              <a:rPr sz="2000" spc="165" dirty="0">
                <a:latin typeface="Arial"/>
                <a:cs typeface="Arial"/>
              </a:rPr>
              <a:t> </a:t>
            </a:r>
            <a:r>
              <a:rPr sz="2000" dirty="0">
                <a:latin typeface="Arial"/>
                <a:cs typeface="Arial"/>
              </a:rPr>
              <a:t>et</a:t>
            </a:r>
            <a:r>
              <a:rPr sz="2000" spc="160" dirty="0">
                <a:latin typeface="Arial"/>
                <a:cs typeface="Arial"/>
              </a:rPr>
              <a:t> </a:t>
            </a:r>
            <a:r>
              <a:rPr sz="2000" dirty="0">
                <a:latin typeface="Arial"/>
                <a:cs typeface="Arial"/>
              </a:rPr>
              <a:t>les</a:t>
            </a:r>
            <a:r>
              <a:rPr sz="2000" spc="160" dirty="0">
                <a:latin typeface="Arial"/>
                <a:cs typeface="Arial"/>
              </a:rPr>
              <a:t> </a:t>
            </a:r>
            <a:r>
              <a:rPr sz="2000" dirty="0">
                <a:latin typeface="Arial"/>
                <a:cs typeface="Arial"/>
              </a:rPr>
              <a:t>six</a:t>
            </a:r>
            <a:r>
              <a:rPr sz="2000" spc="155" dirty="0">
                <a:latin typeface="Arial"/>
                <a:cs typeface="Arial"/>
              </a:rPr>
              <a:t> </a:t>
            </a:r>
            <a:r>
              <a:rPr sz="2000" dirty="0">
                <a:latin typeface="Arial"/>
                <a:cs typeface="Arial"/>
              </a:rPr>
              <a:t>sommets</a:t>
            </a:r>
            <a:r>
              <a:rPr sz="2000" spc="165" dirty="0">
                <a:latin typeface="Arial"/>
                <a:cs typeface="Arial"/>
              </a:rPr>
              <a:t> </a:t>
            </a:r>
            <a:r>
              <a:rPr sz="2000" dirty="0">
                <a:latin typeface="Arial"/>
                <a:cs typeface="Arial"/>
              </a:rPr>
              <a:t>par</a:t>
            </a:r>
            <a:r>
              <a:rPr sz="2000" spc="160" dirty="0">
                <a:latin typeface="Arial"/>
                <a:cs typeface="Arial"/>
              </a:rPr>
              <a:t> </a:t>
            </a:r>
            <a:r>
              <a:rPr sz="2000" dirty="0">
                <a:latin typeface="Arial"/>
                <a:cs typeface="Arial"/>
              </a:rPr>
              <a:t>des</a:t>
            </a:r>
            <a:r>
              <a:rPr sz="2000" spc="160" dirty="0">
                <a:latin typeface="Arial"/>
                <a:cs typeface="Arial"/>
              </a:rPr>
              <a:t> </a:t>
            </a:r>
            <a:r>
              <a:rPr sz="2000" dirty="0">
                <a:latin typeface="Arial"/>
                <a:cs typeface="Arial"/>
              </a:rPr>
              <a:t>O</a:t>
            </a:r>
            <a:r>
              <a:rPr sz="2000" spc="155" dirty="0">
                <a:latin typeface="Arial"/>
                <a:cs typeface="Arial"/>
              </a:rPr>
              <a:t> </a:t>
            </a:r>
            <a:r>
              <a:rPr sz="2000" spc="-25" dirty="0">
                <a:latin typeface="Arial"/>
                <a:cs typeface="Arial"/>
              </a:rPr>
              <a:t>et 	</a:t>
            </a:r>
            <a:r>
              <a:rPr sz="2000" dirty="0">
                <a:latin typeface="Arial"/>
                <a:cs typeface="Arial"/>
              </a:rPr>
              <a:t>des</a:t>
            </a:r>
            <a:r>
              <a:rPr sz="2000" spc="-10" dirty="0">
                <a:latin typeface="Arial"/>
                <a:cs typeface="Arial"/>
              </a:rPr>
              <a:t> </a:t>
            </a:r>
            <a:r>
              <a:rPr sz="2000" spc="-25" dirty="0">
                <a:latin typeface="Arial"/>
                <a:cs typeface="Arial"/>
              </a:rPr>
              <a:t>OH</a:t>
            </a:r>
            <a:endParaRPr sz="2000">
              <a:latin typeface="Arial"/>
              <a:cs typeface="Arial"/>
            </a:endParaRPr>
          </a:p>
        </p:txBody>
      </p:sp>
      <p:pic>
        <p:nvPicPr>
          <p:cNvPr id="5" name="object 5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664204" y="5147127"/>
            <a:ext cx="7859389" cy="1381916"/>
          </a:xfrm>
          <a:prstGeom prst="rect">
            <a:avLst/>
          </a:prstGeom>
        </p:spPr>
      </p:pic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5604668" y="109169"/>
            <a:ext cx="3335654" cy="51308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algn="ctr">
              <a:lnSpc>
                <a:spcPct val="100000"/>
              </a:lnSpc>
              <a:spcBef>
                <a:spcPts val="95"/>
              </a:spcBef>
            </a:pPr>
            <a:r>
              <a:rPr sz="1600" dirty="0">
                <a:solidFill>
                  <a:srgbClr val="FFFFFF"/>
                </a:solidFill>
                <a:latin typeface="Calibri"/>
                <a:cs typeface="Calibri"/>
              </a:rPr>
              <a:t>II</a:t>
            </a:r>
            <a:r>
              <a:rPr sz="1600" spc="-3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600" dirty="0">
                <a:solidFill>
                  <a:srgbClr val="FFFFFF"/>
                </a:solidFill>
                <a:latin typeface="Calibri"/>
                <a:cs typeface="Calibri"/>
              </a:rPr>
              <a:t>.</a:t>
            </a:r>
            <a:r>
              <a:rPr sz="1600" spc="-3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600" dirty="0">
                <a:solidFill>
                  <a:srgbClr val="FFFFFF"/>
                </a:solidFill>
                <a:latin typeface="Calibri"/>
                <a:cs typeface="Calibri"/>
              </a:rPr>
              <a:t>Les</a:t>
            </a:r>
            <a:r>
              <a:rPr sz="1600" spc="-1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600" dirty="0">
                <a:solidFill>
                  <a:srgbClr val="FFFFFF"/>
                </a:solidFill>
                <a:latin typeface="Calibri"/>
                <a:cs typeface="Calibri"/>
              </a:rPr>
              <a:t>principaux</a:t>
            </a:r>
            <a:r>
              <a:rPr sz="1600" spc="-5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600" spc="-10" dirty="0">
                <a:solidFill>
                  <a:srgbClr val="FFFFFF"/>
                </a:solidFill>
                <a:latin typeface="Calibri"/>
                <a:cs typeface="Calibri"/>
              </a:rPr>
              <a:t>minéraux</a:t>
            </a:r>
            <a:endParaRPr sz="1600">
              <a:latin typeface="Calibri"/>
              <a:cs typeface="Calibri"/>
            </a:endParaRPr>
          </a:p>
          <a:p>
            <a:pPr algn="ctr">
              <a:lnSpc>
                <a:spcPct val="100000"/>
              </a:lnSpc>
            </a:pPr>
            <a:r>
              <a:rPr sz="1600" spc="-10" dirty="0">
                <a:solidFill>
                  <a:srgbClr val="FFFFFF"/>
                </a:solidFill>
                <a:latin typeface="Calibri"/>
                <a:cs typeface="Calibri"/>
              </a:rPr>
              <a:t>constituants</a:t>
            </a:r>
            <a:r>
              <a:rPr sz="1600" spc="-4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600" dirty="0">
                <a:solidFill>
                  <a:srgbClr val="FFFFFF"/>
                </a:solidFill>
                <a:latin typeface="Calibri"/>
                <a:cs typeface="Calibri"/>
              </a:rPr>
              <a:t>des</a:t>
            </a:r>
            <a:r>
              <a:rPr sz="1600" spc="-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600" spc="-10" dirty="0">
                <a:solidFill>
                  <a:srgbClr val="FFFFFF"/>
                </a:solidFill>
                <a:latin typeface="Calibri"/>
                <a:cs typeface="Calibri"/>
              </a:rPr>
              <a:t>roches</a:t>
            </a:r>
            <a:endParaRPr sz="1600">
              <a:latin typeface="Calibri"/>
              <a:cs typeface="Calibri"/>
            </a:endParaRPr>
          </a:p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1002283" y="998601"/>
            <a:ext cx="6706870" cy="65087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4100" dirty="0">
                <a:solidFill>
                  <a:srgbClr val="000000"/>
                </a:solidFill>
              </a:rPr>
              <a:t>Les</a:t>
            </a:r>
            <a:r>
              <a:rPr sz="4100" spc="-45" dirty="0">
                <a:solidFill>
                  <a:srgbClr val="000000"/>
                </a:solidFill>
              </a:rPr>
              <a:t> </a:t>
            </a:r>
            <a:r>
              <a:rPr sz="4100" dirty="0">
                <a:solidFill>
                  <a:srgbClr val="000000"/>
                </a:solidFill>
              </a:rPr>
              <a:t>principaux</a:t>
            </a:r>
            <a:r>
              <a:rPr sz="4100" spc="-70" dirty="0">
                <a:solidFill>
                  <a:srgbClr val="000000"/>
                </a:solidFill>
              </a:rPr>
              <a:t> </a:t>
            </a:r>
            <a:r>
              <a:rPr sz="4100" dirty="0">
                <a:solidFill>
                  <a:srgbClr val="000000"/>
                </a:solidFill>
              </a:rPr>
              <a:t>groupes</a:t>
            </a:r>
            <a:r>
              <a:rPr sz="4100" spc="-85" dirty="0">
                <a:solidFill>
                  <a:srgbClr val="000000"/>
                </a:solidFill>
              </a:rPr>
              <a:t> </a:t>
            </a:r>
            <a:r>
              <a:rPr sz="4100" spc="-20" dirty="0">
                <a:solidFill>
                  <a:srgbClr val="000000"/>
                </a:solidFill>
              </a:rPr>
              <a:t>d’argiles</a:t>
            </a:r>
            <a:endParaRPr sz="4100"/>
          </a:p>
        </p:txBody>
      </p:sp>
      <p:pic>
        <p:nvPicPr>
          <p:cNvPr id="4" name="object 4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395541" y="1971821"/>
            <a:ext cx="8358124" cy="4553527"/>
          </a:xfrm>
          <a:prstGeom prst="rect">
            <a:avLst/>
          </a:prstGeom>
        </p:spPr>
      </p:pic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5604668" y="109169"/>
            <a:ext cx="3335654" cy="51308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algn="ctr">
              <a:lnSpc>
                <a:spcPct val="100000"/>
              </a:lnSpc>
              <a:spcBef>
                <a:spcPts val="95"/>
              </a:spcBef>
            </a:pPr>
            <a:r>
              <a:rPr sz="1600" dirty="0">
                <a:solidFill>
                  <a:srgbClr val="FFFFFF"/>
                </a:solidFill>
                <a:latin typeface="Calibri"/>
                <a:cs typeface="Calibri"/>
              </a:rPr>
              <a:t>II</a:t>
            </a:r>
            <a:r>
              <a:rPr sz="1600" spc="-3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600" dirty="0">
                <a:solidFill>
                  <a:srgbClr val="FFFFFF"/>
                </a:solidFill>
                <a:latin typeface="Calibri"/>
                <a:cs typeface="Calibri"/>
              </a:rPr>
              <a:t>.</a:t>
            </a:r>
            <a:r>
              <a:rPr sz="1600" spc="-3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600" dirty="0">
                <a:solidFill>
                  <a:srgbClr val="FFFFFF"/>
                </a:solidFill>
                <a:latin typeface="Calibri"/>
                <a:cs typeface="Calibri"/>
              </a:rPr>
              <a:t>Les</a:t>
            </a:r>
            <a:r>
              <a:rPr sz="1600" spc="-1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600" dirty="0">
                <a:solidFill>
                  <a:srgbClr val="FFFFFF"/>
                </a:solidFill>
                <a:latin typeface="Calibri"/>
                <a:cs typeface="Calibri"/>
              </a:rPr>
              <a:t>principaux</a:t>
            </a:r>
            <a:r>
              <a:rPr sz="1600" spc="-5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600" spc="-10" dirty="0">
                <a:solidFill>
                  <a:srgbClr val="FFFFFF"/>
                </a:solidFill>
                <a:latin typeface="Calibri"/>
                <a:cs typeface="Calibri"/>
              </a:rPr>
              <a:t>minéraux</a:t>
            </a:r>
            <a:endParaRPr sz="1600">
              <a:latin typeface="Calibri"/>
              <a:cs typeface="Calibri"/>
            </a:endParaRPr>
          </a:p>
          <a:p>
            <a:pPr algn="ctr">
              <a:lnSpc>
                <a:spcPct val="100000"/>
              </a:lnSpc>
            </a:pPr>
            <a:r>
              <a:rPr sz="1600" spc="-10" dirty="0">
                <a:solidFill>
                  <a:srgbClr val="FFFFFF"/>
                </a:solidFill>
                <a:latin typeface="Calibri"/>
                <a:cs typeface="Calibri"/>
              </a:rPr>
              <a:t>constituants</a:t>
            </a:r>
            <a:r>
              <a:rPr sz="1600" spc="-4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600" dirty="0">
                <a:solidFill>
                  <a:srgbClr val="FFFFFF"/>
                </a:solidFill>
                <a:latin typeface="Calibri"/>
                <a:cs typeface="Calibri"/>
              </a:rPr>
              <a:t>des</a:t>
            </a:r>
            <a:r>
              <a:rPr sz="1600" spc="-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600" spc="-10" dirty="0">
                <a:solidFill>
                  <a:srgbClr val="FFFFFF"/>
                </a:solidFill>
                <a:latin typeface="Calibri"/>
                <a:cs typeface="Calibri"/>
              </a:rPr>
              <a:t>roches</a:t>
            </a:r>
            <a:endParaRPr sz="1600">
              <a:latin typeface="Calibri"/>
              <a:cs typeface="Calibri"/>
            </a:endParaRPr>
          </a:p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1679829" y="741121"/>
            <a:ext cx="5492750" cy="65151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4100" dirty="0">
                <a:solidFill>
                  <a:srgbClr val="000000"/>
                </a:solidFill>
              </a:rPr>
              <a:t>Quelques</a:t>
            </a:r>
            <a:r>
              <a:rPr sz="4100" spc="-75" dirty="0">
                <a:solidFill>
                  <a:srgbClr val="000000"/>
                </a:solidFill>
              </a:rPr>
              <a:t> </a:t>
            </a:r>
            <a:r>
              <a:rPr sz="4100" spc="-10" dirty="0">
                <a:solidFill>
                  <a:srgbClr val="000000"/>
                </a:solidFill>
              </a:rPr>
              <a:t>caractéristiques</a:t>
            </a:r>
            <a:endParaRPr sz="4100"/>
          </a:p>
        </p:txBody>
      </p:sp>
      <p:graphicFrame>
        <p:nvGraphicFramePr>
          <p:cNvPr id="4" name="object 4"/>
          <p:cNvGraphicFramePr>
            <a:graphicFrameLocks noGrp="1"/>
          </p:cNvGraphicFramePr>
          <p:nvPr/>
        </p:nvGraphicFramePr>
        <p:xfrm>
          <a:off x="604634" y="1496313"/>
          <a:ext cx="7875905" cy="3344545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76657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33032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01612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367789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304924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1478280">
                <a:tc>
                  <a:txBody>
                    <a:bodyPr/>
                    <a:lstStyle/>
                    <a:p>
                      <a:pPr marL="91440">
                        <a:lnSpc>
                          <a:spcPct val="100000"/>
                        </a:lnSpc>
                        <a:spcBef>
                          <a:spcPts val="320"/>
                        </a:spcBef>
                      </a:pPr>
                      <a:r>
                        <a:rPr sz="1600" b="1" spc="-10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Groupes</a:t>
                      </a:r>
                      <a:endParaRPr sz="1600">
                        <a:latin typeface="Arial"/>
                        <a:cs typeface="Arial"/>
                      </a:endParaRPr>
                    </a:p>
                  </a:txBody>
                  <a:tcPr marL="0" marR="0" marT="4064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38100">
                      <a:solidFill>
                        <a:srgbClr val="FFFFFF"/>
                      </a:solidFill>
                      <a:prstDash val="solid"/>
                    </a:lnB>
                    <a:solidFill>
                      <a:srgbClr val="8063A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320"/>
                        </a:spcBef>
                      </a:pPr>
                      <a:r>
                        <a:rPr sz="1600" b="1" spc="-10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Surfaces</a:t>
                      </a:r>
                      <a:endParaRPr sz="1600">
                        <a:latin typeface="Arial"/>
                        <a:cs typeface="Arial"/>
                      </a:endParaRPr>
                    </a:p>
                    <a:p>
                      <a:pPr marL="107314" marR="100330" algn="ctr">
                        <a:lnSpc>
                          <a:spcPct val="75000"/>
                        </a:lnSpc>
                        <a:spcBef>
                          <a:spcPts val="480"/>
                        </a:spcBef>
                      </a:pPr>
                      <a:r>
                        <a:rPr sz="1600" b="1" spc="-10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spécifiques </a:t>
                      </a:r>
                      <a:r>
                        <a:rPr sz="2400" b="1" spc="-15" baseline="-17361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m</a:t>
                      </a:r>
                      <a:r>
                        <a:rPr sz="1050" b="1" spc="-10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2</a:t>
                      </a:r>
                      <a:r>
                        <a:rPr sz="2400" b="1" spc="-15" baseline="-17361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.g</a:t>
                      </a:r>
                      <a:r>
                        <a:rPr sz="1050" b="1" spc="-10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-</a:t>
                      </a:r>
                      <a:r>
                        <a:rPr sz="1050" b="1" spc="-50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1</a:t>
                      </a:r>
                      <a:endParaRPr sz="1050">
                        <a:latin typeface="Arial"/>
                        <a:cs typeface="Arial"/>
                      </a:endParaRPr>
                    </a:p>
                  </a:txBody>
                  <a:tcPr marL="0" marR="0" marT="4064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38100">
                      <a:solidFill>
                        <a:srgbClr val="FFFFFF"/>
                      </a:solidFill>
                      <a:prstDash val="solid"/>
                    </a:lnB>
                    <a:solidFill>
                      <a:srgbClr val="8063A1"/>
                    </a:solidFill>
                  </a:tcPr>
                </a:tc>
                <a:tc>
                  <a:txBody>
                    <a:bodyPr/>
                    <a:lstStyle/>
                    <a:p>
                      <a:pPr marL="506730" marR="499745" indent="1270" algn="ctr">
                        <a:lnSpc>
                          <a:spcPct val="100000"/>
                        </a:lnSpc>
                        <a:spcBef>
                          <a:spcPts val="320"/>
                        </a:spcBef>
                      </a:pPr>
                      <a:r>
                        <a:rPr sz="1600" b="1" spc="-10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Capacité d’échange meq/100g</a:t>
                      </a:r>
                      <a:endParaRPr sz="1600">
                        <a:latin typeface="Arial"/>
                        <a:cs typeface="Arial"/>
                      </a:endParaRPr>
                    </a:p>
                    <a:p>
                      <a:pPr marL="99695" marR="93345" indent="58419" algn="ctr">
                        <a:lnSpc>
                          <a:spcPct val="104900"/>
                        </a:lnSpc>
                        <a:spcBef>
                          <a:spcPts val="650"/>
                        </a:spcBef>
                      </a:pPr>
                      <a:r>
                        <a:rPr sz="900" b="1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milliéquivalent</a:t>
                      </a:r>
                      <a:r>
                        <a:rPr sz="900" b="1" spc="-30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900" b="1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(meq)</a:t>
                      </a:r>
                      <a:r>
                        <a:rPr sz="900" b="1" spc="-20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900" b="1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=</a:t>
                      </a:r>
                      <a:r>
                        <a:rPr sz="900" b="1" spc="-15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900" b="1" spc="-10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rapport </a:t>
                      </a:r>
                      <a:r>
                        <a:rPr sz="900" b="1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entre</a:t>
                      </a:r>
                      <a:r>
                        <a:rPr sz="900" b="1" spc="-15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900" b="1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les</a:t>
                      </a:r>
                      <a:r>
                        <a:rPr sz="900" b="1" spc="-15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900" b="1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quantités</a:t>
                      </a:r>
                      <a:r>
                        <a:rPr sz="900" b="1" spc="-25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900" b="1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de</a:t>
                      </a:r>
                      <a:r>
                        <a:rPr sz="900" b="1" spc="-5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900" b="1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matière</a:t>
                      </a:r>
                      <a:r>
                        <a:rPr sz="900" b="1" spc="-30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900" b="1" spc="-25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(en </a:t>
                      </a:r>
                      <a:r>
                        <a:rPr sz="900" b="1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moles)</a:t>
                      </a:r>
                      <a:r>
                        <a:rPr sz="900" b="1" spc="-35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900" b="1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de</a:t>
                      </a:r>
                      <a:r>
                        <a:rPr sz="900" b="1" spc="-5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900" b="1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plusieurs</a:t>
                      </a:r>
                      <a:r>
                        <a:rPr sz="900" b="1" spc="-25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900" b="1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réactifs</a:t>
                      </a:r>
                      <a:r>
                        <a:rPr sz="900" b="1" spc="-25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900" b="1" spc="-20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lors </a:t>
                      </a:r>
                      <a:r>
                        <a:rPr sz="900" b="1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d'une</a:t>
                      </a:r>
                      <a:r>
                        <a:rPr sz="900" b="1" spc="-25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900" b="1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réaction</a:t>
                      </a:r>
                      <a:r>
                        <a:rPr sz="900" b="1" spc="-35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900" b="1" spc="-10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chimique</a:t>
                      </a:r>
                      <a:endParaRPr sz="900">
                        <a:latin typeface="Arial"/>
                        <a:cs typeface="Arial"/>
                      </a:endParaRPr>
                    </a:p>
                  </a:txBody>
                  <a:tcPr marL="0" marR="0" marT="4064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38100">
                      <a:solidFill>
                        <a:srgbClr val="FFFFFF"/>
                      </a:solidFill>
                      <a:prstDash val="solid"/>
                    </a:lnB>
                    <a:solidFill>
                      <a:srgbClr val="8063A1"/>
                    </a:solidFill>
                  </a:tcPr>
                </a:tc>
                <a:tc>
                  <a:txBody>
                    <a:bodyPr/>
                    <a:lstStyle/>
                    <a:p>
                      <a:pPr marL="237490" marR="229235" algn="ctr">
                        <a:lnSpc>
                          <a:spcPct val="100000"/>
                        </a:lnSpc>
                        <a:spcBef>
                          <a:spcPts val="320"/>
                        </a:spcBef>
                      </a:pPr>
                      <a:r>
                        <a:rPr sz="1600" b="1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Limite</a:t>
                      </a:r>
                      <a:r>
                        <a:rPr sz="1600" b="1" spc="-30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600" b="1" spc="-25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de </a:t>
                      </a:r>
                      <a:r>
                        <a:rPr sz="1600" b="1" spc="-10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plasticité</a:t>
                      </a:r>
                      <a:endParaRPr sz="1600">
                        <a:latin typeface="Arial"/>
                        <a:cs typeface="Arial"/>
                      </a:endParaRPr>
                    </a:p>
                    <a:p>
                      <a:pPr marL="6350" algn="ctr">
                        <a:lnSpc>
                          <a:spcPct val="100000"/>
                        </a:lnSpc>
                      </a:pPr>
                      <a:r>
                        <a:rPr sz="1600" b="1" spc="-50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%</a:t>
                      </a:r>
                      <a:endParaRPr sz="1600">
                        <a:latin typeface="Arial"/>
                        <a:cs typeface="Arial"/>
                      </a:endParaRPr>
                    </a:p>
                  </a:txBody>
                  <a:tcPr marL="0" marR="0" marT="4064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38100">
                      <a:solidFill>
                        <a:srgbClr val="FFFFFF"/>
                      </a:solidFill>
                      <a:prstDash val="solid"/>
                    </a:lnB>
                    <a:solidFill>
                      <a:srgbClr val="8063A1"/>
                    </a:solidFill>
                  </a:tcPr>
                </a:tc>
                <a:tc>
                  <a:txBody>
                    <a:bodyPr/>
                    <a:lstStyle/>
                    <a:p>
                      <a:pPr marL="206375" marR="197485" algn="ctr">
                        <a:lnSpc>
                          <a:spcPct val="100000"/>
                        </a:lnSpc>
                        <a:spcBef>
                          <a:spcPts val="320"/>
                        </a:spcBef>
                      </a:pPr>
                      <a:r>
                        <a:rPr sz="1600" b="1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Limite</a:t>
                      </a:r>
                      <a:r>
                        <a:rPr sz="1600" b="1" spc="-30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600" b="1" spc="-25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de </a:t>
                      </a:r>
                      <a:r>
                        <a:rPr sz="1600" b="1" spc="-10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liquidité</a:t>
                      </a:r>
                      <a:endParaRPr sz="1600">
                        <a:latin typeface="Arial"/>
                        <a:cs typeface="Arial"/>
                      </a:endParaRPr>
                    </a:p>
                    <a:p>
                      <a:pPr marL="7620" algn="ctr">
                        <a:lnSpc>
                          <a:spcPct val="100000"/>
                        </a:lnSpc>
                      </a:pPr>
                      <a:r>
                        <a:rPr sz="1600" b="1" spc="-50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%</a:t>
                      </a:r>
                      <a:endParaRPr sz="1600">
                        <a:latin typeface="Arial"/>
                        <a:cs typeface="Arial"/>
                      </a:endParaRPr>
                    </a:p>
                  </a:txBody>
                  <a:tcPr marL="0" marR="0" marT="4064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38100">
                      <a:solidFill>
                        <a:srgbClr val="FFFFFF"/>
                      </a:solidFill>
                      <a:prstDash val="solid"/>
                    </a:lnB>
                    <a:solidFill>
                      <a:srgbClr val="8063A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65125">
                <a:tc>
                  <a:txBody>
                    <a:bodyPr/>
                    <a:lstStyle/>
                    <a:p>
                      <a:pPr marL="91440">
                        <a:lnSpc>
                          <a:spcPct val="100000"/>
                        </a:lnSpc>
                        <a:spcBef>
                          <a:spcPts val="315"/>
                        </a:spcBef>
                      </a:pPr>
                      <a:r>
                        <a:rPr sz="1800" spc="-10" dirty="0">
                          <a:latin typeface="Arial"/>
                          <a:cs typeface="Arial"/>
                        </a:rPr>
                        <a:t>Kaolinite</a:t>
                      </a:r>
                      <a:endParaRPr sz="1800">
                        <a:latin typeface="Arial"/>
                        <a:cs typeface="Arial"/>
                      </a:endParaRPr>
                    </a:p>
                  </a:txBody>
                  <a:tcPr marL="0" marR="0" marT="4000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381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D7D2D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315"/>
                        </a:spcBef>
                      </a:pPr>
                      <a:r>
                        <a:rPr sz="1800" dirty="0">
                          <a:latin typeface="Arial"/>
                          <a:cs typeface="Arial"/>
                        </a:rPr>
                        <a:t>10</a:t>
                      </a:r>
                      <a:r>
                        <a:rPr sz="1800" spc="-1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800" dirty="0">
                          <a:latin typeface="Arial"/>
                          <a:cs typeface="Arial"/>
                        </a:rPr>
                        <a:t>à </a:t>
                      </a:r>
                      <a:r>
                        <a:rPr sz="1800" spc="-25" dirty="0">
                          <a:latin typeface="Arial"/>
                          <a:cs typeface="Arial"/>
                        </a:rPr>
                        <a:t>40</a:t>
                      </a:r>
                      <a:endParaRPr sz="1800">
                        <a:latin typeface="Arial"/>
                        <a:cs typeface="Arial"/>
                      </a:endParaRPr>
                    </a:p>
                  </a:txBody>
                  <a:tcPr marL="0" marR="0" marT="4000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381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D7D2DF"/>
                    </a:solidFill>
                  </a:tcPr>
                </a:tc>
                <a:tc>
                  <a:txBody>
                    <a:bodyPr/>
                    <a:lstStyle/>
                    <a:p>
                      <a:pPr marL="1270" algn="ctr">
                        <a:lnSpc>
                          <a:spcPct val="100000"/>
                        </a:lnSpc>
                        <a:spcBef>
                          <a:spcPts val="315"/>
                        </a:spcBef>
                      </a:pPr>
                      <a:r>
                        <a:rPr sz="1800" dirty="0">
                          <a:latin typeface="Arial"/>
                          <a:cs typeface="Arial"/>
                        </a:rPr>
                        <a:t>3 à</a:t>
                      </a:r>
                      <a:r>
                        <a:rPr sz="1800" spc="-1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800" spc="-25" dirty="0">
                          <a:latin typeface="Arial"/>
                          <a:cs typeface="Arial"/>
                        </a:rPr>
                        <a:t>15</a:t>
                      </a:r>
                      <a:endParaRPr sz="1800">
                        <a:latin typeface="Arial"/>
                        <a:cs typeface="Arial"/>
                      </a:endParaRPr>
                    </a:p>
                  </a:txBody>
                  <a:tcPr marL="0" marR="0" marT="4000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381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D7D2DF"/>
                    </a:solidFill>
                  </a:tcPr>
                </a:tc>
                <a:tc>
                  <a:txBody>
                    <a:bodyPr/>
                    <a:lstStyle/>
                    <a:p>
                      <a:pPr marL="2540" algn="ctr">
                        <a:lnSpc>
                          <a:spcPct val="100000"/>
                        </a:lnSpc>
                        <a:spcBef>
                          <a:spcPts val="315"/>
                        </a:spcBef>
                      </a:pPr>
                      <a:r>
                        <a:rPr sz="1800" dirty="0">
                          <a:latin typeface="Arial"/>
                          <a:cs typeface="Arial"/>
                        </a:rPr>
                        <a:t>26</a:t>
                      </a:r>
                      <a:r>
                        <a:rPr sz="1800" spc="-1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800" dirty="0">
                          <a:latin typeface="Arial"/>
                          <a:cs typeface="Arial"/>
                        </a:rPr>
                        <a:t>à </a:t>
                      </a:r>
                      <a:r>
                        <a:rPr sz="1800" spc="-25" dirty="0">
                          <a:latin typeface="Arial"/>
                          <a:cs typeface="Arial"/>
                        </a:rPr>
                        <a:t>38</a:t>
                      </a:r>
                      <a:endParaRPr sz="1800">
                        <a:latin typeface="Arial"/>
                        <a:cs typeface="Arial"/>
                      </a:endParaRPr>
                    </a:p>
                  </a:txBody>
                  <a:tcPr marL="0" marR="0" marT="4000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381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D7D2DF"/>
                    </a:solidFill>
                  </a:tcPr>
                </a:tc>
                <a:tc>
                  <a:txBody>
                    <a:bodyPr/>
                    <a:lstStyle/>
                    <a:p>
                      <a:pPr marL="3175" algn="ctr">
                        <a:lnSpc>
                          <a:spcPct val="100000"/>
                        </a:lnSpc>
                        <a:spcBef>
                          <a:spcPts val="315"/>
                        </a:spcBef>
                      </a:pPr>
                      <a:r>
                        <a:rPr sz="1800" dirty="0">
                          <a:latin typeface="Arial"/>
                          <a:cs typeface="Arial"/>
                        </a:rPr>
                        <a:t>29</a:t>
                      </a:r>
                      <a:r>
                        <a:rPr sz="1800" spc="-1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800" dirty="0">
                          <a:latin typeface="Arial"/>
                          <a:cs typeface="Arial"/>
                        </a:rPr>
                        <a:t>à </a:t>
                      </a:r>
                      <a:r>
                        <a:rPr sz="1800" spc="-25" dirty="0">
                          <a:latin typeface="Arial"/>
                          <a:cs typeface="Arial"/>
                        </a:rPr>
                        <a:t>73</a:t>
                      </a:r>
                      <a:endParaRPr sz="1800">
                        <a:latin typeface="Arial"/>
                        <a:cs typeface="Arial"/>
                      </a:endParaRPr>
                    </a:p>
                  </a:txBody>
                  <a:tcPr marL="0" marR="0" marT="4000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381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D7D2D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6576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6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CEAE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6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CEAE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6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CEAE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6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CEAE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6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CEAE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65760">
                <a:tc>
                  <a:txBody>
                    <a:bodyPr/>
                    <a:lstStyle/>
                    <a:p>
                      <a:pPr marL="91440">
                        <a:lnSpc>
                          <a:spcPct val="100000"/>
                        </a:lnSpc>
                        <a:spcBef>
                          <a:spcPts val="315"/>
                        </a:spcBef>
                      </a:pPr>
                      <a:r>
                        <a:rPr sz="1800" spc="-10" dirty="0">
                          <a:latin typeface="Arial"/>
                          <a:cs typeface="Arial"/>
                        </a:rPr>
                        <a:t>Illite</a:t>
                      </a:r>
                      <a:endParaRPr sz="1800">
                        <a:latin typeface="Arial"/>
                        <a:cs typeface="Arial"/>
                      </a:endParaRPr>
                    </a:p>
                  </a:txBody>
                  <a:tcPr marL="0" marR="0" marT="4000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D7D2DF"/>
                    </a:solidFill>
                  </a:tcPr>
                </a:tc>
                <a:tc>
                  <a:txBody>
                    <a:bodyPr/>
                    <a:lstStyle/>
                    <a:p>
                      <a:pPr marL="1270" algn="ctr">
                        <a:lnSpc>
                          <a:spcPct val="100000"/>
                        </a:lnSpc>
                        <a:spcBef>
                          <a:spcPts val="315"/>
                        </a:spcBef>
                      </a:pPr>
                      <a:r>
                        <a:rPr sz="1800" dirty="0">
                          <a:latin typeface="Arial"/>
                          <a:cs typeface="Arial"/>
                        </a:rPr>
                        <a:t>65</a:t>
                      </a:r>
                      <a:r>
                        <a:rPr sz="1800" spc="-1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800" dirty="0">
                          <a:latin typeface="Arial"/>
                          <a:cs typeface="Arial"/>
                        </a:rPr>
                        <a:t>à </a:t>
                      </a:r>
                      <a:r>
                        <a:rPr sz="1800" spc="-25" dirty="0">
                          <a:latin typeface="Arial"/>
                          <a:cs typeface="Arial"/>
                        </a:rPr>
                        <a:t>100</a:t>
                      </a:r>
                      <a:endParaRPr sz="1800">
                        <a:latin typeface="Arial"/>
                        <a:cs typeface="Arial"/>
                      </a:endParaRPr>
                    </a:p>
                  </a:txBody>
                  <a:tcPr marL="0" marR="0" marT="4000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D7D2DF"/>
                    </a:solidFill>
                  </a:tcPr>
                </a:tc>
                <a:tc>
                  <a:txBody>
                    <a:bodyPr/>
                    <a:lstStyle/>
                    <a:p>
                      <a:pPr marL="1905" algn="ctr">
                        <a:lnSpc>
                          <a:spcPct val="100000"/>
                        </a:lnSpc>
                        <a:spcBef>
                          <a:spcPts val="315"/>
                        </a:spcBef>
                      </a:pPr>
                      <a:r>
                        <a:rPr sz="1800" dirty="0">
                          <a:latin typeface="Arial"/>
                          <a:cs typeface="Arial"/>
                        </a:rPr>
                        <a:t>100</a:t>
                      </a:r>
                      <a:r>
                        <a:rPr sz="1800" spc="-1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800" dirty="0">
                          <a:latin typeface="Arial"/>
                          <a:cs typeface="Arial"/>
                        </a:rPr>
                        <a:t>à</a:t>
                      </a:r>
                      <a:r>
                        <a:rPr sz="1800" spc="-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800" spc="-25" dirty="0">
                          <a:latin typeface="Arial"/>
                          <a:cs typeface="Arial"/>
                        </a:rPr>
                        <a:t>150</a:t>
                      </a:r>
                      <a:endParaRPr sz="1800">
                        <a:latin typeface="Arial"/>
                        <a:cs typeface="Arial"/>
                      </a:endParaRPr>
                    </a:p>
                  </a:txBody>
                  <a:tcPr marL="0" marR="0" marT="4000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D7D2DF"/>
                    </a:solidFill>
                  </a:tcPr>
                </a:tc>
                <a:tc>
                  <a:txBody>
                    <a:bodyPr/>
                    <a:lstStyle/>
                    <a:p>
                      <a:pPr marL="2540" algn="ctr">
                        <a:lnSpc>
                          <a:spcPct val="100000"/>
                        </a:lnSpc>
                        <a:spcBef>
                          <a:spcPts val="315"/>
                        </a:spcBef>
                      </a:pPr>
                      <a:r>
                        <a:rPr sz="1800" dirty="0">
                          <a:latin typeface="Arial"/>
                          <a:cs typeface="Arial"/>
                        </a:rPr>
                        <a:t>34</a:t>
                      </a:r>
                      <a:r>
                        <a:rPr sz="1800" spc="-1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800" dirty="0">
                          <a:latin typeface="Arial"/>
                          <a:cs typeface="Arial"/>
                        </a:rPr>
                        <a:t>à </a:t>
                      </a:r>
                      <a:r>
                        <a:rPr sz="1800" spc="-25" dirty="0">
                          <a:latin typeface="Arial"/>
                          <a:cs typeface="Arial"/>
                        </a:rPr>
                        <a:t>60</a:t>
                      </a:r>
                      <a:endParaRPr sz="1800">
                        <a:latin typeface="Arial"/>
                        <a:cs typeface="Arial"/>
                      </a:endParaRPr>
                    </a:p>
                  </a:txBody>
                  <a:tcPr marL="0" marR="0" marT="4000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D7D2DF"/>
                    </a:solidFill>
                  </a:tcPr>
                </a:tc>
                <a:tc>
                  <a:txBody>
                    <a:bodyPr/>
                    <a:lstStyle/>
                    <a:p>
                      <a:pPr marL="1905" algn="ctr">
                        <a:lnSpc>
                          <a:spcPct val="100000"/>
                        </a:lnSpc>
                        <a:spcBef>
                          <a:spcPts val="315"/>
                        </a:spcBef>
                      </a:pPr>
                      <a:r>
                        <a:rPr sz="1800" dirty="0">
                          <a:latin typeface="Arial"/>
                          <a:cs typeface="Arial"/>
                        </a:rPr>
                        <a:t>59</a:t>
                      </a:r>
                      <a:r>
                        <a:rPr sz="1800" spc="-1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800" dirty="0">
                          <a:latin typeface="Arial"/>
                          <a:cs typeface="Arial"/>
                        </a:rPr>
                        <a:t>à </a:t>
                      </a:r>
                      <a:r>
                        <a:rPr sz="1800" spc="-25" dirty="0">
                          <a:latin typeface="Arial"/>
                          <a:cs typeface="Arial"/>
                        </a:rPr>
                        <a:t>120</a:t>
                      </a:r>
                      <a:endParaRPr sz="1800">
                        <a:latin typeface="Arial"/>
                        <a:cs typeface="Arial"/>
                      </a:endParaRPr>
                    </a:p>
                  </a:txBody>
                  <a:tcPr marL="0" marR="0" marT="4000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D7D2D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65125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6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CEAE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6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CEAE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6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CEAE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6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CEAE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6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CEAE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404495">
                <a:tc>
                  <a:txBody>
                    <a:bodyPr/>
                    <a:lstStyle/>
                    <a:p>
                      <a:pPr marL="91440">
                        <a:lnSpc>
                          <a:spcPct val="100000"/>
                        </a:lnSpc>
                        <a:spcBef>
                          <a:spcPts val="320"/>
                        </a:spcBef>
                      </a:pPr>
                      <a:r>
                        <a:rPr sz="1800" spc="-10" dirty="0">
                          <a:latin typeface="Arial"/>
                          <a:cs typeface="Arial"/>
                        </a:rPr>
                        <a:t>Montmorillonite</a:t>
                      </a:r>
                      <a:endParaRPr sz="1800">
                        <a:latin typeface="Arial"/>
                        <a:cs typeface="Arial"/>
                      </a:endParaRPr>
                    </a:p>
                  </a:txBody>
                  <a:tcPr marL="0" marR="0" marT="4064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D7D2DF"/>
                    </a:solidFill>
                  </a:tcPr>
                </a:tc>
                <a:tc>
                  <a:txBody>
                    <a:bodyPr/>
                    <a:lstStyle/>
                    <a:p>
                      <a:pPr marL="1270" algn="ctr">
                        <a:lnSpc>
                          <a:spcPct val="100000"/>
                        </a:lnSpc>
                        <a:spcBef>
                          <a:spcPts val="320"/>
                        </a:spcBef>
                      </a:pPr>
                      <a:r>
                        <a:rPr sz="1800" dirty="0">
                          <a:latin typeface="Arial"/>
                          <a:cs typeface="Arial"/>
                        </a:rPr>
                        <a:t>50</a:t>
                      </a:r>
                      <a:r>
                        <a:rPr sz="1800" spc="-1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800" dirty="0">
                          <a:latin typeface="Arial"/>
                          <a:cs typeface="Arial"/>
                        </a:rPr>
                        <a:t>à </a:t>
                      </a:r>
                      <a:r>
                        <a:rPr sz="1800" spc="-25" dirty="0">
                          <a:latin typeface="Arial"/>
                          <a:cs typeface="Arial"/>
                        </a:rPr>
                        <a:t>800</a:t>
                      </a:r>
                      <a:endParaRPr sz="1800">
                        <a:latin typeface="Arial"/>
                        <a:cs typeface="Arial"/>
                      </a:endParaRPr>
                    </a:p>
                  </a:txBody>
                  <a:tcPr marL="0" marR="0" marT="4064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D7D2D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320"/>
                        </a:spcBef>
                      </a:pPr>
                      <a:r>
                        <a:rPr sz="1800" dirty="0">
                          <a:latin typeface="Arial"/>
                          <a:cs typeface="Arial"/>
                        </a:rPr>
                        <a:t>50</a:t>
                      </a:r>
                      <a:r>
                        <a:rPr sz="1800" spc="-1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800" dirty="0">
                          <a:latin typeface="Arial"/>
                          <a:cs typeface="Arial"/>
                        </a:rPr>
                        <a:t>à </a:t>
                      </a:r>
                      <a:r>
                        <a:rPr sz="1800" spc="-25" dirty="0">
                          <a:latin typeface="Arial"/>
                          <a:cs typeface="Arial"/>
                        </a:rPr>
                        <a:t>80</a:t>
                      </a:r>
                      <a:endParaRPr sz="1800">
                        <a:latin typeface="Arial"/>
                        <a:cs typeface="Arial"/>
                      </a:endParaRPr>
                    </a:p>
                  </a:txBody>
                  <a:tcPr marL="0" marR="0" marT="4064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D7D2DF"/>
                    </a:solidFill>
                  </a:tcPr>
                </a:tc>
                <a:tc>
                  <a:txBody>
                    <a:bodyPr/>
                    <a:lstStyle/>
                    <a:p>
                      <a:pPr marL="2540" algn="ctr">
                        <a:lnSpc>
                          <a:spcPct val="100000"/>
                        </a:lnSpc>
                        <a:spcBef>
                          <a:spcPts val="320"/>
                        </a:spcBef>
                      </a:pPr>
                      <a:r>
                        <a:rPr sz="1800" dirty="0">
                          <a:latin typeface="Arial"/>
                          <a:cs typeface="Arial"/>
                        </a:rPr>
                        <a:t>51</a:t>
                      </a:r>
                      <a:r>
                        <a:rPr sz="1800" spc="-1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800" dirty="0">
                          <a:latin typeface="Arial"/>
                          <a:cs typeface="Arial"/>
                        </a:rPr>
                        <a:t>à </a:t>
                      </a:r>
                      <a:r>
                        <a:rPr sz="1800" spc="-25" dirty="0">
                          <a:latin typeface="Arial"/>
                          <a:cs typeface="Arial"/>
                        </a:rPr>
                        <a:t>98</a:t>
                      </a:r>
                      <a:endParaRPr sz="1800">
                        <a:latin typeface="Arial"/>
                        <a:cs typeface="Arial"/>
                      </a:endParaRPr>
                    </a:p>
                  </a:txBody>
                  <a:tcPr marL="0" marR="0" marT="4064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D7D2DF"/>
                    </a:solidFill>
                  </a:tcPr>
                </a:tc>
                <a:tc>
                  <a:txBody>
                    <a:bodyPr/>
                    <a:lstStyle/>
                    <a:p>
                      <a:pPr marL="2540" algn="ctr">
                        <a:lnSpc>
                          <a:spcPct val="100000"/>
                        </a:lnSpc>
                        <a:spcBef>
                          <a:spcPts val="320"/>
                        </a:spcBef>
                      </a:pPr>
                      <a:r>
                        <a:rPr sz="1800" dirty="0">
                          <a:latin typeface="Arial"/>
                          <a:cs typeface="Arial"/>
                        </a:rPr>
                        <a:t>108</a:t>
                      </a:r>
                      <a:r>
                        <a:rPr sz="1800" spc="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800" dirty="0">
                          <a:latin typeface="Arial"/>
                          <a:cs typeface="Arial"/>
                        </a:rPr>
                        <a:t>à</a:t>
                      </a:r>
                      <a:r>
                        <a:rPr sz="1800" spc="-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800" spc="-25" dirty="0">
                          <a:latin typeface="Arial"/>
                          <a:cs typeface="Arial"/>
                        </a:rPr>
                        <a:t>710</a:t>
                      </a:r>
                      <a:endParaRPr sz="1800">
                        <a:latin typeface="Arial"/>
                        <a:cs typeface="Arial"/>
                      </a:endParaRPr>
                    </a:p>
                  </a:txBody>
                  <a:tcPr marL="0" marR="0" marT="4064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D7D2D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  <p:pic>
        <p:nvPicPr>
          <p:cNvPr id="5" name="object 5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551395" y="5190783"/>
            <a:ext cx="5942665" cy="1195518"/>
          </a:xfrm>
          <a:prstGeom prst="rect">
            <a:avLst/>
          </a:prstGeom>
        </p:spPr>
      </p:pic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258267" y="109169"/>
            <a:ext cx="8681720" cy="1045844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5345430" algn="ctr">
              <a:lnSpc>
                <a:spcPct val="100000"/>
              </a:lnSpc>
              <a:spcBef>
                <a:spcPts val="95"/>
              </a:spcBef>
            </a:pPr>
            <a:r>
              <a:rPr sz="1600" dirty="0">
                <a:solidFill>
                  <a:srgbClr val="FFFFFF"/>
                </a:solidFill>
                <a:latin typeface="Calibri"/>
                <a:cs typeface="Calibri"/>
              </a:rPr>
              <a:t>II</a:t>
            </a:r>
            <a:r>
              <a:rPr sz="1600" spc="-3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600" dirty="0">
                <a:solidFill>
                  <a:srgbClr val="FFFFFF"/>
                </a:solidFill>
                <a:latin typeface="Calibri"/>
                <a:cs typeface="Calibri"/>
              </a:rPr>
              <a:t>.</a:t>
            </a:r>
            <a:r>
              <a:rPr sz="1600" spc="-3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600" dirty="0">
                <a:solidFill>
                  <a:srgbClr val="FFFFFF"/>
                </a:solidFill>
                <a:latin typeface="Calibri"/>
                <a:cs typeface="Calibri"/>
              </a:rPr>
              <a:t>Les</a:t>
            </a:r>
            <a:r>
              <a:rPr sz="1600" spc="-1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600" dirty="0">
                <a:solidFill>
                  <a:srgbClr val="FFFFFF"/>
                </a:solidFill>
                <a:latin typeface="Calibri"/>
                <a:cs typeface="Calibri"/>
              </a:rPr>
              <a:t>principaux</a:t>
            </a:r>
            <a:r>
              <a:rPr sz="1600" spc="-5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600" spc="-10" dirty="0">
                <a:solidFill>
                  <a:srgbClr val="FFFFFF"/>
                </a:solidFill>
                <a:latin typeface="Calibri"/>
                <a:cs typeface="Calibri"/>
              </a:rPr>
              <a:t>minéraux</a:t>
            </a:r>
            <a:endParaRPr sz="1600">
              <a:latin typeface="Calibri"/>
              <a:cs typeface="Calibri"/>
            </a:endParaRPr>
          </a:p>
          <a:p>
            <a:pPr marL="5346700" algn="ctr">
              <a:lnSpc>
                <a:spcPct val="100000"/>
              </a:lnSpc>
            </a:pPr>
            <a:r>
              <a:rPr sz="1600" spc="-10" dirty="0">
                <a:solidFill>
                  <a:srgbClr val="FFFFFF"/>
                </a:solidFill>
                <a:latin typeface="Calibri"/>
                <a:cs typeface="Calibri"/>
              </a:rPr>
              <a:t>constituants</a:t>
            </a:r>
            <a:r>
              <a:rPr sz="1600" spc="-4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600" dirty="0">
                <a:solidFill>
                  <a:srgbClr val="FFFFFF"/>
                </a:solidFill>
                <a:latin typeface="Calibri"/>
                <a:cs typeface="Calibri"/>
              </a:rPr>
              <a:t>des</a:t>
            </a:r>
            <a:r>
              <a:rPr sz="1600" spc="-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600" spc="-10" dirty="0">
                <a:solidFill>
                  <a:srgbClr val="FFFFFF"/>
                </a:solidFill>
                <a:latin typeface="Calibri"/>
                <a:cs typeface="Calibri"/>
              </a:rPr>
              <a:t>roches</a:t>
            </a:r>
            <a:endParaRPr sz="1600">
              <a:latin typeface="Calibri"/>
              <a:cs typeface="Calibri"/>
            </a:endParaRPr>
          </a:p>
          <a:p>
            <a:pPr>
              <a:lnSpc>
                <a:spcPct val="100000"/>
              </a:lnSpc>
              <a:spcBef>
                <a:spcPts val="80"/>
              </a:spcBef>
            </a:pPr>
            <a:endParaRPr sz="160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</a:pPr>
            <a:r>
              <a:rPr sz="1800" b="1" dirty="0">
                <a:latin typeface="Calibri"/>
                <a:cs typeface="Calibri"/>
              </a:rPr>
              <a:t>Clichés</a:t>
            </a:r>
            <a:r>
              <a:rPr sz="1800" b="1" spc="-45" dirty="0">
                <a:latin typeface="Calibri"/>
                <a:cs typeface="Calibri"/>
              </a:rPr>
              <a:t> </a:t>
            </a:r>
            <a:r>
              <a:rPr sz="1800" b="1" dirty="0">
                <a:latin typeface="Calibri"/>
                <a:cs typeface="Calibri"/>
              </a:rPr>
              <a:t>obtenus</a:t>
            </a:r>
            <a:r>
              <a:rPr sz="1800" b="1" spc="-40" dirty="0">
                <a:latin typeface="Calibri"/>
                <a:cs typeface="Calibri"/>
              </a:rPr>
              <a:t> </a:t>
            </a:r>
            <a:r>
              <a:rPr sz="1800" b="1" dirty="0">
                <a:latin typeface="Calibri"/>
                <a:cs typeface="Calibri"/>
              </a:rPr>
              <a:t>par</a:t>
            </a:r>
            <a:r>
              <a:rPr sz="1800" b="1" spc="-70" dirty="0">
                <a:latin typeface="Calibri"/>
                <a:cs typeface="Calibri"/>
              </a:rPr>
              <a:t> </a:t>
            </a:r>
            <a:r>
              <a:rPr sz="1800" b="1" dirty="0">
                <a:latin typeface="Calibri"/>
                <a:cs typeface="Calibri"/>
              </a:rPr>
              <a:t>microscopie</a:t>
            </a:r>
            <a:r>
              <a:rPr sz="1800" b="1" spc="-65" dirty="0">
                <a:latin typeface="Calibri"/>
                <a:cs typeface="Calibri"/>
              </a:rPr>
              <a:t> </a:t>
            </a:r>
            <a:r>
              <a:rPr sz="1800" b="1" dirty="0">
                <a:latin typeface="Calibri"/>
                <a:cs typeface="Calibri"/>
              </a:rPr>
              <a:t>électronique</a:t>
            </a:r>
            <a:r>
              <a:rPr sz="1800" b="1" spc="-70" dirty="0">
                <a:latin typeface="Calibri"/>
                <a:cs typeface="Calibri"/>
              </a:rPr>
              <a:t> </a:t>
            </a:r>
            <a:r>
              <a:rPr sz="1800" b="1" dirty="0">
                <a:latin typeface="Calibri"/>
                <a:cs typeface="Calibri"/>
              </a:rPr>
              <a:t>à</a:t>
            </a:r>
            <a:r>
              <a:rPr sz="1800" b="1" spc="-25" dirty="0">
                <a:latin typeface="Calibri"/>
                <a:cs typeface="Calibri"/>
              </a:rPr>
              <a:t> </a:t>
            </a:r>
            <a:r>
              <a:rPr sz="1800" b="1" spc="-10" dirty="0">
                <a:latin typeface="Calibri"/>
                <a:cs typeface="Calibri"/>
              </a:rPr>
              <a:t>balayage</a:t>
            </a:r>
            <a:endParaRPr sz="1800">
              <a:latin typeface="Calibri"/>
              <a:cs typeface="Calibri"/>
            </a:endParaRPr>
          </a:p>
        </p:txBody>
      </p:sp>
      <p:pic>
        <p:nvPicPr>
          <p:cNvPr id="3" name="object 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07504" y="1249038"/>
            <a:ext cx="8976868" cy="2126748"/>
          </a:xfrm>
          <a:prstGeom prst="rect">
            <a:avLst/>
          </a:prstGeom>
        </p:spPr>
      </p:pic>
      <p:sp>
        <p:nvSpPr>
          <p:cNvPr id="4" name="object 4"/>
          <p:cNvSpPr txBox="1"/>
          <p:nvPr/>
        </p:nvSpPr>
        <p:spPr>
          <a:xfrm>
            <a:off x="5791327" y="3253232"/>
            <a:ext cx="109855" cy="26924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600" i="1" spc="-50" dirty="0">
                <a:latin typeface="Calibri"/>
                <a:cs typeface="Calibri"/>
              </a:rPr>
              <a:t>c</a:t>
            </a:r>
            <a:endParaRPr sz="1600">
              <a:latin typeface="Calibri"/>
              <a:cs typeface="Calibri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7850505" y="3253232"/>
            <a:ext cx="130175" cy="26924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600" i="1" spc="-50" dirty="0">
                <a:latin typeface="Calibri"/>
                <a:cs typeface="Calibri"/>
              </a:rPr>
              <a:t>d</a:t>
            </a:r>
            <a:endParaRPr sz="1600">
              <a:latin typeface="Calibri"/>
              <a:cs typeface="Calibri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114401" y="3253232"/>
            <a:ext cx="5533390" cy="95758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892175">
              <a:lnSpc>
                <a:spcPts val="1864"/>
              </a:lnSpc>
              <a:spcBef>
                <a:spcPts val="95"/>
              </a:spcBef>
              <a:tabLst>
                <a:tab pos="3320415" algn="l"/>
              </a:tabLst>
            </a:pPr>
            <a:r>
              <a:rPr sz="1600" i="1" spc="-50" dirty="0">
                <a:latin typeface="Calibri"/>
                <a:cs typeface="Calibri"/>
              </a:rPr>
              <a:t>a</a:t>
            </a:r>
            <a:r>
              <a:rPr sz="1600" i="1" dirty="0">
                <a:latin typeface="Calibri"/>
                <a:cs typeface="Calibri"/>
              </a:rPr>
              <a:t>	</a:t>
            </a:r>
            <a:r>
              <a:rPr sz="1600" i="1" spc="-50" dirty="0">
                <a:latin typeface="Calibri"/>
                <a:cs typeface="Calibri"/>
              </a:rPr>
              <a:t>b</a:t>
            </a:r>
            <a:endParaRPr sz="1600">
              <a:latin typeface="Calibri"/>
              <a:cs typeface="Calibri"/>
            </a:endParaRPr>
          </a:p>
          <a:p>
            <a:pPr marL="12700">
              <a:lnSpc>
                <a:spcPts val="1864"/>
              </a:lnSpc>
            </a:pPr>
            <a:r>
              <a:rPr sz="1600" i="1" spc="-25" dirty="0">
                <a:latin typeface="Calibri"/>
                <a:cs typeface="Calibri"/>
              </a:rPr>
              <a:t>Texture</a:t>
            </a:r>
            <a:r>
              <a:rPr sz="1600" i="1" spc="-45" dirty="0">
                <a:latin typeface="Calibri"/>
                <a:cs typeface="Calibri"/>
              </a:rPr>
              <a:t> </a:t>
            </a:r>
            <a:r>
              <a:rPr sz="1600" i="1" dirty="0">
                <a:latin typeface="Calibri"/>
                <a:cs typeface="Calibri"/>
              </a:rPr>
              <a:t>des</a:t>
            </a:r>
            <a:r>
              <a:rPr sz="1600" i="1" spc="-35" dirty="0">
                <a:latin typeface="Calibri"/>
                <a:cs typeface="Calibri"/>
              </a:rPr>
              <a:t> </a:t>
            </a:r>
            <a:r>
              <a:rPr sz="1600" i="1" dirty="0">
                <a:latin typeface="Calibri"/>
                <a:cs typeface="Calibri"/>
              </a:rPr>
              <a:t>argiles</a:t>
            </a:r>
            <a:r>
              <a:rPr sz="1600" i="1" spc="-30" dirty="0">
                <a:latin typeface="Calibri"/>
                <a:cs typeface="Calibri"/>
              </a:rPr>
              <a:t> </a:t>
            </a:r>
            <a:r>
              <a:rPr sz="1600" i="1" dirty="0">
                <a:latin typeface="Calibri"/>
                <a:cs typeface="Calibri"/>
              </a:rPr>
              <a:t>vertes</a:t>
            </a:r>
            <a:r>
              <a:rPr sz="1600" i="1" spc="-45" dirty="0">
                <a:latin typeface="Calibri"/>
                <a:cs typeface="Calibri"/>
              </a:rPr>
              <a:t> </a:t>
            </a:r>
            <a:r>
              <a:rPr sz="1600" i="1" dirty="0">
                <a:latin typeface="Calibri"/>
                <a:cs typeface="Calibri"/>
              </a:rPr>
              <a:t>de</a:t>
            </a:r>
            <a:r>
              <a:rPr sz="1600" i="1" spc="-20" dirty="0">
                <a:latin typeface="Calibri"/>
                <a:cs typeface="Calibri"/>
              </a:rPr>
              <a:t> </a:t>
            </a:r>
            <a:r>
              <a:rPr sz="1600" i="1" spc="-10" dirty="0">
                <a:latin typeface="Calibri"/>
                <a:cs typeface="Calibri"/>
              </a:rPr>
              <a:t>Romainville</a:t>
            </a:r>
            <a:r>
              <a:rPr sz="1600" i="1" spc="-25" dirty="0">
                <a:latin typeface="Calibri"/>
                <a:cs typeface="Calibri"/>
              </a:rPr>
              <a:t> </a:t>
            </a:r>
            <a:r>
              <a:rPr sz="1600" i="1" dirty="0">
                <a:latin typeface="Calibri"/>
                <a:cs typeface="Calibri"/>
              </a:rPr>
              <a:t>(Île</a:t>
            </a:r>
            <a:r>
              <a:rPr sz="1600" i="1" spc="-45" dirty="0">
                <a:latin typeface="Calibri"/>
                <a:cs typeface="Calibri"/>
              </a:rPr>
              <a:t> </a:t>
            </a:r>
            <a:r>
              <a:rPr sz="1600" i="1" dirty="0">
                <a:latin typeface="Calibri"/>
                <a:cs typeface="Calibri"/>
              </a:rPr>
              <a:t>de</a:t>
            </a:r>
            <a:r>
              <a:rPr sz="1600" i="1" spc="-30" dirty="0">
                <a:latin typeface="Calibri"/>
                <a:cs typeface="Calibri"/>
              </a:rPr>
              <a:t> </a:t>
            </a:r>
            <a:r>
              <a:rPr sz="1600" i="1" dirty="0">
                <a:latin typeface="Calibri"/>
                <a:cs typeface="Calibri"/>
              </a:rPr>
              <a:t>France)</a:t>
            </a:r>
            <a:r>
              <a:rPr sz="1600" i="1" spc="-5" dirty="0">
                <a:latin typeface="Calibri"/>
                <a:cs typeface="Calibri"/>
              </a:rPr>
              <a:t> </a:t>
            </a:r>
            <a:r>
              <a:rPr sz="1600" i="1" spc="-50" dirty="0">
                <a:latin typeface="Calibri"/>
                <a:cs typeface="Calibri"/>
              </a:rPr>
              <a:t>:</a:t>
            </a:r>
            <a:endParaRPr sz="1600">
              <a:latin typeface="Calibri"/>
              <a:cs typeface="Calibri"/>
            </a:endParaRPr>
          </a:p>
          <a:p>
            <a:pPr marL="12700" marR="5080" indent="45720">
              <a:lnSpc>
                <a:spcPct val="102899"/>
              </a:lnSpc>
              <a:spcBef>
                <a:spcPts val="150"/>
              </a:spcBef>
            </a:pPr>
            <a:r>
              <a:rPr sz="1400" i="1" dirty="0">
                <a:latin typeface="Calibri"/>
                <a:cs typeface="Calibri"/>
              </a:rPr>
              <a:t>a)</a:t>
            </a:r>
            <a:r>
              <a:rPr sz="1400" i="1" spc="40" dirty="0">
                <a:latin typeface="Calibri"/>
                <a:cs typeface="Calibri"/>
              </a:rPr>
              <a:t> </a:t>
            </a:r>
            <a:r>
              <a:rPr sz="1400" i="1" dirty="0">
                <a:latin typeface="Calibri"/>
                <a:cs typeface="Calibri"/>
              </a:rPr>
              <a:t>vue</a:t>
            </a:r>
            <a:r>
              <a:rPr sz="1400" i="1" spc="50" dirty="0">
                <a:latin typeface="Calibri"/>
                <a:cs typeface="Calibri"/>
              </a:rPr>
              <a:t> </a:t>
            </a:r>
            <a:r>
              <a:rPr sz="1400" i="1" dirty="0">
                <a:latin typeface="Calibri"/>
                <a:cs typeface="Calibri"/>
              </a:rPr>
              <a:t>perpendiculaire</a:t>
            </a:r>
            <a:r>
              <a:rPr sz="1400" i="1" spc="50" dirty="0">
                <a:latin typeface="Calibri"/>
                <a:cs typeface="Calibri"/>
              </a:rPr>
              <a:t> </a:t>
            </a:r>
            <a:r>
              <a:rPr sz="1400" i="1" dirty="0">
                <a:latin typeface="Calibri"/>
                <a:cs typeface="Calibri"/>
              </a:rPr>
              <a:t>au</a:t>
            </a:r>
            <a:r>
              <a:rPr sz="1400" i="1" spc="50" dirty="0">
                <a:latin typeface="Calibri"/>
                <a:cs typeface="Calibri"/>
              </a:rPr>
              <a:t> </a:t>
            </a:r>
            <a:r>
              <a:rPr sz="1400" i="1" dirty="0">
                <a:latin typeface="Calibri"/>
                <a:cs typeface="Calibri"/>
              </a:rPr>
              <a:t>litage,</a:t>
            </a:r>
            <a:r>
              <a:rPr sz="1400" i="1" spc="50" dirty="0">
                <a:latin typeface="Calibri"/>
                <a:cs typeface="Calibri"/>
              </a:rPr>
              <a:t> </a:t>
            </a:r>
            <a:r>
              <a:rPr sz="1400" i="1" dirty="0">
                <a:latin typeface="Calibri"/>
                <a:cs typeface="Calibri"/>
              </a:rPr>
              <a:t>b)</a:t>
            </a:r>
            <a:r>
              <a:rPr sz="1400" i="1" spc="60" dirty="0">
                <a:latin typeface="Calibri"/>
                <a:cs typeface="Calibri"/>
              </a:rPr>
              <a:t> </a:t>
            </a:r>
            <a:r>
              <a:rPr sz="1400" i="1" dirty="0">
                <a:latin typeface="Calibri"/>
                <a:cs typeface="Calibri"/>
              </a:rPr>
              <a:t>parallèle</a:t>
            </a:r>
            <a:r>
              <a:rPr sz="1400" i="1" spc="50" dirty="0">
                <a:latin typeface="Calibri"/>
                <a:cs typeface="Calibri"/>
              </a:rPr>
              <a:t> </a:t>
            </a:r>
            <a:r>
              <a:rPr sz="1400" i="1" dirty="0">
                <a:latin typeface="Calibri"/>
                <a:cs typeface="Calibri"/>
              </a:rPr>
              <a:t>au</a:t>
            </a:r>
            <a:r>
              <a:rPr sz="1400" i="1" spc="45" dirty="0">
                <a:latin typeface="Calibri"/>
                <a:cs typeface="Calibri"/>
              </a:rPr>
              <a:t> </a:t>
            </a:r>
            <a:r>
              <a:rPr sz="1400" i="1" dirty="0">
                <a:latin typeface="Calibri"/>
                <a:cs typeface="Calibri"/>
              </a:rPr>
              <a:t>litage</a:t>
            </a:r>
            <a:r>
              <a:rPr sz="1400" i="1" spc="55" dirty="0">
                <a:latin typeface="Calibri"/>
                <a:cs typeface="Calibri"/>
              </a:rPr>
              <a:t> </a:t>
            </a:r>
            <a:r>
              <a:rPr sz="1400" i="1" dirty="0">
                <a:latin typeface="Calibri"/>
                <a:cs typeface="Calibri"/>
              </a:rPr>
              <a:t>;</a:t>
            </a:r>
            <a:r>
              <a:rPr sz="1400" i="1" spc="50" dirty="0">
                <a:latin typeface="Calibri"/>
                <a:cs typeface="Calibri"/>
              </a:rPr>
              <a:t> </a:t>
            </a:r>
            <a:r>
              <a:rPr sz="1400" i="1" dirty="0">
                <a:latin typeface="Calibri"/>
                <a:cs typeface="Calibri"/>
              </a:rPr>
              <a:t>microfissuration</a:t>
            </a:r>
            <a:r>
              <a:rPr sz="1400" i="1" spc="50" dirty="0">
                <a:latin typeface="Calibri"/>
                <a:cs typeface="Calibri"/>
              </a:rPr>
              <a:t> </a:t>
            </a:r>
            <a:r>
              <a:rPr sz="1400" i="1" spc="-25" dirty="0">
                <a:latin typeface="Calibri"/>
                <a:cs typeface="Calibri"/>
              </a:rPr>
              <a:t>se </a:t>
            </a:r>
            <a:r>
              <a:rPr sz="1400" i="1" dirty="0">
                <a:latin typeface="Calibri"/>
                <a:cs typeface="Calibri"/>
              </a:rPr>
              <a:t>développant</a:t>
            </a:r>
            <a:r>
              <a:rPr sz="1400" i="1" spc="-20" dirty="0">
                <a:latin typeface="Calibri"/>
                <a:cs typeface="Calibri"/>
              </a:rPr>
              <a:t> </a:t>
            </a:r>
            <a:r>
              <a:rPr sz="1400" i="1" dirty="0">
                <a:latin typeface="Calibri"/>
                <a:cs typeface="Calibri"/>
              </a:rPr>
              <a:t>le</a:t>
            </a:r>
            <a:r>
              <a:rPr sz="1400" i="1" spc="-40" dirty="0">
                <a:latin typeface="Calibri"/>
                <a:cs typeface="Calibri"/>
              </a:rPr>
              <a:t> </a:t>
            </a:r>
            <a:r>
              <a:rPr sz="1400" i="1" dirty="0">
                <a:latin typeface="Calibri"/>
                <a:cs typeface="Calibri"/>
              </a:rPr>
              <a:t>long</a:t>
            </a:r>
            <a:r>
              <a:rPr sz="1400" i="1" spc="-30" dirty="0">
                <a:latin typeface="Calibri"/>
                <a:cs typeface="Calibri"/>
              </a:rPr>
              <a:t> </a:t>
            </a:r>
            <a:r>
              <a:rPr sz="1400" i="1" dirty="0">
                <a:latin typeface="Calibri"/>
                <a:cs typeface="Calibri"/>
              </a:rPr>
              <a:t>du</a:t>
            </a:r>
            <a:r>
              <a:rPr sz="1400" i="1" spc="-20" dirty="0">
                <a:latin typeface="Calibri"/>
                <a:cs typeface="Calibri"/>
              </a:rPr>
              <a:t> </a:t>
            </a:r>
            <a:r>
              <a:rPr sz="1400" i="1" dirty="0">
                <a:latin typeface="Calibri"/>
                <a:cs typeface="Calibri"/>
              </a:rPr>
              <a:t>litage</a:t>
            </a:r>
            <a:r>
              <a:rPr sz="1400" i="1" spc="-10" dirty="0">
                <a:latin typeface="Calibri"/>
                <a:cs typeface="Calibri"/>
              </a:rPr>
              <a:t> </a:t>
            </a:r>
            <a:r>
              <a:rPr sz="1400" i="1" dirty="0">
                <a:latin typeface="Calibri"/>
                <a:cs typeface="Calibri"/>
              </a:rPr>
              <a:t>sédimentaire</a:t>
            </a:r>
            <a:r>
              <a:rPr sz="1400" i="1" spc="-40" dirty="0">
                <a:latin typeface="Calibri"/>
                <a:cs typeface="Calibri"/>
              </a:rPr>
              <a:t> </a:t>
            </a:r>
            <a:r>
              <a:rPr sz="1400" i="1" dirty="0">
                <a:latin typeface="Calibri"/>
                <a:cs typeface="Calibri"/>
              </a:rPr>
              <a:t>en</a:t>
            </a:r>
            <a:r>
              <a:rPr sz="1400" i="1" spc="-40" dirty="0">
                <a:latin typeface="Calibri"/>
                <a:cs typeface="Calibri"/>
              </a:rPr>
              <a:t> </a:t>
            </a:r>
            <a:r>
              <a:rPr sz="1400" i="1" dirty="0">
                <a:latin typeface="Calibri"/>
                <a:cs typeface="Calibri"/>
              </a:rPr>
              <a:t>c),</a:t>
            </a:r>
            <a:r>
              <a:rPr sz="1400" i="1" spc="-25" dirty="0">
                <a:latin typeface="Calibri"/>
                <a:cs typeface="Calibri"/>
              </a:rPr>
              <a:t> </a:t>
            </a:r>
            <a:r>
              <a:rPr sz="1400" i="1" dirty="0">
                <a:latin typeface="Calibri"/>
                <a:cs typeface="Calibri"/>
              </a:rPr>
              <a:t>avec</a:t>
            </a:r>
            <a:r>
              <a:rPr sz="1400" i="1" spc="-25" dirty="0">
                <a:latin typeface="Calibri"/>
                <a:cs typeface="Calibri"/>
              </a:rPr>
              <a:t> </a:t>
            </a:r>
            <a:r>
              <a:rPr sz="1400" i="1" dirty="0">
                <a:latin typeface="Calibri"/>
                <a:cs typeface="Calibri"/>
              </a:rPr>
              <a:t>vue</a:t>
            </a:r>
            <a:r>
              <a:rPr sz="1400" i="1" spc="-40" dirty="0">
                <a:latin typeface="Calibri"/>
                <a:cs typeface="Calibri"/>
              </a:rPr>
              <a:t> </a:t>
            </a:r>
            <a:r>
              <a:rPr sz="1400" i="1" dirty="0">
                <a:latin typeface="Calibri"/>
                <a:cs typeface="Calibri"/>
              </a:rPr>
              <a:t>rapprochée</a:t>
            </a:r>
            <a:r>
              <a:rPr sz="1400" i="1" spc="-40" dirty="0">
                <a:latin typeface="Calibri"/>
                <a:cs typeface="Calibri"/>
              </a:rPr>
              <a:t> </a:t>
            </a:r>
            <a:r>
              <a:rPr sz="1400" i="1" dirty="0">
                <a:latin typeface="Calibri"/>
                <a:cs typeface="Calibri"/>
              </a:rPr>
              <a:t>en</a:t>
            </a:r>
            <a:r>
              <a:rPr sz="1400" i="1" spc="-35" dirty="0">
                <a:latin typeface="Calibri"/>
                <a:cs typeface="Calibri"/>
              </a:rPr>
              <a:t> </a:t>
            </a:r>
            <a:r>
              <a:rPr sz="1400" i="1" spc="-25" dirty="0">
                <a:latin typeface="Calibri"/>
                <a:cs typeface="Calibri"/>
              </a:rPr>
              <a:t>d)</a:t>
            </a:r>
            <a:endParaRPr sz="1400">
              <a:latin typeface="Calibri"/>
              <a:cs typeface="Calibri"/>
            </a:endParaRPr>
          </a:p>
        </p:txBody>
      </p:sp>
      <p:grpSp>
        <p:nvGrpSpPr>
          <p:cNvPr id="7" name="object 7"/>
          <p:cNvGrpSpPr/>
          <p:nvPr/>
        </p:nvGrpSpPr>
        <p:grpSpPr>
          <a:xfrm>
            <a:off x="115823" y="4465318"/>
            <a:ext cx="8921750" cy="2272665"/>
            <a:chOff x="115823" y="4465318"/>
            <a:chExt cx="8921750" cy="2272665"/>
          </a:xfrm>
        </p:grpSpPr>
        <p:pic>
          <p:nvPicPr>
            <p:cNvPr id="8" name="object 8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115823" y="4469890"/>
              <a:ext cx="5753100" cy="2267712"/>
            </a:xfrm>
            <a:prstGeom prst="rect">
              <a:avLst/>
            </a:prstGeom>
          </p:spPr>
        </p:pic>
        <p:pic>
          <p:nvPicPr>
            <p:cNvPr id="9" name="object 9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5891783" y="4465318"/>
              <a:ext cx="3145536" cy="2270760"/>
            </a:xfrm>
            <a:prstGeom prst="rect">
              <a:avLst/>
            </a:prstGeom>
          </p:spPr>
        </p:pic>
      </p:grpSp>
      <p:sp>
        <p:nvSpPr>
          <p:cNvPr id="10" name="object 10"/>
          <p:cNvSpPr txBox="1"/>
          <p:nvPr/>
        </p:nvSpPr>
        <p:spPr>
          <a:xfrm>
            <a:off x="1155509" y="4499813"/>
            <a:ext cx="824230" cy="307975"/>
          </a:xfrm>
          <a:prstGeom prst="rect">
            <a:avLst/>
          </a:prstGeom>
          <a:solidFill>
            <a:srgbClr val="FFFFFF"/>
          </a:solidFill>
          <a:ln w="25400">
            <a:solidFill>
              <a:srgbClr val="000000"/>
            </a:solidFill>
          </a:ln>
        </p:spPr>
        <p:txBody>
          <a:bodyPr vert="horz" wrap="square" lIns="0" tIns="34925" rIns="0" bIns="0" rtlCol="0">
            <a:spAutoFit/>
          </a:bodyPr>
          <a:lstStyle/>
          <a:p>
            <a:pPr marL="95250">
              <a:lnSpc>
                <a:spcPct val="100000"/>
              </a:lnSpc>
              <a:spcBef>
                <a:spcPts val="275"/>
              </a:spcBef>
            </a:pPr>
            <a:r>
              <a:rPr sz="1400" spc="-10" dirty="0">
                <a:latin typeface="Calibri"/>
                <a:cs typeface="Calibri"/>
              </a:rPr>
              <a:t>Kaolinite</a:t>
            </a:r>
            <a:endParaRPr sz="1400">
              <a:latin typeface="Calibri"/>
              <a:cs typeface="Calibri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4215891" y="4499813"/>
            <a:ext cx="500380" cy="307975"/>
          </a:xfrm>
          <a:prstGeom prst="rect">
            <a:avLst/>
          </a:prstGeom>
          <a:solidFill>
            <a:srgbClr val="FFFFFF"/>
          </a:solidFill>
          <a:ln w="25400">
            <a:solidFill>
              <a:srgbClr val="000000"/>
            </a:solidFill>
          </a:ln>
        </p:spPr>
        <p:txBody>
          <a:bodyPr vert="horz" wrap="square" lIns="0" tIns="34925" rIns="0" bIns="0" rtlCol="0">
            <a:spAutoFit/>
          </a:bodyPr>
          <a:lstStyle/>
          <a:p>
            <a:pPr marL="95250">
              <a:lnSpc>
                <a:spcPct val="100000"/>
              </a:lnSpc>
              <a:spcBef>
                <a:spcPts val="275"/>
              </a:spcBef>
            </a:pPr>
            <a:r>
              <a:rPr sz="1400" spc="-10" dirty="0">
                <a:latin typeface="Calibri"/>
                <a:cs typeface="Calibri"/>
              </a:rPr>
              <a:t>illite</a:t>
            </a:r>
            <a:endParaRPr sz="1400">
              <a:latin typeface="Calibri"/>
              <a:cs typeface="Calibri"/>
            </a:endParaRPr>
          </a:p>
        </p:txBody>
      </p:sp>
      <p:grpSp>
        <p:nvGrpSpPr>
          <p:cNvPr id="12" name="object 12"/>
          <p:cNvGrpSpPr/>
          <p:nvPr/>
        </p:nvGrpSpPr>
        <p:grpSpPr>
          <a:xfrm>
            <a:off x="5880100" y="4003992"/>
            <a:ext cx="1405255" cy="518159"/>
            <a:chOff x="5880100" y="4003992"/>
            <a:chExt cx="1405255" cy="518159"/>
          </a:xfrm>
        </p:grpSpPr>
        <p:sp>
          <p:nvSpPr>
            <p:cNvPr id="13" name="object 13"/>
            <p:cNvSpPr/>
            <p:nvPr/>
          </p:nvSpPr>
          <p:spPr>
            <a:xfrm>
              <a:off x="5892800" y="4016692"/>
              <a:ext cx="1379855" cy="492759"/>
            </a:xfrm>
            <a:custGeom>
              <a:avLst/>
              <a:gdLst/>
              <a:ahLst/>
              <a:cxnLst/>
              <a:rect l="l" t="t" r="r" b="b"/>
              <a:pathLst>
                <a:path w="1379854" h="492760">
                  <a:moveTo>
                    <a:pt x="1379474" y="0"/>
                  </a:moveTo>
                  <a:lnTo>
                    <a:pt x="0" y="0"/>
                  </a:lnTo>
                  <a:lnTo>
                    <a:pt x="0" y="492442"/>
                  </a:lnTo>
                  <a:lnTo>
                    <a:pt x="1379474" y="492442"/>
                  </a:lnTo>
                  <a:lnTo>
                    <a:pt x="1379474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" name="object 14"/>
            <p:cNvSpPr/>
            <p:nvPr/>
          </p:nvSpPr>
          <p:spPr>
            <a:xfrm>
              <a:off x="5892800" y="4016692"/>
              <a:ext cx="1379855" cy="492759"/>
            </a:xfrm>
            <a:custGeom>
              <a:avLst/>
              <a:gdLst/>
              <a:ahLst/>
              <a:cxnLst/>
              <a:rect l="l" t="t" r="r" b="b"/>
              <a:pathLst>
                <a:path w="1379854" h="492760">
                  <a:moveTo>
                    <a:pt x="0" y="492442"/>
                  </a:moveTo>
                  <a:lnTo>
                    <a:pt x="1379474" y="492442"/>
                  </a:lnTo>
                  <a:lnTo>
                    <a:pt x="1379474" y="0"/>
                  </a:lnTo>
                  <a:lnTo>
                    <a:pt x="0" y="0"/>
                  </a:lnTo>
                  <a:lnTo>
                    <a:pt x="0" y="492442"/>
                  </a:lnTo>
                  <a:close/>
                </a:path>
              </a:pathLst>
            </a:custGeom>
            <a:ln w="254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5" name="object 15"/>
          <p:cNvSpPr txBox="1"/>
          <p:nvPr/>
        </p:nvSpPr>
        <p:spPr>
          <a:xfrm>
            <a:off x="5905500" y="4038346"/>
            <a:ext cx="1292860" cy="42481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61594" algn="ctr">
              <a:lnSpc>
                <a:spcPct val="100000"/>
              </a:lnSpc>
              <a:spcBef>
                <a:spcPts val="100"/>
              </a:spcBef>
            </a:pPr>
            <a:r>
              <a:rPr sz="1400" spc="-10" dirty="0">
                <a:latin typeface="Calibri"/>
                <a:cs typeface="Calibri"/>
              </a:rPr>
              <a:t>Montmorillonite</a:t>
            </a:r>
            <a:endParaRPr sz="1400">
              <a:latin typeface="Calibri"/>
              <a:cs typeface="Calibri"/>
            </a:endParaRPr>
          </a:p>
          <a:p>
            <a:pPr marL="63500" algn="ctr">
              <a:lnSpc>
                <a:spcPct val="100000"/>
              </a:lnSpc>
              <a:spcBef>
                <a:spcPts val="20"/>
              </a:spcBef>
            </a:pPr>
            <a:r>
              <a:rPr sz="1200" dirty="0">
                <a:latin typeface="Calibri"/>
                <a:cs typeface="Calibri"/>
              </a:rPr>
              <a:t>+</a:t>
            </a:r>
            <a:r>
              <a:rPr sz="1200" spc="-1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grain</a:t>
            </a:r>
            <a:r>
              <a:rPr sz="1200" spc="-3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de</a:t>
            </a:r>
            <a:r>
              <a:rPr sz="1200" spc="-20" dirty="0">
                <a:latin typeface="Calibri"/>
                <a:cs typeface="Calibri"/>
              </a:rPr>
              <a:t> </a:t>
            </a:r>
            <a:r>
              <a:rPr sz="1200" spc="-10" dirty="0">
                <a:latin typeface="Calibri"/>
                <a:cs typeface="Calibri"/>
              </a:rPr>
              <a:t>quartz</a:t>
            </a:r>
            <a:endParaRPr sz="1200">
              <a:latin typeface="Calibri"/>
              <a:cs typeface="Calibri"/>
            </a:endParaRPr>
          </a:p>
        </p:txBody>
      </p:sp>
      <p:grpSp>
        <p:nvGrpSpPr>
          <p:cNvPr id="16" name="object 16"/>
          <p:cNvGrpSpPr/>
          <p:nvPr/>
        </p:nvGrpSpPr>
        <p:grpSpPr>
          <a:xfrm>
            <a:off x="7171943" y="3525011"/>
            <a:ext cx="1972310" cy="1534795"/>
            <a:chOff x="7171943" y="3525011"/>
            <a:chExt cx="1972310" cy="1534795"/>
          </a:xfrm>
        </p:grpSpPr>
        <p:pic>
          <p:nvPicPr>
            <p:cNvPr id="17" name="object 17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7171943" y="3525011"/>
              <a:ext cx="1972055" cy="1534668"/>
            </a:xfrm>
            <a:prstGeom prst="rect">
              <a:avLst/>
            </a:prstGeom>
          </p:spPr>
        </p:pic>
        <p:pic>
          <p:nvPicPr>
            <p:cNvPr id="18" name="object 18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7236332" y="3589908"/>
              <a:ext cx="1801622" cy="1351280"/>
            </a:xfrm>
            <a:prstGeom prst="rect">
              <a:avLst/>
            </a:prstGeom>
          </p:spPr>
        </p:pic>
        <p:sp>
          <p:nvSpPr>
            <p:cNvPr id="19" name="object 19"/>
            <p:cNvSpPr/>
            <p:nvPr/>
          </p:nvSpPr>
          <p:spPr>
            <a:xfrm>
              <a:off x="7217282" y="3570858"/>
              <a:ext cx="1840230" cy="1389380"/>
            </a:xfrm>
            <a:custGeom>
              <a:avLst/>
              <a:gdLst/>
              <a:ahLst/>
              <a:cxnLst/>
              <a:rect l="l" t="t" r="r" b="b"/>
              <a:pathLst>
                <a:path w="1840229" h="1389379">
                  <a:moveTo>
                    <a:pt x="0" y="1389380"/>
                  </a:moveTo>
                  <a:lnTo>
                    <a:pt x="1839722" y="1389380"/>
                  </a:lnTo>
                  <a:lnTo>
                    <a:pt x="1839722" y="0"/>
                  </a:lnTo>
                  <a:lnTo>
                    <a:pt x="0" y="0"/>
                  </a:lnTo>
                  <a:lnTo>
                    <a:pt x="0" y="1389380"/>
                  </a:lnTo>
                  <a:close/>
                </a:path>
              </a:pathLst>
            </a:custGeom>
            <a:ln w="381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5604668" y="109169"/>
            <a:ext cx="3335654" cy="51308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algn="ctr">
              <a:lnSpc>
                <a:spcPct val="100000"/>
              </a:lnSpc>
              <a:spcBef>
                <a:spcPts val="95"/>
              </a:spcBef>
            </a:pPr>
            <a:r>
              <a:rPr sz="1600" dirty="0">
                <a:solidFill>
                  <a:srgbClr val="FFFFFF"/>
                </a:solidFill>
                <a:latin typeface="Calibri"/>
                <a:cs typeface="Calibri"/>
              </a:rPr>
              <a:t>II</a:t>
            </a:r>
            <a:r>
              <a:rPr sz="1600" spc="-3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600" dirty="0">
                <a:solidFill>
                  <a:srgbClr val="FFFFFF"/>
                </a:solidFill>
                <a:latin typeface="Calibri"/>
                <a:cs typeface="Calibri"/>
              </a:rPr>
              <a:t>.</a:t>
            </a:r>
            <a:r>
              <a:rPr sz="1600" spc="-3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600" dirty="0">
                <a:solidFill>
                  <a:srgbClr val="FFFFFF"/>
                </a:solidFill>
                <a:latin typeface="Calibri"/>
                <a:cs typeface="Calibri"/>
              </a:rPr>
              <a:t>Les</a:t>
            </a:r>
            <a:r>
              <a:rPr sz="1600" spc="-1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600" dirty="0">
                <a:solidFill>
                  <a:srgbClr val="FFFFFF"/>
                </a:solidFill>
                <a:latin typeface="Calibri"/>
                <a:cs typeface="Calibri"/>
              </a:rPr>
              <a:t>principaux</a:t>
            </a:r>
            <a:r>
              <a:rPr sz="1600" spc="-5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600" spc="-10" dirty="0">
                <a:solidFill>
                  <a:srgbClr val="FFFFFF"/>
                </a:solidFill>
                <a:latin typeface="Calibri"/>
                <a:cs typeface="Calibri"/>
              </a:rPr>
              <a:t>minéraux</a:t>
            </a:r>
            <a:endParaRPr sz="1600">
              <a:latin typeface="Calibri"/>
              <a:cs typeface="Calibri"/>
            </a:endParaRPr>
          </a:p>
          <a:p>
            <a:pPr algn="ctr">
              <a:lnSpc>
                <a:spcPct val="100000"/>
              </a:lnSpc>
            </a:pPr>
            <a:r>
              <a:rPr sz="1600" spc="-10" dirty="0">
                <a:solidFill>
                  <a:srgbClr val="FFFFFF"/>
                </a:solidFill>
                <a:latin typeface="Calibri"/>
                <a:cs typeface="Calibri"/>
              </a:rPr>
              <a:t>constituants</a:t>
            </a:r>
            <a:r>
              <a:rPr sz="1600" spc="-4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600" dirty="0">
                <a:solidFill>
                  <a:srgbClr val="FFFFFF"/>
                </a:solidFill>
                <a:latin typeface="Calibri"/>
                <a:cs typeface="Calibri"/>
              </a:rPr>
              <a:t>des</a:t>
            </a:r>
            <a:r>
              <a:rPr sz="1600" spc="-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600" spc="-10" dirty="0">
                <a:solidFill>
                  <a:srgbClr val="FFFFFF"/>
                </a:solidFill>
                <a:latin typeface="Calibri"/>
                <a:cs typeface="Calibri"/>
              </a:rPr>
              <a:t>roches</a:t>
            </a:r>
            <a:endParaRPr sz="1600">
              <a:latin typeface="Calibri"/>
              <a:cs typeface="Calibri"/>
            </a:endParaRPr>
          </a:p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2947161" y="646556"/>
            <a:ext cx="3113405" cy="45212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2800" dirty="0">
                <a:solidFill>
                  <a:srgbClr val="000000"/>
                </a:solidFill>
              </a:rPr>
              <a:t>Le</a:t>
            </a:r>
            <a:r>
              <a:rPr sz="2800" spc="-30" dirty="0">
                <a:solidFill>
                  <a:srgbClr val="000000"/>
                </a:solidFill>
              </a:rPr>
              <a:t> </a:t>
            </a:r>
            <a:r>
              <a:rPr sz="2800" dirty="0">
                <a:solidFill>
                  <a:srgbClr val="000000"/>
                </a:solidFill>
              </a:rPr>
              <a:t>cas</a:t>
            </a:r>
            <a:r>
              <a:rPr sz="2800" spc="-35" dirty="0">
                <a:solidFill>
                  <a:srgbClr val="000000"/>
                </a:solidFill>
              </a:rPr>
              <a:t> </a:t>
            </a:r>
            <a:r>
              <a:rPr sz="2800" dirty="0">
                <a:solidFill>
                  <a:srgbClr val="000000"/>
                </a:solidFill>
              </a:rPr>
              <a:t>des</a:t>
            </a:r>
            <a:r>
              <a:rPr sz="2800" spc="-20" dirty="0">
                <a:solidFill>
                  <a:srgbClr val="000000"/>
                </a:solidFill>
              </a:rPr>
              <a:t> </a:t>
            </a:r>
            <a:r>
              <a:rPr sz="2800" spc="-10" dirty="0">
                <a:solidFill>
                  <a:srgbClr val="000000"/>
                </a:solidFill>
              </a:rPr>
              <a:t>bentonites</a:t>
            </a:r>
            <a:endParaRPr sz="2800"/>
          </a:p>
        </p:txBody>
      </p:sp>
      <p:sp>
        <p:nvSpPr>
          <p:cNvPr id="4" name="object 4"/>
          <p:cNvSpPr txBox="1"/>
          <p:nvPr/>
        </p:nvSpPr>
        <p:spPr>
          <a:xfrm>
            <a:off x="498144" y="1099413"/>
            <a:ext cx="7752080" cy="2617470"/>
          </a:xfrm>
          <a:prstGeom prst="rect">
            <a:avLst/>
          </a:prstGeom>
        </p:spPr>
        <p:txBody>
          <a:bodyPr vert="horz" wrap="square" lIns="0" tIns="88900" rIns="0" bIns="0" rtlCol="0">
            <a:spAutoFit/>
          </a:bodyPr>
          <a:lstStyle/>
          <a:p>
            <a:pPr marL="354965" indent="-342265">
              <a:lnSpc>
                <a:spcPct val="100000"/>
              </a:lnSpc>
              <a:spcBef>
                <a:spcPts val="700"/>
              </a:spcBef>
              <a:buChar char="•"/>
              <a:tabLst>
                <a:tab pos="354965" algn="l"/>
              </a:tabLst>
            </a:pPr>
            <a:r>
              <a:rPr sz="2000" dirty="0">
                <a:latin typeface="Calibri"/>
                <a:cs typeface="Calibri"/>
              </a:rPr>
              <a:t>C’est</a:t>
            </a:r>
            <a:r>
              <a:rPr sz="2000" spc="-25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le</a:t>
            </a:r>
            <a:r>
              <a:rPr sz="2000" spc="-25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nom</a:t>
            </a:r>
            <a:r>
              <a:rPr sz="2000" spc="-35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commercial</a:t>
            </a:r>
            <a:r>
              <a:rPr sz="2000" spc="-20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de</a:t>
            </a:r>
            <a:r>
              <a:rPr sz="2000" spc="-20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la</a:t>
            </a:r>
            <a:r>
              <a:rPr sz="2000" spc="-25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montmorillonite</a:t>
            </a:r>
            <a:r>
              <a:rPr sz="2000" spc="-15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(ou</a:t>
            </a:r>
            <a:r>
              <a:rPr sz="2000" spc="-25" dirty="0">
                <a:latin typeface="Calibri"/>
                <a:cs typeface="Calibri"/>
              </a:rPr>
              <a:t> </a:t>
            </a:r>
            <a:r>
              <a:rPr sz="2000" spc="-10" dirty="0">
                <a:latin typeface="Calibri"/>
                <a:cs typeface="Calibri"/>
              </a:rPr>
              <a:t>smectite)</a:t>
            </a:r>
            <a:endParaRPr sz="2000">
              <a:latin typeface="Calibri"/>
              <a:cs typeface="Calibri"/>
            </a:endParaRPr>
          </a:p>
          <a:p>
            <a:pPr marL="354965" indent="-342265">
              <a:lnSpc>
                <a:spcPct val="100000"/>
              </a:lnSpc>
              <a:spcBef>
                <a:spcPts val="605"/>
              </a:spcBef>
              <a:buChar char="•"/>
              <a:tabLst>
                <a:tab pos="354965" algn="l"/>
              </a:tabLst>
            </a:pPr>
            <a:r>
              <a:rPr sz="2000" dirty="0">
                <a:latin typeface="Calibri"/>
                <a:cs typeface="Calibri"/>
              </a:rPr>
              <a:t>C’est</a:t>
            </a:r>
            <a:r>
              <a:rPr sz="2000" spc="-35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la</a:t>
            </a:r>
            <a:r>
              <a:rPr sz="2000" spc="-35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principale</a:t>
            </a:r>
            <a:r>
              <a:rPr sz="2000" spc="-30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composante</a:t>
            </a:r>
            <a:r>
              <a:rPr sz="2000" spc="-40" dirty="0">
                <a:latin typeface="Calibri"/>
                <a:cs typeface="Calibri"/>
              </a:rPr>
              <a:t> </a:t>
            </a:r>
            <a:r>
              <a:rPr sz="2000" spc="-50" dirty="0">
                <a:latin typeface="Calibri"/>
                <a:cs typeface="Calibri"/>
              </a:rPr>
              <a:t>:</a:t>
            </a:r>
            <a:endParaRPr sz="2000">
              <a:latin typeface="Calibri"/>
              <a:cs typeface="Calibri"/>
            </a:endParaRPr>
          </a:p>
          <a:p>
            <a:pPr marL="812165" lvl="1" indent="-342265">
              <a:lnSpc>
                <a:spcPct val="100000"/>
              </a:lnSpc>
              <a:spcBef>
                <a:spcPts val="600"/>
              </a:spcBef>
              <a:buChar char="•"/>
              <a:tabLst>
                <a:tab pos="812165" algn="l"/>
              </a:tabLst>
            </a:pPr>
            <a:r>
              <a:rPr sz="2000" dirty="0">
                <a:latin typeface="Calibri"/>
                <a:cs typeface="Calibri"/>
              </a:rPr>
              <a:t>Des</a:t>
            </a:r>
            <a:r>
              <a:rPr sz="2000" spc="-40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litières</a:t>
            </a:r>
            <a:r>
              <a:rPr sz="2000" spc="-5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pour</a:t>
            </a:r>
            <a:r>
              <a:rPr sz="2000" spc="-60" dirty="0">
                <a:latin typeface="Calibri"/>
                <a:cs typeface="Calibri"/>
              </a:rPr>
              <a:t> </a:t>
            </a:r>
            <a:r>
              <a:rPr sz="2000" spc="-20" dirty="0">
                <a:latin typeface="Calibri"/>
                <a:cs typeface="Calibri"/>
              </a:rPr>
              <a:t>chats</a:t>
            </a:r>
            <a:endParaRPr sz="2000">
              <a:latin typeface="Calibri"/>
              <a:cs typeface="Calibri"/>
            </a:endParaRPr>
          </a:p>
          <a:p>
            <a:pPr marL="812165" marR="245110" lvl="1" indent="-342900">
              <a:lnSpc>
                <a:spcPct val="100000"/>
              </a:lnSpc>
              <a:spcBef>
                <a:spcPts val="600"/>
              </a:spcBef>
              <a:buChar char="•"/>
              <a:tabLst>
                <a:tab pos="812165" algn="l"/>
              </a:tabLst>
            </a:pPr>
            <a:r>
              <a:rPr sz="2000" spc="-10" dirty="0">
                <a:latin typeface="Calibri"/>
                <a:cs typeface="Calibri"/>
              </a:rPr>
              <a:t>Fréquemment</a:t>
            </a:r>
            <a:r>
              <a:rPr sz="2000" spc="-35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dans</a:t>
            </a:r>
            <a:r>
              <a:rPr sz="2000" spc="-40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les</a:t>
            </a:r>
            <a:r>
              <a:rPr sz="2000" spc="-25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produits</a:t>
            </a:r>
            <a:r>
              <a:rPr sz="2000" spc="-55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industriels</a:t>
            </a:r>
            <a:r>
              <a:rPr sz="2000" spc="-25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et</a:t>
            </a:r>
            <a:r>
              <a:rPr sz="2000" spc="-40" dirty="0">
                <a:latin typeface="Calibri"/>
                <a:cs typeface="Calibri"/>
              </a:rPr>
              <a:t> </a:t>
            </a:r>
            <a:r>
              <a:rPr sz="2000" spc="-10" dirty="0">
                <a:latin typeface="Calibri"/>
                <a:cs typeface="Calibri"/>
              </a:rPr>
              <a:t>pharmaceutiques</a:t>
            </a:r>
            <a:r>
              <a:rPr sz="2000" spc="-35" dirty="0">
                <a:latin typeface="Calibri"/>
                <a:cs typeface="Calibri"/>
              </a:rPr>
              <a:t> </a:t>
            </a:r>
            <a:r>
              <a:rPr sz="2000" spc="-50" dirty="0">
                <a:latin typeface="Calibri"/>
                <a:cs typeface="Calibri"/>
              </a:rPr>
              <a:t>; </a:t>
            </a:r>
            <a:r>
              <a:rPr sz="2000" dirty="0">
                <a:latin typeface="Calibri"/>
                <a:cs typeface="Calibri"/>
              </a:rPr>
              <a:t>(tablettes</a:t>
            </a:r>
            <a:r>
              <a:rPr sz="2000" spc="-20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de</a:t>
            </a:r>
            <a:r>
              <a:rPr sz="2000" spc="-45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chocolat</a:t>
            </a:r>
            <a:r>
              <a:rPr sz="2000" spc="-45" dirty="0">
                <a:latin typeface="Calibri"/>
                <a:cs typeface="Calibri"/>
              </a:rPr>
              <a:t> </a:t>
            </a:r>
            <a:r>
              <a:rPr sz="2000" spc="-25" dirty="0">
                <a:latin typeface="Calibri"/>
                <a:cs typeface="Calibri"/>
              </a:rPr>
              <a:t>!)</a:t>
            </a:r>
            <a:endParaRPr sz="2000">
              <a:latin typeface="Calibri"/>
              <a:cs typeface="Calibri"/>
            </a:endParaRPr>
          </a:p>
          <a:p>
            <a:pPr marL="812165" lvl="1" indent="-342265">
              <a:lnSpc>
                <a:spcPct val="100000"/>
              </a:lnSpc>
              <a:spcBef>
                <a:spcPts val="600"/>
              </a:spcBef>
              <a:buChar char="•"/>
              <a:tabLst>
                <a:tab pos="812165" algn="l"/>
              </a:tabLst>
            </a:pPr>
            <a:r>
              <a:rPr sz="2000" dirty="0">
                <a:latin typeface="Calibri"/>
                <a:cs typeface="Calibri"/>
              </a:rPr>
              <a:t>Des</a:t>
            </a:r>
            <a:r>
              <a:rPr sz="2000" spc="-10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fonds</a:t>
            </a:r>
            <a:r>
              <a:rPr sz="2000" spc="-35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de</a:t>
            </a:r>
            <a:r>
              <a:rPr sz="2000" spc="-10" dirty="0">
                <a:latin typeface="Calibri"/>
                <a:cs typeface="Calibri"/>
              </a:rPr>
              <a:t> décharge</a:t>
            </a:r>
            <a:endParaRPr sz="2000">
              <a:latin typeface="Calibri"/>
              <a:cs typeface="Calibri"/>
            </a:endParaRPr>
          </a:p>
          <a:p>
            <a:pPr marL="812165" lvl="1" indent="-342265">
              <a:lnSpc>
                <a:spcPct val="100000"/>
              </a:lnSpc>
              <a:spcBef>
                <a:spcPts val="600"/>
              </a:spcBef>
              <a:buChar char="•"/>
              <a:tabLst>
                <a:tab pos="812165" algn="l"/>
              </a:tabLst>
            </a:pPr>
            <a:r>
              <a:rPr sz="2000" dirty="0">
                <a:latin typeface="Calibri"/>
                <a:cs typeface="Calibri"/>
              </a:rPr>
              <a:t>Des</a:t>
            </a:r>
            <a:r>
              <a:rPr sz="2000" spc="-25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boues</a:t>
            </a:r>
            <a:r>
              <a:rPr sz="2000" spc="-50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de</a:t>
            </a:r>
            <a:r>
              <a:rPr sz="2000" spc="-20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forage</a:t>
            </a:r>
            <a:r>
              <a:rPr sz="2000" spc="-30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et</a:t>
            </a:r>
            <a:r>
              <a:rPr sz="2000" spc="-20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des</a:t>
            </a:r>
            <a:r>
              <a:rPr sz="2000" spc="-20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parois</a:t>
            </a:r>
            <a:r>
              <a:rPr sz="2000" spc="-20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moulés</a:t>
            </a:r>
            <a:r>
              <a:rPr sz="2000" spc="-25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et</a:t>
            </a:r>
            <a:r>
              <a:rPr sz="2000" spc="-10" dirty="0">
                <a:latin typeface="Calibri"/>
                <a:cs typeface="Calibri"/>
              </a:rPr>
              <a:t> membranes</a:t>
            </a:r>
            <a:r>
              <a:rPr sz="2000" spc="-15" dirty="0">
                <a:latin typeface="Calibri"/>
                <a:cs typeface="Calibri"/>
              </a:rPr>
              <a:t> </a:t>
            </a:r>
            <a:r>
              <a:rPr sz="2000" spc="-10" dirty="0">
                <a:latin typeface="Calibri"/>
                <a:cs typeface="Calibri"/>
              </a:rPr>
              <a:t>étanches.</a:t>
            </a:r>
            <a:endParaRPr sz="2000">
              <a:latin typeface="Calibri"/>
              <a:cs typeface="Calibri"/>
            </a:endParaRPr>
          </a:p>
        </p:txBody>
      </p:sp>
      <p:pic>
        <p:nvPicPr>
          <p:cNvPr id="5" name="object 5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6315328" y="4516501"/>
            <a:ext cx="2438400" cy="1717675"/>
          </a:xfrm>
          <a:prstGeom prst="rect">
            <a:avLst/>
          </a:prstGeom>
        </p:spPr>
      </p:pic>
      <p:pic>
        <p:nvPicPr>
          <p:cNvPr id="6" name="object 6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448989" y="4151986"/>
            <a:ext cx="5697531" cy="2609749"/>
          </a:xfrm>
          <a:prstGeom prst="rect">
            <a:avLst/>
          </a:prstGeom>
        </p:spPr>
      </p:pic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5604668" y="109169"/>
            <a:ext cx="3335654" cy="51308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algn="ctr">
              <a:lnSpc>
                <a:spcPct val="100000"/>
              </a:lnSpc>
              <a:spcBef>
                <a:spcPts val="95"/>
              </a:spcBef>
            </a:pPr>
            <a:r>
              <a:rPr sz="1600" dirty="0">
                <a:solidFill>
                  <a:srgbClr val="FFFFFF"/>
                </a:solidFill>
                <a:latin typeface="Calibri"/>
                <a:cs typeface="Calibri"/>
              </a:rPr>
              <a:t>II</a:t>
            </a:r>
            <a:r>
              <a:rPr sz="1600" spc="-3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600" dirty="0">
                <a:solidFill>
                  <a:srgbClr val="FFFFFF"/>
                </a:solidFill>
                <a:latin typeface="Calibri"/>
                <a:cs typeface="Calibri"/>
              </a:rPr>
              <a:t>.</a:t>
            </a:r>
            <a:r>
              <a:rPr sz="1600" spc="-3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600" dirty="0">
                <a:solidFill>
                  <a:srgbClr val="FFFFFF"/>
                </a:solidFill>
                <a:latin typeface="Calibri"/>
                <a:cs typeface="Calibri"/>
              </a:rPr>
              <a:t>Les</a:t>
            </a:r>
            <a:r>
              <a:rPr sz="1600" spc="-1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600" dirty="0">
                <a:solidFill>
                  <a:srgbClr val="FFFFFF"/>
                </a:solidFill>
                <a:latin typeface="Calibri"/>
                <a:cs typeface="Calibri"/>
              </a:rPr>
              <a:t>principaux</a:t>
            </a:r>
            <a:r>
              <a:rPr sz="1600" spc="-5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600" spc="-10" dirty="0">
                <a:solidFill>
                  <a:srgbClr val="FFFFFF"/>
                </a:solidFill>
                <a:latin typeface="Calibri"/>
                <a:cs typeface="Calibri"/>
              </a:rPr>
              <a:t>minéraux</a:t>
            </a:r>
            <a:endParaRPr sz="1600">
              <a:latin typeface="Calibri"/>
              <a:cs typeface="Calibri"/>
            </a:endParaRPr>
          </a:p>
          <a:p>
            <a:pPr algn="ctr">
              <a:lnSpc>
                <a:spcPct val="100000"/>
              </a:lnSpc>
            </a:pPr>
            <a:r>
              <a:rPr sz="1600" spc="-10" dirty="0">
                <a:solidFill>
                  <a:srgbClr val="FFFFFF"/>
                </a:solidFill>
                <a:latin typeface="Calibri"/>
                <a:cs typeface="Calibri"/>
              </a:rPr>
              <a:t>constituants</a:t>
            </a:r>
            <a:r>
              <a:rPr sz="1600" spc="-4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600" dirty="0">
                <a:solidFill>
                  <a:srgbClr val="FFFFFF"/>
                </a:solidFill>
                <a:latin typeface="Calibri"/>
                <a:cs typeface="Calibri"/>
              </a:rPr>
              <a:t>des</a:t>
            </a:r>
            <a:r>
              <a:rPr sz="1600" spc="-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600" spc="-10" dirty="0">
                <a:solidFill>
                  <a:srgbClr val="FFFFFF"/>
                </a:solidFill>
                <a:latin typeface="Calibri"/>
                <a:cs typeface="Calibri"/>
              </a:rPr>
              <a:t>roches</a:t>
            </a:r>
            <a:endParaRPr sz="1600">
              <a:latin typeface="Calibri"/>
              <a:cs typeface="Calibri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557174" y="1450035"/>
            <a:ext cx="7678420" cy="1977389"/>
          </a:xfrm>
          <a:prstGeom prst="rect">
            <a:avLst/>
          </a:prstGeom>
        </p:spPr>
        <p:txBody>
          <a:bodyPr vert="horz" wrap="square" lIns="0" tIns="43180" rIns="0" bIns="0" rtlCol="0">
            <a:spAutoFit/>
          </a:bodyPr>
          <a:lstStyle/>
          <a:p>
            <a:pPr marL="380365" indent="-342265">
              <a:lnSpc>
                <a:spcPct val="100000"/>
              </a:lnSpc>
              <a:spcBef>
                <a:spcPts val="340"/>
              </a:spcBef>
              <a:buChar char="•"/>
              <a:tabLst>
                <a:tab pos="380365" algn="l"/>
              </a:tabLst>
            </a:pPr>
            <a:r>
              <a:rPr sz="2000" dirty="0">
                <a:latin typeface="Arial"/>
                <a:cs typeface="Arial"/>
              </a:rPr>
              <a:t>Essentiellement</a:t>
            </a:r>
            <a:r>
              <a:rPr sz="2000" spc="-60" dirty="0">
                <a:latin typeface="Arial"/>
                <a:cs typeface="Arial"/>
              </a:rPr>
              <a:t> </a:t>
            </a:r>
            <a:r>
              <a:rPr sz="2000" dirty="0">
                <a:latin typeface="Arial"/>
                <a:cs typeface="Arial"/>
              </a:rPr>
              <a:t>dans</a:t>
            </a:r>
            <a:r>
              <a:rPr sz="2000" spc="-30" dirty="0">
                <a:latin typeface="Arial"/>
                <a:cs typeface="Arial"/>
              </a:rPr>
              <a:t> </a:t>
            </a:r>
            <a:r>
              <a:rPr sz="2000" dirty="0">
                <a:latin typeface="Arial"/>
                <a:cs typeface="Arial"/>
              </a:rPr>
              <a:t>les</a:t>
            </a:r>
            <a:r>
              <a:rPr sz="2000" spc="-10" dirty="0">
                <a:latin typeface="Arial"/>
                <a:cs typeface="Arial"/>
              </a:rPr>
              <a:t> </a:t>
            </a:r>
            <a:r>
              <a:rPr sz="2000" dirty="0">
                <a:latin typeface="Arial"/>
                <a:cs typeface="Arial"/>
              </a:rPr>
              <a:t>roches</a:t>
            </a:r>
            <a:r>
              <a:rPr sz="2000" spc="-50" dirty="0">
                <a:latin typeface="Arial"/>
                <a:cs typeface="Arial"/>
              </a:rPr>
              <a:t> </a:t>
            </a:r>
            <a:r>
              <a:rPr sz="2000" spc="-10" dirty="0">
                <a:latin typeface="Arial"/>
                <a:cs typeface="Arial"/>
              </a:rPr>
              <a:t>sédimentaires</a:t>
            </a:r>
            <a:endParaRPr sz="2000">
              <a:latin typeface="Arial"/>
              <a:cs typeface="Arial"/>
            </a:endParaRPr>
          </a:p>
          <a:p>
            <a:pPr marL="380365" indent="-342265">
              <a:lnSpc>
                <a:spcPct val="100000"/>
              </a:lnSpc>
              <a:spcBef>
                <a:spcPts val="240"/>
              </a:spcBef>
              <a:buChar char="•"/>
              <a:tabLst>
                <a:tab pos="380365" algn="l"/>
              </a:tabLst>
            </a:pPr>
            <a:r>
              <a:rPr sz="2000" dirty="0">
                <a:latin typeface="Arial"/>
                <a:cs typeface="Arial"/>
              </a:rPr>
              <a:t>La</a:t>
            </a:r>
            <a:r>
              <a:rPr sz="2000" spc="-40" dirty="0">
                <a:latin typeface="Arial"/>
                <a:cs typeface="Arial"/>
              </a:rPr>
              <a:t> </a:t>
            </a:r>
            <a:r>
              <a:rPr sz="2000" b="1" dirty="0">
                <a:latin typeface="Arial"/>
                <a:cs typeface="Arial"/>
              </a:rPr>
              <a:t>calcite</a:t>
            </a:r>
            <a:r>
              <a:rPr sz="2000" b="1" spc="-40" dirty="0">
                <a:latin typeface="Arial"/>
                <a:cs typeface="Arial"/>
              </a:rPr>
              <a:t> </a:t>
            </a:r>
            <a:r>
              <a:rPr sz="2000" dirty="0">
                <a:latin typeface="Arial"/>
                <a:cs typeface="Arial"/>
              </a:rPr>
              <a:t>CaCO</a:t>
            </a:r>
            <a:r>
              <a:rPr sz="1950" baseline="-21367" dirty="0">
                <a:latin typeface="Arial"/>
                <a:cs typeface="Arial"/>
              </a:rPr>
              <a:t>3</a:t>
            </a:r>
            <a:r>
              <a:rPr sz="1950" spc="-37" baseline="-21367" dirty="0">
                <a:latin typeface="Arial"/>
                <a:cs typeface="Arial"/>
              </a:rPr>
              <a:t> </a:t>
            </a:r>
            <a:r>
              <a:rPr sz="2000" dirty="0">
                <a:latin typeface="Arial"/>
                <a:cs typeface="Arial"/>
              </a:rPr>
              <a:t>:</a:t>
            </a:r>
            <a:r>
              <a:rPr sz="2000" spc="-30" dirty="0">
                <a:latin typeface="Arial"/>
                <a:cs typeface="Arial"/>
              </a:rPr>
              <a:t> </a:t>
            </a:r>
            <a:r>
              <a:rPr sz="2000" dirty="0">
                <a:latin typeface="Arial"/>
                <a:cs typeface="Arial"/>
              </a:rPr>
              <a:t>rayée</a:t>
            </a:r>
            <a:r>
              <a:rPr sz="2000" spc="-50" dirty="0">
                <a:latin typeface="Arial"/>
                <a:cs typeface="Arial"/>
              </a:rPr>
              <a:t> </a:t>
            </a:r>
            <a:r>
              <a:rPr sz="2000" dirty="0">
                <a:latin typeface="Arial"/>
                <a:cs typeface="Arial"/>
              </a:rPr>
              <a:t>par</a:t>
            </a:r>
            <a:r>
              <a:rPr sz="2000" spc="-30" dirty="0">
                <a:latin typeface="Arial"/>
                <a:cs typeface="Arial"/>
              </a:rPr>
              <a:t> </a:t>
            </a:r>
            <a:r>
              <a:rPr sz="2000" spc="-10" dirty="0">
                <a:latin typeface="Arial"/>
                <a:cs typeface="Arial"/>
              </a:rPr>
              <a:t>l’acier,</a:t>
            </a:r>
            <a:r>
              <a:rPr sz="2000" spc="-40" dirty="0">
                <a:latin typeface="Arial"/>
                <a:cs typeface="Arial"/>
              </a:rPr>
              <a:t> </a:t>
            </a:r>
            <a:r>
              <a:rPr sz="2000" dirty="0">
                <a:latin typeface="Arial"/>
                <a:cs typeface="Arial"/>
              </a:rPr>
              <a:t>soluble</a:t>
            </a:r>
            <a:r>
              <a:rPr sz="2000" spc="-35" dirty="0">
                <a:latin typeface="Arial"/>
                <a:cs typeface="Arial"/>
              </a:rPr>
              <a:t> </a:t>
            </a:r>
            <a:r>
              <a:rPr sz="2000" dirty="0">
                <a:latin typeface="Arial"/>
                <a:cs typeface="Arial"/>
              </a:rPr>
              <a:t>dans</a:t>
            </a:r>
            <a:r>
              <a:rPr sz="2000" spc="-45" dirty="0">
                <a:latin typeface="Arial"/>
                <a:cs typeface="Arial"/>
              </a:rPr>
              <a:t> </a:t>
            </a:r>
            <a:r>
              <a:rPr sz="2000" spc="-25" dirty="0">
                <a:latin typeface="Arial"/>
                <a:cs typeface="Arial"/>
              </a:rPr>
              <a:t>HCl</a:t>
            </a:r>
            <a:endParaRPr sz="2000">
              <a:latin typeface="Arial"/>
              <a:cs typeface="Arial"/>
            </a:endParaRPr>
          </a:p>
          <a:p>
            <a:pPr marL="380365" indent="-342265">
              <a:lnSpc>
                <a:spcPct val="100000"/>
              </a:lnSpc>
              <a:spcBef>
                <a:spcPts val="240"/>
              </a:spcBef>
              <a:buChar char="•"/>
              <a:tabLst>
                <a:tab pos="380365" algn="l"/>
              </a:tabLst>
            </a:pPr>
            <a:r>
              <a:rPr sz="2000" spc="-10" dirty="0">
                <a:latin typeface="Arial"/>
                <a:cs typeface="Arial"/>
              </a:rPr>
              <a:t>L’</a:t>
            </a:r>
            <a:r>
              <a:rPr sz="2000" b="1" spc="-10" dirty="0">
                <a:latin typeface="Arial"/>
                <a:cs typeface="Arial"/>
              </a:rPr>
              <a:t>aragonite</a:t>
            </a:r>
            <a:r>
              <a:rPr sz="2000" b="1" spc="-40" dirty="0">
                <a:latin typeface="Arial"/>
                <a:cs typeface="Arial"/>
              </a:rPr>
              <a:t> </a:t>
            </a:r>
            <a:r>
              <a:rPr sz="2000" dirty="0">
                <a:latin typeface="Arial"/>
                <a:cs typeface="Arial"/>
              </a:rPr>
              <a:t>CaCO</a:t>
            </a:r>
            <a:r>
              <a:rPr sz="1950" baseline="-21367" dirty="0">
                <a:latin typeface="Arial"/>
                <a:cs typeface="Arial"/>
              </a:rPr>
              <a:t>3</a:t>
            </a:r>
            <a:r>
              <a:rPr sz="1950" spc="232" baseline="-21367" dirty="0">
                <a:latin typeface="Arial"/>
                <a:cs typeface="Arial"/>
              </a:rPr>
              <a:t> </a:t>
            </a:r>
            <a:r>
              <a:rPr sz="2000" dirty="0">
                <a:latin typeface="Arial"/>
                <a:cs typeface="Arial"/>
              </a:rPr>
              <a:t>:</a:t>
            </a:r>
            <a:r>
              <a:rPr sz="2000" spc="-40" dirty="0">
                <a:latin typeface="Arial"/>
                <a:cs typeface="Arial"/>
              </a:rPr>
              <a:t> </a:t>
            </a:r>
            <a:r>
              <a:rPr sz="2000" dirty="0">
                <a:latin typeface="Arial"/>
                <a:cs typeface="Arial"/>
              </a:rPr>
              <a:t>tests</a:t>
            </a:r>
            <a:r>
              <a:rPr sz="2000" spc="-40" dirty="0">
                <a:latin typeface="Arial"/>
                <a:cs typeface="Arial"/>
              </a:rPr>
              <a:t> </a:t>
            </a:r>
            <a:r>
              <a:rPr sz="2000" dirty="0">
                <a:latin typeface="Arial"/>
                <a:cs typeface="Arial"/>
              </a:rPr>
              <a:t>(coquilles)</a:t>
            </a:r>
            <a:r>
              <a:rPr sz="2000" spc="-45" dirty="0">
                <a:latin typeface="Arial"/>
                <a:cs typeface="Arial"/>
              </a:rPr>
              <a:t> </a:t>
            </a:r>
            <a:r>
              <a:rPr sz="2000" dirty="0">
                <a:latin typeface="Arial"/>
                <a:cs typeface="Arial"/>
              </a:rPr>
              <a:t>des</a:t>
            </a:r>
            <a:r>
              <a:rPr sz="2000" spc="-30" dirty="0">
                <a:latin typeface="Arial"/>
                <a:cs typeface="Arial"/>
              </a:rPr>
              <a:t> </a:t>
            </a:r>
            <a:r>
              <a:rPr sz="2000" spc="-10" dirty="0">
                <a:latin typeface="Arial"/>
                <a:cs typeface="Arial"/>
              </a:rPr>
              <a:t>mollusques</a:t>
            </a:r>
            <a:endParaRPr sz="2000">
              <a:latin typeface="Arial"/>
              <a:cs typeface="Arial"/>
            </a:endParaRPr>
          </a:p>
          <a:p>
            <a:pPr marL="380365" indent="-342265">
              <a:lnSpc>
                <a:spcPct val="100000"/>
              </a:lnSpc>
              <a:spcBef>
                <a:spcPts val="240"/>
              </a:spcBef>
              <a:buChar char="•"/>
              <a:tabLst>
                <a:tab pos="380365" algn="l"/>
              </a:tabLst>
            </a:pPr>
            <a:r>
              <a:rPr sz="2000" dirty="0">
                <a:latin typeface="Arial"/>
                <a:cs typeface="Arial"/>
              </a:rPr>
              <a:t>La</a:t>
            </a:r>
            <a:r>
              <a:rPr sz="2000" spc="-30" dirty="0">
                <a:latin typeface="Arial"/>
                <a:cs typeface="Arial"/>
              </a:rPr>
              <a:t> </a:t>
            </a:r>
            <a:r>
              <a:rPr sz="2000" b="1" dirty="0">
                <a:latin typeface="Arial"/>
                <a:cs typeface="Arial"/>
              </a:rPr>
              <a:t>dolomite</a:t>
            </a:r>
            <a:r>
              <a:rPr sz="2000" b="1" spc="-20" dirty="0">
                <a:latin typeface="Arial"/>
                <a:cs typeface="Arial"/>
              </a:rPr>
              <a:t> </a:t>
            </a:r>
            <a:r>
              <a:rPr sz="2000" dirty="0">
                <a:latin typeface="Arial"/>
                <a:cs typeface="Arial"/>
              </a:rPr>
              <a:t>Mg,CaCO</a:t>
            </a:r>
            <a:r>
              <a:rPr sz="1950" baseline="-21367" dirty="0">
                <a:latin typeface="Arial"/>
                <a:cs typeface="Arial"/>
              </a:rPr>
              <a:t>3</a:t>
            </a:r>
            <a:r>
              <a:rPr sz="1950" spc="-44" baseline="-21367" dirty="0">
                <a:latin typeface="Arial"/>
                <a:cs typeface="Arial"/>
              </a:rPr>
              <a:t> </a:t>
            </a:r>
            <a:r>
              <a:rPr sz="2000" dirty="0">
                <a:latin typeface="Arial"/>
                <a:cs typeface="Arial"/>
              </a:rPr>
              <a:t>:</a:t>
            </a:r>
            <a:r>
              <a:rPr sz="2000" spc="-20" dirty="0">
                <a:latin typeface="Arial"/>
                <a:cs typeface="Arial"/>
              </a:rPr>
              <a:t> </a:t>
            </a:r>
            <a:r>
              <a:rPr sz="2000" dirty="0">
                <a:latin typeface="Arial"/>
                <a:cs typeface="Arial"/>
              </a:rPr>
              <a:t>moins</a:t>
            </a:r>
            <a:r>
              <a:rPr sz="2000" spc="-30" dirty="0">
                <a:latin typeface="Arial"/>
                <a:cs typeface="Arial"/>
              </a:rPr>
              <a:t> </a:t>
            </a:r>
            <a:r>
              <a:rPr sz="2000" dirty="0">
                <a:latin typeface="Arial"/>
                <a:cs typeface="Arial"/>
              </a:rPr>
              <a:t>soluble</a:t>
            </a:r>
            <a:r>
              <a:rPr sz="2000" spc="-25" dirty="0">
                <a:latin typeface="Arial"/>
                <a:cs typeface="Arial"/>
              </a:rPr>
              <a:t> </a:t>
            </a:r>
            <a:r>
              <a:rPr sz="2000" dirty="0">
                <a:latin typeface="Arial"/>
                <a:cs typeface="Arial"/>
              </a:rPr>
              <a:t>que</a:t>
            </a:r>
            <a:r>
              <a:rPr sz="2000" spc="-25" dirty="0">
                <a:latin typeface="Arial"/>
                <a:cs typeface="Arial"/>
              </a:rPr>
              <a:t> </a:t>
            </a:r>
            <a:r>
              <a:rPr sz="2000" dirty="0">
                <a:latin typeface="Arial"/>
                <a:cs typeface="Arial"/>
              </a:rPr>
              <a:t>la</a:t>
            </a:r>
            <a:r>
              <a:rPr sz="2000" spc="-15" dirty="0">
                <a:latin typeface="Arial"/>
                <a:cs typeface="Arial"/>
              </a:rPr>
              <a:t> </a:t>
            </a:r>
            <a:r>
              <a:rPr sz="2000" spc="-10" dirty="0">
                <a:latin typeface="Arial"/>
                <a:cs typeface="Arial"/>
              </a:rPr>
              <a:t>calcite</a:t>
            </a:r>
            <a:endParaRPr sz="2000">
              <a:latin typeface="Arial"/>
              <a:cs typeface="Arial"/>
            </a:endParaRPr>
          </a:p>
          <a:p>
            <a:pPr marL="380365" indent="-342265">
              <a:lnSpc>
                <a:spcPts val="2280"/>
              </a:lnSpc>
              <a:spcBef>
                <a:spcPts val="240"/>
              </a:spcBef>
              <a:buChar char="•"/>
              <a:tabLst>
                <a:tab pos="380365" algn="l"/>
                <a:tab pos="802640" algn="l"/>
                <a:tab pos="1901825" algn="l"/>
                <a:tab pos="2240280" algn="l"/>
                <a:tab pos="3200400" algn="l"/>
                <a:tab pos="4217035" algn="l"/>
                <a:tab pos="4425950" algn="l"/>
                <a:tab pos="4764405" algn="l"/>
                <a:tab pos="6398260" algn="l"/>
              </a:tabLst>
            </a:pPr>
            <a:r>
              <a:rPr sz="2000" spc="-25" dirty="0">
                <a:latin typeface="Arial"/>
                <a:cs typeface="Arial"/>
              </a:rPr>
              <a:t>La</a:t>
            </a:r>
            <a:r>
              <a:rPr sz="2000" dirty="0">
                <a:latin typeface="Arial"/>
                <a:cs typeface="Arial"/>
              </a:rPr>
              <a:t>	</a:t>
            </a:r>
            <a:r>
              <a:rPr sz="2000" spc="-10" dirty="0">
                <a:latin typeface="Arial"/>
                <a:cs typeface="Arial"/>
              </a:rPr>
              <a:t>cérusite,</a:t>
            </a:r>
            <a:r>
              <a:rPr sz="2000" dirty="0">
                <a:latin typeface="Arial"/>
                <a:cs typeface="Arial"/>
              </a:rPr>
              <a:t>	</a:t>
            </a:r>
            <a:r>
              <a:rPr sz="2000" spc="-25" dirty="0">
                <a:latin typeface="Arial"/>
                <a:cs typeface="Arial"/>
              </a:rPr>
              <a:t>la</a:t>
            </a:r>
            <a:r>
              <a:rPr sz="2000" dirty="0">
                <a:latin typeface="Arial"/>
                <a:cs typeface="Arial"/>
              </a:rPr>
              <a:t>	</a:t>
            </a:r>
            <a:r>
              <a:rPr sz="2000" spc="-10" dirty="0">
                <a:latin typeface="Arial"/>
                <a:cs typeface="Arial"/>
              </a:rPr>
              <a:t>sidérite</a:t>
            </a:r>
            <a:r>
              <a:rPr sz="2000" dirty="0">
                <a:latin typeface="Arial"/>
                <a:cs typeface="Arial"/>
              </a:rPr>
              <a:t>	</a:t>
            </a:r>
            <a:r>
              <a:rPr sz="2000" spc="-10" dirty="0">
                <a:latin typeface="Arial"/>
                <a:cs typeface="Arial"/>
              </a:rPr>
              <a:t>l’azurite</a:t>
            </a:r>
            <a:r>
              <a:rPr sz="2000" dirty="0">
                <a:latin typeface="Arial"/>
                <a:cs typeface="Arial"/>
              </a:rPr>
              <a:t>	</a:t>
            </a:r>
            <a:r>
              <a:rPr sz="2000" spc="-50" dirty="0">
                <a:latin typeface="Arial"/>
                <a:cs typeface="Arial"/>
              </a:rPr>
              <a:t>,</a:t>
            </a:r>
            <a:r>
              <a:rPr sz="2000" dirty="0">
                <a:latin typeface="Arial"/>
                <a:cs typeface="Arial"/>
              </a:rPr>
              <a:t>	</a:t>
            </a:r>
            <a:r>
              <a:rPr sz="2000" spc="-25" dirty="0">
                <a:latin typeface="Arial"/>
                <a:cs typeface="Arial"/>
              </a:rPr>
              <a:t>la</a:t>
            </a:r>
            <a:r>
              <a:rPr sz="2000" dirty="0">
                <a:latin typeface="Arial"/>
                <a:cs typeface="Arial"/>
              </a:rPr>
              <a:t>	</a:t>
            </a:r>
            <a:r>
              <a:rPr sz="2000" spc="-10" dirty="0">
                <a:latin typeface="Arial"/>
                <a:cs typeface="Arial"/>
              </a:rPr>
              <a:t>magnésite,…</a:t>
            </a:r>
            <a:r>
              <a:rPr sz="2000" dirty="0">
                <a:latin typeface="Arial"/>
                <a:cs typeface="Arial"/>
              </a:rPr>
              <a:t>	</a:t>
            </a:r>
            <a:r>
              <a:rPr sz="2000" spc="-10" dirty="0">
                <a:latin typeface="Arial"/>
                <a:cs typeface="Arial"/>
              </a:rPr>
              <a:t>employées</a:t>
            </a:r>
            <a:endParaRPr sz="2000">
              <a:latin typeface="Arial"/>
              <a:cs typeface="Arial"/>
            </a:endParaRPr>
          </a:p>
          <a:p>
            <a:pPr marL="381000">
              <a:lnSpc>
                <a:spcPts val="2280"/>
              </a:lnSpc>
            </a:pPr>
            <a:r>
              <a:rPr sz="2000" dirty="0">
                <a:latin typeface="Arial"/>
                <a:cs typeface="Arial"/>
              </a:rPr>
              <a:t>dans</a:t>
            </a:r>
            <a:r>
              <a:rPr sz="2000" spc="-65" dirty="0">
                <a:latin typeface="Arial"/>
                <a:cs typeface="Arial"/>
              </a:rPr>
              <a:t> </a:t>
            </a:r>
            <a:r>
              <a:rPr sz="2000" dirty="0">
                <a:latin typeface="Arial"/>
                <a:cs typeface="Arial"/>
              </a:rPr>
              <a:t>l’exploitation</a:t>
            </a:r>
            <a:r>
              <a:rPr sz="2000" spc="-35" dirty="0">
                <a:latin typeface="Arial"/>
                <a:cs typeface="Arial"/>
              </a:rPr>
              <a:t> </a:t>
            </a:r>
            <a:r>
              <a:rPr sz="2000" spc="-10" dirty="0">
                <a:latin typeface="Arial"/>
                <a:cs typeface="Arial"/>
              </a:rPr>
              <a:t>minière.</a:t>
            </a:r>
            <a:endParaRPr sz="2000">
              <a:latin typeface="Arial"/>
              <a:cs typeface="Arial"/>
            </a:endParaRPr>
          </a:p>
        </p:txBody>
      </p:sp>
      <p:pic>
        <p:nvPicPr>
          <p:cNvPr id="4" name="object 4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414756" y="3788409"/>
            <a:ext cx="3888384" cy="2725801"/>
          </a:xfrm>
          <a:prstGeom prst="rect">
            <a:avLst/>
          </a:prstGeom>
        </p:spPr>
      </p:pic>
      <p:pic>
        <p:nvPicPr>
          <p:cNvPr id="5" name="object 5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4462907" y="3806025"/>
            <a:ext cx="4214748" cy="2719324"/>
          </a:xfrm>
          <a:prstGeom prst="rect">
            <a:avLst/>
          </a:prstGeom>
        </p:spPr>
      </p:pic>
      <p:sp>
        <p:nvSpPr>
          <p:cNvPr id="6" name="object 6"/>
          <p:cNvSpPr txBox="1">
            <a:spLocks noGrp="1"/>
          </p:cNvSpPr>
          <p:nvPr>
            <p:ph type="title"/>
          </p:nvPr>
        </p:nvSpPr>
        <p:spPr>
          <a:xfrm>
            <a:off x="546303" y="860805"/>
            <a:ext cx="2854325" cy="45212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2800" dirty="0">
                <a:solidFill>
                  <a:srgbClr val="C0504D"/>
                </a:solidFill>
                <a:latin typeface="Arial"/>
                <a:cs typeface="Arial"/>
              </a:rPr>
              <a:t>2.</a:t>
            </a:r>
            <a:r>
              <a:rPr sz="2800" spc="-40" dirty="0">
                <a:solidFill>
                  <a:srgbClr val="C0504D"/>
                </a:solidFill>
                <a:latin typeface="Arial"/>
                <a:cs typeface="Arial"/>
              </a:rPr>
              <a:t> </a:t>
            </a:r>
            <a:r>
              <a:rPr sz="2800" dirty="0">
                <a:solidFill>
                  <a:srgbClr val="C0504D"/>
                </a:solidFill>
                <a:latin typeface="Arial"/>
                <a:cs typeface="Arial"/>
              </a:rPr>
              <a:t>Les</a:t>
            </a:r>
            <a:r>
              <a:rPr sz="2800" spc="-30" dirty="0">
                <a:solidFill>
                  <a:srgbClr val="C0504D"/>
                </a:solidFill>
                <a:latin typeface="Arial"/>
                <a:cs typeface="Arial"/>
              </a:rPr>
              <a:t> </a:t>
            </a:r>
            <a:r>
              <a:rPr sz="2800" spc="-10" dirty="0">
                <a:solidFill>
                  <a:srgbClr val="C0504D"/>
                </a:solidFill>
                <a:latin typeface="Arial"/>
                <a:cs typeface="Arial"/>
              </a:rPr>
              <a:t>carbonates</a:t>
            </a:r>
            <a:endParaRPr sz="28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4401311" y="768098"/>
            <a:ext cx="4704588" cy="2817871"/>
          </a:xfrm>
          <a:prstGeom prst="rect">
            <a:avLst/>
          </a:prstGeom>
        </p:spPr>
      </p:pic>
      <p:pic>
        <p:nvPicPr>
          <p:cNvPr id="3" name="object 3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38098" y="768093"/>
            <a:ext cx="4099563" cy="2581661"/>
          </a:xfrm>
          <a:prstGeom prst="rect">
            <a:avLst/>
          </a:prstGeom>
        </p:spPr>
      </p:pic>
      <p:sp>
        <p:nvSpPr>
          <p:cNvPr id="4" name="object 4"/>
          <p:cNvSpPr txBox="1"/>
          <p:nvPr/>
        </p:nvSpPr>
        <p:spPr>
          <a:xfrm>
            <a:off x="186334" y="2871342"/>
            <a:ext cx="472440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u="sng" dirty="0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Calibri"/>
                <a:cs typeface="Calibri"/>
              </a:rPr>
              <a:t>2</a:t>
            </a:r>
            <a:r>
              <a:rPr sz="1800" u="sng" spc="-10" dirty="0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Calibri"/>
                <a:cs typeface="Calibri"/>
              </a:rPr>
              <a:t> </a:t>
            </a:r>
            <a:r>
              <a:rPr sz="1800" u="sng" spc="-25" dirty="0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Calibri"/>
                <a:cs typeface="Calibri"/>
              </a:rPr>
              <a:t>cm</a:t>
            </a:r>
            <a:endParaRPr sz="1800">
              <a:latin typeface="Calibri"/>
              <a:cs typeface="Calibri"/>
            </a:endParaRPr>
          </a:p>
        </p:txBody>
      </p:sp>
      <p:grpSp>
        <p:nvGrpSpPr>
          <p:cNvPr id="5" name="object 5"/>
          <p:cNvGrpSpPr/>
          <p:nvPr/>
        </p:nvGrpSpPr>
        <p:grpSpPr>
          <a:xfrm>
            <a:off x="0" y="0"/>
            <a:ext cx="9144000" cy="1126490"/>
            <a:chOff x="0" y="0"/>
            <a:chExt cx="9144000" cy="1126490"/>
          </a:xfrm>
        </p:grpSpPr>
        <p:pic>
          <p:nvPicPr>
            <p:cNvPr id="6" name="object 6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0" y="0"/>
              <a:ext cx="9144000" cy="812291"/>
            </a:xfrm>
            <a:prstGeom prst="rect">
              <a:avLst/>
            </a:prstGeom>
          </p:spPr>
        </p:pic>
        <p:pic>
          <p:nvPicPr>
            <p:cNvPr id="7" name="object 7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827532" y="100584"/>
              <a:ext cx="4227576" cy="682752"/>
            </a:xfrm>
            <a:prstGeom prst="rect">
              <a:avLst/>
            </a:prstGeom>
          </p:spPr>
        </p:pic>
        <p:pic>
          <p:nvPicPr>
            <p:cNvPr id="8" name="object 8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1039012" y="279018"/>
              <a:ext cx="3797782" cy="275463"/>
            </a:xfrm>
            <a:prstGeom prst="rect">
              <a:avLst/>
            </a:prstGeom>
          </p:spPr>
        </p:pic>
        <p:pic>
          <p:nvPicPr>
            <p:cNvPr id="9" name="object 9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164592" y="611123"/>
              <a:ext cx="675132" cy="515112"/>
            </a:xfrm>
            <a:prstGeom prst="rect">
              <a:avLst/>
            </a:prstGeom>
          </p:spPr>
        </p:pic>
        <p:pic>
          <p:nvPicPr>
            <p:cNvPr id="10" name="object 10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179514" y="135381"/>
              <a:ext cx="645121" cy="485267"/>
            </a:xfrm>
            <a:prstGeom prst="rect">
              <a:avLst/>
            </a:prstGeom>
          </p:spPr>
        </p:pic>
        <p:sp>
          <p:nvSpPr>
            <p:cNvPr id="11" name="object 11"/>
            <p:cNvSpPr/>
            <p:nvPr/>
          </p:nvSpPr>
          <p:spPr>
            <a:xfrm>
              <a:off x="5580126" y="135381"/>
              <a:ext cx="3384550" cy="485775"/>
            </a:xfrm>
            <a:custGeom>
              <a:avLst/>
              <a:gdLst/>
              <a:ahLst/>
              <a:cxnLst/>
              <a:rect l="l" t="t" r="r" b="b"/>
              <a:pathLst>
                <a:path w="3384550" h="485775">
                  <a:moveTo>
                    <a:pt x="3303524" y="0"/>
                  </a:moveTo>
                  <a:lnTo>
                    <a:pt x="80899" y="0"/>
                  </a:lnTo>
                  <a:lnTo>
                    <a:pt x="49399" y="6353"/>
                  </a:lnTo>
                  <a:lnTo>
                    <a:pt x="23685" y="23685"/>
                  </a:lnTo>
                  <a:lnTo>
                    <a:pt x="6353" y="49399"/>
                  </a:lnTo>
                  <a:lnTo>
                    <a:pt x="0" y="80899"/>
                  </a:lnTo>
                  <a:lnTo>
                    <a:pt x="0" y="404368"/>
                  </a:lnTo>
                  <a:lnTo>
                    <a:pt x="6353" y="435867"/>
                  </a:lnTo>
                  <a:lnTo>
                    <a:pt x="23685" y="461581"/>
                  </a:lnTo>
                  <a:lnTo>
                    <a:pt x="49399" y="478913"/>
                  </a:lnTo>
                  <a:lnTo>
                    <a:pt x="80899" y="485267"/>
                  </a:lnTo>
                  <a:lnTo>
                    <a:pt x="3303524" y="485267"/>
                  </a:lnTo>
                  <a:lnTo>
                    <a:pt x="3334970" y="478913"/>
                  </a:lnTo>
                  <a:lnTo>
                    <a:pt x="3360689" y="461581"/>
                  </a:lnTo>
                  <a:lnTo>
                    <a:pt x="3378051" y="435867"/>
                  </a:lnTo>
                  <a:lnTo>
                    <a:pt x="3384423" y="404368"/>
                  </a:lnTo>
                  <a:lnTo>
                    <a:pt x="3384423" y="80899"/>
                  </a:lnTo>
                  <a:lnTo>
                    <a:pt x="3378051" y="49399"/>
                  </a:lnTo>
                  <a:lnTo>
                    <a:pt x="3360689" y="23685"/>
                  </a:lnTo>
                  <a:lnTo>
                    <a:pt x="3334970" y="6353"/>
                  </a:lnTo>
                  <a:lnTo>
                    <a:pt x="3303524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" name="object 12"/>
            <p:cNvSpPr/>
            <p:nvPr/>
          </p:nvSpPr>
          <p:spPr>
            <a:xfrm>
              <a:off x="5580126" y="135381"/>
              <a:ext cx="3384550" cy="485775"/>
            </a:xfrm>
            <a:custGeom>
              <a:avLst/>
              <a:gdLst/>
              <a:ahLst/>
              <a:cxnLst/>
              <a:rect l="l" t="t" r="r" b="b"/>
              <a:pathLst>
                <a:path w="3384550" h="485775">
                  <a:moveTo>
                    <a:pt x="0" y="80899"/>
                  </a:moveTo>
                  <a:lnTo>
                    <a:pt x="6353" y="49399"/>
                  </a:lnTo>
                  <a:lnTo>
                    <a:pt x="23685" y="23685"/>
                  </a:lnTo>
                  <a:lnTo>
                    <a:pt x="49399" y="6353"/>
                  </a:lnTo>
                  <a:lnTo>
                    <a:pt x="80899" y="0"/>
                  </a:lnTo>
                  <a:lnTo>
                    <a:pt x="3303524" y="0"/>
                  </a:lnTo>
                  <a:lnTo>
                    <a:pt x="3334970" y="6353"/>
                  </a:lnTo>
                  <a:lnTo>
                    <a:pt x="3360689" y="23685"/>
                  </a:lnTo>
                  <a:lnTo>
                    <a:pt x="3378051" y="49399"/>
                  </a:lnTo>
                  <a:lnTo>
                    <a:pt x="3384423" y="80899"/>
                  </a:lnTo>
                  <a:lnTo>
                    <a:pt x="3384423" y="404368"/>
                  </a:lnTo>
                  <a:lnTo>
                    <a:pt x="3378051" y="435867"/>
                  </a:lnTo>
                  <a:lnTo>
                    <a:pt x="3360689" y="461581"/>
                  </a:lnTo>
                  <a:lnTo>
                    <a:pt x="3334970" y="478913"/>
                  </a:lnTo>
                  <a:lnTo>
                    <a:pt x="3303524" y="485267"/>
                  </a:lnTo>
                  <a:lnTo>
                    <a:pt x="80899" y="485267"/>
                  </a:lnTo>
                  <a:lnTo>
                    <a:pt x="49399" y="478913"/>
                  </a:lnTo>
                  <a:lnTo>
                    <a:pt x="23685" y="461581"/>
                  </a:lnTo>
                  <a:lnTo>
                    <a:pt x="6353" y="435867"/>
                  </a:lnTo>
                  <a:lnTo>
                    <a:pt x="0" y="404368"/>
                  </a:lnTo>
                  <a:lnTo>
                    <a:pt x="0" y="80899"/>
                  </a:lnTo>
                  <a:close/>
                </a:path>
              </a:pathLst>
            </a:custGeom>
            <a:ln w="25400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3" name="object 13"/>
          <p:cNvSpPr txBox="1"/>
          <p:nvPr/>
        </p:nvSpPr>
        <p:spPr>
          <a:xfrm>
            <a:off x="5604668" y="109169"/>
            <a:ext cx="3335654" cy="51308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algn="ctr">
              <a:lnSpc>
                <a:spcPct val="100000"/>
              </a:lnSpc>
              <a:spcBef>
                <a:spcPts val="95"/>
              </a:spcBef>
            </a:pPr>
            <a:r>
              <a:rPr sz="1600" dirty="0">
                <a:solidFill>
                  <a:srgbClr val="FFFFFF"/>
                </a:solidFill>
                <a:latin typeface="Calibri"/>
                <a:cs typeface="Calibri"/>
              </a:rPr>
              <a:t>II</a:t>
            </a:r>
            <a:r>
              <a:rPr sz="1600" spc="-3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600" dirty="0">
                <a:solidFill>
                  <a:srgbClr val="FFFFFF"/>
                </a:solidFill>
                <a:latin typeface="Calibri"/>
                <a:cs typeface="Calibri"/>
              </a:rPr>
              <a:t>.</a:t>
            </a:r>
            <a:r>
              <a:rPr sz="1600" spc="-3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600" dirty="0">
                <a:solidFill>
                  <a:srgbClr val="FFFFFF"/>
                </a:solidFill>
                <a:latin typeface="Calibri"/>
                <a:cs typeface="Calibri"/>
              </a:rPr>
              <a:t>Les</a:t>
            </a:r>
            <a:r>
              <a:rPr sz="1600" spc="-1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600" dirty="0">
                <a:solidFill>
                  <a:srgbClr val="FFFFFF"/>
                </a:solidFill>
                <a:latin typeface="Calibri"/>
                <a:cs typeface="Calibri"/>
              </a:rPr>
              <a:t>principaux</a:t>
            </a:r>
            <a:r>
              <a:rPr sz="1600" spc="-5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600" spc="-10" dirty="0">
                <a:solidFill>
                  <a:srgbClr val="FFFFFF"/>
                </a:solidFill>
                <a:latin typeface="Calibri"/>
                <a:cs typeface="Calibri"/>
              </a:rPr>
              <a:t>minéraux</a:t>
            </a:r>
            <a:endParaRPr sz="1600">
              <a:latin typeface="Calibri"/>
              <a:cs typeface="Calibri"/>
            </a:endParaRPr>
          </a:p>
          <a:p>
            <a:pPr algn="ctr">
              <a:lnSpc>
                <a:spcPct val="100000"/>
              </a:lnSpc>
            </a:pPr>
            <a:r>
              <a:rPr sz="1600" spc="-10" dirty="0">
                <a:solidFill>
                  <a:srgbClr val="FFFFFF"/>
                </a:solidFill>
                <a:latin typeface="Calibri"/>
                <a:cs typeface="Calibri"/>
              </a:rPr>
              <a:t>constituants</a:t>
            </a:r>
            <a:r>
              <a:rPr sz="1600" spc="-4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600" dirty="0">
                <a:solidFill>
                  <a:srgbClr val="FFFFFF"/>
                </a:solidFill>
                <a:latin typeface="Calibri"/>
                <a:cs typeface="Calibri"/>
              </a:rPr>
              <a:t>des</a:t>
            </a:r>
            <a:r>
              <a:rPr sz="1600" spc="-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600" spc="-10" dirty="0">
                <a:solidFill>
                  <a:srgbClr val="FFFFFF"/>
                </a:solidFill>
                <a:latin typeface="Calibri"/>
                <a:cs typeface="Calibri"/>
              </a:rPr>
              <a:t>roches</a:t>
            </a:r>
            <a:endParaRPr sz="1600">
              <a:latin typeface="Calibri"/>
              <a:cs typeface="Calibri"/>
            </a:endParaRPr>
          </a:p>
        </p:txBody>
      </p:sp>
      <p:grpSp>
        <p:nvGrpSpPr>
          <p:cNvPr id="14" name="object 14"/>
          <p:cNvGrpSpPr/>
          <p:nvPr/>
        </p:nvGrpSpPr>
        <p:grpSpPr>
          <a:xfrm>
            <a:off x="124968" y="547116"/>
            <a:ext cx="8973820" cy="6301740"/>
            <a:chOff x="124968" y="547116"/>
            <a:chExt cx="8973820" cy="6301740"/>
          </a:xfrm>
        </p:grpSpPr>
        <p:pic>
          <p:nvPicPr>
            <p:cNvPr id="15" name="object 15"/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3346703" y="547116"/>
              <a:ext cx="1937003" cy="1461515"/>
            </a:xfrm>
            <a:prstGeom prst="rect">
              <a:avLst/>
            </a:prstGeom>
          </p:spPr>
        </p:pic>
        <p:pic>
          <p:nvPicPr>
            <p:cNvPr id="16" name="object 16"/>
            <p:cNvPicPr/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3589020" y="2139696"/>
              <a:ext cx="2613660" cy="1984247"/>
            </a:xfrm>
            <a:prstGeom prst="rect">
              <a:avLst/>
            </a:prstGeom>
          </p:spPr>
        </p:pic>
        <p:pic>
          <p:nvPicPr>
            <p:cNvPr id="17" name="object 17"/>
            <p:cNvPicPr/>
            <p:nvPr/>
          </p:nvPicPr>
          <p:blipFill>
            <a:blip r:embed="rId11" cstate="print"/>
            <a:stretch>
              <a:fillRect/>
            </a:stretch>
          </p:blipFill>
          <p:spPr>
            <a:xfrm>
              <a:off x="3653027" y="2204847"/>
              <a:ext cx="2431161" cy="1800225"/>
            </a:xfrm>
            <a:prstGeom prst="rect">
              <a:avLst/>
            </a:prstGeom>
          </p:spPr>
        </p:pic>
        <p:sp>
          <p:nvSpPr>
            <p:cNvPr id="18" name="object 18"/>
            <p:cNvSpPr/>
            <p:nvPr/>
          </p:nvSpPr>
          <p:spPr>
            <a:xfrm>
              <a:off x="3633977" y="2185797"/>
              <a:ext cx="2469515" cy="1838325"/>
            </a:xfrm>
            <a:custGeom>
              <a:avLst/>
              <a:gdLst/>
              <a:ahLst/>
              <a:cxnLst/>
              <a:rect l="l" t="t" r="r" b="b"/>
              <a:pathLst>
                <a:path w="2469515" h="1838325">
                  <a:moveTo>
                    <a:pt x="0" y="1838325"/>
                  </a:moveTo>
                  <a:lnTo>
                    <a:pt x="2469261" y="1838325"/>
                  </a:lnTo>
                  <a:lnTo>
                    <a:pt x="2469261" y="0"/>
                  </a:lnTo>
                  <a:lnTo>
                    <a:pt x="0" y="0"/>
                  </a:lnTo>
                  <a:lnTo>
                    <a:pt x="0" y="1838325"/>
                  </a:lnTo>
                  <a:close/>
                </a:path>
              </a:pathLst>
            </a:custGeom>
            <a:ln w="381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9" name="object 19"/>
            <p:cNvPicPr/>
            <p:nvPr/>
          </p:nvPicPr>
          <p:blipFill>
            <a:blip r:embed="rId12" cstate="print"/>
            <a:stretch>
              <a:fillRect/>
            </a:stretch>
          </p:blipFill>
          <p:spPr>
            <a:xfrm>
              <a:off x="2779775" y="4099558"/>
              <a:ext cx="3614928" cy="2749296"/>
            </a:xfrm>
            <a:prstGeom prst="rect">
              <a:avLst/>
            </a:prstGeom>
          </p:spPr>
        </p:pic>
        <p:pic>
          <p:nvPicPr>
            <p:cNvPr id="20" name="object 20"/>
            <p:cNvPicPr/>
            <p:nvPr/>
          </p:nvPicPr>
          <p:blipFill>
            <a:blip r:embed="rId13" cstate="print"/>
            <a:stretch>
              <a:fillRect/>
            </a:stretch>
          </p:blipFill>
          <p:spPr>
            <a:xfrm>
              <a:off x="2843784" y="4163377"/>
              <a:ext cx="3432429" cy="2567559"/>
            </a:xfrm>
            <a:prstGeom prst="rect">
              <a:avLst/>
            </a:prstGeom>
          </p:spPr>
        </p:pic>
        <p:sp>
          <p:nvSpPr>
            <p:cNvPr id="21" name="object 21"/>
            <p:cNvSpPr/>
            <p:nvPr/>
          </p:nvSpPr>
          <p:spPr>
            <a:xfrm>
              <a:off x="2824734" y="4144325"/>
              <a:ext cx="3470910" cy="2606040"/>
            </a:xfrm>
            <a:custGeom>
              <a:avLst/>
              <a:gdLst/>
              <a:ahLst/>
              <a:cxnLst/>
              <a:rect l="l" t="t" r="r" b="b"/>
              <a:pathLst>
                <a:path w="3470910" h="2606040">
                  <a:moveTo>
                    <a:pt x="0" y="2605659"/>
                  </a:moveTo>
                  <a:lnTo>
                    <a:pt x="3470529" y="2605659"/>
                  </a:lnTo>
                  <a:lnTo>
                    <a:pt x="3470529" y="0"/>
                  </a:lnTo>
                  <a:lnTo>
                    <a:pt x="0" y="0"/>
                  </a:lnTo>
                  <a:lnTo>
                    <a:pt x="0" y="2605659"/>
                  </a:lnTo>
                  <a:close/>
                </a:path>
              </a:pathLst>
            </a:custGeom>
            <a:ln w="381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22" name="object 22"/>
            <p:cNvPicPr/>
            <p:nvPr/>
          </p:nvPicPr>
          <p:blipFill>
            <a:blip r:embed="rId14" cstate="print"/>
            <a:stretch>
              <a:fillRect/>
            </a:stretch>
          </p:blipFill>
          <p:spPr>
            <a:xfrm>
              <a:off x="124968" y="3291839"/>
              <a:ext cx="3485388" cy="2385060"/>
            </a:xfrm>
            <a:prstGeom prst="rect">
              <a:avLst/>
            </a:prstGeom>
          </p:spPr>
        </p:pic>
        <p:pic>
          <p:nvPicPr>
            <p:cNvPr id="23" name="object 23"/>
            <p:cNvPicPr/>
            <p:nvPr/>
          </p:nvPicPr>
          <p:blipFill>
            <a:blip r:embed="rId15" cstate="print"/>
            <a:stretch>
              <a:fillRect/>
            </a:stretch>
          </p:blipFill>
          <p:spPr>
            <a:xfrm>
              <a:off x="188734" y="3356991"/>
              <a:ext cx="3303142" cy="2202052"/>
            </a:xfrm>
            <a:prstGeom prst="rect">
              <a:avLst/>
            </a:prstGeom>
          </p:spPr>
        </p:pic>
        <p:sp>
          <p:nvSpPr>
            <p:cNvPr id="24" name="object 24"/>
            <p:cNvSpPr/>
            <p:nvPr/>
          </p:nvSpPr>
          <p:spPr>
            <a:xfrm>
              <a:off x="169684" y="3337941"/>
              <a:ext cx="3341370" cy="2240280"/>
            </a:xfrm>
            <a:custGeom>
              <a:avLst/>
              <a:gdLst/>
              <a:ahLst/>
              <a:cxnLst/>
              <a:rect l="l" t="t" r="r" b="b"/>
              <a:pathLst>
                <a:path w="3341370" h="2240279">
                  <a:moveTo>
                    <a:pt x="0" y="2240152"/>
                  </a:moveTo>
                  <a:lnTo>
                    <a:pt x="3341242" y="2240152"/>
                  </a:lnTo>
                  <a:lnTo>
                    <a:pt x="3341242" y="0"/>
                  </a:lnTo>
                  <a:lnTo>
                    <a:pt x="0" y="0"/>
                  </a:lnTo>
                  <a:lnTo>
                    <a:pt x="0" y="2240152"/>
                  </a:lnTo>
                  <a:close/>
                </a:path>
              </a:pathLst>
            </a:custGeom>
            <a:ln w="381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25" name="object 25"/>
            <p:cNvPicPr/>
            <p:nvPr/>
          </p:nvPicPr>
          <p:blipFill>
            <a:blip r:embed="rId16" cstate="print"/>
            <a:stretch>
              <a:fillRect/>
            </a:stretch>
          </p:blipFill>
          <p:spPr>
            <a:xfrm>
              <a:off x="5803391" y="3867912"/>
              <a:ext cx="3294888" cy="2740152"/>
            </a:xfrm>
            <a:prstGeom prst="rect">
              <a:avLst/>
            </a:prstGeom>
          </p:spPr>
        </p:pic>
        <p:pic>
          <p:nvPicPr>
            <p:cNvPr id="26" name="object 26"/>
            <p:cNvPicPr/>
            <p:nvPr/>
          </p:nvPicPr>
          <p:blipFill>
            <a:blip r:embed="rId17" cstate="print"/>
            <a:stretch>
              <a:fillRect/>
            </a:stretch>
          </p:blipFill>
          <p:spPr>
            <a:xfrm>
              <a:off x="5868162" y="3933113"/>
              <a:ext cx="3111372" cy="2556383"/>
            </a:xfrm>
            <a:prstGeom prst="rect">
              <a:avLst/>
            </a:prstGeom>
          </p:spPr>
        </p:pic>
        <p:sp>
          <p:nvSpPr>
            <p:cNvPr id="27" name="object 27"/>
            <p:cNvSpPr/>
            <p:nvPr/>
          </p:nvSpPr>
          <p:spPr>
            <a:xfrm>
              <a:off x="5849112" y="3914063"/>
              <a:ext cx="3149600" cy="2594610"/>
            </a:xfrm>
            <a:custGeom>
              <a:avLst/>
              <a:gdLst/>
              <a:ahLst/>
              <a:cxnLst/>
              <a:rect l="l" t="t" r="r" b="b"/>
              <a:pathLst>
                <a:path w="3149600" h="2594609">
                  <a:moveTo>
                    <a:pt x="0" y="2594483"/>
                  </a:moveTo>
                  <a:lnTo>
                    <a:pt x="3149472" y="2594483"/>
                  </a:lnTo>
                  <a:lnTo>
                    <a:pt x="3149472" y="0"/>
                  </a:lnTo>
                  <a:lnTo>
                    <a:pt x="0" y="0"/>
                  </a:lnTo>
                  <a:lnTo>
                    <a:pt x="0" y="2594483"/>
                  </a:lnTo>
                  <a:close/>
                </a:path>
              </a:pathLst>
            </a:custGeom>
            <a:ln w="381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28" name="object 28"/>
          <p:cNvSpPr txBox="1"/>
          <p:nvPr/>
        </p:nvSpPr>
        <p:spPr>
          <a:xfrm>
            <a:off x="199440" y="5680049"/>
            <a:ext cx="643890" cy="30035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spc="-10" dirty="0">
                <a:latin typeface="Calibri"/>
                <a:cs typeface="Calibri"/>
              </a:rPr>
              <a:t>Calcite</a:t>
            </a:r>
            <a:endParaRPr sz="18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0" y="0"/>
            <a:ext cx="9139555" cy="4002404"/>
            <a:chOff x="0" y="0"/>
            <a:chExt cx="9139555" cy="4002404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210311" y="947927"/>
              <a:ext cx="4206240" cy="3054096"/>
            </a:xfrm>
            <a:prstGeom prst="rect">
              <a:avLst/>
            </a:prstGeom>
          </p:spPr>
        </p:pic>
        <p:pic>
          <p:nvPicPr>
            <p:cNvPr id="4" name="object 4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0" y="0"/>
              <a:ext cx="9139428" cy="807728"/>
            </a:xfrm>
            <a:prstGeom prst="rect">
              <a:avLst/>
            </a:prstGeom>
          </p:spPr>
        </p:pic>
        <p:pic>
          <p:nvPicPr>
            <p:cNvPr id="5" name="object 5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827532" y="100584"/>
              <a:ext cx="4227576" cy="682752"/>
            </a:xfrm>
            <a:prstGeom prst="rect">
              <a:avLst/>
            </a:prstGeom>
          </p:spPr>
        </p:pic>
        <p:pic>
          <p:nvPicPr>
            <p:cNvPr id="6" name="object 6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1039012" y="279018"/>
              <a:ext cx="3797782" cy="275463"/>
            </a:xfrm>
            <a:prstGeom prst="rect">
              <a:avLst/>
            </a:prstGeom>
          </p:spPr>
        </p:pic>
        <p:pic>
          <p:nvPicPr>
            <p:cNvPr id="7" name="object 7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164592" y="611123"/>
              <a:ext cx="675132" cy="515112"/>
            </a:xfrm>
            <a:prstGeom prst="rect">
              <a:avLst/>
            </a:prstGeom>
          </p:spPr>
        </p:pic>
        <p:pic>
          <p:nvPicPr>
            <p:cNvPr id="8" name="object 8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179514" y="135381"/>
              <a:ext cx="645121" cy="485267"/>
            </a:xfrm>
            <a:prstGeom prst="rect">
              <a:avLst/>
            </a:prstGeom>
          </p:spPr>
        </p:pic>
        <p:sp>
          <p:nvSpPr>
            <p:cNvPr id="9" name="object 9"/>
            <p:cNvSpPr/>
            <p:nvPr/>
          </p:nvSpPr>
          <p:spPr>
            <a:xfrm>
              <a:off x="5580126" y="135381"/>
              <a:ext cx="3384550" cy="485775"/>
            </a:xfrm>
            <a:custGeom>
              <a:avLst/>
              <a:gdLst/>
              <a:ahLst/>
              <a:cxnLst/>
              <a:rect l="l" t="t" r="r" b="b"/>
              <a:pathLst>
                <a:path w="3384550" h="485775">
                  <a:moveTo>
                    <a:pt x="3303524" y="0"/>
                  </a:moveTo>
                  <a:lnTo>
                    <a:pt x="80899" y="0"/>
                  </a:lnTo>
                  <a:lnTo>
                    <a:pt x="49399" y="6353"/>
                  </a:lnTo>
                  <a:lnTo>
                    <a:pt x="23685" y="23685"/>
                  </a:lnTo>
                  <a:lnTo>
                    <a:pt x="6353" y="49399"/>
                  </a:lnTo>
                  <a:lnTo>
                    <a:pt x="0" y="80899"/>
                  </a:lnTo>
                  <a:lnTo>
                    <a:pt x="0" y="404368"/>
                  </a:lnTo>
                  <a:lnTo>
                    <a:pt x="6353" y="435867"/>
                  </a:lnTo>
                  <a:lnTo>
                    <a:pt x="23685" y="461581"/>
                  </a:lnTo>
                  <a:lnTo>
                    <a:pt x="49399" y="478913"/>
                  </a:lnTo>
                  <a:lnTo>
                    <a:pt x="80899" y="485267"/>
                  </a:lnTo>
                  <a:lnTo>
                    <a:pt x="3303524" y="485267"/>
                  </a:lnTo>
                  <a:lnTo>
                    <a:pt x="3334970" y="478913"/>
                  </a:lnTo>
                  <a:lnTo>
                    <a:pt x="3360689" y="461581"/>
                  </a:lnTo>
                  <a:lnTo>
                    <a:pt x="3378051" y="435867"/>
                  </a:lnTo>
                  <a:lnTo>
                    <a:pt x="3384423" y="404368"/>
                  </a:lnTo>
                  <a:lnTo>
                    <a:pt x="3384423" y="80899"/>
                  </a:lnTo>
                  <a:lnTo>
                    <a:pt x="3378051" y="49399"/>
                  </a:lnTo>
                  <a:lnTo>
                    <a:pt x="3360689" y="23685"/>
                  </a:lnTo>
                  <a:lnTo>
                    <a:pt x="3334970" y="6353"/>
                  </a:lnTo>
                  <a:lnTo>
                    <a:pt x="3303524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" name="object 10"/>
            <p:cNvSpPr/>
            <p:nvPr/>
          </p:nvSpPr>
          <p:spPr>
            <a:xfrm>
              <a:off x="5580126" y="135381"/>
              <a:ext cx="3384550" cy="485775"/>
            </a:xfrm>
            <a:custGeom>
              <a:avLst/>
              <a:gdLst/>
              <a:ahLst/>
              <a:cxnLst/>
              <a:rect l="l" t="t" r="r" b="b"/>
              <a:pathLst>
                <a:path w="3384550" h="485775">
                  <a:moveTo>
                    <a:pt x="0" y="80899"/>
                  </a:moveTo>
                  <a:lnTo>
                    <a:pt x="6353" y="49399"/>
                  </a:lnTo>
                  <a:lnTo>
                    <a:pt x="23685" y="23685"/>
                  </a:lnTo>
                  <a:lnTo>
                    <a:pt x="49399" y="6353"/>
                  </a:lnTo>
                  <a:lnTo>
                    <a:pt x="80899" y="0"/>
                  </a:lnTo>
                  <a:lnTo>
                    <a:pt x="3303524" y="0"/>
                  </a:lnTo>
                  <a:lnTo>
                    <a:pt x="3334970" y="6353"/>
                  </a:lnTo>
                  <a:lnTo>
                    <a:pt x="3360689" y="23685"/>
                  </a:lnTo>
                  <a:lnTo>
                    <a:pt x="3378051" y="49399"/>
                  </a:lnTo>
                  <a:lnTo>
                    <a:pt x="3384423" y="80899"/>
                  </a:lnTo>
                  <a:lnTo>
                    <a:pt x="3384423" y="404368"/>
                  </a:lnTo>
                  <a:lnTo>
                    <a:pt x="3378051" y="435867"/>
                  </a:lnTo>
                  <a:lnTo>
                    <a:pt x="3360689" y="461581"/>
                  </a:lnTo>
                  <a:lnTo>
                    <a:pt x="3334970" y="478913"/>
                  </a:lnTo>
                  <a:lnTo>
                    <a:pt x="3303524" y="485267"/>
                  </a:lnTo>
                  <a:lnTo>
                    <a:pt x="80899" y="485267"/>
                  </a:lnTo>
                  <a:lnTo>
                    <a:pt x="49399" y="478913"/>
                  </a:lnTo>
                  <a:lnTo>
                    <a:pt x="23685" y="461581"/>
                  </a:lnTo>
                  <a:lnTo>
                    <a:pt x="6353" y="435867"/>
                  </a:lnTo>
                  <a:lnTo>
                    <a:pt x="0" y="404368"/>
                  </a:lnTo>
                  <a:lnTo>
                    <a:pt x="0" y="80899"/>
                  </a:lnTo>
                  <a:close/>
                </a:path>
              </a:pathLst>
            </a:custGeom>
            <a:ln w="25400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1" name="object 11"/>
          <p:cNvSpPr txBox="1"/>
          <p:nvPr/>
        </p:nvSpPr>
        <p:spPr>
          <a:xfrm>
            <a:off x="5604668" y="109169"/>
            <a:ext cx="3335654" cy="51308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algn="ctr">
              <a:lnSpc>
                <a:spcPct val="100000"/>
              </a:lnSpc>
              <a:spcBef>
                <a:spcPts val="95"/>
              </a:spcBef>
            </a:pPr>
            <a:r>
              <a:rPr sz="1600" dirty="0">
                <a:solidFill>
                  <a:srgbClr val="FFFFFF"/>
                </a:solidFill>
                <a:latin typeface="Calibri"/>
                <a:cs typeface="Calibri"/>
              </a:rPr>
              <a:t>II</a:t>
            </a:r>
            <a:r>
              <a:rPr sz="1600" spc="-3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600" dirty="0">
                <a:solidFill>
                  <a:srgbClr val="FFFFFF"/>
                </a:solidFill>
                <a:latin typeface="Calibri"/>
                <a:cs typeface="Calibri"/>
              </a:rPr>
              <a:t>.</a:t>
            </a:r>
            <a:r>
              <a:rPr sz="1600" spc="-3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600" dirty="0">
                <a:solidFill>
                  <a:srgbClr val="FFFFFF"/>
                </a:solidFill>
                <a:latin typeface="Calibri"/>
                <a:cs typeface="Calibri"/>
              </a:rPr>
              <a:t>Les</a:t>
            </a:r>
            <a:r>
              <a:rPr sz="1600" spc="-1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600" dirty="0">
                <a:solidFill>
                  <a:srgbClr val="FFFFFF"/>
                </a:solidFill>
                <a:latin typeface="Calibri"/>
                <a:cs typeface="Calibri"/>
              </a:rPr>
              <a:t>principaux</a:t>
            </a:r>
            <a:r>
              <a:rPr sz="1600" spc="-5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600" spc="-10" dirty="0">
                <a:solidFill>
                  <a:srgbClr val="FFFFFF"/>
                </a:solidFill>
                <a:latin typeface="Calibri"/>
                <a:cs typeface="Calibri"/>
              </a:rPr>
              <a:t>minéraux</a:t>
            </a:r>
            <a:endParaRPr sz="1600">
              <a:latin typeface="Calibri"/>
              <a:cs typeface="Calibri"/>
            </a:endParaRPr>
          </a:p>
          <a:p>
            <a:pPr algn="ctr">
              <a:lnSpc>
                <a:spcPct val="100000"/>
              </a:lnSpc>
            </a:pPr>
            <a:r>
              <a:rPr sz="1600" spc="-10" dirty="0">
                <a:solidFill>
                  <a:srgbClr val="FFFFFF"/>
                </a:solidFill>
                <a:latin typeface="Calibri"/>
                <a:cs typeface="Calibri"/>
              </a:rPr>
              <a:t>constituants</a:t>
            </a:r>
            <a:r>
              <a:rPr sz="1600" spc="-4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600" dirty="0">
                <a:solidFill>
                  <a:srgbClr val="FFFFFF"/>
                </a:solidFill>
                <a:latin typeface="Calibri"/>
                <a:cs typeface="Calibri"/>
              </a:rPr>
              <a:t>des</a:t>
            </a:r>
            <a:r>
              <a:rPr sz="1600" spc="-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600" spc="-10" dirty="0">
                <a:solidFill>
                  <a:srgbClr val="FFFFFF"/>
                </a:solidFill>
                <a:latin typeface="Calibri"/>
                <a:cs typeface="Calibri"/>
              </a:rPr>
              <a:t>roches</a:t>
            </a:r>
            <a:endParaRPr sz="1600">
              <a:latin typeface="Calibri"/>
              <a:cs typeface="Calibri"/>
            </a:endParaRPr>
          </a:p>
        </p:txBody>
      </p:sp>
      <p:grpSp>
        <p:nvGrpSpPr>
          <p:cNvPr id="12" name="object 12"/>
          <p:cNvGrpSpPr/>
          <p:nvPr/>
        </p:nvGrpSpPr>
        <p:grpSpPr>
          <a:xfrm>
            <a:off x="1761744" y="813813"/>
            <a:ext cx="7053580" cy="5884545"/>
            <a:chOff x="1761744" y="813813"/>
            <a:chExt cx="7053580" cy="5884545"/>
          </a:xfrm>
        </p:grpSpPr>
        <p:pic>
          <p:nvPicPr>
            <p:cNvPr id="13" name="object 13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1761744" y="3570731"/>
              <a:ext cx="5330952" cy="3127248"/>
            </a:xfrm>
            <a:prstGeom prst="rect">
              <a:avLst/>
            </a:prstGeom>
          </p:spPr>
        </p:pic>
        <p:pic>
          <p:nvPicPr>
            <p:cNvPr id="14" name="object 14"/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4575049" y="813813"/>
              <a:ext cx="4239764" cy="2723393"/>
            </a:xfrm>
            <a:prstGeom prst="rect">
              <a:avLst/>
            </a:prstGeom>
          </p:spPr>
        </p:pic>
      </p:grpSp>
      <p:sp>
        <p:nvSpPr>
          <p:cNvPr id="15" name="object 15"/>
          <p:cNvSpPr txBox="1"/>
          <p:nvPr/>
        </p:nvSpPr>
        <p:spPr>
          <a:xfrm>
            <a:off x="379755" y="3470275"/>
            <a:ext cx="969010" cy="99758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u="sng" spc="390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 </a:t>
            </a:r>
            <a:r>
              <a:rPr sz="1800" u="sng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1 </a:t>
            </a:r>
            <a:r>
              <a:rPr sz="1800" u="sng" spc="-25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cm</a:t>
            </a:r>
            <a:r>
              <a:rPr sz="1800" u="sng" spc="500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 </a:t>
            </a:r>
            <a:endParaRPr sz="1800">
              <a:latin typeface="Calibri"/>
              <a:cs typeface="Calibri"/>
            </a:endParaRPr>
          </a:p>
          <a:p>
            <a:pPr>
              <a:lnSpc>
                <a:spcPct val="100000"/>
              </a:lnSpc>
              <a:spcBef>
                <a:spcPts val="1130"/>
              </a:spcBef>
            </a:pPr>
            <a:endParaRPr sz="1800">
              <a:latin typeface="Calibri"/>
              <a:cs typeface="Calibri"/>
            </a:endParaRPr>
          </a:p>
          <a:p>
            <a:pPr marL="52069">
              <a:lnSpc>
                <a:spcPct val="100000"/>
              </a:lnSpc>
            </a:pPr>
            <a:r>
              <a:rPr sz="1800" spc="-10" dirty="0">
                <a:latin typeface="Calibri"/>
                <a:cs typeface="Calibri"/>
              </a:rPr>
              <a:t>Aragonite</a:t>
            </a:r>
            <a:endParaRPr sz="18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10667" y="801623"/>
            <a:ext cx="5134610" cy="5935980"/>
            <a:chOff x="10667" y="801623"/>
            <a:chExt cx="5134610" cy="5935980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10667" y="801623"/>
              <a:ext cx="5134356" cy="5935977"/>
            </a:xfrm>
            <a:prstGeom prst="rect">
              <a:avLst/>
            </a:prstGeom>
          </p:spPr>
        </p:pic>
        <p:sp>
          <p:nvSpPr>
            <p:cNvPr id="4" name="object 4"/>
            <p:cNvSpPr/>
            <p:nvPr/>
          </p:nvSpPr>
          <p:spPr>
            <a:xfrm>
              <a:off x="168694" y="6414134"/>
              <a:ext cx="912494" cy="5080"/>
            </a:xfrm>
            <a:custGeom>
              <a:avLst/>
              <a:gdLst/>
              <a:ahLst/>
              <a:cxnLst/>
              <a:rect l="l" t="t" r="r" b="b"/>
              <a:pathLst>
                <a:path w="912494" h="5079">
                  <a:moveTo>
                    <a:pt x="0" y="5016"/>
                  </a:moveTo>
                  <a:lnTo>
                    <a:pt x="911872" y="0"/>
                  </a:lnTo>
                </a:path>
              </a:pathLst>
            </a:custGeom>
            <a:ln w="9525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5" name="object 5"/>
          <p:cNvSpPr txBox="1"/>
          <p:nvPr/>
        </p:nvSpPr>
        <p:spPr>
          <a:xfrm>
            <a:off x="387807" y="6040323"/>
            <a:ext cx="472440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dirty="0">
                <a:solidFill>
                  <a:srgbClr val="FFFFFF"/>
                </a:solidFill>
                <a:latin typeface="Calibri"/>
                <a:cs typeface="Calibri"/>
              </a:rPr>
              <a:t>1</a:t>
            </a:r>
            <a:r>
              <a:rPr sz="1800" spc="-1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800" spc="-25" dirty="0">
                <a:solidFill>
                  <a:srgbClr val="FFFFFF"/>
                </a:solidFill>
                <a:latin typeface="Calibri"/>
                <a:cs typeface="Calibri"/>
              </a:rPr>
              <a:t>cm</a:t>
            </a:r>
            <a:endParaRPr sz="1800">
              <a:latin typeface="Calibri"/>
              <a:cs typeface="Calibri"/>
            </a:endParaRPr>
          </a:p>
        </p:txBody>
      </p:sp>
      <p:grpSp>
        <p:nvGrpSpPr>
          <p:cNvPr id="6" name="object 6"/>
          <p:cNvGrpSpPr/>
          <p:nvPr/>
        </p:nvGrpSpPr>
        <p:grpSpPr>
          <a:xfrm>
            <a:off x="0" y="0"/>
            <a:ext cx="9144000" cy="1126490"/>
            <a:chOff x="0" y="0"/>
            <a:chExt cx="9144000" cy="1126490"/>
          </a:xfrm>
        </p:grpSpPr>
        <p:pic>
          <p:nvPicPr>
            <p:cNvPr id="7" name="object 7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0" y="0"/>
              <a:ext cx="9144000" cy="812291"/>
            </a:xfrm>
            <a:prstGeom prst="rect">
              <a:avLst/>
            </a:prstGeom>
          </p:spPr>
        </p:pic>
        <p:pic>
          <p:nvPicPr>
            <p:cNvPr id="8" name="object 8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827532" y="100584"/>
              <a:ext cx="4227576" cy="682752"/>
            </a:xfrm>
            <a:prstGeom prst="rect">
              <a:avLst/>
            </a:prstGeom>
          </p:spPr>
        </p:pic>
        <p:pic>
          <p:nvPicPr>
            <p:cNvPr id="9" name="object 9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1039012" y="279018"/>
              <a:ext cx="3797782" cy="275463"/>
            </a:xfrm>
            <a:prstGeom prst="rect">
              <a:avLst/>
            </a:prstGeom>
          </p:spPr>
        </p:pic>
        <p:pic>
          <p:nvPicPr>
            <p:cNvPr id="10" name="object 10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164592" y="611123"/>
              <a:ext cx="675132" cy="515112"/>
            </a:xfrm>
            <a:prstGeom prst="rect">
              <a:avLst/>
            </a:prstGeom>
          </p:spPr>
        </p:pic>
        <p:pic>
          <p:nvPicPr>
            <p:cNvPr id="11" name="object 11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179514" y="135381"/>
              <a:ext cx="645121" cy="485267"/>
            </a:xfrm>
            <a:prstGeom prst="rect">
              <a:avLst/>
            </a:prstGeom>
          </p:spPr>
        </p:pic>
        <p:sp>
          <p:nvSpPr>
            <p:cNvPr id="12" name="object 12"/>
            <p:cNvSpPr/>
            <p:nvPr/>
          </p:nvSpPr>
          <p:spPr>
            <a:xfrm>
              <a:off x="5580126" y="135381"/>
              <a:ext cx="3384550" cy="485775"/>
            </a:xfrm>
            <a:custGeom>
              <a:avLst/>
              <a:gdLst/>
              <a:ahLst/>
              <a:cxnLst/>
              <a:rect l="l" t="t" r="r" b="b"/>
              <a:pathLst>
                <a:path w="3384550" h="485775">
                  <a:moveTo>
                    <a:pt x="3303524" y="0"/>
                  </a:moveTo>
                  <a:lnTo>
                    <a:pt x="80899" y="0"/>
                  </a:lnTo>
                  <a:lnTo>
                    <a:pt x="49399" y="6353"/>
                  </a:lnTo>
                  <a:lnTo>
                    <a:pt x="23685" y="23685"/>
                  </a:lnTo>
                  <a:lnTo>
                    <a:pt x="6353" y="49399"/>
                  </a:lnTo>
                  <a:lnTo>
                    <a:pt x="0" y="80899"/>
                  </a:lnTo>
                  <a:lnTo>
                    <a:pt x="0" y="404368"/>
                  </a:lnTo>
                  <a:lnTo>
                    <a:pt x="6353" y="435867"/>
                  </a:lnTo>
                  <a:lnTo>
                    <a:pt x="23685" y="461581"/>
                  </a:lnTo>
                  <a:lnTo>
                    <a:pt x="49399" y="478913"/>
                  </a:lnTo>
                  <a:lnTo>
                    <a:pt x="80899" y="485267"/>
                  </a:lnTo>
                  <a:lnTo>
                    <a:pt x="3303524" y="485267"/>
                  </a:lnTo>
                  <a:lnTo>
                    <a:pt x="3334970" y="478913"/>
                  </a:lnTo>
                  <a:lnTo>
                    <a:pt x="3360689" y="461581"/>
                  </a:lnTo>
                  <a:lnTo>
                    <a:pt x="3378051" y="435867"/>
                  </a:lnTo>
                  <a:lnTo>
                    <a:pt x="3384423" y="404368"/>
                  </a:lnTo>
                  <a:lnTo>
                    <a:pt x="3384423" y="80899"/>
                  </a:lnTo>
                  <a:lnTo>
                    <a:pt x="3378051" y="49399"/>
                  </a:lnTo>
                  <a:lnTo>
                    <a:pt x="3360689" y="23685"/>
                  </a:lnTo>
                  <a:lnTo>
                    <a:pt x="3334970" y="6353"/>
                  </a:lnTo>
                  <a:lnTo>
                    <a:pt x="3303524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" name="object 13"/>
            <p:cNvSpPr/>
            <p:nvPr/>
          </p:nvSpPr>
          <p:spPr>
            <a:xfrm>
              <a:off x="5580126" y="135381"/>
              <a:ext cx="3384550" cy="485775"/>
            </a:xfrm>
            <a:custGeom>
              <a:avLst/>
              <a:gdLst/>
              <a:ahLst/>
              <a:cxnLst/>
              <a:rect l="l" t="t" r="r" b="b"/>
              <a:pathLst>
                <a:path w="3384550" h="485775">
                  <a:moveTo>
                    <a:pt x="0" y="80899"/>
                  </a:moveTo>
                  <a:lnTo>
                    <a:pt x="6353" y="49399"/>
                  </a:lnTo>
                  <a:lnTo>
                    <a:pt x="23685" y="23685"/>
                  </a:lnTo>
                  <a:lnTo>
                    <a:pt x="49399" y="6353"/>
                  </a:lnTo>
                  <a:lnTo>
                    <a:pt x="80899" y="0"/>
                  </a:lnTo>
                  <a:lnTo>
                    <a:pt x="3303524" y="0"/>
                  </a:lnTo>
                  <a:lnTo>
                    <a:pt x="3334970" y="6353"/>
                  </a:lnTo>
                  <a:lnTo>
                    <a:pt x="3360689" y="23685"/>
                  </a:lnTo>
                  <a:lnTo>
                    <a:pt x="3378051" y="49399"/>
                  </a:lnTo>
                  <a:lnTo>
                    <a:pt x="3384423" y="80899"/>
                  </a:lnTo>
                  <a:lnTo>
                    <a:pt x="3384423" y="404368"/>
                  </a:lnTo>
                  <a:lnTo>
                    <a:pt x="3378051" y="435867"/>
                  </a:lnTo>
                  <a:lnTo>
                    <a:pt x="3360689" y="461581"/>
                  </a:lnTo>
                  <a:lnTo>
                    <a:pt x="3334970" y="478913"/>
                  </a:lnTo>
                  <a:lnTo>
                    <a:pt x="3303524" y="485267"/>
                  </a:lnTo>
                  <a:lnTo>
                    <a:pt x="80899" y="485267"/>
                  </a:lnTo>
                  <a:lnTo>
                    <a:pt x="49399" y="478913"/>
                  </a:lnTo>
                  <a:lnTo>
                    <a:pt x="23685" y="461581"/>
                  </a:lnTo>
                  <a:lnTo>
                    <a:pt x="6353" y="435867"/>
                  </a:lnTo>
                  <a:lnTo>
                    <a:pt x="0" y="404368"/>
                  </a:lnTo>
                  <a:lnTo>
                    <a:pt x="0" y="80899"/>
                  </a:lnTo>
                  <a:close/>
                </a:path>
              </a:pathLst>
            </a:custGeom>
            <a:ln w="25400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4" name="object 14"/>
          <p:cNvSpPr txBox="1"/>
          <p:nvPr/>
        </p:nvSpPr>
        <p:spPr>
          <a:xfrm>
            <a:off x="5604668" y="109169"/>
            <a:ext cx="3335654" cy="51308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algn="ctr">
              <a:lnSpc>
                <a:spcPct val="100000"/>
              </a:lnSpc>
              <a:spcBef>
                <a:spcPts val="95"/>
              </a:spcBef>
            </a:pPr>
            <a:r>
              <a:rPr sz="1600" dirty="0">
                <a:solidFill>
                  <a:srgbClr val="FFFFFF"/>
                </a:solidFill>
                <a:latin typeface="Calibri"/>
                <a:cs typeface="Calibri"/>
              </a:rPr>
              <a:t>II</a:t>
            </a:r>
            <a:r>
              <a:rPr sz="1600" spc="-3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600" dirty="0">
                <a:solidFill>
                  <a:srgbClr val="FFFFFF"/>
                </a:solidFill>
                <a:latin typeface="Calibri"/>
                <a:cs typeface="Calibri"/>
              </a:rPr>
              <a:t>.</a:t>
            </a:r>
            <a:r>
              <a:rPr sz="1600" spc="-3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600" dirty="0">
                <a:solidFill>
                  <a:srgbClr val="FFFFFF"/>
                </a:solidFill>
                <a:latin typeface="Calibri"/>
                <a:cs typeface="Calibri"/>
              </a:rPr>
              <a:t>Les</a:t>
            </a:r>
            <a:r>
              <a:rPr sz="1600" spc="-1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600" dirty="0">
                <a:solidFill>
                  <a:srgbClr val="FFFFFF"/>
                </a:solidFill>
                <a:latin typeface="Calibri"/>
                <a:cs typeface="Calibri"/>
              </a:rPr>
              <a:t>principaux</a:t>
            </a:r>
            <a:r>
              <a:rPr sz="1600" spc="-5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600" spc="-10" dirty="0">
                <a:solidFill>
                  <a:srgbClr val="FFFFFF"/>
                </a:solidFill>
                <a:latin typeface="Calibri"/>
                <a:cs typeface="Calibri"/>
              </a:rPr>
              <a:t>minéraux</a:t>
            </a:r>
            <a:endParaRPr sz="1600">
              <a:latin typeface="Calibri"/>
              <a:cs typeface="Calibri"/>
            </a:endParaRPr>
          </a:p>
          <a:p>
            <a:pPr algn="ctr">
              <a:lnSpc>
                <a:spcPct val="100000"/>
              </a:lnSpc>
            </a:pPr>
            <a:r>
              <a:rPr sz="1600" spc="-10" dirty="0">
                <a:solidFill>
                  <a:srgbClr val="FFFFFF"/>
                </a:solidFill>
                <a:latin typeface="Calibri"/>
                <a:cs typeface="Calibri"/>
              </a:rPr>
              <a:t>constituants</a:t>
            </a:r>
            <a:r>
              <a:rPr sz="1600" spc="-4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600" dirty="0">
                <a:solidFill>
                  <a:srgbClr val="FFFFFF"/>
                </a:solidFill>
                <a:latin typeface="Calibri"/>
                <a:cs typeface="Calibri"/>
              </a:rPr>
              <a:t>des</a:t>
            </a:r>
            <a:r>
              <a:rPr sz="1600" spc="-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600" spc="-10" dirty="0">
                <a:solidFill>
                  <a:srgbClr val="FFFFFF"/>
                </a:solidFill>
                <a:latin typeface="Calibri"/>
                <a:cs typeface="Calibri"/>
              </a:rPr>
              <a:t>roches</a:t>
            </a:r>
            <a:endParaRPr sz="1600">
              <a:latin typeface="Calibri"/>
              <a:cs typeface="Calibri"/>
            </a:endParaRPr>
          </a:p>
        </p:txBody>
      </p:sp>
      <p:pic>
        <p:nvPicPr>
          <p:cNvPr id="15" name="object 15"/>
          <p:cNvPicPr/>
          <p:nvPr/>
        </p:nvPicPr>
        <p:blipFill>
          <a:blip r:embed="rId8" cstate="print"/>
          <a:stretch>
            <a:fillRect/>
          </a:stretch>
        </p:blipFill>
        <p:spPr>
          <a:xfrm>
            <a:off x="4290059" y="1110996"/>
            <a:ext cx="4675632" cy="2967228"/>
          </a:xfrm>
          <a:prstGeom prst="rect">
            <a:avLst/>
          </a:prstGeom>
        </p:spPr>
      </p:pic>
      <p:sp>
        <p:nvSpPr>
          <p:cNvPr id="16" name="object 16"/>
          <p:cNvSpPr txBox="1"/>
          <p:nvPr/>
        </p:nvSpPr>
        <p:spPr>
          <a:xfrm>
            <a:off x="7892288" y="4167632"/>
            <a:ext cx="880744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spc="-10" dirty="0">
                <a:latin typeface="Calibri"/>
                <a:cs typeface="Calibri"/>
              </a:rPr>
              <a:t>Dolomite</a:t>
            </a:r>
            <a:endParaRPr sz="18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0" y="0"/>
            <a:ext cx="9144000" cy="6809740"/>
            <a:chOff x="0" y="0"/>
            <a:chExt cx="9144000" cy="6809740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4355972" y="4103103"/>
              <a:ext cx="4133151" cy="2706624"/>
            </a:xfrm>
            <a:prstGeom prst="rect">
              <a:avLst/>
            </a:prstGeom>
          </p:spPr>
        </p:pic>
        <p:pic>
          <p:nvPicPr>
            <p:cNvPr id="4" name="object 4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94488" y="809244"/>
              <a:ext cx="4693920" cy="4061459"/>
            </a:xfrm>
            <a:prstGeom prst="rect">
              <a:avLst/>
            </a:prstGeom>
          </p:spPr>
        </p:pic>
        <p:pic>
          <p:nvPicPr>
            <p:cNvPr id="5" name="object 5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0" y="0"/>
              <a:ext cx="9144000" cy="812291"/>
            </a:xfrm>
            <a:prstGeom prst="rect">
              <a:avLst/>
            </a:prstGeom>
          </p:spPr>
        </p:pic>
      </p:grpSp>
      <p:sp>
        <p:nvSpPr>
          <p:cNvPr id="6" name="object 6"/>
          <p:cNvSpPr txBox="1"/>
          <p:nvPr/>
        </p:nvSpPr>
        <p:spPr>
          <a:xfrm>
            <a:off x="281470" y="4299966"/>
            <a:ext cx="75501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741680" algn="l"/>
              </a:tabLst>
            </a:pPr>
            <a:r>
              <a:rPr sz="1800" u="sng" spc="375" dirty="0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Calibri"/>
                <a:cs typeface="Calibri"/>
              </a:rPr>
              <a:t> </a:t>
            </a:r>
            <a:r>
              <a:rPr sz="1800" u="sng" dirty="0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Calibri"/>
                <a:cs typeface="Calibri"/>
              </a:rPr>
              <a:t>2 </a:t>
            </a:r>
            <a:r>
              <a:rPr sz="1800" u="sng" spc="-25" dirty="0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Calibri"/>
                <a:cs typeface="Calibri"/>
              </a:rPr>
              <a:t>cm</a:t>
            </a:r>
            <a:r>
              <a:rPr sz="1800" u="sng" dirty="0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Calibri"/>
                <a:cs typeface="Calibri"/>
              </a:rPr>
              <a:t>	</a:t>
            </a:r>
            <a:endParaRPr sz="1800">
              <a:latin typeface="Calibri"/>
              <a:cs typeface="Calibri"/>
            </a:endParaRPr>
          </a:p>
        </p:txBody>
      </p:sp>
      <p:grpSp>
        <p:nvGrpSpPr>
          <p:cNvPr id="7" name="object 7"/>
          <p:cNvGrpSpPr/>
          <p:nvPr/>
        </p:nvGrpSpPr>
        <p:grpSpPr>
          <a:xfrm>
            <a:off x="164592" y="100584"/>
            <a:ext cx="8813165" cy="1026160"/>
            <a:chOff x="164592" y="100584"/>
            <a:chExt cx="8813165" cy="1026160"/>
          </a:xfrm>
        </p:grpSpPr>
        <p:pic>
          <p:nvPicPr>
            <p:cNvPr id="8" name="object 8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827532" y="100584"/>
              <a:ext cx="4227576" cy="682752"/>
            </a:xfrm>
            <a:prstGeom prst="rect">
              <a:avLst/>
            </a:prstGeom>
          </p:spPr>
        </p:pic>
        <p:pic>
          <p:nvPicPr>
            <p:cNvPr id="9" name="object 9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1039012" y="279019"/>
              <a:ext cx="3797782" cy="275463"/>
            </a:xfrm>
            <a:prstGeom prst="rect">
              <a:avLst/>
            </a:prstGeom>
          </p:spPr>
        </p:pic>
        <p:pic>
          <p:nvPicPr>
            <p:cNvPr id="10" name="object 10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164592" y="611124"/>
              <a:ext cx="675132" cy="515112"/>
            </a:xfrm>
            <a:prstGeom prst="rect">
              <a:avLst/>
            </a:prstGeom>
          </p:spPr>
        </p:pic>
        <p:pic>
          <p:nvPicPr>
            <p:cNvPr id="11" name="object 11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179514" y="135382"/>
              <a:ext cx="645121" cy="485267"/>
            </a:xfrm>
            <a:prstGeom prst="rect">
              <a:avLst/>
            </a:prstGeom>
          </p:spPr>
        </p:pic>
        <p:sp>
          <p:nvSpPr>
            <p:cNvPr id="12" name="object 12"/>
            <p:cNvSpPr/>
            <p:nvPr/>
          </p:nvSpPr>
          <p:spPr>
            <a:xfrm>
              <a:off x="5580126" y="135382"/>
              <a:ext cx="3384550" cy="485775"/>
            </a:xfrm>
            <a:custGeom>
              <a:avLst/>
              <a:gdLst/>
              <a:ahLst/>
              <a:cxnLst/>
              <a:rect l="l" t="t" r="r" b="b"/>
              <a:pathLst>
                <a:path w="3384550" h="485775">
                  <a:moveTo>
                    <a:pt x="3303524" y="0"/>
                  </a:moveTo>
                  <a:lnTo>
                    <a:pt x="80899" y="0"/>
                  </a:lnTo>
                  <a:lnTo>
                    <a:pt x="49399" y="6353"/>
                  </a:lnTo>
                  <a:lnTo>
                    <a:pt x="23685" y="23685"/>
                  </a:lnTo>
                  <a:lnTo>
                    <a:pt x="6353" y="49399"/>
                  </a:lnTo>
                  <a:lnTo>
                    <a:pt x="0" y="80899"/>
                  </a:lnTo>
                  <a:lnTo>
                    <a:pt x="0" y="404368"/>
                  </a:lnTo>
                  <a:lnTo>
                    <a:pt x="6353" y="435867"/>
                  </a:lnTo>
                  <a:lnTo>
                    <a:pt x="23685" y="461581"/>
                  </a:lnTo>
                  <a:lnTo>
                    <a:pt x="49399" y="478913"/>
                  </a:lnTo>
                  <a:lnTo>
                    <a:pt x="80899" y="485267"/>
                  </a:lnTo>
                  <a:lnTo>
                    <a:pt x="3303524" y="485267"/>
                  </a:lnTo>
                  <a:lnTo>
                    <a:pt x="3334970" y="478913"/>
                  </a:lnTo>
                  <a:lnTo>
                    <a:pt x="3360689" y="461581"/>
                  </a:lnTo>
                  <a:lnTo>
                    <a:pt x="3378051" y="435867"/>
                  </a:lnTo>
                  <a:lnTo>
                    <a:pt x="3384423" y="404368"/>
                  </a:lnTo>
                  <a:lnTo>
                    <a:pt x="3384423" y="80899"/>
                  </a:lnTo>
                  <a:lnTo>
                    <a:pt x="3378051" y="49399"/>
                  </a:lnTo>
                  <a:lnTo>
                    <a:pt x="3360689" y="23685"/>
                  </a:lnTo>
                  <a:lnTo>
                    <a:pt x="3334970" y="6353"/>
                  </a:lnTo>
                  <a:lnTo>
                    <a:pt x="3303524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" name="object 13"/>
            <p:cNvSpPr/>
            <p:nvPr/>
          </p:nvSpPr>
          <p:spPr>
            <a:xfrm>
              <a:off x="5580126" y="135382"/>
              <a:ext cx="3384550" cy="485775"/>
            </a:xfrm>
            <a:custGeom>
              <a:avLst/>
              <a:gdLst/>
              <a:ahLst/>
              <a:cxnLst/>
              <a:rect l="l" t="t" r="r" b="b"/>
              <a:pathLst>
                <a:path w="3384550" h="485775">
                  <a:moveTo>
                    <a:pt x="0" y="80899"/>
                  </a:moveTo>
                  <a:lnTo>
                    <a:pt x="6353" y="49399"/>
                  </a:lnTo>
                  <a:lnTo>
                    <a:pt x="23685" y="23685"/>
                  </a:lnTo>
                  <a:lnTo>
                    <a:pt x="49399" y="6353"/>
                  </a:lnTo>
                  <a:lnTo>
                    <a:pt x="80899" y="0"/>
                  </a:lnTo>
                  <a:lnTo>
                    <a:pt x="3303524" y="0"/>
                  </a:lnTo>
                  <a:lnTo>
                    <a:pt x="3334970" y="6353"/>
                  </a:lnTo>
                  <a:lnTo>
                    <a:pt x="3360689" y="23685"/>
                  </a:lnTo>
                  <a:lnTo>
                    <a:pt x="3378051" y="49399"/>
                  </a:lnTo>
                  <a:lnTo>
                    <a:pt x="3384423" y="80899"/>
                  </a:lnTo>
                  <a:lnTo>
                    <a:pt x="3384423" y="404368"/>
                  </a:lnTo>
                  <a:lnTo>
                    <a:pt x="3378051" y="435867"/>
                  </a:lnTo>
                  <a:lnTo>
                    <a:pt x="3360689" y="461581"/>
                  </a:lnTo>
                  <a:lnTo>
                    <a:pt x="3334970" y="478913"/>
                  </a:lnTo>
                  <a:lnTo>
                    <a:pt x="3303524" y="485267"/>
                  </a:lnTo>
                  <a:lnTo>
                    <a:pt x="80899" y="485267"/>
                  </a:lnTo>
                  <a:lnTo>
                    <a:pt x="49399" y="478913"/>
                  </a:lnTo>
                  <a:lnTo>
                    <a:pt x="23685" y="461581"/>
                  </a:lnTo>
                  <a:lnTo>
                    <a:pt x="6353" y="435867"/>
                  </a:lnTo>
                  <a:lnTo>
                    <a:pt x="0" y="404368"/>
                  </a:lnTo>
                  <a:lnTo>
                    <a:pt x="0" y="80899"/>
                  </a:lnTo>
                  <a:close/>
                </a:path>
              </a:pathLst>
            </a:custGeom>
            <a:ln w="25400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4" name="object 14"/>
          <p:cNvSpPr txBox="1"/>
          <p:nvPr/>
        </p:nvSpPr>
        <p:spPr>
          <a:xfrm>
            <a:off x="5604668" y="109169"/>
            <a:ext cx="3335654" cy="51308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algn="ctr">
              <a:lnSpc>
                <a:spcPct val="100000"/>
              </a:lnSpc>
              <a:spcBef>
                <a:spcPts val="95"/>
              </a:spcBef>
            </a:pPr>
            <a:r>
              <a:rPr sz="1600" dirty="0">
                <a:solidFill>
                  <a:srgbClr val="FFFFFF"/>
                </a:solidFill>
                <a:latin typeface="Calibri"/>
                <a:cs typeface="Calibri"/>
              </a:rPr>
              <a:t>II</a:t>
            </a:r>
            <a:r>
              <a:rPr sz="1600" spc="-3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600" dirty="0">
                <a:solidFill>
                  <a:srgbClr val="FFFFFF"/>
                </a:solidFill>
                <a:latin typeface="Calibri"/>
                <a:cs typeface="Calibri"/>
              </a:rPr>
              <a:t>.</a:t>
            </a:r>
            <a:r>
              <a:rPr sz="1600" spc="-3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600" dirty="0">
                <a:solidFill>
                  <a:srgbClr val="FFFFFF"/>
                </a:solidFill>
                <a:latin typeface="Calibri"/>
                <a:cs typeface="Calibri"/>
              </a:rPr>
              <a:t>Les</a:t>
            </a:r>
            <a:r>
              <a:rPr sz="1600" spc="-1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600" dirty="0">
                <a:solidFill>
                  <a:srgbClr val="FFFFFF"/>
                </a:solidFill>
                <a:latin typeface="Calibri"/>
                <a:cs typeface="Calibri"/>
              </a:rPr>
              <a:t>principaux</a:t>
            </a:r>
            <a:r>
              <a:rPr sz="1600" spc="-5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600" spc="-10" dirty="0">
                <a:solidFill>
                  <a:srgbClr val="FFFFFF"/>
                </a:solidFill>
                <a:latin typeface="Calibri"/>
                <a:cs typeface="Calibri"/>
              </a:rPr>
              <a:t>minéraux</a:t>
            </a:r>
            <a:endParaRPr sz="1600">
              <a:latin typeface="Calibri"/>
              <a:cs typeface="Calibri"/>
            </a:endParaRPr>
          </a:p>
          <a:p>
            <a:pPr algn="ctr">
              <a:lnSpc>
                <a:spcPct val="100000"/>
              </a:lnSpc>
            </a:pPr>
            <a:r>
              <a:rPr sz="1600" spc="-10" dirty="0">
                <a:solidFill>
                  <a:srgbClr val="FFFFFF"/>
                </a:solidFill>
                <a:latin typeface="Calibri"/>
                <a:cs typeface="Calibri"/>
              </a:rPr>
              <a:t>constituants</a:t>
            </a:r>
            <a:r>
              <a:rPr sz="1600" spc="-4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600" dirty="0">
                <a:solidFill>
                  <a:srgbClr val="FFFFFF"/>
                </a:solidFill>
                <a:latin typeface="Calibri"/>
                <a:cs typeface="Calibri"/>
              </a:rPr>
              <a:t>des</a:t>
            </a:r>
            <a:r>
              <a:rPr sz="1600" spc="-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600" spc="-10" dirty="0">
                <a:solidFill>
                  <a:srgbClr val="FFFFFF"/>
                </a:solidFill>
                <a:latin typeface="Calibri"/>
                <a:cs typeface="Calibri"/>
              </a:rPr>
              <a:t>roches</a:t>
            </a:r>
            <a:endParaRPr sz="1600">
              <a:latin typeface="Calibri"/>
              <a:cs typeface="Calibri"/>
            </a:endParaRPr>
          </a:p>
        </p:txBody>
      </p:sp>
      <p:pic>
        <p:nvPicPr>
          <p:cNvPr id="15" name="object 15"/>
          <p:cNvPicPr/>
          <p:nvPr/>
        </p:nvPicPr>
        <p:blipFill>
          <a:blip r:embed="rId9" cstate="print"/>
          <a:stretch>
            <a:fillRect/>
          </a:stretch>
        </p:blipFill>
        <p:spPr>
          <a:xfrm>
            <a:off x="4733544" y="929639"/>
            <a:ext cx="4232148" cy="3174492"/>
          </a:xfrm>
          <a:prstGeom prst="rect">
            <a:avLst/>
          </a:prstGeom>
        </p:spPr>
      </p:pic>
      <p:sp>
        <p:nvSpPr>
          <p:cNvPr id="16" name="object 16"/>
          <p:cNvSpPr txBox="1"/>
          <p:nvPr/>
        </p:nvSpPr>
        <p:spPr>
          <a:xfrm>
            <a:off x="247294" y="4962855"/>
            <a:ext cx="3957320" cy="57467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50800">
              <a:lnSpc>
                <a:spcPct val="100000"/>
              </a:lnSpc>
              <a:spcBef>
                <a:spcPts val="100"/>
              </a:spcBef>
              <a:tabLst>
                <a:tab pos="2088514" algn="l"/>
              </a:tabLst>
            </a:pPr>
            <a:r>
              <a:rPr sz="1800" spc="-10" dirty="0">
                <a:latin typeface="Calibri"/>
                <a:cs typeface="Calibri"/>
              </a:rPr>
              <a:t>Carbonates</a:t>
            </a:r>
            <a:r>
              <a:rPr sz="1800" spc="-15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de</a:t>
            </a:r>
            <a:r>
              <a:rPr sz="1800" spc="-5" dirty="0">
                <a:latin typeface="Calibri"/>
                <a:cs typeface="Calibri"/>
              </a:rPr>
              <a:t> </a:t>
            </a:r>
            <a:r>
              <a:rPr sz="1800" spc="-25" dirty="0">
                <a:latin typeface="Calibri"/>
                <a:cs typeface="Calibri"/>
              </a:rPr>
              <a:t>fer</a:t>
            </a:r>
            <a:r>
              <a:rPr sz="1800" dirty="0">
                <a:latin typeface="Calibri"/>
                <a:cs typeface="Calibri"/>
              </a:rPr>
              <a:t>	</a:t>
            </a:r>
            <a:r>
              <a:rPr sz="1800" dirty="0">
                <a:latin typeface="Wingdings"/>
                <a:cs typeface="Wingdings"/>
              </a:rPr>
              <a:t></a:t>
            </a:r>
            <a:r>
              <a:rPr sz="1800" spc="-6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Calibri"/>
                <a:cs typeface="Calibri"/>
              </a:rPr>
              <a:t>sidérite</a:t>
            </a:r>
            <a:r>
              <a:rPr sz="1800" spc="-15" dirty="0">
                <a:latin typeface="Calibri"/>
                <a:cs typeface="Calibri"/>
              </a:rPr>
              <a:t> </a:t>
            </a:r>
            <a:r>
              <a:rPr sz="1800" spc="-10" dirty="0">
                <a:latin typeface="Calibri"/>
                <a:cs typeface="Calibri"/>
              </a:rPr>
              <a:t>(FeCO</a:t>
            </a:r>
            <a:r>
              <a:rPr sz="1800" spc="-15" baseline="-20833" dirty="0">
                <a:latin typeface="Calibri"/>
                <a:cs typeface="Calibri"/>
              </a:rPr>
              <a:t>3</a:t>
            </a:r>
            <a:r>
              <a:rPr sz="1800" spc="-10" dirty="0">
                <a:latin typeface="Calibri"/>
                <a:cs typeface="Calibri"/>
              </a:rPr>
              <a:t>)</a:t>
            </a:r>
            <a:endParaRPr sz="1800">
              <a:latin typeface="Calibri"/>
              <a:cs typeface="Calibri"/>
            </a:endParaRPr>
          </a:p>
          <a:p>
            <a:pPr marL="1174115">
              <a:lnSpc>
                <a:spcPct val="100000"/>
              </a:lnSpc>
            </a:pPr>
            <a:r>
              <a:rPr sz="1800" dirty="0">
                <a:latin typeface="Calibri"/>
                <a:cs typeface="Calibri"/>
              </a:rPr>
              <a:t>de</a:t>
            </a:r>
            <a:r>
              <a:rPr sz="1800" spc="-35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plomb</a:t>
            </a:r>
            <a:r>
              <a:rPr sz="1800" spc="-35" dirty="0">
                <a:latin typeface="Calibri"/>
                <a:cs typeface="Calibri"/>
              </a:rPr>
              <a:t> </a:t>
            </a:r>
            <a:r>
              <a:rPr sz="1800" dirty="0">
                <a:latin typeface="Wingdings"/>
                <a:cs typeface="Wingdings"/>
              </a:rPr>
              <a:t></a:t>
            </a:r>
            <a:r>
              <a:rPr sz="1800" spc="-9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Calibri"/>
                <a:cs typeface="Calibri"/>
              </a:rPr>
              <a:t>cérusite</a:t>
            </a:r>
            <a:r>
              <a:rPr sz="1800" spc="-20" dirty="0">
                <a:latin typeface="Calibri"/>
                <a:cs typeface="Calibri"/>
              </a:rPr>
              <a:t> </a:t>
            </a:r>
            <a:r>
              <a:rPr sz="1800" spc="-10" dirty="0">
                <a:latin typeface="Calibri"/>
                <a:cs typeface="Calibri"/>
              </a:rPr>
              <a:t>(PbCO</a:t>
            </a:r>
            <a:r>
              <a:rPr sz="1800" spc="-15" baseline="-20833" dirty="0">
                <a:latin typeface="Calibri"/>
                <a:cs typeface="Calibri"/>
              </a:rPr>
              <a:t>3</a:t>
            </a:r>
            <a:r>
              <a:rPr sz="1800" spc="-10" dirty="0">
                <a:latin typeface="Calibri"/>
                <a:cs typeface="Calibri"/>
              </a:rPr>
              <a:t>)</a:t>
            </a:r>
            <a:endParaRPr sz="18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5604668" y="109169"/>
            <a:ext cx="3335654" cy="51308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algn="ctr">
              <a:lnSpc>
                <a:spcPct val="100000"/>
              </a:lnSpc>
              <a:spcBef>
                <a:spcPts val="95"/>
              </a:spcBef>
            </a:pPr>
            <a:r>
              <a:rPr sz="1600" dirty="0">
                <a:solidFill>
                  <a:srgbClr val="FFFFFF"/>
                </a:solidFill>
                <a:latin typeface="Calibri"/>
                <a:cs typeface="Calibri"/>
              </a:rPr>
              <a:t>II</a:t>
            </a:r>
            <a:r>
              <a:rPr sz="1600" spc="-3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600" dirty="0">
                <a:solidFill>
                  <a:srgbClr val="FFFFFF"/>
                </a:solidFill>
                <a:latin typeface="Calibri"/>
                <a:cs typeface="Calibri"/>
              </a:rPr>
              <a:t>.</a:t>
            </a:r>
            <a:r>
              <a:rPr sz="1600" spc="-3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600" dirty="0">
                <a:solidFill>
                  <a:srgbClr val="FFFFFF"/>
                </a:solidFill>
                <a:latin typeface="Calibri"/>
                <a:cs typeface="Calibri"/>
              </a:rPr>
              <a:t>Les</a:t>
            </a:r>
            <a:r>
              <a:rPr sz="1600" spc="-1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600" dirty="0">
                <a:solidFill>
                  <a:srgbClr val="FFFFFF"/>
                </a:solidFill>
                <a:latin typeface="Calibri"/>
                <a:cs typeface="Calibri"/>
              </a:rPr>
              <a:t>principaux</a:t>
            </a:r>
            <a:r>
              <a:rPr sz="1600" spc="-5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600" spc="-10" dirty="0">
                <a:solidFill>
                  <a:srgbClr val="FFFFFF"/>
                </a:solidFill>
                <a:latin typeface="Calibri"/>
                <a:cs typeface="Calibri"/>
              </a:rPr>
              <a:t>minéraux</a:t>
            </a:r>
            <a:endParaRPr sz="1600">
              <a:latin typeface="Calibri"/>
              <a:cs typeface="Calibri"/>
            </a:endParaRPr>
          </a:p>
          <a:p>
            <a:pPr algn="ctr">
              <a:lnSpc>
                <a:spcPct val="100000"/>
              </a:lnSpc>
            </a:pPr>
            <a:r>
              <a:rPr sz="1600" spc="-10" dirty="0">
                <a:solidFill>
                  <a:srgbClr val="FFFFFF"/>
                </a:solidFill>
                <a:latin typeface="Calibri"/>
                <a:cs typeface="Calibri"/>
              </a:rPr>
              <a:t>constituants</a:t>
            </a:r>
            <a:r>
              <a:rPr sz="1600" spc="-4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600" dirty="0">
                <a:solidFill>
                  <a:srgbClr val="FFFFFF"/>
                </a:solidFill>
                <a:latin typeface="Calibri"/>
                <a:cs typeface="Calibri"/>
              </a:rPr>
              <a:t>des</a:t>
            </a:r>
            <a:r>
              <a:rPr sz="1600" spc="-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600" spc="-10" dirty="0">
                <a:solidFill>
                  <a:srgbClr val="FFFFFF"/>
                </a:solidFill>
                <a:latin typeface="Calibri"/>
                <a:cs typeface="Calibri"/>
              </a:rPr>
              <a:t>roches</a:t>
            </a:r>
            <a:endParaRPr sz="1600">
              <a:latin typeface="Calibri"/>
              <a:cs typeface="Calibri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610311" y="1193083"/>
            <a:ext cx="7566659" cy="1550035"/>
          </a:xfrm>
          <a:prstGeom prst="rect">
            <a:avLst/>
          </a:prstGeom>
        </p:spPr>
        <p:txBody>
          <a:bodyPr vert="horz" wrap="square" lIns="0" tIns="95885" rIns="0" bIns="0" rtlCol="0">
            <a:spAutoFit/>
          </a:bodyPr>
          <a:lstStyle/>
          <a:p>
            <a:pPr marL="469265" indent="-456565">
              <a:lnSpc>
                <a:spcPct val="100000"/>
              </a:lnSpc>
              <a:spcBef>
                <a:spcPts val="755"/>
              </a:spcBef>
              <a:buFont typeface="Arial"/>
              <a:buChar char="•"/>
              <a:tabLst>
                <a:tab pos="469265" algn="l"/>
              </a:tabLst>
            </a:pPr>
            <a:r>
              <a:rPr sz="2600" b="1" dirty="0">
                <a:latin typeface="Arial"/>
                <a:cs typeface="Arial"/>
              </a:rPr>
              <a:t>Les</a:t>
            </a:r>
            <a:r>
              <a:rPr sz="2600" b="1" spc="-5" dirty="0">
                <a:latin typeface="Arial"/>
                <a:cs typeface="Arial"/>
              </a:rPr>
              <a:t> </a:t>
            </a:r>
            <a:r>
              <a:rPr sz="2600" b="1" spc="-10" dirty="0">
                <a:latin typeface="Arial"/>
                <a:cs typeface="Arial"/>
              </a:rPr>
              <a:t>évaporites</a:t>
            </a:r>
            <a:endParaRPr sz="2600">
              <a:latin typeface="Arial"/>
              <a:cs typeface="Arial"/>
            </a:endParaRPr>
          </a:p>
          <a:p>
            <a:pPr marL="1002665" lvl="1" indent="-456565">
              <a:lnSpc>
                <a:spcPct val="100000"/>
              </a:lnSpc>
              <a:spcBef>
                <a:spcPts val="470"/>
              </a:spcBef>
              <a:buChar char="•"/>
              <a:tabLst>
                <a:tab pos="1002665" algn="l"/>
              </a:tabLst>
            </a:pPr>
            <a:r>
              <a:rPr sz="1900" dirty="0">
                <a:latin typeface="Arial"/>
                <a:cs typeface="Arial"/>
              </a:rPr>
              <a:t>Minéraux</a:t>
            </a:r>
            <a:r>
              <a:rPr sz="1900" spc="-15" dirty="0">
                <a:latin typeface="Arial"/>
                <a:cs typeface="Arial"/>
              </a:rPr>
              <a:t> </a:t>
            </a:r>
            <a:r>
              <a:rPr sz="1900" dirty="0">
                <a:latin typeface="Arial"/>
                <a:cs typeface="Arial"/>
              </a:rPr>
              <a:t>qui</a:t>
            </a:r>
            <a:r>
              <a:rPr sz="1900" spc="-40" dirty="0">
                <a:latin typeface="Arial"/>
                <a:cs typeface="Arial"/>
              </a:rPr>
              <a:t> </a:t>
            </a:r>
            <a:r>
              <a:rPr sz="1900" dirty="0">
                <a:latin typeface="Arial"/>
                <a:cs typeface="Arial"/>
              </a:rPr>
              <a:t>se</a:t>
            </a:r>
            <a:r>
              <a:rPr sz="1900" spc="-40" dirty="0">
                <a:latin typeface="Arial"/>
                <a:cs typeface="Arial"/>
              </a:rPr>
              <a:t> </a:t>
            </a:r>
            <a:r>
              <a:rPr sz="1900" dirty="0">
                <a:latin typeface="Arial"/>
                <a:cs typeface="Arial"/>
              </a:rPr>
              <a:t>forment</a:t>
            </a:r>
            <a:r>
              <a:rPr sz="1900" spc="-30" dirty="0">
                <a:latin typeface="Arial"/>
                <a:cs typeface="Arial"/>
              </a:rPr>
              <a:t> </a:t>
            </a:r>
            <a:r>
              <a:rPr sz="1900" dirty="0">
                <a:latin typeface="Arial"/>
                <a:cs typeface="Arial"/>
              </a:rPr>
              <a:t>par</a:t>
            </a:r>
            <a:r>
              <a:rPr sz="1900" spc="-35" dirty="0">
                <a:latin typeface="Arial"/>
                <a:cs typeface="Arial"/>
              </a:rPr>
              <a:t> </a:t>
            </a:r>
            <a:r>
              <a:rPr sz="1900" dirty="0">
                <a:latin typeface="Arial"/>
                <a:cs typeface="Arial"/>
              </a:rPr>
              <a:t>précipitation à</a:t>
            </a:r>
            <a:r>
              <a:rPr sz="1900" spc="-45" dirty="0">
                <a:latin typeface="Arial"/>
                <a:cs typeface="Arial"/>
              </a:rPr>
              <a:t> </a:t>
            </a:r>
            <a:r>
              <a:rPr sz="1900" dirty="0">
                <a:latin typeface="Arial"/>
                <a:cs typeface="Arial"/>
              </a:rPr>
              <a:t>partir</a:t>
            </a:r>
            <a:r>
              <a:rPr sz="1900" spc="-35" dirty="0">
                <a:latin typeface="Arial"/>
                <a:cs typeface="Arial"/>
              </a:rPr>
              <a:t> </a:t>
            </a:r>
            <a:r>
              <a:rPr sz="1900" dirty="0">
                <a:latin typeface="Arial"/>
                <a:cs typeface="Arial"/>
              </a:rPr>
              <a:t>de</a:t>
            </a:r>
            <a:r>
              <a:rPr sz="1900" spc="-40" dirty="0">
                <a:latin typeface="Arial"/>
                <a:cs typeface="Arial"/>
              </a:rPr>
              <a:t> </a:t>
            </a:r>
            <a:r>
              <a:rPr sz="1900" spc="-10" dirty="0">
                <a:latin typeface="Arial"/>
                <a:cs typeface="Arial"/>
              </a:rPr>
              <a:t>saumure</a:t>
            </a:r>
            <a:endParaRPr sz="1900">
              <a:latin typeface="Arial"/>
              <a:cs typeface="Arial"/>
            </a:endParaRPr>
          </a:p>
          <a:p>
            <a:pPr marL="1002665" lvl="1" indent="-456565">
              <a:lnSpc>
                <a:spcPct val="100000"/>
              </a:lnSpc>
              <a:spcBef>
                <a:spcPts val="459"/>
              </a:spcBef>
              <a:buChar char="•"/>
              <a:tabLst>
                <a:tab pos="1002665" algn="l"/>
              </a:tabLst>
            </a:pPr>
            <a:r>
              <a:rPr sz="1900" dirty="0">
                <a:latin typeface="Arial"/>
                <a:cs typeface="Arial"/>
              </a:rPr>
              <a:t>Les</a:t>
            </a:r>
            <a:r>
              <a:rPr sz="1900" spc="-40" dirty="0">
                <a:latin typeface="Arial"/>
                <a:cs typeface="Arial"/>
              </a:rPr>
              <a:t> </a:t>
            </a:r>
            <a:r>
              <a:rPr sz="1900" dirty="0">
                <a:latin typeface="Arial"/>
                <a:cs typeface="Arial"/>
              </a:rPr>
              <a:t>sulfates</a:t>
            </a:r>
            <a:r>
              <a:rPr sz="1900" spc="-20" dirty="0">
                <a:latin typeface="Arial"/>
                <a:cs typeface="Arial"/>
              </a:rPr>
              <a:t> </a:t>
            </a:r>
            <a:r>
              <a:rPr sz="1900" dirty="0">
                <a:latin typeface="Arial"/>
                <a:cs typeface="Arial"/>
              </a:rPr>
              <a:t>de</a:t>
            </a:r>
            <a:r>
              <a:rPr sz="1900" spc="-45" dirty="0">
                <a:latin typeface="Arial"/>
                <a:cs typeface="Arial"/>
              </a:rPr>
              <a:t> </a:t>
            </a:r>
            <a:r>
              <a:rPr sz="1900" dirty="0">
                <a:latin typeface="Arial"/>
                <a:cs typeface="Arial"/>
              </a:rPr>
              <a:t>calcium</a:t>
            </a:r>
            <a:r>
              <a:rPr sz="1900" spc="-5" dirty="0">
                <a:latin typeface="Arial"/>
                <a:cs typeface="Arial"/>
              </a:rPr>
              <a:t> </a:t>
            </a:r>
            <a:r>
              <a:rPr sz="1900" dirty="0">
                <a:latin typeface="Arial"/>
                <a:cs typeface="Arial"/>
              </a:rPr>
              <a:t>:</a:t>
            </a:r>
            <a:r>
              <a:rPr sz="1900" spc="-60" dirty="0">
                <a:latin typeface="Arial"/>
                <a:cs typeface="Arial"/>
              </a:rPr>
              <a:t> </a:t>
            </a:r>
            <a:r>
              <a:rPr sz="1900" dirty="0">
                <a:latin typeface="Arial"/>
                <a:cs typeface="Arial"/>
              </a:rPr>
              <a:t>l’</a:t>
            </a:r>
            <a:r>
              <a:rPr sz="1900" b="1" dirty="0">
                <a:latin typeface="Arial"/>
                <a:cs typeface="Arial"/>
              </a:rPr>
              <a:t>anhydrite</a:t>
            </a:r>
            <a:r>
              <a:rPr sz="1900" b="1" spc="5" dirty="0">
                <a:latin typeface="Arial"/>
                <a:cs typeface="Arial"/>
              </a:rPr>
              <a:t> </a:t>
            </a:r>
            <a:r>
              <a:rPr sz="1900" dirty="0">
                <a:latin typeface="Arial"/>
                <a:cs typeface="Arial"/>
              </a:rPr>
              <a:t>et</a:t>
            </a:r>
            <a:r>
              <a:rPr sz="1900" spc="-45" dirty="0">
                <a:latin typeface="Arial"/>
                <a:cs typeface="Arial"/>
              </a:rPr>
              <a:t> </a:t>
            </a:r>
            <a:r>
              <a:rPr sz="1900" dirty="0">
                <a:latin typeface="Arial"/>
                <a:cs typeface="Arial"/>
              </a:rPr>
              <a:t>le</a:t>
            </a:r>
            <a:r>
              <a:rPr sz="1900" spc="-30" dirty="0">
                <a:latin typeface="Arial"/>
                <a:cs typeface="Arial"/>
              </a:rPr>
              <a:t> </a:t>
            </a:r>
            <a:r>
              <a:rPr sz="1900" b="1" spc="-10" dirty="0">
                <a:latin typeface="Arial"/>
                <a:cs typeface="Arial"/>
              </a:rPr>
              <a:t>gypse</a:t>
            </a:r>
            <a:endParaRPr sz="1900">
              <a:latin typeface="Arial"/>
              <a:cs typeface="Arial"/>
            </a:endParaRPr>
          </a:p>
          <a:p>
            <a:pPr marL="1002665" lvl="1" indent="-456565">
              <a:lnSpc>
                <a:spcPct val="100000"/>
              </a:lnSpc>
              <a:spcBef>
                <a:spcPts val="455"/>
              </a:spcBef>
              <a:buChar char="•"/>
              <a:tabLst>
                <a:tab pos="1002665" algn="l"/>
              </a:tabLst>
            </a:pPr>
            <a:r>
              <a:rPr sz="1900" dirty="0">
                <a:latin typeface="Arial"/>
                <a:cs typeface="Arial"/>
              </a:rPr>
              <a:t>Les</a:t>
            </a:r>
            <a:r>
              <a:rPr sz="1900" spc="-25" dirty="0">
                <a:latin typeface="Arial"/>
                <a:cs typeface="Arial"/>
              </a:rPr>
              <a:t> </a:t>
            </a:r>
            <a:r>
              <a:rPr sz="1900" dirty="0">
                <a:latin typeface="Arial"/>
                <a:cs typeface="Arial"/>
              </a:rPr>
              <a:t>chlorures</a:t>
            </a:r>
            <a:r>
              <a:rPr sz="1900" spc="5" dirty="0">
                <a:latin typeface="Arial"/>
                <a:cs typeface="Arial"/>
              </a:rPr>
              <a:t> </a:t>
            </a:r>
            <a:r>
              <a:rPr sz="1900" dirty="0">
                <a:latin typeface="Arial"/>
                <a:cs typeface="Arial"/>
              </a:rPr>
              <a:t>:</a:t>
            </a:r>
            <a:r>
              <a:rPr sz="1900" spc="-45" dirty="0">
                <a:latin typeface="Arial"/>
                <a:cs typeface="Arial"/>
              </a:rPr>
              <a:t> </a:t>
            </a:r>
            <a:r>
              <a:rPr sz="1900" b="1" dirty="0">
                <a:latin typeface="Arial"/>
                <a:cs typeface="Arial"/>
              </a:rPr>
              <a:t>halite</a:t>
            </a:r>
            <a:r>
              <a:rPr sz="1900" b="1" spc="-15" dirty="0">
                <a:latin typeface="Arial"/>
                <a:cs typeface="Arial"/>
              </a:rPr>
              <a:t> </a:t>
            </a:r>
            <a:r>
              <a:rPr sz="1900" dirty="0">
                <a:latin typeface="Arial"/>
                <a:cs typeface="Arial"/>
              </a:rPr>
              <a:t>et</a:t>
            </a:r>
            <a:r>
              <a:rPr sz="1900" spc="-30" dirty="0">
                <a:latin typeface="Arial"/>
                <a:cs typeface="Arial"/>
              </a:rPr>
              <a:t> </a:t>
            </a:r>
            <a:r>
              <a:rPr sz="1900" b="1" spc="-10" dirty="0">
                <a:latin typeface="Arial"/>
                <a:cs typeface="Arial"/>
              </a:rPr>
              <a:t>sylvinite</a:t>
            </a:r>
            <a:endParaRPr sz="1900">
              <a:latin typeface="Arial"/>
              <a:cs typeface="Arial"/>
            </a:endParaRPr>
          </a:p>
        </p:txBody>
      </p:sp>
      <p:grpSp>
        <p:nvGrpSpPr>
          <p:cNvPr id="4" name="object 4"/>
          <p:cNvGrpSpPr/>
          <p:nvPr/>
        </p:nvGrpSpPr>
        <p:grpSpPr>
          <a:xfrm>
            <a:off x="3339719" y="2780919"/>
            <a:ext cx="5045075" cy="3960495"/>
            <a:chOff x="3339719" y="2780919"/>
            <a:chExt cx="5045075" cy="3960495"/>
          </a:xfrm>
        </p:grpSpPr>
        <p:pic>
          <p:nvPicPr>
            <p:cNvPr id="5" name="object 5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3339719" y="4852242"/>
              <a:ext cx="2971800" cy="1889125"/>
            </a:xfrm>
            <a:prstGeom prst="rect">
              <a:avLst/>
            </a:prstGeom>
          </p:spPr>
        </p:pic>
        <p:pic>
          <p:nvPicPr>
            <p:cNvPr id="6" name="object 6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5492876" y="2780919"/>
              <a:ext cx="2891671" cy="2027300"/>
            </a:xfrm>
            <a:prstGeom prst="rect">
              <a:avLst/>
            </a:prstGeom>
          </p:spPr>
        </p:pic>
      </p:grpSp>
      <p:pic>
        <p:nvPicPr>
          <p:cNvPr id="7" name="object 7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460006" y="2781045"/>
            <a:ext cx="2967935" cy="2004948"/>
          </a:xfrm>
          <a:prstGeom prst="rect">
            <a:avLst/>
          </a:prstGeom>
        </p:spPr>
      </p:pic>
      <p:sp>
        <p:nvSpPr>
          <p:cNvPr id="8" name="object 8"/>
          <p:cNvSpPr txBox="1">
            <a:spLocks noGrp="1"/>
          </p:cNvSpPr>
          <p:nvPr>
            <p:ph type="title"/>
          </p:nvPr>
        </p:nvSpPr>
        <p:spPr>
          <a:xfrm>
            <a:off x="474370" y="844042"/>
            <a:ext cx="3644265" cy="45212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2800" dirty="0">
                <a:solidFill>
                  <a:srgbClr val="C0504D"/>
                </a:solidFill>
                <a:latin typeface="Arial"/>
                <a:cs typeface="Arial"/>
              </a:rPr>
              <a:t>3.</a:t>
            </a:r>
            <a:r>
              <a:rPr sz="2800" spc="-55" dirty="0">
                <a:solidFill>
                  <a:srgbClr val="C0504D"/>
                </a:solidFill>
                <a:latin typeface="Arial"/>
                <a:cs typeface="Arial"/>
              </a:rPr>
              <a:t> </a:t>
            </a:r>
            <a:r>
              <a:rPr sz="2800" dirty="0">
                <a:solidFill>
                  <a:srgbClr val="C0504D"/>
                </a:solidFill>
                <a:latin typeface="Arial"/>
                <a:cs typeface="Arial"/>
              </a:rPr>
              <a:t>Les</a:t>
            </a:r>
            <a:r>
              <a:rPr sz="2800" spc="-45" dirty="0">
                <a:solidFill>
                  <a:srgbClr val="C0504D"/>
                </a:solidFill>
                <a:latin typeface="Arial"/>
                <a:cs typeface="Arial"/>
              </a:rPr>
              <a:t> </a:t>
            </a:r>
            <a:r>
              <a:rPr sz="2800" dirty="0">
                <a:solidFill>
                  <a:srgbClr val="C0504D"/>
                </a:solidFill>
                <a:latin typeface="Arial"/>
                <a:cs typeface="Arial"/>
              </a:rPr>
              <a:t>autres</a:t>
            </a:r>
            <a:r>
              <a:rPr sz="2800" spc="-45" dirty="0">
                <a:solidFill>
                  <a:srgbClr val="C0504D"/>
                </a:solidFill>
                <a:latin typeface="Arial"/>
                <a:cs typeface="Arial"/>
              </a:rPr>
              <a:t> </a:t>
            </a:r>
            <a:r>
              <a:rPr sz="2800" spc="-10" dirty="0">
                <a:solidFill>
                  <a:srgbClr val="C0504D"/>
                </a:solidFill>
                <a:latin typeface="Arial"/>
                <a:cs typeface="Arial"/>
              </a:rPr>
              <a:t>minéraux</a:t>
            </a:r>
            <a:endParaRPr sz="28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5604668" y="109169"/>
            <a:ext cx="3335654" cy="51308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algn="ctr">
              <a:lnSpc>
                <a:spcPct val="100000"/>
              </a:lnSpc>
              <a:spcBef>
                <a:spcPts val="95"/>
              </a:spcBef>
            </a:pPr>
            <a:r>
              <a:rPr sz="1600" dirty="0">
                <a:solidFill>
                  <a:srgbClr val="FFFFFF"/>
                </a:solidFill>
                <a:latin typeface="Calibri"/>
                <a:cs typeface="Calibri"/>
              </a:rPr>
              <a:t>II</a:t>
            </a:r>
            <a:r>
              <a:rPr sz="1600" spc="-3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600" dirty="0">
                <a:solidFill>
                  <a:srgbClr val="FFFFFF"/>
                </a:solidFill>
                <a:latin typeface="Calibri"/>
                <a:cs typeface="Calibri"/>
              </a:rPr>
              <a:t>.</a:t>
            </a:r>
            <a:r>
              <a:rPr sz="1600" spc="-3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600" dirty="0">
                <a:solidFill>
                  <a:srgbClr val="FFFFFF"/>
                </a:solidFill>
                <a:latin typeface="Calibri"/>
                <a:cs typeface="Calibri"/>
              </a:rPr>
              <a:t>Les</a:t>
            </a:r>
            <a:r>
              <a:rPr sz="1600" spc="-1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600" dirty="0">
                <a:solidFill>
                  <a:srgbClr val="FFFFFF"/>
                </a:solidFill>
                <a:latin typeface="Calibri"/>
                <a:cs typeface="Calibri"/>
              </a:rPr>
              <a:t>principaux</a:t>
            </a:r>
            <a:r>
              <a:rPr sz="1600" spc="-5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600" spc="-10" dirty="0">
                <a:solidFill>
                  <a:srgbClr val="FFFFFF"/>
                </a:solidFill>
                <a:latin typeface="Calibri"/>
                <a:cs typeface="Calibri"/>
              </a:rPr>
              <a:t>minéraux</a:t>
            </a:r>
            <a:endParaRPr sz="1600">
              <a:latin typeface="Calibri"/>
              <a:cs typeface="Calibri"/>
            </a:endParaRPr>
          </a:p>
          <a:p>
            <a:pPr algn="ctr">
              <a:lnSpc>
                <a:spcPct val="100000"/>
              </a:lnSpc>
            </a:pPr>
            <a:r>
              <a:rPr sz="1600" spc="-10" dirty="0">
                <a:solidFill>
                  <a:srgbClr val="FFFFFF"/>
                </a:solidFill>
                <a:latin typeface="Calibri"/>
                <a:cs typeface="Calibri"/>
              </a:rPr>
              <a:t>constituants</a:t>
            </a:r>
            <a:r>
              <a:rPr sz="1600" spc="-4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600" dirty="0">
                <a:solidFill>
                  <a:srgbClr val="FFFFFF"/>
                </a:solidFill>
                <a:latin typeface="Calibri"/>
                <a:cs typeface="Calibri"/>
              </a:rPr>
              <a:t>des</a:t>
            </a:r>
            <a:r>
              <a:rPr sz="1600" spc="-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600" spc="-10" dirty="0">
                <a:solidFill>
                  <a:srgbClr val="FFFFFF"/>
                </a:solidFill>
                <a:latin typeface="Calibri"/>
                <a:cs typeface="Calibri"/>
              </a:rPr>
              <a:t>roches</a:t>
            </a:r>
            <a:endParaRPr sz="1600">
              <a:latin typeface="Calibri"/>
              <a:cs typeface="Calibri"/>
            </a:endParaRPr>
          </a:p>
        </p:txBody>
      </p:sp>
      <p:pic>
        <p:nvPicPr>
          <p:cNvPr id="3" name="object 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906957" y="4149041"/>
            <a:ext cx="3269361" cy="2636901"/>
          </a:xfrm>
          <a:prstGeom prst="rect">
            <a:avLst/>
          </a:prstGeom>
        </p:spPr>
      </p:pic>
      <p:grpSp>
        <p:nvGrpSpPr>
          <p:cNvPr id="4" name="object 4"/>
          <p:cNvGrpSpPr/>
          <p:nvPr/>
        </p:nvGrpSpPr>
        <p:grpSpPr>
          <a:xfrm>
            <a:off x="179514" y="691894"/>
            <a:ext cx="8714740" cy="6166485"/>
            <a:chOff x="179514" y="691894"/>
            <a:chExt cx="8714740" cy="6166485"/>
          </a:xfrm>
        </p:grpSpPr>
        <p:pic>
          <p:nvPicPr>
            <p:cNvPr id="5" name="object 5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179514" y="834135"/>
              <a:ext cx="3960495" cy="3237230"/>
            </a:xfrm>
            <a:prstGeom prst="rect">
              <a:avLst/>
            </a:prstGeom>
          </p:spPr>
        </p:pic>
        <p:pic>
          <p:nvPicPr>
            <p:cNvPr id="6" name="object 6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4354067" y="691894"/>
              <a:ext cx="4539995" cy="6166104"/>
            </a:xfrm>
            <a:prstGeom prst="rect">
              <a:avLst/>
            </a:prstGeom>
          </p:spPr>
        </p:pic>
      </p:grp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5604668" y="109169"/>
            <a:ext cx="3335654" cy="51308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algn="ctr">
              <a:lnSpc>
                <a:spcPct val="100000"/>
              </a:lnSpc>
              <a:spcBef>
                <a:spcPts val="95"/>
              </a:spcBef>
            </a:pPr>
            <a:r>
              <a:rPr sz="1600" dirty="0">
                <a:solidFill>
                  <a:srgbClr val="FFFFFF"/>
                </a:solidFill>
                <a:latin typeface="Calibri"/>
                <a:cs typeface="Calibri"/>
              </a:rPr>
              <a:t>II</a:t>
            </a:r>
            <a:r>
              <a:rPr sz="1600" spc="-3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600" dirty="0">
                <a:solidFill>
                  <a:srgbClr val="FFFFFF"/>
                </a:solidFill>
                <a:latin typeface="Calibri"/>
                <a:cs typeface="Calibri"/>
              </a:rPr>
              <a:t>.</a:t>
            </a:r>
            <a:r>
              <a:rPr sz="1600" spc="-3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600" dirty="0">
                <a:solidFill>
                  <a:srgbClr val="FFFFFF"/>
                </a:solidFill>
                <a:latin typeface="Calibri"/>
                <a:cs typeface="Calibri"/>
              </a:rPr>
              <a:t>Les</a:t>
            </a:r>
            <a:r>
              <a:rPr sz="1600" spc="-1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600" dirty="0">
                <a:solidFill>
                  <a:srgbClr val="FFFFFF"/>
                </a:solidFill>
                <a:latin typeface="Calibri"/>
                <a:cs typeface="Calibri"/>
              </a:rPr>
              <a:t>principaux</a:t>
            </a:r>
            <a:r>
              <a:rPr sz="1600" spc="-5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600" spc="-10" dirty="0">
                <a:solidFill>
                  <a:srgbClr val="FFFFFF"/>
                </a:solidFill>
                <a:latin typeface="Calibri"/>
                <a:cs typeface="Calibri"/>
              </a:rPr>
              <a:t>minéraux</a:t>
            </a:r>
            <a:endParaRPr sz="1600">
              <a:latin typeface="Calibri"/>
              <a:cs typeface="Calibri"/>
            </a:endParaRPr>
          </a:p>
          <a:p>
            <a:pPr algn="ctr">
              <a:lnSpc>
                <a:spcPct val="100000"/>
              </a:lnSpc>
            </a:pPr>
            <a:r>
              <a:rPr sz="1600" spc="-10" dirty="0">
                <a:solidFill>
                  <a:srgbClr val="FFFFFF"/>
                </a:solidFill>
                <a:latin typeface="Calibri"/>
                <a:cs typeface="Calibri"/>
              </a:rPr>
              <a:t>constituants</a:t>
            </a:r>
            <a:r>
              <a:rPr sz="1600" spc="-4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600" dirty="0">
                <a:solidFill>
                  <a:srgbClr val="FFFFFF"/>
                </a:solidFill>
                <a:latin typeface="Calibri"/>
                <a:cs typeface="Calibri"/>
              </a:rPr>
              <a:t>des</a:t>
            </a:r>
            <a:r>
              <a:rPr sz="1600" spc="-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600" spc="-10" dirty="0">
                <a:solidFill>
                  <a:srgbClr val="FFFFFF"/>
                </a:solidFill>
                <a:latin typeface="Calibri"/>
                <a:cs typeface="Calibri"/>
              </a:rPr>
              <a:t>roches</a:t>
            </a:r>
            <a:endParaRPr sz="1600">
              <a:latin typeface="Calibri"/>
              <a:cs typeface="Calibri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546303" y="1449998"/>
            <a:ext cx="5585460" cy="1123315"/>
          </a:xfrm>
          <a:prstGeom prst="rect">
            <a:avLst/>
          </a:prstGeom>
        </p:spPr>
        <p:txBody>
          <a:bodyPr vert="horz" wrap="square" lIns="0" tIns="73660" rIns="0" bIns="0" rtlCol="0">
            <a:spAutoFit/>
          </a:bodyPr>
          <a:lstStyle/>
          <a:p>
            <a:pPr marL="354965" indent="-342265">
              <a:lnSpc>
                <a:spcPct val="100000"/>
              </a:lnSpc>
              <a:spcBef>
                <a:spcPts val="580"/>
              </a:spcBef>
              <a:buChar char="•"/>
              <a:tabLst>
                <a:tab pos="354965" algn="l"/>
              </a:tabLst>
            </a:pPr>
            <a:r>
              <a:rPr sz="2000" dirty="0">
                <a:latin typeface="Arial"/>
                <a:cs typeface="Arial"/>
              </a:rPr>
              <a:t>Les</a:t>
            </a:r>
            <a:r>
              <a:rPr sz="2000" spc="-20" dirty="0">
                <a:latin typeface="Arial"/>
                <a:cs typeface="Arial"/>
              </a:rPr>
              <a:t> </a:t>
            </a:r>
            <a:r>
              <a:rPr sz="2000" dirty="0">
                <a:latin typeface="Arial"/>
                <a:cs typeface="Arial"/>
              </a:rPr>
              <a:t>sulfures</a:t>
            </a:r>
            <a:r>
              <a:rPr sz="2000" spc="-45" dirty="0">
                <a:latin typeface="Arial"/>
                <a:cs typeface="Arial"/>
              </a:rPr>
              <a:t> </a:t>
            </a:r>
            <a:r>
              <a:rPr sz="2000" dirty="0">
                <a:latin typeface="Arial"/>
                <a:cs typeface="Arial"/>
              </a:rPr>
              <a:t>:</a:t>
            </a:r>
            <a:r>
              <a:rPr sz="2000" spc="-30" dirty="0">
                <a:latin typeface="Arial"/>
                <a:cs typeface="Arial"/>
              </a:rPr>
              <a:t> </a:t>
            </a:r>
            <a:r>
              <a:rPr sz="2000" b="1" dirty="0">
                <a:latin typeface="Arial"/>
                <a:cs typeface="Arial"/>
              </a:rPr>
              <a:t>pyrite,</a:t>
            </a:r>
            <a:r>
              <a:rPr sz="2000" b="1" spc="-5" dirty="0">
                <a:latin typeface="Arial"/>
                <a:cs typeface="Arial"/>
              </a:rPr>
              <a:t> </a:t>
            </a:r>
            <a:r>
              <a:rPr sz="2000" b="1" dirty="0">
                <a:latin typeface="Arial"/>
                <a:cs typeface="Arial"/>
              </a:rPr>
              <a:t>blende,</a:t>
            </a:r>
            <a:r>
              <a:rPr sz="2000" b="1" spc="-35" dirty="0">
                <a:latin typeface="Arial"/>
                <a:cs typeface="Arial"/>
              </a:rPr>
              <a:t> </a:t>
            </a:r>
            <a:r>
              <a:rPr sz="2000" b="1" dirty="0">
                <a:latin typeface="Arial"/>
                <a:cs typeface="Arial"/>
              </a:rPr>
              <a:t>galène,</a:t>
            </a:r>
            <a:r>
              <a:rPr sz="2000" b="1" spc="-35" dirty="0">
                <a:latin typeface="Arial"/>
                <a:cs typeface="Arial"/>
              </a:rPr>
              <a:t> </a:t>
            </a:r>
            <a:r>
              <a:rPr sz="2000" b="1" spc="-10" dirty="0">
                <a:latin typeface="Arial"/>
                <a:cs typeface="Arial"/>
              </a:rPr>
              <a:t>cinabre</a:t>
            </a:r>
            <a:endParaRPr sz="2000">
              <a:latin typeface="Arial"/>
              <a:cs typeface="Arial"/>
            </a:endParaRPr>
          </a:p>
          <a:p>
            <a:pPr marL="354965" indent="-342265">
              <a:lnSpc>
                <a:spcPct val="100000"/>
              </a:lnSpc>
              <a:spcBef>
                <a:spcPts val="480"/>
              </a:spcBef>
              <a:buChar char="•"/>
              <a:tabLst>
                <a:tab pos="354965" algn="l"/>
              </a:tabLst>
            </a:pPr>
            <a:r>
              <a:rPr sz="2000" dirty="0">
                <a:latin typeface="Arial"/>
                <a:cs typeface="Arial"/>
              </a:rPr>
              <a:t>Les</a:t>
            </a:r>
            <a:r>
              <a:rPr sz="2000" spc="-15" dirty="0">
                <a:latin typeface="Arial"/>
                <a:cs typeface="Arial"/>
              </a:rPr>
              <a:t> </a:t>
            </a:r>
            <a:r>
              <a:rPr sz="2000" dirty="0">
                <a:latin typeface="Arial"/>
                <a:cs typeface="Arial"/>
              </a:rPr>
              <a:t>oxydes</a:t>
            </a:r>
            <a:r>
              <a:rPr sz="2000" spc="-10" dirty="0">
                <a:latin typeface="Arial"/>
                <a:cs typeface="Arial"/>
              </a:rPr>
              <a:t> </a:t>
            </a:r>
            <a:r>
              <a:rPr sz="2000" dirty="0">
                <a:latin typeface="Arial"/>
                <a:cs typeface="Arial"/>
              </a:rPr>
              <a:t>:</a:t>
            </a:r>
            <a:r>
              <a:rPr sz="2000" spc="-15" dirty="0">
                <a:latin typeface="Arial"/>
                <a:cs typeface="Arial"/>
              </a:rPr>
              <a:t> </a:t>
            </a:r>
            <a:r>
              <a:rPr sz="2000" b="1" dirty="0">
                <a:latin typeface="Arial"/>
                <a:cs typeface="Arial"/>
              </a:rPr>
              <a:t>hématite,</a:t>
            </a:r>
            <a:r>
              <a:rPr sz="2000" b="1" spc="-45" dirty="0">
                <a:latin typeface="Arial"/>
                <a:cs typeface="Arial"/>
              </a:rPr>
              <a:t> </a:t>
            </a:r>
            <a:r>
              <a:rPr sz="2000" b="1" spc="-10" dirty="0">
                <a:latin typeface="Arial"/>
                <a:cs typeface="Arial"/>
              </a:rPr>
              <a:t>limonite</a:t>
            </a:r>
            <a:endParaRPr sz="2000">
              <a:latin typeface="Arial"/>
              <a:cs typeface="Arial"/>
            </a:endParaRPr>
          </a:p>
          <a:p>
            <a:pPr marL="354965" indent="-342265">
              <a:lnSpc>
                <a:spcPct val="100000"/>
              </a:lnSpc>
              <a:spcBef>
                <a:spcPts val="480"/>
              </a:spcBef>
              <a:buChar char="•"/>
              <a:tabLst>
                <a:tab pos="354965" algn="l"/>
              </a:tabLst>
            </a:pPr>
            <a:r>
              <a:rPr sz="2000" dirty="0">
                <a:latin typeface="Arial"/>
                <a:cs typeface="Arial"/>
              </a:rPr>
              <a:t>Les</a:t>
            </a:r>
            <a:r>
              <a:rPr sz="2000" spc="-5" dirty="0">
                <a:latin typeface="Arial"/>
                <a:cs typeface="Arial"/>
              </a:rPr>
              <a:t> </a:t>
            </a:r>
            <a:r>
              <a:rPr sz="2000" dirty="0">
                <a:latin typeface="Arial"/>
                <a:cs typeface="Arial"/>
              </a:rPr>
              <a:t>phosphates</a:t>
            </a:r>
            <a:r>
              <a:rPr sz="2000" spc="-40" dirty="0">
                <a:latin typeface="Arial"/>
                <a:cs typeface="Arial"/>
              </a:rPr>
              <a:t> </a:t>
            </a:r>
            <a:r>
              <a:rPr sz="2000" dirty="0">
                <a:latin typeface="Arial"/>
                <a:cs typeface="Arial"/>
              </a:rPr>
              <a:t>: </a:t>
            </a:r>
            <a:r>
              <a:rPr sz="2000" b="1" spc="-10" dirty="0">
                <a:latin typeface="Arial"/>
                <a:cs typeface="Arial"/>
              </a:rPr>
              <a:t>apatite</a:t>
            </a:r>
            <a:endParaRPr sz="2000">
              <a:latin typeface="Arial"/>
              <a:cs typeface="Arial"/>
            </a:endParaRPr>
          </a:p>
        </p:txBody>
      </p:sp>
      <p:grpSp>
        <p:nvGrpSpPr>
          <p:cNvPr id="4" name="object 4"/>
          <p:cNvGrpSpPr/>
          <p:nvPr/>
        </p:nvGrpSpPr>
        <p:grpSpPr>
          <a:xfrm>
            <a:off x="123447" y="2798058"/>
            <a:ext cx="8996680" cy="4060190"/>
            <a:chOff x="123447" y="2798058"/>
            <a:chExt cx="8996680" cy="4060190"/>
          </a:xfrm>
        </p:grpSpPr>
        <p:pic>
          <p:nvPicPr>
            <p:cNvPr id="5" name="object 5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5740908" y="2817870"/>
              <a:ext cx="3378707" cy="2449079"/>
            </a:xfrm>
            <a:prstGeom prst="rect">
              <a:avLst/>
            </a:prstGeom>
          </p:spPr>
        </p:pic>
        <p:pic>
          <p:nvPicPr>
            <p:cNvPr id="6" name="object 6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5796152" y="2872740"/>
              <a:ext cx="3214624" cy="2284475"/>
            </a:xfrm>
            <a:prstGeom prst="rect">
              <a:avLst/>
            </a:prstGeom>
          </p:spPr>
        </p:pic>
        <p:sp>
          <p:nvSpPr>
            <p:cNvPr id="7" name="object 7"/>
            <p:cNvSpPr/>
            <p:nvPr/>
          </p:nvSpPr>
          <p:spPr>
            <a:xfrm>
              <a:off x="5777102" y="2853690"/>
              <a:ext cx="3253104" cy="2322830"/>
            </a:xfrm>
            <a:custGeom>
              <a:avLst/>
              <a:gdLst/>
              <a:ahLst/>
              <a:cxnLst/>
              <a:rect l="l" t="t" r="r" b="b"/>
              <a:pathLst>
                <a:path w="3253104" h="2322829">
                  <a:moveTo>
                    <a:pt x="0" y="2322575"/>
                  </a:moveTo>
                  <a:lnTo>
                    <a:pt x="3252724" y="2322575"/>
                  </a:lnTo>
                  <a:lnTo>
                    <a:pt x="3252724" y="0"/>
                  </a:lnTo>
                  <a:lnTo>
                    <a:pt x="0" y="0"/>
                  </a:lnTo>
                  <a:lnTo>
                    <a:pt x="0" y="2322575"/>
                  </a:lnTo>
                  <a:close/>
                </a:path>
              </a:pathLst>
            </a:custGeom>
            <a:ln w="381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8" name="object 8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123447" y="2798058"/>
              <a:ext cx="3494524" cy="2412503"/>
            </a:xfrm>
            <a:prstGeom prst="rect">
              <a:avLst/>
            </a:prstGeom>
          </p:spPr>
        </p:pic>
        <p:pic>
          <p:nvPicPr>
            <p:cNvPr id="9" name="object 9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179514" y="2852928"/>
              <a:ext cx="3328924" cy="2247900"/>
            </a:xfrm>
            <a:prstGeom prst="rect">
              <a:avLst/>
            </a:prstGeom>
          </p:spPr>
        </p:pic>
        <p:sp>
          <p:nvSpPr>
            <p:cNvPr id="10" name="object 10"/>
            <p:cNvSpPr/>
            <p:nvPr/>
          </p:nvSpPr>
          <p:spPr>
            <a:xfrm>
              <a:off x="160464" y="2833878"/>
              <a:ext cx="3367404" cy="2286000"/>
            </a:xfrm>
            <a:custGeom>
              <a:avLst/>
              <a:gdLst/>
              <a:ahLst/>
              <a:cxnLst/>
              <a:rect l="l" t="t" r="r" b="b"/>
              <a:pathLst>
                <a:path w="3367404" h="2286000">
                  <a:moveTo>
                    <a:pt x="0" y="2286000"/>
                  </a:moveTo>
                  <a:lnTo>
                    <a:pt x="3367151" y="2286000"/>
                  </a:lnTo>
                  <a:lnTo>
                    <a:pt x="3367151" y="0"/>
                  </a:lnTo>
                  <a:lnTo>
                    <a:pt x="0" y="0"/>
                  </a:lnTo>
                  <a:lnTo>
                    <a:pt x="0" y="2286000"/>
                  </a:lnTo>
                  <a:close/>
                </a:path>
              </a:pathLst>
            </a:custGeom>
            <a:ln w="381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1" name="object 11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2923031" y="4450078"/>
              <a:ext cx="3393948" cy="2407920"/>
            </a:xfrm>
            <a:prstGeom prst="rect">
              <a:avLst/>
            </a:prstGeom>
          </p:spPr>
        </p:pic>
        <p:pic>
          <p:nvPicPr>
            <p:cNvPr id="12" name="object 12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2987802" y="4514168"/>
              <a:ext cx="3211576" cy="2227199"/>
            </a:xfrm>
            <a:prstGeom prst="rect">
              <a:avLst/>
            </a:prstGeom>
          </p:spPr>
        </p:pic>
        <p:sp>
          <p:nvSpPr>
            <p:cNvPr id="13" name="object 13"/>
            <p:cNvSpPr/>
            <p:nvPr/>
          </p:nvSpPr>
          <p:spPr>
            <a:xfrm>
              <a:off x="2968752" y="4494990"/>
              <a:ext cx="3249930" cy="2265680"/>
            </a:xfrm>
            <a:custGeom>
              <a:avLst/>
              <a:gdLst/>
              <a:ahLst/>
              <a:cxnLst/>
              <a:rect l="l" t="t" r="r" b="b"/>
              <a:pathLst>
                <a:path w="3249929" h="2265679">
                  <a:moveTo>
                    <a:pt x="0" y="2265426"/>
                  </a:moveTo>
                  <a:lnTo>
                    <a:pt x="3249676" y="2265426"/>
                  </a:lnTo>
                  <a:lnTo>
                    <a:pt x="3249676" y="0"/>
                  </a:lnTo>
                  <a:lnTo>
                    <a:pt x="0" y="0"/>
                  </a:lnTo>
                  <a:lnTo>
                    <a:pt x="0" y="2265426"/>
                  </a:lnTo>
                  <a:close/>
                </a:path>
              </a:pathLst>
            </a:custGeom>
            <a:ln w="381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4" name="object 14"/>
          <p:cNvSpPr txBox="1">
            <a:spLocks noGrp="1"/>
          </p:cNvSpPr>
          <p:nvPr>
            <p:ph type="title"/>
          </p:nvPr>
        </p:nvSpPr>
        <p:spPr>
          <a:xfrm>
            <a:off x="474370" y="844042"/>
            <a:ext cx="4735830" cy="45212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2800" dirty="0">
                <a:solidFill>
                  <a:srgbClr val="C0504D"/>
                </a:solidFill>
                <a:latin typeface="Arial"/>
                <a:cs typeface="Arial"/>
              </a:rPr>
              <a:t>3.</a:t>
            </a:r>
            <a:r>
              <a:rPr sz="2800" spc="-75" dirty="0">
                <a:solidFill>
                  <a:srgbClr val="C0504D"/>
                </a:solidFill>
                <a:latin typeface="Arial"/>
                <a:cs typeface="Arial"/>
              </a:rPr>
              <a:t> </a:t>
            </a:r>
            <a:r>
              <a:rPr sz="2800" dirty="0">
                <a:solidFill>
                  <a:srgbClr val="C0504D"/>
                </a:solidFill>
                <a:latin typeface="Arial"/>
                <a:cs typeface="Arial"/>
              </a:rPr>
              <a:t>Les</a:t>
            </a:r>
            <a:r>
              <a:rPr sz="2800" spc="-60" dirty="0">
                <a:solidFill>
                  <a:srgbClr val="C0504D"/>
                </a:solidFill>
                <a:latin typeface="Arial"/>
                <a:cs typeface="Arial"/>
              </a:rPr>
              <a:t> </a:t>
            </a:r>
            <a:r>
              <a:rPr sz="2800" dirty="0">
                <a:solidFill>
                  <a:srgbClr val="C0504D"/>
                </a:solidFill>
                <a:latin typeface="Arial"/>
                <a:cs typeface="Arial"/>
              </a:rPr>
              <a:t>autres</a:t>
            </a:r>
            <a:r>
              <a:rPr sz="2800" spc="-45" dirty="0">
                <a:solidFill>
                  <a:srgbClr val="C0504D"/>
                </a:solidFill>
                <a:latin typeface="Arial"/>
                <a:cs typeface="Arial"/>
              </a:rPr>
              <a:t> </a:t>
            </a:r>
            <a:r>
              <a:rPr sz="2800" dirty="0">
                <a:solidFill>
                  <a:srgbClr val="C0504D"/>
                </a:solidFill>
                <a:latin typeface="Arial"/>
                <a:cs typeface="Arial"/>
              </a:rPr>
              <a:t>minéraux</a:t>
            </a:r>
            <a:r>
              <a:rPr sz="2800" spc="-55" dirty="0">
                <a:solidFill>
                  <a:srgbClr val="C0504D"/>
                </a:solidFill>
                <a:latin typeface="Arial"/>
                <a:cs typeface="Arial"/>
              </a:rPr>
              <a:t> </a:t>
            </a:r>
            <a:r>
              <a:rPr sz="2800" spc="-10" dirty="0">
                <a:solidFill>
                  <a:srgbClr val="C0504D"/>
                </a:solidFill>
                <a:latin typeface="Arial"/>
                <a:cs typeface="Arial"/>
              </a:rPr>
              <a:t>(suite)</a:t>
            </a:r>
            <a:endParaRPr sz="28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2606737"/>
            <a:ext cx="9144000" cy="4251260"/>
          </a:xfrm>
          <a:prstGeom prst="rect">
            <a:avLst/>
          </a:prstGeom>
        </p:spPr>
      </p:pic>
      <p:pic>
        <p:nvPicPr>
          <p:cNvPr id="3" name="object 3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2424538" y="854963"/>
            <a:ext cx="3920057" cy="352043"/>
          </a:xfrm>
          <a:prstGeom prst="rect">
            <a:avLst/>
          </a:prstGeom>
        </p:spPr>
      </p:pic>
      <p:grpSp>
        <p:nvGrpSpPr>
          <p:cNvPr id="4" name="object 4"/>
          <p:cNvGrpSpPr/>
          <p:nvPr/>
        </p:nvGrpSpPr>
        <p:grpSpPr>
          <a:xfrm>
            <a:off x="70102" y="1367027"/>
            <a:ext cx="8938260" cy="843280"/>
            <a:chOff x="70102" y="1367027"/>
            <a:chExt cx="8938260" cy="843280"/>
          </a:xfrm>
        </p:grpSpPr>
        <p:pic>
          <p:nvPicPr>
            <p:cNvPr id="5" name="object 5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70102" y="1396002"/>
              <a:ext cx="8932167" cy="723862"/>
            </a:xfrm>
            <a:prstGeom prst="rect">
              <a:avLst/>
            </a:prstGeom>
          </p:spPr>
        </p:pic>
        <p:pic>
          <p:nvPicPr>
            <p:cNvPr id="6" name="object 6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114300" y="1367027"/>
              <a:ext cx="8894064" cy="842772"/>
            </a:xfrm>
            <a:prstGeom prst="rect">
              <a:avLst/>
            </a:prstGeom>
          </p:spPr>
        </p:pic>
        <p:pic>
          <p:nvPicPr>
            <p:cNvPr id="7" name="object 7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107950" y="1414716"/>
              <a:ext cx="8856726" cy="646112"/>
            </a:xfrm>
            <a:prstGeom prst="rect">
              <a:avLst/>
            </a:prstGeom>
          </p:spPr>
        </p:pic>
      </p:grpSp>
      <p:sp>
        <p:nvSpPr>
          <p:cNvPr id="8" name="object 8"/>
          <p:cNvSpPr txBox="1"/>
          <p:nvPr/>
        </p:nvSpPr>
        <p:spPr>
          <a:xfrm>
            <a:off x="107950" y="1414716"/>
            <a:ext cx="8856980" cy="646430"/>
          </a:xfrm>
          <a:prstGeom prst="rect">
            <a:avLst/>
          </a:prstGeom>
          <a:ln w="9525">
            <a:solidFill>
              <a:srgbClr val="BD4A47"/>
            </a:solidFill>
          </a:ln>
        </p:spPr>
        <p:txBody>
          <a:bodyPr vert="horz" wrap="square" lIns="0" tIns="27939" rIns="0" bIns="0" rtlCol="0">
            <a:spAutoFit/>
          </a:bodyPr>
          <a:lstStyle/>
          <a:p>
            <a:pPr marL="186055" marR="179070" indent="89535">
              <a:lnSpc>
                <a:spcPct val="101099"/>
              </a:lnSpc>
              <a:spcBef>
                <a:spcPts val="219"/>
              </a:spcBef>
            </a:pPr>
            <a:r>
              <a:rPr sz="1800" dirty="0">
                <a:latin typeface="Calibri"/>
                <a:cs typeface="Calibri"/>
              </a:rPr>
              <a:t>3</a:t>
            </a:r>
            <a:r>
              <a:rPr sz="1800" spc="-50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groupes</a:t>
            </a:r>
            <a:r>
              <a:rPr sz="1800" spc="-45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principaux,</a:t>
            </a:r>
            <a:r>
              <a:rPr sz="1800" spc="-20" dirty="0">
                <a:latin typeface="Calibri"/>
                <a:cs typeface="Calibri"/>
              </a:rPr>
              <a:t> </a:t>
            </a:r>
            <a:r>
              <a:rPr sz="1800" spc="-10" dirty="0">
                <a:latin typeface="Calibri"/>
                <a:cs typeface="Calibri"/>
              </a:rPr>
              <a:t>déterminés</a:t>
            </a:r>
            <a:r>
              <a:rPr sz="1800" spc="-45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par</a:t>
            </a:r>
            <a:r>
              <a:rPr sz="1800" spc="-45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les</a:t>
            </a:r>
            <a:r>
              <a:rPr sz="1800" spc="-40" dirty="0">
                <a:latin typeface="Calibri"/>
                <a:cs typeface="Calibri"/>
              </a:rPr>
              <a:t> </a:t>
            </a:r>
            <a:r>
              <a:rPr sz="1800" spc="-10" dirty="0">
                <a:latin typeface="Calibri"/>
                <a:cs typeface="Calibri"/>
              </a:rPr>
              <a:t>différents</a:t>
            </a:r>
            <a:r>
              <a:rPr sz="1800" spc="-50" dirty="0">
                <a:latin typeface="Calibri"/>
                <a:cs typeface="Calibri"/>
              </a:rPr>
              <a:t> </a:t>
            </a:r>
            <a:r>
              <a:rPr sz="1800" spc="-10" dirty="0">
                <a:latin typeface="Calibri"/>
                <a:cs typeface="Calibri"/>
              </a:rPr>
              <a:t>processus</a:t>
            </a:r>
            <a:r>
              <a:rPr sz="1800" spc="-55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de</a:t>
            </a:r>
            <a:r>
              <a:rPr sz="1800" spc="-40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formation:</a:t>
            </a:r>
            <a:r>
              <a:rPr sz="1800" spc="-40" dirty="0">
                <a:latin typeface="Calibri"/>
                <a:cs typeface="Calibri"/>
              </a:rPr>
              <a:t> </a:t>
            </a:r>
            <a:r>
              <a:rPr sz="1800" spc="-10" dirty="0">
                <a:latin typeface="Calibri"/>
                <a:cs typeface="Calibri"/>
              </a:rPr>
              <a:t>magmatique, métamorphique </a:t>
            </a:r>
            <a:r>
              <a:rPr sz="1800" dirty="0">
                <a:latin typeface="Calibri"/>
                <a:cs typeface="Calibri"/>
              </a:rPr>
              <a:t>et</a:t>
            </a:r>
            <a:r>
              <a:rPr sz="1800" spc="-35" dirty="0">
                <a:latin typeface="Calibri"/>
                <a:cs typeface="Calibri"/>
              </a:rPr>
              <a:t> </a:t>
            </a:r>
            <a:r>
              <a:rPr sz="1800" spc="-10" dirty="0">
                <a:latin typeface="Calibri"/>
                <a:cs typeface="Calibri"/>
              </a:rPr>
              <a:t>sédimentaire</a:t>
            </a:r>
            <a:r>
              <a:rPr sz="1800" spc="-30" dirty="0">
                <a:latin typeface="Calibri"/>
                <a:cs typeface="Calibri"/>
              </a:rPr>
              <a:t> </a:t>
            </a:r>
            <a:r>
              <a:rPr sz="1800" dirty="0">
                <a:latin typeface="Wingdings"/>
                <a:cs typeface="Wingdings"/>
              </a:rPr>
              <a:t></a:t>
            </a:r>
            <a:r>
              <a:rPr sz="1800" spc="-6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Calibri"/>
                <a:cs typeface="Calibri"/>
              </a:rPr>
              <a:t>une</a:t>
            </a:r>
            <a:r>
              <a:rPr sz="1800" spc="-15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roche</a:t>
            </a:r>
            <a:r>
              <a:rPr sz="1800" spc="-20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est</a:t>
            </a:r>
            <a:r>
              <a:rPr sz="1800" spc="-40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un</a:t>
            </a:r>
            <a:r>
              <a:rPr sz="1800" spc="-20" dirty="0">
                <a:latin typeface="Calibri"/>
                <a:cs typeface="Calibri"/>
              </a:rPr>
              <a:t> </a:t>
            </a:r>
            <a:r>
              <a:rPr sz="1800" spc="-10" dirty="0">
                <a:latin typeface="Calibri"/>
                <a:cs typeface="Calibri"/>
              </a:rPr>
              <a:t>agrégat,</a:t>
            </a:r>
            <a:r>
              <a:rPr sz="1800" spc="-40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une</a:t>
            </a:r>
            <a:r>
              <a:rPr sz="1800" spc="-5" dirty="0">
                <a:latin typeface="Calibri"/>
                <a:cs typeface="Calibri"/>
              </a:rPr>
              <a:t> </a:t>
            </a:r>
            <a:r>
              <a:rPr sz="1800" spc="-10" dirty="0">
                <a:latin typeface="Calibri"/>
                <a:cs typeface="Calibri"/>
              </a:rPr>
              <a:t>paragenèse</a:t>
            </a:r>
            <a:r>
              <a:rPr sz="1800" spc="-40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de</a:t>
            </a:r>
            <a:r>
              <a:rPr sz="1800" spc="-20" dirty="0">
                <a:latin typeface="Calibri"/>
                <a:cs typeface="Calibri"/>
              </a:rPr>
              <a:t> </a:t>
            </a:r>
            <a:r>
              <a:rPr sz="1800" spc="-10" dirty="0">
                <a:latin typeface="Calibri"/>
                <a:cs typeface="Calibri"/>
              </a:rPr>
              <a:t>minéraux</a:t>
            </a:r>
            <a:endParaRPr sz="1800">
              <a:latin typeface="Calibri"/>
              <a:cs typeface="Calibri"/>
            </a:endParaRPr>
          </a:p>
        </p:txBody>
      </p:sp>
      <p:grpSp>
        <p:nvGrpSpPr>
          <p:cNvPr id="9" name="object 9"/>
          <p:cNvGrpSpPr/>
          <p:nvPr/>
        </p:nvGrpSpPr>
        <p:grpSpPr>
          <a:xfrm>
            <a:off x="0" y="0"/>
            <a:ext cx="9139555" cy="1126490"/>
            <a:chOff x="0" y="0"/>
            <a:chExt cx="9139555" cy="1126490"/>
          </a:xfrm>
        </p:grpSpPr>
        <p:pic>
          <p:nvPicPr>
            <p:cNvPr id="10" name="object 10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0" y="0"/>
              <a:ext cx="9139428" cy="807728"/>
            </a:xfrm>
            <a:prstGeom prst="rect">
              <a:avLst/>
            </a:prstGeom>
          </p:spPr>
        </p:pic>
        <p:pic>
          <p:nvPicPr>
            <p:cNvPr id="11" name="object 11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827532" y="100584"/>
              <a:ext cx="4227576" cy="682752"/>
            </a:xfrm>
            <a:prstGeom prst="rect">
              <a:avLst/>
            </a:prstGeom>
          </p:spPr>
        </p:pic>
        <p:pic>
          <p:nvPicPr>
            <p:cNvPr id="12" name="object 12"/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1039012" y="279018"/>
              <a:ext cx="3797782" cy="275463"/>
            </a:xfrm>
            <a:prstGeom prst="rect">
              <a:avLst/>
            </a:prstGeom>
          </p:spPr>
        </p:pic>
        <p:pic>
          <p:nvPicPr>
            <p:cNvPr id="13" name="object 13"/>
            <p:cNvPicPr/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164592" y="611123"/>
              <a:ext cx="675132" cy="515112"/>
            </a:xfrm>
            <a:prstGeom prst="rect">
              <a:avLst/>
            </a:prstGeom>
          </p:spPr>
        </p:pic>
        <p:pic>
          <p:nvPicPr>
            <p:cNvPr id="14" name="object 14"/>
            <p:cNvPicPr/>
            <p:nvPr/>
          </p:nvPicPr>
          <p:blipFill>
            <a:blip r:embed="rId11" cstate="print"/>
            <a:stretch>
              <a:fillRect/>
            </a:stretch>
          </p:blipFill>
          <p:spPr>
            <a:xfrm>
              <a:off x="179514" y="135381"/>
              <a:ext cx="645121" cy="485267"/>
            </a:xfrm>
            <a:prstGeom prst="rect">
              <a:avLst/>
            </a:prstGeom>
          </p:spPr>
        </p:pic>
        <p:sp>
          <p:nvSpPr>
            <p:cNvPr id="15" name="object 15"/>
            <p:cNvSpPr/>
            <p:nvPr/>
          </p:nvSpPr>
          <p:spPr>
            <a:xfrm>
              <a:off x="5580126" y="135381"/>
              <a:ext cx="3384550" cy="485775"/>
            </a:xfrm>
            <a:custGeom>
              <a:avLst/>
              <a:gdLst/>
              <a:ahLst/>
              <a:cxnLst/>
              <a:rect l="l" t="t" r="r" b="b"/>
              <a:pathLst>
                <a:path w="3384550" h="485775">
                  <a:moveTo>
                    <a:pt x="3303524" y="0"/>
                  </a:moveTo>
                  <a:lnTo>
                    <a:pt x="80899" y="0"/>
                  </a:lnTo>
                  <a:lnTo>
                    <a:pt x="49399" y="6353"/>
                  </a:lnTo>
                  <a:lnTo>
                    <a:pt x="23685" y="23685"/>
                  </a:lnTo>
                  <a:lnTo>
                    <a:pt x="6353" y="49399"/>
                  </a:lnTo>
                  <a:lnTo>
                    <a:pt x="0" y="80899"/>
                  </a:lnTo>
                  <a:lnTo>
                    <a:pt x="0" y="404368"/>
                  </a:lnTo>
                  <a:lnTo>
                    <a:pt x="6353" y="435867"/>
                  </a:lnTo>
                  <a:lnTo>
                    <a:pt x="23685" y="461581"/>
                  </a:lnTo>
                  <a:lnTo>
                    <a:pt x="49399" y="478913"/>
                  </a:lnTo>
                  <a:lnTo>
                    <a:pt x="80899" y="485267"/>
                  </a:lnTo>
                  <a:lnTo>
                    <a:pt x="3303524" y="485267"/>
                  </a:lnTo>
                  <a:lnTo>
                    <a:pt x="3334970" y="478913"/>
                  </a:lnTo>
                  <a:lnTo>
                    <a:pt x="3360689" y="461581"/>
                  </a:lnTo>
                  <a:lnTo>
                    <a:pt x="3378051" y="435867"/>
                  </a:lnTo>
                  <a:lnTo>
                    <a:pt x="3384423" y="404368"/>
                  </a:lnTo>
                  <a:lnTo>
                    <a:pt x="3384423" y="80899"/>
                  </a:lnTo>
                  <a:lnTo>
                    <a:pt x="3378051" y="49399"/>
                  </a:lnTo>
                  <a:lnTo>
                    <a:pt x="3360689" y="23685"/>
                  </a:lnTo>
                  <a:lnTo>
                    <a:pt x="3334970" y="6353"/>
                  </a:lnTo>
                  <a:lnTo>
                    <a:pt x="3303524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" name="object 16"/>
            <p:cNvSpPr/>
            <p:nvPr/>
          </p:nvSpPr>
          <p:spPr>
            <a:xfrm>
              <a:off x="5580126" y="135381"/>
              <a:ext cx="3384550" cy="485775"/>
            </a:xfrm>
            <a:custGeom>
              <a:avLst/>
              <a:gdLst/>
              <a:ahLst/>
              <a:cxnLst/>
              <a:rect l="l" t="t" r="r" b="b"/>
              <a:pathLst>
                <a:path w="3384550" h="485775">
                  <a:moveTo>
                    <a:pt x="0" y="80899"/>
                  </a:moveTo>
                  <a:lnTo>
                    <a:pt x="6353" y="49399"/>
                  </a:lnTo>
                  <a:lnTo>
                    <a:pt x="23685" y="23685"/>
                  </a:lnTo>
                  <a:lnTo>
                    <a:pt x="49399" y="6353"/>
                  </a:lnTo>
                  <a:lnTo>
                    <a:pt x="80899" y="0"/>
                  </a:lnTo>
                  <a:lnTo>
                    <a:pt x="3303524" y="0"/>
                  </a:lnTo>
                  <a:lnTo>
                    <a:pt x="3334970" y="6353"/>
                  </a:lnTo>
                  <a:lnTo>
                    <a:pt x="3360689" y="23685"/>
                  </a:lnTo>
                  <a:lnTo>
                    <a:pt x="3378051" y="49399"/>
                  </a:lnTo>
                  <a:lnTo>
                    <a:pt x="3384423" y="80899"/>
                  </a:lnTo>
                  <a:lnTo>
                    <a:pt x="3384423" y="404368"/>
                  </a:lnTo>
                  <a:lnTo>
                    <a:pt x="3378051" y="435867"/>
                  </a:lnTo>
                  <a:lnTo>
                    <a:pt x="3360689" y="461581"/>
                  </a:lnTo>
                  <a:lnTo>
                    <a:pt x="3334970" y="478913"/>
                  </a:lnTo>
                  <a:lnTo>
                    <a:pt x="3303524" y="485267"/>
                  </a:lnTo>
                  <a:lnTo>
                    <a:pt x="80899" y="485267"/>
                  </a:lnTo>
                  <a:lnTo>
                    <a:pt x="49399" y="478913"/>
                  </a:lnTo>
                  <a:lnTo>
                    <a:pt x="23685" y="461581"/>
                  </a:lnTo>
                  <a:lnTo>
                    <a:pt x="6353" y="435867"/>
                  </a:lnTo>
                  <a:lnTo>
                    <a:pt x="0" y="404368"/>
                  </a:lnTo>
                  <a:lnTo>
                    <a:pt x="0" y="80899"/>
                  </a:lnTo>
                  <a:close/>
                </a:path>
              </a:pathLst>
            </a:custGeom>
            <a:ln w="25400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7" name="object 17"/>
          <p:cNvSpPr txBox="1"/>
          <p:nvPr/>
        </p:nvSpPr>
        <p:spPr>
          <a:xfrm>
            <a:off x="5604668" y="109169"/>
            <a:ext cx="3335654" cy="51308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algn="ctr">
              <a:lnSpc>
                <a:spcPct val="100000"/>
              </a:lnSpc>
              <a:spcBef>
                <a:spcPts val="95"/>
              </a:spcBef>
            </a:pPr>
            <a:r>
              <a:rPr sz="1600" dirty="0">
                <a:solidFill>
                  <a:srgbClr val="FFFFFF"/>
                </a:solidFill>
                <a:latin typeface="Calibri"/>
                <a:cs typeface="Calibri"/>
              </a:rPr>
              <a:t>II</a:t>
            </a:r>
            <a:r>
              <a:rPr sz="1600" spc="-3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600" dirty="0">
                <a:solidFill>
                  <a:srgbClr val="FFFFFF"/>
                </a:solidFill>
                <a:latin typeface="Calibri"/>
                <a:cs typeface="Calibri"/>
              </a:rPr>
              <a:t>.</a:t>
            </a:r>
            <a:r>
              <a:rPr sz="1600" spc="-3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600" dirty="0">
                <a:solidFill>
                  <a:srgbClr val="FFFFFF"/>
                </a:solidFill>
                <a:latin typeface="Calibri"/>
                <a:cs typeface="Calibri"/>
              </a:rPr>
              <a:t>Les</a:t>
            </a:r>
            <a:r>
              <a:rPr sz="1600" spc="-1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600" dirty="0">
                <a:solidFill>
                  <a:srgbClr val="FFFFFF"/>
                </a:solidFill>
                <a:latin typeface="Calibri"/>
                <a:cs typeface="Calibri"/>
              </a:rPr>
              <a:t>principaux</a:t>
            </a:r>
            <a:r>
              <a:rPr sz="1600" spc="-5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600" spc="-10" dirty="0">
                <a:solidFill>
                  <a:srgbClr val="FFFFFF"/>
                </a:solidFill>
                <a:latin typeface="Calibri"/>
                <a:cs typeface="Calibri"/>
              </a:rPr>
              <a:t>minéraux</a:t>
            </a:r>
            <a:endParaRPr sz="1600">
              <a:latin typeface="Calibri"/>
              <a:cs typeface="Calibri"/>
            </a:endParaRPr>
          </a:p>
          <a:p>
            <a:pPr algn="ctr">
              <a:lnSpc>
                <a:spcPct val="100000"/>
              </a:lnSpc>
            </a:pPr>
            <a:r>
              <a:rPr sz="1600" spc="-10" dirty="0">
                <a:solidFill>
                  <a:srgbClr val="FFFFFF"/>
                </a:solidFill>
                <a:latin typeface="Calibri"/>
                <a:cs typeface="Calibri"/>
              </a:rPr>
              <a:t>constituants</a:t>
            </a:r>
            <a:r>
              <a:rPr sz="1600" spc="-4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600" dirty="0">
                <a:solidFill>
                  <a:srgbClr val="FFFFFF"/>
                </a:solidFill>
                <a:latin typeface="Calibri"/>
                <a:cs typeface="Calibri"/>
              </a:rPr>
              <a:t>des</a:t>
            </a:r>
            <a:r>
              <a:rPr sz="1600" spc="-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600" spc="-10" dirty="0">
                <a:solidFill>
                  <a:srgbClr val="FFFFFF"/>
                </a:solidFill>
                <a:latin typeface="Calibri"/>
                <a:cs typeface="Calibri"/>
              </a:rPr>
              <a:t>roches</a:t>
            </a:r>
            <a:endParaRPr sz="16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5604668" y="231089"/>
            <a:ext cx="3335654" cy="26924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487680">
              <a:lnSpc>
                <a:spcPct val="100000"/>
              </a:lnSpc>
              <a:spcBef>
                <a:spcPts val="95"/>
              </a:spcBef>
            </a:pPr>
            <a:r>
              <a:rPr sz="1600" dirty="0">
                <a:solidFill>
                  <a:srgbClr val="FFFFFF"/>
                </a:solidFill>
                <a:latin typeface="Calibri"/>
                <a:cs typeface="Calibri"/>
              </a:rPr>
              <a:t>III</a:t>
            </a:r>
            <a:r>
              <a:rPr sz="1600" spc="-5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600" dirty="0">
                <a:solidFill>
                  <a:srgbClr val="FFFFFF"/>
                </a:solidFill>
                <a:latin typeface="Calibri"/>
                <a:cs typeface="Calibri"/>
              </a:rPr>
              <a:t>.</a:t>
            </a:r>
            <a:r>
              <a:rPr sz="1600" spc="-3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600" dirty="0">
                <a:solidFill>
                  <a:srgbClr val="FFFFFF"/>
                </a:solidFill>
                <a:latin typeface="Calibri"/>
                <a:cs typeface="Calibri"/>
              </a:rPr>
              <a:t>Les</a:t>
            </a:r>
            <a:r>
              <a:rPr sz="1600" spc="-3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600" dirty="0">
                <a:solidFill>
                  <a:srgbClr val="FFFFFF"/>
                </a:solidFill>
                <a:latin typeface="Calibri"/>
                <a:cs typeface="Calibri"/>
              </a:rPr>
              <a:t>roches</a:t>
            </a:r>
            <a:r>
              <a:rPr sz="1600" spc="-1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600" spc="-10" dirty="0">
                <a:solidFill>
                  <a:srgbClr val="FFFFFF"/>
                </a:solidFill>
                <a:latin typeface="Calibri"/>
                <a:cs typeface="Calibri"/>
              </a:rPr>
              <a:t>sédimentaires</a:t>
            </a:r>
            <a:endParaRPr sz="1600">
              <a:latin typeface="Calibri"/>
              <a:cs typeface="Calibri"/>
            </a:endParaRPr>
          </a:p>
        </p:txBody>
      </p:sp>
      <p:pic>
        <p:nvPicPr>
          <p:cNvPr id="3" name="object 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323532" y="3276434"/>
            <a:ext cx="4248531" cy="3176905"/>
          </a:xfrm>
          <a:prstGeom prst="rect">
            <a:avLst/>
          </a:prstGeom>
        </p:spPr>
      </p:pic>
      <p:sp>
        <p:nvSpPr>
          <p:cNvPr id="4" name="object 4"/>
          <p:cNvSpPr txBox="1"/>
          <p:nvPr/>
        </p:nvSpPr>
        <p:spPr>
          <a:xfrm>
            <a:off x="258267" y="908430"/>
            <a:ext cx="8556625" cy="1876425"/>
          </a:xfrm>
          <a:prstGeom prst="rect">
            <a:avLst/>
          </a:prstGeom>
        </p:spPr>
        <p:txBody>
          <a:bodyPr vert="horz" wrap="square" lIns="0" tIns="43815" rIns="0" bIns="0" rtlCol="0">
            <a:spAutoFit/>
          </a:bodyPr>
          <a:lstStyle/>
          <a:p>
            <a:pPr marL="355600" marR="5080" indent="-342900">
              <a:lnSpc>
                <a:spcPts val="1939"/>
              </a:lnSpc>
              <a:spcBef>
                <a:spcPts val="345"/>
              </a:spcBef>
              <a:buChar char="•"/>
              <a:tabLst>
                <a:tab pos="355600" algn="l"/>
              </a:tabLst>
            </a:pPr>
            <a:r>
              <a:rPr sz="1800" dirty="0">
                <a:latin typeface="Arial"/>
                <a:cs typeface="Arial"/>
              </a:rPr>
              <a:t>Roches</a:t>
            </a:r>
            <a:r>
              <a:rPr sz="1800" spc="50" dirty="0">
                <a:latin typeface="Arial"/>
                <a:cs typeface="Arial"/>
              </a:rPr>
              <a:t> </a:t>
            </a:r>
            <a:r>
              <a:rPr sz="1800" dirty="0">
                <a:latin typeface="Arial"/>
                <a:cs typeface="Arial"/>
              </a:rPr>
              <a:t>ignées</a:t>
            </a:r>
            <a:r>
              <a:rPr sz="1800" spc="55" dirty="0">
                <a:latin typeface="Arial"/>
                <a:cs typeface="Arial"/>
              </a:rPr>
              <a:t> </a:t>
            </a:r>
            <a:r>
              <a:rPr sz="1800" dirty="0">
                <a:latin typeface="Arial"/>
                <a:cs typeface="Arial"/>
              </a:rPr>
              <a:t>(ou</a:t>
            </a:r>
            <a:r>
              <a:rPr sz="1800" spc="45" dirty="0">
                <a:latin typeface="Arial"/>
                <a:cs typeface="Arial"/>
              </a:rPr>
              <a:t> </a:t>
            </a:r>
            <a:r>
              <a:rPr sz="1800" dirty="0">
                <a:latin typeface="Arial"/>
                <a:cs typeface="Arial"/>
              </a:rPr>
              <a:t>roches</a:t>
            </a:r>
            <a:r>
              <a:rPr sz="1800" spc="50" dirty="0">
                <a:latin typeface="Arial"/>
                <a:cs typeface="Arial"/>
              </a:rPr>
              <a:t> </a:t>
            </a:r>
            <a:r>
              <a:rPr sz="1800" dirty="0">
                <a:latin typeface="Arial"/>
                <a:cs typeface="Arial"/>
              </a:rPr>
              <a:t>endogènes)</a:t>
            </a:r>
            <a:r>
              <a:rPr sz="1800" spc="50" dirty="0">
                <a:latin typeface="Arial"/>
                <a:cs typeface="Arial"/>
              </a:rPr>
              <a:t> </a:t>
            </a:r>
            <a:r>
              <a:rPr sz="1800" dirty="0">
                <a:latin typeface="Arial"/>
                <a:cs typeface="Arial"/>
              </a:rPr>
              <a:t>:</a:t>
            </a:r>
            <a:r>
              <a:rPr sz="1800" spc="55" dirty="0">
                <a:latin typeface="Arial"/>
                <a:cs typeface="Arial"/>
              </a:rPr>
              <a:t> </a:t>
            </a:r>
            <a:r>
              <a:rPr sz="1800" dirty="0">
                <a:latin typeface="Arial"/>
                <a:cs typeface="Arial"/>
              </a:rPr>
              <a:t>forment</a:t>
            </a:r>
            <a:r>
              <a:rPr sz="1800" spc="55" dirty="0">
                <a:latin typeface="Arial"/>
                <a:cs typeface="Arial"/>
              </a:rPr>
              <a:t> </a:t>
            </a:r>
            <a:r>
              <a:rPr sz="1800" dirty="0">
                <a:latin typeface="Arial"/>
                <a:cs typeface="Arial"/>
              </a:rPr>
              <a:t>le</a:t>
            </a:r>
            <a:r>
              <a:rPr sz="1800" spc="50" dirty="0">
                <a:latin typeface="Arial"/>
                <a:cs typeface="Arial"/>
              </a:rPr>
              <a:t> </a:t>
            </a:r>
            <a:r>
              <a:rPr sz="1800" dirty="0">
                <a:latin typeface="Arial"/>
                <a:cs typeface="Arial"/>
              </a:rPr>
              <a:t>gros</a:t>
            </a:r>
            <a:r>
              <a:rPr sz="1800" spc="50" dirty="0">
                <a:latin typeface="Arial"/>
                <a:cs typeface="Arial"/>
              </a:rPr>
              <a:t> </a:t>
            </a:r>
            <a:r>
              <a:rPr sz="1800" dirty="0">
                <a:latin typeface="Arial"/>
                <a:cs typeface="Arial"/>
              </a:rPr>
              <a:t>du</a:t>
            </a:r>
            <a:r>
              <a:rPr sz="1800" spc="60" dirty="0">
                <a:latin typeface="Arial"/>
                <a:cs typeface="Arial"/>
              </a:rPr>
              <a:t> </a:t>
            </a:r>
            <a:r>
              <a:rPr sz="1800" b="1" dirty="0">
                <a:latin typeface="Arial"/>
                <a:cs typeface="Arial"/>
              </a:rPr>
              <a:t>volume</a:t>
            </a:r>
            <a:r>
              <a:rPr sz="1800" b="1" spc="50" dirty="0">
                <a:latin typeface="Arial"/>
                <a:cs typeface="Arial"/>
              </a:rPr>
              <a:t> </a:t>
            </a:r>
            <a:r>
              <a:rPr sz="1800" dirty="0">
                <a:latin typeface="Arial"/>
                <a:cs typeface="Arial"/>
              </a:rPr>
              <a:t>de</a:t>
            </a:r>
            <a:r>
              <a:rPr sz="1800" spc="50" dirty="0">
                <a:latin typeface="Arial"/>
                <a:cs typeface="Arial"/>
              </a:rPr>
              <a:t> </a:t>
            </a:r>
            <a:r>
              <a:rPr sz="1800" dirty="0">
                <a:latin typeface="Arial"/>
                <a:cs typeface="Arial"/>
              </a:rPr>
              <a:t>la</a:t>
            </a:r>
            <a:r>
              <a:rPr sz="1800" spc="45" dirty="0">
                <a:latin typeface="Arial"/>
                <a:cs typeface="Arial"/>
              </a:rPr>
              <a:t> </a:t>
            </a:r>
            <a:r>
              <a:rPr sz="1800" spc="-10" dirty="0">
                <a:latin typeface="Arial"/>
                <a:cs typeface="Arial"/>
              </a:rPr>
              <a:t>croûte terrestre,</a:t>
            </a:r>
            <a:endParaRPr sz="1800">
              <a:latin typeface="Arial"/>
              <a:cs typeface="Arial"/>
            </a:endParaRPr>
          </a:p>
          <a:p>
            <a:pPr marL="355600" marR="5080" indent="-342900">
              <a:lnSpc>
                <a:spcPct val="100000"/>
              </a:lnSpc>
              <a:spcBef>
                <a:spcPts val="409"/>
              </a:spcBef>
              <a:buChar char="•"/>
              <a:tabLst>
                <a:tab pos="355600" algn="l"/>
              </a:tabLst>
            </a:pPr>
            <a:r>
              <a:rPr sz="1800" dirty="0">
                <a:latin typeface="Arial"/>
                <a:cs typeface="Arial"/>
              </a:rPr>
              <a:t>Roches</a:t>
            </a:r>
            <a:r>
              <a:rPr sz="1800" spc="105" dirty="0">
                <a:latin typeface="Arial"/>
                <a:cs typeface="Arial"/>
              </a:rPr>
              <a:t> </a:t>
            </a:r>
            <a:r>
              <a:rPr sz="1800" dirty="0">
                <a:latin typeface="Arial"/>
                <a:cs typeface="Arial"/>
              </a:rPr>
              <a:t>sédimentaires</a:t>
            </a:r>
            <a:r>
              <a:rPr sz="1800" spc="105" dirty="0">
                <a:latin typeface="Arial"/>
                <a:cs typeface="Arial"/>
              </a:rPr>
              <a:t> </a:t>
            </a:r>
            <a:r>
              <a:rPr sz="1800" dirty="0">
                <a:latin typeface="Arial"/>
                <a:cs typeface="Arial"/>
              </a:rPr>
              <a:t>(ou</a:t>
            </a:r>
            <a:r>
              <a:rPr sz="1800" spc="100" dirty="0">
                <a:latin typeface="Arial"/>
                <a:cs typeface="Arial"/>
              </a:rPr>
              <a:t> </a:t>
            </a:r>
            <a:r>
              <a:rPr sz="1800" dirty="0">
                <a:latin typeface="Arial"/>
                <a:cs typeface="Arial"/>
              </a:rPr>
              <a:t>roches</a:t>
            </a:r>
            <a:r>
              <a:rPr sz="1800" spc="105" dirty="0">
                <a:latin typeface="Arial"/>
                <a:cs typeface="Arial"/>
              </a:rPr>
              <a:t> </a:t>
            </a:r>
            <a:r>
              <a:rPr sz="1800" dirty="0">
                <a:latin typeface="Arial"/>
                <a:cs typeface="Arial"/>
              </a:rPr>
              <a:t>exogènes)</a:t>
            </a:r>
            <a:r>
              <a:rPr sz="1800" spc="110" dirty="0">
                <a:latin typeface="Arial"/>
                <a:cs typeface="Arial"/>
              </a:rPr>
              <a:t> </a:t>
            </a:r>
            <a:r>
              <a:rPr sz="1800" dirty="0">
                <a:latin typeface="Arial"/>
                <a:cs typeface="Arial"/>
              </a:rPr>
              <a:t>:</a:t>
            </a:r>
            <a:r>
              <a:rPr sz="1800" spc="105" dirty="0">
                <a:latin typeface="Arial"/>
                <a:cs typeface="Arial"/>
              </a:rPr>
              <a:t> </a:t>
            </a:r>
            <a:r>
              <a:rPr sz="1800" dirty="0">
                <a:latin typeface="Arial"/>
                <a:cs typeface="Arial"/>
              </a:rPr>
              <a:t>forment</a:t>
            </a:r>
            <a:r>
              <a:rPr sz="1800" spc="105" dirty="0">
                <a:latin typeface="Arial"/>
                <a:cs typeface="Arial"/>
              </a:rPr>
              <a:t> </a:t>
            </a:r>
            <a:r>
              <a:rPr sz="1800" dirty="0">
                <a:latin typeface="Arial"/>
                <a:cs typeface="Arial"/>
              </a:rPr>
              <a:t>le</a:t>
            </a:r>
            <a:r>
              <a:rPr sz="1800" spc="100" dirty="0">
                <a:latin typeface="Arial"/>
                <a:cs typeface="Arial"/>
              </a:rPr>
              <a:t> </a:t>
            </a:r>
            <a:r>
              <a:rPr sz="1800" dirty="0">
                <a:latin typeface="Arial"/>
                <a:cs typeface="Arial"/>
              </a:rPr>
              <a:t>gros</a:t>
            </a:r>
            <a:r>
              <a:rPr sz="1800" spc="100" dirty="0">
                <a:latin typeface="Arial"/>
                <a:cs typeface="Arial"/>
              </a:rPr>
              <a:t> </a:t>
            </a:r>
            <a:r>
              <a:rPr sz="1800" dirty="0">
                <a:latin typeface="Arial"/>
                <a:cs typeface="Arial"/>
              </a:rPr>
              <a:t>de</a:t>
            </a:r>
            <a:r>
              <a:rPr sz="1800" spc="100" dirty="0">
                <a:latin typeface="Arial"/>
                <a:cs typeface="Arial"/>
              </a:rPr>
              <a:t> </a:t>
            </a:r>
            <a:r>
              <a:rPr sz="1800" dirty="0">
                <a:latin typeface="Arial"/>
                <a:cs typeface="Arial"/>
              </a:rPr>
              <a:t>la</a:t>
            </a:r>
            <a:r>
              <a:rPr sz="1800" spc="110" dirty="0">
                <a:latin typeface="Arial"/>
                <a:cs typeface="Arial"/>
              </a:rPr>
              <a:t> </a:t>
            </a:r>
            <a:r>
              <a:rPr sz="1800" b="1" dirty="0">
                <a:latin typeface="Arial"/>
                <a:cs typeface="Arial"/>
              </a:rPr>
              <a:t>surface</a:t>
            </a:r>
            <a:r>
              <a:rPr sz="1800" b="1" spc="95" dirty="0">
                <a:latin typeface="Arial"/>
                <a:cs typeface="Arial"/>
              </a:rPr>
              <a:t> </a:t>
            </a:r>
            <a:r>
              <a:rPr sz="1800" spc="-25" dirty="0">
                <a:latin typeface="Arial"/>
                <a:cs typeface="Arial"/>
              </a:rPr>
              <a:t>de </a:t>
            </a:r>
            <a:r>
              <a:rPr sz="1800" dirty="0">
                <a:latin typeface="Arial"/>
                <a:cs typeface="Arial"/>
              </a:rPr>
              <a:t>la</a:t>
            </a:r>
            <a:r>
              <a:rPr sz="1800" spc="-10" dirty="0">
                <a:latin typeface="Arial"/>
                <a:cs typeface="Arial"/>
              </a:rPr>
              <a:t> croûte.</a:t>
            </a:r>
            <a:endParaRPr sz="1800">
              <a:latin typeface="Arial"/>
              <a:cs typeface="Arial"/>
            </a:endParaRPr>
          </a:p>
          <a:p>
            <a:pPr marL="812165" lvl="1" indent="-342265">
              <a:lnSpc>
                <a:spcPct val="100000"/>
              </a:lnSpc>
              <a:spcBef>
                <a:spcPts val="340"/>
              </a:spcBef>
              <a:buFont typeface="Courier New"/>
              <a:buChar char="o"/>
              <a:tabLst>
                <a:tab pos="812165" algn="l"/>
              </a:tabLst>
            </a:pPr>
            <a:r>
              <a:rPr sz="1400" dirty="0">
                <a:latin typeface="Arial"/>
                <a:cs typeface="Arial"/>
              </a:rPr>
              <a:t>Elles</a:t>
            </a:r>
            <a:r>
              <a:rPr sz="1400" spc="-25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affleurent</a:t>
            </a:r>
            <a:r>
              <a:rPr sz="1400" spc="-45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sur</a:t>
            </a:r>
            <a:r>
              <a:rPr sz="1400" spc="-35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75</a:t>
            </a:r>
            <a:r>
              <a:rPr sz="1400" spc="-30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%</a:t>
            </a:r>
            <a:r>
              <a:rPr sz="1400" spc="-10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de</a:t>
            </a:r>
            <a:r>
              <a:rPr sz="1400" spc="-35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la</a:t>
            </a:r>
            <a:r>
              <a:rPr sz="1400" spc="-20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surface</a:t>
            </a:r>
            <a:r>
              <a:rPr sz="1400" spc="-55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des</a:t>
            </a:r>
            <a:r>
              <a:rPr sz="1400" spc="-35" dirty="0">
                <a:latin typeface="Arial"/>
                <a:cs typeface="Arial"/>
              </a:rPr>
              <a:t> </a:t>
            </a:r>
            <a:r>
              <a:rPr sz="1400" spc="-10" dirty="0">
                <a:latin typeface="Arial"/>
                <a:cs typeface="Arial"/>
              </a:rPr>
              <a:t>continents,</a:t>
            </a:r>
            <a:endParaRPr sz="1400">
              <a:latin typeface="Arial"/>
              <a:cs typeface="Arial"/>
            </a:endParaRPr>
          </a:p>
          <a:p>
            <a:pPr marL="812800" marR="5080" lvl="1" indent="-342900">
              <a:lnSpc>
                <a:spcPct val="100000"/>
              </a:lnSpc>
              <a:spcBef>
                <a:spcPts val="340"/>
              </a:spcBef>
              <a:buFont typeface="Courier New"/>
              <a:buChar char="o"/>
              <a:tabLst>
                <a:tab pos="812800" algn="l"/>
              </a:tabLst>
            </a:pPr>
            <a:r>
              <a:rPr sz="1400" dirty="0">
                <a:latin typeface="Arial"/>
                <a:cs typeface="Arial"/>
              </a:rPr>
              <a:t>En</a:t>
            </a:r>
            <a:r>
              <a:rPr sz="1400" spc="95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considérant</a:t>
            </a:r>
            <a:r>
              <a:rPr sz="1400" spc="114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l'ensemble</a:t>
            </a:r>
            <a:r>
              <a:rPr sz="1400" spc="95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de</a:t>
            </a:r>
            <a:r>
              <a:rPr sz="1400" spc="100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la</a:t>
            </a:r>
            <a:r>
              <a:rPr sz="1400" spc="80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croûte</a:t>
            </a:r>
            <a:r>
              <a:rPr sz="1400" spc="95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terrestre</a:t>
            </a:r>
            <a:r>
              <a:rPr sz="1400" spc="100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(depuis</a:t>
            </a:r>
            <a:r>
              <a:rPr sz="1400" spc="95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la</a:t>
            </a:r>
            <a:r>
              <a:rPr sz="1400" spc="95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surface</a:t>
            </a:r>
            <a:r>
              <a:rPr sz="1400" spc="105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jusqu'à</a:t>
            </a:r>
            <a:r>
              <a:rPr sz="1400" spc="95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35</a:t>
            </a:r>
            <a:r>
              <a:rPr sz="1400" spc="95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km</a:t>
            </a:r>
            <a:r>
              <a:rPr sz="1400" spc="90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de</a:t>
            </a:r>
            <a:r>
              <a:rPr sz="1400" spc="100" dirty="0">
                <a:latin typeface="Arial"/>
                <a:cs typeface="Arial"/>
              </a:rPr>
              <a:t> </a:t>
            </a:r>
            <a:r>
              <a:rPr sz="1400" spc="-10" dirty="0">
                <a:latin typeface="Arial"/>
                <a:cs typeface="Arial"/>
              </a:rPr>
              <a:t>profondeur </a:t>
            </a:r>
            <a:r>
              <a:rPr sz="1400" dirty="0">
                <a:latin typeface="Arial"/>
                <a:cs typeface="Arial"/>
              </a:rPr>
              <a:t>sous</a:t>
            </a:r>
            <a:r>
              <a:rPr sz="1400" spc="-35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un</a:t>
            </a:r>
            <a:r>
              <a:rPr sz="1400" spc="-25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relief</a:t>
            </a:r>
            <a:r>
              <a:rPr sz="1400" spc="-40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plat),</a:t>
            </a:r>
            <a:r>
              <a:rPr sz="1400" spc="-35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elles</a:t>
            </a:r>
            <a:r>
              <a:rPr sz="1400" spc="-35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ne</a:t>
            </a:r>
            <a:r>
              <a:rPr sz="1400" spc="-15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constituent</a:t>
            </a:r>
            <a:r>
              <a:rPr sz="1400" spc="-45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plus</a:t>
            </a:r>
            <a:r>
              <a:rPr sz="1400" spc="-25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que</a:t>
            </a:r>
            <a:r>
              <a:rPr sz="1400" spc="-30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5</a:t>
            </a:r>
            <a:r>
              <a:rPr sz="1400" spc="-30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%</a:t>
            </a:r>
            <a:r>
              <a:rPr sz="1400" spc="-5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de</a:t>
            </a:r>
            <a:r>
              <a:rPr sz="1400" spc="-30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son</a:t>
            </a:r>
            <a:r>
              <a:rPr sz="1400" spc="-30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volume</a:t>
            </a:r>
            <a:r>
              <a:rPr sz="1400" spc="-20" dirty="0">
                <a:latin typeface="Arial"/>
                <a:cs typeface="Arial"/>
              </a:rPr>
              <a:t> </a:t>
            </a:r>
            <a:r>
              <a:rPr sz="1400" spc="-10" dirty="0">
                <a:latin typeface="Arial"/>
                <a:cs typeface="Arial"/>
              </a:rPr>
              <a:t>total.</a:t>
            </a:r>
            <a:endParaRPr sz="1400">
              <a:latin typeface="Arial"/>
              <a:cs typeface="Arial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494791" y="6186322"/>
            <a:ext cx="3763010" cy="51308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864235" marR="5080" indent="-852169">
              <a:lnSpc>
                <a:spcPct val="100000"/>
              </a:lnSpc>
              <a:spcBef>
                <a:spcPts val="95"/>
              </a:spcBef>
            </a:pPr>
            <a:r>
              <a:rPr sz="1600" i="1" dirty="0">
                <a:latin typeface="Arial"/>
                <a:cs typeface="Arial"/>
              </a:rPr>
              <a:t>Répartition</a:t>
            </a:r>
            <a:r>
              <a:rPr sz="1600" i="1" spc="-50" dirty="0">
                <a:latin typeface="Arial"/>
                <a:cs typeface="Arial"/>
              </a:rPr>
              <a:t> </a:t>
            </a:r>
            <a:r>
              <a:rPr sz="1600" i="1" dirty="0">
                <a:latin typeface="Arial"/>
                <a:cs typeface="Arial"/>
              </a:rPr>
              <a:t>des</a:t>
            </a:r>
            <a:r>
              <a:rPr sz="1600" i="1" spc="-35" dirty="0">
                <a:latin typeface="Arial"/>
                <a:cs typeface="Arial"/>
              </a:rPr>
              <a:t> </a:t>
            </a:r>
            <a:r>
              <a:rPr sz="1600" i="1" dirty="0">
                <a:latin typeface="Arial"/>
                <a:cs typeface="Arial"/>
              </a:rPr>
              <a:t>roches</a:t>
            </a:r>
            <a:r>
              <a:rPr sz="1600" i="1" spc="-30" dirty="0">
                <a:latin typeface="Arial"/>
                <a:cs typeface="Arial"/>
              </a:rPr>
              <a:t> </a:t>
            </a:r>
            <a:r>
              <a:rPr sz="1600" i="1" dirty="0">
                <a:latin typeface="Arial"/>
                <a:cs typeface="Arial"/>
              </a:rPr>
              <a:t>sédimentaires</a:t>
            </a:r>
            <a:r>
              <a:rPr sz="1600" i="1" spc="-30" dirty="0">
                <a:latin typeface="Arial"/>
                <a:cs typeface="Arial"/>
              </a:rPr>
              <a:t> </a:t>
            </a:r>
            <a:r>
              <a:rPr sz="1600" i="1" dirty="0">
                <a:latin typeface="Arial"/>
                <a:cs typeface="Arial"/>
              </a:rPr>
              <a:t>à</a:t>
            </a:r>
            <a:r>
              <a:rPr sz="1600" i="1" spc="-50" dirty="0">
                <a:latin typeface="Arial"/>
                <a:cs typeface="Arial"/>
              </a:rPr>
              <a:t> </a:t>
            </a:r>
            <a:r>
              <a:rPr sz="1600" i="1" spc="-25" dirty="0">
                <a:latin typeface="Arial"/>
                <a:cs typeface="Arial"/>
              </a:rPr>
              <a:t>la </a:t>
            </a:r>
            <a:r>
              <a:rPr sz="1600" i="1" dirty="0">
                <a:latin typeface="Arial"/>
                <a:cs typeface="Arial"/>
              </a:rPr>
              <a:t>surface</a:t>
            </a:r>
            <a:r>
              <a:rPr sz="1600" i="1" spc="-25" dirty="0">
                <a:latin typeface="Arial"/>
                <a:cs typeface="Arial"/>
              </a:rPr>
              <a:t> </a:t>
            </a:r>
            <a:r>
              <a:rPr sz="1600" i="1" dirty="0">
                <a:latin typeface="Arial"/>
                <a:cs typeface="Arial"/>
              </a:rPr>
              <a:t>des</a:t>
            </a:r>
            <a:r>
              <a:rPr sz="1600" i="1" spc="-35" dirty="0">
                <a:latin typeface="Arial"/>
                <a:cs typeface="Arial"/>
              </a:rPr>
              <a:t> </a:t>
            </a:r>
            <a:r>
              <a:rPr sz="1600" i="1" spc="-10" dirty="0">
                <a:latin typeface="Arial"/>
                <a:cs typeface="Arial"/>
              </a:rPr>
              <a:t>continents</a:t>
            </a:r>
            <a:endParaRPr sz="1600">
              <a:latin typeface="Arial"/>
              <a:cs typeface="Arial"/>
            </a:endParaRPr>
          </a:p>
        </p:txBody>
      </p:sp>
      <p:pic>
        <p:nvPicPr>
          <p:cNvPr id="6" name="object 6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5099282" y="2858249"/>
            <a:ext cx="3176418" cy="3318383"/>
          </a:xfrm>
          <a:prstGeom prst="rect">
            <a:avLst/>
          </a:prstGeom>
        </p:spPr>
      </p:pic>
      <p:sp>
        <p:nvSpPr>
          <p:cNvPr id="7" name="object 7"/>
          <p:cNvSpPr txBox="1"/>
          <p:nvPr/>
        </p:nvSpPr>
        <p:spPr>
          <a:xfrm>
            <a:off x="5014086" y="6206438"/>
            <a:ext cx="3347085" cy="51308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804545" marR="5080" indent="-792480">
              <a:lnSpc>
                <a:spcPct val="100000"/>
              </a:lnSpc>
              <a:spcBef>
                <a:spcPts val="95"/>
              </a:spcBef>
            </a:pPr>
            <a:r>
              <a:rPr sz="1600" i="1" dirty="0">
                <a:latin typeface="Arial"/>
                <a:cs typeface="Arial"/>
              </a:rPr>
              <a:t>Les</a:t>
            </a:r>
            <a:r>
              <a:rPr sz="1600" i="1" spc="-45" dirty="0">
                <a:latin typeface="Arial"/>
                <a:cs typeface="Arial"/>
              </a:rPr>
              <a:t> </a:t>
            </a:r>
            <a:r>
              <a:rPr sz="1600" i="1" dirty="0">
                <a:latin typeface="Arial"/>
                <a:cs typeface="Arial"/>
              </a:rPr>
              <a:t>différentes</a:t>
            </a:r>
            <a:r>
              <a:rPr sz="1600" i="1" spc="-35" dirty="0">
                <a:latin typeface="Arial"/>
                <a:cs typeface="Arial"/>
              </a:rPr>
              <a:t> </a:t>
            </a:r>
            <a:r>
              <a:rPr sz="1600" i="1" dirty="0">
                <a:latin typeface="Arial"/>
                <a:cs typeface="Arial"/>
              </a:rPr>
              <a:t>couches</a:t>
            </a:r>
            <a:r>
              <a:rPr sz="1600" i="1" spc="-40" dirty="0">
                <a:latin typeface="Arial"/>
                <a:cs typeface="Arial"/>
              </a:rPr>
              <a:t> </a:t>
            </a:r>
            <a:r>
              <a:rPr sz="1600" i="1" spc="-10" dirty="0">
                <a:latin typeface="Arial"/>
                <a:cs typeface="Arial"/>
              </a:rPr>
              <a:t>constitutives </a:t>
            </a:r>
            <a:r>
              <a:rPr sz="1600" i="1" dirty="0">
                <a:latin typeface="Arial"/>
                <a:cs typeface="Arial"/>
              </a:rPr>
              <a:t>de</a:t>
            </a:r>
            <a:r>
              <a:rPr sz="1600" i="1" spc="-50" dirty="0">
                <a:latin typeface="Arial"/>
                <a:cs typeface="Arial"/>
              </a:rPr>
              <a:t> </a:t>
            </a:r>
            <a:r>
              <a:rPr sz="1600" i="1" dirty="0">
                <a:latin typeface="Arial"/>
                <a:cs typeface="Arial"/>
              </a:rPr>
              <a:t>l’écorce</a:t>
            </a:r>
            <a:r>
              <a:rPr sz="1600" i="1" spc="-25" dirty="0">
                <a:latin typeface="Arial"/>
                <a:cs typeface="Arial"/>
              </a:rPr>
              <a:t> </a:t>
            </a:r>
            <a:r>
              <a:rPr sz="1600" i="1" spc="-10" dirty="0">
                <a:latin typeface="Arial"/>
                <a:cs typeface="Arial"/>
              </a:rPr>
              <a:t>terrestre</a:t>
            </a:r>
            <a:endParaRPr sz="16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0" y="0"/>
            <a:ext cx="9139555" cy="6729095"/>
            <a:chOff x="0" y="0"/>
            <a:chExt cx="9139555" cy="6729095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323532" y="4293031"/>
              <a:ext cx="5944362" cy="2435606"/>
            </a:xfrm>
            <a:prstGeom prst="rect">
              <a:avLst/>
            </a:prstGeom>
          </p:spPr>
        </p:pic>
        <p:pic>
          <p:nvPicPr>
            <p:cNvPr id="4" name="object 4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2061845" y="791972"/>
              <a:ext cx="4670425" cy="3967099"/>
            </a:xfrm>
            <a:prstGeom prst="rect">
              <a:avLst/>
            </a:prstGeom>
          </p:spPr>
        </p:pic>
        <p:sp>
          <p:nvSpPr>
            <p:cNvPr id="5" name="object 5"/>
            <p:cNvSpPr/>
            <p:nvPr/>
          </p:nvSpPr>
          <p:spPr>
            <a:xfrm>
              <a:off x="6003797" y="666623"/>
              <a:ext cx="2961005" cy="386080"/>
            </a:xfrm>
            <a:custGeom>
              <a:avLst/>
              <a:gdLst/>
              <a:ahLst/>
              <a:cxnLst/>
              <a:rect l="l" t="t" r="r" b="b"/>
              <a:pathLst>
                <a:path w="2961004" h="386080">
                  <a:moveTo>
                    <a:pt x="2896361" y="0"/>
                  </a:moveTo>
                  <a:lnTo>
                    <a:pt x="64388" y="0"/>
                  </a:lnTo>
                  <a:lnTo>
                    <a:pt x="39326" y="5058"/>
                  </a:lnTo>
                  <a:lnTo>
                    <a:pt x="18859" y="18843"/>
                  </a:lnTo>
                  <a:lnTo>
                    <a:pt x="5060" y="39272"/>
                  </a:lnTo>
                  <a:lnTo>
                    <a:pt x="0" y="64262"/>
                  </a:lnTo>
                  <a:lnTo>
                    <a:pt x="0" y="321690"/>
                  </a:lnTo>
                  <a:lnTo>
                    <a:pt x="5060" y="346753"/>
                  </a:lnTo>
                  <a:lnTo>
                    <a:pt x="18859" y="367220"/>
                  </a:lnTo>
                  <a:lnTo>
                    <a:pt x="39326" y="381019"/>
                  </a:lnTo>
                  <a:lnTo>
                    <a:pt x="64388" y="386079"/>
                  </a:lnTo>
                  <a:lnTo>
                    <a:pt x="2896361" y="386079"/>
                  </a:lnTo>
                  <a:lnTo>
                    <a:pt x="2921424" y="381019"/>
                  </a:lnTo>
                  <a:lnTo>
                    <a:pt x="2941891" y="367220"/>
                  </a:lnTo>
                  <a:lnTo>
                    <a:pt x="2955690" y="346753"/>
                  </a:lnTo>
                  <a:lnTo>
                    <a:pt x="2960751" y="321690"/>
                  </a:lnTo>
                  <a:lnTo>
                    <a:pt x="2960751" y="64262"/>
                  </a:lnTo>
                  <a:lnTo>
                    <a:pt x="2955690" y="39272"/>
                  </a:lnTo>
                  <a:lnTo>
                    <a:pt x="2941891" y="18843"/>
                  </a:lnTo>
                  <a:lnTo>
                    <a:pt x="2921424" y="5058"/>
                  </a:lnTo>
                  <a:lnTo>
                    <a:pt x="2896361" y="0"/>
                  </a:lnTo>
                  <a:close/>
                </a:path>
              </a:pathLst>
            </a:custGeom>
            <a:solidFill>
              <a:srgbClr val="F7954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" name="object 6"/>
            <p:cNvSpPr/>
            <p:nvPr/>
          </p:nvSpPr>
          <p:spPr>
            <a:xfrm>
              <a:off x="6003797" y="666623"/>
              <a:ext cx="2961005" cy="386080"/>
            </a:xfrm>
            <a:custGeom>
              <a:avLst/>
              <a:gdLst/>
              <a:ahLst/>
              <a:cxnLst/>
              <a:rect l="l" t="t" r="r" b="b"/>
              <a:pathLst>
                <a:path w="2961004" h="386080">
                  <a:moveTo>
                    <a:pt x="0" y="64262"/>
                  </a:moveTo>
                  <a:lnTo>
                    <a:pt x="5060" y="39272"/>
                  </a:lnTo>
                  <a:lnTo>
                    <a:pt x="18859" y="18843"/>
                  </a:lnTo>
                  <a:lnTo>
                    <a:pt x="39326" y="5058"/>
                  </a:lnTo>
                  <a:lnTo>
                    <a:pt x="64388" y="0"/>
                  </a:lnTo>
                  <a:lnTo>
                    <a:pt x="2896361" y="0"/>
                  </a:lnTo>
                  <a:lnTo>
                    <a:pt x="2921424" y="5058"/>
                  </a:lnTo>
                  <a:lnTo>
                    <a:pt x="2941891" y="18843"/>
                  </a:lnTo>
                  <a:lnTo>
                    <a:pt x="2955690" y="39272"/>
                  </a:lnTo>
                  <a:lnTo>
                    <a:pt x="2960751" y="64262"/>
                  </a:lnTo>
                  <a:lnTo>
                    <a:pt x="2960751" y="321690"/>
                  </a:lnTo>
                  <a:lnTo>
                    <a:pt x="2955690" y="346753"/>
                  </a:lnTo>
                  <a:lnTo>
                    <a:pt x="2941891" y="367220"/>
                  </a:lnTo>
                  <a:lnTo>
                    <a:pt x="2921424" y="381019"/>
                  </a:lnTo>
                  <a:lnTo>
                    <a:pt x="2896361" y="386079"/>
                  </a:lnTo>
                  <a:lnTo>
                    <a:pt x="64388" y="386079"/>
                  </a:lnTo>
                  <a:lnTo>
                    <a:pt x="39326" y="381019"/>
                  </a:lnTo>
                  <a:lnTo>
                    <a:pt x="18859" y="367220"/>
                  </a:lnTo>
                  <a:lnTo>
                    <a:pt x="5060" y="346753"/>
                  </a:lnTo>
                  <a:lnTo>
                    <a:pt x="0" y="321690"/>
                  </a:lnTo>
                  <a:lnTo>
                    <a:pt x="0" y="64262"/>
                  </a:lnTo>
                  <a:close/>
                </a:path>
              </a:pathLst>
            </a:custGeom>
            <a:ln w="25400">
              <a:solidFill>
                <a:srgbClr val="B66C3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7" name="object 7"/>
          <p:cNvSpPr txBox="1"/>
          <p:nvPr/>
        </p:nvSpPr>
        <p:spPr>
          <a:xfrm>
            <a:off x="7133335" y="4066794"/>
            <a:ext cx="1717675" cy="268351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600" dirty="0">
                <a:latin typeface="Arial"/>
                <a:cs typeface="Arial"/>
              </a:rPr>
              <a:t>3</a:t>
            </a:r>
            <a:r>
              <a:rPr sz="1600" spc="-40" dirty="0">
                <a:latin typeface="Arial"/>
                <a:cs typeface="Arial"/>
              </a:rPr>
              <a:t> </a:t>
            </a:r>
            <a:r>
              <a:rPr sz="1600" dirty="0">
                <a:latin typeface="Arial"/>
                <a:cs typeface="Arial"/>
              </a:rPr>
              <a:t>sources</a:t>
            </a:r>
            <a:r>
              <a:rPr sz="1600" spc="-15" dirty="0">
                <a:latin typeface="Arial"/>
                <a:cs typeface="Arial"/>
              </a:rPr>
              <a:t> </a:t>
            </a:r>
            <a:r>
              <a:rPr sz="1600" spc="-50" dirty="0">
                <a:latin typeface="Arial"/>
                <a:cs typeface="Arial"/>
              </a:rPr>
              <a:t>:</a:t>
            </a:r>
            <a:endParaRPr sz="1600">
              <a:latin typeface="Arial"/>
              <a:cs typeface="Arial"/>
            </a:endParaRPr>
          </a:p>
          <a:p>
            <a:pPr marL="299085" indent="-286385">
              <a:lnSpc>
                <a:spcPct val="100000"/>
              </a:lnSpc>
              <a:spcBef>
                <a:spcPts val="1535"/>
              </a:spcBef>
              <a:buFont typeface="Arial"/>
              <a:buChar char="•"/>
              <a:tabLst>
                <a:tab pos="299085" algn="l"/>
              </a:tabLst>
            </a:pPr>
            <a:r>
              <a:rPr sz="1600" b="1" spc="-10" dirty="0">
                <a:latin typeface="Arial"/>
                <a:cs typeface="Arial"/>
              </a:rPr>
              <a:t>terrigène</a:t>
            </a:r>
            <a:r>
              <a:rPr sz="1600" spc="-10" dirty="0">
                <a:latin typeface="Arial"/>
                <a:cs typeface="Arial"/>
              </a:rPr>
              <a:t>,</a:t>
            </a:r>
            <a:endParaRPr sz="1600">
              <a:latin typeface="Arial"/>
              <a:cs typeface="Arial"/>
            </a:endParaRPr>
          </a:p>
          <a:p>
            <a:pPr marL="286385" marR="160020" indent="-286385" algn="ctr">
              <a:lnSpc>
                <a:spcPts val="1825"/>
              </a:lnSpc>
              <a:spcBef>
                <a:spcPts val="1540"/>
              </a:spcBef>
              <a:buFont typeface="Arial"/>
              <a:buChar char="•"/>
              <a:tabLst>
                <a:tab pos="286385" algn="l"/>
              </a:tabLst>
            </a:pPr>
            <a:r>
              <a:rPr sz="1600" b="1" spc="-10" dirty="0">
                <a:latin typeface="Arial"/>
                <a:cs typeface="Arial"/>
              </a:rPr>
              <a:t>allochimique</a:t>
            </a:r>
            <a:endParaRPr sz="1600">
              <a:latin typeface="Arial"/>
              <a:cs typeface="Arial"/>
            </a:endParaRPr>
          </a:p>
          <a:p>
            <a:pPr marR="128270" algn="ctr">
              <a:lnSpc>
                <a:spcPts val="1825"/>
              </a:lnSpc>
            </a:pPr>
            <a:r>
              <a:rPr sz="1600" spc="-10" dirty="0">
                <a:latin typeface="Arial"/>
                <a:cs typeface="Arial"/>
              </a:rPr>
              <a:t>(coquilles),</a:t>
            </a:r>
            <a:endParaRPr sz="1600">
              <a:latin typeface="Arial"/>
              <a:cs typeface="Arial"/>
            </a:endParaRPr>
          </a:p>
          <a:p>
            <a:pPr marL="299085" marR="5080" indent="-287020">
              <a:lnSpc>
                <a:spcPct val="90000"/>
              </a:lnSpc>
              <a:spcBef>
                <a:spcPts val="1725"/>
              </a:spcBef>
              <a:buFont typeface="Arial"/>
              <a:buChar char="•"/>
              <a:tabLst>
                <a:tab pos="299085" algn="l"/>
              </a:tabLst>
            </a:pPr>
            <a:r>
              <a:rPr sz="1600" b="1" spc="-10" dirty="0">
                <a:latin typeface="Arial"/>
                <a:cs typeface="Arial"/>
              </a:rPr>
              <a:t>orthochimique </a:t>
            </a:r>
            <a:r>
              <a:rPr sz="1600" spc="-10" dirty="0">
                <a:latin typeface="Arial"/>
                <a:cs typeface="Arial"/>
              </a:rPr>
              <a:t>(précipités chimiques </a:t>
            </a:r>
            <a:r>
              <a:rPr sz="1600" dirty="0">
                <a:latin typeface="Arial"/>
                <a:cs typeface="Arial"/>
              </a:rPr>
              <a:t>durant</a:t>
            </a:r>
            <a:r>
              <a:rPr sz="1600" spc="-40" dirty="0">
                <a:latin typeface="Arial"/>
                <a:cs typeface="Arial"/>
              </a:rPr>
              <a:t> </a:t>
            </a:r>
            <a:r>
              <a:rPr sz="1600" spc="-25" dirty="0">
                <a:latin typeface="Arial"/>
                <a:cs typeface="Arial"/>
              </a:rPr>
              <a:t>la </a:t>
            </a:r>
            <a:r>
              <a:rPr sz="1600" spc="-10" dirty="0">
                <a:latin typeface="Arial"/>
                <a:cs typeface="Arial"/>
              </a:rPr>
              <a:t>diagenèse).</a:t>
            </a:r>
            <a:endParaRPr sz="1600">
              <a:latin typeface="Arial"/>
              <a:cs typeface="Arial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5604668" y="231089"/>
            <a:ext cx="3335654" cy="75057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487680">
              <a:lnSpc>
                <a:spcPct val="100000"/>
              </a:lnSpc>
              <a:spcBef>
                <a:spcPts val="95"/>
              </a:spcBef>
            </a:pPr>
            <a:r>
              <a:rPr sz="1600" dirty="0">
                <a:solidFill>
                  <a:srgbClr val="FFFFFF"/>
                </a:solidFill>
                <a:latin typeface="Calibri"/>
                <a:cs typeface="Calibri"/>
              </a:rPr>
              <a:t>III</a:t>
            </a:r>
            <a:r>
              <a:rPr sz="1600" spc="-5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600" dirty="0">
                <a:solidFill>
                  <a:srgbClr val="FFFFFF"/>
                </a:solidFill>
                <a:latin typeface="Calibri"/>
                <a:cs typeface="Calibri"/>
              </a:rPr>
              <a:t>.</a:t>
            </a:r>
            <a:r>
              <a:rPr sz="1600" spc="-3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600" dirty="0">
                <a:solidFill>
                  <a:srgbClr val="FFFFFF"/>
                </a:solidFill>
                <a:latin typeface="Calibri"/>
                <a:cs typeface="Calibri"/>
              </a:rPr>
              <a:t>Les</a:t>
            </a:r>
            <a:r>
              <a:rPr sz="1600" spc="-3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600" dirty="0">
                <a:solidFill>
                  <a:srgbClr val="FFFFFF"/>
                </a:solidFill>
                <a:latin typeface="Calibri"/>
                <a:cs typeface="Calibri"/>
              </a:rPr>
              <a:t>roches</a:t>
            </a:r>
            <a:r>
              <a:rPr sz="1600" spc="-1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600" spc="-10" dirty="0">
                <a:solidFill>
                  <a:srgbClr val="FFFFFF"/>
                </a:solidFill>
                <a:latin typeface="Calibri"/>
                <a:cs typeface="Calibri"/>
              </a:rPr>
              <a:t>sédimentaires</a:t>
            </a:r>
            <a:endParaRPr sz="1600">
              <a:latin typeface="Calibri"/>
              <a:cs typeface="Calibri"/>
            </a:endParaRPr>
          </a:p>
          <a:p>
            <a:pPr marL="909955" indent="-198755">
              <a:lnSpc>
                <a:spcPct val="100000"/>
              </a:lnSpc>
              <a:spcBef>
                <a:spcPts val="1875"/>
              </a:spcBef>
              <a:buAutoNum type="arabicPeriod"/>
              <a:tabLst>
                <a:tab pos="909955" algn="l"/>
              </a:tabLst>
            </a:pPr>
            <a:r>
              <a:rPr sz="1600" i="1" dirty="0">
                <a:solidFill>
                  <a:srgbClr val="FFFFFF"/>
                </a:solidFill>
                <a:latin typeface="Calibri"/>
                <a:cs typeface="Calibri"/>
              </a:rPr>
              <a:t>Mécanismes</a:t>
            </a:r>
            <a:r>
              <a:rPr sz="1600" i="1" spc="-4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600" i="1" dirty="0">
                <a:solidFill>
                  <a:srgbClr val="FFFFFF"/>
                </a:solidFill>
                <a:latin typeface="Calibri"/>
                <a:cs typeface="Calibri"/>
              </a:rPr>
              <a:t>de</a:t>
            </a:r>
            <a:r>
              <a:rPr sz="1600" i="1" spc="-5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600" i="1" spc="-10" dirty="0">
                <a:solidFill>
                  <a:srgbClr val="FFFFFF"/>
                </a:solidFill>
                <a:latin typeface="Calibri"/>
                <a:cs typeface="Calibri"/>
              </a:rPr>
              <a:t>formation</a:t>
            </a:r>
            <a:endParaRPr sz="16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0" y="0"/>
            <a:ext cx="9139555" cy="1126490"/>
            <a:chOff x="0" y="0"/>
            <a:chExt cx="9139555" cy="1126490"/>
          </a:xfrm>
        </p:grpSpPr>
        <p:sp>
          <p:nvSpPr>
            <p:cNvPr id="3" name="object 3"/>
            <p:cNvSpPr/>
            <p:nvPr/>
          </p:nvSpPr>
          <p:spPr>
            <a:xfrm>
              <a:off x="6003797" y="666623"/>
              <a:ext cx="2961005" cy="386080"/>
            </a:xfrm>
            <a:custGeom>
              <a:avLst/>
              <a:gdLst/>
              <a:ahLst/>
              <a:cxnLst/>
              <a:rect l="l" t="t" r="r" b="b"/>
              <a:pathLst>
                <a:path w="2961004" h="386080">
                  <a:moveTo>
                    <a:pt x="2896361" y="0"/>
                  </a:moveTo>
                  <a:lnTo>
                    <a:pt x="64388" y="0"/>
                  </a:lnTo>
                  <a:lnTo>
                    <a:pt x="39326" y="5058"/>
                  </a:lnTo>
                  <a:lnTo>
                    <a:pt x="18859" y="18843"/>
                  </a:lnTo>
                  <a:lnTo>
                    <a:pt x="5060" y="39272"/>
                  </a:lnTo>
                  <a:lnTo>
                    <a:pt x="0" y="64262"/>
                  </a:lnTo>
                  <a:lnTo>
                    <a:pt x="0" y="321690"/>
                  </a:lnTo>
                  <a:lnTo>
                    <a:pt x="5060" y="346753"/>
                  </a:lnTo>
                  <a:lnTo>
                    <a:pt x="18859" y="367220"/>
                  </a:lnTo>
                  <a:lnTo>
                    <a:pt x="39326" y="381019"/>
                  </a:lnTo>
                  <a:lnTo>
                    <a:pt x="64388" y="386079"/>
                  </a:lnTo>
                  <a:lnTo>
                    <a:pt x="2896361" y="386079"/>
                  </a:lnTo>
                  <a:lnTo>
                    <a:pt x="2921424" y="381019"/>
                  </a:lnTo>
                  <a:lnTo>
                    <a:pt x="2941891" y="367220"/>
                  </a:lnTo>
                  <a:lnTo>
                    <a:pt x="2955690" y="346753"/>
                  </a:lnTo>
                  <a:lnTo>
                    <a:pt x="2960751" y="321690"/>
                  </a:lnTo>
                  <a:lnTo>
                    <a:pt x="2960751" y="64262"/>
                  </a:lnTo>
                  <a:lnTo>
                    <a:pt x="2955690" y="39272"/>
                  </a:lnTo>
                  <a:lnTo>
                    <a:pt x="2941891" y="18843"/>
                  </a:lnTo>
                  <a:lnTo>
                    <a:pt x="2921424" y="5058"/>
                  </a:lnTo>
                  <a:lnTo>
                    <a:pt x="2896361" y="0"/>
                  </a:lnTo>
                  <a:close/>
                </a:path>
              </a:pathLst>
            </a:custGeom>
            <a:solidFill>
              <a:srgbClr val="F7954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" name="object 4"/>
            <p:cNvSpPr/>
            <p:nvPr/>
          </p:nvSpPr>
          <p:spPr>
            <a:xfrm>
              <a:off x="6003797" y="666623"/>
              <a:ext cx="2961005" cy="386080"/>
            </a:xfrm>
            <a:custGeom>
              <a:avLst/>
              <a:gdLst/>
              <a:ahLst/>
              <a:cxnLst/>
              <a:rect l="l" t="t" r="r" b="b"/>
              <a:pathLst>
                <a:path w="2961004" h="386080">
                  <a:moveTo>
                    <a:pt x="0" y="64262"/>
                  </a:moveTo>
                  <a:lnTo>
                    <a:pt x="5060" y="39272"/>
                  </a:lnTo>
                  <a:lnTo>
                    <a:pt x="18859" y="18843"/>
                  </a:lnTo>
                  <a:lnTo>
                    <a:pt x="39326" y="5058"/>
                  </a:lnTo>
                  <a:lnTo>
                    <a:pt x="64388" y="0"/>
                  </a:lnTo>
                  <a:lnTo>
                    <a:pt x="2896361" y="0"/>
                  </a:lnTo>
                  <a:lnTo>
                    <a:pt x="2921424" y="5058"/>
                  </a:lnTo>
                  <a:lnTo>
                    <a:pt x="2941891" y="18843"/>
                  </a:lnTo>
                  <a:lnTo>
                    <a:pt x="2955690" y="39272"/>
                  </a:lnTo>
                  <a:lnTo>
                    <a:pt x="2960751" y="64262"/>
                  </a:lnTo>
                  <a:lnTo>
                    <a:pt x="2960751" y="321690"/>
                  </a:lnTo>
                  <a:lnTo>
                    <a:pt x="2955690" y="346753"/>
                  </a:lnTo>
                  <a:lnTo>
                    <a:pt x="2941891" y="367220"/>
                  </a:lnTo>
                  <a:lnTo>
                    <a:pt x="2921424" y="381019"/>
                  </a:lnTo>
                  <a:lnTo>
                    <a:pt x="2896361" y="386079"/>
                  </a:lnTo>
                  <a:lnTo>
                    <a:pt x="64388" y="386079"/>
                  </a:lnTo>
                  <a:lnTo>
                    <a:pt x="39326" y="381019"/>
                  </a:lnTo>
                  <a:lnTo>
                    <a:pt x="18859" y="367220"/>
                  </a:lnTo>
                  <a:lnTo>
                    <a:pt x="5060" y="346753"/>
                  </a:lnTo>
                  <a:lnTo>
                    <a:pt x="0" y="321690"/>
                  </a:lnTo>
                  <a:lnTo>
                    <a:pt x="0" y="64262"/>
                  </a:lnTo>
                  <a:close/>
                </a:path>
              </a:pathLst>
            </a:custGeom>
            <a:ln w="25400">
              <a:solidFill>
                <a:srgbClr val="B66C3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pic>
        <p:nvPicPr>
          <p:cNvPr id="5" name="object 5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323532" y="3441662"/>
            <a:ext cx="6823075" cy="2795651"/>
          </a:xfrm>
          <a:prstGeom prst="rect">
            <a:avLst/>
          </a:prstGeom>
        </p:spPr>
      </p:pic>
      <p:sp>
        <p:nvSpPr>
          <p:cNvPr id="6" name="object 6"/>
          <p:cNvSpPr txBox="1"/>
          <p:nvPr/>
        </p:nvSpPr>
        <p:spPr>
          <a:xfrm>
            <a:off x="402437" y="231089"/>
            <a:ext cx="8537575" cy="602043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5690235">
              <a:lnSpc>
                <a:spcPct val="100000"/>
              </a:lnSpc>
              <a:spcBef>
                <a:spcPts val="95"/>
              </a:spcBef>
            </a:pPr>
            <a:r>
              <a:rPr sz="1600" dirty="0">
                <a:solidFill>
                  <a:srgbClr val="FFFFFF"/>
                </a:solidFill>
                <a:latin typeface="Calibri"/>
                <a:cs typeface="Calibri"/>
              </a:rPr>
              <a:t>III</a:t>
            </a:r>
            <a:r>
              <a:rPr sz="1600" spc="-5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600" dirty="0">
                <a:solidFill>
                  <a:srgbClr val="FFFFFF"/>
                </a:solidFill>
                <a:latin typeface="Calibri"/>
                <a:cs typeface="Calibri"/>
              </a:rPr>
              <a:t>.</a:t>
            </a:r>
            <a:r>
              <a:rPr sz="1600" spc="-3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600" dirty="0">
                <a:solidFill>
                  <a:srgbClr val="FFFFFF"/>
                </a:solidFill>
                <a:latin typeface="Calibri"/>
                <a:cs typeface="Calibri"/>
              </a:rPr>
              <a:t>Les</a:t>
            </a:r>
            <a:r>
              <a:rPr sz="1600" spc="-3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600" dirty="0">
                <a:solidFill>
                  <a:srgbClr val="FFFFFF"/>
                </a:solidFill>
                <a:latin typeface="Calibri"/>
                <a:cs typeface="Calibri"/>
              </a:rPr>
              <a:t>roches</a:t>
            </a:r>
            <a:r>
              <a:rPr sz="1600" spc="-1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600" spc="-10" dirty="0">
                <a:solidFill>
                  <a:srgbClr val="FFFFFF"/>
                </a:solidFill>
                <a:latin typeface="Calibri"/>
                <a:cs typeface="Calibri"/>
              </a:rPr>
              <a:t>sédimentaires</a:t>
            </a:r>
            <a:endParaRPr sz="1600">
              <a:latin typeface="Calibri"/>
              <a:cs typeface="Calibri"/>
            </a:endParaRPr>
          </a:p>
          <a:p>
            <a:pPr marL="198755" marR="276860" indent="-198755" algn="r">
              <a:lnSpc>
                <a:spcPct val="100000"/>
              </a:lnSpc>
              <a:spcBef>
                <a:spcPts val="1875"/>
              </a:spcBef>
              <a:buAutoNum type="arabicPeriod"/>
              <a:tabLst>
                <a:tab pos="198755" algn="l"/>
              </a:tabLst>
            </a:pPr>
            <a:r>
              <a:rPr sz="1600" i="1" dirty="0">
                <a:solidFill>
                  <a:srgbClr val="FFFFFF"/>
                </a:solidFill>
                <a:latin typeface="Calibri"/>
                <a:cs typeface="Calibri"/>
              </a:rPr>
              <a:t>Mécanismes</a:t>
            </a:r>
            <a:r>
              <a:rPr sz="1600" i="1" spc="-4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600" i="1" dirty="0">
                <a:solidFill>
                  <a:srgbClr val="FFFFFF"/>
                </a:solidFill>
                <a:latin typeface="Calibri"/>
                <a:cs typeface="Calibri"/>
              </a:rPr>
              <a:t>de</a:t>
            </a:r>
            <a:r>
              <a:rPr sz="1600" i="1" spc="-5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600" i="1" spc="-10" dirty="0">
                <a:solidFill>
                  <a:srgbClr val="FFFFFF"/>
                </a:solidFill>
                <a:latin typeface="Calibri"/>
                <a:cs typeface="Calibri"/>
              </a:rPr>
              <a:t>formation</a:t>
            </a:r>
            <a:endParaRPr sz="1600">
              <a:latin typeface="Calibri"/>
              <a:cs typeface="Calibri"/>
            </a:endParaRPr>
          </a:p>
          <a:p>
            <a:pPr marL="12700">
              <a:lnSpc>
                <a:spcPts val="2050"/>
              </a:lnSpc>
              <a:spcBef>
                <a:spcPts val="755"/>
              </a:spcBef>
              <a:tabLst>
                <a:tab pos="1061085" algn="l"/>
                <a:tab pos="1461770" algn="l"/>
                <a:tab pos="1787525" algn="l"/>
                <a:tab pos="2886710" algn="l"/>
                <a:tab pos="3403600" algn="l"/>
                <a:tab pos="4236085" algn="l"/>
                <a:tab pos="5805805" algn="l"/>
                <a:tab pos="6259830" algn="l"/>
                <a:tab pos="7701915" algn="l"/>
                <a:tab pos="8178800" algn="l"/>
              </a:tabLst>
            </a:pPr>
            <a:r>
              <a:rPr sz="1800" spc="-10" dirty="0">
                <a:latin typeface="Arial"/>
                <a:cs typeface="Arial"/>
              </a:rPr>
              <a:t>L’histoire</a:t>
            </a:r>
            <a:r>
              <a:rPr sz="1800" dirty="0">
                <a:latin typeface="Arial"/>
                <a:cs typeface="Arial"/>
              </a:rPr>
              <a:t>	</a:t>
            </a:r>
            <a:r>
              <a:rPr sz="1800" spc="-25" dirty="0">
                <a:latin typeface="Arial"/>
                <a:cs typeface="Arial"/>
              </a:rPr>
              <a:t>de</a:t>
            </a:r>
            <a:r>
              <a:rPr sz="1800" dirty="0">
                <a:latin typeface="Arial"/>
                <a:cs typeface="Arial"/>
              </a:rPr>
              <a:t>	</a:t>
            </a:r>
            <a:r>
              <a:rPr sz="1800" spc="-25" dirty="0">
                <a:latin typeface="Arial"/>
                <a:cs typeface="Arial"/>
              </a:rPr>
              <a:t>la</a:t>
            </a:r>
            <a:r>
              <a:rPr sz="1800" dirty="0">
                <a:latin typeface="Arial"/>
                <a:cs typeface="Arial"/>
              </a:rPr>
              <a:t>	</a:t>
            </a:r>
            <a:r>
              <a:rPr sz="1800" spc="-10" dirty="0">
                <a:latin typeface="Arial"/>
                <a:cs typeface="Arial"/>
              </a:rPr>
              <a:t>formation</a:t>
            </a:r>
            <a:r>
              <a:rPr sz="1800" dirty="0">
                <a:latin typeface="Arial"/>
                <a:cs typeface="Arial"/>
              </a:rPr>
              <a:t>	</a:t>
            </a:r>
            <a:r>
              <a:rPr sz="1800" spc="-25" dirty="0">
                <a:latin typeface="Arial"/>
                <a:cs typeface="Arial"/>
              </a:rPr>
              <a:t>des</a:t>
            </a:r>
            <a:r>
              <a:rPr sz="1800" dirty="0">
                <a:latin typeface="Arial"/>
                <a:cs typeface="Arial"/>
              </a:rPr>
              <a:t>	</a:t>
            </a:r>
            <a:r>
              <a:rPr sz="1800" spc="-10" dirty="0">
                <a:latin typeface="Arial"/>
                <a:cs typeface="Arial"/>
              </a:rPr>
              <a:t>roches</a:t>
            </a:r>
            <a:r>
              <a:rPr sz="1800" dirty="0">
                <a:latin typeface="Arial"/>
                <a:cs typeface="Arial"/>
              </a:rPr>
              <a:t>	</a:t>
            </a:r>
            <a:r>
              <a:rPr sz="1800" spc="-10" dirty="0">
                <a:latin typeface="Arial"/>
                <a:cs typeface="Arial"/>
              </a:rPr>
              <a:t>sédimentaires</a:t>
            </a:r>
            <a:r>
              <a:rPr sz="1800" dirty="0">
                <a:latin typeface="Arial"/>
                <a:cs typeface="Arial"/>
              </a:rPr>
              <a:t>	</a:t>
            </a:r>
            <a:r>
              <a:rPr sz="1800" spc="-25" dirty="0">
                <a:latin typeface="Arial"/>
                <a:cs typeface="Arial"/>
              </a:rPr>
              <a:t>est</a:t>
            </a:r>
            <a:r>
              <a:rPr sz="1800" dirty="0">
                <a:latin typeface="Arial"/>
                <a:cs typeface="Arial"/>
              </a:rPr>
              <a:t>	</a:t>
            </a:r>
            <a:r>
              <a:rPr sz="1800" spc="-10" dirty="0">
                <a:latin typeface="Arial"/>
                <a:cs typeface="Arial"/>
              </a:rPr>
              <a:t>conditionnée</a:t>
            </a:r>
            <a:r>
              <a:rPr sz="1800" dirty="0">
                <a:latin typeface="Arial"/>
                <a:cs typeface="Arial"/>
              </a:rPr>
              <a:t>	</a:t>
            </a:r>
            <a:r>
              <a:rPr sz="1800" spc="-25" dirty="0">
                <a:latin typeface="Arial"/>
                <a:cs typeface="Arial"/>
              </a:rPr>
              <a:t>par</a:t>
            </a:r>
            <a:r>
              <a:rPr sz="1800" dirty="0">
                <a:latin typeface="Arial"/>
                <a:cs typeface="Arial"/>
              </a:rPr>
              <a:t>	</a:t>
            </a:r>
            <a:r>
              <a:rPr sz="1800" spc="-25" dirty="0">
                <a:latin typeface="Arial"/>
                <a:cs typeface="Arial"/>
              </a:rPr>
              <a:t>les</a:t>
            </a:r>
            <a:endParaRPr sz="1800">
              <a:latin typeface="Arial"/>
              <a:cs typeface="Arial"/>
            </a:endParaRPr>
          </a:p>
          <a:p>
            <a:pPr marL="12700">
              <a:lnSpc>
                <a:spcPts val="2050"/>
              </a:lnSpc>
            </a:pPr>
            <a:r>
              <a:rPr sz="1800" b="1" dirty="0">
                <a:latin typeface="Arial"/>
                <a:cs typeface="Arial"/>
              </a:rPr>
              <a:t>principaux</a:t>
            </a:r>
            <a:r>
              <a:rPr sz="1800" b="1" spc="-40" dirty="0">
                <a:latin typeface="Arial"/>
                <a:cs typeface="Arial"/>
              </a:rPr>
              <a:t> </a:t>
            </a:r>
            <a:r>
              <a:rPr sz="1800" b="1" dirty="0">
                <a:latin typeface="Arial"/>
                <a:cs typeface="Arial"/>
              </a:rPr>
              <a:t>actes</a:t>
            </a:r>
            <a:r>
              <a:rPr sz="1800" b="1" spc="-20" dirty="0">
                <a:latin typeface="Arial"/>
                <a:cs typeface="Arial"/>
              </a:rPr>
              <a:t> </a:t>
            </a:r>
            <a:r>
              <a:rPr sz="1800" dirty="0">
                <a:latin typeface="Arial"/>
                <a:cs typeface="Arial"/>
              </a:rPr>
              <a:t>suivants</a:t>
            </a:r>
            <a:r>
              <a:rPr sz="1800" spc="-5" dirty="0">
                <a:latin typeface="Arial"/>
                <a:cs typeface="Arial"/>
              </a:rPr>
              <a:t> </a:t>
            </a:r>
            <a:r>
              <a:rPr sz="1800" spc="-50" dirty="0">
                <a:latin typeface="Arial"/>
                <a:cs typeface="Arial"/>
              </a:rPr>
              <a:t>:</a:t>
            </a:r>
            <a:endParaRPr sz="1800">
              <a:latin typeface="Arial"/>
              <a:cs typeface="Arial"/>
            </a:endParaRPr>
          </a:p>
          <a:p>
            <a:pPr marL="12700" marR="60960" indent="-10160">
              <a:lnSpc>
                <a:spcPts val="1939"/>
              </a:lnSpc>
              <a:spcBef>
                <a:spcPts val="635"/>
              </a:spcBef>
              <a:buSzPct val="94444"/>
              <a:buFont typeface="Arial"/>
              <a:buChar char="•"/>
              <a:tabLst>
                <a:tab pos="91440" algn="l"/>
              </a:tabLst>
            </a:pPr>
            <a:r>
              <a:rPr sz="1800" b="1" dirty="0">
                <a:solidFill>
                  <a:srgbClr val="FF3300"/>
                </a:solidFill>
                <a:latin typeface="Arial"/>
                <a:cs typeface="Arial"/>
              </a:rPr>
              <a:t>	MOBILISATION</a:t>
            </a:r>
            <a:r>
              <a:rPr sz="1800" b="1" spc="380" dirty="0">
                <a:solidFill>
                  <a:srgbClr val="FF3300"/>
                </a:solidFill>
                <a:latin typeface="Arial"/>
                <a:cs typeface="Arial"/>
              </a:rPr>
              <a:t> </a:t>
            </a:r>
            <a:r>
              <a:rPr sz="1800" dirty="0">
                <a:latin typeface="Arial"/>
                <a:cs typeface="Arial"/>
              </a:rPr>
              <a:t>:</a:t>
            </a:r>
            <a:r>
              <a:rPr sz="1800" spc="385" dirty="0">
                <a:latin typeface="Arial"/>
                <a:cs typeface="Arial"/>
              </a:rPr>
              <a:t> </a:t>
            </a:r>
            <a:r>
              <a:rPr sz="1800" dirty="0">
                <a:latin typeface="Arial"/>
                <a:cs typeface="Arial"/>
              </a:rPr>
              <a:t>destruction</a:t>
            </a:r>
            <a:r>
              <a:rPr sz="1800" spc="385" dirty="0">
                <a:latin typeface="Arial"/>
                <a:cs typeface="Arial"/>
              </a:rPr>
              <a:t> </a:t>
            </a:r>
            <a:r>
              <a:rPr sz="1800" dirty="0">
                <a:latin typeface="Arial"/>
                <a:cs typeface="Arial"/>
              </a:rPr>
              <a:t>de</a:t>
            </a:r>
            <a:r>
              <a:rPr sz="1800" spc="380" dirty="0">
                <a:latin typeface="Arial"/>
                <a:cs typeface="Arial"/>
              </a:rPr>
              <a:t> </a:t>
            </a:r>
            <a:r>
              <a:rPr sz="1800" dirty="0">
                <a:latin typeface="Arial"/>
                <a:cs typeface="Arial"/>
              </a:rPr>
              <a:t>masses</a:t>
            </a:r>
            <a:r>
              <a:rPr sz="1800" spc="400" dirty="0">
                <a:latin typeface="Arial"/>
                <a:cs typeface="Arial"/>
              </a:rPr>
              <a:t> </a:t>
            </a:r>
            <a:r>
              <a:rPr sz="1800" dirty="0">
                <a:latin typeface="Arial"/>
                <a:cs typeface="Arial"/>
              </a:rPr>
              <a:t>rocheuses</a:t>
            </a:r>
            <a:r>
              <a:rPr sz="1800" spc="380" dirty="0">
                <a:latin typeface="Arial"/>
                <a:cs typeface="Arial"/>
              </a:rPr>
              <a:t> </a:t>
            </a:r>
            <a:r>
              <a:rPr sz="1800" dirty="0">
                <a:latin typeface="Arial"/>
                <a:cs typeface="Arial"/>
              </a:rPr>
              <a:t>existantes</a:t>
            </a:r>
            <a:r>
              <a:rPr sz="1800" spc="395" dirty="0">
                <a:latin typeface="Arial"/>
                <a:cs typeface="Arial"/>
              </a:rPr>
              <a:t> </a:t>
            </a:r>
            <a:r>
              <a:rPr sz="1800" dirty="0">
                <a:latin typeface="Arial"/>
                <a:cs typeface="Arial"/>
              </a:rPr>
              <a:t>et</a:t>
            </a:r>
            <a:r>
              <a:rPr sz="1800" spc="385" dirty="0">
                <a:latin typeface="Arial"/>
                <a:cs typeface="Arial"/>
              </a:rPr>
              <a:t> </a:t>
            </a:r>
            <a:r>
              <a:rPr sz="1800" dirty="0">
                <a:latin typeface="Arial"/>
                <a:cs typeface="Arial"/>
              </a:rPr>
              <a:t>ablation</a:t>
            </a:r>
            <a:r>
              <a:rPr sz="1800" spc="385" dirty="0">
                <a:latin typeface="Arial"/>
                <a:cs typeface="Arial"/>
              </a:rPr>
              <a:t> </a:t>
            </a:r>
            <a:r>
              <a:rPr sz="1800" spc="-25" dirty="0">
                <a:latin typeface="Arial"/>
                <a:cs typeface="Arial"/>
              </a:rPr>
              <a:t>des </a:t>
            </a:r>
            <a:r>
              <a:rPr sz="1800" dirty="0">
                <a:latin typeface="Arial"/>
                <a:cs typeface="Arial"/>
              </a:rPr>
              <a:t>produits</a:t>
            </a:r>
            <a:r>
              <a:rPr sz="1800" spc="-10" dirty="0">
                <a:latin typeface="Arial"/>
                <a:cs typeface="Arial"/>
              </a:rPr>
              <a:t> </a:t>
            </a:r>
            <a:r>
              <a:rPr sz="1800" dirty="0">
                <a:latin typeface="Arial"/>
                <a:cs typeface="Arial"/>
              </a:rPr>
              <a:t>de</a:t>
            </a:r>
            <a:r>
              <a:rPr sz="1800" spc="-25" dirty="0">
                <a:latin typeface="Arial"/>
                <a:cs typeface="Arial"/>
              </a:rPr>
              <a:t> </a:t>
            </a:r>
            <a:r>
              <a:rPr sz="1800" spc="-10" dirty="0">
                <a:latin typeface="Arial"/>
                <a:cs typeface="Arial"/>
              </a:rPr>
              <a:t>destruction,</a:t>
            </a:r>
            <a:endParaRPr sz="1800">
              <a:latin typeface="Arial"/>
              <a:cs typeface="Arial"/>
            </a:endParaRPr>
          </a:p>
          <a:p>
            <a:pPr marL="91440" indent="-88900">
              <a:lnSpc>
                <a:spcPct val="100000"/>
              </a:lnSpc>
              <a:spcBef>
                <a:spcPts val="360"/>
              </a:spcBef>
              <a:buSzPct val="94444"/>
              <a:buFont typeface="Arial"/>
              <a:buChar char="•"/>
              <a:tabLst>
                <a:tab pos="91440" algn="l"/>
              </a:tabLst>
            </a:pPr>
            <a:r>
              <a:rPr sz="1800" b="1" dirty="0">
                <a:solidFill>
                  <a:srgbClr val="FF3300"/>
                </a:solidFill>
                <a:latin typeface="Arial"/>
                <a:cs typeface="Arial"/>
              </a:rPr>
              <a:t>TRANSPORT</a:t>
            </a:r>
            <a:r>
              <a:rPr sz="1800" b="1" spc="15" dirty="0">
                <a:solidFill>
                  <a:srgbClr val="FF3300"/>
                </a:solidFill>
                <a:latin typeface="Arial"/>
                <a:cs typeface="Arial"/>
              </a:rPr>
              <a:t> </a:t>
            </a:r>
            <a:r>
              <a:rPr sz="1800" dirty="0">
                <a:latin typeface="Arial"/>
                <a:cs typeface="Arial"/>
              </a:rPr>
              <a:t>soit</a:t>
            </a:r>
            <a:r>
              <a:rPr sz="1800" spc="-20" dirty="0">
                <a:latin typeface="Arial"/>
                <a:cs typeface="Arial"/>
              </a:rPr>
              <a:t> </a:t>
            </a:r>
            <a:r>
              <a:rPr sz="1800" dirty="0">
                <a:latin typeface="Arial"/>
                <a:cs typeface="Arial"/>
              </a:rPr>
              <a:t>à</a:t>
            </a:r>
            <a:r>
              <a:rPr sz="1800" spc="-30" dirty="0">
                <a:latin typeface="Arial"/>
                <a:cs typeface="Arial"/>
              </a:rPr>
              <a:t> </a:t>
            </a:r>
            <a:r>
              <a:rPr sz="1800" dirty="0">
                <a:latin typeface="Arial"/>
                <a:cs typeface="Arial"/>
              </a:rPr>
              <a:t>l’état</a:t>
            </a:r>
            <a:r>
              <a:rPr sz="1800" spc="-25" dirty="0">
                <a:latin typeface="Arial"/>
                <a:cs typeface="Arial"/>
              </a:rPr>
              <a:t> </a:t>
            </a:r>
            <a:r>
              <a:rPr sz="1800" dirty="0">
                <a:latin typeface="Arial"/>
                <a:cs typeface="Arial"/>
              </a:rPr>
              <a:t>solide</a:t>
            </a:r>
            <a:r>
              <a:rPr sz="1800" spc="-10" dirty="0">
                <a:latin typeface="Arial"/>
                <a:cs typeface="Arial"/>
              </a:rPr>
              <a:t> </a:t>
            </a:r>
            <a:r>
              <a:rPr sz="1800" dirty="0">
                <a:latin typeface="Arial"/>
                <a:cs typeface="Arial"/>
              </a:rPr>
              <a:t>soit</a:t>
            </a:r>
            <a:r>
              <a:rPr sz="1800" spc="-25" dirty="0">
                <a:latin typeface="Arial"/>
                <a:cs typeface="Arial"/>
              </a:rPr>
              <a:t> </a:t>
            </a:r>
            <a:r>
              <a:rPr sz="1800" dirty="0">
                <a:latin typeface="Arial"/>
                <a:cs typeface="Arial"/>
              </a:rPr>
              <a:t>à</a:t>
            </a:r>
            <a:r>
              <a:rPr sz="1800" spc="-30" dirty="0">
                <a:latin typeface="Arial"/>
                <a:cs typeface="Arial"/>
              </a:rPr>
              <a:t> </a:t>
            </a:r>
            <a:r>
              <a:rPr sz="1800" dirty="0">
                <a:latin typeface="Arial"/>
                <a:cs typeface="Arial"/>
              </a:rPr>
              <a:t>l’état</a:t>
            </a:r>
            <a:r>
              <a:rPr sz="1800" spc="-20" dirty="0">
                <a:latin typeface="Arial"/>
                <a:cs typeface="Arial"/>
              </a:rPr>
              <a:t> </a:t>
            </a:r>
            <a:r>
              <a:rPr sz="1800" dirty="0">
                <a:latin typeface="Arial"/>
                <a:cs typeface="Arial"/>
              </a:rPr>
              <a:t>de</a:t>
            </a:r>
            <a:r>
              <a:rPr sz="1800" spc="-35" dirty="0">
                <a:latin typeface="Arial"/>
                <a:cs typeface="Arial"/>
              </a:rPr>
              <a:t> </a:t>
            </a:r>
            <a:r>
              <a:rPr sz="1800" spc="-10" dirty="0">
                <a:latin typeface="Arial"/>
                <a:cs typeface="Arial"/>
              </a:rPr>
              <a:t>solutions,</a:t>
            </a:r>
            <a:endParaRPr sz="1800">
              <a:latin typeface="Arial"/>
              <a:cs typeface="Arial"/>
            </a:endParaRPr>
          </a:p>
          <a:p>
            <a:pPr marL="91440" indent="-88900">
              <a:lnSpc>
                <a:spcPct val="100000"/>
              </a:lnSpc>
              <a:spcBef>
                <a:spcPts val="385"/>
              </a:spcBef>
              <a:buSzPct val="94444"/>
              <a:buFont typeface="Arial"/>
              <a:buChar char="•"/>
              <a:tabLst>
                <a:tab pos="91440" algn="l"/>
              </a:tabLst>
            </a:pPr>
            <a:r>
              <a:rPr sz="1800" b="1" dirty="0">
                <a:solidFill>
                  <a:srgbClr val="FF3300"/>
                </a:solidFill>
                <a:latin typeface="Arial"/>
                <a:cs typeface="Arial"/>
              </a:rPr>
              <a:t>DEPOT</a:t>
            </a:r>
            <a:r>
              <a:rPr sz="1800" b="1" spc="-10" dirty="0">
                <a:solidFill>
                  <a:srgbClr val="FF3300"/>
                </a:solidFill>
                <a:latin typeface="Arial"/>
                <a:cs typeface="Arial"/>
              </a:rPr>
              <a:t> </a:t>
            </a:r>
            <a:r>
              <a:rPr sz="1800" dirty="0">
                <a:latin typeface="Arial"/>
                <a:cs typeface="Arial"/>
              </a:rPr>
              <a:t>ou</a:t>
            </a:r>
            <a:r>
              <a:rPr sz="1800" spc="5" dirty="0">
                <a:latin typeface="Arial"/>
                <a:cs typeface="Arial"/>
              </a:rPr>
              <a:t> </a:t>
            </a:r>
            <a:r>
              <a:rPr sz="1800" spc="-10" dirty="0">
                <a:latin typeface="Arial"/>
                <a:cs typeface="Arial"/>
              </a:rPr>
              <a:t>sédimentation,</a:t>
            </a:r>
            <a:endParaRPr sz="1800">
              <a:latin typeface="Arial"/>
              <a:cs typeface="Arial"/>
            </a:endParaRPr>
          </a:p>
          <a:p>
            <a:pPr marL="91440" indent="-88900">
              <a:lnSpc>
                <a:spcPct val="100000"/>
              </a:lnSpc>
              <a:spcBef>
                <a:spcPts val="385"/>
              </a:spcBef>
              <a:buSzPct val="94444"/>
              <a:buFont typeface="Arial"/>
              <a:buChar char="•"/>
              <a:tabLst>
                <a:tab pos="91440" algn="l"/>
              </a:tabLst>
            </a:pPr>
            <a:r>
              <a:rPr sz="1800" b="1" dirty="0">
                <a:solidFill>
                  <a:srgbClr val="FF3300"/>
                </a:solidFill>
                <a:latin typeface="Arial"/>
                <a:cs typeface="Arial"/>
              </a:rPr>
              <a:t>DIAGENESE</a:t>
            </a:r>
            <a:r>
              <a:rPr sz="1800" b="1" spc="10" dirty="0">
                <a:solidFill>
                  <a:srgbClr val="FF3300"/>
                </a:solidFill>
                <a:latin typeface="Arial"/>
                <a:cs typeface="Arial"/>
              </a:rPr>
              <a:t> </a:t>
            </a:r>
            <a:r>
              <a:rPr sz="1800" dirty="0">
                <a:latin typeface="Arial"/>
                <a:cs typeface="Arial"/>
              </a:rPr>
              <a:t>ou</a:t>
            </a:r>
            <a:r>
              <a:rPr sz="1800" spc="-35" dirty="0">
                <a:latin typeface="Arial"/>
                <a:cs typeface="Arial"/>
              </a:rPr>
              <a:t> </a:t>
            </a:r>
            <a:r>
              <a:rPr sz="1800" dirty="0">
                <a:latin typeface="Arial"/>
                <a:cs typeface="Arial"/>
              </a:rPr>
              <a:t>transformation</a:t>
            </a:r>
            <a:r>
              <a:rPr sz="1800" spc="-25" dirty="0">
                <a:latin typeface="Arial"/>
                <a:cs typeface="Arial"/>
              </a:rPr>
              <a:t> </a:t>
            </a:r>
            <a:r>
              <a:rPr sz="1800" dirty="0">
                <a:latin typeface="Arial"/>
                <a:cs typeface="Arial"/>
              </a:rPr>
              <a:t>des</a:t>
            </a:r>
            <a:r>
              <a:rPr sz="1800" spc="-20" dirty="0">
                <a:latin typeface="Arial"/>
                <a:cs typeface="Arial"/>
              </a:rPr>
              <a:t> </a:t>
            </a:r>
            <a:r>
              <a:rPr sz="1800" dirty="0">
                <a:latin typeface="Arial"/>
                <a:cs typeface="Arial"/>
              </a:rPr>
              <a:t>sédiments</a:t>
            </a:r>
            <a:r>
              <a:rPr sz="1800" spc="-25" dirty="0">
                <a:latin typeface="Arial"/>
                <a:cs typeface="Arial"/>
              </a:rPr>
              <a:t> </a:t>
            </a:r>
            <a:r>
              <a:rPr sz="1800" dirty="0">
                <a:latin typeface="Arial"/>
                <a:cs typeface="Arial"/>
              </a:rPr>
              <a:t>en</a:t>
            </a:r>
            <a:r>
              <a:rPr sz="1800" spc="-40" dirty="0">
                <a:latin typeface="Arial"/>
                <a:cs typeface="Arial"/>
              </a:rPr>
              <a:t> </a:t>
            </a:r>
            <a:r>
              <a:rPr sz="1800" dirty="0">
                <a:latin typeface="Arial"/>
                <a:cs typeface="Arial"/>
              </a:rPr>
              <a:t>une</a:t>
            </a:r>
            <a:r>
              <a:rPr sz="1800" spc="-25" dirty="0">
                <a:latin typeface="Arial"/>
                <a:cs typeface="Arial"/>
              </a:rPr>
              <a:t> </a:t>
            </a:r>
            <a:r>
              <a:rPr sz="1800" spc="-10" dirty="0">
                <a:latin typeface="Arial"/>
                <a:cs typeface="Arial"/>
              </a:rPr>
              <a:t>roche.</a:t>
            </a:r>
            <a:endParaRPr sz="18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1505"/>
              </a:spcBef>
              <a:buClr>
                <a:srgbClr val="FF3300"/>
              </a:buClr>
              <a:buFont typeface="Arial"/>
              <a:buChar char="•"/>
            </a:pPr>
            <a:endParaRPr sz="1800">
              <a:latin typeface="Arial"/>
              <a:cs typeface="Arial"/>
            </a:endParaRPr>
          </a:p>
          <a:p>
            <a:pPr marR="791210" algn="r">
              <a:lnSpc>
                <a:spcPct val="100000"/>
              </a:lnSpc>
            </a:pPr>
            <a:r>
              <a:rPr sz="1600" dirty="0">
                <a:latin typeface="Arial"/>
                <a:cs typeface="Arial"/>
              </a:rPr>
              <a:t>3</a:t>
            </a:r>
            <a:r>
              <a:rPr sz="1600" spc="-40" dirty="0">
                <a:latin typeface="Arial"/>
                <a:cs typeface="Arial"/>
              </a:rPr>
              <a:t> </a:t>
            </a:r>
            <a:r>
              <a:rPr sz="1600" dirty="0">
                <a:latin typeface="Arial"/>
                <a:cs typeface="Arial"/>
              </a:rPr>
              <a:t>sources</a:t>
            </a:r>
            <a:r>
              <a:rPr sz="1600" spc="-15" dirty="0">
                <a:latin typeface="Arial"/>
                <a:cs typeface="Arial"/>
              </a:rPr>
              <a:t> </a:t>
            </a:r>
            <a:r>
              <a:rPr sz="1600" spc="-50" dirty="0">
                <a:latin typeface="Arial"/>
                <a:cs typeface="Arial"/>
              </a:rPr>
              <a:t>:</a:t>
            </a:r>
            <a:endParaRPr sz="1600">
              <a:latin typeface="Arial"/>
              <a:cs typeface="Arial"/>
            </a:endParaRPr>
          </a:p>
          <a:p>
            <a:pPr marL="286385" marR="575945" lvl="1" indent="-286385" algn="r">
              <a:lnSpc>
                <a:spcPct val="100000"/>
              </a:lnSpc>
              <a:spcBef>
                <a:spcPts val="1540"/>
              </a:spcBef>
              <a:buFont typeface="Arial"/>
              <a:buChar char="•"/>
              <a:tabLst>
                <a:tab pos="286385" algn="l"/>
              </a:tabLst>
            </a:pPr>
            <a:r>
              <a:rPr sz="1600" b="1" spc="-10" dirty="0">
                <a:latin typeface="Arial"/>
                <a:cs typeface="Arial"/>
              </a:rPr>
              <a:t>terrigène</a:t>
            </a:r>
            <a:r>
              <a:rPr sz="1600" spc="-10" dirty="0">
                <a:latin typeface="Arial"/>
                <a:cs typeface="Arial"/>
              </a:rPr>
              <a:t>,</a:t>
            </a:r>
            <a:endParaRPr sz="1600">
              <a:latin typeface="Arial"/>
              <a:cs typeface="Arial"/>
            </a:endParaRPr>
          </a:p>
          <a:p>
            <a:pPr marL="6759575" lvl="1" indent="-286385" algn="ctr">
              <a:lnSpc>
                <a:spcPts val="1825"/>
              </a:lnSpc>
              <a:spcBef>
                <a:spcPts val="1535"/>
              </a:spcBef>
              <a:buFont typeface="Arial"/>
              <a:buChar char="•"/>
              <a:tabLst>
                <a:tab pos="6759575" algn="l"/>
              </a:tabLst>
            </a:pPr>
            <a:r>
              <a:rPr sz="1600" b="1" spc="-10" dirty="0">
                <a:latin typeface="Arial"/>
                <a:cs typeface="Arial"/>
              </a:rPr>
              <a:t>allochimique</a:t>
            </a:r>
            <a:endParaRPr sz="1600">
              <a:latin typeface="Arial"/>
              <a:cs typeface="Arial"/>
            </a:endParaRPr>
          </a:p>
          <a:p>
            <a:pPr marL="6504940" algn="ctr">
              <a:lnSpc>
                <a:spcPts val="1825"/>
              </a:lnSpc>
            </a:pPr>
            <a:r>
              <a:rPr sz="1600" spc="-10" dirty="0">
                <a:latin typeface="Arial"/>
                <a:cs typeface="Arial"/>
              </a:rPr>
              <a:t>(coquilles),</a:t>
            </a:r>
            <a:endParaRPr sz="1600">
              <a:latin typeface="Arial"/>
              <a:cs typeface="Arial"/>
            </a:endParaRPr>
          </a:p>
          <a:p>
            <a:pPr marL="7030084" marR="93980" lvl="1" indent="-287020">
              <a:lnSpc>
                <a:spcPct val="90000"/>
              </a:lnSpc>
              <a:spcBef>
                <a:spcPts val="1730"/>
              </a:spcBef>
              <a:buFont typeface="Arial"/>
              <a:buChar char="•"/>
              <a:tabLst>
                <a:tab pos="7030084" algn="l"/>
              </a:tabLst>
            </a:pPr>
            <a:r>
              <a:rPr sz="1600" b="1" spc="-10" dirty="0">
                <a:latin typeface="Arial"/>
                <a:cs typeface="Arial"/>
              </a:rPr>
              <a:t>orthochimique </a:t>
            </a:r>
            <a:r>
              <a:rPr sz="1600" spc="-10" dirty="0">
                <a:latin typeface="Arial"/>
                <a:cs typeface="Arial"/>
              </a:rPr>
              <a:t>(précipités chimiques </a:t>
            </a:r>
            <a:r>
              <a:rPr sz="1600" dirty="0">
                <a:latin typeface="Arial"/>
                <a:cs typeface="Arial"/>
              </a:rPr>
              <a:t>durant</a:t>
            </a:r>
            <a:r>
              <a:rPr sz="1600" spc="-30" dirty="0">
                <a:latin typeface="Arial"/>
                <a:cs typeface="Arial"/>
              </a:rPr>
              <a:t> </a:t>
            </a:r>
            <a:r>
              <a:rPr sz="1600" spc="-25" dirty="0">
                <a:latin typeface="Arial"/>
                <a:cs typeface="Arial"/>
              </a:rPr>
              <a:t>la </a:t>
            </a:r>
            <a:r>
              <a:rPr sz="1600" spc="-10" dirty="0">
                <a:latin typeface="Arial"/>
                <a:cs typeface="Arial"/>
              </a:rPr>
              <a:t>diagenèse).</a:t>
            </a:r>
            <a:endParaRPr sz="16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0" y="0"/>
            <a:ext cx="9139555" cy="1126490"/>
            <a:chOff x="0" y="0"/>
            <a:chExt cx="9139555" cy="1126490"/>
          </a:xfrm>
        </p:grpSpPr>
        <p:sp>
          <p:nvSpPr>
            <p:cNvPr id="3" name="object 3"/>
            <p:cNvSpPr/>
            <p:nvPr/>
          </p:nvSpPr>
          <p:spPr>
            <a:xfrm>
              <a:off x="6003797" y="666623"/>
              <a:ext cx="2961005" cy="386080"/>
            </a:xfrm>
            <a:custGeom>
              <a:avLst/>
              <a:gdLst/>
              <a:ahLst/>
              <a:cxnLst/>
              <a:rect l="l" t="t" r="r" b="b"/>
              <a:pathLst>
                <a:path w="2961004" h="386080">
                  <a:moveTo>
                    <a:pt x="2896361" y="0"/>
                  </a:moveTo>
                  <a:lnTo>
                    <a:pt x="64388" y="0"/>
                  </a:lnTo>
                  <a:lnTo>
                    <a:pt x="39326" y="5058"/>
                  </a:lnTo>
                  <a:lnTo>
                    <a:pt x="18859" y="18843"/>
                  </a:lnTo>
                  <a:lnTo>
                    <a:pt x="5060" y="39272"/>
                  </a:lnTo>
                  <a:lnTo>
                    <a:pt x="0" y="64262"/>
                  </a:lnTo>
                  <a:lnTo>
                    <a:pt x="0" y="321690"/>
                  </a:lnTo>
                  <a:lnTo>
                    <a:pt x="5060" y="346753"/>
                  </a:lnTo>
                  <a:lnTo>
                    <a:pt x="18859" y="367220"/>
                  </a:lnTo>
                  <a:lnTo>
                    <a:pt x="39326" y="381019"/>
                  </a:lnTo>
                  <a:lnTo>
                    <a:pt x="64388" y="386079"/>
                  </a:lnTo>
                  <a:lnTo>
                    <a:pt x="2896361" y="386079"/>
                  </a:lnTo>
                  <a:lnTo>
                    <a:pt x="2921424" y="381019"/>
                  </a:lnTo>
                  <a:lnTo>
                    <a:pt x="2941891" y="367220"/>
                  </a:lnTo>
                  <a:lnTo>
                    <a:pt x="2955690" y="346753"/>
                  </a:lnTo>
                  <a:lnTo>
                    <a:pt x="2960751" y="321690"/>
                  </a:lnTo>
                  <a:lnTo>
                    <a:pt x="2960751" y="64262"/>
                  </a:lnTo>
                  <a:lnTo>
                    <a:pt x="2955690" y="39272"/>
                  </a:lnTo>
                  <a:lnTo>
                    <a:pt x="2941891" y="18843"/>
                  </a:lnTo>
                  <a:lnTo>
                    <a:pt x="2921424" y="5058"/>
                  </a:lnTo>
                  <a:lnTo>
                    <a:pt x="2896361" y="0"/>
                  </a:lnTo>
                  <a:close/>
                </a:path>
              </a:pathLst>
            </a:custGeom>
            <a:solidFill>
              <a:srgbClr val="F7954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" name="object 4"/>
            <p:cNvSpPr/>
            <p:nvPr/>
          </p:nvSpPr>
          <p:spPr>
            <a:xfrm>
              <a:off x="6003797" y="666623"/>
              <a:ext cx="2961005" cy="386080"/>
            </a:xfrm>
            <a:custGeom>
              <a:avLst/>
              <a:gdLst/>
              <a:ahLst/>
              <a:cxnLst/>
              <a:rect l="l" t="t" r="r" b="b"/>
              <a:pathLst>
                <a:path w="2961004" h="386080">
                  <a:moveTo>
                    <a:pt x="0" y="64262"/>
                  </a:moveTo>
                  <a:lnTo>
                    <a:pt x="5060" y="39272"/>
                  </a:lnTo>
                  <a:lnTo>
                    <a:pt x="18859" y="18843"/>
                  </a:lnTo>
                  <a:lnTo>
                    <a:pt x="39326" y="5058"/>
                  </a:lnTo>
                  <a:lnTo>
                    <a:pt x="64388" y="0"/>
                  </a:lnTo>
                  <a:lnTo>
                    <a:pt x="2896361" y="0"/>
                  </a:lnTo>
                  <a:lnTo>
                    <a:pt x="2921424" y="5058"/>
                  </a:lnTo>
                  <a:lnTo>
                    <a:pt x="2941891" y="18843"/>
                  </a:lnTo>
                  <a:lnTo>
                    <a:pt x="2955690" y="39272"/>
                  </a:lnTo>
                  <a:lnTo>
                    <a:pt x="2960751" y="64262"/>
                  </a:lnTo>
                  <a:lnTo>
                    <a:pt x="2960751" y="321690"/>
                  </a:lnTo>
                  <a:lnTo>
                    <a:pt x="2955690" y="346753"/>
                  </a:lnTo>
                  <a:lnTo>
                    <a:pt x="2941891" y="367220"/>
                  </a:lnTo>
                  <a:lnTo>
                    <a:pt x="2921424" y="381019"/>
                  </a:lnTo>
                  <a:lnTo>
                    <a:pt x="2896361" y="386079"/>
                  </a:lnTo>
                  <a:lnTo>
                    <a:pt x="64388" y="386079"/>
                  </a:lnTo>
                  <a:lnTo>
                    <a:pt x="39326" y="381019"/>
                  </a:lnTo>
                  <a:lnTo>
                    <a:pt x="18859" y="367220"/>
                  </a:lnTo>
                  <a:lnTo>
                    <a:pt x="5060" y="346753"/>
                  </a:lnTo>
                  <a:lnTo>
                    <a:pt x="0" y="321690"/>
                  </a:lnTo>
                  <a:lnTo>
                    <a:pt x="0" y="64262"/>
                  </a:lnTo>
                  <a:close/>
                </a:path>
              </a:pathLst>
            </a:custGeom>
            <a:ln w="25400">
              <a:solidFill>
                <a:srgbClr val="B66C3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5" name="object 5"/>
          <p:cNvSpPr txBox="1"/>
          <p:nvPr/>
        </p:nvSpPr>
        <p:spPr>
          <a:xfrm>
            <a:off x="5604668" y="231089"/>
            <a:ext cx="3335654" cy="75057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487680">
              <a:lnSpc>
                <a:spcPct val="100000"/>
              </a:lnSpc>
              <a:spcBef>
                <a:spcPts val="95"/>
              </a:spcBef>
            </a:pPr>
            <a:r>
              <a:rPr sz="1600" dirty="0">
                <a:solidFill>
                  <a:srgbClr val="FFFFFF"/>
                </a:solidFill>
                <a:latin typeface="Calibri"/>
                <a:cs typeface="Calibri"/>
              </a:rPr>
              <a:t>III</a:t>
            </a:r>
            <a:r>
              <a:rPr sz="1600" spc="-5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600" dirty="0">
                <a:solidFill>
                  <a:srgbClr val="FFFFFF"/>
                </a:solidFill>
                <a:latin typeface="Calibri"/>
                <a:cs typeface="Calibri"/>
              </a:rPr>
              <a:t>.</a:t>
            </a:r>
            <a:r>
              <a:rPr sz="1600" spc="-3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600" dirty="0">
                <a:solidFill>
                  <a:srgbClr val="FFFFFF"/>
                </a:solidFill>
                <a:latin typeface="Calibri"/>
                <a:cs typeface="Calibri"/>
              </a:rPr>
              <a:t>Les</a:t>
            </a:r>
            <a:r>
              <a:rPr sz="1600" spc="-3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600" dirty="0">
                <a:solidFill>
                  <a:srgbClr val="FFFFFF"/>
                </a:solidFill>
                <a:latin typeface="Calibri"/>
                <a:cs typeface="Calibri"/>
              </a:rPr>
              <a:t>roches</a:t>
            </a:r>
            <a:r>
              <a:rPr sz="1600" spc="-1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600" spc="-10" dirty="0">
                <a:solidFill>
                  <a:srgbClr val="FFFFFF"/>
                </a:solidFill>
                <a:latin typeface="Calibri"/>
                <a:cs typeface="Calibri"/>
              </a:rPr>
              <a:t>sédimentaires</a:t>
            </a:r>
            <a:endParaRPr sz="1600">
              <a:latin typeface="Calibri"/>
              <a:cs typeface="Calibri"/>
            </a:endParaRPr>
          </a:p>
          <a:p>
            <a:pPr marL="909955" indent="-198755">
              <a:lnSpc>
                <a:spcPct val="100000"/>
              </a:lnSpc>
              <a:spcBef>
                <a:spcPts val="1875"/>
              </a:spcBef>
              <a:buAutoNum type="arabicPeriod"/>
              <a:tabLst>
                <a:tab pos="909955" algn="l"/>
              </a:tabLst>
            </a:pPr>
            <a:r>
              <a:rPr sz="1600" i="1" dirty="0">
                <a:solidFill>
                  <a:srgbClr val="FFFFFF"/>
                </a:solidFill>
                <a:latin typeface="Calibri"/>
                <a:cs typeface="Calibri"/>
              </a:rPr>
              <a:t>Mécanismes</a:t>
            </a:r>
            <a:r>
              <a:rPr sz="1600" i="1" spc="-4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600" i="1" dirty="0">
                <a:solidFill>
                  <a:srgbClr val="FFFFFF"/>
                </a:solidFill>
                <a:latin typeface="Calibri"/>
                <a:cs typeface="Calibri"/>
              </a:rPr>
              <a:t>de</a:t>
            </a:r>
            <a:r>
              <a:rPr sz="1600" i="1" spc="-5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600" i="1" spc="-10" dirty="0">
                <a:solidFill>
                  <a:srgbClr val="FFFFFF"/>
                </a:solidFill>
                <a:latin typeface="Calibri"/>
                <a:cs typeface="Calibri"/>
              </a:rPr>
              <a:t>formation</a:t>
            </a:r>
            <a:endParaRPr sz="1600">
              <a:latin typeface="Calibri"/>
              <a:cs typeface="Calibri"/>
            </a:endParaRPr>
          </a:p>
        </p:txBody>
      </p:sp>
      <p:pic>
        <p:nvPicPr>
          <p:cNvPr id="6" name="object 6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35496" y="1416050"/>
            <a:ext cx="9007475" cy="4037076"/>
          </a:xfrm>
          <a:prstGeom prst="rect">
            <a:avLst/>
          </a:prstGeom>
        </p:spPr>
      </p:pic>
      <p:sp>
        <p:nvSpPr>
          <p:cNvPr id="7" name="object 7"/>
          <p:cNvSpPr txBox="1"/>
          <p:nvPr/>
        </p:nvSpPr>
        <p:spPr>
          <a:xfrm>
            <a:off x="7232650" y="5634024"/>
            <a:ext cx="1351915" cy="1778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000" b="1" i="1" dirty="0">
                <a:latin typeface="Calibri"/>
                <a:cs typeface="Calibri"/>
              </a:rPr>
              <a:t>Source</a:t>
            </a:r>
            <a:r>
              <a:rPr sz="1000" b="1" i="1" spc="-5" dirty="0">
                <a:latin typeface="Calibri"/>
                <a:cs typeface="Calibri"/>
              </a:rPr>
              <a:t> </a:t>
            </a:r>
            <a:r>
              <a:rPr sz="1000" b="1" i="1" dirty="0">
                <a:latin typeface="Calibri"/>
                <a:cs typeface="Calibri"/>
              </a:rPr>
              <a:t>:</a:t>
            </a:r>
            <a:r>
              <a:rPr sz="1000" b="1" i="1" spc="15" dirty="0">
                <a:latin typeface="Calibri"/>
                <a:cs typeface="Calibri"/>
              </a:rPr>
              <a:t> </a:t>
            </a:r>
            <a:r>
              <a:rPr sz="1000" b="1" i="1" spc="-10" dirty="0">
                <a:latin typeface="Calibri"/>
                <a:cs typeface="Calibri"/>
              </a:rPr>
              <a:t>LaSalle-Beauvais</a:t>
            </a:r>
            <a:endParaRPr sz="10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5604668" y="231089"/>
            <a:ext cx="3335654" cy="26924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487680">
              <a:lnSpc>
                <a:spcPct val="100000"/>
              </a:lnSpc>
              <a:spcBef>
                <a:spcPts val="95"/>
              </a:spcBef>
            </a:pPr>
            <a:r>
              <a:rPr sz="1600" dirty="0">
                <a:solidFill>
                  <a:srgbClr val="FFFFFF"/>
                </a:solidFill>
                <a:latin typeface="Calibri"/>
                <a:cs typeface="Calibri"/>
              </a:rPr>
              <a:t>III</a:t>
            </a:r>
            <a:r>
              <a:rPr sz="1600" spc="-5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600" dirty="0">
                <a:solidFill>
                  <a:srgbClr val="FFFFFF"/>
                </a:solidFill>
                <a:latin typeface="Calibri"/>
                <a:cs typeface="Calibri"/>
              </a:rPr>
              <a:t>.</a:t>
            </a:r>
            <a:r>
              <a:rPr sz="1600" spc="-3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600" dirty="0">
                <a:solidFill>
                  <a:srgbClr val="FFFFFF"/>
                </a:solidFill>
                <a:latin typeface="Calibri"/>
                <a:cs typeface="Calibri"/>
              </a:rPr>
              <a:t>Les</a:t>
            </a:r>
            <a:r>
              <a:rPr sz="1600" spc="-3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600" dirty="0">
                <a:solidFill>
                  <a:srgbClr val="FFFFFF"/>
                </a:solidFill>
                <a:latin typeface="Calibri"/>
                <a:cs typeface="Calibri"/>
              </a:rPr>
              <a:t>roches</a:t>
            </a:r>
            <a:r>
              <a:rPr sz="1600" spc="-1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600" spc="-10" dirty="0">
                <a:solidFill>
                  <a:srgbClr val="FFFFFF"/>
                </a:solidFill>
                <a:latin typeface="Calibri"/>
                <a:cs typeface="Calibri"/>
              </a:rPr>
              <a:t>sédimentaires</a:t>
            </a:r>
            <a:endParaRPr sz="1600">
              <a:latin typeface="Calibri"/>
              <a:cs typeface="Calibri"/>
            </a:endParaRPr>
          </a:p>
        </p:txBody>
      </p:sp>
      <p:grpSp>
        <p:nvGrpSpPr>
          <p:cNvPr id="3" name="object 3"/>
          <p:cNvGrpSpPr/>
          <p:nvPr/>
        </p:nvGrpSpPr>
        <p:grpSpPr>
          <a:xfrm>
            <a:off x="5991097" y="653923"/>
            <a:ext cx="2986405" cy="411480"/>
            <a:chOff x="5991097" y="653923"/>
            <a:chExt cx="2986405" cy="411480"/>
          </a:xfrm>
        </p:grpSpPr>
        <p:sp>
          <p:nvSpPr>
            <p:cNvPr id="4" name="object 4"/>
            <p:cNvSpPr/>
            <p:nvPr/>
          </p:nvSpPr>
          <p:spPr>
            <a:xfrm>
              <a:off x="6003797" y="666623"/>
              <a:ext cx="2961005" cy="386080"/>
            </a:xfrm>
            <a:custGeom>
              <a:avLst/>
              <a:gdLst/>
              <a:ahLst/>
              <a:cxnLst/>
              <a:rect l="l" t="t" r="r" b="b"/>
              <a:pathLst>
                <a:path w="2961004" h="386080">
                  <a:moveTo>
                    <a:pt x="2896361" y="0"/>
                  </a:moveTo>
                  <a:lnTo>
                    <a:pt x="64388" y="0"/>
                  </a:lnTo>
                  <a:lnTo>
                    <a:pt x="39326" y="5058"/>
                  </a:lnTo>
                  <a:lnTo>
                    <a:pt x="18859" y="18843"/>
                  </a:lnTo>
                  <a:lnTo>
                    <a:pt x="5060" y="39272"/>
                  </a:lnTo>
                  <a:lnTo>
                    <a:pt x="0" y="64262"/>
                  </a:lnTo>
                  <a:lnTo>
                    <a:pt x="0" y="321690"/>
                  </a:lnTo>
                  <a:lnTo>
                    <a:pt x="5060" y="346753"/>
                  </a:lnTo>
                  <a:lnTo>
                    <a:pt x="18859" y="367220"/>
                  </a:lnTo>
                  <a:lnTo>
                    <a:pt x="39326" y="381019"/>
                  </a:lnTo>
                  <a:lnTo>
                    <a:pt x="64388" y="386079"/>
                  </a:lnTo>
                  <a:lnTo>
                    <a:pt x="2896361" y="386079"/>
                  </a:lnTo>
                  <a:lnTo>
                    <a:pt x="2921424" y="381019"/>
                  </a:lnTo>
                  <a:lnTo>
                    <a:pt x="2941891" y="367220"/>
                  </a:lnTo>
                  <a:lnTo>
                    <a:pt x="2955690" y="346753"/>
                  </a:lnTo>
                  <a:lnTo>
                    <a:pt x="2960751" y="321690"/>
                  </a:lnTo>
                  <a:lnTo>
                    <a:pt x="2960751" y="64262"/>
                  </a:lnTo>
                  <a:lnTo>
                    <a:pt x="2955690" y="39272"/>
                  </a:lnTo>
                  <a:lnTo>
                    <a:pt x="2941891" y="18843"/>
                  </a:lnTo>
                  <a:lnTo>
                    <a:pt x="2921424" y="5058"/>
                  </a:lnTo>
                  <a:lnTo>
                    <a:pt x="2896361" y="0"/>
                  </a:lnTo>
                  <a:close/>
                </a:path>
              </a:pathLst>
            </a:custGeom>
            <a:solidFill>
              <a:srgbClr val="F7954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" name="object 5"/>
            <p:cNvSpPr/>
            <p:nvPr/>
          </p:nvSpPr>
          <p:spPr>
            <a:xfrm>
              <a:off x="6003797" y="666623"/>
              <a:ext cx="2961005" cy="386080"/>
            </a:xfrm>
            <a:custGeom>
              <a:avLst/>
              <a:gdLst/>
              <a:ahLst/>
              <a:cxnLst/>
              <a:rect l="l" t="t" r="r" b="b"/>
              <a:pathLst>
                <a:path w="2961004" h="386080">
                  <a:moveTo>
                    <a:pt x="0" y="64262"/>
                  </a:moveTo>
                  <a:lnTo>
                    <a:pt x="5060" y="39272"/>
                  </a:lnTo>
                  <a:lnTo>
                    <a:pt x="18859" y="18843"/>
                  </a:lnTo>
                  <a:lnTo>
                    <a:pt x="39326" y="5058"/>
                  </a:lnTo>
                  <a:lnTo>
                    <a:pt x="64388" y="0"/>
                  </a:lnTo>
                  <a:lnTo>
                    <a:pt x="2896361" y="0"/>
                  </a:lnTo>
                  <a:lnTo>
                    <a:pt x="2921424" y="5058"/>
                  </a:lnTo>
                  <a:lnTo>
                    <a:pt x="2941891" y="18843"/>
                  </a:lnTo>
                  <a:lnTo>
                    <a:pt x="2955690" y="39272"/>
                  </a:lnTo>
                  <a:lnTo>
                    <a:pt x="2960751" y="64262"/>
                  </a:lnTo>
                  <a:lnTo>
                    <a:pt x="2960751" y="321690"/>
                  </a:lnTo>
                  <a:lnTo>
                    <a:pt x="2955690" y="346753"/>
                  </a:lnTo>
                  <a:lnTo>
                    <a:pt x="2941891" y="367220"/>
                  </a:lnTo>
                  <a:lnTo>
                    <a:pt x="2921424" y="381019"/>
                  </a:lnTo>
                  <a:lnTo>
                    <a:pt x="2896361" y="386079"/>
                  </a:lnTo>
                  <a:lnTo>
                    <a:pt x="64388" y="386079"/>
                  </a:lnTo>
                  <a:lnTo>
                    <a:pt x="39326" y="381019"/>
                  </a:lnTo>
                  <a:lnTo>
                    <a:pt x="18859" y="367220"/>
                  </a:lnTo>
                  <a:lnTo>
                    <a:pt x="5060" y="346753"/>
                  </a:lnTo>
                  <a:lnTo>
                    <a:pt x="0" y="321690"/>
                  </a:lnTo>
                  <a:lnTo>
                    <a:pt x="0" y="64262"/>
                  </a:lnTo>
                  <a:close/>
                </a:path>
              </a:pathLst>
            </a:custGeom>
            <a:ln w="25400">
              <a:solidFill>
                <a:srgbClr val="B66C3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6" name="object 6"/>
          <p:cNvSpPr txBox="1"/>
          <p:nvPr/>
        </p:nvSpPr>
        <p:spPr>
          <a:xfrm>
            <a:off x="6303645" y="712978"/>
            <a:ext cx="2364740" cy="26924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600" i="1" dirty="0">
                <a:solidFill>
                  <a:srgbClr val="FFFFFF"/>
                </a:solidFill>
                <a:latin typeface="Calibri"/>
                <a:cs typeface="Calibri"/>
              </a:rPr>
              <a:t>1.</a:t>
            </a:r>
            <a:r>
              <a:rPr sz="1600" i="1" spc="-4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600" i="1" dirty="0">
                <a:solidFill>
                  <a:srgbClr val="FFFFFF"/>
                </a:solidFill>
                <a:latin typeface="Calibri"/>
                <a:cs typeface="Calibri"/>
              </a:rPr>
              <a:t>Mécanismes</a:t>
            </a:r>
            <a:r>
              <a:rPr sz="1600" i="1" spc="-3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600" i="1" dirty="0">
                <a:solidFill>
                  <a:srgbClr val="FFFFFF"/>
                </a:solidFill>
                <a:latin typeface="Calibri"/>
                <a:cs typeface="Calibri"/>
              </a:rPr>
              <a:t>de</a:t>
            </a:r>
            <a:r>
              <a:rPr sz="1600" i="1" spc="-4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600" i="1" spc="-10" dirty="0">
                <a:solidFill>
                  <a:srgbClr val="FFFFFF"/>
                </a:solidFill>
                <a:latin typeface="Calibri"/>
                <a:cs typeface="Calibri"/>
              </a:rPr>
              <a:t>formation</a:t>
            </a:r>
            <a:endParaRPr sz="1600">
              <a:latin typeface="Calibri"/>
              <a:cs typeface="Calibri"/>
            </a:endParaRPr>
          </a:p>
        </p:txBody>
      </p:sp>
      <p:sp>
        <p:nvSpPr>
          <p:cNvPr id="7" name="object 7"/>
          <p:cNvSpPr txBox="1">
            <a:spLocks noGrp="1"/>
          </p:cNvSpPr>
          <p:nvPr>
            <p:ph type="title"/>
          </p:nvPr>
        </p:nvSpPr>
        <p:spPr>
          <a:xfrm>
            <a:off x="570407" y="1196784"/>
            <a:ext cx="7818120" cy="400685"/>
          </a:xfrm>
          <a:prstGeom prst="rect">
            <a:avLst/>
          </a:prstGeom>
          <a:ln w="25400">
            <a:solidFill>
              <a:srgbClr val="000000"/>
            </a:solidFill>
          </a:ln>
        </p:spPr>
        <p:txBody>
          <a:bodyPr vert="horz" wrap="square" lIns="0" tIns="29209" rIns="0" bIns="0" rtlCol="0">
            <a:spAutoFit/>
          </a:bodyPr>
          <a:lstStyle/>
          <a:p>
            <a:pPr marL="635" algn="ctr">
              <a:lnSpc>
                <a:spcPct val="100000"/>
              </a:lnSpc>
              <a:spcBef>
                <a:spcPts val="229"/>
              </a:spcBef>
            </a:pPr>
            <a:r>
              <a:rPr sz="2000" i="1" dirty="0">
                <a:solidFill>
                  <a:srgbClr val="000000"/>
                </a:solidFill>
                <a:latin typeface="Calibri"/>
                <a:cs typeface="Calibri"/>
              </a:rPr>
              <a:t>Lignée</a:t>
            </a:r>
            <a:r>
              <a:rPr sz="2000" i="1" spc="-35" dirty="0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sz="2000" i="1" spc="-10" dirty="0">
                <a:solidFill>
                  <a:srgbClr val="000000"/>
                </a:solidFill>
                <a:latin typeface="Calibri"/>
                <a:cs typeface="Calibri"/>
              </a:rPr>
              <a:t>détritique</a:t>
            </a:r>
            <a:endParaRPr sz="2000">
              <a:latin typeface="Calibri"/>
              <a:cs typeface="Calibri"/>
            </a:endParaRPr>
          </a:p>
        </p:txBody>
      </p:sp>
      <p:pic>
        <p:nvPicPr>
          <p:cNvPr id="8" name="object 8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437862" y="1667979"/>
            <a:ext cx="8248493" cy="4501705"/>
          </a:xfrm>
          <a:prstGeom prst="rect">
            <a:avLst/>
          </a:prstGeom>
        </p:spPr>
      </p:pic>
      <p:sp>
        <p:nvSpPr>
          <p:cNvPr id="9" name="object 9"/>
          <p:cNvSpPr txBox="1"/>
          <p:nvPr/>
        </p:nvSpPr>
        <p:spPr>
          <a:xfrm>
            <a:off x="570407" y="6207696"/>
            <a:ext cx="7818120" cy="400685"/>
          </a:xfrm>
          <a:prstGeom prst="rect">
            <a:avLst/>
          </a:prstGeom>
          <a:ln w="25400">
            <a:solidFill>
              <a:srgbClr val="000000"/>
            </a:solidFill>
          </a:ln>
        </p:spPr>
        <p:txBody>
          <a:bodyPr vert="horz" wrap="square" lIns="0" tIns="30480" rIns="0" bIns="0" rtlCol="0">
            <a:spAutoFit/>
          </a:bodyPr>
          <a:lstStyle/>
          <a:p>
            <a:pPr algn="ctr">
              <a:lnSpc>
                <a:spcPct val="100000"/>
              </a:lnSpc>
              <a:spcBef>
                <a:spcPts val="240"/>
              </a:spcBef>
            </a:pPr>
            <a:r>
              <a:rPr sz="2000" i="1" dirty="0">
                <a:latin typeface="Calibri"/>
                <a:cs typeface="Calibri"/>
              </a:rPr>
              <a:t>Lignée</a:t>
            </a:r>
            <a:r>
              <a:rPr sz="2000" i="1" spc="-10" dirty="0">
                <a:latin typeface="Calibri"/>
                <a:cs typeface="Calibri"/>
              </a:rPr>
              <a:t> bio-géochimique</a:t>
            </a:r>
            <a:endParaRPr sz="20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5604668" y="231089"/>
            <a:ext cx="3335654" cy="26924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487680">
              <a:lnSpc>
                <a:spcPct val="100000"/>
              </a:lnSpc>
              <a:spcBef>
                <a:spcPts val="95"/>
              </a:spcBef>
            </a:pPr>
            <a:r>
              <a:rPr sz="1600" dirty="0">
                <a:solidFill>
                  <a:srgbClr val="FFFFFF"/>
                </a:solidFill>
                <a:latin typeface="Calibri"/>
                <a:cs typeface="Calibri"/>
              </a:rPr>
              <a:t>III</a:t>
            </a:r>
            <a:r>
              <a:rPr sz="1600" spc="-5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600" dirty="0">
                <a:solidFill>
                  <a:srgbClr val="FFFFFF"/>
                </a:solidFill>
                <a:latin typeface="Calibri"/>
                <a:cs typeface="Calibri"/>
              </a:rPr>
              <a:t>.</a:t>
            </a:r>
            <a:r>
              <a:rPr sz="1600" spc="-3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600" dirty="0">
                <a:solidFill>
                  <a:srgbClr val="FFFFFF"/>
                </a:solidFill>
                <a:latin typeface="Calibri"/>
                <a:cs typeface="Calibri"/>
              </a:rPr>
              <a:t>Les</a:t>
            </a:r>
            <a:r>
              <a:rPr sz="1600" spc="-3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600" dirty="0">
                <a:solidFill>
                  <a:srgbClr val="FFFFFF"/>
                </a:solidFill>
                <a:latin typeface="Calibri"/>
                <a:cs typeface="Calibri"/>
              </a:rPr>
              <a:t>roches</a:t>
            </a:r>
            <a:r>
              <a:rPr sz="1600" spc="-1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600" spc="-10" dirty="0">
                <a:solidFill>
                  <a:srgbClr val="FFFFFF"/>
                </a:solidFill>
                <a:latin typeface="Calibri"/>
                <a:cs typeface="Calibri"/>
              </a:rPr>
              <a:t>sédimentaires</a:t>
            </a:r>
            <a:endParaRPr sz="1600">
              <a:latin typeface="Calibri"/>
              <a:cs typeface="Calibri"/>
            </a:endParaRPr>
          </a:p>
        </p:txBody>
      </p:sp>
      <p:grpSp>
        <p:nvGrpSpPr>
          <p:cNvPr id="3" name="object 3"/>
          <p:cNvGrpSpPr/>
          <p:nvPr/>
        </p:nvGrpSpPr>
        <p:grpSpPr>
          <a:xfrm>
            <a:off x="5991097" y="653923"/>
            <a:ext cx="2986405" cy="411480"/>
            <a:chOff x="5991097" y="653923"/>
            <a:chExt cx="2986405" cy="411480"/>
          </a:xfrm>
        </p:grpSpPr>
        <p:sp>
          <p:nvSpPr>
            <p:cNvPr id="4" name="object 4"/>
            <p:cNvSpPr/>
            <p:nvPr/>
          </p:nvSpPr>
          <p:spPr>
            <a:xfrm>
              <a:off x="6003797" y="666623"/>
              <a:ext cx="2961005" cy="386080"/>
            </a:xfrm>
            <a:custGeom>
              <a:avLst/>
              <a:gdLst/>
              <a:ahLst/>
              <a:cxnLst/>
              <a:rect l="l" t="t" r="r" b="b"/>
              <a:pathLst>
                <a:path w="2961004" h="386080">
                  <a:moveTo>
                    <a:pt x="2896361" y="0"/>
                  </a:moveTo>
                  <a:lnTo>
                    <a:pt x="64388" y="0"/>
                  </a:lnTo>
                  <a:lnTo>
                    <a:pt x="39326" y="5058"/>
                  </a:lnTo>
                  <a:lnTo>
                    <a:pt x="18859" y="18843"/>
                  </a:lnTo>
                  <a:lnTo>
                    <a:pt x="5060" y="39272"/>
                  </a:lnTo>
                  <a:lnTo>
                    <a:pt x="0" y="64262"/>
                  </a:lnTo>
                  <a:lnTo>
                    <a:pt x="0" y="321690"/>
                  </a:lnTo>
                  <a:lnTo>
                    <a:pt x="5060" y="346753"/>
                  </a:lnTo>
                  <a:lnTo>
                    <a:pt x="18859" y="367220"/>
                  </a:lnTo>
                  <a:lnTo>
                    <a:pt x="39326" y="381019"/>
                  </a:lnTo>
                  <a:lnTo>
                    <a:pt x="64388" y="386079"/>
                  </a:lnTo>
                  <a:lnTo>
                    <a:pt x="2896361" y="386079"/>
                  </a:lnTo>
                  <a:lnTo>
                    <a:pt x="2921424" y="381019"/>
                  </a:lnTo>
                  <a:lnTo>
                    <a:pt x="2941891" y="367220"/>
                  </a:lnTo>
                  <a:lnTo>
                    <a:pt x="2955690" y="346753"/>
                  </a:lnTo>
                  <a:lnTo>
                    <a:pt x="2960751" y="321690"/>
                  </a:lnTo>
                  <a:lnTo>
                    <a:pt x="2960751" y="64262"/>
                  </a:lnTo>
                  <a:lnTo>
                    <a:pt x="2955690" y="39272"/>
                  </a:lnTo>
                  <a:lnTo>
                    <a:pt x="2941891" y="18843"/>
                  </a:lnTo>
                  <a:lnTo>
                    <a:pt x="2921424" y="5058"/>
                  </a:lnTo>
                  <a:lnTo>
                    <a:pt x="2896361" y="0"/>
                  </a:lnTo>
                  <a:close/>
                </a:path>
              </a:pathLst>
            </a:custGeom>
            <a:solidFill>
              <a:srgbClr val="F7954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" name="object 5"/>
            <p:cNvSpPr/>
            <p:nvPr/>
          </p:nvSpPr>
          <p:spPr>
            <a:xfrm>
              <a:off x="6003797" y="666623"/>
              <a:ext cx="2961005" cy="386080"/>
            </a:xfrm>
            <a:custGeom>
              <a:avLst/>
              <a:gdLst/>
              <a:ahLst/>
              <a:cxnLst/>
              <a:rect l="l" t="t" r="r" b="b"/>
              <a:pathLst>
                <a:path w="2961004" h="386080">
                  <a:moveTo>
                    <a:pt x="0" y="64262"/>
                  </a:moveTo>
                  <a:lnTo>
                    <a:pt x="5060" y="39272"/>
                  </a:lnTo>
                  <a:lnTo>
                    <a:pt x="18859" y="18843"/>
                  </a:lnTo>
                  <a:lnTo>
                    <a:pt x="39326" y="5058"/>
                  </a:lnTo>
                  <a:lnTo>
                    <a:pt x="64388" y="0"/>
                  </a:lnTo>
                  <a:lnTo>
                    <a:pt x="2896361" y="0"/>
                  </a:lnTo>
                  <a:lnTo>
                    <a:pt x="2921424" y="5058"/>
                  </a:lnTo>
                  <a:lnTo>
                    <a:pt x="2941891" y="18843"/>
                  </a:lnTo>
                  <a:lnTo>
                    <a:pt x="2955690" y="39272"/>
                  </a:lnTo>
                  <a:lnTo>
                    <a:pt x="2960751" y="64262"/>
                  </a:lnTo>
                  <a:lnTo>
                    <a:pt x="2960751" y="321690"/>
                  </a:lnTo>
                  <a:lnTo>
                    <a:pt x="2955690" y="346753"/>
                  </a:lnTo>
                  <a:lnTo>
                    <a:pt x="2941891" y="367220"/>
                  </a:lnTo>
                  <a:lnTo>
                    <a:pt x="2921424" y="381019"/>
                  </a:lnTo>
                  <a:lnTo>
                    <a:pt x="2896361" y="386079"/>
                  </a:lnTo>
                  <a:lnTo>
                    <a:pt x="64388" y="386079"/>
                  </a:lnTo>
                  <a:lnTo>
                    <a:pt x="39326" y="381019"/>
                  </a:lnTo>
                  <a:lnTo>
                    <a:pt x="18859" y="367220"/>
                  </a:lnTo>
                  <a:lnTo>
                    <a:pt x="5060" y="346753"/>
                  </a:lnTo>
                  <a:lnTo>
                    <a:pt x="0" y="321690"/>
                  </a:lnTo>
                  <a:lnTo>
                    <a:pt x="0" y="64262"/>
                  </a:lnTo>
                  <a:close/>
                </a:path>
              </a:pathLst>
            </a:custGeom>
            <a:ln w="25400">
              <a:solidFill>
                <a:srgbClr val="B66C3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6" name="object 6"/>
          <p:cNvSpPr txBox="1"/>
          <p:nvPr/>
        </p:nvSpPr>
        <p:spPr>
          <a:xfrm>
            <a:off x="6303645" y="712978"/>
            <a:ext cx="2364740" cy="26924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600" i="1" dirty="0">
                <a:solidFill>
                  <a:srgbClr val="FFFFFF"/>
                </a:solidFill>
                <a:latin typeface="Calibri"/>
                <a:cs typeface="Calibri"/>
              </a:rPr>
              <a:t>1.</a:t>
            </a:r>
            <a:r>
              <a:rPr sz="1600" i="1" spc="-4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600" i="1" dirty="0">
                <a:solidFill>
                  <a:srgbClr val="FFFFFF"/>
                </a:solidFill>
                <a:latin typeface="Calibri"/>
                <a:cs typeface="Calibri"/>
              </a:rPr>
              <a:t>Mécanismes</a:t>
            </a:r>
            <a:r>
              <a:rPr sz="1600" i="1" spc="-3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600" i="1" dirty="0">
                <a:solidFill>
                  <a:srgbClr val="FFFFFF"/>
                </a:solidFill>
                <a:latin typeface="Calibri"/>
                <a:cs typeface="Calibri"/>
              </a:rPr>
              <a:t>de</a:t>
            </a:r>
            <a:r>
              <a:rPr sz="1600" i="1" spc="-4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600" i="1" spc="-10" dirty="0">
                <a:solidFill>
                  <a:srgbClr val="FFFFFF"/>
                </a:solidFill>
                <a:latin typeface="Calibri"/>
                <a:cs typeface="Calibri"/>
              </a:rPr>
              <a:t>formation</a:t>
            </a:r>
            <a:endParaRPr sz="1600">
              <a:latin typeface="Calibri"/>
              <a:cs typeface="Calibri"/>
            </a:endParaRPr>
          </a:p>
        </p:txBody>
      </p:sp>
      <p:sp>
        <p:nvSpPr>
          <p:cNvPr id="7" name="object 7"/>
          <p:cNvSpPr txBox="1">
            <a:spLocks noGrp="1"/>
          </p:cNvSpPr>
          <p:nvPr>
            <p:ph type="title"/>
          </p:nvPr>
        </p:nvSpPr>
        <p:spPr>
          <a:xfrm>
            <a:off x="1628394" y="1259535"/>
            <a:ext cx="5668645" cy="39179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400" dirty="0">
                <a:solidFill>
                  <a:srgbClr val="000000"/>
                </a:solidFill>
              </a:rPr>
              <a:t>Subdivision</a:t>
            </a:r>
            <a:r>
              <a:rPr sz="2400" spc="-50" dirty="0">
                <a:solidFill>
                  <a:srgbClr val="000000"/>
                </a:solidFill>
              </a:rPr>
              <a:t> </a:t>
            </a:r>
            <a:r>
              <a:rPr sz="2400" dirty="0">
                <a:solidFill>
                  <a:srgbClr val="000000"/>
                </a:solidFill>
              </a:rPr>
              <a:t>de</a:t>
            </a:r>
            <a:r>
              <a:rPr sz="2400" spc="-35" dirty="0">
                <a:solidFill>
                  <a:srgbClr val="000000"/>
                </a:solidFill>
              </a:rPr>
              <a:t> </a:t>
            </a:r>
            <a:r>
              <a:rPr sz="2400" dirty="0">
                <a:solidFill>
                  <a:srgbClr val="000000"/>
                </a:solidFill>
              </a:rPr>
              <a:t>base</a:t>
            </a:r>
            <a:r>
              <a:rPr sz="2400" spc="-30" dirty="0">
                <a:solidFill>
                  <a:srgbClr val="000000"/>
                </a:solidFill>
              </a:rPr>
              <a:t> </a:t>
            </a:r>
            <a:r>
              <a:rPr sz="2400" dirty="0">
                <a:solidFill>
                  <a:srgbClr val="000000"/>
                </a:solidFill>
              </a:rPr>
              <a:t>des</a:t>
            </a:r>
            <a:r>
              <a:rPr sz="2400" spc="-35" dirty="0">
                <a:solidFill>
                  <a:srgbClr val="000000"/>
                </a:solidFill>
              </a:rPr>
              <a:t> </a:t>
            </a:r>
            <a:r>
              <a:rPr sz="2400" dirty="0">
                <a:solidFill>
                  <a:srgbClr val="000000"/>
                </a:solidFill>
              </a:rPr>
              <a:t>roches</a:t>
            </a:r>
            <a:r>
              <a:rPr sz="2400" spc="-50" dirty="0">
                <a:solidFill>
                  <a:srgbClr val="000000"/>
                </a:solidFill>
              </a:rPr>
              <a:t> </a:t>
            </a:r>
            <a:r>
              <a:rPr sz="2400" spc="-10" dirty="0">
                <a:solidFill>
                  <a:srgbClr val="000000"/>
                </a:solidFill>
              </a:rPr>
              <a:t>sédimentaires</a:t>
            </a:r>
            <a:endParaRPr sz="2400"/>
          </a:p>
        </p:txBody>
      </p:sp>
      <p:pic>
        <p:nvPicPr>
          <p:cNvPr id="8" name="object 8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670018" y="1978212"/>
            <a:ext cx="7746635" cy="3874064"/>
          </a:xfrm>
          <a:prstGeom prst="rect">
            <a:avLst/>
          </a:prstGeom>
        </p:spPr>
      </p:pic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5604668" y="231089"/>
            <a:ext cx="3335654" cy="26924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487680">
              <a:lnSpc>
                <a:spcPct val="100000"/>
              </a:lnSpc>
              <a:spcBef>
                <a:spcPts val="95"/>
              </a:spcBef>
            </a:pPr>
            <a:r>
              <a:rPr sz="1600" dirty="0">
                <a:solidFill>
                  <a:srgbClr val="FFFFFF"/>
                </a:solidFill>
                <a:latin typeface="Calibri"/>
                <a:cs typeface="Calibri"/>
              </a:rPr>
              <a:t>III</a:t>
            </a:r>
            <a:r>
              <a:rPr sz="1600" spc="-5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600" dirty="0">
                <a:solidFill>
                  <a:srgbClr val="FFFFFF"/>
                </a:solidFill>
                <a:latin typeface="Calibri"/>
                <a:cs typeface="Calibri"/>
              </a:rPr>
              <a:t>.</a:t>
            </a:r>
            <a:r>
              <a:rPr sz="1600" spc="-3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600" dirty="0">
                <a:solidFill>
                  <a:srgbClr val="FFFFFF"/>
                </a:solidFill>
                <a:latin typeface="Calibri"/>
                <a:cs typeface="Calibri"/>
              </a:rPr>
              <a:t>Les</a:t>
            </a:r>
            <a:r>
              <a:rPr sz="1600" spc="-3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600" dirty="0">
                <a:solidFill>
                  <a:srgbClr val="FFFFFF"/>
                </a:solidFill>
                <a:latin typeface="Calibri"/>
                <a:cs typeface="Calibri"/>
              </a:rPr>
              <a:t>roches</a:t>
            </a:r>
            <a:r>
              <a:rPr sz="1600" spc="-1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600" spc="-10" dirty="0">
                <a:solidFill>
                  <a:srgbClr val="FFFFFF"/>
                </a:solidFill>
                <a:latin typeface="Calibri"/>
                <a:cs typeface="Calibri"/>
              </a:rPr>
              <a:t>sédimentaires</a:t>
            </a:r>
            <a:endParaRPr sz="1600">
              <a:latin typeface="Calibri"/>
              <a:cs typeface="Calibri"/>
            </a:endParaRPr>
          </a:p>
        </p:txBody>
      </p:sp>
      <p:grpSp>
        <p:nvGrpSpPr>
          <p:cNvPr id="3" name="object 3"/>
          <p:cNvGrpSpPr/>
          <p:nvPr/>
        </p:nvGrpSpPr>
        <p:grpSpPr>
          <a:xfrm>
            <a:off x="5991097" y="653923"/>
            <a:ext cx="2986405" cy="411480"/>
            <a:chOff x="5991097" y="653923"/>
            <a:chExt cx="2986405" cy="411480"/>
          </a:xfrm>
        </p:grpSpPr>
        <p:sp>
          <p:nvSpPr>
            <p:cNvPr id="4" name="object 4"/>
            <p:cNvSpPr/>
            <p:nvPr/>
          </p:nvSpPr>
          <p:spPr>
            <a:xfrm>
              <a:off x="6003797" y="666623"/>
              <a:ext cx="2961005" cy="386080"/>
            </a:xfrm>
            <a:custGeom>
              <a:avLst/>
              <a:gdLst/>
              <a:ahLst/>
              <a:cxnLst/>
              <a:rect l="l" t="t" r="r" b="b"/>
              <a:pathLst>
                <a:path w="2961004" h="386080">
                  <a:moveTo>
                    <a:pt x="2896361" y="0"/>
                  </a:moveTo>
                  <a:lnTo>
                    <a:pt x="64388" y="0"/>
                  </a:lnTo>
                  <a:lnTo>
                    <a:pt x="39326" y="5058"/>
                  </a:lnTo>
                  <a:lnTo>
                    <a:pt x="18859" y="18843"/>
                  </a:lnTo>
                  <a:lnTo>
                    <a:pt x="5060" y="39272"/>
                  </a:lnTo>
                  <a:lnTo>
                    <a:pt x="0" y="64262"/>
                  </a:lnTo>
                  <a:lnTo>
                    <a:pt x="0" y="321690"/>
                  </a:lnTo>
                  <a:lnTo>
                    <a:pt x="5060" y="346753"/>
                  </a:lnTo>
                  <a:lnTo>
                    <a:pt x="18859" y="367220"/>
                  </a:lnTo>
                  <a:lnTo>
                    <a:pt x="39326" y="381019"/>
                  </a:lnTo>
                  <a:lnTo>
                    <a:pt x="64388" y="386079"/>
                  </a:lnTo>
                  <a:lnTo>
                    <a:pt x="2896361" y="386079"/>
                  </a:lnTo>
                  <a:lnTo>
                    <a:pt x="2921424" y="381019"/>
                  </a:lnTo>
                  <a:lnTo>
                    <a:pt x="2941891" y="367220"/>
                  </a:lnTo>
                  <a:lnTo>
                    <a:pt x="2955690" y="346753"/>
                  </a:lnTo>
                  <a:lnTo>
                    <a:pt x="2960751" y="321690"/>
                  </a:lnTo>
                  <a:lnTo>
                    <a:pt x="2960751" y="64262"/>
                  </a:lnTo>
                  <a:lnTo>
                    <a:pt x="2955690" y="39272"/>
                  </a:lnTo>
                  <a:lnTo>
                    <a:pt x="2941891" y="18843"/>
                  </a:lnTo>
                  <a:lnTo>
                    <a:pt x="2921424" y="5058"/>
                  </a:lnTo>
                  <a:lnTo>
                    <a:pt x="2896361" y="0"/>
                  </a:lnTo>
                  <a:close/>
                </a:path>
              </a:pathLst>
            </a:custGeom>
            <a:solidFill>
              <a:srgbClr val="F7954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" name="object 5"/>
            <p:cNvSpPr/>
            <p:nvPr/>
          </p:nvSpPr>
          <p:spPr>
            <a:xfrm>
              <a:off x="6003797" y="666623"/>
              <a:ext cx="2961005" cy="386080"/>
            </a:xfrm>
            <a:custGeom>
              <a:avLst/>
              <a:gdLst/>
              <a:ahLst/>
              <a:cxnLst/>
              <a:rect l="l" t="t" r="r" b="b"/>
              <a:pathLst>
                <a:path w="2961004" h="386080">
                  <a:moveTo>
                    <a:pt x="0" y="64262"/>
                  </a:moveTo>
                  <a:lnTo>
                    <a:pt x="5060" y="39272"/>
                  </a:lnTo>
                  <a:lnTo>
                    <a:pt x="18859" y="18843"/>
                  </a:lnTo>
                  <a:lnTo>
                    <a:pt x="39326" y="5058"/>
                  </a:lnTo>
                  <a:lnTo>
                    <a:pt x="64388" y="0"/>
                  </a:lnTo>
                  <a:lnTo>
                    <a:pt x="2896361" y="0"/>
                  </a:lnTo>
                  <a:lnTo>
                    <a:pt x="2921424" y="5058"/>
                  </a:lnTo>
                  <a:lnTo>
                    <a:pt x="2941891" y="18843"/>
                  </a:lnTo>
                  <a:lnTo>
                    <a:pt x="2955690" y="39272"/>
                  </a:lnTo>
                  <a:lnTo>
                    <a:pt x="2960751" y="64262"/>
                  </a:lnTo>
                  <a:lnTo>
                    <a:pt x="2960751" y="321690"/>
                  </a:lnTo>
                  <a:lnTo>
                    <a:pt x="2955690" y="346753"/>
                  </a:lnTo>
                  <a:lnTo>
                    <a:pt x="2941891" y="367220"/>
                  </a:lnTo>
                  <a:lnTo>
                    <a:pt x="2921424" y="381019"/>
                  </a:lnTo>
                  <a:lnTo>
                    <a:pt x="2896361" y="386079"/>
                  </a:lnTo>
                  <a:lnTo>
                    <a:pt x="64388" y="386079"/>
                  </a:lnTo>
                  <a:lnTo>
                    <a:pt x="39326" y="381019"/>
                  </a:lnTo>
                  <a:lnTo>
                    <a:pt x="18859" y="367220"/>
                  </a:lnTo>
                  <a:lnTo>
                    <a:pt x="5060" y="346753"/>
                  </a:lnTo>
                  <a:lnTo>
                    <a:pt x="0" y="321690"/>
                  </a:lnTo>
                  <a:lnTo>
                    <a:pt x="0" y="64262"/>
                  </a:lnTo>
                  <a:close/>
                </a:path>
              </a:pathLst>
            </a:custGeom>
            <a:ln w="25400">
              <a:solidFill>
                <a:srgbClr val="B66C3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6" name="object 6"/>
          <p:cNvSpPr txBox="1"/>
          <p:nvPr/>
        </p:nvSpPr>
        <p:spPr>
          <a:xfrm>
            <a:off x="5599938" y="712978"/>
            <a:ext cx="3069590" cy="94488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05230">
              <a:lnSpc>
                <a:spcPct val="100000"/>
              </a:lnSpc>
              <a:spcBef>
                <a:spcPts val="95"/>
              </a:spcBef>
            </a:pPr>
            <a:r>
              <a:rPr sz="1600" i="1" dirty="0">
                <a:solidFill>
                  <a:srgbClr val="FFFFFF"/>
                </a:solidFill>
                <a:latin typeface="Calibri"/>
                <a:cs typeface="Calibri"/>
              </a:rPr>
              <a:t>2.</a:t>
            </a:r>
            <a:r>
              <a:rPr sz="1600" i="1" spc="-1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600" i="1" spc="-10" dirty="0">
                <a:solidFill>
                  <a:srgbClr val="FFFFFF"/>
                </a:solidFill>
                <a:latin typeface="Calibri"/>
                <a:cs typeface="Calibri"/>
              </a:rPr>
              <a:t>Classifications</a:t>
            </a:r>
            <a:endParaRPr sz="1600">
              <a:latin typeface="Calibri"/>
              <a:cs typeface="Calibri"/>
            </a:endParaRPr>
          </a:p>
          <a:p>
            <a:pPr>
              <a:lnSpc>
                <a:spcPct val="100000"/>
              </a:lnSpc>
              <a:spcBef>
                <a:spcPts val="965"/>
              </a:spcBef>
            </a:pPr>
            <a:endParaRPr sz="160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  <a:spcBef>
                <a:spcPts val="5"/>
              </a:spcBef>
              <a:tabLst>
                <a:tab pos="609600" algn="l"/>
                <a:tab pos="1914525" algn="l"/>
                <a:tab pos="2365375" algn="l"/>
              </a:tabLst>
            </a:pPr>
            <a:r>
              <a:rPr sz="2000" spc="-25" dirty="0">
                <a:latin typeface="Calibri"/>
                <a:cs typeface="Calibri"/>
              </a:rPr>
              <a:t>des</a:t>
            </a:r>
            <a:r>
              <a:rPr sz="2000" dirty="0">
                <a:latin typeface="Calibri"/>
                <a:cs typeface="Calibri"/>
              </a:rPr>
              <a:t>	</a:t>
            </a:r>
            <a:r>
              <a:rPr sz="2000" spc="-10" dirty="0">
                <a:latin typeface="Calibri"/>
                <a:cs typeface="Calibri"/>
              </a:rPr>
              <a:t>sédiments</a:t>
            </a:r>
            <a:r>
              <a:rPr sz="2000" dirty="0">
                <a:latin typeface="Calibri"/>
                <a:cs typeface="Calibri"/>
              </a:rPr>
              <a:t>	</a:t>
            </a:r>
            <a:r>
              <a:rPr sz="2000" spc="-25" dirty="0">
                <a:latin typeface="Calibri"/>
                <a:cs typeface="Calibri"/>
              </a:rPr>
              <a:t>et</a:t>
            </a:r>
            <a:r>
              <a:rPr sz="2000" dirty="0">
                <a:latin typeface="Calibri"/>
                <a:cs typeface="Calibri"/>
              </a:rPr>
              <a:t>	</a:t>
            </a:r>
            <a:r>
              <a:rPr sz="2000" spc="-10" dirty="0">
                <a:latin typeface="Calibri"/>
                <a:cs typeface="Calibri"/>
              </a:rPr>
              <a:t>roches</a:t>
            </a:r>
            <a:endParaRPr sz="2000">
              <a:latin typeface="Calibri"/>
              <a:cs typeface="Calibri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402437" y="1326895"/>
            <a:ext cx="4986655" cy="605155"/>
          </a:xfrm>
          <a:prstGeom prst="rect">
            <a:avLst/>
          </a:prstGeom>
        </p:spPr>
        <p:txBody>
          <a:bodyPr vert="horz" wrap="square" lIns="0" tIns="47625" rIns="0" bIns="0" rtlCol="0">
            <a:spAutoFit/>
          </a:bodyPr>
          <a:lstStyle/>
          <a:p>
            <a:pPr marL="12700" marR="5080">
              <a:lnSpc>
                <a:spcPts val="2160"/>
              </a:lnSpc>
              <a:spcBef>
                <a:spcPts val="375"/>
              </a:spcBef>
              <a:tabLst>
                <a:tab pos="864235" algn="l"/>
                <a:tab pos="1958975" algn="l"/>
                <a:tab pos="3100070" algn="l"/>
                <a:tab pos="3517900" algn="l"/>
              </a:tabLst>
            </a:pPr>
            <a:r>
              <a:rPr sz="2000" spc="-10" dirty="0">
                <a:latin typeface="Calibri"/>
                <a:cs typeface="Calibri"/>
              </a:rPr>
              <a:t>D’une</a:t>
            </a:r>
            <a:r>
              <a:rPr sz="2000" dirty="0">
                <a:latin typeface="Calibri"/>
                <a:cs typeface="Calibri"/>
              </a:rPr>
              <a:t>	</a:t>
            </a:r>
            <a:r>
              <a:rPr sz="2000" spc="-10" dirty="0">
                <a:latin typeface="Calibri"/>
                <a:cs typeface="Calibri"/>
              </a:rPr>
              <a:t>manière</a:t>
            </a:r>
            <a:r>
              <a:rPr sz="2000" dirty="0">
                <a:latin typeface="Calibri"/>
                <a:cs typeface="Calibri"/>
              </a:rPr>
              <a:t>	</a:t>
            </a:r>
            <a:r>
              <a:rPr sz="2000" spc="-10" dirty="0">
                <a:latin typeface="Calibri"/>
                <a:cs typeface="Calibri"/>
              </a:rPr>
              <a:t>générale</a:t>
            </a:r>
            <a:r>
              <a:rPr sz="2000" dirty="0">
                <a:latin typeface="Calibri"/>
                <a:cs typeface="Calibri"/>
              </a:rPr>
              <a:t>	</a:t>
            </a:r>
            <a:r>
              <a:rPr sz="2000" spc="-25" dirty="0">
                <a:latin typeface="Calibri"/>
                <a:cs typeface="Calibri"/>
              </a:rPr>
              <a:t>la</a:t>
            </a:r>
            <a:r>
              <a:rPr sz="2000" dirty="0">
                <a:latin typeface="Calibri"/>
                <a:cs typeface="Calibri"/>
              </a:rPr>
              <a:t>	</a:t>
            </a:r>
            <a:r>
              <a:rPr sz="2000" spc="-10" dirty="0">
                <a:latin typeface="Calibri"/>
                <a:cs typeface="Calibri"/>
              </a:rPr>
              <a:t>dénomination sédimentaires</a:t>
            </a:r>
            <a:r>
              <a:rPr sz="2000" dirty="0">
                <a:latin typeface="Calibri"/>
                <a:cs typeface="Calibri"/>
              </a:rPr>
              <a:t> se</a:t>
            </a:r>
            <a:r>
              <a:rPr sz="2000" spc="-30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fait</a:t>
            </a:r>
            <a:r>
              <a:rPr sz="2000" spc="-15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en</a:t>
            </a:r>
            <a:r>
              <a:rPr sz="2000" spc="-35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deux</a:t>
            </a:r>
            <a:r>
              <a:rPr sz="2000" spc="-35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temps</a:t>
            </a:r>
            <a:r>
              <a:rPr sz="2000" spc="-15" dirty="0">
                <a:latin typeface="Calibri"/>
                <a:cs typeface="Calibri"/>
              </a:rPr>
              <a:t> </a:t>
            </a:r>
            <a:r>
              <a:rPr sz="2000" spc="-50" dirty="0">
                <a:latin typeface="Calibri"/>
                <a:cs typeface="Calibri"/>
              </a:rPr>
              <a:t>:</a:t>
            </a:r>
            <a:endParaRPr sz="2000">
              <a:latin typeface="Calibri"/>
              <a:cs typeface="Calibri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402437" y="2104136"/>
            <a:ext cx="8268970" cy="4272915"/>
          </a:xfrm>
          <a:prstGeom prst="rect">
            <a:avLst/>
          </a:prstGeom>
        </p:spPr>
        <p:txBody>
          <a:bodyPr vert="horz" wrap="square" lIns="0" tIns="47625" rIns="0" bIns="0" rtlCol="0">
            <a:spAutoFit/>
          </a:bodyPr>
          <a:lstStyle/>
          <a:p>
            <a:pPr marL="353695" marR="6350" indent="-340995" algn="just">
              <a:lnSpc>
                <a:spcPts val="2160"/>
              </a:lnSpc>
              <a:spcBef>
                <a:spcPts val="375"/>
              </a:spcBef>
              <a:buFont typeface="Calibri"/>
              <a:buChar char="•"/>
              <a:tabLst>
                <a:tab pos="355600" algn="l"/>
              </a:tabLst>
            </a:pPr>
            <a:r>
              <a:rPr sz="2000" b="1" dirty="0">
                <a:latin typeface="Calibri"/>
                <a:cs typeface="Calibri"/>
              </a:rPr>
              <a:t>Taille</a:t>
            </a:r>
            <a:r>
              <a:rPr sz="2000" b="1" spc="310" dirty="0">
                <a:latin typeface="Calibri"/>
                <a:cs typeface="Calibri"/>
              </a:rPr>
              <a:t>  </a:t>
            </a:r>
            <a:r>
              <a:rPr sz="2000" b="1" dirty="0">
                <a:latin typeface="Calibri"/>
                <a:cs typeface="Calibri"/>
              </a:rPr>
              <a:t>des</a:t>
            </a:r>
            <a:r>
              <a:rPr sz="2000" b="1" spc="315" dirty="0">
                <a:latin typeface="Calibri"/>
                <a:cs typeface="Calibri"/>
              </a:rPr>
              <a:t>  </a:t>
            </a:r>
            <a:r>
              <a:rPr sz="2000" b="1" dirty="0">
                <a:latin typeface="Calibri"/>
                <a:cs typeface="Calibri"/>
              </a:rPr>
              <a:t>particules</a:t>
            </a:r>
            <a:r>
              <a:rPr sz="2000" b="1" spc="315" dirty="0">
                <a:latin typeface="Calibri"/>
                <a:cs typeface="Calibri"/>
              </a:rPr>
              <a:t>  </a:t>
            </a:r>
            <a:r>
              <a:rPr sz="2000" dirty="0">
                <a:latin typeface="Calibri"/>
                <a:cs typeface="Calibri"/>
              </a:rPr>
              <a:t>(la</a:t>
            </a:r>
            <a:r>
              <a:rPr sz="2000" spc="320" dirty="0">
                <a:latin typeface="Calibri"/>
                <a:cs typeface="Calibri"/>
              </a:rPr>
              <a:t>  </a:t>
            </a:r>
            <a:r>
              <a:rPr sz="2000" dirty="0">
                <a:latin typeface="Calibri"/>
                <a:cs typeface="Calibri"/>
              </a:rPr>
              <a:t>granulométrie)</a:t>
            </a:r>
            <a:r>
              <a:rPr sz="2000" spc="320" dirty="0">
                <a:latin typeface="Calibri"/>
                <a:cs typeface="Calibri"/>
              </a:rPr>
              <a:t>  </a:t>
            </a:r>
            <a:r>
              <a:rPr sz="2000" dirty="0">
                <a:latin typeface="Calibri"/>
                <a:cs typeface="Calibri"/>
              </a:rPr>
              <a:t>chez</a:t>
            </a:r>
            <a:r>
              <a:rPr sz="2000" spc="320" dirty="0">
                <a:latin typeface="Calibri"/>
                <a:cs typeface="Calibri"/>
              </a:rPr>
              <a:t>  </a:t>
            </a:r>
            <a:r>
              <a:rPr sz="2000" dirty="0">
                <a:latin typeface="Calibri"/>
                <a:cs typeface="Calibri"/>
              </a:rPr>
              <a:t>les</a:t>
            </a:r>
            <a:r>
              <a:rPr sz="2000" spc="315" dirty="0">
                <a:latin typeface="Calibri"/>
                <a:cs typeface="Calibri"/>
              </a:rPr>
              <a:t>  </a:t>
            </a:r>
            <a:r>
              <a:rPr sz="2000" dirty="0">
                <a:latin typeface="Calibri"/>
                <a:cs typeface="Calibri"/>
              </a:rPr>
              <a:t>terrigènes</a:t>
            </a:r>
            <a:r>
              <a:rPr sz="2000" spc="320" dirty="0">
                <a:latin typeface="Calibri"/>
                <a:cs typeface="Calibri"/>
              </a:rPr>
              <a:t>  </a:t>
            </a:r>
            <a:r>
              <a:rPr sz="2000" dirty="0">
                <a:latin typeface="Calibri"/>
                <a:cs typeface="Calibri"/>
              </a:rPr>
              <a:t>et</a:t>
            </a:r>
            <a:r>
              <a:rPr sz="2000" spc="315" dirty="0">
                <a:latin typeface="Calibri"/>
                <a:cs typeface="Calibri"/>
              </a:rPr>
              <a:t>  </a:t>
            </a:r>
            <a:r>
              <a:rPr sz="2000" spc="-25" dirty="0">
                <a:latin typeface="Calibri"/>
                <a:cs typeface="Calibri"/>
              </a:rPr>
              <a:t>les 	</a:t>
            </a:r>
            <a:r>
              <a:rPr sz="2000" dirty="0">
                <a:latin typeface="Calibri"/>
                <a:cs typeface="Calibri"/>
              </a:rPr>
              <a:t>allochimiques.</a:t>
            </a:r>
            <a:r>
              <a:rPr sz="2000" spc="200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Deux</a:t>
            </a:r>
            <a:r>
              <a:rPr sz="2000" spc="195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tailles</a:t>
            </a:r>
            <a:r>
              <a:rPr sz="2000" spc="204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sont</a:t>
            </a:r>
            <a:r>
              <a:rPr sz="2000" spc="210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importantes</a:t>
            </a:r>
            <a:r>
              <a:rPr sz="2000" spc="210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à</a:t>
            </a:r>
            <a:r>
              <a:rPr sz="2000" spc="210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retenir</a:t>
            </a:r>
            <a:r>
              <a:rPr sz="2000" spc="204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:</a:t>
            </a:r>
            <a:r>
              <a:rPr sz="2000" spc="215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0,062mm</a:t>
            </a:r>
            <a:r>
              <a:rPr sz="2000" spc="204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(silts)</a:t>
            </a:r>
            <a:r>
              <a:rPr sz="2000" spc="215" dirty="0">
                <a:latin typeface="Calibri"/>
                <a:cs typeface="Calibri"/>
              </a:rPr>
              <a:t> </a:t>
            </a:r>
            <a:r>
              <a:rPr sz="2000" spc="-25" dirty="0">
                <a:latin typeface="Calibri"/>
                <a:cs typeface="Calibri"/>
              </a:rPr>
              <a:t>et 	</a:t>
            </a:r>
            <a:r>
              <a:rPr sz="2000" dirty="0">
                <a:latin typeface="Calibri"/>
                <a:cs typeface="Calibri"/>
              </a:rPr>
              <a:t>2mm</a:t>
            </a:r>
            <a:r>
              <a:rPr sz="2000" spc="-10" dirty="0">
                <a:latin typeface="Calibri"/>
                <a:cs typeface="Calibri"/>
              </a:rPr>
              <a:t> (sable).</a:t>
            </a:r>
            <a:endParaRPr sz="2000">
              <a:latin typeface="Calibri"/>
              <a:cs typeface="Calibri"/>
            </a:endParaRPr>
          </a:p>
          <a:p>
            <a:pPr marL="353695" indent="-340995" algn="just">
              <a:lnSpc>
                <a:spcPct val="100000"/>
              </a:lnSpc>
              <a:spcBef>
                <a:spcPts val="1530"/>
              </a:spcBef>
              <a:buChar char="•"/>
              <a:tabLst>
                <a:tab pos="353695" algn="l"/>
              </a:tabLst>
            </a:pPr>
            <a:r>
              <a:rPr sz="2000" dirty="0">
                <a:latin typeface="Calibri"/>
                <a:cs typeface="Calibri"/>
              </a:rPr>
              <a:t>Ensuite,</a:t>
            </a:r>
            <a:r>
              <a:rPr sz="2000" spc="-40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on</a:t>
            </a:r>
            <a:r>
              <a:rPr sz="2000" spc="-35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complète</a:t>
            </a:r>
            <a:r>
              <a:rPr sz="2000" spc="-35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la</a:t>
            </a:r>
            <a:r>
              <a:rPr sz="2000" spc="-25" dirty="0">
                <a:latin typeface="Calibri"/>
                <a:cs typeface="Calibri"/>
              </a:rPr>
              <a:t> </a:t>
            </a:r>
            <a:r>
              <a:rPr sz="2000" spc="-10" dirty="0">
                <a:latin typeface="Calibri"/>
                <a:cs typeface="Calibri"/>
              </a:rPr>
              <a:t>classification</a:t>
            </a:r>
            <a:r>
              <a:rPr sz="2000" spc="5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par</a:t>
            </a:r>
            <a:r>
              <a:rPr sz="2000" spc="-25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la</a:t>
            </a:r>
            <a:r>
              <a:rPr sz="2000" spc="-25" dirty="0">
                <a:latin typeface="Calibri"/>
                <a:cs typeface="Calibri"/>
              </a:rPr>
              <a:t> </a:t>
            </a:r>
            <a:r>
              <a:rPr sz="2000" b="1" dirty="0">
                <a:latin typeface="Calibri"/>
                <a:cs typeface="Calibri"/>
              </a:rPr>
              <a:t>composition</a:t>
            </a:r>
            <a:r>
              <a:rPr sz="2000" b="1" spc="-60" dirty="0">
                <a:latin typeface="Calibri"/>
                <a:cs typeface="Calibri"/>
              </a:rPr>
              <a:t> </a:t>
            </a:r>
            <a:r>
              <a:rPr sz="2000" b="1" dirty="0">
                <a:latin typeface="Calibri"/>
                <a:cs typeface="Calibri"/>
              </a:rPr>
              <a:t>minéralogique</a:t>
            </a:r>
            <a:r>
              <a:rPr sz="2000" b="1" spc="-40" dirty="0">
                <a:latin typeface="Calibri"/>
                <a:cs typeface="Calibri"/>
              </a:rPr>
              <a:t> </a:t>
            </a:r>
            <a:r>
              <a:rPr sz="2000" b="1" dirty="0">
                <a:latin typeface="Calibri"/>
                <a:cs typeface="Calibri"/>
              </a:rPr>
              <a:t>via</a:t>
            </a:r>
            <a:r>
              <a:rPr sz="2000" b="1" spc="-45" dirty="0">
                <a:latin typeface="Calibri"/>
                <a:cs typeface="Calibri"/>
              </a:rPr>
              <a:t> </a:t>
            </a:r>
            <a:r>
              <a:rPr sz="2000" b="1" spc="-50" dirty="0">
                <a:latin typeface="Calibri"/>
                <a:cs typeface="Calibri"/>
              </a:rPr>
              <a:t>:</a:t>
            </a:r>
            <a:endParaRPr sz="2000">
              <a:latin typeface="Calibri"/>
              <a:cs typeface="Calibri"/>
            </a:endParaRPr>
          </a:p>
          <a:p>
            <a:pPr marL="756285" marR="5715" lvl="1" indent="-287020" algn="just">
              <a:lnSpc>
                <a:spcPct val="90100"/>
              </a:lnSpc>
              <a:spcBef>
                <a:spcPts val="434"/>
              </a:spcBef>
              <a:buFont typeface="Calibri"/>
              <a:buChar char="–"/>
              <a:tabLst>
                <a:tab pos="756285" algn="l"/>
              </a:tabLst>
            </a:pPr>
            <a:r>
              <a:rPr sz="1800" b="1" i="1" dirty="0">
                <a:latin typeface="Calibri"/>
                <a:cs typeface="Calibri"/>
              </a:rPr>
              <a:t>La</a:t>
            </a:r>
            <a:r>
              <a:rPr sz="1800" b="1" i="1" spc="270" dirty="0">
                <a:latin typeface="Calibri"/>
                <a:cs typeface="Calibri"/>
              </a:rPr>
              <a:t> </a:t>
            </a:r>
            <a:r>
              <a:rPr sz="1800" b="1" i="1" dirty="0">
                <a:latin typeface="Calibri"/>
                <a:cs typeface="Calibri"/>
              </a:rPr>
              <a:t>composition</a:t>
            </a:r>
            <a:r>
              <a:rPr sz="1800" b="1" i="1" spc="275" dirty="0">
                <a:latin typeface="Calibri"/>
                <a:cs typeface="Calibri"/>
              </a:rPr>
              <a:t> </a:t>
            </a:r>
            <a:r>
              <a:rPr sz="1800" b="1" i="1" dirty="0">
                <a:latin typeface="Calibri"/>
                <a:cs typeface="Calibri"/>
              </a:rPr>
              <a:t>des</a:t>
            </a:r>
            <a:r>
              <a:rPr sz="1800" b="1" i="1" spc="280" dirty="0">
                <a:latin typeface="Calibri"/>
                <a:cs typeface="Calibri"/>
              </a:rPr>
              <a:t> </a:t>
            </a:r>
            <a:r>
              <a:rPr sz="1800" b="1" i="1" dirty="0">
                <a:latin typeface="Calibri"/>
                <a:cs typeface="Calibri"/>
              </a:rPr>
              <a:t>particules</a:t>
            </a:r>
            <a:r>
              <a:rPr sz="1800" b="1" i="1" spc="280" dirty="0">
                <a:latin typeface="Calibri"/>
                <a:cs typeface="Calibri"/>
              </a:rPr>
              <a:t> </a:t>
            </a:r>
            <a:r>
              <a:rPr sz="1800" i="1" dirty="0">
                <a:latin typeface="Calibri"/>
                <a:cs typeface="Calibri"/>
              </a:rPr>
              <a:t>des</a:t>
            </a:r>
            <a:r>
              <a:rPr sz="1800" i="1" spc="275" dirty="0">
                <a:latin typeface="Calibri"/>
                <a:cs typeface="Calibri"/>
              </a:rPr>
              <a:t> </a:t>
            </a:r>
            <a:r>
              <a:rPr sz="1800" i="1" dirty="0">
                <a:latin typeface="Calibri"/>
                <a:cs typeface="Calibri"/>
              </a:rPr>
              <a:t>terrigènes</a:t>
            </a:r>
            <a:r>
              <a:rPr sz="1800" i="1" spc="280" dirty="0">
                <a:latin typeface="Calibri"/>
                <a:cs typeface="Calibri"/>
              </a:rPr>
              <a:t> </a:t>
            </a:r>
            <a:r>
              <a:rPr sz="1800" i="1" dirty="0">
                <a:latin typeface="Calibri"/>
                <a:cs typeface="Calibri"/>
              </a:rPr>
              <a:t>se</a:t>
            </a:r>
            <a:r>
              <a:rPr sz="1800" i="1" spc="275" dirty="0">
                <a:latin typeface="Calibri"/>
                <a:cs typeface="Calibri"/>
              </a:rPr>
              <a:t> </a:t>
            </a:r>
            <a:r>
              <a:rPr sz="1800" i="1" dirty="0">
                <a:latin typeface="Calibri"/>
                <a:cs typeface="Calibri"/>
              </a:rPr>
              <a:t>résume</a:t>
            </a:r>
            <a:r>
              <a:rPr sz="1800" i="1" spc="280" dirty="0">
                <a:latin typeface="Calibri"/>
                <a:cs typeface="Calibri"/>
              </a:rPr>
              <a:t> </a:t>
            </a:r>
            <a:r>
              <a:rPr sz="1800" i="1" dirty="0">
                <a:latin typeface="Calibri"/>
                <a:cs typeface="Calibri"/>
              </a:rPr>
              <a:t>au</a:t>
            </a:r>
            <a:r>
              <a:rPr sz="1800" i="1" spc="275" dirty="0">
                <a:latin typeface="Calibri"/>
                <a:cs typeface="Calibri"/>
              </a:rPr>
              <a:t> </a:t>
            </a:r>
            <a:r>
              <a:rPr sz="1800" i="1" dirty="0">
                <a:latin typeface="Calibri"/>
                <a:cs typeface="Calibri"/>
              </a:rPr>
              <a:t>quartz,</a:t>
            </a:r>
            <a:r>
              <a:rPr sz="1800" i="1" spc="270" dirty="0">
                <a:latin typeface="Calibri"/>
                <a:cs typeface="Calibri"/>
              </a:rPr>
              <a:t> </a:t>
            </a:r>
            <a:r>
              <a:rPr sz="1800" i="1" spc="-10" dirty="0">
                <a:latin typeface="Calibri"/>
                <a:cs typeface="Calibri"/>
              </a:rPr>
              <a:t>feldspath, </a:t>
            </a:r>
            <a:r>
              <a:rPr sz="1800" i="1" dirty="0">
                <a:latin typeface="Calibri"/>
                <a:cs typeface="Calibri"/>
              </a:rPr>
              <a:t>fragments</a:t>
            </a:r>
            <a:r>
              <a:rPr sz="1800" i="1" spc="365" dirty="0">
                <a:latin typeface="Calibri"/>
                <a:cs typeface="Calibri"/>
              </a:rPr>
              <a:t> </a:t>
            </a:r>
            <a:r>
              <a:rPr sz="1800" i="1" dirty="0">
                <a:latin typeface="Calibri"/>
                <a:cs typeface="Calibri"/>
              </a:rPr>
              <a:t>de</a:t>
            </a:r>
            <a:r>
              <a:rPr sz="1800" i="1" spc="370" dirty="0">
                <a:latin typeface="Calibri"/>
                <a:cs typeface="Calibri"/>
              </a:rPr>
              <a:t> </a:t>
            </a:r>
            <a:r>
              <a:rPr sz="1800" i="1" dirty="0">
                <a:latin typeface="Calibri"/>
                <a:cs typeface="Calibri"/>
              </a:rPr>
              <a:t>roches</a:t>
            </a:r>
            <a:r>
              <a:rPr sz="1800" i="1" spc="380" dirty="0">
                <a:latin typeface="Calibri"/>
                <a:cs typeface="Calibri"/>
              </a:rPr>
              <a:t> </a:t>
            </a:r>
            <a:r>
              <a:rPr sz="1800" i="1" dirty="0">
                <a:latin typeface="Calibri"/>
                <a:cs typeface="Calibri"/>
              </a:rPr>
              <a:t>(morceaux</a:t>
            </a:r>
            <a:r>
              <a:rPr sz="1800" i="1" spc="365" dirty="0">
                <a:latin typeface="Calibri"/>
                <a:cs typeface="Calibri"/>
              </a:rPr>
              <a:t> </a:t>
            </a:r>
            <a:r>
              <a:rPr sz="1800" i="1" dirty="0">
                <a:latin typeface="Calibri"/>
                <a:cs typeface="Calibri"/>
              </a:rPr>
              <a:t>d'anciennes</a:t>
            </a:r>
            <a:r>
              <a:rPr sz="1800" i="1" spc="360" dirty="0">
                <a:latin typeface="Calibri"/>
                <a:cs typeface="Calibri"/>
              </a:rPr>
              <a:t> </a:t>
            </a:r>
            <a:r>
              <a:rPr sz="1800" i="1" dirty="0">
                <a:latin typeface="Calibri"/>
                <a:cs typeface="Calibri"/>
              </a:rPr>
              <a:t>roches</a:t>
            </a:r>
            <a:r>
              <a:rPr sz="1800" i="1" spc="370" dirty="0">
                <a:latin typeface="Calibri"/>
                <a:cs typeface="Calibri"/>
              </a:rPr>
              <a:t> </a:t>
            </a:r>
            <a:r>
              <a:rPr sz="1800" i="1" dirty="0">
                <a:latin typeface="Calibri"/>
                <a:cs typeface="Calibri"/>
              </a:rPr>
              <a:t>qui</a:t>
            </a:r>
            <a:r>
              <a:rPr sz="1800" i="1" spc="365" dirty="0">
                <a:latin typeface="Calibri"/>
                <a:cs typeface="Calibri"/>
              </a:rPr>
              <a:t> </a:t>
            </a:r>
            <a:r>
              <a:rPr sz="1800" i="1" dirty="0">
                <a:latin typeface="Calibri"/>
                <a:cs typeface="Calibri"/>
              </a:rPr>
              <a:t>ont</a:t>
            </a:r>
            <a:r>
              <a:rPr sz="1800" i="1" spc="360" dirty="0">
                <a:latin typeface="Calibri"/>
                <a:cs typeface="Calibri"/>
              </a:rPr>
              <a:t> </a:t>
            </a:r>
            <a:r>
              <a:rPr sz="1800" i="1" dirty="0">
                <a:latin typeface="Calibri"/>
                <a:cs typeface="Calibri"/>
              </a:rPr>
              <a:t>été</a:t>
            </a:r>
            <a:r>
              <a:rPr sz="1800" i="1" spc="370" dirty="0">
                <a:latin typeface="Calibri"/>
                <a:cs typeface="Calibri"/>
              </a:rPr>
              <a:t> </a:t>
            </a:r>
            <a:r>
              <a:rPr sz="1800" i="1" dirty="0">
                <a:latin typeface="Calibri"/>
                <a:cs typeface="Calibri"/>
              </a:rPr>
              <a:t>dégagés</a:t>
            </a:r>
            <a:r>
              <a:rPr sz="1800" i="1" spc="365" dirty="0">
                <a:latin typeface="Calibri"/>
                <a:cs typeface="Calibri"/>
              </a:rPr>
              <a:t> </a:t>
            </a:r>
            <a:r>
              <a:rPr sz="1800" i="1" spc="-25" dirty="0">
                <a:latin typeface="Calibri"/>
                <a:cs typeface="Calibri"/>
              </a:rPr>
              <a:t>par </a:t>
            </a:r>
            <a:r>
              <a:rPr sz="1800" i="1" dirty="0">
                <a:latin typeface="Calibri"/>
                <a:cs typeface="Calibri"/>
              </a:rPr>
              <a:t>l'érosion)</a:t>
            </a:r>
            <a:r>
              <a:rPr sz="1800" i="1" spc="-20" dirty="0">
                <a:latin typeface="Calibri"/>
                <a:cs typeface="Calibri"/>
              </a:rPr>
              <a:t> </a:t>
            </a:r>
            <a:r>
              <a:rPr sz="1800" i="1" dirty="0">
                <a:latin typeface="Calibri"/>
                <a:cs typeface="Calibri"/>
              </a:rPr>
              <a:t>et</a:t>
            </a:r>
            <a:r>
              <a:rPr sz="1800" i="1" spc="-45" dirty="0">
                <a:latin typeface="Calibri"/>
                <a:cs typeface="Calibri"/>
              </a:rPr>
              <a:t> </a:t>
            </a:r>
            <a:r>
              <a:rPr sz="1800" i="1" dirty="0">
                <a:latin typeface="Calibri"/>
                <a:cs typeface="Calibri"/>
              </a:rPr>
              <a:t>minéraux</a:t>
            </a:r>
            <a:r>
              <a:rPr sz="1800" i="1" spc="-45" dirty="0">
                <a:latin typeface="Calibri"/>
                <a:cs typeface="Calibri"/>
              </a:rPr>
              <a:t> </a:t>
            </a:r>
            <a:r>
              <a:rPr sz="1800" i="1" dirty="0">
                <a:latin typeface="Calibri"/>
                <a:cs typeface="Calibri"/>
              </a:rPr>
              <a:t>des</a:t>
            </a:r>
            <a:r>
              <a:rPr sz="1800" i="1" spc="-35" dirty="0">
                <a:latin typeface="Calibri"/>
                <a:cs typeface="Calibri"/>
              </a:rPr>
              <a:t> </a:t>
            </a:r>
            <a:r>
              <a:rPr sz="1800" i="1" spc="-10" dirty="0">
                <a:latin typeface="Calibri"/>
                <a:cs typeface="Calibri"/>
              </a:rPr>
              <a:t>argiles.</a:t>
            </a:r>
            <a:endParaRPr sz="1800">
              <a:latin typeface="Calibri"/>
              <a:cs typeface="Calibri"/>
            </a:endParaRPr>
          </a:p>
          <a:p>
            <a:pPr marL="756285" marR="5080" lvl="1" indent="-287020" algn="just">
              <a:lnSpc>
                <a:spcPts val="1939"/>
              </a:lnSpc>
              <a:spcBef>
                <a:spcPts val="465"/>
              </a:spcBef>
              <a:buFont typeface="Calibri"/>
              <a:buChar char="–"/>
              <a:tabLst>
                <a:tab pos="756285" algn="l"/>
              </a:tabLst>
            </a:pPr>
            <a:r>
              <a:rPr sz="1800" b="1" i="1" dirty="0">
                <a:latin typeface="Calibri"/>
                <a:cs typeface="Calibri"/>
              </a:rPr>
              <a:t>Les</a:t>
            </a:r>
            <a:r>
              <a:rPr sz="1800" b="1" i="1" spc="190" dirty="0">
                <a:latin typeface="Calibri"/>
                <a:cs typeface="Calibri"/>
              </a:rPr>
              <a:t> </a:t>
            </a:r>
            <a:r>
              <a:rPr sz="1800" b="1" i="1" dirty="0">
                <a:latin typeface="Calibri"/>
                <a:cs typeface="Calibri"/>
              </a:rPr>
              <a:t>particules</a:t>
            </a:r>
            <a:r>
              <a:rPr sz="1800" b="1" i="1" spc="195" dirty="0">
                <a:latin typeface="Calibri"/>
                <a:cs typeface="Calibri"/>
              </a:rPr>
              <a:t> </a:t>
            </a:r>
            <a:r>
              <a:rPr sz="1800" b="1" i="1" dirty="0">
                <a:latin typeface="Calibri"/>
                <a:cs typeface="Calibri"/>
              </a:rPr>
              <a:t>allochimiques</a:t>
            </a:r>
            <a:r>
              <a:rPr sz="1800" b="1" i="1" spc="195" dirty="0">
                <a:latin typeface="Calibri"/>
                <a:cs typeface="Calibri"/>
              </a:rPr>
              <a:t> </a:t>
            </a:r>
            <a:r>
              <a:rPr sz="1800" i="1" dirty="0">
                <a:latin typeface="Calibri"/>
                <a:cs typeface="Calibri"/>
              </a:rPr>
              <a:t>:</a:t>
            </a:r>
            <a:r>
              <a:rPr sz="1800" i="1" spc="185" dirty="0">
                <a:latin typeface="Calibri"/>
                <a:cs typeface="Calibri"/>
              </a:rPr>
              <a:t> </a:t>
            </a:r>
            <a:r>
              <a:rPr sz="1800" i="1" dirty="0">
                <a:latin typeface="Calibri"/>
                <a:cs typeface="Calibri"/>
              </a:rPr>
              <a:t>sont</a:t>
            </a:r>
            <a:r>
              <a:rPr sz="1800" i="1" spc="185" dirty="0">
                <a:latin typeface="Calibri"/>
                <a:cs typeface="Calibri"/>
              </a:rPr>
              <a:t> </a:t>
            </a:r>
            <a:r>
              <a:rPr sz="1800" i="1" dirty="0">
                <a:latin typeface="Calibri"/>
                <a:cs typeface="Calibri"/>
              </a:rPr>
              <a:t>principalement</a:t>
            </a:r>
            <a:r>
              <a:rPr sz="1800" i="1" spc="190" dirty="0">
                <a:latin typeface="Calibri"/>
                <a:cs typeface="Calibri"/>
              </a:rPr>
              <a:t> </a:t>
            </a:r>
            <a:r>
              <a:rPr sz="1800" i="1" dirty="0">
                <a:latin typeface="Calibri"/>
                <a:cs typeface="Calibri"/>
              </a:rPr>
              <a:t>des</a:t>
            </a:r>
            <a:r>
              <a:rPr sz="1800" i="1" spc="185" dirty="0">
                <a:latin typeface="Calibri"/>
                <a:cs typeface="Calibri"/>
              </a:rPr>
              <a:t> </a:t>
            </a:r>
            <a:r>
              <a:rPr sz="1800" i="1" dirty="0">
                <a:latin typeface="Calibri"/>
                <a:cs typeface="Calibri"/>
              </a:rPr>
              <a:t>calcaires.</a:t>
            </a:r>
            <a:r>
              <a:rPr sz="1800" i="1" spc="190" dirty="0">
                <a:latin typeface="Calibri"/>
                <a:cs typeface="Calibri"/>
              </a:rPr>
              <a:t> </a:t>
            </a:r>
            <a:r>
              <a:rPr sz="1800" i="1" dirty="0">
                <a:latin typeface="Calibri"/>
                <a:cs typeface="Calibri"/>
              </a:rPr>
              <a:t>Les</a:t>
            </a:r>
            <a:r>
              <a:rPr sz="1800" i="1" spc="185" dirty="0">
                <a:latin typeface="Calibri"/>
                <a:cs typeface="Calibri"/>
              </a:rPr>
              <a:t> </a:t>
            </a:r>
            <a:r>
              <a:rPr sz="1800" i="1" spc="-10" dirty="0">
                <a:latin typeface="Calibri"/>
                <a:cs typeface="Calibri"/>
              </a:rPr>
              <a:t>particules </a:t>
            </a:r>
            <a:r>
              <a:rPr sz="1800" i="1" dirty="0">
                <a:latin typeface="Calibri"/>
                <a:cs typeface="Calibri"/>
              </a:rPr>
              <a:t>des</a:t>
            </a:r>
            <a:r>
              <a:rPr sz="1800" i="1" spc="130" dirty="0">
                <a:latin typeface="Calibri"/>
                <a:cs typeface="Calibri"/>
              </a:rPr>
              <a:t> </a:t>
            </a:r>
            <a:r>
              <a:rPr sz="1800" i="1" dirty="0">
                <a:latin typeface="Calibri"/>
                <a:cs typeface="Calibri"/>
              </a:rPr>
              <a:t>allochimiques</a:t>
            </a:r>
            <a:r>
              <a:rPr sz="1800" i="1" spc="135" dirty="0">
                <a:latin typeface="Calibri"/>
                <a:cs typeface="Calibri"/>
              </a:rPr>
              <a:t> </a:t>
            </a:r>
            <a:r>
              <a:rPr sz="1800" i="1" dirty="0">
                <a:latin typeface="Calibri"/>
                <a:cs typeface="Calibri"/>
              </a:rPr>
              <a:t>sont</a:t>
            </a:r>
            <a:r>
              <a:rPr sz="1800" i="1" spc="125" dirty="0">
                <a:latin typeface="Calibri"/>
                <a:cs typeface="Calibri"/>
              </a:rPr>
              <a:t> </a:t>
            </a:r>
            <a:r>
              <a:rPr sz="1800" i="1" dirty="0">
                <a:latin typeface="Calibri"/>
                <a:cs typeface="Calibri"/>
              </a:rPr>
              <a:t>formées</a:t>
            </a:r>
            <a:r>
              <a:rPr sz="1800" i="1" spc="135" dirty="0">
                <a:latin typeface="Calibri"/>
                <a:cs typeface="Calibri"/>
              </a:rPr>
              <a:t> </a:t>
            </a:r>
            <a:r>
              <a:rPr sz="1800" i="1" dirty="0">
                <a:latin typeface="Calibri"/>
                <a:cs typeface="Calibri"/>
              </a:rPr>
              <a:t>en</a:t>
            </a:r>
            <a:r>
              <a:rPr sz="1800" i="1" spc="135" dirty="0">
                <a:latin typeface="Calibri"/>
                <a:cs typeface="Calibri"/>
              </a:rPr>
              <a:t> </a:t>
            </a:r>
            <a:r>
              <a:rPr sz="1800" i="1" dirty="0">
                <a:latin typeface="Calibri"/>
                <a:cs typeface="Calibri"/>
              </a:rPr>
              <a:t>grande</a:t>
            </a:r>
            <a:r>
              <a:rPr sz="1800" i="1" spc="130" dirty="0">
                <a:latin typeface="Calibri"/>
                <a:cs typeface="Calibri"/>
              </a:rPr>
              <a:t> </a:t>
            </a:r>
            <a:r>
              <a:rPr sz="1800" i="1" dirty="0">
                <a:latin typeface="Calibri"/>
                <a:cs typeface="Calibri"/>
              </a:rPr>
              <a:t>partie</a:t>
            </a:r>
            <a:r>
              <a:rPr sz="1800" i="1" spc="135" dirty="0">
                <a:latin typeface="Calibri"/>
                <a:cs typeface="Calibri"/>
              </a:rPr>
              <a:t> </a:t>
            </a:r>
            <a:r>
              <a:rPr sz="1800" i="1" dirty="0">
                <a:latin typeface="Calibri"/>
                <a:cs typeface="Calibri"/>
              </a:rPr>
              <a:t>par</a:t>
            </a:r>
            <a:r>
              <a:rPr sz="1800" i="1" spc="130" dirty="0">
                <a:latin typeface="Calibri"/>
                <a:cs typeface="Calibri"/>
              </a:rPr>
              <a:t> </a:t>
            </a:r>
            <a:r>
              <a:rPr sz="1800" i="1" dirty="0">
                <a:latin typeface="Calibri"/>
                <a:cs typeface="Calibri"/>
              </a:rPr>
              <a:t>les</a:t>
            </a:r>
            <a:r>
              <a:rPr sz="1800" i="1" spc="135" dirty="0">
                <a:latin typeface="Calibri"/>
                <a:cs typeface="Calibri"/>
              </a:rPr>
              <a:t> </a:t>
            </a:r>
            <a:r>
              <a:rPr sz="1800" i="1" dirty="0">
                <a:latin typeface="Calibri"/>
                <a:cs typeface="Calibri"/>
              </a:rPr>
              <a:t>coquilles</a:t>
            </a:r>
            <a:r>
              <a:rPr sz="1800" i="1" spc="135" dirty="0">
                <a:latin typeface="Calibri"/>
                <a:cs typeface="Calibri"/>
              </a:rPr>
              <a:t> </a:t>
            </a:r>
            <a:r>
              <a:rPr sz="1800" i="1" dirty="0">
                <a:latin typeface="Calibri"/>
                <a:cs typeface="Calibri"/>
              </a:rPr>
              <a:t>ou</a:t>
            </a:r>
            <a:r>
              <a:rPr sz="1800" i="1" spc="130" dirty="0">
                <a:latin typeface="Calibri"/>
                <a:cs typeface="Calibri"/>
              </a:rPr>
              <a:t> </a:t>
            </a:r>
            <a:r>
              <a:rPr sz="1800" i="1" spc="-10" dirty="0">
                <a:latin typeface="Calibri"/>
                <a:cs typeface="Calibri"/>
              </a:rPr>
              <a:t>morceaux </a:t>
            </a:r>
            <a:r>
              <a:rPr sz="1800" i="1" dirty="0">
                <a:latin typeface="Calibri"/>
                <a:cs typeface="Calibri"/>
              </a:rPr>
              <a:t>de</a:t>
            </a:r>
            <a:r>
              <a:rPr sz="1800" i="1" spc="390" dirty="0">
                <a:latin typeface="Calibri"/>
                <a:cs typeface="Calibri"/>
              </a:rPr>
              <a:t> </a:t>
            </a:r>
            <a:r>
              <a:rPr sz="1800" i="1" dirty="0">
                <a:latin typeface="Calibri"/>
                <a:cs typeface="Calibri"/>
              </a:rPr>
              <a:t>coquilles</a:t>
            </a:r>
            <a:r>
              <a:rPr sz="1800" i="1" spc="405" dirty="0">
                <a:latin typeface="Calibri"/>
                <a:cs typeface="Calibri"/>
              </a:rPr>
              <a:t> </a:t>
            </a:r>
            <a:r>
              <a:rPr sz="1800" i="1" dirty="0">
                <a:latin typeface="Calibri"/>
                <a:cs typeface="Calibri"/>
              </a:rPr>
              <a:t>des</a:t>
            </a:r>
            <a:r>
              <a:rPr sz="1800" i="1" spc="385" dirty="0">
                <a:latin typeface="Calibri"/>
                <a:cs typeface="Calibri"/>
              </a:rPr>
              <a:t> </a:t>
            </a:r>
            <a:r>
              <a:rPr sz="1800" i="1" dirty="0">
                <a:latin typeface="Calibri"/>
                <a:cs typeface="Calibri"/>
              </a:rPr>
              <a:t>organismes</a:t>
            </a:r>
            <a:r>
              <a:rPr sz="1800" i="1" spc="400" dirty="0">
                <a:latin typeface="Calibri"/>
                <a:cs typeface="Calibri"/>
              </a:rPr>
              <a:t> </a:t>
            </a:r>
            <a:r>
              <a:rPr sz="1800" i="1" dirty="0">
                <a:latin typeface="Calibri"/>
                <a:cs typeface="Calibri"/>
              </a:rPr>
              <a:t>(calcite</a:t>
            </a:r>
            <a:r>
              <a:rPr sz="1800" i="1" spc="405" dirty="0">
                <a:latin typeface="Calibri"/>
                <a:cs typeface="Calibri"/>
              </a:rPr>
              <a:t> </a:t>
            </a:r>
            <a:r>
              <a:rPr sz="1800" i="1" dirty="0">
                <a:latin typeface="Calibri"/>
                <a:cs typeface="Calibri"/>
              </a:rPr>
              <a:t>ou</a:t>
            </a:r>
            <a:r>
              <a:rPr sz="1800" i="1" spc="390" dirty="0">
                <a:latin typeface="Calibri"/>
                <a:cs typeface="Calibri"/>
              </a:rPr>
              <a:t> </a:t>
            </a:r>
            <a:r>
              <a:rPr sz="1800" i="1" dirty="0">
                <a:latin typeface="Calibri"/>
                <a:cs typeface="Calibri"/>
              </a:rPr>
              <a:t>aragonite).</a:t>
            </a:r>
            <a:r>
              <a:rPr sz="1800" i="1" spc="400" dirty="0">
                <a:latin typeface="Calibri"/>
                <a:cs typeface="Calibri"/>
              </a:rPr>
              <a:t> </a:t>
            </a:r>
            <a:r>
              <a:rPr sz="1800" i="1" dirty="0">
                <a:latin typeface="Calibri"/>
                <a:cs typeface="Calibri"/>
              </a:rPr>
              <a:t>Les</a:t>
            </a:r>
            <a:r>
              <a:rPr sz="1800" i="1" spc="405" dirty="0">
                <a:latin typeface="Calibri"/>
                <a:cs typeface="Calibri"/>
              </a:rPr>
              <a:t> </a:t>
            </a:r>
            <a:r>
              <a:rPr sz="1800" i="1" dirty="0">
                <a:latin typeface="Calibri"/>
                <a:cs typeface="Calibri"/>
              </a:rPr>
              <a:t>sédiments</a:t>
            </a:r>
            <a:r>
              <a:rPr sz="1800" i="1" spc="385" dirty="0">
                <a:latin typeface="Calibri"/>
                <a:cs typeface="Calibri"/>
              </a:rPr>
              <a:t> </a:t>
            </a:r>
            <a:r>
              <a:rPr sz="1800" i="1" dirty="0">
                <a:latin typeface="Calibri"/>
                <a:cs typeface="Calibri"/>
              </a:rPr>
              <a:t>des</a:t>
            </a:r>
            <a:r>
              <a:rPr sz="1800" i="1" spc="405" dirty="0">
                <a:latin typeface="Calibri"/>
                <a:cs typeface="Calibri"/>
              </a:rPr>
              <a:t> </a:t>
            </a:r>
            <a:r>
              <a:rPr sz="1800" i="1" spc="-10" dirty="0">
                <a:latin typeface="Calibri"/>
                <a:cs typeface="Calibri"/>
              </a:rPr>
              <a:t>zones </a:t>
            </a:r>
            <a:r>
              <a:rPr sz="1800" i="1" dirty="0">
                <a:latin typeface="Calibri"/>
                <a:cs typeface="Calibri"/>
              </a:rPr>
              <a:t>tropicales</a:t>
            </a:r>
            <a:r>
              <a:rPr sz="1800" i="1" spc="-20" dirty="0">
                <a:latin typeface="Calibri"/>
                <a:cs typeface="Calibri"/>
              </a:rPr>
              <a:t> </a:t>
            </a:r>
            <a:r>
              <a:rPr sz="1800" i="1" dirty="0">
                <a:latin typeface="Calibri"/>
                <a:cs typeface="Calibri"/>
              </a:rPr>
              <a:t>sont</a:t>
            </a:r>
            <a:r>
              <a:rPr sz="1800" i="1" spc="-35" dirty="0">
                <a:latin typeface="Calibri"/>
                <a:cs typeface="Calibri"/>
              </a:rPr>
              <a:t> </a:t>
            </a:r>
            <a:r>
              <a:rPr sz="1800" i="1" dirty="0">
                <a:latin typeface="Calibri"/>
                <a:cs typeface="Calibri"/>
              </a:rPr>
              <a:t>surtout</a:t>
            </a:r>
            <a:r>
              <a:rPr sz="1800" i="1" spc="-30" dirty="0">
                <a:latin typeface="Calibri"/>
                <a:cs typeface="Calibri"/>
              </a:rPr>
              <a:t> </a:t>
            </a:r>
            <a:r>
              <a:rPr sz="1800" i="1" dirty="0">
                <a:latin typeface="Calibri"/>
                <a:cs typeface="Calibri"/>
              </a:rPr>
              <a:t>formés</a:t>
            </a:r>
            <a:r>
              <a:rPr sz="1800" i="1" spc="-40" dirty="0">
                <a:latin typeface="Calibri"/>
                <a:cs typeface="Calibri"/>
              </a:rPr>
              <a:t> </a:t>
            </a:r>
            <a:r>
              <a:rPr sz="1800" i="1" dirty="0">
                <a:latin typeface="Calibri"/>
                <a:cs typeface="Calibri"/>
              </a:rPr>
              <a:t>de</a:t>
            </a:r>
            <a:r>
              <a:rPr sz="1800" i="1" spc="-25" dirty="0">
                <a:latin typeface="Calibri"/>
                <a:cs typeface="Calibri"/>
              </a:rPr>
              <a:t> </a:t>
            </a:r>
            <a:r>
              <a:rPr sz="1800" i="1" dirty="0">
                <a:latin typeface="Calibri"/>
                <a:cs typeface="Calibri"/>
              </a:rPr>
              <a:t>ces</a:t>
            </a:r>
            <a:r>
              <a:rPr sz="1800" i="1" spc="-30" dirty="0">
                <a:latin typeface="Calibri"/>
                <a:cs typeface="Calibri"/>
              </a:rPr>
              <a:t> </a:t>
            </a:r>
            <a:r>
              <a:rPr sz="1800" i="1" spc="-10" dirty="0">
                <a:latin typeface="Calibri"/>
                <a:cs typeface="Calibri"/>
              </a:rPr>
              <a:t>coquilles,</a:t>
            </a:r>
            <a:endParaRPr sz="1800">
              <a:latin typeface="Calibri"/>
              <a:cs typeface="Calibri"/>
            </a:endParaRPr>
          </a:p>
          <a:p>
            <a:pPr marL="758190" lvl="1" indent="-288290" algn="just">
              <a:lnSpc>
                <a:spcPts val="2050"/>
              </a:lnSpc>
              <a:spcBef>
                <a:spcPts val="204"/>
              </a:spcBef>
              <a:buFont typeface="Calibri"/>
              <a:buChar char="–"/>
              <a:tabLst>
                <a:tab pos="758190" algn="l"/>
              </a:tabLst>
            </a:pPr>
            <a:r>
              <a:rPr sz="1800" b="1" i="1" dirty="0">
                <a:latin typeface="Calibri"/>
                <a:cs typeface="Calibri"/>
              </a:rPr>
              <a:t>Les</a:t>
            </a:r>
            <a:r>
              <a:rPr sz="1800" b="1" i="1" spc="215" dirty="0">
                <a:latin typeface="Calibri"/>
                <a:cs typeface="Calibri"/>
              </a:rPr>
              <a:t> </a:t>
            </a:r>
            <a:r>
              <a:rPr sz="1800" b="1" i="1" dirty="0">
                <a:latin typeface="Calibri"/>
                <a:cs typeface="Calibri"/>
              </a:rPr>
              <a:t>particules</a:t>
            </a:r>
            <a:r>
              <a:rPr sz="1800" b="1" i="1" spc="210" dirty="0">
                <a:latin typeface="Calibri"/>
                <a:cs typeface="Calibri"/>
              </a:rPr>
              <a:t> </a:t>
            </a:r>
            <a:r>
              <a:rPr sz="1800" b="1" i="1" dirty="0">
                <a:latin typeface="Calibri"/>
                <a:cs typeface="Calibri"/>
              </a:rPr>
              <a:t>orthochimiques</a:t>
            </a:r>
            <a:r>
              <a:rPr sz="1800" b="1" i="1" spc="210" dirty="0">
                <a:latin typeface="Calibri"/>
                <a:cs typeface="Calibri"/>
              </a:rPr>
              <a:t> </a:t>
            </a:r>
            <a:r>
              <a:rPr sz="1800" i="1" dirty="0">
                <a:latin typeface="Calibri"/>
                <a:cs typeface="Calibri"/>
              </a:rPr>
              <a:t>:</a:t>
            </a:r>
            <a:r>
              <a:rPr sz="1800" i="1" spc="215" dirty="0">
                <a:latin typeface="Calibri"/>
                <a:cs typeface="Calibri"/>
              </a:rPr>
              <a:t> </a:t>
            </a:r>
            <a:r>
              <a:rPr sz="1800" i="1" dirty="0">
                <a:latin typeface="Calibri"/>
                <a:cs typeface="Calibri"/>
              </a:rPr>
              <a:t>le</a:t>
            </a:r>
            <a:r>
              <a:rPr sz="1800" i="1" spc="215" dirty="0">
                <a:latin typeface="Calibri"/>
                <a:cs typeface="Calibri"/>
              </a:rPr>
              <a:t> </a:t>
            </a:r>
            <a:r>
              <a:rPr sz="1800" i="1" dirty="0">
                <a:latin typeface="Calibri"/>
                <a:cs typeface="Calibri"/>
              </a:rPr>
              <a:t>nom</a:t>
            </a:r>
            <a:r>
              <a:rPr sz="1800" i="1" spc="204" dirty="0">
                <a:latin typeface="Calibri"/>
                <a:cs typeface="Calibri"/>
              </a:rPr>
              <a:t> </a:t>
            </a:r>
            <a:r>
              <a:rPr sz="1800" i="1" dirty="0">
                <a:latin typeface="Calibri"/>
                <a:cs typeface="Calibri"/>
              </a:rPr>
              <a:t>est</a:t>
            </a:r>
            <a:r>
              <a:rPr sz="1800" i="1" spc="190" dirty="0">
                <a:latin typeface="Calibri"/>
                <a:cs typeface="Calibri"/>
              </a:rPr>
              <a:t> </a:t>
            </a:r>
            <a:r>
              <a:rPr sz="1800" i="1" dirty="0">
                <a:latin typeface="Calibri"/>
                <a:cs typeface="Calibri"/>
              </a:rPr>
              <a:t>essentiellement</a:t>
            </a:r>
            <a:r>
              <a:rPr sz="1800" i="1" spc="200" dirty="0">
                <a:latin typeface="Calibri"/>
                <a:cs typeface="Calibri"/>
              </a:rPr>
              <a:t> </a:t>
            </a:r>
            <a:r>
              <a:rPr sz="1800" i="1" dirty="0">
                <a:latin typeface="Calibri"/>
                <a:cs typeface="Calibri"/>
              </a:rPr>
              <a:t>déterminé</a:t>
            </a:r>
            <a:r>
              <a:rPr sz="1800" i="1" spc="195" dirty="0">
                <a:latin typeface="Calibri"/>
                <a:cs typeface="Calibri"/>
              </a:rPr>
              <a:t> </a:t>
            </a:r>
            <a:r>
              <a:rPr sz="1800" i="1" dirty="0">
                <a:latin typeface="Calibri"/>
                <a:cs typeface="Calibri"/>
              </a:rPr>
              <a:t>selon</a:t>
            </a:r>
            <a:r>
              <a:rPr sz="1800" i="1" spc="210" dirty="0">
                <a:latin typeface="Calibri"/>
                <a:cs typeface="Calibri"/>
              </a:rPr>
              <a:t> </a:t>
            </a:r>
            <a:r>
              <a:rPr sz="1800" i="1" spc="-25" dirty="0">
                <a:latin typeface="Calibri"/>
                <a:cs typeface="Calibri"/>
              </a:rPr>
              <a:t>la</a:t>
            </a:r>
            <a:endParaRPr sz="1800">
              <a:latin typeface="Calibri"/>
              <a:cs typeface="Calibri"/>
            </a:endParaRPr>
          </a:p>
          <a:p>
            <a:pPr marL="756285" algn="just">
              <a:lnSpc>
                <a:spcPts val="2050"/>
              </a:lnSpc>
            </a:pPr>
            <a:r>
              <a:rPr sz="1800" i="1" dirty="0">
                <a:latin typeface="Calibri"/>
                <a:cs typeface="Calibri"/>
              </a:rPr>
              <a:t>composition</a:t>
            </a:r>
            <a:r>
              <a:rPr sz="1800" i="1" spc="-90" dirty="0">
                <a:latin typeface="Calibri"/>
                <a:cs typeface="Calibri"/>
              </a:rPr>
              <a:t> </a:t>
            </a:r>
            <a:r>
              <a:rPr sz="1800" i="1" spc="-10" dirty="0">
                <a:latin typeface="Calibri"/>
                <a:cs typeface="Calibri"/>
              </a:rPr>
              <a:t>chimique.</a:t>
            </a:r>
            <a:endParaRPr sz="1800">
              <a:latin typeface="Calibri"/>
              <a:cs typeface="Calibri"/>
            </a:endParaRPr>
          </a:p>
          <a:p>
            <a:pPr marL="353695" indent="-340995" algn="just">
              <a:lnSpc>
                <a:spcPct val="100000"/>
              </a:lnSpc>
              <a:spcBef>
                <a:spcPts val="1550"/>
              </a:spcBef>
              <a:buFont typeface="Calibri"/>
              <a:buChar char="•"/>
              <a:tabLst>
                <a:tab pos="353695" algn="l"/>
              </a:tabLst>
            </a:pPr>
            <a:r>
              <a:rPr sz="2000" b="1" dirty="0">
                <a:latin typeface="Calibri"/>
                <a:cs typeface="Calibri"/>
              </a:rPr>
              <a:t>Plusieurs</a:t>
            </a:r>
            <a:r>
              <a:rPr sz="2000" b="1" spc="-25" dirty="0">
                <a:latin typeface="Calibri"/>
                <a:cs typeface="Calibri"/>
              </a:rPr>
              <a:t> </a:t>
            </a:r>
            <a:r>
              <a:rPr sz="2000" b="1" dirty="0">
                <a:latin typeface="Calibri"/>
                <a:cs typeface="Calibri"/>
              </a:rPr>
              <a:t>types</a:t>
            </a:r>
            <a:r>
              <a:rPr sz="2000" b="1" spc="-20" dirty="0">
                <a:latin typeface="Calibri"/>
                <a:cs typeface="Calibri"/>
              </a:rPr>
              <a:t> </a:t>
            </a:r>
            <a:r>
              <a:rPr sz="2000" b="1" dirty="0">
                <a:latin typeface="Calibri"/>
                <a:cs typeface="Calibri"/>
              </a:rPr>
              <a:t>de</a:t>
            </a:r>
            <a:r>
              <a:rPr sz="2000" b="1" spc="-5" dirty="0">
                <a:latin typeface="Calibri"/>
                <a:cs typeface="Calibri"/>
              </a:rPr>
              <a:t> </a:t>
            </a:r>
            <a:r>
              <a:rPr sz="2000" b="1" spc="-10" dirty="0">
                <a:latin typeface="Calibri"/>
                <a:cs typeface="Calibri"/>
              </a:rPr>
              <a:t>classification</a:t>
            </a:r>
            <a:endParaRPr sz="20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0" y="0"/>
            <a:ext cx="9139555" cy="1126490"/>
            <a:chOff x="0" y="0"/>
            <a:chExt cx="9139555" cy="1126490"/>
          </a:xfrm>
        </p:grpSpPr>
        <p:sp>
          <p:nvSpPr>
            <p:cNvPr id="3" name="object 3"/>
            <p:cNvSpPr/>
            <p:nvPr/>
          </p:nvSpPr>
          <p:spPr>
            <a:xfrm>
              <a:off x="6003797" y="666623"/>
              <a:ext cx="2961005" cy="386080"/>
            </a:xfrm>
            <a:custGeom>
              <a:avLst/>
              <a:gdLst/>
              <a:ahLst/>
              <a:cxnLst/>
              <a:rect l="l" t="t" r="r" b="b"/>
              <a:pathLst>
                <a:path w="2961004" h="386080">
                  <a:moveTo>
                    <a:pt x="2896361" y="0"/>
                  </a:moveTo>
                  <a:lnTo>
                    <a:pt x="64388" y="0"/>
                  </a:lnTo>
                  <a:lnTo>
                    <a:pt x="39326" y="5058"/>
                  </a:lnTo>
                  <a:lnTo>
                    <a:pt x="18859" y="18843"/>
                  </a:lnTo>
                  <a:lnTo>
                    <a:pt x="5060" y="39272"/>
                  </a:lnTo>
                  <a:lnTo>
                    <a:pt x="0" y="64262"/>
                  </a:lnTo>
                  <a:lnTo>
                    <a:pt x="0" y="321690"/>
                  </a:lnTo>
                  <a:lnTo>
                    <a:pt x="5060" y="346753"/>
                  </a:lnTo>
                  <a:lnTo>
                    <a:pt x="18859" y="367220"/>
                  </a:lnTo>
                  <a:lnTo>
                    <a:pt x="39326" y="381019"/>
                  </a:lnTo>
                  <a:lnTo>
                    <a:pt x="64388" y="386079"/>
                  </a:lnTo>
                  <a:lnTo>
                    <a:pt x="2896361" y="386079"/>
                  </a:lnTo>
                  <a:lnTo>
                    <a:pt x="2921424" y="381019"/>
                  </a:lnTo>
                  <a:lnTo>
                    <a:pt x="2941891" y="367220"/>
                  </a:lnTo>
                  <a:lnTo>
                    <a:pt x="2955690" y="346753"/>
                  </a:lnTo>
                  <a:lnTo>
                    <a:pt x="2960751" y="321690"/>
                  </a:lnTo>
                  <a:lnTo>
                    <a:pt x="2960751" y="64262"/>
                  </a:lnTo>
                  <a:lnTo>
                    <a:pt x="2955690" y="39272"/>
                  </a:lnTo>
                  <a:lnTo>
                    <a:pt x="2941891" y="18843"/>
                  </a:lnTo>
                  <a:lnTo>
                    <a:pt x="2921424" y="5058"/>
                  </a:lnTo>
                  <a:lnTo>
                    <a:pt x="2896361" y="0"/>
                  </a:lnTo>
                  <a:close/>
                </a:path>
              </a:pathLst>
            </a:custGeom>
            <a:solidFill>
              <a:srgbClr val="F7954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" name="object 4"/>
            <p:cNvSpPr/>
            <p:nvPr/>
          </p:nvSpPr>
          <p:spPr>
            <a:xfrm>
              <a:off x="6003797" y="666623"/>
              <a:ext cx="2961005" cy="386080"/>
            </a:xfrm>
            <a:custGeom>
              <a:avLst/>
              <a:gdLst/>
              <a:ahLst/>
              <a:cxnLst/>
              <a:rect l="l" t="t" r="r" b="b"/>
              <a:pathLst>
                <a:path w="2961004" h="386080">
                  <a:moveTo>
                    <a:pt x="0" y="64262"/>
                  </a:moveTo>
                  <a:lnTo>
                    <a:pt x="5060" y="39272"/>
                  </a:lnTo>
                  <a:lnTo>
                    <a:pt x="18859" y="18843"/>
                  </a:lnTo>
                  <a:lnTo>
                    <a:pt x="39326" y="5058"/>
                  </a:lnTo>
                  <a:lnTo>
                    <a:pt x="64388" y="0"/>
                  </a:lnTo>
                  <a:lnTo>
                    <a:pt x="2896361" y="0"/>
                  </a:lnTo>
                  <a:lnTo>
                    <a:pt x="2921424" y="5058"/>
                  </a:lnTo>
                  <a:lnTo>
                    <a:pt x="2941891" y="18843"/>
                  </a:lnTo>
                  <a:lnTo>
                    <a:pt x="2955690" y="39272"/>
                  </a:lnTo>
                  <a:lnTo>
                    <a:pt x="2960751" y="64262"/>
                  </a:lnTo>
                  <a:lnTo>
                    <a:pt x="2960751" y="321690"/>
                  </a:lnTo>
                  <a:lnTo>
                    <a:pt x="2955690" y="346753"/>
                  </a:lnTo>
                  <a:lnTo>
                    <a:pt x="2941891" y="367220"/>
                  </a:lnTo>
                  <a:lnTo>
                    <a:pt x="2921424" y="381019"/>
                  </a:lnTo>
                  <a:lnTo>
                    <a:pt x="2896361" y="386079"/>
                  </a:lnTo>
                  <a:lnTo>
                    <a:pt x="64388" y="386079"/>
                  </a:lnTo>
                  <a:lnTo>
                    <a:pt x="39326" y="381019"/>
                  </a:lnTo>
                  <a:lnTo>
                    <a:pt x="18859" y="367220"/>
                  </a:lnTo>
                  <a:lnTo>
                    <a:pt x="5060" y="346753"/>
                  </a:lnTo>
                  <a:lnTo>
                    <a:pt x="0" y="321690"/>
                  </a:lnTo>
                  <a:lnTo>
                    <a:pt x="0" y="64262"/>
                  </a:lnTo>
                  <a:close/>
                </a:path>
              </a:pathLst>
            </a:custGeom>
            <a:ln w="25400">
              <a:solidFill>
                <a:srgbClr val="B66C3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5" name="object 5"/>
          <p:cNvSpPr txBox="1"/>
          <p:nvPr/>
        </p:nvSpPr>
        <p:spPr>
          <a:xfrm>
            <a:off x="5604668" y="231089"/>
            <a:ext cx="3335654" cy="75057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487680">
              <a:lnSpc>
                <a:spcPct val="100000"/>
              </a:lnSpc>
              <a:spcBef>
                <a:spcPts val="95"/>
              </a:spcBef>
            </a:pPr>
            <a:r>
              <a:rPr sz="1600" dirty="0">
                <a:solidFill>
                  <a:srgbClr val="FFFFFF"/>
                </a:solidFill>
                <a:latin typeface="Calibri"/>
                <a:cs typeface="Calibri"/>
              </a:rPr>
              <a:t>III</a:t>
            </a:r>
            <a:r>
              <a:rPr sz="1600" spc="-5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600" dirty="0">
                <a:solidFill>
                  <a:srgbClr val="FFFFFF"/>
                </a:solidFill>
                <a:latin typeface="Calibri"/>
                <a:cs typeface="Calibri"/>
              </a:rPr>
              <a:t>.</a:t>
            </a:r>
            <a:r>
              <a:rPr sz="1600" spc="-3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600" dirty="0">
                <a:solidFill>
                  <a:srgbClr val="FFFFFF"/>
                </a:solidFill>
                <a:latin typeface="Calibri"/>
                <a:cs typeface="Calibri"/>
              </a:rPr>
              <a:t>Les</a:t>
            </a:r>
            <a:r>
              <a:rPr sz="1600" spc="-3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600" dirty="0">
                <a:solidFill>
                  <a:srgbClr val="FFFFFF"/>
                </a:solidFill>
                <a:latin typeface="Calibri"/>
                <a:cs typeface="Calibri"/>
              </a:rPr>
              <a:t>roches</a:t>
            </a:r>
            <a:r>
              <a:rPr sz="1600" spc="-1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600" spc="-10" dirty="0">
                <a:solidFill>
                  <a:srgbClr val="FFFFFF"/>
                </a:solidFill>
                <a:latin typeface="Calibri"/>
                <a:cs typeface="Calibri"/>
              </a:rPr>
              <a:t>sédimentaires</a:t>
            </a:r>
            <a:endParaRPr sz="1600">
              <a:latin typeface="Calibri"/>
              <a:cs typeface="Calibri"/>
            </a:endParaRPr>
          </a:p>
          <a:p>
            <a:pPr marL="1200785">
              <a:lnSpc>
                <a:spcPct val="100000"/>
              </a:lnSpc>
              <a:spcBef>
                <a:spcPts val="1875"/>
              </a:spcBef>
            </a:pPr>
            <a:r>
              <a:rPr sz="1600" i="1" dirty="0">
                <a:solidFill>
                  <a:srgbClr val="FFFFFF"/>
                </a:solidFill>
                <a:latin typeface="Calibri"/>
                <a:cs typeface="Calibri"/>
              </a:rPr>
              <a:t>2.</a:t>
            </a:r>
            <a:r>
              <a:rPr sz="1600" i="1" spc="-1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600" i="1" spc="-10" dirty="0">
                <a:solidFill>
                  <a:srgbClr val="FFFFFF"/>
                </a:solidFill>
                <a:latin typeface="Calibri"/>
                <a:cs typeface="Calibri"/>
              </a:rPr>
              <a:t>Classifications</a:t>
            </a:r>
            <a:endParaRPr sz="1600">
              <a:latin typeface="Calibri"/>
              <a:cs typeface="Calibri"/>
            </a:endParaRPr>
          </a:p>
        </p:txBody>
      </p:sp>
      <p:pic>
        <p:nvPicPr>
          <p:cNvPr id="6" name="object 6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064439" y="2030338"/>
            <a:ext cx="6052825" cy="4546241"/>
          </a:xfrm>
          <a:prstGeom prst="rect">
            <a:avLst/>
          </a:prstGeom>
        </p:spPr>
      </p:pic>
      <p:sp>
        <p:nvSpPr>
          <p:cNvPr id="7" name="object 7"/>
          <p:cNvSpPr txBox="1"/>
          <p:nvPr/>
        </p:nvSpPr>
        <p:spPr>
          <a:xfrm>
            <a:off x="1194612" y="1382648"/>
            <a:ext cx="7200900" cy="112331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dirty="0">
                <a:latin typeface="Calibri"/>
                <a:cs typeface="Calibri"/>
              </a:rPr>
              <a:t>Dénomination</a:t>
            </a:r>
            <a:r>
              <a:rPr sz="1800" spc="-25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des</a:t>
            </a:r>
            <a:r>
              <a:rPr sz="1800" spc="-40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roches</a:t>
            </a:r>
            <a:r>
              <a:rPr sz="1800" spc="-40" dirty="0">
                <a:latin typeface="Calibri"/>
                <a:cs typeface="Calibri"/>
              </a:rPr>
              <a:t> </a:t>
            </a:r>
            <a:r>
              <a:rPr sz="1800" spc="-10" dirty="0">
                <a:latin typeface="Calibri"/>
                <a:cs typeface="Calibri"/>
              </a:rPr>
              <a:t>sédimentaires</a:t>
            </a:r>
            <a:r>
              <a:rPr sz="1800" spc="-35" dirty="0">
                <a:latin typeface="Calibri"/>
                <a:cs typeface="Calibri"/>
              </a:rPr>
              <a:t> </a:t>
            </a:r>
            <a:r>
              <a:rPr sz="1800" spc="-10" dirty="0">
                <a:latin typeface="Calibri"/>
                <a:cs typeface="Calibri"/>
              </a:rPr>
              <a:t>communes</a:t>
            </a:r>
            <a:r>
              <a:rPr sz="1800" spc="-40" dirty="0">
                <a:latin typeface="Calibri"/>
                <a:cs typeface="Calibri"/>
              </a:rPr>
              <a:t> </a:t>
            </a:r>
            <a:r>
              <a:rPr sz="1800" spc="-10" dirty="0">
                <a:latin typeface="Calibri"/>
                <a:cs typeface="Calibri"/>
              </a:rPr>
              <a:t>composées</a:t>
            </a:r>
            <a:r>
              <a:rPr sz="1800" spc="-40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de</a:t>
            </a:r>
            <a:r>
              <a:rPr sz="1800" spc="-35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3</a:t>
            </a:r>
            <a:r>
              <a:rPr sz="1800" spc="-10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phases</a:t>
            </a:r>
            <a:r>
              <a:rPr sz="1800" spc="-35" dirty="0">
                <a:latin typeface="Calibri"/>
                <a:cs typeface="Calibri"/>
              </a:rPr>
              <a:t> </a:t>
            </a:r>
            <a:r>
              <a:rPr sz="1800" spc="-50" dirty="0">
                <a:latin typeface="Calibri"/>
                <a:cs typeface="Calibri"/>
              </a:rPr>
              <a:t>:</a:t>
            </a:r>
            <a:endParaRPr sz="1800">
              <a:latin typeface="Calibri"/>
              <a:cs typeface="Calibri"/>
            </a:endParaRPr>
          </a:p>
          <a:p>
            <a:pPr marL="299085" indent="-286385">
              <a:lnSpc>
                <a:spcPct val="100000"/>
              </a:lnSpc>
              <a:buFont typeface="Arial"/>
              <a:buChar char="•"/>
              <a:tabLst>
                <a:tab pos="299085" algn="l"/>
              </a:tabLst>
            </a:pPr>
            <a:r>
              <a:rPr sz="1800" spc="-10" dirty="0">
                <a:latin typeface="Calibri"/>
                <a:cs typeface="Calibri"/>
              </a:rPr>
              <a:t>calcaire,</a:t>
            </a:r>
            <a:endParaRPr sz="1800">
              <a:latin typeface="Calibri"/>
              <a:cs typeface="Calibri"/>
            </a:endParaRPr>
          </a:p>
          <a:p>
            <a:pPr marL="299085" indent="-286385">
              <a:lnSpc>
                <a:spcPct val="100000"/>
              </a:lnSpc>
              <a:buFont typeface="Arial"/>
              <a:buChar char="•"/>
              <a:tabLst>
                <a:tab pos="299085" algn="l"/>
              </a:tabLst>
            </a:pPr>
            <a:r>
              <a:rPr sz="1800" spc="-10" dirty="0">
                <a:latin typeface="Calibri"/>
                <a:cs typeface="Calibri"/>
              </a:rPr>
              <a:t>sable,</a:t>
            </a:r>
            <a:endParaRPr sz="1800">
              <a:latin typeface="Calibri"/>
              <a:cs typeface="Calibri"/>
            </a:endParaRPr>
          </a:p>
          <a:p>
            <a:pPr marL="299085" indent="-286385">
              <a:lnSpc>
                <a:spcPct val="100000"/>
              </a:lnSpc>
              <a:buFont typeface="Arial"/>
              <a:buChar char="•"/>
              <a:tabLst>
                <a:tab pos="299085" algn="l"/>
              </a:tabLst>
            </a:pPr>
            <a:r>
              <a:rPr sz="1800" dirty="0">
                <a:latin typeface="Calibri"/>
                <a:cs typeface="Calibri"/>
              </a:rPr>
              <a:t>et</a:t>
            </a:r>
            <a:r>
              <a:rPr sz="1800" spc="-15" dirty="0">
                <a:latin typeface="Calibri"/>
                <a:cs typeface="Calibri"/>
              </a:rPr>
              <a:t> </a:t>
            </a:r>
            <a:r>
              <a:rPr sz="1800" spc="-10" dirty="0">
                <a:latin typeface="Calibri"/>
                <a:cs typeface="Calibri"/>
              </a:rPr>
              <a:t>argiles.</a:t>
            </a:r>
            <a:endParaRPr sz="1800">
              <a:latin typeface="Calibri"/>
              <a:cs typeface="Calibri"/>
            </a:endParaRPr>
          </a:p>
        </p:txBody>
      </p:sp>
      <p:sp>
        <p:nvSpPr>
          <p:cNvPr id="8" name="object 8"/>
          <p:cNvSpPr/>
          <p:nvPr/>
        </p:nvSpPr>
        <p:spPr>
          <a:xfrm>
            <a:off x="7186041" y="1772792"/>
            <a:ext cx="554355" cy="4698365"/>
          </a:xfrm>
          <a:custGeom>
            <a:avLst/>
            <a:gdLst/>
            <a:ahLst/>
            <a:cxnLst/>
            <a:rect l="l" t="t" r="r" b="b"/>
            <a:pathLst>
              <a:path w="554354" h="4698365">
                <a:moveTo>
                  <a:pt x="461899" y="0"/>
                </a:moveTo>
                <a:lnTo>
                  <a:pt x="92328" y="0"/>
                </a:lnTo>
                <a:lnTo>
                  <a:pt x="56417" y="7266"/>
                </a:lnTo>
                <a:lnTo>
                  <a:pt x="27066" y="27082"/>
                </a:lnTo>
                <a:lnTo>
                  <a:pt x="7264" y="56471"/>
                </a:lnTo>
                <a:lnTo>
                  <a:pt x="0" y="92456"/>
                </a:lnTo>
                <a:lnTo>
                  <a:pt x="0" y="4605743"/>
                </a:lnTo>
                <a:lnTo>
                  <a:pt x="7264" y="4641700"/>
                </a:lnTo>
                <a:lnTo>
                  <a:pt x="27066" y="4671064"/>
                </a:lnTo>
                <a:lnTo>
                  <a:pt x="56417" y="4690863"/>
                </a:lnTo>
                <a:lnTo>
                  <a:pt x="92328" y="4698123"/>
                </a:lnTo>
                <a:lnTo>
                  <a:pt x="461899" y="4698123"/>
                </a:lnTo>
                <a:lnTo>
                  <a:pt x="497883" y="4690863"/>
                </a:lnTo>
                <a:lnTo>
                  <a:pt x="527272" y="4671064"/>
                </a:lnTo>
                <a:lnTo>
                  <a:pt x="547088" y="4641700"/>
                </a:lnTo>
                <a:lnTo>
                  <a:pt x="554354" y="4605743"/>
                </a:lnTo>
                <a:lnTo>
                  <a:pt x="554354" y="92456"/>
                </a:lnTo>
                <a:lnTo>
                  <a:pt x="547088" y="56471"/>
                </a:lnTo>
                <a:lnTo>
                  <a:pt x="527272" y="27082"/>
                </a:lnTo>
                <a:lnTo>
                  <a:pt x="497883" y="7266"/>
                </a:lnTo>
                <a:lnTo>
                  <a:pt x="461899" y="0"/>
                </a:lnTo>
                <a:close/>
              </a:path>
            </a:pathLst>
          </a:custGeom>
          <a:solidFill>
            <a:srgbClr val="4F81B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/>
          <p:nvPr/>
        </p:nvSpPr>
        <p:spPr>
          <a:xfrm>
            <a:off x="7186041" y="1772792"/>
            <a:ext cx="554355" cy="4698365"/>
          </a:xfrm>
          <a:custGeom>
            <a:avLst/>
            <a:gdLst/>
            <a:ahLst/>
            <a:cxnLst/>
            <a:rect l="l" t="t" r="r" b="b"/>
            <a:pathLst>
              <a:path w="554354" h="4698365">
                <a:moveTo>
                  <a:pt x="0" y="92456"/>
                </a:moveTo>
                <a:lnTo>
                  <a:pt x="7264" y="56471"/>
                </a:lnTo>
                <a:lnTo>
                  <a:pt x="27066" y="27082"/>
                </a:lnTo>
                <a:lnTo>
                  <a:pt x="56417" y="7266"/>
                </a:lnTo>
                <a:lnTo>
                  <a:pt x="92328" y="0"/>
                </a:lnTo>
                <a:lnTo>
                  <a:pt x="461899" y="0"/>
                </a:lnTo>
                <a:lnTo>
                  <a:pt x="497883" y="7266"/>
                </a:lnTo>
                <a:lnTo>
                  <a:pt x="527272" y="27082"/>
                </a:lnTo>
                <a:lnTo>
                  <a:pt x="547088" y="56471"/>
                </a:lnTo>
                <a:lnTo>
                  <a:pt x="554354" y="92456"/>
                </a:lnTo>
                <a:lnTo>
                  <a:pt x="554354" y="4605743"/>
                </a:lnTo>
                <a:lnTo>
                  <a:pt x="547088" y="4641700"/>
                </a:lnTo>
                <a:lnTo>
                  <a:pt x="527272" y="4671064"/>
                </a:lnTo>
                <a:lnTo>
                  <a:pt x="497883" y="4690863"/>
                </a:lnTo>
                <a:lnTo>
                  <a:pt x="461899" y="4698123"/>
                </a:lnTo>
                <a:lnTo>
                  <a:pt x="92328" y="4698123"/>
                </a:lnTo>
                <a:lnTo>
                  <a:pt x="56417" y="4690863"/>
                </a:lnTo>
                <a:lnTo>
                  <a:pt x="27066" y="4671064"/>
                </a:lnTo>
                <a:lnTo>
                  <a:pt x="7264" y="4641700"/>
                </a:lnTo>
                <a:lnTo>
                  <a:pt x="0" y="4605743"/>
                </a:lnTo>
                <a:lnTo>
                  <a:pt x="0" y="92456"/>
                </a:lnTo>
                <a:close/>
              </a:path>
            </a:pathLst>
          </a:custGeom>
          <a:ln w="25400">
            <a:solidFill>
              <a:srgbClr val="385D89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10"/>
          <p:cNvSpPr txBox="1"/>
          <p:nvPr/>
        </p:nvSpPr>
        <p:spPr>
          <a:xfrm>
            <a:off x="7356347" y="2878917"/>
            <a:ext cx="254000" cy="2490470"/>
          </a:xfrm>
          <a:prstGeom prst="rect">
            <a:avLst/>
          </a:prstGeom>
        </p:spPr>
        <p:txBody>
          <a:bodyPr vert="vert270" wrap="square" lIns="0" tIns="0" rIns="0" bIns="0" rtlCol="0">
            <a:spAutoFit/>
          </a:bodyPr>
          <a:lstStyle/>
          <a:p>
            <a:pPr marL="12700">
              <a:lnSpc>
                <a:spcPts val="1810"/>
              </a:lnSpc>
            </a:pPr>
            <a:r>
              <a:rPr sz="1800" spc="-10" dirty="0">
                <a:solidFill>
                  <a:srgbClr val="FFFFFF"/>
                </a:solidFill>
                <a:latin typeface="Calibri"/>
                <a:cs typeface="Calibri"/>
              </a:rPr>
              <a:t>Sédimentation</a:t>
            </a:r>
            <a:r>
              <a:rPr sz="1800" spc="-3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800" spc="-10" dirty="0">
                <a:solidFill>
                  <a:srgbClr val="FFFFFF"/>
                </a:solidFill>
                <a:latin typeface="Calibri"/>
                <a:cs typeface="Calibri"/>
              </a:rPr>
              <a:t>carbonatée</a:t>
            </a:r>
            <a:endParaRPr sz="1800">
              <a:latin typeface="Calibri"/>
              <a:cs typeface="Calibri"/>
            </a:endParaRPr>
          </a:p>
        </p:txBody>
      </p:sp>
      <p:sp>
        <p:nvSpPr>
          <p:cNvPr id="11" name="object 11"/>
          <p:cNvSpPr/>
          <p:nvPr/>
        </p:nvSpPr>
        <p:spPr>
          <a:xfrm>
            <a:off x="450367" y="1772792"/>
            <a:ext cx="554355" cy="4680585"/>
          </a:xfrm>
          <a:custGeom>
            <a:avLst/>
            <a:gdLst/>
            <a:ahLst/>
            <a:cxnLst/>
            <a:rect l="l" t="t" r="r" b="b"/>
            <a:pathLst>
              <a:path w="554355" h="4680585">
                <a:moveTo>
                  <a:pt x="461937" y="0"/>
                </a:moveTo>
                <a:lnTo>
                  <a:pt x="92392" y="0"/>
                </a:lnTo>
                <a:lnTo>
                  <a:pt x="56428" y="7266"/>
                </a:lnTo>
                <a:lnTo>
                  <a:pt x="27060" y="27082"/>
                </a:lnTo>
                <a:lnTo>
                  <a:pt x="7260" y="56471"/>
                </a:lnTo>
                <a:lnTo>
                  <a:pt x="0" y="92456"/>
                </a:lnTo>
                <a:lnTo>
                  <a:pt x="0" y="4588154"/>
                </a:lnTo>
                <a:lnTo>
                  <a:pt x="7260" y="4624118"/>
                </a:lnTo>
                <a:lnTo>
                  <a:pt x="27060" y="4653486"/>
                </a:lnTo>
                <a:lnTo>
                  <a:pt x="56428" y="4673286"/>
                </a:lnTo>
                <a:lnTo>
                  <a:pt x="92392" y="4680546"/>
                </a:lnTo>
                <a:lnTo>
                  <a:pt x="461937" y="4680546"/>
                </a:lnTo>
                <a:lnTo>
                  <a:pt x="497893" y="4673286"/>
                </a:lnTo>
                <a:lnTo>
                  <a:pt x="527257" y="4653486"/>
                </a:lnTo>
                <a:lnTo>
                  <a:pt x="547056" y="4624118"/>
                </a:lnTo>
                <a:lnTo>
                  <a:pt x="554316" y="4588154"/>
                </a:lnTo>
                <a:lnTo>
                  <a:pt x="554316" y="92456"/>
                </a:lnTo>
                <a:lnTo>
                  <a:pt x="547056" y="56471"/>
                </a:lnTo>
                <a:lnTo>
                  <a:pt x="527257" y="27082"/>
                </a:lnTo>
                <a:lnTo>
                  <a:pt x="497893" y="7266"/>
                </a:lnTo>
                <a:lnTo>
                  <a:pt x="461937" y="0"/>
                </a:lnTo>
                <a:close/>
              </a:path>
            </a:pathLst>
          </a:custGeom>
          <a:solidFill>
            <a:srgbClr val="C0504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" name="object 12"/>
          <p:cNvSpPr/>
          <p:nvPr/>
        </p:nvSpPr>
        <p:spPr>
          <a:xfrm>
            <a:off x="450367" y="1772792"/>
            <a:ext cx="554355" cy="4680585"/>
          </a:xfrm>
          <a:custGeom>
            <a:avLst/>
            <a:gdLst/>
            <a:ahLst/>
            <a:cxnLst/>
            <a:rect l="l" t="t" r="r" b="b"/>
            <a:pathLst>
              <a:path w="554355" h="4680585">
                <a:moveTo>
                  <a:pt x="0" y="92456"/>
                </a:moveTo>
                <a:lnTo>
                  <a:pt x="7260" y="56471"/>
                </a:lnTo>
                <a:lnTo>
                  <a:pt x="27060" y="27082"/>
                </a:lnTo>
                <a:lnTo>
                  <a:pt x="56428" y="7266"/>
                </a:lnTo>
                <a:lnTo>
                  <a:pt x="92392" y="0"/>
                </a:lnTo>
                <a:lnTo>
                  <a:pt x="461937" y="0"/>
                </a:lnTo>
                <a:lnTo>
                  <a:pt x="497893" y="7266"/>
                </a:lnTo>
                <a:lnTo>
                  <a:pt x="527257" y="27082"/>
                </a:lnTo>
                <a:lnTo>
                  <a:pt x="547056" y="56471"/>
                </a:lnTo>
                <a:lnTo>
                  <a:pt x="554316" y="92456"/>
                </a:lnTo>
                <a:lnTo>
                  <a:pt x="554316" y="4588154"/>
                </a:lnTo>
                <a:lnTo>
                  <a:pt x="547056" y="4624118"/>
                </a:lnTo>
                <a:lnTo>
                  <a:pt x="527257" y="4653486"/>
                </a:lnTo>
                <a:lnTo>
                  <a:pt x="497893" y="4673286"/>
                </a:lnTo>
                <a:lnTo>
                  <a:pt x="461937" y="4680546"/>
                </a:lnTo>
                <a:lnTo>
                  <a:pt x="92392" y="4680546"/>
                </a:lnTo>
                <a:lnTo>
                  <a:pt x="56428" y="4673286"/>
                </a:lnTo>
                <a:lnTo>
                  <a:pt x="27060" y="4653486"/>
                </a:lnTo>
                <a:lnTo>
                  <a:pt x="7260" y="4624118"/>
                </a:lnTo>
                <a:lnTo>
                  <a:pt x="0" y="4588154"/>
                </a:lnTo>
                <a:lnTo>
                  <a:pt x="0" y="92456"/>
                </a:lnTo>
                <a:close/>
              </a:path>
            </a:pathLst>
          </a:custGeom>
          <a:ln w="25399">
            <a:solidFill>
              <a:srgbClr val="8B3836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" name="object 13"/>
          <p:cNvSpPr txBox="1"/>
          <p:nvPr/>
        </p:nvSpPr>
        <p:spPr>
          <a:xfrm>
            <a:off x="619607" y="2116371"/>
            <a:ext cx="254000" cy="3996054"/>
          </a:xfrm>
          <a:prstGeom prst="rect">
            <a:avLst/>
          </a:prstGeom>
        </p:spPr>
        <p:txBody>
          <a:bodyPr vert="vert270" wrap="square" lIns="0" tIns="0" rIns="0" bIns="0" rtlCol="0">
            <a:spAutoFit/>
          </a:bodyPr>
          <a:lstStyle/>
          <a:p>
            <a:pPr marL="12700">
              <a:lnSpc>
                <a:spcPts val="1810"/>
              </a:lnSpc>
            </a:pPr>
            <a:r>
              <a:rPr sz="1800" spc="-10" dirty="0">
                <a:solidFill>
                  <a:srgbClr val="FFFFFF"/>
                </a:solidFill>
                <a:latin typeface="Calibri"/>
                <a:cs typeface="Calibri"/>
              </a:rPr>
              <a:t>Sédimentation</a:t>
            </a:r>
            <a:r>
              <a:rPr sz="1800" spc="-4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800" dirty="0">
                <a:solidFill>
                  <a:srgbClr val="FFFFFF"/>
                </a:solidFill>
                <a:latin typeface="Calibri"/>
                <a:cs typeface="Calibri"/>
              </a:rPr>
              <a:t>détritique</a:t>
            </a:r>
            <a:r>
              <a:rPr sz="1800" spc="-2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800" dirty="0">
                <a:solidFill>
                  <a:srgbClr val="FFFFFF"/>
                </a:solidFill>
                <a:latin typeface="Calibri"/>
                <a:cs typeface="Calibri"/>
              </a:rPr>
              <a:t>ou</a:t>
            </a:r>
            <a:r>
              <a:rPr sz="1800" spc="-3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800" spc="-10" dirty="0">
                <a:solidFill>
                  <a:srgbClr val="FFFFFF"/>
                </a:solidFill>
                <a:latin typeface="Calibri"/>
                <a:cs typeface="Calibri"/>
              </a:rPr>
              <a:t>silicoclastique</a:t>
            </a:r>
            <a:endParaRPr sz="18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5604668" y="231089"/>
            <a:ext cx="3335654" cy="26924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487680">
              <a:lnSpc>
                <a:spcPct val="100000"/>
              </a:lnSpc>
              <a:spcBef>
                <a:spcPts val="95"/>
              </a:spcBef>
            </a:pPr>
            <a:r>
              <a:rPr sz="1600" dirty="0">
                <a:solidFill>
                  <a:srgbClr val="FFFFFF"/>
                </a:solidFill>
                <a:latin typeface="Calibri"/>
                <a:cs typeface="Calibri"/>
              </a:rPr>
              <a:t>III</a:t>
            </a:r>
            <a:r>
              <a:rPr sz="1600" spc="-5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600" dirty="0">
                <a:solidFill>
                  <a:srgbClr val="FFFFFF"/>
                </a:solidFill>
                <a:latin typeface="Calibri"/>
                <a:cs typeface="Calibri"/>
              </a:rPr>
              <a:t>.</a:t>
            </a:r>
            <a:r>
              <a:rPr sz="1600" spc="-3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600" dirty="0">
                <a:solidFill>
                  <a:srgbClr val="FFFFFF"/>
                </a:solidFill>
                <a:latin typeface="Calibri"/>
                <a:cs typeface="Calibri"/>
              </a:rPr>
              <a:t>Les</a:t>
            </a:r>
            <a:r>
              <a:rPr sz="1600" spc="-3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600" dirty="0">
                <a:solidFill>
                  <a:srgbClr val="FFFFFF"/>
                </a:solidFill>
                <a:latin typeface="Calibri"/>
                <a:cs typeface="Calibri"/>
              </a:rPr>
              <a:t>roches</a:t>
            </a:r>
            <a:r>
              <a:rPr sz="1600" spc="-1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600" spc="-10" dirty="0">
                <a:solidFill>
                  <a:srgbClr val="FFFFFF"/>
                </a:solidFill>
                <a:latin typeface="Calibri"/>
                <a:cs typeface="Calibri"/>
              </a:rPr>
              <a:t>sédimentaires</a:t>
            </a:r>
            <a:endParaRPr sz="1600">
              <a:latin typeface="Calibri"/>
              <a:cs typeface="Calibri"/>
            </a:endParaRPr>
          </a:p>
        </p:txBody>
      </p:sp>
      <p:grpSp>
        <p:nvGrpSpPr>
          <p:cNvPr id="3" name="object 3"/>
          <p:cNvGrpSpPr/>
          <p:nvPr/>
        </p:nvGrpSpPr>
        <p:grpSpPr>
          <a:xfrm>
            <a:off x="5567426" y="653923"/>
            <a:ext cx="3409950" cy="411480"/>
            <a:chOff x="5567426" y="653923"/>
            <a:chExt cx="3409950" cy="411480"/>
          </a:xfrm>
        </p:grpSpPr>
        <p:sp>
          <p:nvSpPr>
            <p:cNvPr id="4" name="object 4"/>
            <p:cNvSpPr/>
            <p:nvPr/>
          </p:nvSpPr>
          <p:spPr>
            <a:xfrm>
              <a:off x="5580126" y="666623"/>
              <a:ext cx="3384550" cy="386080"/>
            </a:xfrm>
            <a:custGeom>
              <a:avLst/>
              <a:gdLst/>
              <a:ahLst/>
              <a:cxnLst/>
              <a:rect l="l" t="t" r="r" b="b"/>
              <a:pathLst>
                <a:path w="3384550" h="386080">
                  <a:moveTo>
                    <a:pt x="3320033" y="0"/>
                  </a:moveTo>
                  <a:lnTo>
                    <a:pt x="64388" y="0"/>
                  </a:lnTo>
                  <a:lnTo>
                    <a:pt x="39326" y="5058"/>
                  </a:lnTo>
                  <a:lnTo>
                    <a:pt x="18859" y="18843"/>
                  </a:lnTo>
                  <a:lnTo>
                    <a:pt x="5060" y="39272"/>
                  </a:lnTo>
                  <a:lnTo>
                    <a:pt x="0" y="64262"/>
                  </a:lnTo>
                  <a:lnTo>
                    <a:pt x="0" y="321690"/>
                  </a:lnTo>
                  <a:lnTo>
                    <a:pt x="5060" y="346753"/>
                  </a:lnTo>
                  <a:lnTo>
                    <a:pt x="18859" y="367220"/>
                  </a:lnTo>
                  <a:lnTo>
                    <a:pt x="39326" y="381019"/>
                  </a:lnTo>
                  <a:lnTo>
                    <a:pt x="64388" y="386079"/>
                  </a:lnTo>
                  <a:lnTo>
                    <a:pt x="3320033" y="386079"/>
                  </a:lnTo>
                  <a:lnTo>
                    <a:pt x="3345096" y="381019"/>
                  </a:lnTo>
                  <a:lnTo>
                    <a:pt x="3365563" y="367220"/>
                  </a:lnTo>
                  <a:lnTo>
                    <a:pt x="3379362" y="346753"/>
                  </a:lnTo>
                  <a:lnTo>
                    <a:pt x="3384423" y="321690"/>
                  </a:lnTo>
                  <a:lnTo>
                    <a:pt x="3384423" y="64262"/>
                  </a:lnTo>
                  <a:lnTo>
                    <a:pt x="3379362" y="39272"/>
                  </a:lnTo>
                  <a:lnTo>
                    <a:pt x="3365563" y="18843"/>
                  </a:lnTo>
                  <a:lnTo>
                    <a:pt x="3345096" y="5058"/>
                  </a:lnTo>
                  <a:lnTo>
                    <a:pt x="3320033" y="0"/>
                  </a:lnTo>
                  <a:close/>
                </a:path>
              </a:pathLst>
            </a:custGeom>
            <a:solidFill>
              <a:srgbClr val="F7954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" name="object 5"/>
            <p:cNvSpPr/>
            <p:nvPr/>
          </p:nvSpPr>
          <p:spPr>
            <a:xfrm>
              <a:off x="5580126" y="666623"/>
              <a:ext cx="3384550" cy="386080"/>
            </a:xfrm>
            <a:custGeom>
              <a:avLst/>
              <a:gdLst/>
              <a:ahLst/>
              <a:cxnLst/>
              <a:rect l="l" t="t" r="r" b="b"/>
              <a:pathLst>
                <a:path w="3384550" h="386080">
                  <a:moveTo>
                    <a:pt x="0" y="64262"/>
                  </a:moveTo>
                  <a:lnTo>
                    <a:pt x="5060" y="39272"/>
                  </a:lnTo>
                  <a:lnTo>
                    <a:pt x="18859" y="18843"/>
                  </a:lnTo>
                  <a:lnTo>
                    <a:pt x="39326" y="5058"/>
                  </a:lnTo>
                  <a:lnTo>
                    <a:pt x="64388" y="0"/>
                  </a:lnTo>
                  <a:lnTo>
                    <a:pt x="3320033" y="0"/>
                  </a:lnTo>
                  <a:lnTo>
                    <a:pt x="3345096" y="5058"/>
                  </a:lnTo>
                  <a:lnTo>
                    <a:pt x="3365563" y="18843"/>
                  </a:lnTo>
                  <a:lnTo>
                    <a:pt x="3379362" y="39272"/>
                  </a:lnTo>
                  <a:lnTo>
                    <a:pt x="3384423" y="64262"/>
                  </a:lnTo>
                  <a:lnTo>
                    <a:pt x="3384423" y="321690"/>
                  </a:lnTo>
                  <a:lnTo>
                    <a:pt x="3379362" y="346753"/>
                  </a:lnTo>
                  <a:lnTo>
                    <a:pt x="3365563" y="367220"/>
                  </a:lnTo>
                  <a:lnTo>
                    <a:pt x="3345096" y="381019"/>
                  </a:lnTo>
                  <a:lnTo>
                    <a:pt x="3320033" y="386079"/>
                  </a:lnTo>
                  <a:lnTo>
                    <a:pt x="64388" y="386079"/>
                  </a:lnTo>
                  <a:lnTo>
                    <a:pt x="39326" y="381019"/>
                  </a:lnTo>
                  <a:lnTo>
                    <a:pt x="18859" y="367220"/>
                  </a:lnTo>
                  <a:lnTo>
                    <a:pt x="5060" y="346753"/>
                  </a:lnTo>
                  <a:lnTo>
                    <a:pt x="0" y="321690"/>
                  </a:lnTo>
                  <a:lnTo>
                    <a:pt x="0" y="64262"/>
                  </a:lnTo>
                  <a:close/>
                </a:path>
              </a:pathLst>
            </a:custGeom>
            <a:ln w="25399">
              <a:solidFill>
                <a:srgbClr val="B66C3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6" name="object 6"/>
          <p:cNvSpPr txBox="1"/>
          <p:nvPr/>
        </p:nvSpPr>
        <p:spPr>
          <a:xfrm>
            <a:off x="5706871" y="712978"/>
            <a:ext cx="3128645" cy="26924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600" i="1" dirty="0">
                <a:solidFill>
                  <a:srgbClr val="FFFFFF"/>
                </a:solidFill>
                <a:latin typeface="Calibri"/>
                <a:cs typeface="Calibri"/>
              </a:rPr>
              <a:t>3.</a:t>
            </a:r>
            <a:r>
              <a:rPr sz="1600" i="1" spc="-5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600" i="1" dirty="0">
                <a:solidFill>
                  <a:srgbClr val="FFFFFF"/>
                </a:solidFill>
                <a:latin typeface="Calibri"/>
                <a:cs typeface="Calibri"/>
              </a:rPr>
              <a:t>Catégories</a:t>
            </a:r>
            <a:r>
              <a:rPr sz="1600" i="1" spc="-4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600" i="1" dirty="0">
                <a:solidFill>
                  <a:srgbClr val="FFFFFF"/>
                </a:solidFill>
                <a:latin typeface="Calibri"/>
                <a:cs typeface="Calibri"/>
              </a:rPr>
              <a:t>de</a:t>
            </a:r>
            <a:r>
              <a:rPr sz="1600" i="1" spc="-3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600" i="1" dirty="0">
                <a:solidFill>
                  <a:srgbClr val="FFFFFF"/>
                </a:solidFill>
                <a:latin typeface="Calibri"/>
                <a:cs typeface="Calibri"/>
              </a:rPr>
              <a:t>roches</a:t>
            </a:r>
            <a:r>
              <a:rPr sz="1600" i="1" spc="-4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600" i="1" spc="-10" dirty="0">
                <a:solidFill>
                  <a:srgbClr val="FFFFFF"/>
                </a:solidFill>
                <a:latin typeface="Calibri"/>
                <a:cs typeface="Calibri"/>
              </a:rPr>
              <a:t>sédimentaires</a:t>
            </a:r>
            <a:endParaRPr sz="1600">
              <a:latin typeface="Calibri"/>
              <a:cs typeface="Calibri"/>
            </a:endParaRPr>
          </a:p>
        </p:txBody>
      </p:sp>
      <p:grpSp>
        <p:nvGrpSpPr>
          <p:cNvPr id="7" name="object 7"/>
          <p:cNvGrpSpPr/>
          <p:nvPr/>
        </p:nvGrpSpPr>
        <p:grpSpPr>
          <a:xfrm>
            <a:off x="166814" y="661288"/>
            <a:ext cx="4705985" cy="404495"/>
            <a:chOff x="166814" y="661288"/>
            <a:chExt cx="4705985" cy="404495"/>
          </a:xfrm>
        </p:grpSpPr>
        <p:sp>
          <p:nvSpPr>
            <p:cNvPr id="8" name="object 8"/>
            <p:cNvSpPr/>
            <p:nvPr/>
          </p:nvSpPr>
          <p:spPr>
            <a:xfrm>
              <a:off x="179514" y="673988"/>
              <a:ext cx="4680585" cy="379095"/>
            </a:xfrm>
            <a:custGeom>
              <a:avLst/>
              <a:gdLst/>
              <a:ahLst/>
              <a:cxnLst/>
              <a:rect l="l" t="t" r="r" b="b"/>
              <a:pathLst>
                <a:path w="4680585" h="379094">
                  <a:moveTo>
                    <a:pt x="4617402" y="0"/>
                  </a:moveTo>
                  <a:lnTo>
                    <a:pt x="63131" y="0"/>
                  </a:lnTo>
                  <a:lnTo>
                    <a:pt x="38554" y="4951"/>
                  </a:lnTo>
                  <a:lnTo>
                    <a:pt x="18488" y="18462"/>
                  </a:lnTo>
                  <a:lnTo>
                    <a:pt x="4960" y="38522"/>
                  </a:lnTo>
                  <a:lnTo>
                    <a:pt x="0" y="63119"/>
                  </a:lnTo>
                  <a:lnTo>
                    <a:pt x="0" y="315595"/>
                  </a:lnTo>
                  <a:lnTo>
                    <a:pt x="4960" y="340191"/>
                  </a:lnTo>
                  <a:lnTo>
                    <a:pt x="18488" y="360251"/>
                  </a:lnTo>
                  <a:lnTo>
                    <a:pt x="38554" y="373762"/>
                  </a:lnTo>
                  <a:lnTo>
                    <a:pt x="63131" y="378713"/>
                  </a:lnTo>
                  <a:lnTo>
                    <a:pt x="4617402" y="378713"/>
                  </a:lnTo>
                  <a:lnTo>
                    <a:pt x="4641945" y="373762"/>
                  </a:lnTo>
                  <a:lnTo>
                    <a:pt x="4662011" y="360251"/>
                  </a:lnTo>
                  <a:lnTo>
                    <a:pt x="4675552" y="340191"/>
                  </a:lnTo>
                  <a:lnTo>
                    <a:pt x="4680521" y="315595"/>
                  </a:lnTo>
                  <a:lnTo>
                    <a:pt x="4680521" y="63119"/>
                  </a:lnTo>
                  <a:lnTo>
                    <a:pt x="4675552" y="38522"/>
                  </a:lnTo>
                  <a:lnTo>
                    <a:pt x="4662011" y="18462"/>
                  </a:lnTo>
                  <a:lnTo>
                    <a:pt x="4641945" y="4951"/>
                  </a:lnTo>
                  <a:lnTo>
                    <a:pt x="4617402" y="0"/>
                  </a:lnTo>
                  <a:close/>
                </a:path>
              </a:pathLst>
            </a:custGeom>
            <a:solidFill>
              <a:srgbClr val="C0504D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" name="object 9"/>
            <p:cNvSpPr/>
            <p:nvPr/>
          </p:nvSpPr>
          <p:spPr>
            <a:xfrm>
              <a:off x="179514" y="673988"/>
              <a:ext cx="4680585" cy="379095"/>
            </a:xfrm>
            <a:custGeom>
              <a:avLst/>
              <a:gdLst/>
              <a:ahLst/>
              <a:cxnLst/>
              <a:rect l="l" t="t" r="r" b="b"/>
              <a:pathLst>
                <a:path w="4680585" h="379094">
                  <a:moveTo>
                    <a:pt x="4617402" y="0"/>
                  </a:moveTo>
                  <a:lnTo>
                    <a:pt x="4641945" y="4951"/>
                  </a:lnTo>
                  <a:lnTo>
                    <a:pt x="4662011" y="18462"/>
                  </a:lnTo>
                  <a:lnTo>
                    <a:pt x="4675552" y="38522"/>
                  </a:lnTo>
                  <a:lnTo>
                    <a:pt x="4680521" y="63119"/>
                  </a:lnTo>
                  <a:lnTo>
                    <a:pt x="4680521" y="315595"/>
                  </a:lnTo>
                  <a:lnTo>
                    <a:pt x="4675552" y="340191"/>
                  </a:lnTo>
                  <a:lnTo>
                    <a:pt x="4662011" y="360251"/>
                  </a:lnTo>
                  <a:lnTo>
                    <a:pt x="4641945" y="373762"/>
                  </a:lnTo>
                  <a:lnTo>
                    <a:pt x="4617402" y="378713"/>
                  </a:lnTo>
                  <a:lnTo>
                    <a:pt x="63131" y="378713"/>
                  </a:lnTo>
                  <a:lnTo>
                    <a:pt x="38554" y="373762"/>
                  </a:lnTo>
                  <a:lnTo>
                    <a:pt x="18488" y="360251"/>
                  </a:lnTo>
                  <a:lnTo>
                    <a:pt x="4960" y="340191"/>
                  </a:lnTo>
                  <a:lnTo>
                    <a:pt x="0" y="315595"/>
                  </a:lnTo>
                  <a:lnTo>
                    <a:pt x="0" y="63119"/>
                  </a:lnTo>
                  <a:lnTo>
                    <a:pt x="4960" y="38522"/>
                  </a:lnTo>
                  <a:lnTo>
                    <a:pt x="18488" y="18462"/>
                  </a:lnTo>
                  <a:lnTo>
                    <a:pt x="38554" y="4951"/>
                  </a:lnTo>
                  <a:lnTo>
                    <a:pt x="63131" y="0"/>
                  </a:lnTo>
                  <a:lnTo>
                    <a:pt x="4617402" y="0"/>
                  </a:lnTo>
                  <a:close/>
                </a:path>
              </a:pathLst>
            </a:custGeom>
            <a:ln w="25400">
              <a:solidFill>
                <a:srgbClr val="8B3836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0" name="object 10"/>
          <p:cNvSpPr txBox="1"/>
          <p:nvPr/>
        </p:nvSpPr>
        <p:spPr>
          <a:xfrm>
            <a:off x="600252" y="716661"/>
            <a:ext cx="3838575" cy="26924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299085" indent="-286385">
              <a:lnSpc>
                <a:spcPct val="100000"/>
              </a:lnSpc>
              <a:spcBef>
                <a:spcPts val="95"/>
              </a:spcBef>
              <a:buFont typeface="Arial"/>
              <a:buChar char="•"/>
              <a:tabLst>
                <a:tab pos="299085" algn="l"/>
              </a:tabLst>
            </a:pPr>
            <a:r>
              <a:rPr sz="1600" spc="-10" dirty="0">
                <a:solidFill>
                  <a:srgbClr val="FFFFFF"/>
                </a:solidFill>
                <a:latin typeface="Calibri"/>
                <a:cs typeface="Calibri"/>
              </a:rPr>
              <a:t>Sédimentation</a:t>
            </a:r>
            <a:r>
              <a:rPr sz="1600" spc="-5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600" dirty="0">
                <a:solidFill>
                  <a:srgbClr val="FFFFFF"/>
                </a:solidFill>
                <a:latin typeface="Calibri"/>
                <a:cs typeface="Calibri"/>
              </a:rPr>
              <a:t>détritique</a:t>
            </a:r>
            <a:r>
              <a:rPr sz="1600" spc="-4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600" dirty="0">
                <a:solidFill>
                  <a:srgbClr val="FFFFFF"/>
                </a:solidFill>
                <a:latin typeface="Calibri"/>
                <a:cs typeface="Calibri"/>
              </a:rPr>
              <a:t>ou</a:t>
            </a:r>
            <a:r>
              <a:rPr sz="1600" spc="-2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600" spc="-10" dirty="0">
                <a:solidFill>
                  <a:srgbClr val="FFFFFF"/>
                </a:solidFill>
                <a:latin typeface="Calibri"/>
                <a:cs typeface="Calibri"/>
              </a:rPr>
              <a:t>silicoclastique</a:t>
            </a:r>
            <a:endParaRPr sz="1600">
              <a:latin typeface="Calibri"/>
              <a:cs typeface="Calibri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186334" y="1193673"/>
            <a:ext cx="1536065" cy="12446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95"/>
              </a:spcBef>
            </a:pPr>
            <a:r>
              <a:rPr sz="1600" b="1" spc="-10" dirty="0">
                <a:latin typeface="Comic Sans MS"/>
                <a:cs typeface="Comic Sans MS"/>
              </a:rPr>
              <a:t>Roches silicoclastiques: </a:t>
            </a:r>
            <a:r>
              <a:rPr sz="1600" b="1" dirty="0">
                <a:latin typeface="Comic Sans MS"/>
                <a:cs typeface="Comic Sans MS"/>
              </a:rPr>
              <a:t>Paramètres</a:t>
            </a:r>
            <a:r>
              <a:rPr sz="1600" b="1" spc="-70" dirty="0">
                <a:latin typeface="Comic Sans MS"/>
                <a:cs typeface="Comic Sans MS"/>
              </a:rPr>
              <a:t> </a:t>
            </a:r>
            <a:r>
              <a:rPr sz="1600" b="1" spc="-25" dirty="0">
                <a:latin typeface="Comic Sans MS"/>
                <a:cs typeface="Comic Sans MS"/>
              </a:rPr>
              <a:t>et </a:t>
            </a:r>
            <a:r>
              <a:rPr sz="1600" b="1" dirty="0">
                <a:latin typeface="Comic Sans MS"/>
                <a:cs typeface="Comic Sans MS"/>
              </a:rPr>
              <a:t>Processus</a:t>
            </a:r>
            <a:r>
              <a:rPr sz="1600" b="1" spc="-50" dirty="0">
                <a:latin typeface="Comic Sans MS"/>
                <a:cs typeface="Comic Sans MS"/>
              </a:rPr>
              <a:t> </a:t>
            </a:r>
            <a:r>
              <a:rPr sz="1600" b="1" spc="-25" dirty="0">
                <a:latin typeface="Comic Sans MS"/>
                <a:cs typeface="Comic Sans MS"/>
              </a:rPr>
              <a:t>de </a:t>
            </a:r>
            <a:r>
              <a:rPr sz="1600" b="1" spc="-10" dirty="0">
                <a:latin typeface="Comic Sans MS"/>
                <a:cs typeface="Comic Sans MS"/>
              </a:rPr>
              <a:t>formation</a:t>
            </a:r>
            <a:endParaRPr sz="1600">
              <a:latin typeface="Comic Sans MS"/>
              <a:cs typeface="Comic Sans MS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4883403" y="1866264"/>
            <a:ext cx="1671955" cy="336550"/>
          </a:xfrm>
          <a:prstGeom prst="rect">
            <a:avLst/>
          </a:prstGeom>
          <a:solidFill>
            <a:srgbClr val="DDDDDD"/>
          </a:solidFill>
        </p:spPr>
        <p:txBody>
          <a:bodyPr vert="horz" wrap="square" lIns="0" tIns="36195" rIns="0" bIns="0" rtlCol="0">
            <a:spAutoFit/>
          </a:bodyPr>
          <a:lstStyle/>
          <a:p>
            <a:pPr marL="93980">
              <a:lnSpc>
                <a:spcPct val="100000"/>
              </a:lnSpc>
              <a:spcBef>
                <a:spcPts val="285"/>
              </a:spcBef>
            </a:pPr>
            <a:r>
              <a:rPr sz="1600" b="1" dirty="0">
                <a:latin typeface="Comic Sans MS"/>
                <a:cs typeface="Comic Sans MS"/>
              </a:rPr>
              <a:t>Roches</a:t>
            </a:r>
            <a:r>
              <a:rPr sz="1600" b="1" spc="-40" dirty="0">
                <a:latin typeface="Comic Sans MS"/>
                <a:cs typeface="Comic Sans MS"/>
              </a:rPr>
              <a:t> </a:t>
            </a:r>
            <a:r>
              <a:rPr sz="1600" b="1" spc="-10" dirty="0">
                <a:latin typeface="Comic Sans MS"/>
                <a:cs typeface="Comic Sans MS"/>
              </a:rPr>
              <a:t>sources</a:t>
            </a:r>
            <a:endParaRPr sz="1600">
              <a:latin typeface="Comic Sans MS"/>
              <a:cs typeface="Comic Sans MS"/>
            </a:endParaRPr>
          </a:p>
        </p:txBody>
      </p:sp>
      <p:sp>
        <p:nvSpPr>
          <p:cNvPr id="13" name="object 13"/>
          <p:cNvSpPr/>
          <p:nvPr/>
        </p:nvSpPr>
        <p:spPr>
          <a:xfrm>
            <a:off x="5681853" y="2548889"/>
            <a:ext cx="76200" cy="576580"/>
          </a:xfrm>
          <a:custGeom>
            <a:avLst/>
            <a:gdLst/>
            <a:ahLst/>
            <a:cxnLst/>
            <a:rect l="l" t="t" r="r" b="b"/>
            <a:pathLst>
              <a:path w="76200" h="576580">
                <a:moveTo>
                  <a:pt x="28575" y="500125"/>
                </a:moveTo>
                <a:lnTo>
                  <a:pt x="0" y="500125"/>
                </a:lnTo>
                <a:lnTo>
                  <a:pt x="38100" y="576326"/>
                </a:lnTo>
                <a:lnTo>
                  <a:pt x="69850" y="512825"/>
                </a:lnTo>
                <a:lnTo>
                  <a:pt x="28575" y="512825"/>
                </a:lnTo>
                <a:lnTo>
                  <a:pt x="28575" y="500125"/>
                </a:lnTo>
                <a:close/>
              </a:path>
              <a:path w="76200" h="576580">
                <a:moveTo>
                  <a:pt x="47625" y="0"/>
                </a:moveTo>
                <a:lnTo>
                  <a:pt x="28575" y="0"/>
                </a:lnTo>
                <a:lnTo>
                  <a:pt x="28575" y="512825"/>
                </a:lnTo>
                <a:lnTo>
                  <a:pt x="47625" y="512825"/>
                </a:lnTo>
                <a:lnTo>
                  <a:pt x="47625" y="0"/>
                </a:lnTo>
                <a:close/>
              </a:path>
              <a:path w="76200" h="576580">
                <a:moveTo>
                  <a:pt x="76200" y="500125"/>
                </a:moveTo>
                <a:lnTo>
                  <a:pt x="47625" y="500125"/>
                </a:lnTo>
                <a:lnTo>
                  <a:pt x="47625" y="512825"/>
                </a:lnTo>
                <a:lnTo>
                  <a:pt x="69850" y="512825"/>
                </a:lnTo>
                <a:lnTo>
                  <a:pt x="76200" y="500125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" name="object 14"/>
          <p:cNvSpPr txBox="1"/>
          <p:nvPr/>
        </p:nvSpPr>
        <p:spPr>
          <a:xfrm>
            <a:off x="5871209" y="2543048"/>
            <a:ext cx="2458085" cy="45339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1400" b="1" dirty="0">
                <a:latin typeface="Comic Sans MS"/>
                <a:cs typeface="Comic Sans MS"/>
              </a:rPr>
              <a:t>Processus</a:t>
            </a:r>
            <a:r>
              <a:rPr sz="1400" b="1" spc="10" dirty="0">
                <a:latin typeface="Comic Sans MS"/>
                <a:cs typeface="Comic Sans MS"/>
              </a:rPr>
              <a:t> </a:t>
            </a:r>
            <a:r>
              <a:rPr sz="1400" b="1" spc="-10" dirty="0">
                <a:latin typeface="Comic Sans MS"/>
                <a:cs typeface="Comic Sans MS"/>
              </a:rPr>
              <a:t>physico-chimiques</a:t>
            </a:r>
            <a:endParaRPr sz="1400">
              <a:latin typeface="Comic Sans MS"/>
              <a:cs typeface="Comic Sans MS"/>
            </a:endParaRPr>
          </a:p>
          <a:p>
            <a:pPr marL="12700">
              <a:lnSpc>
                <a:spcPct val="100000"/>
              </a:lnSpc>
            </a:pPr>
            <a:r>
              <a:rPr sz="1400" dirty="0">
                <a:latin typeface="Comic Sans MS"/>
                <a:cs typeface="Comic Sans MS"/>
              </a:rPr>
              <a:t>altération</a:t>
            </a:r>
            <a:r>
              <a:rPr sz="1400" spc="-50" dirty="0">
                <a:latin typeface="Comic Sans MS"/>
                <a:cs typeface="Comic Sans MS"/>
              </a:rPr>
              <a:t> </a:t>
            </a:r>
            <a:r>
              <a:rPr sz="1400" dirty="0">
                <a:latin typeface="Comic Sans MS"/>
                <a:cs typeface="Comic Sans MS"/>
              </a:rPr>
              <a:t>vs</a:t>
            </a:r>
            <a:r>
              <a:rPr sz="1400" spc="-30" dirty="0">
                <a:latin typeface="Comic Sans MS"/>
                <a:cs typeface="Comic Sans MS"/>
              </a:rPr>
              <a:t> </a:t>
            </a:r>
            <a:r>
              <a:rPr sz="1400" spc="-10" dirty="0">
                <a:latin typeface="Comic Sans MS"/>
                <a:cs typeface="Comic Sans MS"/>
              </a:rPr>
              <a:t>érosion</a:t>
            </a:r>
            <a:endParaRPr sz="1400">
              <a:latin typeface="Comic Sans MS"/>
              <a:cs typeface="Comic Sans MS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4804028" y="3242691"/>
            <a:ext cx="1833880" cy="336550"/>
          </a:xfrm>
          <a:prstGeom prst="rect">
            <a:avLst/>
          </a:prstGeom>
          <a:solidFill>
            <a:srgbClr val="DDDDDD"/>
          </a:solidFill>
        </p:spPr>
        <p:txBody>
          <a:bodyPr vert="horz" wrap="square" lIns="0" tIns="36830" rIns="0" bIns="0" rtlCol="0">
            <a:spAutoFit/>
          </a:bodyPr>
          <a:lstStyle/>
          <a:p>
            <a:pPr marL="95250">
              <a:lnSpc>
                <a:spcPct val="100000"/>
              </a:lnSpc>
              <a:spcBef>
                <a:spcPts val="290"/>
              </a:spcBef>
            </a:pPr>
            <a:r>
              <a:rPr sz="1600" b="1" dirty="0">
                <a:latin typeface="Comic Sans MS"/>
                <a:cs typeface="Comic Sans MS"/>
              </a:rPr>
              <a:t>Grains</a:t>
            </a:r>
            <a:r>
              <a:rPr sz="1600" b="1" spc="-50" dirty="0">
                <a:latin typeface="Comic Sans MS"/>
                <a:cs typeface="Comic Sans MS"/>
              </a:rPr>
              <a:t> </a:t>
            </a:r>
            <a:r>
              <a:rPr sz="1600" b="1" spc="-10" dirty="0">
                <a:latin typeface="Comic Sans MS"/>
                <a:cs typeface="Comic Sans MS"/>
              </a:rPr>
              <a:t>clastiques</a:t>
            </a:r>
            <a:endParaRPr sz="1600">
              <a:latin typeface="Comic Sans MS"/>
              <a:cs typeface="Comic Sans MS"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5871209" y="3695827"/>
            <a:ext cx="1722755" cy="45339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400" b="1" dirty="0">
                <a:latin typeface="Comic Sans MS"/>
                <a:cs typeface="Comic Sans MS"/>
              </a:rPr>
              <a:t>Transport</a:t>
            </a:r>
            <a:r>
              <a:rPr sz="1400" b="1" spc="-45" dirty="0">
                <a:latin typeface="Comic Sans MS"/>
                <a:cs typeface="Comic Sans MS"/>
              </a:rPr>
              <a:t> </a:t>
            </a:r>
            <a:r>
              <a:rPr sz="1400" b="1" dirty="0">
                <a:latin typeface="Comic Sans MS"/>
                <a:cs typeface="Comic Sans MS"/>
              </a:rPr>
              <a:t>et</a:t>
            </a:r>
            <a:r>
              <a:rPr sz="1400" b="1" spc="-30" dirty="0">
                <a:latin typeface="Comic Sans MS"/>
                <a:cs typeface="Comic Sans MS"/>
              </a:rPr>
              <a:t> </a:t>
            </a:r>
            <a:r>
              <a:rPr sz="1400" b="1" spc="-20" dirty="0">
                <a:latin typeface="Comic Sans MS"/>
                <a:cs typeface="Comic Sans MS"/>
              </a:rPr>
              <a:t>dépôt</a:t>
            </a:r>
            <a:endParaRPr sz="1400">
              <a:latin typeface="Comic Sans MS"/>
              <a:cs typeface="Comic Sans MS"/>
            </a:endParaRPr>
          </a:p>
          <a:p>
            <a:pPr marL="12700">
              <a:lnSpc>
                <a:spcPct val="100000"/>
              </a:lnSpc>
              <a:spcBef>
                <a:spcPts val="5"/>
              </a:spcBef>
            </a:pPr>
            <a:r>
              <a:rPr sz="1400" dirty="0">
                <a:latin typeface="Comic Sans MS"/>
                <a:cs typeface="Comic Sans MS"/>
              </a:rPr>
              <a:t>altération</a:t>
            </a:r>
            <a:r>
              <a:rPr sz="1400" spc="-50" dirty="0">
                <a:latin typeface="Comic Sans MS"/>
                <a:cs typeface="Comic Sans MS"/>
              </a:rPr>
              <a:t> </a:t>
            </a:r>
            <a:r>
              <a:rPr sz="1400" dirty="0">
                <a:latin typeface="Comic Sans MS"/>
                <a:cs typeface="Comic Sans MS"/>
              </a:rPr>
              <a:t>vs</a:t>
            </a:r>
            <a:r>
              <a:rPr sz="1400" spc="-30" dirty="0">
                <a:latin typeface="Comic Sans MS"/>
                <a:cs typeface="Comic Sans MS"/>
              </a:rPr>
              <a:t> </a:t>
            </a:r>
            <a:r>
              <a:rPr sz="1400" spc="-10" dirty="0">
                <a:latin typeface="Comic Sans MS"/>
                <a:cs typeface="Comic Sans MS"/>
              </a:rPr>
              <a:t>érosion</a:t>
            </a:r>
            <a:endParaRPr sz="1400">
              <a:latin typeface="Comic Sans MS"/>
              <a:cs typeface="Comic Sans MS"/>
            </a:endParaRPr>
          </a:p>
        </p:txBody>
      </p:sp>
      <p:sp>
        <p:nvSpPr>
          <p:cNvPr id="17" name="object 17"/>
          <p:cNvSpPr/>
          <p:nvPr/>
        </p:nvSpPr>
        <p:spPr>
          <a:xfrm>
            <a:off x="5681853" y="3696715"/>
            <a:ext cx="76200" cy="576580"/>
          </a:xfrm>
          <a:custGeom>
            <a:avLst/>
            <a:gdLst/>
            <a:ahLst/>
            <a:cxnLst/>
            <a:rect l="l" t="t" r="r" b="b"/>
            <a:pathLst>
              <a:path w="76200" h="576579">
                <a:moveTo>
                  <a:pt x="28575" y="499998"/>
                </a:moveTo>
                <a:lnTo>
                  <a:pt x="0" y="499998"/>
                </a:lnTo>
                <a:lnTo>
                  <a:pt x="38100" y="576198"/>
                </a:lnTo>
                <a:lnTo>
                  <a:pt x="69850" y="512698"/>
                </a:lnTo>
                <a:lnTo>
                  <a:pt x="28575" y="512698"/>
                </a:lnTo>
                <a:lnTo>
                  <a:pt x="28575" y="499998"/>
                </a:lnTo>
                <a:close/>
              </a:path>
              <a:path w="76200" h="576579">
                <a:moveTo>
                  <a:pt x="47625" y="0"/>
                </a:moveTo>
                <a:lnTo>
                  <a:pt x="28575" y="0"/>
                </a:lnTo>
                <a:lnTo>
                  <a:pt x="28575" y="512698"/>
                </a:lnTo>
                <a:lnTo>
                  <a:pt x="47625" y="512698"/>
                </a:lnTo>
                <a:lnTo>
                  <a:pt x="47625" y="0"/>
                </a:lnTo>
                <a:close/>
              </a:path>
              <a:path w="76200" h="576579">
                <a:moveTo>
                  <a:pt x="76200" y="499998"/>
                </a:moveTo>
                <a:lnTo>
                  <a:pt x="47625" y="499998"/>
                </a:lnTo>
                <a:lnTo>
                  <a:pt x="47625" y="512698"/>
                </a:lnTo>
                <a:lnTo>
                  <a:pt x="69850" y="512698"/>
                </a:lnTo>
                <a:lnTo>
                  <a:pt x="76200" y="499998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" name="object 18"/>
          <p:cNvSpPr txBox="1"/>
          <p:nvPr/>
        </p:nvSpPr>
        <p:spPr>
          <a:xfrm>
            <a:off x="4703953" y="4390390"/>
            <a:ext cx="2033905" cy="336550"/>
          </a:xfrm>
          <a:prstGeom prst="rect">
            <a:avLst/>
          </a:prstGeom>
          <a:solidFill>
            <a:srgbClr val="DDDDDD"/>
          </a:solidFill>
        </p:spPr>
        <p:txBody>
          <a:bodyPr vert="horz" wrap="square" lIns="0" tIns="36830" rIns="0" bIns="0" rtlCol="0">
            <a:spAutoFit/>
          </a:bodyPr>
          <a:lstStyle/>
          <a:p>
            <a:pPr marL="86360">
              <a:lnSpc>
                <a:spcPct val="100000"/>
              </a:lnSpc>
              <a:spcBef>
                <a:spcPts val="290"/>
              </a:spcBef>
            </a:pPr>
            <a:r>
              <a:rPr sz="1600" b="1" dirty="0">
                <a:latin typeface="Comic Sans MS"/>
                <a:cs typeface="Comic Sans MS"/>
              </a:rPr>
              <a:t>Grains</a:t>
            </a:r>
            <a:r>
              <a:rPr sz="1600" b="1" spc="-55" dirty="0">
                <a:latin typeface="Comic Sans MS"/>
                <a:cs typeface="Comic Sans MS"/>
              </a:rPr>
              <a:t> </a:t>
            </a:r>
            <a:r>
              <a:rPr sz="1600" b="1" dirty="0">
                <a:latin typeface="Comic Sans MS"/>
                <a:cs typeface="Comic Sans MS"/>
              </a:rPr>
              <a:t>clastiques</a:t>
            </a:r>
            <a:r>
              <a:rPr sz="1600" b="1" spc="-20" dirty="0">
                <a:latin typeface="Comic Sans MS"/>
                <a:cs typeface="Comic Sans MS"/>
              </a:rPr>
              <a:t> </a:t>
            </a:r>
            <a:r>
              <a:rPr sz="1600" b="1" spc="-50" dirty="0">
                <a:latin typeface="Comic Sans MS"/>
                <a:cs typeface="Comic Sans MS"/>
              </a:rPr>
              <a:t>≠</a:t>
            </a:r>
            <a:endParaRPr sz="1600">
              <a:latin typeface="Comic Sans MS"/>
              <a:cs typeface="Comic Sans MS"/>
            </a:endParaRPr>
          </a:p>
        </p:txBody>
      </p:sp>
      <p:sp>
        <p:nvSpPr>
          <p:cNvPr id="19" name="object 19"/>
          <p:cNvSpPr txBox="1"/>
          <p:nvPr/>
        </p:nvSpPr>
        <p:spPr>
          <a:xfrm>
            <a:off x="5871209" y="4775708"/>
            <a:ext cx="2763520" cy="66611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400" b="1" spc="-10" dirty="0">
                <a:latin typeface="Comic Sans MS"/>
                <a:cs typeface="Comic Sans MS"/>
              </a:rPr>
              <a:t>Diagenèse</a:t>
            </a:r>
            <a:endParaRPr sz="1400">
              <a:latin typeface="Comic Sans MS"/>
              <a:cs typeface="Comic Sans MS"/>
            </a:endParaRPr>
          </a:p>
          <a:p>
            <a:pPr marL="12700" marR="5080">
              <a:lnSpc>
                <a:spcPct val="100000"/>
              </a:lnSpc>
              <a:spcBef>
                <a:spcPts val="5"/>
              </a:spcBef>
            </a:pPr>
            <a:r>
              <a:rPr sz="1400" dirty="0">
                <a:latin typeface="Comic Sans MS"/>
                <a:cs typeface="Comic Sans MS"/>
              </a:rPr>
              <a:t>Compaction,</a:t>
            </a:r>
            <a:r>
              <a:rPr sz="1400" spc="10" dirty="0">
                <a:latin typeface="Comic Sans MS"/>
                <a:cs typeface="Comic Sans MS"/>
              </a:rPr>
              <a:t> </a:t>
            </a:r>
            <a:r>
              <a:rPr sz="1400" spc="-10" dirty="0">
                <a:latin typeface="Comic Sans MS"/>
                <a:cs typeface="Comic Sans MS"/>
              </a:rPr>
              <a:t>pression-dissolution, précipitation</a:t>
            </a:r>
            <a:endParaRPr sz="1400">
              <a:latin typeface="Comic Sans MS"/>
              <a:cs typeface="Comic Sans MS"/>
            </a:endParaRPr>
          </a:p>
        </p:txBody>
      </p:sp>
      <p:sp>
        <p:nvSpPr>
          <p:cNvPr id="20" name="object 20"/>
          <p:cNvSpPr/>
          <p:nvPr/>
        </p:nvSpPr>
        <p:spPr>
          <a:xfrm>
            <a:off x="5681853" y="4844415"/>
            <a:ext cx="76200" cy="576580"/>
          </a:xfrm>
          <a:custGeom>
            <a:avLst/>
            <a:gdLst/>
            <a:ahLst/>
            <a:cxnLst/>
            <a:rect l="l" t="t" r="r" b="b"/>
            <a:pathLst>
              <a:path w="76200" h="576579">
                <a:moveTo>
                  <a:pt x="28575" y="500126"/>
                </a:moveTo>
                <a:lnTo>
                  <a:pt x="0" y="500126"/>
                </a:lnTo>
                <a:lnTo>
                  <a:pt x="38100" y="576326"/>
                </a:lnTo>
                <a:lnTo>
                  <a:pt x="69850" y="512826"/>
                </a:lnTo>
                <a:lnTo>
                  <a:pt x="28575" y="512826"/>
                </a:lnTo>
                <a:lnTo>
                  <a:pt x="28575" y="500126"/>
                </a:lnTo>
                <a:close/>
              </a:path>
              <a:path w="76200" h="576579">
                <a:moveTo>
                  <a:pt x="47625" y="0"/>
                </a:moveTo>
                <a:lnTo>
                  <a:pt x="28575" y="0"/>
                </a:lnTo>
                <a:lnTo>
                  <a:pt x="28575" y="512826"/>
                </a:lnTo>
                <a:lnTo>
                  <a:pt x="47625" y="512826"/>
                </a:lnTo>
                <a:lnTo>
                  <a:pt x="47625" y="0"/>
                </a:lnTo>
                <a:close/>
              </a:path>
              <a:path w="76200" h="576579">
                <a:moveTo>
                  <a:pt x="76200" y="500126"/>
                </a:moveTo>
                <a:lnTo>
                  <a:pt x="47625" y="500126"/>
                </a:lnTo>
                <a:lnTo>
                  <a:pt x="47625" y="512826"/>
                </a:lnTo>
                <a:lnTo>
                  <a:pt x="69850" y="512826"/>
                </a:lnTo>
                <a:lnTo>
                  <a:pt x="76200" y="500126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" name="object 21"/>
          <p:cNvSpPr txBox="1"/>
          <p:nvPr/>
        </p:nvSpPr>
        <p:spPr>
          <a:xfrm>
            <a:off x="4696078" y="5514378"/>
            <a:ext cx="2047875" cy="611505"/>
          </a:xfrm>
          <a:prstGeom prst="rect">
            <a:avLst/>
          </a:prstGeom>
          <a:solidFill>
            <a:srgbClr val="DDDDDD"/>
          </a:solidFill>
        </p:spPr>
        <p:txBody>
          <a:bodyPr vert="horz" wrap="square" lIns="0" tIns="40640" rIns="0" bIns="0" rtlCol="0">
            <a:spAutoFit/>
          </a:bodyPr>
          <a:lstStyle/>
          <a:p>
            <a:pPr marL="2540" algn="ctr">
              <a:lnSpc>
                <a:spcPts val="2145"/>
              </a:lnSpc>
              <a:spcBef>
                <a:spcPts val="320"/>
              </a:spcBef>
            </a:pPr>
            <a:r>
              <a:rPr sz="1600" b="1" dirty="0">
                <a:latin typeface="Comic Sans MS"/>
                <a:cs typeface="Comic Sans MS"/>
              </a:rPr>
              <a:t>Grains</a:t>
            </a:r>
            <a:r>
              <a:rPr sz="1600" b="1" spc="-65" dirty="0">
                <a:latin typeface="Comic Sans MS"/>
                <a:cs typeface="Comic Sans MS"/>
              </a:rPr>
              <a:t> </a:t>
            </a:r>
            <a:r>
              <a:rPr sz="1600" b="1" dirty="0">
                <a:latin typeface="Comic Sans MS"/>
                <a:cs typeface="Comic Sans MS"/>
              </a:rPr>
              <a:t>clastiques</a:t>
            </a:r>
            <a:r>
              <a:rPr sz="1600" b="1" spc="-30" dirty="0">
                <a:latin typeface="Comic Sans MS"/>
                <a:cs typeface="Comic Sans MS"/>
              </a:rPr>
              <a:t> </a:t>
            </a:r>
            <a:r>
              <a:rPr sz="1800" b="1" spc="-50" dirty="0">
                <a:latin typeface="Arial"/>
                <a:cs typeface="Arial"/>
              </a:rPr>
              <a:t>≠</a:t>
            </a:r>
            <a:endParaRPr sz="1800">
              <a:latin typeface="Arial"/>
              <a:cs typeface="Arial"/>
            </a:endParaRPr>
          </a:p>
          <a:p>
            <a:pPr algn="ctr">
              <a:lnSpc>
                <a:spcPts val="1905"/>
              </a:lnSpc>
            </a:pPr>
            <a:r>
              <a:rPr sz="1600" b="1" dirty="0">
                <a:latin typeface="Comic Sans MS"/>
                <a:cs typeface="Comic Sans MS"/>
              </a:rPr>
              <a:t>+ </a:t>
            </a:r>
            <a:r>
              <a:rPr sz="1600" b="1" spc="-10" dirty="0">
                <a:latin typeface="Comic Sans MS"/>
                <a:cs typeface="Comic Sans MS"/>
              </a:rPr>
              <a:t>Ciments</a:t>
            </a:r>
            <a:endParaRPr sz="1600">
              <a:latin typeface="Comic Sans MS"/>
              <a:cs typeface="Comic Sans MS"/>
            </a:endParaRPr>
          </a:p>
        </p:txBody>
      </p:sp>
      <p:sp>
        <p:nvSpPr>
          <p:cNvPr id="22" name="object 22"/>
          <p:cNvSpPr txBox="1"/>
          <p:nvPr/>
        </p:nvSpPr>
        <p:spPr>
          <a:xfrm>
            <a:off x="3927728" y="2208022"/>
            <a:ext cx="3488054" cy="23939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1400" dirty="0">
                <a:latin typeface="Comic Sans MS"/>
                <a:cs typeface="Comic Sans MS"/>
              </a:rPr>
              <a:t>(Ignées,</a:t>
            </a:r>
            <a:r>
              <a:rPr sz="1400" spc="-50" dirty="0">
                <a:latin typeface="Comic Sans MS"/>
                <a:cs typeface="Comic Sans MS"/>
              </a:rPr>
              <a:t> </a:t>
            </a:r>
            <a:r>
              <a:rPr sz="1400" dirty="0">
                <a:latin typeface="Comic Sans MS"/>
                <a:cs typeface="Comic Sans MS"/>
              </a:rPr>
              <a:t>Métamorphiques,</a:t>
            </a:r>
            <a:r>
              <a:rPr sz="1400" spc="-55" dirty="0">
                <a:latin typeface="Comic Sans MS"/>
                <a:cs typeface="Comic Sans MS"/>
              </a:rPr>
              <a:t> </a:t>
            </a:r>
            <a:r>
              <a:rPr sz="1400" spc="-10" dirty="0">
                <a:latin typeface="Comic Sans MS"/>
                <a:cs typeface="Comic Sans MS"/>
              </a:rPr>
              <a:t>Sédimentaires)</a:t>
            </a:r>
            <a:endParaRPr sz="1400">
              <a:latin typeface="Comic Sans MS"/>
              <a:cs typeface="Comic Sans MS"/>
            </a:endParaRPr>
          </a:p>
        </p:txBody>
      </p:sp>
      <p:sp>
        <p:nvSpPr>
          <p:cNvPr id="23" name="object 23"/>
          <p:cNvSpPr txBox="1"/>
          <p:nvPr/>
        </p:nvSpPr>
        <p:spPr>
          <a:xfrm>
            <a:off x="2371725" y="2654054"/>
            <a:ext cx="2029460" cy="251460"/>
          </a:xfrm>
          <a:prstGeom prst="rect">
            <a:avLst/>
          </a:prstGeom>
        </p:spPr>
        <p:txBody>
          <a:bodyPr vert="horz" wrap="square" lIns="0" tIns="1651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30"/>
              </a:spcBef>
            </a:pPr>
            <a:r>
              <a:rPr sz="1450" i="1" spc="-35" dirty="0">
                <a:latin typeface="Comic Sans MS"/>
                <a:cs typeface="Comic Sans MS"/>
              </a:rPr>
              <a:t>Climats/Reliefs/</a:t>
            </a:r>
            <a:r>
              <a:rPr sz="1450" i="1" spc="-10" dirty="0">
                <a:latin typeface="Comic Sans MS"/>
                <a:cs typeface="Comic Sans MS"/>
              </a:rPr>
              <a:t> Source</a:t>
            </a:r>
            <a:endParaRPr sz="1450">
              <a:latin typeface="Comic Sans MS"/>
              <a:cs typeface="Comic Sans MS"/>
            </a:endParaRPr>
          </a:p>
        </p:txBody>
      </p:sp>
      <p:sp>
        <p:nvSpPr>
          <p:cNvPr id="24" name="object 24"/>
          <p:cNvSpPr txBox="1"/>
          <p:nvPr/>
        </p:nvSpPr>
        <p:spPr>
          <a:xfrm>
            <a:off x="2012950" y="3829058"/>
            <a:ext cx="2750185" cy="251460"/>
          </a:xfrm>
          <a:prstGeom prst="rect">
            <a:avLst/>
          </a:prstGeom>
        </p:spPr>
        <p:txBody>
          <a:bodyPr vert="horz" wrap="square" lIns="0" tIns="1651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30"/>
              </a:spcBef>
            </a:pPr>
            <a:r>
              <a:rPr sz="1450" i="1" spc="-30" dirty="0">
                <a:latin typeface="Comic Sans MS"/>
                <a:cs typeface="Comic Sans MS"/>
              </a:rPr>
              <a:t>Eolien/Fluviatile/Marin/Glaciaire</a:t>
            </a:r>
            <a:endParaRPr sz="1450">
              <a:latin typeface="Comic Sans MS"/>
              <a:cs typeface="Comic Sans MS"/>
            </a:endParaRPr>
          </a:p>
        </p:txBody>
      </p:sp>
      <p:grpSp>
        <p:nvGrpSpPr>
          <p:cNvPr id="25" name="object 25"/>
          <p:cNvGrpSpPr/>
          <p:nvPr/>
        </p:nvGrpSpPr>
        <p:grpSpPr>
          <a:xfrm>
            <a:off x="5710428" y="1977389"/>
            <a:ext cx="2971800" cy="4799330"/>
            <a:chOff x="5710428" y="1977389"/>
            <a:chExt cx="2971800" cy="4799330"/>
          </a:xfrm>
        </p:grpSpPr>
        <p:sp>
          <p:nvSpPr>
            <p:cNvPr id="26" name="object 26"/>
            <p:cNvSpPr/>
            <p:nvPr/>
          </p:nvSpPr>
          <p:spPr>
            <a:xfrm>
              <a:off x="5719953" y="6624040"/>
              <a:ext cx="0" cy="142875"/>
            </a:xfrm>
            <a:custGeom>
              <a:avLst/>
              <a:gdLst/>
              <a:ahLst/>
              <a:cxnLst/>
              <a:rect l="l" t="t" r="r" b="b"/>
              <a:pathLst>
                <a:path h="142875">
                  <a:moveTo>
                    <a:pt x="0" y="0"/>
                  </a:moveTo>
                  <a:lnTo>
                    <a:pt x="0" y="142876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7" name="object 27"/>
            <p:cNvSpPr/>
            <p:nvPr/>
          </p:nvSpPr>
          <p:spPr>
            <a:xfrm>
              <a:off x="5719953" y="2015489"/>
              <a:ext cx="2952750" cy="4751705"/>
            </a:xfrm>
            <a:custGeom>
              <a:avLst/>
              <a:gdLst/>
              <a:ahLst/>
              <a:cxnLst/>
              <a:rect l="l" t="t" r="r" b="b"/>
              <a:pathLst>
                <a:path w="2952750" h="4751705">
                  <a:moveTo>
                    <a:pt x="0" y="4751426"/>
                  </a:moveTo>
                  <a:lnTo>
                    <a:pt x="2952750" y="4751426"/>
                  </a:lnTo>
                </a:path>
                <a:path w="2952750" h="4751705">
                  <a:moveTo>
                    <a:pt x="2952750" y="4751426"/>
                  </a:moveTo>
                  <a:lnTo>
                    <a:pt x="2952750" y="0"/>
                  </a:lnTo>
                </a:path>
              </a:pathLst>
            </a:custGeom>
            <a:ln w="19050">
              <a:solidFill>
                <a:srgbClr val="000000"/>
              </a:solidFill>
              <a:prstDash val="sysDashDot"/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8" name="object 28"/>
            <p:cNvSpPr/>
            <p:nvPr/>
          </p:nvSpPr>
          <p:spPr>
            <a:xfrm>
              <a:off x="6799453" y="1977389"/>
              <a:ext cx="1800225" cy="76200"/>
            </a:xfrm>
            <a:custGeom>
              <a:avLst/>
              <a:gdLst/>
              <a:ahLst/>
              <a:cxnLst/>
              <a:rect l="l" t="t" r="r" b="b"/>
              <a:pathLst>
                <a:path w="1800225" h="76200">
                  <a:moveTo>
                    <a:pt x="1800225" y="28575"/>
                  </a:moveTo>
                  <a:lnTo>
                    <a:pt x="1724025" y="28575"/>
                  </a:lnTo>
                  <a:lnTo>
                    <a:pt x="1724025" y="47625"/>
                  </a:lnTo>
                  <a:lnTo>
                    <a:pt x="1800225" y="47625"/>
                  </a:lnTo>
                  <a:lnTo>
                    <a:pt x="1800225" y="28575"/>
                  </a:lnTo>
                  <a:close/>
                </a:path>
                <a:path w="1800225" h="76200">
                  <a:moveTo>
                    <a:pt x="1666875" y="28575"/>
                  </a:moveTo>
                  <a:lnTo>
                    <a:pt x="1647825" y="28575"/>
                  </a:lnTo>
                  <a:lnTo>
                    <a:pt x="1647825" y="47625"/>
                  </a:lnTo>
                  <a:lnTo>
                    <a:pt x="1666875" y="47625"/>
                  </a:lnTo>
                  <a:lnTo>
                    <a:pt x="1666875" y="28575"/>
                  </a:lnTo>
                  <a:close/>
                </a:path>
                <a:path w="1800225" h="76200">
                  <a:moveTo>
                    <a:pt x="1590675" y="28575"/>
                  </a:moveTo>
                  <a:lnTo>
                    <a:pt x="1514475" y="28575"/>
                  </a:lnTo>
                  <a:lnTo>
                    <a:pt x="1514475" y="47625"/>
                  </a:lnTo>
                  <a:lnTo>
                    <a:pt x="1590675" y="47625"/>
                  </a:lnTo>
                  <a:lnTo>
                    <a:pt x="1590675" y="28575"/>
                  </a:lnTo>
                  <a:close/>
                </a:path>
                <a:path w="1800225" h="76200">
                  <a:moveTo>
                    <a:pt x="1457325" y="28575"/>
                  </a:moveTo>
                  <a:lnTo>
                    <a:pt x="1438275" y="28575"/>
                  </a:lnTo>
                  <a:lnTo>
                    <a:pt x="1438275" y="47625"/>
                  </a:lnTo>
                  <a:lnTo>
                    <a:pt x="1457325" y="47625"/>
                  </a:lnTo>
                  <a:lnTo>
                    <a:pt x="1457325" y="28575"/>
                  </a:lnTo>
                  <a:close/>
                </a:path>
                <a:path w="1800225" h="76200">
                  <a:moveTo>
                    <a:pt x="1381125" y="28575"/>
                  </a:moveTo>
                  <a:lnTo>
                    <a:pt x="1304925" y="28575"/>
                  </a:lnTo>
                  <a:lnTo>
                    <a:pt x="1304925" y="47625"/>
                  </a:lnTo>
                  <a:lnTo>
                    <a:pt x="1381125" y="47625"/>
                  </a:lnTo>
                  <a:lnTo>
                    <a:pt x="1381125" y="28575"/>
                  </a:lnTo>
                  <a:close/>
                </a:path>
                <a:path w="1800225" h="76200">
                  <a:moveTo>
                    <a:pt x="1247775" y="28575"/>
                  </a:moveTo>
                  <a:lnTo>
                    <a:pt x="1228725" y="28575"/>
                  </a:lnTo>
                  <a:lnTo>
                    <a:pt x="1228725" y="47625"/>
                  </a:lnTo>
                  <a:lnTo>
                    <a:pt x="1247775" y="47625"/>
                  </a:lnTo>
                  <a:lnTo>
                    <a:pt x="1247775" y="28575"/>
                  </a:lnTo>
                  <a:close/>
                </a:path>
                <a:path w="1800225" h="76200">
                  <a:moveTo>
                    <a:pt x="1171575" y="28575"/>
                  </a:moveTo>
                  <a:lnTo>
                    <a:pt x="1095375" y="28575"/>
                  </a:lnTo>
                  <a:lnTo>
                    <a:pt x="1095375" y="47625"/>
                  </a:lnTo>
                  <a:lnTo>
                    <a:pt x="1171575" y="47625"/>
                  </a:lnTo>
                  <a:lnTo>
                    <a:pt x="1171575" y="28575"/>
                  </a:lnTo>
                  <a:close/>
                </a:path>
                <a:path w="1800225" h="76200">
                  <a:moveTo>
                    <a:pt x="1038225" y="28575"/>
                  </a:moveTo>
                  <a:lnTo>
                    <a:pt x="1019175" y="28575"/>
                  </a:lnTo>
                  <a:lnTo>
                    <a:pt x="1019175" y="47625"/>
                  </a:lnTo>
                  <a:lnTo>
                    <a:pt x="1038225" y="47625"/>
                  </a:lnTo>
                  <a:lnTo>
                    <a:pt x="1038225" y="28575"/>
                  </a:lnTo>
                  <a:close/>
                </a:path>
                <a:path w="1800225" h="76200">
                  <a:moveTo>
                    <a:pt x="962025" y="28575"/>
                  </a:moveTo>
                  <a:lnTo>
                    <a:pt x="885825" y="28575"/>
                  </a:lnTo>
                  <a:lnTo>
                    <a:pt x="885825" y="47625"/>
                  </a:lnTo>
                  <a:lnTo>
                    <a:pt x="962025" y="47625"/>
                  </a:lnTo>
                  <a:lnTo>
                    <a:pt x="962025" y="28575"/>
                  </a:lnTo>
                  <a:close/>
                </a:path>
                <a:path w="1800225" h="76200">
                  <a:moveTo>
                    <a:pt x="828675" y="28575"/>
                  </a:moveTo>
                  <a:lnTo>
                    <a:pt x="809625" y="28575"/>
                  </a:lnTo>
                  <a:lnTo>
                    <a:pt x="809625" y="47625"/>
                  </a:lnTo>
                  <a:lnTo>
                    <a:pt x="828675" y="47625"/>
                  </a:lnTo>
                  <a:lnTo>
                    <a:pt x="828675" y="28575"/>
                  </a:lnTo>
                  <a:close/>
                </a:path>
                <a:path w="1800225" h="76200">
                  <a:moveTo>
                    <a:pt x="752475" y="28575"/>
                  </a:moveTo>
                  <a:lnTo>
                    <a:pt x="676275" y="28575"/>
                  </a:lnTo>
                  <a:lnTo>
                    <a:pt x="676275" y="47625"/>
                  </a:lnTo>
                  <a:lnTo>
                    <a:pt x="752475" y="47625"/>
                  </a:lnTo>
                  <a:lnTo>
                    <a:pt x="752475" y="28575"/>
                  </a:lnTo>
                  <a:close/>
                </a:path>
                <a:path w="1800225" h="76200">
                  <a:moveTo>
                    <a:pt x="619125" y="28575"/>
                  </a:moveTo>
                  <a:lnTo>
                    <a:pt x="600075" y="28575"/>
                  </a:lnTo>
                  <a:lnTo>
                    <a:pt x="600075" y="47625"/>
                  </a:lnTo>
                  <a:lnTo>
                    <a:pt x="619125" y="47625"/>
                  </a:lnTo>
                  <a:lnTo>
                    <a:pt x="619125" y="28575"/>
                  </a:lnTo>
                  <a:close/>
                </a:path>
                <a:path w="1800225" h="76200">
                  <a:moveTo>
                    <a:pt x="542925" y="28575"/>
                  </a:moveTo>
                  <a:lnTo>
                    <a:pt x="466725" y="28575"/>
                  </a:lnTo>
                  <a:lnTo>
                    <a:pt x="466725" y="47625"/>
                  </a:lnTo>
                  <a:lnTo>
                    <a:pt x="542925" y="47625"/>
                  </a:lnTo>
                  <a:lnTo>
                    <a:pt x="542925" y="28575"/>
                  </a:lnTo>
                  <a:close/>
                </a:path>
                <a:path w="1800225" h="76200">
                  <a:moveTo>
                    <a:pt x="409575" y="28575"/>
                  </a:moveTo>
                  <a:lnTo>
                    <a:pt x="390525" y="28575"/>
                  </a:lnTo>
                  <a:lnTo>
                    <a:pt x="390525" y="47625"/>
                  </a:lnTo>
                  <a:lnTo>
                    <a:pt x="409575" y="47625"/>
                  </a:lnTo>
                  <a:lnTo>
                    <a:pt x="409575" y="28575"/>
                  </a:lnTo>
                  <a:close/>
                </a:path>
                <a:path w="1800225" h="76200">
                  <a:moveTo>
                    <a:pt x="333375" y="28575"/>
                  </a:moveTo>
                  <a:lnTo>
                    <a:pt x="257175" y="28575"/>
                  </a:lnTo>
                  <a:lnTo>
                    <a:pt x="257175" y="47625"/>
                  </a:lnTo>
                  <a:lnTo>
                    <a:pt x="333375" y="47625"/>
                  </a:lnTo>
                  <a:lnTo>
                    <a:pt x="333375" y="28575"/>
                  </a:lnTo>
                  <a:close/>
                </a:path>
                <a:path w="1800225" h="76200">
                  <a:moveTo>
                    <a:pt x="200025" y="28575"/>
                  </a:moveTo>
                  <a:lnTo>
                    <a:pt x="180975" y="28575"/>
                  </a:lnTo>
                  <a:lnTo>
                    <a:pt x="180975" y="47625"/>
                  </a:lnTo>
                  <a:lnTo>
                    <a:pt x="200025" y="47625"/>
                  </a:lnTo>
                  <a:lnTo>
                    <a:pt x="200025" y="28575"/>
                  </a:lnTo>
                  <a:close/>
                </a:path>
                <a:path w="1800225" h="76200">
                  <a:moveTo>
                    <a:pt x="76200" y="0"/>
                  </a:moveTo>
                  <a:lnTo>
                    <a:pt x="0" y="38100"/>
                  </a:lnTo>
                  <a:lnTo>
                    <a:pt x="76200" y="76200"/>
                  </a:lnTo>
                  <a:lnTo>
                    <a:pt x="76200" y="47625"/>
                  </a:lnTo>
                  <a:lnTo>
                    <a:pt x="63500" y="47625"/>
                  </a:lnTo>
                  <a:lnTo>
                    <a:pt x="63500" y="28575"/>
                  </a:lnTo>
                  <a:lnTo>
                    <a:pt x="76200" y="28575"/>
                  </a:lnTo>
                  <a:lnTo>
                    <a:pt x="76200" y="0"/>
                  </a:lnTo>
                  <a:close/>
                </a:path>
                <a:path w="1800225" h="76200">
                  <a:moveTo>
                    <a:pt x="76200" y="28575"/>
                  </a:moveTo>
                  <a:lnTo>
                    <a:pt x="63500" y="28575"/>
                  </a:lnTo>
                  <a:lnTo>
                    <a:pt x="63500" y="47625"/>
                  </a:lnTo>
                  <a:lnTo>
                    <a:pt x="76200" y="47625"/>
                  </a:lnTo>
                  <a:lnTo>
                    <a:pt x="76200" y="28575"/>
                  </a:lnTo>
                  <a:close/>
                </a:path>
                <a:path w="1800225" h="76200">
                  <a:moveTo>
                    <a:pt x="123825" y="28575"/>
                  </a:moveTo>
                  <a:lnTo>
                    <a:pt x="76200" y="28575"/>
                  </a:lnTo>
                  <a:lnTo>
                    <a:pt x="76200" y="47625"/>
                  </a:lnTo>
                  <a:lnTo>
                    <a:pt x="123825" y="47625"/>
                  </a:lnTo>
                  <a:lnTo>
                    <a:pt x="123825" y="28575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29" name="object 29"/>
          <p:cNvSpPr txBox="1"/>
          <p:nvPr/>
        </p:nvSpPr>
        <p:spPr>
          <a:xfrm>
            <a:off x="8713748" y="4058792"/>
            <a:ext cx="238125" cy="611505"/>
          </a:xfrm>
          <a:prstGeom prst="rect">
            <a:avLst/>
          </a:prstGeom>
        </p:spPr>
        <p:txBody>
          <a:bodyPr vert="vert" wrap="square" lIns="0" tIns="2794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220"/>
              </a:spcBef>
            </a:pPr>
            <a:r>
              <a:rPr sz="1200" b="1" dirty="0">
                <a:latin typeface="Comic Sans MS"/>
                <a:cs typeface="Comic Sans MS"/>
              </a:rPr>
              <a:t>n</a:t>
            </a:r>
            <a:r>
              <a:rPr sz="1200" b="1" spc="-10" dirty="0">
                <a:latin typeface="Comic Sans MS"/>
                <a:cs typeface="Comic Sans MS"/>
              </a:rPr>
              <a:t> cycles</a:t>
            </a:r>
            <a:endParaRPr sz="1200">
              <a:latin typeface="Comic Sans MS"/>
              <a:cs typeface="Comic Sans MS"/>
            </a:endParaRPr>
          </a:p>
        </p:txBody>
      </p:sp>
      <p:sp>
        <p:nvSpPr>
          <p:cNvPr id="30" name="object 30"/>
          <p:cNvSpPr txBox="1"/>
          <p:nvPr/>
        </p:nvSpPr>
        <p:spPr>
          <a:xfrm>
            <a:off x="1561846" y="5054989"/>
            <a:ext cx="3599179" cy="251460"/>
          </a:xfrm>
          <a:prstGeom prst="rect">
            <a:avLst/>
          </a:prstGeom>
        </p:spPr>
        <p:txBody>
          <a:bodyPr vert="horz" wrap="square" lIns="0" tIns="1651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30"/>
              </a:spcBef>
            </a:pPr>
            <a:r>
              <a:rPr sz="1450" i="1" spc="-30" dirty="0">
                <a:latin typeface="Comic Sans MS"/>
                <a:cs typeface="Comic Sans MS"/>
              </a:rPr>
              <a:t>Profondeur/Pression/T</a:t>
            </a:r>
            <a:r>
              <a:rPr sz="1400" i="1" spc="-30" dirty="0">
                <a:latin typeface="Arial"/>
                <a:cs typeface="Arial"/>
              </a:rPr>
              <a:t>°</a:t>
            </a:r>
            <a:r>
              <a:rPr sz="1450" i="1" spc="-30" dirty="0">
                <a:latin typeface="Comic Sans MS"/>
                <a:cs typeface="Comic Sans MS"/>
              </a:rPr>
              <a:t>C/pH/Eh/Salinité…</a:t>
            </a:r>
            <a:endParaRPr sz="1450">
              <a:latin typeface="Comic Sans MS"/>
              <a:cs typeface="Comic Sans MS"/>
            </a:endParaRPr>
          </a:p>
        </p:txBody>
      </p:sp>
      <p:sp>
        <p:nvSpPr>
          <p:cNvPr id="31" name="object 31"/>
          <p:cNvSpPr txBox="1"/>
          <p:nvPr/>
        </p:nvSpPr>
        <p:spPr>
          <a:xfrm>
            <a:off x="2470404" y="1186878"/>
            <a:ext cx="1746250" cy="376555"/>
          </a:xfrm>
          <a:prstGeom prst="rect">
            <a:avLst/>
          </a:prstGeom>
          <a:solidFill>
            <a:srgbClr val="959595"/>
          </a:solidFill>
          <a:ln w="9525">
            <a:solidFill>
              <a:srgbClr val="000000"/>
            </a:solidFill>
          </a:ln>
        </p:spPr>
        <p:txBody>
          <a:bodyPr vert="horz" wrap="square" lIns="0" tIns="33655" rIns="0" bIns="0" rtlCol="0">
            <a:spAutoFit/>
          </a:bodyPr>
          <a:lstStyle/>
          <a:p>
            <a:pPr marL="91440">
              <a:lnSpc>
                <a:spcPct val="100000"/>
              </a:lnSpc>
              <a:spcBef>
                <a:spcPts val="265"/>
              </a:spcBef>
            </a:pPr>
            <a:r>
              <a:rPr sz="1800" b="1" spc="-10" dirty="0">
                <a:latin typeface="Comic Sans MS"/>
                <a:cs typeface="Comic Sans MS"/>
              </a:rPr>
              <a:t>PARAMETRES</a:t>
            </a:r>
            <a:endParaRPr sz="1800">
              <a:latin typeface="Comic Sans MS"/>
              <a:cs typeface="Comic Sans MS"/>
            </a:endParaRPr>
          </a:p>
        </p:txBody>
      </p:sp>
      <p:sp>
        <p:nvSpPr>
          <p:cNvPr id="32" name="object 32"/>
          <p:cNvSpPr txBox="1"/>
          <p:nvPr/>
        </p:nvSpPr>
        <p:spPr>
          <a:xfrm>
            <a:off x="6883654" y="1186878"/>
            <a:ext cx="1573530" cy="376555"/>
          </a:xfrm>
          <a:prstGeom prst="rect">
            <a:avLst/>
          </a:prstGeom>
          <a:solidFill>
            <a:srgbClr val="959595"/>
          </a:solidFill>
          <a:ln w="9525">
            <a:solidFill>
              <a:srgbClr val="000000"/>
            </a:solidFill>
          </a:ln>
        </p:spPr>
        <p:txBody>
          <a:bodyPr vert="horz" wrap="square" lIns="0" tIns="33655" rIns="0" bIns="0" rtlCol="0">
            <a:spAutoFit/>
          </a:bodyPr>
          <a:lstStyle/>
          <a:p>
            <a:pPr marL="92075">
              <a:lnSpc>
                <a:spcPct val="100000"/>
              </a:lnSpc>
              <a:spcBef>
                <a:spcPts val="265"/>
              </a:spcBef>
            </a:pPr>
            <a:r>
              <a:rPr sz="1800" b="1" spc="-10" dirty="0">
                <a:latin typeface="Comic Sans MS"/>
                <a:cs typeface="Comic Sans MS"/>
              </a:rPr>
              <a:t>PROCESSUS</a:t>
            </a:r>
            <a:endParaRPr sz="1800">
              <a:latin typeface="Comic Sans MS"/>
              <a:cs typeface="Comic Sans MS"/>
            </a:endParaRPr>
          </a:p>
        </p:txBody>
      </p:sp>
      <p:sp>
        <p:nvSpPr>
          <p:cNvPr id="33" name="object 33"/>
          <p:cNvSpPr txBox="1"/>
          <p:nvPr/>
        </p:nvSpPr>
        <p:spPr>
          <a:xfrm>
            <a:off x="4640453" y="6263678"/>
            <a:ext cx="2222500" cy="314325"/>
          </a:xfrm>
          <a:prstGeom prst="rect">
            <a:avLst/>
          </a:prstGeom>
          <a:solidFill>
            <a:srgbClr val="959595"/>
          </a:solidFill>
          <a:ln w="9525">
            <a:solidFill>
              <a:srgbClr val="000000"/>
            </a:solidFill>
          </a:ln>
        </p:spPr>
        <p:txBody>
          <a:bodyPr vert="horz" wrap="square" lIns="0" tIns="38100" rIns="0" bIns="0" rtlCol="0">
            <a:spAutoFit/>
          </a:bodyPr>
          <a:lstStyle/>
          <a:p>
            <a:pPr marL="92075">
              <a:lnSpc>
                <a:spcPct val="100000"/>
              </a:lnSpc>
              <a:spcBef>
                <a:spcPts val="300"/>
              </a:spcBef>
            </a:pPr>
            <a:r>
              <a:rPr sz="1400" b="1" dirty="0">
                <a:latin typeface="Comic Sans MS"/>
                <a:cs typeface="Comic Sans MS"/>
              </a:rPr>
              <a:t>=Roches</a:t>
            </a:r>
            <a:r>
              <a:rPr sz="1400" b="1" spc="-50" dirty="0">
                <a:latin typeface="Comic Sans MS"/>
                <a:cs typeface="Comic Sans MS"/>
              </a:rPr>
              <a:t> </a:t>
            </a:r>
            <a:r>
              <a:rPr sz="1400" b="1" spc="-10" dirty="0">
                <a:latin typeface="Comic Sans MS"/>
                <a:cs typeface="Comic Sans MS"/>
              </a:rPr>
              <a:t>silicoclastiques</a:t>
            </a:r>
            <a:endParaRPr sz="1400">
              <a:latin typeface="Comic Sans MS"/>
              <a:cs typeface="Comic Sans MS"/>
            </a:endParaRPr>
          </a:p>
        </p:txBody>
      </p:sp>
    </p:spTree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5604668" y="231089"/>
            <a:ext cx="3335654" cy="26924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487680">
              <a:lnSpc>
                <a:spcPct val="100000"/>
              </a:lnSpc>
              <a:spcBef>
                <a:spcPts val="95"/>
              </a:spcBef>
            </a:pPr>
            <a:r>
              <a:rPr sz="1600" dirty="0">
                <a:solidFill>
                  <a:srgbClr val="FFFFFF"/>
                </a:solidFill>
                <a:latin typeface="Calibri"/>
                <a:cs typeface="Calibri"/>
              </a:rPr>
              <a:t>III</a:t>
            </a:r>
            <a:r>
              <a:rPr sz="1600" spc="-5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600" dirty="0">
                <a:solidFill>
                  <a:srgbClr val="FFFFFF"/>
                </a:solidFill>
                <a:latin typeface="Calibri"/>
                <a:cs typeface="Calibri"/>
              </a:rPr>
              <a:t>.</a:t>
            </a:r>
            <a:r>
              <a:rPr sz="1600" spc="-3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600" dirty="0">
                <a:solidFill>
                  <a:srgbClr val="FFFFFF"/>
                </a:solidFill>
                <a:latin typeface="Calibri"/>
                <a:cs typeface="Calibri"/>
              </a:rPr>
              <a:t>Les</a:t>
            </a:r>
            <a:r>
              <a:rPr sz="1600" spc="-3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600" dirty="0">
                <a:solidFill>
                  <a:srgbClr val="FFFFFF"/>
                </a:solidFill>
                <a:latin typeface="Calibri"/>
                <a:cs typeface="Calibri"/>
              </a:rPr>
              <a:t>roches</a:t>
            </a:r>
            <a:r>
              <a:rPr sz="1600" spc="-1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600" spc="-10" dirty="0">
                <a:solidFill>
                  <a:srgbClr val="FFFFFF"/>
                </a:solidFill>
                <a:latin typeface="Calibri"/>
                <a:cs typeface="Calibri"/>
              </a:rPr>
              <a:t>sédimentaires</a:t>
            </a:r>
            <a:endParaRPr sz="1600">
              <a:latin typeface="Calibri"/>
              <a:cs typeface="Calibri"/>
            </a:endParaRPr>
          </a:p>
        </p:txBody>
      </p:sp>
      <p:grpSp>
        <p:nvGrpSpPr>
          <p:cNvPr id="3" name="object 3"/>
          <p:cNvGrpSpPr/>
          <p:nvPr/>
        </p:nvGrpSpPr>
        <p:grpSpPr>
          <a:xfrm>
            <a:off x="5567426" y="653923"/>
            <a:ext cx="3409950" cy="411480"/>
            <a:chOff x="5567426" y="653923"/>
            <a:chExt cx="3409950" cy="411480"/>
          </a:xfrm>
        </p:grpSpPr>
        <p:sp>
          <p:nvSpPr>
            <p:cNvPr id="4" name="object 4"/>
            <p:cNvSpPr/>
            <p:nvPr/>
          </p:nvSpPr>
          <p:spPr>
            <a:xfrm>
              <a:off x="5580126" y="666623"/>
              <a:ext cx="3384550" cy="386080"/>
            </a:xfrm>
            <a:custGeom>
              <a:avLst/>
              <a:gdLst/>
              <a:ahLst/>
              <a:cxnLst/>
              <a:rect l="l" t="t" r="r" b="b"/>
              <a:pathLst>
                <a:path w="3384550" h="386080">
                  <a:moveTo>
                    <a:pt x="3320033" y="0"/>
                  </a:moveTo>
                  <a:lnTo>
                    <a:pt x="64388" y="0"/>
                  </a:lnTo>
                  <a:lnTo>
                    <a:pt x="39326" y="5058"/>
                  </a:lnTo>
                  <a:lnTo>
                    <a:pt x="18859" y="18843"/>
                  </a:lnTo>
                  <a:lnTo>
                    <a:pt x="5060" y="39272"/>
                  </a:lnTo>
                  <a:lnTo>
                    <a:pt x="0" y="64262"/>
                  </a:lnTo>
                  <a:lnTo>
                    <a:pt x="0" y="321690"/>
                  </a:lnTo>
                  <a:lnTo>
                    <a:pt x="5060" y="346753"/>
                  </a:lnTo>
                  <a:lnTo>
                    <a:pt x="18859" y="367220"/>
                  </a:lnTo>
                  <a:lnTo>
                    <a:pt x="39326" y="381019"/>
                  </a:lnTo>
                  <a:lnTo>
                    <a:pt x="64388" y="386079"/>
                  </a:lnTo>
                  <a:lnTo>
                    <a:pt x="3320033" y="386079"/>
                  </a:lnTo>
                  <a:lnTo>
                    <a:pt x="3345096" y="381019"/>
                  </a:lnTo>
                  <a:lnTo>
                    <a:pt x="3365563" y="367220"/>
                  </a:lnTo>
                  <a:lnTo>
                    <a:pt x="3379362" y="346753"/>
                  </a:lnTo>
                  <a:lnTo>
                    <a:pt x="3384423" y="321690"/>
                  </a:lnTo>
                  <a:lnTo>
                    <a:pt x="3384423" y="64262"/>
                  </a:lnTo>
                  <a:lnTo>
                    <a:pt x="3379362" y="39272"/>
                  </a:lnTo>
                  <a:lnTo>
                    <a:pt x="3365563" y="18843"/>
                  </a:lnTo>
                  <a:lnTo>
                    <a:pt x="3345096" y="5058"/>
                  </a:lnTo>
                  <a:lnTo>
                    <a:pt x="3320033" y="0"/>
                  </a:lnTo>
                  <a:close/>
                </a:path>
              </a:pathLst>
            </a:custGeom>
            <a:solidFill>
              <a:srgbClr val="F7954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" name="object 5"/>
            <p:cNvSpPr/>
            <p:nvPr/>
          </p:nvSpPr>
          <p:spPr>
            <a:xfrm>
              <a:off x="5580126" y="666623"/>
              <a:ext cx="3384550" cy="386080"/>
            </a:xfrm>
            <a:custGeom>
              <a:avLst/>
              <a:gdLst/>
              <a:ahLst/>
              <a:cxnLst/>
              <a:rect l="l" t="t" r="r" b="b"/>
              <a:pathLst>
                <a:path w="3384550" h="386080">
                  <a:moveTo>
                    <a:pt x="0" y="64262"/>
                  </a:moveTo>
                  <a:lnTo>
                    <a:pt x="5060" y="39272"/>
                  </a:lnTo>
                  <a:lnTo>
                    <a:pt x="18859" y="18843"/>
                  </a:lnTo>
                  <a:lnTo>
                    <a:pt x="39326" y="5058"/>
                  </a:lnTo>
                  <a:lnTo>
                    <a:pt x="64388" y="0"/>
                  </a:lnTo>
                  <a:lnTo>
                    <a:pt x="3320033" y="0"/>
                  </a:lnTo>
                  <a:lnTo>
                    <a:pt x="3345096" y="5058"/>
                  </a:lnTo>
                  <a:lnTo>
                    <a:pt x="3365563" y="18843"/>
                  </a:lnTo>
                  <a:lnTo>
                    <a:pt x="3379362" y="39272"/>
                  </a:lnTo>
                  <a:lnTo>
                    <a:pt x="3384423" y="64262"/>
                  </a:lnTo>
                  <a:lnTo>
                    <a:pt x="3384423" y="321690"/>
                  </a:lnTo>
                  <a:lnTo>
                    <a:pt x="3379362" y="346753"/>
                  </a:lnTo>
                  <a:lnTo>
                    <a:pt x="3365563" y="367220"/>
                  </a:lnTo>
                  <a:lnTo>
                    <a:pt x="3345096" y="381019"/>
                  </a:lnTo>
                  <a:lnTo>
                    <a:pt x="3320033" y="386079"/>
                  </a:lnTo>
                  <a:lnTo>
                    <a:pt x="64388" y="386079"/>
                  </a:lnTo>
                  <a:lnTo>
                    <a:pt x="39326" y="381019"/>
                  </a:lnTo>
                  <a:lnTo>
                    <a:pt x="18859" y="367220"/>
                  </a:lnTo>
                  <a:lnTo>
                    <a:pt x="5060" y="346753"/>
                  </a:lnTo>
                  <a:lnTo>
                    <a:pt x="0" y="321690"/>
                  </a:lnTo>
                  <a:lnTo>
                    <a:pt x="0" y="64262"/>
                  </a:lnTo>
                  <a:close/>
                </a:path>
              </a:pathLst>
            </a:custGeom>
            <a:ln w="25399">
              <a:solidFill>
                <a:srgbClr val="B66C3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6" name="object 6"/>
          <p:cNvSpPr txBox="1"/>
          <p:nvPr/>
        </p:nvSpPr>
        <p:spPr>
          <a:xfrm>
            <a:off x="5706871" y="712978"/>
            <a:ext cx="3128645" cy="26924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600" i="1" dirty="0">
                <a:solidFill>
                  <a:srgbClr val="FFFFFF"/>
                </a:solidFill>
                <a:latin typeface="Calibri"/>
                <a:cs typeface="Calibri"/>
              </a:rPr>
              <a:t>3.</a:t>
            </a:r>
            <a:r>
              <a:rPr sz="1600" i="1" spc="-5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600" i="1" dirty="0">
                <a:solidFill>
                  <a:srgbClr val="FFFFFF"/>
                </a:solidFill>
                <a:latin typeface="Calibri"/>
                <a:cs typeface="Calibri"/>
              </a:rPr>
              <a:t>Catégories</a:t>
            </a:r>
            <a:r>
              <a:rPr sz="1600" i="1" spc="-4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600" i="1" dirty="0">
                <a:solidFill>
                  <a:srgbClr val="FFFFFF"/>
                </a:solidFill>
                <a:latin typeface="Calibri"/>
                <a:cs typeface="Calibri"/>
              </a:rPr>
              <a:t>de</a:t>
            </a:r>
            <a:r>
              <a:rPr sz="1600" i="1" spc="-3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600" i="1" dirty="0">
                <a:solidFill>
                  <a:srgbClr val="FFFFFF"/>
                </a:solidFill>
                <a:latin typeface="Calibri"/>
                <a:cs typeface="Calibri"/>
              </a:rPr>
              <a:t>roches</a:t>
            </a:r>
            <a:r>
              <a:rPr sz="1600" i="1" spc="-4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600" i="1" spc="-10" dirty="0">
                <a:solidFill>
                  <a:srgbClr val="FFFFFF"/>
                </a:solidFill>
                <a:latin typeface="Calibri"/>
                <a:cs typeface="Calibri"/>
              </a:rPr>
              <a:t>sédimentaires</a:t>
            </a:r>
            <a:endParaRPr sz="1600">
              <a:latin typeface="Calibri"/>
              <a:cs typeface="Calibri"/>
            </a:endParaRPr>
          </a:p>
        </p:txBody>
      </p:sp>
      <p:grpSp>
        <p:nvGrpSpPr>
          <p:cNvPr id="7" name="object 7"/>
          <p:cNvGrpSpPr/>
          <p:nvPr/>
        </p:nvGrpSpPr>
        <p:grpSpPr>
          <a:xfrm>
            <a:off x="166814" y="661288"/>
            <a:ext cx="4705985" cy="404495"/>
            <a:chOff x="166814" y="661288"/>
            <a:chExt cx="4705985" cy="404495"/>
          </a:xfrm>
        </p:grpSpPr>
        <p:sp>
          <p:nvSpPr>
            <p:cNvPr id="8" name="object 8"/>
            <p:cNvSpPr/>
            <p:nvPr/>
          </p:nvSpPr>
          <p:spPr>
            <a:xfrm>
              <a:off x="179514" y="673988"/>
              <a:ext cx="4680585" cy="379095"/>
            </a:xfrm>
            <a:custGeom>
              <a:avLst/>
              <a:gdLst/>
              <a:ahLst/>
              <a:cxnLst/>
              <a:rect l="l" t="t" r="r" b="b"/>
              <a:pathLst>
                <a:path w="4680585" h="379094">
                  <a:moveTo>
                    <a:pt x="4617402" y="0"/>
                  </a:moveTo>
                  <a:lnTo>
                    <a:pt x="63131" y="0"/>
                  </a:lnTo>
                  <a:lnTo>
                    <a:pt x="38554" y="4951"/>
                  </a:lnTo>
                  <a:lnTo>
                    <a:pt x="18488" y="18462"/>
                  </a:lnTo>
                  <a:lnTo>
                    <a:pt x="4960" y="38522"/>
                  </a:lnTo>
                  <a:lnTo>
                    <a:pt x="0" y="63119"/>
                  </a:lnTo>
                  <a:lnTo>
                    <a:pt x="0" y="315595"/>
                  </a:lnTo>
                  <a:lnTo>
                    <a:pt x="4960" y="340191"/>
                  </a:lnTo>
                  <a:lnTo>
                    <a:pt x="18488" y="360251"/>
                  </a:lnTo>
                  <a:lnTo>
                    <a:pt x="38554" y="373762"/>
                  </a:lnTo>
                  <a:lnTo>
                    <a:pt x="63131" y="378713"/>
                  </a:lnTo>
                  <a:lnTo>
                    <a:pt x="4617402" y="378713"/>
                  </a:lnTo>
                  <a:lnTo>
                    <a:pt x="4641945" y="373762"/>
                  </a:lnTo>
                  <a:lnTo>
                    <a:pt x="4662011" y="360251"/>
                  </a:lnTo>
                  <a:lnTo>
                    <a:pt x="4675552" y="340191"/>
                  </a:lnTo>
                  <a:lnTo>
                    <a:pt x="4680521" y="315595"/>
                  </a:lnTo>
                  <a:lnTo>
                    <a:pt x="4680521" y="63119"/>
                  </a:lnTo>
                  <a:lnTo>
                    <a:pt x="4675552" y="38522"/>
                  </a:lnTo>
                  <a:lnTo>
                    <a:pt x="4662011" y="18462"/>
                  </a:lnTo>
                  <a:lnTo>
                    <a:pt x="4641945" y="4951"/>
                  </a:lnTo>
                  <a:lnTo>
                    <a:pt x="4617402" y="0"/>
                  </a:lnTo>
                  <a:close/>
                </a:path>
              </a:pathLst>
            </a:custGeom>
            <a:solidFill>
              <a:srgbClr val="C0504D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" name="object 9"/>
            <p:cNvSpPr/>
            <p:nvPr/>
          </p:nvSpPr>
          <p:spPr>
            <a:xfrm>
              <a:off x="179514" y="673988"/>
              <a:ext cx="4680585" cy="379095"/>
            </a:xfrm>
            <a:custGeom>
              <a:avLst/>
              <a:gdLst/>
              <a:ahLst/>
              <a:cxnLst/>
              <a:rect l="l" t="t" r="r" b="b"/>
              <a:pathLst>
                <a:path w="4680585" h="379094">
                  <a:moveTo>
                    <a:pt x="4617402" y="0"/>
                  </a:moveTo>
                  <a:lnTo>
                    <a:pt x="4641945" y="4951"/>
                  </a:lnTo>
                  <a:lnTo>
                    <a:pt x="4662011" y="18462"/>
                  </a:lnTo>
                  <a:lnTo>
                    <a:pt x="4675552" y="38522"/>
                  </a:lnTo>
                  <a:lnTo>
                    <a:pt x="4680521" y="63119"/>
                  </a:lnTo>
                  <a:lnTo>
                    <a:pt x="4680521" y="315595"/>
                  </a:lnTo>
                  <a:lnTo>
                    <a:pt x="4675552" y="340191"/>
                  </a:lnTo>
                  <a:lnTo>
                    <a:pt x="4662011" y="360251"/>
                  </a:lnTo>
                  <a:lnTo>
                    <a:pt x="4641945" y="373762"/>
                  </a:lnTo>
                  <a:lnTo>
                    <a:pt x="4617402" y="378713"/>
                  </a:lnTo>
                  <a:lnTo>
                    <a:pt x="63131" y="378713"/>
                  </a:lnTo>
                  <a:lnTo>
                    <a:pt x="38554" y="373762"/>
                  </a:lnTo>
                  <a:lnTo>
                    <a:pt x="18488" y="360251"/>
                  </a:lnTo>
                  <a:lnTo>
                    <a:pt x="4960" y="340191"/>
                  </a:lnTo>
                  <a:lnTo>
                    <a:pt x="0" y="315595"/>
                  </a:lnTo>
                  <a:lnTo>
                    <a:pt x="0" y="63119"/>
                  </a:lnTo>
                  <a:lnTo>
                    <a:pt x="4960" y="38522"/>
                  </a:lnTo>
                  <a:lnTo>
                    <a:pt x="18488" y="18462"/>
                  </a:lnTo>
                  <a:lnTo>
                    <a:pt x="38554" y="4951"/>
                  </a:lnTo>
                  <a:lnTo>
                    <a:pt x="63131" y="0"/>
                  </a:lnTo>
                  <a:lnTo>
                    <a:pt x="4617402" y="0"/>
                  </a:lnTo>
                  <a:close/>
                </a:path>
              </a:pathLst>
            </a:custGeom>
            <a:ln w="25400">
              <a:solidFill>
                <a:srgbClr val="8B3836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0" name="object 10"/>
          <p:cNvSpPr txBox="1"/>
          <p:nvPr/>
        </p:nvSpPr>
        <p:spPr>
          <a:xfrm>
            <a:off x="600252" y="716661"/>
            <a:ext cx="3838575" cy="26924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299085" indent="-286385">
              <a:lnSpc>
                <a:spcPct val="100000"/>
              </a:lnSpc>
              <a:spcBef>
                <a:spcPts val="95"/>
              </a:spcBef>
              <a:buFont typeface="Arial"/>
              <a:buChar char="•"/>
              <a:tabLst>
                <a:tab pos="299085" algn="l"/>
              </a:tabLst>
            </a:pPr>
            <a:r>
              <a:rPr sz="1600" spc="-10" dirty="0">
                <a:solidFill>
                  <a:srgbClr val="FFFFFF"/>
                </a:solidFill>
                <a:latin typeface="Calibri"/>
                <a:cs typeface="Calibri"/>
              </a:rPr>
              <a:t>Sédimentation</a:t>
            </a:r>
            <a:r>
              <a:rPr sz="1600" spc="-5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600" dirty="0">
                <a:solidFill>
                  <a:srgbClr val="FFFFFF"/>
                </a:solidFill>
                <a:latin typeface="Calibri"/>
                <a:cs typeface="Calibri"/>
              </a:rPr>
              <a:t>détritique</a:t>
            </a:r>
            <a:r>
              <a:rPr sz="1600" spc="-4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600" dirty="0">
                <a:solidFill>
                  <a:srgbClr val="FFFFFF"/>
                </a:solidFill>
                <a:latin typeface="Calibri"/>
                <a:cs typeface="Calibri"/>
              </a:rPr>
              <a:t>ou</a:t>
            </a:r>
            <a:r>
              <a:rPr sz="1600" spc="-2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600" spc="-10" dirty="0">
                <a:solidFill>
                  <a:srgbClr val="FFFFFF"/>
                </a:solidFill>
                <a:latin typeface="Calibri"/>
                <a:cs typeface="Calibri"/>
              </a:rPr>
              <a:t>silicoclastique</a:t>
            </a:r>
            <a:endParaRPr sz="1600">
              <a:latin typeface="Calibri"/>
              <a:cs typeface="Calibri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186334" y="1193673"/>
            <a:ext cx="1536065" cy="12446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95"/>
              </a:spcBef>
            </a:pPr>
            <a:r>
              <a:rPr sz="1600" b="1" spc="-10" dirty="0">
                <a:latin typeface="Comic Sans MS"/>
                <a:cs typeface="Comic Sans MS"/>
              </a:rPr>
              <a:t>Roches silicoclastiques: </a:t>
            </a:r>
            <a:r>
              <a:rPr sz="1600" b="1" dirty="0">
                <a:latin typeface="Comic Sans MS"/>
                <a:cs typeface="Comic Sans MS"/>
              </a:rPr>
              <a:t>Paramètres</a:t>
            </a:r>
            <a:r>
              <a:rPr sz="1600" b="1" spc="-70" dirty="0">
                <a:latin typeface="Comic Sans MS"/>
                <a:cs typeface="Comic Sans MS"/>
              </a:rPr>
              <a:t> </a:t>
            </a:r>
            <a:r>
              <a:rPr sz="1600" b="1" spc="-25" dirty="0">
                <a:latin typeface="Comic Sans MS"/>
                <a:cs typeface="Comic Sans MS"/>
              </a:rPr>
              <a:t>et </a:t>
            </a:r>
            <a:r>
              <a:rPr sz="1600" b="1" dirty="0">
                <a:latin typeface="Comic Sans MS"/>
                <a:cs typeface="Comic Sans MS"/>
              </a:rPr>
              <a:t>Processus</a:t>
            </a:r>
            <a:r>
              <a:rPr sz="1600" b="1" spc="-50" dirty="0">
                <a:latin typeface="Comic Sans MS"/>
                <a:cs typeface="Comic Sans MS"/>
              </a:rPr>
              <a:t> </a:t>
            </a:r>
            <a:r>
              <a:rPr sz="1600" b="1" spc="-25" dirty="0">
                <a:latin typeface="Comic Sans MS"/>
                <a:cs typeface="Comic Sans MS"/>
              </a:rPr>
              <a:t>de </a:t>
            </a:r>
            <a:r>
              <a:rPr sz="1600" b="1" spc="-10" dirty="0">
                <a:latin typeface="Comic Sans MS"/>
                <a:cs typeface="Comic Sans MS"/>
              </a:rPr>
              <a:t>formation</a:t>
            </a:r>
            <a:endParaRPr sz="1600">
              <a:latin typeface="Comic Sans MS"/>
              <a:cs typeface="Comic Sans MS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3138932" y="1366520"/>
            <a:ext cx="5639435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704215" algn="l"/>
                <a:tab pos="1515110" algn="l"/>
                <a:tab pos="2136775" algn="l"/>
                <a:tab pos="2419350" algn="l"/>
                <a:tab pos="3437254" algn="l"/>
                <a:tab pos="3987800" algn="l"/>
                <a:tab pos="4864100" algn="l"/>
                <a:tab pos="5427980" algn="l"/>
              </a:tabLst>
            </a:pPr>
            <a:r>
              <a:rPr sz="2400" b="1" spc="-25" dirty="0">
                <a:latin typeface="Arial"/>
                <a:cs typeface="Arial"/>
              </a:rPr>
              <a:t>Les</a:t>
            </a:r>
            <a:r>
              <a:rPr sz="2400" b="1" dirty="0">
                <a:latin typeface="Arial"/>
                <a:cs typeface="Arial"/>
              </a:rPr>
              <a:t>	</a:t>
            </a:r>
            <a:r>
              <a:rPr sz="2400" b="1" spc="-20" dirty="0">
                <a:latin typeface="Arial"/>
                <a:cs typeface="Arial"/>
              </a:rPr>
              <a:t>grès</a:t>
            </a:r>
            <a:r>
              <a:rPr sz="2400" b="1" dirty="0">
                <a:latin typeface="Arial"/>
                <a:cs typeface="Arial"/>
              </a:rPr>
              <a:t>	</a:t>
            </a:r>
            <a:r>
              <a:rPr sz="2000" spc="-20" dirty="0">
                <a:latin typeface="Arial"/>
                <a:cs typeface="Arial"/>
              </a:rPr>
              <a:t>sont</a:t>
            </a:r>
            <a:r>
              <a:rPr sz="2000" dirty="0">
                <a:latin typeface="Arial"/>
                <a:cs typeface="Arial"/>
              </a:rPr>
              <a:t>	</a:t>
            </a:r>
            <a:r>
              <a:rPr sz="2000" spc="-50" dirty="0">
                <a:latin typeface="Arial"/>
                <a:cs typeface="Arial"/>
              </a:rPr>
              <a:t>à</a:t>
            </a:r>
            <a:r>
              <a:rPr sz="2000" dirty="0">
                <a:latin typeface="Arial"/>
                <a:cs typeface="Arial"/>
              </a:rPr>
              <a:t>	</a:t>
            </a:r>
            <a:r>
              <a:rPr sz="2000" spc="-10" dirty="0">
                <a:latin typeface="Arial"/>
                <a:cs typeface="Arial"/>
              </a:rPr>
              <a:t>l’origine</a:t>
            </a:r>
            <a:r>
              <a:rPr sz="2000" dirty="0">
                <a:latin typeface="Arial"/>
                <a:cs typeface="Arial"/>
              </a:rPr>
              <a:t>	</a:t>
            </a:r>
            <a:r>
              <a:rPr sz="2000" spc="-25" dirty="0">
                <a:latin typeface="Arial"/>
                <a:cs typeface="Arial"/>
              </a:rPr>
              <a:t>des</a:t>
            </a:r>
            <a:r>
              <a:rPr sz="2000" dirty="0">
                <a:latin typeface="Arial"/>
                <a:cs typeface="Arial"/>
              </a:rPr>
              <a:t>	</a:t>
            </a:r>
            <a:r>
              <a:rPr sz="2000" spc="-10" dirty="0">
                <a:latin typeface="Arial"/>
                <a:cs typeface="Arial"/>
              </a:rPr>
              <a:t>sables</a:t>
            </a:r>
            <a:r>
              <a:rPr sz="2000" dirty="0">
                <a:latin typeface="Arial"/>
                <a:cs typeface="Arial"/>
              </a:rPr>
              <a:t>	</a:t>
            </a:r>
            <a:r>
              <a:rPr sz="2000" spc="-25" dirty="0">
                <a:latin typeface="Arial"/>
                <a:cs typeface="Arial"/>
              </a:rPr>
              <a:t>que</a:t>
            </a:r>
            <a:r>
              <a:rPr sz="2000" dirty="0">
                <a:latin typeface="Arial"/>
                <a:cs typeface="Arial"/>
              </a:rPr>
              <a:t>	</a:t>
            </a:r>
            <a:r>
              <a:rPr sz="2000" spc="-25" dirty="0">
                <a:latin typeface="Arial"/>
                <a:cs typeface="Arial"/>
              </a:rPr>
              <a:t>la</a:t>
            </a:r>
            <a:endParaRPr sz="2000">
              <a:latin typeface="Arial"/>
              <a:cs typeface="Arial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3138932" y="1732280"/>
            <a:ext cx="5638800" cy="33083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  <a:tabLst>
                <a:tab pos="1369060" algn="l"/>
                <a:tab pos="1692275" algn="l"/>
                <a:tab pos="2212975" algn="l"/>
                <a:tab pos="3228340" algn="l"/>
                <a:tab pos="3693160" algn="l"/>
                <a:tab pos="4300220" algn="l"/>
                <a:tab pos="5116830" algn="l"/>
              </a:tabLst>
            </a:pPr>
            <a:r>
              <a:rPr sz="2000" spc="-10" dirty="0">
                <a:latin typeface="Arial"/>
                <a:cs typeface="Arial"/>
              </a:rPr>
              <a:t>diagénèse</a:t>
            </a:r>
            <a:r>
              <a:rPr sz="2000" dirty="0">
                <a:latin typeface="Arial"/>
                <a:cs typeface="Arial"/>
              </a:rPr>
              <a:t>	</a:t>
            </a:r>
            <a:r>
              <a:rPr sz="2000" spc="-50" dirty="0">
                <a:latin typeface="Arial"/>
                <a:cs typeface="Arial"/>
              </a:rPr>
              <a:t>a</a:t>
            </a:r>
            <a:r>
              <a:rPr sz="2000" dirty="0">
                <a:latin typeface="Arial"/>
                <a:cs typeface="Arial"/>
              </a:rPr>
              <a:t>	</a:t>
            </a:r>
            <a:r>
              <a:rPr sz="2000" spc="-20" dirty="0">
                <a:latin typeface="Arial"/>
                <a:cs typeface="Arial"/>
              </a:rPr>
              <a:t>fait</a:t>
            </a:r>
            <a:r>
              <a:rPr sz="2000" dirty="0">
                <a:latin typeface="Arial"/>
                <a:cs typeface="Arial"/>
              </a:rPr>
              <a:t>	</a:t>
            </a:r>
            <a:r>
              <a:rPr sz="2000" spc="-10" dirty="0">
                <a:latin typeface="Arial"/>
                <a:cs typeface="Arial"/>
              </a:rPr>
              <a:t>évoluer</a:t>
            </a:r>
            <a:r>
              <a:rPr sz="2000" dirty="0">
                <a:latin typeface="Arial"/>
                <a:cs typeface="Arial"/>
              </a:rPr>
              <a:t>	</a:t>
            </a:r>
            <a:r>
              <a:rPr sz="2000" spc="-25" dirty="0">
                <a:latin typeface="Arial"/>
                <a:cs typeface="Arial"/>
              </a:rPr>
              <a:t>en</a:t>
            </a:r>
            <a:r>
              <a:rPr sz="2000" dirty="0">
                <a:latin typeface="Arial"/>
                <a:cs typeface="Arial"/>
              </a:rPr>
              <a:t>	</a:t>
            </a:r>
            <a:r>
              <a:rPr sz="2000" spc="-25" dirty="0">
                <a:latin typeface="Arial"/>
                <a:cs typeface="Arial"/>
              </a:rPr>
              <a:t>une</a:t>
            </a:r>
            <a:r>
              <a:rPr sz="2000" dirty="0">
                <a:latin typeface="Arial"/>
                <a:cs typeface="Arial"/>
              </a:rPr>
              <a:t>	</a:t>
            </a:r>
            <a:r>
              <a:rPr sz="2000" spc="-10" dirty="0">
                <a:latin typeface="Arial"/>
                <a:cs typeface="Arial"/>
              </a:rPr>
              <a:t>roche</a:t>
            </a:r>
            <a:r>
              <a:rPr sz="2000" dirty="0">
                <a:latin typeface="Arial"/>
                <a:cs typeface="Arial"/>
              </a:rPr>
              <a:t>	</a:t>
            </a:r>
            <a:r>
              <a:rPr sz="2000" spc="-20" dirty="0">
                <a:latin typeface="Arial"/>
                <a:cs typeface="Arial"/>
              </a:rPr>
              <a:t>dure</a:t>
            </a:r>
            <a:endParaRPr sz="2000">
              <a:latin typeface="Arial"/>
              <a:cs typeface="Arial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3138932" y="2037080"/>
            <a:ext cx="5640070" cy="63627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2000" dirty="0">
                <a:latin typeface="Arial"/>
                <a:cs typeface="Arial"/>
              </a:rPr>
              <a:t>(dureté</a:t>
            </a:r>
            <a:r>
              <a:rPr sz="2000" spc="155" dirty="0">
                <a:latin typeface="Arial"/>
                <a:cs typeface="Arial"/>
              </a:rPr>
              <a:t> </a:t>
            </a:r>
            <a:r>
              <a:rPr sz="2000" dirty="0">
                <a:latin typeface="Arial"/>
                <a:cs typeface="Arial"/>
              </a:rPr>
              <a:t>7).</a:t>
            </a:r>
            <a:r>
              <a:rPr sz="2000" spc="150" dirty="0">
                <a:latin typeface="Arial"/>
                <a:cs typeface="Arial"/>
              </a:rPr>
              <a:t> </a:t>
            </a:r>
            <a:r>
              <a:rPr sz="2000" dirty="0">
                <a:latin typeface="Arial"/>
                <a:cs typeface="Arial"/>
              </a:rPr>
              <a:t>On</a:t>
            </a:r>
            <a:r>
              <a:rPr sz="2000" spc="170" dirty="0">
                <a:latin typeface="Arial"/>
                <a:cs typeface="Arial"/>
              </a:rPr>
              <a:t> </a:t>
            </a:r>
            <a:r>
              <a:rPr sz="2000" dirty="0">
                <a:latin typeface="Arial"/>
                <a:cs typeface="Arial"/>
              </a:rPr>
              <a:t>les</a:t>
            </a:r>
            <a:r>
              <a:rPr sz="2000" spc="160" dirty="0">
                <a:latin typeface="Arial"/>
                <a:cs typeface="Arial"/>
              </a:rPr>
              <a:t> </a:t>
            </a:r>
            <a:r>
              <a:rPr sz="2000" dirty="0">
                <a:latin typeface="Arial"/>
                <a:cs typeface="Arial"/>
              </a:rPr>
              <a:t>distingue</a:t>
            </a:r>
            <a:r>
              <a:rPr sz="2000" spc="170" dirty="0">
                <a:latin typeface="Arial"/>
                <a:cs typeface="Arial"/>
              </a:rPr>
              <a:t> </a:t>
            </a:r>
            <a:r>
              <a:rPr sz="2000" dirty="0">
                <a:latin typeface="Arial"/>
                <a:cs typeface="Arial"/>
              </a:rPr>
              <a:t>par</a:t>
            </a:r>
            <a:r>
              <a:rPr sz="2000" spc="160" dirty="0">
                <a:latin typeface="Arial"/>
                <a:cs typeface="Arial"/>
              </a:rPr>
              <a:t> </a:t>
            </a:r>
            <a:r>
              <a:rPr sz="2000" dirty="0">
                <a:latin typeface="Arial"/>
                <a:cs typeface="Arial"/>
              </a:rPr>
              <a:t>la</a:t>
            </a:r>
            <a:r>
              <a:rPr sz="2000" spc="155" dirty="0">
                <a:latin typeface="Arial"/>
                <a:cs typeface="Arial"/>
              </a:rPr>
              <a:t> </a:t>
            </a:r>
            <a:r>
              <a:rPr sz="2000" dirty="0">
                <a:latin typeface="Arial"/>
                <a:cs typeface="Arial"/>
              </a:rPr>
              <a:t>nature</a:t>
            </a:r>
            <a:r>
              <a:rPr sz="2000" spc="160" dirty="0">
                <a:latin typeface="Arial"/>
                <a:cs typeface="Arial"/>
              </a:rPr>
              <a:t> </a:t>
            </a:r>
            <a:r>
              <a:rPr sz="2000" dirty="0">
                <a:latin typeface="Arial"/>
                <a:cs typeface="Arial"/>
              </a:rPr>
              <a:t>de</a:t>
            </a:r>
            <a:r>
              <a:rPr sz="2000" spc="155" dirty="0">
                <a:latin typeface="Arial"/>
                <a:cs typeface="Arial"/>
              </a:rPr>
              <a:t> </a:t>
            </a:r>
            <a:r>
              <a:rPr sz="2000" spc="-20" dirty="0">
                <a:latin typeface="Arial"/>
                <a:cs typeface="Arial"/>
              </a:rPr>
              <a:t>leur</a:t>
            </a:r>
            <a:endParaRPr sz="200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</a:pPr>
            <a:r>
              <a:rPr sz="2000" dirty="0">
                <a:latin typeface="Arial"/>
                <a:cs typeface="Arial"/>
              </a:rPr>
              <a:t>ciment</a:t>
            </a:r>
            <a:r>
              <a:rPr sz="2000" spc="-35" dirty="0">
                <a:latin typeface="Arial"/>
                <a:cs typeface="Arial"/>
              </a:rPr>
              <a:t> </a:t>
            </a:r>
            <a:r>
              <a:rPr sz="2000" spc="-50" dirty="0">
                <a:latin typeface="Arial"/>
                <a:cs typeface="Arial"/>
              </a:rPr>
              <a:t>:</a:t>
            </a:r>
            <a:endParaRPr sz="2000">
              <a:latin typeface="Arial"/>
              <a:cs typeface="Arial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3596385" y="3259582"/>
            <a:ext cx="3897629" cy="100076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299085" marR="5080" indent="-287020">
              <a:lnSpc>
                <a:spcPct val="100000"/>
              </a:lnSpc>
              <a:spcBef>
                <a:spcPts val="95"/>
              </a:spcBef>
              <a:buChar char="•"/>
              <a:tabLst>
                <a:tab pos="299085" algn="l"/>
                <a:tab pos="775970" algn="l"/>
                <a:tab pos="1099185" algn="l"/>
                <a:tab pos="1320165" algn="l"/>
                <a:tab pos="1485900" algn="l"/>
                <a:tab pos="1629410" algn="l"/>
                <a:tab pos="1963420" algn="l"/>
                <a:tab pos="2284095" algn="l"/>
                <a:tab pos="2486025" algn="l"/>
                <a:tab pos="2859405" algn="l"/>
                <a:tab pos="3008630" algn="l"/>
                <a:tab pos="3455670" algn="l"/>
                <a:tab pos="3534410" algn="l"/>
              </a:tabLst>
            </a:pPr>
            <a:r>
              <a:rPr sz="1600" u="sng" spc="-25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Les</a:t>
            </a:r>
            <a:r>
              <a:rPr sz="1600" u="sng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	</a:t>
            </a:r>
            <a:r>
              <a:rPr sz="1600" u="sng" spc="-20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grès</a:t>
            </a:r>
            <a:r>
              <a:rPr sz="1600" u="sng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	</a:t>
            </a:r>
            <a:r>
              <a:rPr sz="1600" u="sng" spc="-10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siliceux</a:t>
            </a:r>
            <a:r>
              <a:rPr sz="1600" u="sng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	</a:t>
            </a:r>
            <a:r>
              <a:rPr sz="1600" spc="-50" dirty="0">
                <a:latin typeface="Arial"/>
                <a:cs typeface="Arial"/>
              </a:rPr>
              <a:t>:</a:t>
            </a:r>
            <a:r>
              <a:rPr sz="1600" dirty="0">
                <a:latin typeface="Arial"/>
                <a:cs typeface="Arial"/>
              </a:rPr>
              <a:t>	</a:t>
            </a:r>
            <a:r>
              <a:rPr sz="1600" spc="-405" dirty="0">
                <a:latin typeface="Arial"/>
                <a:cs typeface="Arial"/>
              </a:rPr>
              <a:t> </a:t>
            </a:r>
            <a:r>
              <a:rPr sz="1600" spc="-10" dirty="0">
                <a:latin typeface="Arial"/>
                <a:cs typeface="Arial"/>
              </a:rPr>
              <a:t>cimentés</a:t>
            </a:r>
            <a:r>
              <a:rPr sz="1600" dirty="0">
                <a:latin typeface="Arial"/>
                <a:cs typeface="Arial"/>
              </a:rPr>
              <a:t>	</a:t>
            </a:r>
            <a:r>
              <a:rPr sz="1600" spc="-20" dirty="0">
                <a:latin typeface="Arial"/>
                <a:cs typeface="Arial"/>
              </a:rPr>
              <a:t>avec </a:t>
            </a:r>
            <a:r>
              <a:rPr sz="1600" spc="-10" dirty="0">
                <a:latin typeface="Arial"/>
                <a:cs typeface="Arial"/>
              </a:rPr>
              <a:t>secondaire,</a:t>
            </a:r>
            <a:r>
              <a:rPr sz="1600" dirty="0">
                <a:latin typeface="Arial"/>
                <a:cs typeface="Arial"/>
              </a:rPr>
              <a:t>	</a:t>
            </a:r>
            <a:r>
              <a:rPr sz="1600" spc="-20" dirty="0">
                <a:latin typeface="Arial"/>
                <a:cs typeface="Arial"/>
              </a:rPr>
              <a:t>s’ils</a:t>
            </a:r>
            <a:r>
              <a:rPr sz="1600" dirty="0">
                <a:latin typeface="Arial"/>
                <a:cs typeface="Arial"/>
              </a:rPr>
              <a:t>	</a:t>
            </a:r>
            <a:r>
              <a:rPr sz="1600" spc="-20" dirty="0">
                <a:latin typeface="Arial"/>
                <a:cs typeface="Arial"/>
              </a:rPr>
              <a:t>sont</a:t>
            </a:r>
            <a:r>
              <a:rPr sz="1600" dirty="0">
                <a:latin typeface="Arial"/>
                <a:cs typeface="Arial"/>
              </a:rPr>
              <a:t>	</a:t>
            </a:r>
            <a:r>
              <a:rPr sz="1600" spc="-20" dirty="0">
                <a:latin typeface="Arial"/>
                <a:cs typeface="Arial"/>
              </a:rPr>
              <a:t>bien</a:t>
            </a:r>
            <a:r>
              <a:rPr sz="1600" dirty="0">
                <a:latin typeface="Arial"/>
                <a:cs typeface="Arial"/>
              </a:rPr>
              <a:t>		</a:t>
            </a:r>
            <a:r>
              <a:rPr sz="1600" spc="-10" dirty="0">
                <a:latin typeface="Arial"/>
                <a:cs typeface="Arial"/>
              </a:rPr>
              <a:t>cimentés roches</a:t>
            </a:r>
            <a:r>
              <a:rPr sz="1600" dirty="0">
                <a:latin typeface="Arial"/>
                <a:cs typeface="Arial"/>
              </a:rPr>
              <a:t>	</a:t>
            </a:r>
            <a:r>
              <a:rPr sz="1600" spc="-20" dirty="0">
                <a:latin typeface="Arial"/>
                <a:cs typeface="Arial"/>
              </a:rPr>
              <a:t>très</a:t>
            </a:r>
            <a:r>
              <a:rPr sz="1600" dirty="0">
                <a:latin typeface="Arial"/>
                <a:cs typeface="Arial"/>
              </a:rPr>
              <a:t>		</a:t>
            </a:r>
            <a:r>
              <a:rPr sz="1600" spc="-10" dirty="0">
                <a:latin typeface="Arial"/>
                <a:cs typeface="Arial"/>
              </a:rPr>
              <a:t>résistantes,</a:t>
            </a:r>
            <a:r>
              <a:rPr sz="1600" dirty="0">
                <a:latin typeface="Arial"/>
                <a:cs typeface="Arial"/>
              </a:rPr>
              <a:t>	</a:t>
            </a:r>
            <a:r>
              <a:rPr sz="1600" spc="-20" dirty="0">
                <a:latin typeface="Arial"/>
                <a:cs typeface="Arial"/>
              </a:rPr>
              <a:t>sinon</a:t>
            </a:r>
            <a:r>
              <a:rPr sz="1600" dirty="0">
                <a:latin typeface="Arial"/>
                <a:cs typeface="Arial"/>
              </a:rPr>
              <a:t>		</a:t>
            </a:r>
            <a:r>
              <a:rPr sz="1600" spc="-20" dirty="0">
                <a:latin typeface="Arial"/>
                <a:cs typeface="Arial"/>
              </a:rPr>
              <a:t>elle </a:t>
            </a:r>
            <a:r>
              <a:rPr sz="1600" dirty="0">
                <a:latin typeface="Arial"/>
                <a:cs typeface="Arial"/>
              </a:rPr>
              <a:t>décimenter</a:t>
            </a:r>
            <a:r>
              <a:rPr sz="1600" spc="-25" dirty="0">
                <a:latin typeface="Arial"/>
                <a:cs typeface="Arial"/>
              </a:rPr>
              <a:t> </a:t>
            </a:r>
            <a:r>
              <a:rPr sz="1600" dirty="0">
                <a:latin typeface="Arial"/>
                <a:cs typeface="Arial"/>
              </a:rPr>
              <a:t>et</a:t>
            </a:r>
            <a:r>
              <a:rPr sz="1600" spc="-25" dirty="0">
                <a:latin typeface="Arial"/>
                <a:cs typeface="Arial"/>
              </a:rPr>
              <a:t> </a:t>
            </a:r>
            <a:r>
              <a:rPr sz="1600" dirty="0">
                <a:latin typeface="Arial"/>
                <a:cs typeface="Arial"/>
              </a:rPr>
              <a:t>donner</a:t>
            </a:r>
            <a:r>
              <a:rPr sz="1600" spc="-25" dirty="0">
                <a:latin typeface="Arial"/>
                <a:cs typeface="Arial"/>
              </a:rPr>
              <a:t> </a:t>
            </a:r>
            <a:r>
              <a:rPr sz="1600" dirty="0">
                <a:latin typeface="Arial"/>
                <a:cs typeface="Arial"/>
              </a:rPr>
              <a:t>du</a:t>
            </a:r>
            <a:r>
              <a:rPr sz="1600" spc="-40" dirty="0">
                <a:latin typeface="Arial"/>
                <a:cs typeface="Arial"/>
              </a:rPr>
              <a:t> </a:t>
            </a:r>
            <a:r>
              <a:rPr sz="1600" spc="-10" dirty="0">
                <a:latin typeface="Arial"/>
                <a:cs typeface="Arial"/>
              </a:rPr>
              <a:t>sable,</a:t>
            </a:r>
            <a:endParaRPr sz="1600">
              <a:latin typeface="Arial"/>
              <a:cs typeface="Arial"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7547229" y="3259582"/>
            <a:ext cx="1231900" cy="75692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 marR="5080" indent="71120" algn="just">
              <a:lnSpc>
                <a:spcPct val="100000"/>
              </a:lnSpc>
              <a:spcBef>
                <a:spcPts val="95"/>
              </a:spcBef>
            </a:pPr>
            <a:r>
              <a:rPr sz="1600" dirty="0">
                <a:latin typeface="Arial"/>
                <a:cs typeface="Arial"/>
              </a:rPr>
              <a:t>de</a:t>
            </a:r>
            <a:r>
              <a:rPr sz="1600" spc="145" dirty="0">
                <a:latin typeface="Arial"/>
                <a:cs typeface="Arial"/>
              </a:rPr>
              <a:t>  </a:t>
            </a:r>
            <a:r>
              <a:rPr sz="1600" dirty="0">
                <a:latin typeface="Arial"/>
                <a:cs typeface="Arial"/>
              </a:rPr>
              <a:t>la</a:t>
            </a:r>
            <a:r>
              <a:rPr sz="1600" spc="145" dirty="0">
                <a:latin typeface="Arial"/>
                <a:cs typeface="Arial"/>
              </a:rPr>
              <a:t>  </a:t>
            </a:r>
            <a:r>
              <a:rPr sz="1600" spc="-10" dirty="0">
                <a:latin typeface="Arial"/>
                <a:cs typeface="Arial"/>
              </a:rPr>
              <a:t>silice </a:t>
            </a:r>
            <a:r>
              <a:rPr sz="1600" dirty="0">
                <a:latin typeface="Arial"/>
                <a:cs typeface="Arial"/>
              </a:rPr>
              <a:t>ce</a:t>
            </a:r>
            <a:r>
              <a:rPr sz="1600" spc="85" dirty="0">
                <a:latin typeface="Arial"/>
                <a:cs typeface="Arial"/>
              </a:rPr>
              <a:t>  </a:t>
            </a:r>
            <a:r>
              <a:rPr sz="1600" dirty="0">
                <a:latin typeface="Arial"/>
                <a:cs typeface="Arial"/>
              </a:rPr>
              <a:t>sont</a:t>
            </a:r>
            <a:r>
              <a:rPr sz="1600" spc="105" dirty="0">
                <a:latin typeface="Arial"/>
                <a:cs typeface="Arial"/>
              </a:rPr>
              <a:t>  </a:t>
            </a:r>
            <a:r>
              <a:rPr sz="1600" spc="-25" dirty="0">
                <a:latin typeface="Arial"/>
                <a:cs typeface="Arial"/>
              </a:rPr>
              <a:t>des </a:t>
            </a:r>
            <a:r>
              <a:rPr sz="1600" dirty="0">
                <a:latin typeface="Arial"/>
                <a:cs typeface="Arial"/>
              </a:rPr>
              <a:t>peuvent</a:t>
            </a:r>
            <a:r>
              <a:rPr sz="1600" spc="280" dirty="0">
                <a:latin typeface="Arial"/>
                <a:cs typeface="Arial"/>
              </a:rPr>
              <a:t>  </a:t>
            </a:r>
            <a:r>
              <a:rPr sz="1600" spc="-25" dirty="0">
                <a:latin typeface="Arial"/>
                <a:cs typeface="Arial"/>
              </a:rPr>
              <a:t>se</a:t>
            </a:r>
            <a:endParaRPr sz="1600">
              <a:latin typeface="Arial"/>
              <a:cs typeface="Arial"/>
            </a:endParaRPr>
          </a:p>
        </p:txBody>
      </p:sp>
      <p:sp>
        <p:nvSpPr>
          <p:cNvPr id="17" name="object 17"/>
          <p:cNvSpPr txBox="1"/>
          <p:nvPr/>
        </p:nvSpPr>
        <p:spPr>
          <a:xfrm>
            <a:off x="3596385" y="4479163"/>
            <a:ext cx="5184140" cy="197612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299085" marR="5080" indent="-287020" algn="just">
              <a:lnSpc>
                <a:spcPct val="100000"/>
              </a:lnSpc>
              <a:spcBef>
                <a:spcPts val="95"/>
              </a:spcBef>
              <a:buFont typeface="Arial"/>
              <a:buChar char="•"/>
              <a:tabLst>
                <a:tab pos="299085" algn="l"/>
                <a:tab pos="300355" algn="l"/>
              </a:tabLst>
            </a:pPr>
            <a:r>
              <a:rPr sz="1600" dirty="0">
                <a:latin typeface="Times New Roman"/>
                <a:cs typeface="Times New Roman"/>
              </a:rPr>
              <a:t>	</a:t>
            </a:r>
            <a:r>
              <a:rPr sz="1600" u="sng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Les</a:t>
            </a:r>
            <a:r>
              <a:rPr sz="1600" u="sng" spc="45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  </a:t>
            </a:r>
            <a:r>
              <a:rPr sz="1600" u="sng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grès</a:t>
            </a:r>
            <a:r>
              <a:rPr sz="1600" u="sng" spc="55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  </a:t>
            </a:r>
            <a:r>
              <a:rPr sz="1600" u="sng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calcaires</a:t>
            </a:r>
            <a:r>
              <a:rPr sz="1600" u="sng" spc="50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  </a:t>
            </a:r>
            <a:r>
              <a:rPr sz="1600" dirty="0">
                <a:latin typeface="Arial"/>
                <a:cs typeface="Arial"/>
              </a:rPr>
              <a:t>:</a:t>
            </a:r>
            <a:r>
              <a:rPr sz="1600" spc="45" dirty="0">
                <a:latin typeface="Arial"/>
                <a:cs typeface="Arial"/>
              </a:rPr>
              <a:t>  </a:t>
            </a:r>
            <a:r>
              <a:rPr sz="1600" dirty="0">
                <a:latin typeface="Arial"/>
                <a:cs typeface="Arial"/>
              </a:rPr>
              <a:t>cimentés</a:t>
            </a:r>
            <a:r>
              <a:rPr sz="1600" spc="65" dirty="0">
                <a:latin typeface="Arial"/>
                <a:cs typeface="Arial"/>
              </a:rPr>
              <a:t>  </a:t>
            </a:r>
            <a:r>
              <a:rPr sz="1600" dirty="0">
                <a:latin typeface="Arial"/>
                <a:cs typeface="Arial"/>
              </a:rPr>
              <a:t>avec</a:t>
            </a:r>
            <a:r>
              <a:rPr sz="1600" spc="50" dirty="0">
                <a:latin typeface="Arial"/>
                <a:cs typeface="Arial"/>
              </a:rPr>
              <a:t>  </a:t>
            </a:r>
            <a:r>
              <a:rPr sz="1600" dirty="0">
                <a:latin typeface="Arial"/>
                <a:cs typeface="Arial"/>
              </a:rPr>
              <a:t>de</a:t>
            </a:r>
            <a:r>
              <a:rPr sz="1600" spc="45" dirty="0">
                <a:latin typeface="Arial"/>
                <a:cs typeface="Arial"/>
              </a:rPr>
              <a:t>  </a:t>
            </a:r>
            <a:r>
              <a:rPr sz="1600" dirty="0">
                <a:latin typeface="Arial"/>
                <a:cs typeface="Arial"/>
              </a:rPr>
              <a:t>la</a:t>
            </a:r>
            <a:r>
              <a:rPr sz="1600" spc="45" dirty="0">
                <a:latin typeface="Arial"/>
                <a:cs typeface="Arial"/>
              </a:rPr>
              <a:t>  </a:t>
            </a:r>
            <a:r>
              <a:rPr sz="1600" spc="-10" dirty="0">
                <a:latin typeface="Arial"/>
                <a:cs typeface="Arial"/>
              </a:rPr>
              <a:t>calcite, </a:t>
            </a:r>
            <a:r>
              <a:rPr sz="1600" dirty="0">
                <a:latin typeface="Arial"/>
                <a:cs typeface="Arial"/>
              </a:rPr>
              <a:t>d’origine</a:t>
            </a:r>
            <a:r>
              <a:rPr sz="1600" spc="240" dirty="0">
                <a:latin typeface="Arial"/>
                <a:cs typeface="Arial"/>
              </a:rPr>
              <a:t>   </a:t>
            </a:r>
            <a:r>
              <a:rPr sz="1600" dirty="0">
                <a:latin typeface="Arial"/>
                <a:cs typeface="Arial"/>
              </a:rPr>
              <a:t>marine,</a:t>
            </a:r>
            <a:r>
              <a:rPr sz="1600" spc="245" dirty="0">
                <a:latin typeface="Arial"/>
                <a:cs typeface="Arial"/>
              </a:rPr>
              <a:t>   </a:t>
            </a:r>
            <a:r>
              <a:rPr sz="1600" dirty="0">
                <a:latin typeface="Arial"/>
                <a:cs typeface="Arial"/>
              </a:rPr>
              <a:t>fréquents</a:t>
            </a:r>
            <a:r>
              <a:rPr sz="1600" spc="250" dirty="0">
                <a:latin typeface="Arial"/>
                <a:cs typeface="Arial"/>
              </a:rPr>
              <a:t>   </a:t>
            </a:r>
            <a:r>
              <a:rPr sz="1600" dirty="0">
                <a:latin typeface="Arial"/>
                <a:cs typeface="Arial"/>
              </a:rPr>
              <a:t>dans</a:t>
            </a:r>
            <a:r>
              <a:rPr sz="1600" spc="240" dirty="0">
                <a:latin typeface="Arial"/>
                <a:cs typeface="Arial"/>
              </a:rPr>
              <a:t>   </a:t>
            </a:r>
            <a:r>
              <a:rPr sz="1600" dirty="0">
                <a:latin typeface="Arial"/>
                <a:cs typeface="Arial"/>
              </a:rPr>
              <a:t>les</a:t>
            </a:r>
            <a:r>
              <a:rPr sz="1600" spc="245" dirty="0">
                <a:latin typeface="Arial"/>
                <a:cs typeface="Arial"/>
              </a:rPr>
              <a:t>   </a:t>
            </a:r>
            <a:r>
              <a:rPr sz="1600" spc="-10" dirty="0">
                <a:latin typeface="Arial"/>
                <a:cs typeface="Arial"/>
              </a:rPr>
              <a:t>séries </a:t>
            </a:r>
            <a:r>
              <a:rPr sz="1600" dirty="0">
                <a:latin typeface="Arial"/>
                <a:cs typeface="Arial"/>
              </a:rPr>
              <a:t>sédimentaires</a:t>
            </a:r>
            <a:r>
              <a:rPr sz="1600" spc="55" dirty="0">
                <a:latin typeface="Arial"/>
                <a:cs typeface="Arial"/>
              </a:rPr>
              <a:t>  </a:t>
            </a:r>
            <a:r>
              <a:rPr sz="1600" dirty="0">
                <a:latin typeface="Arial"/>
                <a:cs typeface="Arial"/>
              </a:rPr>
              <a:t>transgressives.</a:t>
            </a:r>
            <a:r>
              <a:rPr sz="1600" spc="55" dirty="0">
                <a:latin typeface="Arial"/>
                <a:cs typeface="Arial"/>
              </a:rPr>
              <a:t>  </a:t>
            </a:r>
            <a:r>
              <a:rPr sz="1600" dirty="0">
                <a:latin typeface="Arial"/>
                <a:cs typeface="Arial"/>
              </a:rPr>
              <a:t>La</a:t>
            </a:r>
            <a:r>
              <a:rPr sz="1600" spc="55" dirty="0">
                <a:latin typeface="Arial"/>
                <a:cs typeface="Arial"/>
              </a:rPr>
              <a:t>  </a:t>
            </a:r>
            <a:r>
              <a:rPr sz="1600" dirty="0">
                <a:latin typeface="Arial"/>
                <a:cs typeface="Arial"/>
              </a:rPr>
              <a:t>dissolution</a:t>
            </a:r>
            <a:r>
              <a:rPr sz="1600" spc="55" dirty="0">
                <a:latin typeface="Arial"/>
                <a:cs typeface="Arial"/>
              </a:rPr>
              <a:t>  </a:t>
            </a:r>
            <a:r>
              <a:rPr sz="1600" dirty="0">
                <a:latin typeface="Arial"/>
                <a:cs typeface="Arial"/>
              </a:rPr>
              <a:t>de</a:t>
            </a:r>
            <a:r>
              <a:rPr sz="1600" spc="55" dirty="0">
                <a:latin typeface="Arial"/>
                <a:cs typeface="Arial"/>
              </a:rPr>
              <a:t>  </a:t>
            </a:r>
            <a:r>
              <a:rPr sz="1600" spc="-25" dirty="0">
                <a:latin typeface="Arial"/>
                <a:cs typeface="Arial"/>
              </a:rPr>
              <a:t>la </a:t>
            </a:r>
            <a:r>
              <a:rPr sz="1600" dirty="0">
                <a:latin typeface="Arial"/>
                <a:cs typeface="Arial"/>
              </a:rPr>
              <a:t>calcite</a:t>
            </a:r>
            <a:r>
              <a:rPr sz="1600" spc="290" dirty="0">
                <a:latin typeface="Arial"/>
                <a:cs typeface="Arial"/>
              </a:rPr>
              <a:t> </a:t>
            </a:r>
            <a:r>
              <a:rPr sz="1600" dirty="0">
                <a:latin typeface="Arial"/>
                <a:cs typeface="Arial"/>
              </a:rPr>
              <a:t>finit</a:t>
            </a:r>
            <a:r>
              <a:rPr sz="1600" spc="295" dirty="0">
                <a:latin typeface="Arial"/>
                <a:cs typeface="Arial"/>
              </a:rPr>
              <a:t> </a:t>
            </a:r>
            <a:r>
              <a:rPr sz="1600" dirty="0">
                <a:latin typeface="Arial"/>
                <a:cs typeface="Arial"/>
              </a:rPr>
              <a:t>par</a:t>
            </a:r>
            <a:r>
              <a:rPr sz="1600" spc="300" dirty="0">
                <a:latin typeface="Arial"/>
                <a:cs typeface="Arial"/>
              </a:rPr>
              <a:t> </a:t>
            </a:r>
            <a:r>
              <a:rPr sz="1600" dirty="0">
                <a:latin typeface="Arial"/>
                <a:cs typeface="Arial"/>
              </a:rPr>
              <a:t>altérer</a:t>
            </a:r>
            <a:r>
              <a:rPr sz="1600" spc="295" dirty="0">
                <a:latin typeface="Arial"/>
                <a:cs typeface="Arial"/>
              </a:rPr>
              <a:t> </a:t>
            </a:r>
            <a:r>
              <a:rPr sz="1600" dirty="0">
                <a:latin typeface="Arial"/>
                <a:cs typeface="Arial"/>
              </a:rPr>
              <a:t>la</a:t>
            </a:r>
            <a:r>
              <a:rPr sz="1600" spc="290" dirty="0">
                <a:latin typeface="Arial"/>
                <a:cs typeface="Arial"/>
              </a:rPr>
              <a:t> </a:t>
            </a:r>
            <a:r>
              <a:rPr sz="1600" dirty="0">
                <a:latin typeface="Arial"/>
                <a:cs typeface="Arial"/>
              </a:rPr>
              <a:t>compacité</a:t>
            </a:r>
            <a:r>
              <a:rPr sz="1600" spc="295" dirty="0">
                <a:latin typeface="Arial"/>
                <a:cs typeface="Arial"/>
              </a:rPr>
              <a:t> </a:t>
            </a:r>
            <a:r>
              <a:rPr sz="1600" dirty="0">
                <a:latin typeface="Arial"/>
                <a:cs typeface="Arial"/>
              </a:rPr>
              <a:t>et</a:t>
            </a:r>
            <a:r>
              <a:rPr sz="1600" spc="290" dirty="0">
                <a:latin typeface="Arial"/>
                <a:cs typeface="Arial"/>
              </a:rPr>
              <a:t> </a:t>
            </a:r>
            <a:r>
              <a:rPr sz="1600" dirty="0">
                <a:latin typeface="Arial"/>
                <a:cs typeface="Arial"/>
              </a:rPr>
              <a:t>la</a:t>
            </a:r>
            <a:r>
              <a:rPr sz="1600" spc="290" dirty="0">
                <a:latin typeface="Arial"/>
                <a:cs typeface="Arial"/>
              </a:rPr>
              <a:t> </a:t>
            </a:r>
            <a:r>
              <a:rPr sz="1600" spc="-10" dirty="0">
                <a:latin typeface="Arial"/>
                <a:cs typeface="Arial"/>
              </a:rPr>
              <a:t>résistance </a:t>
            </a:r>
            <a:r>
              <a:rPr sz="1600" dirty="0">
                <a:latin typeface="Arial"/>
                <a:cs typeface="Arial"/>
              </a:rPr>
              <a:t>mécanique</a:t>
            </a:r>
            <a:r>
              <a:rPr sz="1600" spc="-20" dirty="0">
                <a:latin typeface="Arial"/>
                <a:cs typeface="Arial"/>
              </a:rPr>
              <a:t> </a:t>
            </a:r>
            <a:r>
              <a:rPr sz="1600" dirty="0">
                <a:latin typeface="Arial"/>
                <a:cs typeface="Arial"/>
              </a:rPr>
              <a:t>de</a:t>
            </a:r>
            <a:r>
              <a:rPr sz="1600" spc="-15" dirty="0">
                <a:latin typeface="Arial"/>
                <a:cs typeface="Arial"/>
              </a:rPr>
              <a:t> </a:t>
            </a:r>
            <a:r>
              <a:rPr sz="1600" dirty="0">
                <a:latin typeface="Arial"/>
                <a:cs typeface="Arial"/>
              </a:rPr>
              <a:t>la</a:t>
            </a:r>
            <a:r>
              <a:rPr sz="1600" spc="-15" dirty="0">
                <a:latin typeface="Arial"/>
                <a:cs typeface="Arial"/>
              </a:rPr>
              <a:t> </a:t>
            </a:r>
            <a:r>
              <a:rPr sz="1600" spc="-10" dirty="0">
                <a:latin typeface="Arial"/>
                <a:cs typeface="Arial"/>
              </a:rPr>
              <a:t>roche,</a:t>
            </a:r>
            <a:endParaRPr sz="16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80"/>
              </a:spcBef>
              <a:buFont typeface="Arial"/>
              <a:buChar char="•"/>
            </a:pPr>
            <a:endParaRPr sz="1600">
              <a:latin typeface="Arial"/>
              <a:cs typeface="Arial"/>
            </a:endParaRPr>
          </a:p>
          <a:p>
            <a:pPr marL="299085" marR="6350" indent="-287020" algn="just">
              <a:lnSpc>
                <a:spcPct val="100000"/>
              </a:lnSpc>
              <a:buFont typeface="Arial"/>
              <a:buChar char="•"/>
              <a:tabLst>
                <a:tab pos="299085" algn="l"/>
                <a:tab pos="300355" algn="l"/>
              </a:tabLst>
            </a:pPr>
            <a:r>
              <a:rPr sz="1600" dirty="0">
                <a:latin typeface="Times New Roman"/>
                <a:cs typeface="Times New Roman"/>
              </a:rPr>
              <a:t>	</a:t>
            </a:r>
            <a:r>
              <a:rPr sz="1600" u="sng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Les</a:t>
            </a:r>
            <a:r>
              <a:rPr sz="1600" u="sng" spc="-20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 </a:t>
            </a:r>
            <a:r>
              <a:rPr sz="1600" u="sng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molasses</a:t>
            </a:r>
            <a:r>
              <a:rPr sz="1600" u="sng" spc="-15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 </a:t>
            </a:r>
            <a:r>
              <a:rPr sz="1600" dirty="0">
                <a:latin typeface="Arial"/>
                <a:cs typeface="Arial"/>
              </a:rPr>
              <a:t>(grès</a:t>
            </a:r>
            <a:r>
              <a:rPr sz="1600" spc="-10" dirty="0">
                <a:latin typeface="Arial"/>
                <a:cs typeface="Arial"/>
              </a:rPr>
              <a:t> post-</a:t>
            </a:r>
            <a:r>
              <a:rPr sz="1600" dirty="0">
                <a:latin typeface="Arial"/>
                <a:cs typeface="Arial"/>
              </a:rPr>
              <a:t>orogénique)</a:t>
            </a:r>
            <a:r>
              <a:rPr sz="1600" spc="-5" dirty="0">
                <a:latin typeface="Arial"/>
                <a:cs typeface="Arial"/>
              </a:rPr>
              <a:t> </a:t>
            </a:r>
            <a:r>
              <a:rPr sz="1600" dirty="0">
                <a:latin typeface="Arial"/>
                <a:cs typeface="Arial"/>
              </a:rPr>
              <a:t>sont</a:t>
            </a:r>
            <a:r>
              <a:rPr sz="1600" spc="-10" dirty="0">
                <a:latin typeface="Arial"/>
                <a:cs typeface="Arial"/>
              </a:rPr>
              <a:t> </a:t>
            </a:r>
            <a:r>
              <a:rPr sz="1600" dirty="0">
                <a:latin typeface="Arial"/>
                <a:cs typeface="Arial"/>
              </a:rPr>
              <a:t>des</a:t>
            </a:r>
            <a:r>
              <a:rPr sz="1600" spc="-5" dirty="0">
                <a:latin typeface="Arial"/>
                <a:cs typeface="Arial"/>
              </a:rPr>
              <a:t> </a:t>
            </a:r>
            <a:r>
              <a:rPr sz="1600" spc="-10" dirty="0">
                <a:latin typeface="Arial"/>
                <a:cs typeface="Arial"/>
              </a:rPr>
              <a:t>roches </a:t>
            </a:r>
            <a:r>
              <a:rPr sz="1600" dirty="0">
                <a:latin typeface="Arial"/>
                <a:cs typeface="Arial"/>
              </a:rPr>
              <a:t>en</a:t>
            </a:r>
            <a:r>
              <a:rPr sz="1600" spc="-50" dirty="0">
                <a:latin typeface="Arial"/>
                <a:cs typeface="Arial"/>
              </a:rPr>
              <a:t> </a:t>
            </a:r>
            <a:r>
              <a:rPr sz="1600" dirty="0">
                <a:latin typeface="Arial"/>
                <a:cs typeface="Arial"/>
              </a:rPr>
              <a:t>générale</a:t>
            </a:r>
            <a:r>
              <a:rPr sz="1600" spc="-30" dirty="0">
                <a:latin typeface="Arial"/>
                <a:cs typeface="Arial"/>
              </a:rPr>
              <a:t> </a:t>
            </a:r>
            <a:r>
              <a:rPr sz="1600" spc="-10" dirty="0">
                <a:latin typeface="Arial"/>
                <a:cs typeface="Arial"/>
              </a:rPr>
              <a:t>fragiles.</a:t>
            </a:r>
            <a:endParaRPr sz="1600">
              <a:latin typeface="Arial"/>
              <a:cs typeface="Arial"/>
            </a:endParaRPr>
          </a:p>
        </p:txBody>
      </p:sp>
      <p:pic>
        <p:nvPicPr>
          <p:cNvPr id="18" name="object 18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79245" y="2485644"/>
            <a:ext cx="2833120" cy="4279392"/>
          </a:xfrm>
          <a:prstGeom prst="rect">
            <a:avLst/>
          </a:prstGeom>
        </p:spPr>
      </p:pic>
    </p:spTree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5604668" y="231089"/>
            <a:ext cx="3335654" cy="26924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487680">
              <a:lnSpc>
                <a:spcPct val="100000"/>
              </a:lnSpc>
              <a:spcBef>
                <a:spcPts val="95"/>
              </a:spcBef>
            </a:pPr>
            <a:r>
              <a:rPr sz="1600" dirty="0">
                <a:solidFill>
                  <a:srgbClr val="FFFFFF"/>
                </a:solidFill>
                <a:latin typeface="Calibri"/>
                <a:cs typeface="Calibri"/>
              </a:rPr>
              <a:t>III</a:t>
            </a:r>
            <a:r>
              <a:rPr sz="1600" spc="-5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600" dirty="0">
                <a:solidFill>
                  <a:srgbClr val="FFFFFF"/>
                </a:solidFill>
                <a:latin typeface="Calibri"/>
                <a:cs typeface="Calibri"/>
              </a:rPr>
              <a:t>.</a:t>
            </a:r>
            <a:r>
              <a:rPr sz="1600" spc="-3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600" dirty="0">
                <a:solidFill>
                  <a:srgbClr val="FFFFFF"/>
                </a:solidFill>
                <a:latin typeface="Calibri"/>
                <a:cs typeface="Calibri"/>
              </a:rPr>
              <a:t>Les</a:t>
            </a:r>
            <a:r>
              <a:rPr sz="1600" spc="-3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600" dirty="0">
                <a:solidFill>
                  <a:srgbClr val="FFFFFF"/>
                </a:solidFill>
                <a:latin typeface="Calibri"/>
                <a:cs typeface="Calibri"/>
              </a:rPr>
              <a:t>roches</a:t>
            </a:r>
            <a:r>
              <a:rPr sz="1600" spc="-1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600" spc="-10" dirty="0">
                <a:solidFill>
                  <a:srgbClr val="FFFFFF"/>
                </a:solidFill>
                <a:latin typeface="Calibri"/>
                <a:cs typeface="Calibri"/>
              </a:rPr>
              <a:t>sédimentaires</a:t>
            </a:r>
            <a:endParaRPr sz="1600">
              <a:latin typeface="Calibri"/>
              <a:cs typeface="Calibri"/>
            </a:endParaRPr>
          </a:p>
        </p:txBody>
      </p:sp>
      <p:grpSp>
        <p:nvGrpSpPr>
          <p:cNvPr id="3" name="object 3"/>
          <p:cNvGrpSpPr/>
          <p:nvPr/>
        </p:nvGrpSpPr>
        <p:grpSpPr>
          <a:xfrm>
            <a:off x="5567426" y="653923"/>
            <a:ext cx="3409950" cy="411480"/>
            <a:chOff x="5567426" y="653923"/>
            <a:chExt cx="3409950" cy="411480"/>
          </a:xfrm>
        </p:grpSpPr>
        <p:sp>
          <p:nvSpPr>
            <p:cNvPr id="4" name="object 4"/>
            <p:cNvSpPr/>
            <p:nvPr/>
          </p:nvSpPr>
          <p:spPr>
            <a:xfrm>
              <a:off x="5580126" y="666623"/>
              <a:ext cx="3384550" cy="386080"/>
            </a:xfrm>
            <a:custGeom>
              <a:avLst/>
              <a:gdLst/>
              <a:ahLst/>
              <a:cxnLst/>
              <a:rect l="l" t="t" r="r" b="b"/>
              <a:pathLst>
                <a:path w="3384550" h="386080">
                  <a:moveTo>
                    <a:pt x="3320033" y="0"/>
                  </a:moveTo>
                  <a:lnTo>
                    <a:pt x="64388" y="0"/>
                  </a:lnTo>
                  <a:lnTo>
                    <a:pt x="39326" y="5058"/>
                  </a:lnTo>
                  <a:lnTo>
                    <a:pt x="18859" y="18843"/>
                  </a:lnTo>
                  <a:lnTo>
                    <a:pt x="5060" y="39272"/>
                  </a:lnTo>
                  <a:lnTo>
                    <a:pt x="0" y="64262"/>
                  </a:lnTo>
                  <a:lnTo>
                    <a:pt x="0" y="321690"/>
                  </a:lnTo>
                  <a:lnTo>
                    <a:pt x="5060" y="346753"/>
                  </a:lnTo>
                  <a:lnTo>
                    <a:pt x="18859" y="367220"/>
                  </a:lnTo>
                  <a:lnTo>
                    <a:pt x="39326" y="381019"/>
                  </a:lnTo>
                  <a:lnTo>
                    <a:pt x="64388" y="386079"/>
                  </a:lnTo>
                  <a:lnTo>
                    <a:pt x="3320033" y="386079"/>
                  </a:lnTo>
                  <a:lnTo>
                    <a:pt x="3345096" y="381019"/>
                  </a:lnTo>
                  <a:lnTo>
                    <a:pt x="3365563" y="367220"/>
                  </a:lnTo>
                  <a:lnTo>
                    <a:pt x="3379362" y="346753"/>
                  </a:lnTo>
                  <a:lnTo>
                    <a:pt x="3384423" y="321690"/>
                  </a:lnTo>
                  <a:lnTo>
                    <a:pt x="3384423" y="64262"/>
                  </a:lnTo>
                  <a:lnTo>
                    <a:pt x="3379362" y="39272"/>
                  </a:lnTo>
                  <a:lnTo>
                    <a:pt x="3365563" y="18843"/>
                  </a:lnTo>
                  <a:lnTo>
                    <a:pt x="3345096" y="5058"/>
                  </a:lnTo>
                  <a:lnTo>
                    <a:pt x="3320033" y="0"/>
                  </a:lnTo>
                  <a:close/>
                </a:path>
              </a:pathLst>
            </a:custGeom>
            <a:solidFill>
              <a:srgbClr val="F7954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" name="object 5"/>
            <p:cNvSpPr/>
            <p:nvPr/>
          </p:nvSpPr>
          <p:spPr>
            <a:xfrm>
              <a:off x="5580126" y="666623"/>
              <a:ext cx="3384550" cy="386080"/>
            </a:xfrm>
            <a:custGeom>
              <a:avLst/>
              <a:gdLst/>
              <a:ahLst/>
              <a:cxnLst/>
              <a:rect l="l" t="t" r="r" b="b"/>
              <a:pathLst>
                <a:path w="3384550" h="386080">
                  <a:moveTo>
                    <a:pt x="0" y="64262"/>
                  </a:moveTo>
                  <a:lnTo>
                    <a:pt x="5060" y="39272"/>
                  </a:lnTo>
                  <a:lnTo>
                    <a:pt x="18859" y="18843"/>
                  </a:lnTo>
                  <a:lnTo>
                    <a:pt x="39326" y="5058"/>
                  </a:lnTo>
                  <a:lnTo>
                    <a:pt x="64388" y="0"/>
                  </a:lnTo>
                  <a:lnTo>
                    <a:pt x="3320033" y="0"/>
                  </a:lnTo>
                  <a:lnTo>
                    <a:pt x="3345096" y="5058"/>
                  </a:lnTo>
                  <a:lnTo>
                    <a:pt x="3365563" y="18843"/>
                  </a:lnTo>
                  <a:lnTo>
                    <a:pt x="3379362" y="39272"/>
                  </a:lnTo>
                  <a:lnTo>
                    <a:pt x="3384423" y="64262"/>
                  </a:lnTo>
                  <a:lnTo>
                    <a:pt x="3384423" y="321690"/>
                  </a:lnTo>
                  <a:lnTo>
                    <a:pt x="3379362" y="346753"/>
                  </a:lnTo>
                  <a:lnTo>
                    <a:pt x="3365563" y="367220"/>
                  </a:lnTo>
                  <a:lnTo>
                    <a:pt x="3345096" y="381019"/>
                  </a:lnTo>
                  <a:lnTo>
                    <a:pt x="3320033" y="386079"/>
                  </a:lnTo>
                  <a:lnTo>
                    <a:pt x="64388" y="386079"/>
                  </a:lnTo>
                  <a:lnTo>
                    <a:pt x="39326" y="381019"/>
                  </a:lnTo>
                  <a:lnTo>
                    <a:pt x="18859" y="367220"/>
                  </a:lnTo>
                  <a:lnTo>
                    <a:pt x="5060" y="346753"/>
                  </a:lnTo>
                  <a:lnTo>
                    <a:pt x="0" y="321690"/>
                  </a:lnTo>
                  <a:lnTo>
                    <a:pt x="0" y="64262"/>
                  </a:lnTo>
                  <a:close/>
                </a:path>
              </a:pathLst>
            </a:custGeom>
            <a:ln w="25399">
              <a:solidFill>
                <a:srgbClr val="B66C3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6" name="object 6"/>
          <p:cNvSpPr txBox="1"/>
          <p:nvPr/>
        </p:nvSpPr>
        <p:spPr>
          <a:xfrm>
            <a:off x="5706871" y="712978"/>
            <a:ext cx="3128645" cy="26924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600" i="1" dirty="0">
                <a:solidFill>
                  <a:srgbClr val="FFFFFF"/>
                </a:solidFill>
                <a:latin typeface="Calibri"/>
                <a:cs typeface="Calibri"/>
              </a:rPr>
              <a:t>3.</a:t>
            </a:r>
            <a:r>
              <a:rPr sz="1600" i="1" spc="-5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600" i="1" dirty="0">
                <a:solidFill>
                  <a:srgbClr val="FFFFFF"/>
                </a:solidFill>
                <a:latin typeface="Calibri"/>
                <a:cs typeface="Calibri"/>
              </a:rPr>
              <a:t>Catégories</a:t>
            </a:r>
            <a:r>
              <a:rPr sz="1600" i="1" spc="-4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600" i="1" dirty="0">
                <a:solidFill>
                  <a:srgbClr val="FFFFFF"/>
                </a:solidFill>
                <a:latin typeface="Calibri"/>
                <a:cs typeface="Calibri"/>
              </a:rPr>
              <a:t>de</a:t>
            </a:r>
            <a:r>
              <a:rPr sz="1600" i="1" spc="-3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600" i="1" dirty="0">
                <a:solidFill>
                  <a:srgbClr val="FFFFFF"/>
                </a:solidFill>
                <a:latin typeface="Calibri"/>
                <a:cs typeface="Calibri"/>
              </a:rPr>
              <a:t>roches</a:t>
            </a:r>
            <a:r>
              <a:rPr sz="1600" i="1" spc="-4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600" i="1" spc="-10" dirty="0">
                <a:solidFill>
                  <a:srgbClr val="FFFFFF"/>
                </a:solidFill>
                <a:latin typeface="Calibri"/>
                <a:cs typeface="Calibri"/>
              </a:rPr>
              <a:t>sédimentaires</a:t>
            </a:r>
            <a:endParaRPr sz="1600">
              <a:latin typeface="Calibri"/>
              <a:cs typeface="Calibri"/>
            </a:endParaRPr>
          </a:p>
        </p:txBody>
      </p:sp>
      <p:grpSp>
        <p:nvGrpSpPr>
          <p:cNvPr id="7" name="object 7"/>
          <p:cNvGrpSpPr/>
          <p:nvPr/>
        </p:nvGrpSpPr>
        <p:grpSpPr>
          <a:xfrm>
            <a:off x="166814" y="661288"/>
            <a:ext cx="4705985" cy="404495"/>
            <a:chOff x="166814" y="661288"/>
            <a:chExt cx="4705985" cy="404495"/>
          </a:xfrm>
        </p:grpSpPr>
        <p:sp>
          <p:nvSpPr>
            <p:cNvPr id="8" name="object 8"/>
            <p:cNvSpPr/>
            <p:nvPr/>
          </p:nvSpPr>
          <p:spPr>
            <a:xfrm>
              <a:off x="179514" y="673988"/>
              <a:ext cx="4680585" cy="379095"/>
            </a:xfrm>
            <a:custGeom>
              <a:avLst/>
              <a:gdLst/>
              <a:ahLst/>
              <a:cxnLst/>
              <a:rect l="l" t="t" r="r" b="b"/>
              <a:pathLst>
                <a:path w="4680585" h="379094">
                  <a:moveTo>
                    <a:pt x="4617402" y="0"/>
                  </a:moveTo>
                  <a:lnTo>
                    <a:pt x="63131" y="0"/>
                  </a:lnTo>
                  <a:lnTo>
                    <a:pt x="38554" y="4951"/>
                  </a:lnTo>
                  <a:lnTo>
                    <a:pt x="18488" y="18462"/>
                  </a:lnTo>
                  <a:lnTo>
                    <a:pt x="4960" y="38522"/>
                  </a:lnTo>
                  <a:lnTo>
                    <a:pt x="0" y="63119"/>
                  </a:lnTo>
                  <a:lnTo>
                    <a:pt x="0" y="315595"/>
                  </a:lnTo>
                  <a:lnTo>
                    <a:pt x="4960" y="340191"/>
                  </a:lnTo>
                  <a:lnTo>
                    <a:pt x="18488" y="360251"/>
                  </a:lnTo>
                  <a:lnTo>
                    <a:pt x="38554" y="373762"/>
                  </a:lnTo>
                  <a:lnTo>
                    <a:pt x="63131" y="378713"/>
                  </a:lnTo>
                  <a:lnTo>
                    <a:pt x="4617402" y="378713"/>
                  </a:lnTo>
                  <a:lnTo>
                    <a:pt x="4641945" y="373762"/>
                  </a:lnTo>
                  <a:lnTo>
                    <a:pt x="4662011" y="360251"/>
                  </a:lnTo>
                  <a:lnTo>
                    <a:pt x="4675552" y="340191"/>
                  </a:lnTo>
                  <a:lnTo>
                    <a:pt x="4680521" y="315595"/>
                  </a:lnTo>
                  <a:lnTo>
                    <a:pt x="4680521" y="63119"/>
                  </a:lnTo>
                  <a:lnTo>
                    <a:pt x="4675552" y="38522"/>
                  </a:lnTo>
                  <a:lnTo>
                    <a:pt x="4662011" y="18462"/>
                  </a:lnTo>
                  <a:lnTo>
                    <a:pt x="4641945" y="4951"/>
                  </a:lnTo>
                  <a:lnTo>
                    <a:pt x="4617402" y="0"/>
                  </a:lnTo>
                  <a:close/>
                </a:path>
              </a:pathLst>
            </a:custGeom>
            <a:solidFill>
              <a:srgbClr val="C0504D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" name="object 9"/>
            <p:cNvSpPr/>
            <p:nvPr/>
          </p:nvSpPr>
          <p:spPr>
            <a:xfrm>
              <a:off x="179514" y="673988"/>
              <a:ext cx="4680585" cy="379095"/>
            </a:xfrm>
            <a:custGeom>
              <a:avLst/>
              <a:gdLst/>
              <a:ahLst/>
              <a:cxnLst/>
              <a:rect l="l" t="t" r="r" b="b"/>
              <a:pathLst>
                <a:path w="4680585" h="379094">
                  <a:moveTo>
                    <a:pt x="4617402" y="0"/>
                  </a:moveTo>
                  <a:lnTo>
                    <a:pt x="4641945" y="4951"/>
                  </a:lnTo>
                  <a:lnTo>
                    <a:pt x="4662011" y="18462"/>
                  </a:lnTo>
                  <a:lnTo>
                    <a:pt x="4675552" y="38522"/>
                  </a:lnTo>
                  <a:lnTo>
                    <a:pt x="4680521" y="63119"/>
                  </a:lnTo>
                  <a:lnTo>
                    <a:pt x="4680521" y="315595"/>
                  </a:lnTo>
                  <a:lnTo>
                    <a:pt x="4675552" y="340191"/>
                  </a:lnTo>
                  <a:lnTo>
                    <a:pt x="4662011" y="360251"/>
                  </a:lnTo>
                  <a:lnTo>
                    <a:pt x="4641945" y="373762"/>
                  </a:lnTo>
                  <a:lnTo>
                    <a:pt x="4617402" y="378713"/>
                  </a:lnTo>
                  <a:lnTo>
                    <a:pt x="63131" y="378713"/>
                  </a:lnTo>
                  <a:lnTo>
                    <a:pt x="38554" y="373762"/>
                  </a:lnTo>
                  <a:lnTo>
                    <a:pt x="18488" y="360251"/>
                  </a:lnTo>
                  <a:lnTo>
                    <a:pt x="4960" y="340191"/>
                  </a:lnTo>
                  <a:lnTo>
                    <a:pt x="0" y="315595"/>
                  </a:lnTo>
                  <a:lnTo>
                    <a:pt x="0" y="63119"/>
                  </a:lnTo>
                  <a:lnTo>
                    <a:pt x="4960" y="38522"/>
                  </a:lnTo>
                  <a:lnTo>
                    <a:pt x="18488" y="18462"/>
                  </a:lnTo>
                  <a:lnTo>
                    <a:pt x="38554" y="4951"/>
                  </a:lnTo>
                  <a:lnTo>
                    <a:pt x="63131" y="0"/>
                  </a:lnTo>
                  <a:lnTo>
                    <a:pt x="4617402" y="0"/>
                  </a:lnTo>
                  <a:close/>
                </a:path>
              </a:pathLst>
            </a:custGeom>
            <a:ln w="25400">
              <a:solidFill>
                <a:srgbClr val="8B3836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0" name="object 10"/>
          <p:cNvSpPr txBox="1"/>
          <p:nvPr/>
        </p:nvSpPr>
        <p:spPr>
          <a:xfrm>
            <a:off x="258267" y="716661"/>
            <a:ext cx="4180204" cy="143319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640715" indent="-286385">
              <a:lnSpc>
                <a:spcPct val="100000"/>
              </a:lnSpc>
              <a:spcBef>
                <a:spcPts val="95"/>
              </a:spcBef>
              <a:buFont typeface="Arial"/>
              <a:buChar char="•"/>
              <a:tabLst>
                <a:tab pos="640715" algn="l"/>
              </a:tabLst>
            </a:pPr>
            <a:r>
              <a:rPr sz="1600" spc="-10" dirty="0">
                <a:solidFill>
                  <a:srgbClr val="FFFFFF"/>
                </a:solidFill>
                <a:latin typeface="Calibri"/>
                <a:cs typeface="Calibri"/>
              </a:rPr>
              <a:t>Sédimentation</a:t>
            </a:r>
            <a:r>
              <a:rPr sz="1600" spc="-5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600" dirty="0">
                <a:solidFill>
                  <a:srgbClr val="FFFFFF"/>
                </a:solidFill>
                <a:latin typeface="Calibri"/>
                <a:cs typeface="Calibri"/>
              </a:rPr>
              <a:t>détritique</a:t>
            </a:r>
            <a:r>
              <a:rPr sz="1600" spc="-4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600" dirty="0">
                <a:solidFill>
                  <a:srgbClr val="FFFFFF"/>
                </a:solidFill>
                <a:latin typeface="Calibri"/>
                <a:cs typeface="Calibri"/>
              </a:rPr>
              <a:t>ou</a:t>
            </a:r>
            <a:r>
              <a:rPr sz="1600" spc="-2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600" spc="-10" dirty="0">
                <a:solidFill>
                  <a:srgbClr val="FFFFFF"/>
                </a:solidFill>
                <a:latin typeface="Calibri"/>
                <a:cs typeface="Calibri"/>
              </a:rPr>
              <a:t>silicoclastique</a:t>
            </a:r>
            <a:endParaRPr sz="1600">
              <a:latin typeface="Calibri"/>
              <a:cs typeface="Calibri"/>
            </a:endParaRPr>
          </a:p>
          <a:p>
            <a:pPr marL="12700" marR="2678430">
              <a:lnSpc>
                <a:spcPct val="100000"/>
              </a:lnSpc>
              <a:spcBef>
                <a:spcPts val="1480"/>
              </a:spcBef>
            </a:pPr>
            <a:r>
              <a:rPr sz="1600" b="1" spc="-10" dirty="0">
                <a:latin typeface="Comic Sans MS"/>
                <a:cs typeface="Comic Sans MS"/>
              </a:rPr>
              <a:t>Composants </a:t>
            </a:r>
            <a:r>
              <a:rPr sz="1600" b="1" dirty="0">
                <a:latin typeface="Comic Sans MS"/>
                <a:cs typeface="Comic Sans MS"/>
              </a:rPr>
              <a:t>détritiques</a:t>
            </a:r>
            <a:r>
              <a:rPr sz="1600" b="1" spc="-60" dirty="0">
                <a:latin typeface="Comic Sans MS"/>
                <a:cs typeface="Comic Sans MS"/>
              </a:rPr>
              <a:t> </a:t>
            </a:r>
            <a:r>
              <a:rPr sz="1600" b="1" spc="-25" dirty="0">
                <a:latin typeface="Comic Sans MS"/>
                <a:cs typeface="Comic Sans MS"/>
              </a:rPr>
              <a:t>des </a:t>
            </a:r>
            <a:r>
              <a:rPr sz="1600" b="1" spc="-10" dirty="0">
                <a:latin typeface="Comic Sans MS"/>
                <a:cs typeface="Comic Sans MS"/>
              </a:rPr>
              <a:t>sédiments silicoclastiques</a:t>
            </a:r>
            <a:endParaRPr sz="1600">
              <a:latin typeface="Comic Sans MS"/>
              <a:cs typeface="Comic Sans MS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5164582" y="1692655"/>
            <a:ext cx="3792854" cy="6858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946785">
              <a:lnSpc>
                <a:spcPct val="100000"/>
              </a:lnSpc>
              <a:spcBef>
                <a:spcPts val="100"/>
              </a:spcBef>
            </a:pPr>
            <a:r>
              <a:rPr sz="1800" b="1" u="sng" dirty="0">
                <a:uFill>
                  <a:solidFill>
                    <a:srgbClr val="000000"/>
                  </a:solidFill>
                </a:uFill>
                <a:latin typeface="Comic Sans MS"/>
                <a:cs typeface="Comic Sans MS"/>
              </a:rPr>
              <a:t>Les</a:t>
            </a:r>
            <a:r>
              <a:rPr sz="1800" b="1" u="sng" spc="-40" dirty="0">
                <a:uFill>
                  <a:solidFill>
                    <a:srgbClr val="000000"/>
                  </a:solidFill>
                </a:uFill>
                <a:latin typeface="Comic Sans MS"/>
                <a:cs typeface="Comic Sans MS"/>
              </a:rPr>
              <a:t> </a:t>
            </a:r>
            <a:r>
              <a:rPr sz="1800" b="1" u="sng" dirty="0">
                <a:uFill>
                  <a:solidFill>
                    <a:srgbClr val="000000"/>
                  </a:solidFill>
                </a:uFill>
                <a:latin typeface="Comic Sans MS"/>
                <a:cs typeface="Comic Sans MS"/>
              </a:rPr>
              <a:t>fragments</a:t>
            </a:r>
            <a:r>
              <a:rPr sz="1800" b="1" u="sng" spc="-50" dirty="0">
                <a:uFill>
                  <a:solidFill>
                    <a:srgbClr val="000000"/>
                  </a:solidFill>
                </a:uFill>
                <a:latin typeface="Comic Sans MS"/>
                <a:cs typeface="Comic Sans MS"/>
              </a:rPr>
              <a:t> </a:t>
            </a:r>
            <a:r>
              <a:rPr sz="1800" b="1" u="sng" dirty="0">
                <a:uFill>
                  <a:solidFill>
                    <a:srgbClr val="000000"/>
                  </a:solidFill>
                </a:uFill>
                <a:latin typeface="Comic Sans MS"/>
                <a:cs typeface="Comic Sans MS"/>
              </a:rPr>
              <a:t>de</a:t>
            </a:r>
            <a:r>
              <a:rPr sz="1800" b="1" u="sng" spc="-15" dirty="0">
                <a:uFill>
                  <a:solidFill>
                    <a:srgbClr val="000000"/>
                  </a:solidFill>
                </a:uFill>
                <a:latin typeface="Comic Sans MS"/>
                <a:cs typeface="Comic Sans MS"/>
              </a:rPr>
              <a:t> </a:t>
            </a:r>
            <a:r>
              <a:rPr sz="1800" b="1" u="sng" spc="-10" dirty="0">
                <a:uFill>
                  <a:solidFill>
                    <a:srgbClr val="000000"/>
                  </a:solidFill>
                </a:uFill>
                <a:latin typeface="Comic Sans MS"/>
                <a:cs typeface="Comic Sans MS"/>
              </a:rPr>
              <a:t>roches</a:t>
            </a:r>
            <a:endParaRPr sz="1800">
              <a:latin typeface="Comic Sans MS"/>
              <a:cs typeface="Comic Sans MS"/>
            </a:endParaRPr>
          </a:p>
          <a:p>
            <a:pPr marL="12700">
              <a:lnSpc>
                <a:spcPct val="100000"/>
              </a:lnSpc>
              <a:spcBef>
                <a:spcPts val="1355"/>
              </a:spcBef>
            </a:pPr>
            <a:r>
              <a:rPr sz="1400" dirty="0">
                <a:latin typeface="Comic Sans MS"/>
                <a:cs typeface="Comic Sans MS"/>
              </a:rPr>
              <a:t>Importants</a:t>
            </a:r>
            <a:r>
              <a:rPr sz="1400" spc="-40" dirty="0">
                <a:latin typeface="Comic Sans MS"/>
                <a:cs typeface="Comic Sans MS"/>
              </a:rPr>
              <a:t> </a:t>
            </a:r>
            <a:r>
              <a:rPr sz="1400" dirty="0">
                <a:latin typeface="Comic Sans MS"/>
                <a:cs typeface="Comic Sans MS"/>
              </a:rPr>
              <a:t>dans</a:t>
            </a:r>
            <a:r>
              <a:rPr sz="1400" spc="-15" dirty="0">
                <a:latin typeface="Comic Sans MS"/>
                <a:cs typeface="Comic Sans MS"/>
              </a:rPr>
              <a:t> </a:t>
            </a:r>
            <a:r>
              <a:rPr sz="1400" dirty="0">
                <a:latin typeface="Comic Sans MS"/>
                <a:cs typeface="Comic Sans MS"/>
              </a:rPr>
              <a:t>les</a:t>
            </a:r>
            <a:r>
              <a:rPr sz="1400" spc="-25" dirty="0">
                <a:latin typeface="Comic Sans MS"/>
                <a:cs typeface="Comic Sans MS"/>
              </a:rPr>
              <a:t> </a:t>
            </a:r>
            <a:r>
              <a:rPr sz="1400" dirty="0">
                <a:latin typeface="Comic Sans MS"/>
                <a:cs typeface="Comic Sans MS"/>
              </a:rPr>
              <a:t>conglomérats</a:t>
            </a:r>
            <a:r>
              <a:rPr sz="1400" spc="-40" dirty="0">
                <a:latin typeface="Comic Sans MS"/>
                <a:cs typeface="Comic Sans MS"/>
              </a:rPr>
              <a:t> </a:t>
            </a:r>
            <a:r>
              <a:rPr sz="1400" dirty="0">
                <a:latin typeface="Comic Sans MS"/>
                <a:cs typeface="Comic Sans MS"/>
              </a:rPr>
              <a:t>et</a:t>
            </a:r>
            <a:r>
              <a:rPr sz="1400" spc="-30" dirty="0">
                <a:latin typeface="Comic Sans MS"/>
                <a:cs typeface="Comic Sans MS"/>
              </a:rPr>
              <a:t> </a:t>
            </a:r>
            <a:r>
              <a:rPr sz="1400" spc="-10" dirty="0">
                <a:latin typeface="Comic Sans MS"/>
                <a:cs typeface="Comic Sans MS"/>
              </a:rPr>
              <a:t>brèches</a:t>
            </a:r>
            <a:endParaRPr sz="1400">
              <a:latin typeface="Comic Sans MS"/>
              <a:cs typeface="Comic Sans MS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860247" y="2351913"/>
            <a:ext cx="8096884" cy="45275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 marR="5080" indent="3432175">
              <a:lnSpc>
                <a:spcPct val="100000"/>
              </a:lnSpc>
              <a:spcBef>
                <a:spcPts val="105"/>
              </a:spcBef>
            </a:pPr>
            <a:r>
              <a:rPr sz="1400" dirty="0">
                <a:latin typeface="Comic Sans MS"/>
                <a:cs typeface="Comic Sans MS"/>
              </a:rPr>
              <a:t>Généralement</a:t>
            </a:r>
            <a:r>
              <a:rPr sz="1400" spc="-60" dirty="0">
                <a:latin typeface="Comic Sans MS"/>
                <a:cs typeface="Comic Sans MS"/>
              </a:rPr>
              <a:t> </a:t>
            </a:r>
            <a:r>
              <a:rPr sz="1400" dirty="0">
                <a:latin typeface="Comic Sans MS"/>
                <a:cs typeface="Comic Sans MS"/>
              </a:rPr>
              <a:t>les</a:t>
            </a:r>
            <a:r>
              <a:rPr sz="1400" spc="-25" dirty="0">
                <a:latin typeface="Comic Sans MS"/>
                <a:cs typeface="Comic Sans MS"/>
              </a:rPr>
              <a:t> </a:t>
            </a:r>
            <a:r>
              <a:rPr sz="1400" dirty="0">
                <a:latin typeface="Comic Sans MS"/>
                <a:cs typeface="Comic Sans MS"/>
              </a:rPr>
              <a:t>particules</a:t>
            </a:r>
            <a:r>
              <a:rPr sz="1400" spc="-45" dirty="0">
                <a:latin typeface="Comic Sans MS"/>
                <a:cs typeface="Comic Sans MS"/>
              </a:rPr>
              <a:t> </a:t>
            </a:r>
            <a:r>
              <a:rPr sz="1400" dirty="0">
                <a:latin typeface="Comic Sans MS"/>
                <a:cs typeface="Comic Sans MS"/>
              </a:rPr>
              <a:t>les</a:t>
            </a:r>
            <a:r>
              <a:rPr sz="1400" spc="-35" dirty="0">
                <a:latin typeface="Comic Sans MS"/>
                <a:cs typeface="Comic Sans MS"/>
              </a:rPr>
              <a:t> </a:t>
            </a:r>
            <a:r>
              <a:rPr sz="1400" dirty="0">
                <a:latin typeface="Comic Sans MS"/>
                <a:cs typeface="Comic Sans MS"/>
              </a:rPr>
              <a:t>plus</a:t>
            </a:r>
            <a:r>
              <a:rPr sz="1400" spc="-35" dirty="0">
                <a:latin typeface="Comic Sans MS"/>
                <a:cs typeface="Comic Sans MS"/>
              </a:rPr>
              <a:t> </a:t>
            </a:r>
            <a:r>
              <a:rPr sz="1400" dirty="0">
                <a:latin typeface="Comic Sans MS"/>
                <a:cs typeface="Comic Sans MS"/>
              </a:rPr>
              <a:t>grossières</a:t>
            </a:r>
            <a:r>
              <a:rPr sz="1400" spc="-45" dirty="0">
                <a:latin typeface="Comic Sans MS"/>
                <a:cs typeface="Comic Sans MS"/>
              </a:rPr>
              <a:t> </a:t>
            </a:r>
            <a:r>
              <a:rPr sz="1400" dirty="0">
                <a:latin typeface="Comic Sans MS"/>
                <a:cs typeface="Comic Sans MS"/>
              </a:rPr>
              <a:t>des</a:t>
            </a:r>
            <a:r>
              <a:rPr sz="1400" spc="-30" dirty="0">
                <a:latin typeface="Comic Sans MS"/>
                <a:cs typeface="Comic Sans MS"/>
              </a:rPr>
              <a:t> </a:t>
            </a:r>
            <a:r>
              <a:rPr sz="1400" spc="-20" dirty="0">
                <a:latin typeface="Comic Sans MS"/>
                <a:cs typeface="Comic Sans MS"/>
              </a:rPr>
              <a:t>grès </a:t>
            </a:r>
            <a:r>
              <a:rPr sz="1400" dirty="0">
                <a:latin typeface="Comic Sans MS"/>
                <a:cs typeface="Comic Sans MS"/>
              </a:rPr>
              <a:t>Dépendent</a:t>
            </a:r>
            <a:r>
              <a:rPr sz="1400" spc="-25" dirty="0">
                <a:latin typeface="Comic Sans MS"/>
                <a:cs typeface="Comic Sans MS"/>
              </a:rPr>
              <a:t> </a:t>
            </a:r>
            <a:r>
              <a:rPr sz="1400" dirty="0">
                <a:latin typeface="Comic Sans MS"/>
                <a:cs typeface="Comic Sans MS"/>
              </a:rPr>
              <a:t>de</a:t>
            </a:r>
            <a:r>
              <a:rPr sz="1400" spc="-30" dirty="0">
                <a:latin typeface="Comic Sans MS"/>
                <a:cs typeface="Comic Sans MS"/>
              </a:rPr>
              <a:t> </a:t>
            </a:r>
            <a:r>
              <a:rPr sz="1400" dirty="0">
                <a:latin typeface="Comic Sans MS"/>
                <a:cs typeface="Comic Sans MS"/>
              </a:rPr>
              <a:t>la</a:t>
            </a:r>
            <a:r>
              <a:rPr sz="1400" spc="-20" dirty="0">
                <a:latin typeface="Comic Sans MS"/>
                <a:cs typeface="Comic Sans MS"/>
              </a:rPr>
              <a:t> </a:t>
            </a:r>
            <a:r>
              <a:rPr sz="1400" dirty="0">
                <a:latin typeface="Comic Sans MS"/>
                <a:cs typeface="Comic Sans MS"/>
              </a:rPr>
              <a:t>nature</a:t>
            </a:r>
            <a:r>
              <a:rPr sz="1400" spc="-25" dirty="0">
                <a:latin typeface="Comic Sans MS"/>
                <a:cs typeface="Comic Sans MS"/>
              </a:rPr>
              <a:t> </a:t>
            </a:r>
            <a:r>
              <a:rPr sz="1400" dirty="0">
                <a:latin typeface="Comic Sans MS"/>
                <a:cs typeface="Comic Sans MS"/>
              </a:rPr>
              <a:t>de</a:t>
            </a:r>
            <a:r>
              <a:rPr sz="1400" spc="-20" dirty="0">
                <a:latin typeface="Comic Sans MS"/>
                <a:cs typeface="Comic Sans MS"/>
              </a:rPr>
              <a:t> </a:t>
            </a:r>
            <a:r>
              <a:rPr sz="1400" dirty="0">
                <a:latin typeface="Comic Sans MS"/>
                <a:cs typeface="Comic Sans MS"/>
              </a:rPr>
              <a:t>la</a:t>
            </a:r>
            <a:r>
              <a:rPr sz="1400" spc="-15" dirty="0">
                <a:latin typeface="Comic Sans MS"/>
                <a:cs typeface="Comic Sans MS"/>
              </a:rPr>
              <a:t> </a:t>
            </a:r>
            <a:r>
              <a:rPr sz="1400" dirty="0">
                <a:latin typeface="Comic Sans MS"/>
                <a:cs typeface="Comic Sans MS"/>
              </a:rPr>
              <a:t>roche</a:t>
            </a:r>
            <a:r>
              <a:rPr sz="1400" spc="-25" dirty="0">
                <a:latin typeface="Comic Sans MS"/>
                <a:cs typeface="Comic Sans MS"/>
              </a:rPr>
              <a:t> </a:t>
            </a:r>
            <a:r>
              <a:rPr sz="1400" dirty="0">
                <a:latin typeface="Comic Sans MS"/>
                <a:cs typeface="Comic Sans MS"/>
              </a:rPr>
              <a:t>source</a:t>
            </a:r>
            <a:r>
              <a:rPr sz="1400" spc="-35" dirty="0">
                <a:latin typeface="Comic Sans MS"/>
                <a:cs typeface="Comic Sans MS"/>
              </a:rPr>
              <a:t> </a:t>
            </a:r>
            <a:r>
              <a:rPr sz="1400" dirty="0">
                <a:latin typeface="Comic Sans MS"/>
                <a:cs typeface="Comic Sans MS"/>
              </a:rPr>
              <a:t>et</a:t>
            </a:r>
            <a:r>
              <a:rPr sz="1400" spc="-25" dirty="0">
                <a:latin typeface="Comic Sans MS"/>
                <a:cs typeface="Comic Sans MS"/>
              </a:rPr>
              <a:t> </a:t>
            </a:r>
            <a:r>
              <a:rPr sz="1400" dirty="0">
                <a:latin typeface="Comic Sans MS"/>
                <a:cs typeface="Comic Sans MS"/>
              </a:rPr>
              <a:t>de</a:t>
            </a:r>
            <a:r>
              <a:rPr sz="1400" spc="-20" dirty="0">
                <a:latin typeface="Comic Sans MS"/>
                <a:cs typeface="Comic Sans MS"/>
              </a:rPr>
              <a:t> </a:t>
            </a:r>
            <a:r>
              <a:rPr sz="1400" dirty="0">
                <a:latin typeface="Comic Sans MS"/>
                <a:cs typeface="Comic Sans MS"/>
              </a:rPr>
              <a:t>la</a:t>
            </a:r>
            <a:r>
              <a:rPr sz="1400" spc="-15" dirty="0">
                <a:latin typeface="Comic Sans MS"/>
                <a:cs typeface="Comic Sans MS"/>
              </a:rPr>
              <a:t> </a:t>
            </a:r>
            <a:r>
              <a:rPr sz="1400" dirty="0">
                <a:latin typeface="Comic Sans MS"/>
                <a:cs typeface="Comic Sans MS"/>
              </a:rPr>
              <a:t>durabilité</a:t>
            </a:r>
            <a:r>
              <a:rPr sz="1400" spc="-50" dirty="0">
                <a:latin typeface="Comic Sans MS"/>
                <a:cs typeface="Comic Sans MS"/>
              </a:rPr>
              <a:t> </a:t>
            </a:r>
            <a:r>
              <a:rPr sz="1400" dirty="0">
                <a:latin typeface="Comic Sans MS"/>
                <a:cs typeface="Comic Sans MS"/>
              </a:rPr>
              <a:t>des</a:t>
            </a:r>
            <a:r>
              <a:rPr sz="1400" spc="-20" dirty="0">
                <a:latin typeface="Comic Sans MS"/>
                <a:cs typeface="Comic Sans MS"/>
              </a:rPr>
              <a:t> </a:t>
            </a:r>
            <a:r>
              <a:rPr sz="1400" dirty="0">
                <a:latin typeface="Comic Sans MS"/>
                <a:cs typeface="Comic Sans MS"/>
              </a:rPr>
              <a:t>particules</a:t>
            </a:r>
            <a:r>
              <a:rPr sz="1400" spc="-35" dirty="0">
                <a:latin typeface="Comic Sans MS"/>
                <a:cs typeface="Comic Sans MS"/>
              </a:rPr>
              <a:t> </a:t>
            </a:r>
            <a:r>
              <a:rPr sz="1400" dirty="0">
                <a:latin typeface="Comic Sans MS"/>
                <a:cs typeface="Comic Sans MS"/>
              </a:rPr>
              <a:t>pendant</a:t>
            </a:r>
            <a:r>
              <a:rPr sz="1400" spc="-35" dirty="0">
                <a:latin typeface="Comic Sans MS"/>
                <a:cs typeface="Comic Sans MS"/>
              </a:rPr>
              <a:t> </a:t>
            </a:r>
            <a:r>
              <a:rPr sz="1400" dirty="0">
                <a:latin typeface="Comic Sans MS"/>
                <a:cs typeface="Comic Sans MS"/>
              </a:rPr>
              <a:t>le</a:t>
            </a:r>
            <a:r>
              <a:rPr sz="1400" spc="-25" dirty="0">
                <a:latin typeface="Comic Sans MS"/>
                <a:cs typeface="Comic Sans MS"/>
              </a:rPr>
              <a:t> </a:t>
            </a:r>
            <a:r>
              <a:rPr sz="1400" spc="-10" dirty="0">
                <a:latin typeface="Comic Sans MS"/>
                <a:cs typeface="Comic Sans MS"/>
              </a:rPr>
              <a:t>transport</a:t>
            </a:r>
            <a:endParaRPr sz="1400">
              <a:latin typeface="Comic Sans MS"/>
              <a:cs typeface="Comic Sans MS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3351657" y="3381501"/>
            <a:ext cx="2458085" cy="232664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 marR="22225" algn="ctr">
              <a:lnSpc>
                <a:spcPct val="100000"/>
              </a:lnSpc>
              <a:spcBef>
                <a:spcPts val="105"/>
              </a:spcBef>
            </a:pPr>
            <a:r>
              <a:rPr sz="1400" u="sng" dirty="0">
                <a:uFill>
                  <a:solidFill>
                    <a:srgbClr val="000000"/>
                  </a:solidFill>
                </a:uFill>
                <a:latin typeface="Comic Sans MS"/>
                <a:cs typeface="Comic Sans MS"/>
              </a:rPr>
              <a:t>Roches</a:t>
            </a:r>
            <a:r>
              <a:rPr sz="1400" u="sng" spc="10" dirty="0">
                <a:uFill>
                  <a:solidFill>
                    <a:srgbClr val="000000"/>
                  </a:solidFill>
                </a:uFill>
                <a:latin typeface="Comic Sans MS"/>
                <a:cs typeface="Comic Sans MS"/>
              </a:rPr>
              <a:t> </a:t>
            </a:r>
            <a:r>
              <a:rPr sz="1400" u="sng" spc="-10" dirty="0">
                <a:uFill>
                  <a:solidFill>
                    <a:srgbClr val="000000"/>
                  </a:solidFill>
                </a:uFill>
                <a:latin typeface="Comic Sans MS"/>
                <a:cs typeface="Comic Sans MS"/>
              </a:rPr>
              <a:t>(méta-)sédimentaires</a:t>
            </a:r>
            <a:r>
              <a:rPr sz="1400" spc="-10" dirty="0">
                <a:latin typeface="Comic Sans MS"/>
                <a:cs typeface="Comic Sans MS"/>
              </a:rPr>
              <a:t> </a:t>
            </a:r>
            <a:r>
              <a:rPr sz="1400" dirty="0">
                <a:latin typeface="Comic Sans MS"/>
                <a:cs typeface="Comic Sans MS"/>
              </a:rPr>
              <a:t>Micrite,</a:t>
            </a:r>
            <a:r>
              <a:rPr sz="1400" spc="-30" dirty="0">
                <a:latin typeface="Comic Sans MS"/>
                <a:cs typeface="Comic Sans MS"/>
              </a:rPr>
              <a:t> </a:t>
            </a:r>
            <a:r>
              <a:rPr sz="1400" dirty="0">
                <a:latin typeface="Comic Sans MS"/>
                <a:cs typeface="Comic Sans MS"/>
              </a:rPr>
              <a:t>pélite,</a:t>
            </a:r>
            <a:r>
              <a:rPr sz="1400" spc="-35" dirty="0">
                <a:latin typeface="Comic Sans MS"/>
                <a:cs typeface="Comic Sans MS"/>
              </a:rPr>
              <a:t> </a:t>
            </a:r>
            <a:r>
              <a:rPr sz="1400" spc="-10" dirty="0">
                <a:latin typeface="Comic Sans MS"/>
                <a:cs typeface="Comic Sans MS"/>
              </a:rPr>
              <a:t>micashiste…</a:t>
            </a:r>
            <a:endParaRPr sz="1400">
              <a:latin typeface="Comic Sans MS"/>
              <a:cs typeface="Comic Sans MS"/>
            </a:endParaRPr>
          </a:p>
          <a:p>
            <a:pPr>
              <a:lnSpc>
                <a:spcPct val="100000"/>
              </a:lnSpc>
            </a:pPr>
            <a:endParaRPr sz="1400">
              <a:latin typeface="Comic Sans MS"/>
              <a:cs typeface="Comic Sans MS"/>
            </a:endParaRPr>
          </a:p>
          <a:p>
            <a:pPr>
              <a:lnSpc>
                <a:spcPct val="100000"/>
              </a:lnSpc>
              <a:spcBef>
                <a:spcPts val="114"/>
              </a:spcBef>
            </a:pPr>
            <a:endParaRPr sz="1400">
              <a:latin typeface="Comic Sans MS"/>
              <a:cs typeface="Comic Sans MS"/>
            </a:endParaRPr>
          </a:p>
          <a:p>
            <a:pPr marL="508000" marR="516255" algn="ctr">
              <a:lnSpc>
                <a:spcPct val="100000"/>
              </a:lnSpc>
            </a:pPr>
            <a:r>
              <a:rPr sz="1400" u="sng" dirty="0">
                <a:uFill>
                  <a:solidFill>
                    <a:srgbClr val="000000"/>
                  </a:solidFill>
                </a:uFill>
                <a:latin typeface="Comic Sans MS"/>
                <a:cs typeface="Comic Sans MS"/>
              </a:rPr>
              <a:t>Roches</a:t>
            </a:r>
            <a:r>
              <a:rPr sz="1400" u="sng" spc="-35" dirty="0">
                <a:uFill>
                  <a:solidFill>
                    <a:srgbClr val="000000"/>
                  </a:solidFill>
                </a:uFill>
                <a:latin typeface="Comic Sans MS"/>
                <a:cs typeface="Comic Sans MS"/>
              </a:rPr>
              <a:t> </a:t>
            </a:r>
            <a:r>
              <a:rPr sz="1400" u="sng" spc="-10" dirty="0">
                <a:uFill>
                  <a:solidFill>
                    <a:srgbClr val="000000"/>
                  </a:solidFill>
                </a:uFill>
                <a:latin typeface="Comic Sans MS"/>
                <a:cs typeface="Comic Sans MS"/>
              </a:rPr>
              <a:t>siliceuses</a:t>
            </a:r>
            <a:r>
              <a:rPr sz="1400" spc="-10" dirty="0">
                <a:latin typeface="Comic Sans MS"/>
                <a:cs typeface="Comic Sans MS"/>
              </a:rPr>
              <a:t> Chert…</a:t>
            </a:r>
            <a:endParaRPr sz="1400">
              <a:latin typeface="Comic Sans MS"/>
              <a:cs typeface="Comic Sans MS"/>
            </a:endParaRPr>
          </a:p>
          <a:p>
            <a:pPr>
              <a:lnSpc>
                <a:spcPct val="100000"/>
              </a:lnSpc>
            </a:pPr>
            <a:endParaRPr sz="1400">
              <a:latin typeface="Comic Sans MS"/>
              <a:cs typeface="Comic Sans MS"/>
            </a:endParaRPr>
          </a:p>
          <a:p>
            <a:pPr>
              <a:lnSpc>
                <a:spcPct val="100000"/>
              </a:lnSpc>
              <a:spcBef>
                <a:spcPts val="110"/>
              </a:spcBef>
            </a:pPr>
            <a:endParaRPr sz="1400">
              <a:latin typeface="Comic Sans MS"/>
              <a:cs typeface="Comic Sans MS"/>
            </a:endParaRPr>
          </a:p>
          <a:p>
            <a:pPr marL="97790" marR="5080" indent="595630">
              <a:lnSpc>
                <a:spcPct val="100000"/>
              </a:lnSpc>
            </a:pPr>
            <a:r>
              <a:rPr sz="1400" u="sng" dirty="0">
                <a:uFill>
                  <a:solidFill>
                    <a:srgbClr val="000000"/>
                  </a:solidFill>
                </a:uFill>
                <a:latin typeface="Comic Sans MS"/>
                <a:cs typeface="Comic Sans MS"/>
              </a:rPr>
              <a:t>Roches</a:t>
            </a:r>
            <a:r>
              <a:rPr sz="1400" u="sng" spc="-35" dirty="0">
                <a:uFill>
                  <a:solidFill>
                    <a:srgbClr val="000000"/>
                  </a:solidFill>
                </a:uFill>
                <a:latin typeface="Comic Sans MS"/>
                <a:cs typeface="Comic Sans MS"/>
              </a:rPr>
              <a:t> </a:t>
            </a:r>
            <a:r>
              <a:rPr sz="1400" u="sng" spc="-10" dirty="0">
                <a:uFill>
                  <a:solidFill>
                    <a:srgbClr val="000000"/>
                  </a:solidFill>
                </a:uFill>
                <a:latin typeface="Comic Sans MS"/>
                <a:cs typeface="Comic Sans MS"/>
              </a:rPr>
              <a:t>ignées</a:t>
            </a:r>
            <a:r>
              <a:rPr sz="1400" spc="-10" dirty="0">
                <a:latin typeface="Comic Sans MS"/>
                <a:cs typeface="Comic Sans MS"/>
              </a:rPr>
              <a:t> </a:t>
            </a:r>
            <a:r>
              <a:rPr sz="1400" dirty="0">
                <a:latin typeface="Comic Sans MS"/>
                <a:cs typeface="Comic Sans MS"/>
              </a:rPr>
              <a:t>Granites,</a:t>
            </a:r>
            <a:r>
              <a:rPr sz="1400" spc="-45" dirty="0">
                <a:latin typeface="Comic Sans MS"/>
                <a:cs typeface="Comic Sans MS"/>
              </a:rPr>
              <a:t> </a:t>
            </a:r>
            <a:r>
              <a:rPr sz="1400" dirty="0">
                <a:latin typeface="Comic Sans MS"/>
                <a:cs typeface="Comic Sans MS"/>
              </a:rPr>
              <a:t>roches</a:t>
            </a:r>
            <a:r>
              <a:rPr sz="1400" spc="-25" dirty="0">
                <a:latin typeface="Comic Sans MS"/>
                <a:cs typeface="Comic Sans MS"/>
              </a:rPr>
              <a:t> </a:t>
            </a:r>
            <a:r>
              <a:rPr sz="1400" spc="-10" dirty="0">
                <a:latin typeface="Comic Sans MS"/>
                <a:cs typeface="Comic Sans MS"/>
              </a:rPr>
              <a:t>volcaniques</a:t>
            </a:r>
            <a:endParaRPr sz="1400">
              <a:latin typeface="Comic Sans MS"/>
              <a:cs typeface="Comic Sans MS"/>
            </a:endParaRPr>
          </a:p>
        </p:txBody>
      </p:sp>
      <p:pic>
        <p:nvPicPr>
          <p:cNvPr id="14" name="object 14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4572" y="4008120"/>
            <a:ext cx="3250691" cy="2845303"/>
          </a:xfrm>
          <a:prstGeom prst="rect">
            <a:avLst/>
          </a:prstGeom>
        </p:spPr>
      </p:pic>
      <p:pic>
        <p:nvPicPr>
          <p:cNvPr id="15" name="object 15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6231635" y="2878836"/>
            <a:ext cx="2912364" cy="3979162"/>
          </a:xfrm>
          <a:prstGeom prst="rect">
            <a:avLst/>
          </a:prstGeom>
        </p:spPr>
      </p:pic>
    </p:spTree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3998976" y="1226819"/>
            <a:ext cx="1865376" cy="2775203"/>
          </a:xfrm>
          <a:prstGeom prst="rect">
            <a:avLst/>
          </a:prstGeom>
        </p:spPr>
      </p:pic>
      <p:grpSp>
        <p:nvGrpSpPr>
          <p:cNvPr id="3" name="object 3"/>
          <p:cNvGrpSpPr/>
          <p:nvPr/>
        </p:nvGrpSpPr>
        <p:grpSpPr>
          <a:xfrm>
            <a:off x="0" y="0"/>
            <a:ext cx="9139555" cy="1126490"/>
            <a:chOff x="0" y="0"/>
            <a:chExt cx="9139555" cy="1126490"/>
          </a:xfrm>
        </p:grpSpPr>
        <p:pic>
          <p:nvPicPr>
            <p:cNvPr id="4" name="object 4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0" y="0"/>
              <a:ext cx="9139428" cy="807728"/>
            </a:xfrm>
            <a:prstGeom prst="rect">
              <a:avLst/>
            </a:prstGeom>
          </p:spPr>
        </p:pic>
        <p:pic>
          <p:nvPicPr>
            <p:cNvPr id="5" name="object 5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827532" y="100584"/>
              <a:ext cx="4227576" cy="682752"/>
            </a:xfrm>
            <a:prstGeom prst="rect">
              <a:avLst/>
            </a:prstGeom>
          </p:spPr>
        </p:pic>
        <p:pic>
          <p:nvPicPr>
            <p:cNvPr id="6" name="object 6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1039012" y="279018"/>
              <a:ext cx="3797782" cy="275463"/>
            </a:xfrm>
            <a:prstGeom prst="rect">
              <a:avLst/>
            </a:prstGeom>
          </p:spPr>
        </p:pic>
        <p:pic>
          <p:nvPicPr>
            <p:cNvPr id="7" name="object 7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164592" y="611123"/>
              <a:ext cx="675132" cy="515112"/>
            </a:xfrm>
            <a:prstGeom prst="rect">
              <a:avLst/>
            </a:prstGeom>
          </p:spPr>
        </p:pic>
        <p:pic>
          <p:nvPicPr>
            <p:cNvPr id="8" name="object 8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179514" y="135381"/>
              <a:ext cx="645121" cy="485267"/>
            </a:xfrm>
            <a:prstGeom prst="rect">
              <a:avLst/>
            </a:prstGeom>
          </p:spPr>
        </p:pic>
        <p:sp>
          <p:nvSpPr>
            <p:cNvPr id="9" name="object 9"/>
            <p:cNvSpPr/>
            <p:nvPr/>
          </p:nvSpPr>
          <p:spPr>
            <a:xfrm>
              <a:off x="5580126" y="135381"/>
              <a:ext cx="3384550" cy="485775"/>
            </a:xfrm>
            <a:custGeom>
              <a:avLst/>
              <a:gdLst/>
              <a:ahLst/>
              <a:cxnLst/>
              <a:rect l="l" t="t" r="r" b="b"/>
              <a:pathLst>
                <a:path w="3384550" h="485775">
                  <a:moveTo>
                    <a:pt x="3303524" y="0"/>
                  </a:moveTo>
                  <a:lnTo>
                    <a:pt x="80899" y="0"/>
                  </a:lnTo>
                  <a:lnTo>
                    <a:pt x="49399" y="6353"/>
                  </a:lnTo>
                  <a:lnTo>
                    <a:pt x="23685" y="23685"/>
                  </a:lnTo>
                  <a:lnTo>
                    <a:pt x="6353" y="49399"/>
                  </a:lnTo>
                  <a:lnTo>
                    <a:pt x="0" y="80899"/>
                  </a:lnTo>
                  <a:lnTo>
                    <a:pt x="0" y="404368"/>
                  </a:lnTo>
                  <a:lnTo>
                    <a:pt x="6353" y="435867"/>
                  </a:lnTo>
                  <a:lnTo>
                    <a:pt x="23685" y="461581"/>
                  </a:lnTo>
                  <a:lnTo>
                    <a:pt x="49399" y="478913"/>
                  </a:lnTo>
                  <a:lnTo>
                    <a:pt x="80899" y="485267"/>
                  </a:lnTo>
                  <a:lnTo>
                    <a:pt x="3303524" y="485267"/>
                  </a:lnTo>
                  <a:lnTo>
                    <a:pt x="3334970" y="478913"/>
                  </a:lnTo>
                  <a:lnTo>
                    <a:pt x="3360689" y="461581"/>
                  </a:lnTo>
                  <a:lnTo>
                    <a:pt x="3378051" y="435867"/>
                  </a:lnTo>
                  <a:lnTo>
                    <a:pt x="3384423" y="404368"/>
                  </a:lnTo>
                  <a:lnTo>
                    <a:pt x="3384423" y="80899"/>
                  </a:lnTo>
                  <a:lnTo>
                    <a:pt x="3378051" y="49399"/>
                  </a:lnTo>
                  <a:lnTo>
                    <a:pt x="3360689" y="23685"/>
                  </a:lnTo>
                  <a:lnTo>
                    <a:pt x="3334970" y="6353"/>
                  </a:lnTo>
                  <a:lnTo>
                    <a:pt x="3303524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" name="object 10"/>
            <p:cNvSpPr/>
            <p:nvPr/>
          </p:nvSpPr>
          <p:spPr>
            <a:xfrm>
              <a:off x="5580126" y="135381"/>
              <a:ext cx="3384550" cy="485775"/>
            </a:xfrm>
            <a:custGeom>
              <a:avLst/>
              <a:gdLst/>
              <a:ahLst/>
              <a:cxnLst/>
              <a:rect l="l" t="t" r="r" b="b"/>
              <a:pathLst>
                <a:path w="3384550" h="485775">
                  <a:moveTo>
                    <a:pt x="0" y="80899"/>
                  </a:moveTo>
                  <a:lnTo>
                    <a:pt x="6353" y="49399"/>
                  </a:lnTo>
                  <a:lnTo>
                    <a:pt x="23685" y="23685"/>
                  </a:lnTo>
                  <a:lnTo>
                    <a:pt x="49399" y="6353"/>
                  </a:lnTo>
                  <a:lnTo>
                    <a:pt x="80899" y="0"/>
                  </a:lnTo>
                  <a:lnTo>
                    <a:pt x="3303524" y="0"/>
                  </a:lnTo>
                  <a:lnTo>
                    <a:pt x="3334970" y="6353"/>
                  </a:lnTo>
                  <a:lnTo>
                    <a:pt x="3360689" y="23685"/>
                  </a:lnTo>
                  <a:lnTo>
                    <a:pt x="3378051" y="49399"/>
                  </a:lnTo>
                  <a:lnTo>
                    <a:pt x="3384423" y="80899"/>
                  </a:lnTo>
                  <a:lnTo>
                    <a:pt x="3384423" y="404368"/>
                  </a:lnTo>
                  <a:lnTo>
                    <a:pt x="3378051" y="435867"/>
                  </a:lnTo>
                  <a:lnTo>
                    <a:pt x="3360689" y="461581"/>
                  </a:lnTo>
                  <a:lnTo>
                    <a:pt x="3334970" y="478913"/>
                  </a:lnTo>
                  <a:lnTo>
                    <a:pt x="3303524" y="485267"/>
                  </a:lnTo>
                  <a:lnTo>
                    <a:pt x="80899" y="485267"/>
                  </a:lnTo>
                  <a:lnTo>
                    <a:pt x="49399" y="478913"/>
                  </a:lnTo>
                  <a:lnTo>
                    <a:pt x="23685" y="461581"/>
                  </a:lnTo>
                  <a:lnTo>
                    <a:pt x="6353" y="435867"/>
                  </a:lnTo>
                  <a:lnTo>
                    <a:pt x="0" y="404368"/>
                  </a:lnTo>
                  <a:lnTo>
                    <a:pt x="0" y="80899"/>
                  </a:lnTo>
                  <a:close/>
                </a:path>
              </a:pathLst>
            </a:custGeom>
            <a:ln w="25400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1" name="object 11"/>
          <p:cNvSpPr txBox="1"/>
          <p:nvPr/>
        </p:nvSpPr>
        <p:spPr>
          <a:xfrm>
            <a:off x="5604668" y="231089"/>
            <a:ext cx="3335654" cy="26924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487680">
              <a:lnSpc>
                <a:spcPct val="100000"/>
              </a:lnSpc>
              <a:spcBef>
                <a:spcPts val="95"/>
              </a:spcBef>
            </a:pPr>
            <a:r>
              <a:rPr sz="1600" dirty="0">
                <a:solidFill>
                  <a:srgbClr val="FFFFFF"/>
                </a:solidFill>
                <a:latin typeface="Calibri"/>
                <a:cs typeface="Calibri"/>
              </a:rPr>
              <a:t>III</a:t>
            </a:r>
            <a:r>
              <a:rPr sz="1600" spc="-5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600" dirty="0">
                <a:solidFill>
                  <a:srgbClr val="FFFFFF"/>
                </a:solidFill>
                <a:latin typeface="Calibri"/>
                <a:cs typeface="Calibri"/>
              </a:rPr>
              <a:t>.</a:t>
            </a:r>
            <a:r>
              <a:rPr sz="1600" spc="-3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600" dirty="0">
                <a:solidFill>
                  <a:srgbClr val="FFFFFF"/>
                </a:solidFill>
                <a:latin typeface="Calibri"/>
                <a:cs typeface="Calibri"/>
              </a:rPr>
              <a:t>Les</a:t>
            </a:r>
            <a:r>
              <a:rPr sz="1600" spc="-3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600" dirty="0">
                <a:solidFill>
                  <a:srgbClr val="FFFFFF"/>
                </a:solidFill>
                <a:latin typeface="Calibri"/>
                <a:cs typeface="Calibri"/>
              </a:rPr>
              <a:t>roches</a:t>
            </a:r>
            <a:r>
              <a:rPr sz="1600" spc="-1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600" spc="-10" dirty="0">
                <a:solidFill>
                  <a:srgbClr val="FFFFFF"/>
                </a:solidFill>
                <a:latin typeface="Calibri"/>
                <a:cs typeface="Calibri"/>
              </a:rPr>
              <a:t>sédimentaires</a:t>
            </a:r>
            <a:endParaRPr sz="1600">
              <a:latin typeface="Calibri"/>
              <a:cs typeface="Calibri"/>
            </a:endParaRPr>
          </a:p>
        </p:txBody>
      </p:sp>
      <p:grpSp>
        <p:nvGrpSpPr>
          <p:cNvPr id="12" name="object 12"/>
          <p:cNvGrpSpPr/>
          <p:nvPr/>
        </p:nvGrpSpPr>
        <p:grpSpPr>
          <a:xfrm>
            <a:off x="5567426" y="653923"/>
            <a:ext cx="3409950" cy="411480"/>
            <a:chOff x="5567426" y="653923"/>
            <a:chExt cx="3409950" cy="411480"/>
          </a:xfrm>
        </p:grpSpPr>
        <p:sp>
          <p:nvSpPr>
            <p:cNvPr id="13" name="object 13"/>
            <p:cNvSpPr/>
            <p:nvPr/>
          </p:nvSpPr>
          <p:spPr>
            <a:xfrm>
              <a:off x="5580126" y="666623"/>
              <a:ext cx="3384550" cy="386080"/>
            </a:xfrm>
            <a:custGeom>
              <a:avLst/>
              <a:gdLst/>
              <a:ahLst/>
              <a:cxnLst/>
              <a:rect l="l" t="t" r="r" b="b"/>
              <a:pathLst>
                <a:path w="3384550" h="386080">
                  <a:moveTo>
                    <a:pt x="3320033" y="0"/>
                  </a:moveTo>
                  <a:lnTo>
                    <a:pt x="64388" y="0"/>
                  </a:lnTo>
                  <a:lnTo>
                    <a:pt x="39326" y="5058"/>
                  </a:lnTo>
                  <a:lnTo>
                    <a:pt x="18859" y="18843"/>
                  </a:lnTo>
                  <a:lnTo>
                    <a:pt x="5060" y="39272"/>
                  </a:lnTo>
                  <a:lnTo>
                    <a:pt x="0" y="64262"/>
                  </a:lnTo>
                  <a:lnTo>
                    <a:pt x="0" y="321690"/>
                  </a:lnTo>
                  <a:lnTo>
                    <a:pt x="5060" y="346753"/>
                  </a:lnTo>
                  <a:lnTo>
                    <a:pt x="18859" y="367220"/>
                  </a:lnTo>
                  <a:lnTo>
                    <a:pt x="39326" y="381019"/>
                  </a:lnTo>
                  <a:lnTo>
                    <a:pt x="64388" y="386079"/>
                  </a:lnTo>
                  <a:lnTo>
                    <a:pt x="3320033" y="386079"/>
                  </a:lnTo>
                  <a:lnTo>
                    <a:pt x="3345096" y="381019"/>
                  </a:lnTo>
                  <a:lnTo>
                    <a:pt x="3365563" y="367220"/>
                  </a:lnTo>
                  <a:lnTo>
                    <a:pt x="3379362" y="346753"/>
                  </a:lnTo>
                  <a:lnTo>
                    <a:pt x="3384423" y="321690"/>
                  </a:lnTo>
                  <a:lnTo>
                    <a:pt x="3384423" y="64262"/>
                  </a:lnTo>
                  <a:lnTo>
                    <a:pt x="3379362" y="39272"/>
                  </a:lnTo>
                  <a:lnTo>
                    <a:pt x="3365563" y="18843"/>
                  </a:lnTo>
                  <a:lnTo>
                    <a:pt x="3345096" y="5058"/>
                  </a:lnTo>
                  <a:lnTo>
                    <a:pt x="3320033" y="0"/>
                  </a:lnTo>
                  <a:close/>
                </a:path>
              </a:pathLst>
            </a:custGeom>
            <a:solidFill>
              <a:srgbClr val="F7954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" name="object 14"/>
            <p:cNvSpPr/>
            <p:nvPr/>
          </p:nvSpPr>
          <p:spPr>
            <a:xfrm>
              <a:off x="5580126" y="666623"/>
              <a:ext cx="3384550" cy="386080"/>
            </a:xfrm>
            <a:custGeom>
              <a:avLst/>
              <a:gdLst/>
              <a:ahLst/>
              <a:cxnLst/>
              <a:rect l="l" t="t" r="r" b="b"/>
              <a:pathLst>
                <a:path w="3384550" h="386080">
                  <a:moveTo>
                    <a:pt x="0" y="64262"/>
                  </a:moveTo>
                  <a:lnTo>
                    <a:pt x="5060" y="39272"/>
                  </a:lnTo>
                  <a:lnTo>
                    <a:pt x="18859" y="18843"/>
                  </a:lnTo>
                  <a:lnTo>
                    <a:pt x="39326" y="5058"/>
                  </a:lnTo>
                  <a:lnTo>
                    <a:pt x="64388" y="0"/>
                  </a:lnTo>
                  <a:lnTo>
                    <a:pt x="3320033" y="0"/>
                  </a:lnTo>
                  <a:lnTo>
                    <a:pt x="3345096" y="5058"/>
                  </a:lnTo>
                  <a:lnTo>
                    <a:pt x="3365563" y="18843"/>
                  </a:lnTo>
                  <a:lnTo>
                    <a:pt x="3379362" y="39272"/>
                  </a:lnTo>
                  <a:lnTo>
                    <a:pt x="3384423" y="64262"/>
                  </a:lnTo>
                  <a:lnTo>
                    <a:pt x="3384423" y="321690"/>
                  </a:lnTo>
                  <a:lnTo>
                    <a:pt x="3379362" y="346753"/>
                  </a:lnTo>
                  <a:lnTo>
                    <a:pt x="3365563" y="367220"/>
                  </a:lnTo>
                  <a:lnTo>
                    <a:pt x="3345096" y="381019"/>
                  </a:lnTo>
                  <a:lnTo>
                    <a:pt x="3320033" y="386079"/>
                  </a:lnTo>
                  <a:lnTo>
                    <a:pt x="64388" y="386079"/>
                  </a:lnTo>
                  <a:lnTo>
                    <a:pt x="39326" y="381019"/>
                  </a:lnTo>
                  <a:lnTo>
                    <a:pt x="18859" y="367220"/>
                  </a:lnTo>
                  <a:lnTo>
                    <a:pt x="5060" y="346753"/>
                  </a:lnTo>
                  <a:lnTo>
                    <a:pt x="0" y="321690"/>
                  </a:lnTo>
                  <a:lnTo>
                    <a:pt x="0" y="64262"/>
                  </a:lnTo>
                  <a:close/>
                </a:path>
              </a:pathLst>
            </a:custGeom>
            <a:ln w="25399">
              <a:solidFill>
                <a:srgbClr val="B66C3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5" name="object 15"/>
          <p:cNvSpPr txBox="1"/>
          <p:nvPr/>
        </p:nvSpPr>
        <p:spPr>
          <a:xfrm>
            <a:off x="5706871" y="712978"/>
            <a:ext cx="3128645" cy="26924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600" i="1" dirty="0">
                <a:solidFill>
                  <a:srgbClr val="FFFFFF"/>
                </a:solidFill>
                <a:latin typeface="Calibri"/>
                <a:cs typeface="Calibri"/>
              </a:rPr>
              <a:t>3.</a:t>
            </a:r>
            <a:r>
              <a:rPr sz="1600" i="1" spc="-5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600" i="1" dirty="0">
                <a:solidFill>
                  <a:srgbClr val="FFFFFF"/>
                </a:solidFill>
                <a:latin typeface="Calibri"/>
                <a:cs typeface="Calibri"/>
              </a:rPr>
              <a:t>Catégories</a:t>
            </a:r>
            <a:r>
              <a:rPr sz="1600" i="1" spc="-4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600" i="1" dirty="0">
                <a:solidFill>
                  <a:srgbClr val="FFFFFF"/>
                </a:solidFill>
                <a:latin typeface="Calibri"/>
                <a:cs typeface="Calibri"/>
              </a:rPr>
              <a:t>de</a:t>
            </a:r>
            <a:r>
              <a:rPr sz="1600" i="1" spc="-3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600" i="1" dirty="0">
                <a:solidFill>
                  <a:srgbClr val="FFFFFF"/>
                </a:solidFill>
                <a:latin typeface="Calibri"/>
                <a:cs typeface="Calibri"/>
              </a:rPr>
              <a:t>roches</a:t>
            </a:r>
            <a:r>
              <a:rPr sz="1600" i="1" spc="-4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600" i="1" spc="-10" dirty="0">
                <a:solidFill>
                  <a:srgbClr val="FFFFFF"/>
                </a:solidFill>
                <a:latin typeface="Calibri"/>
                <a:cs typeface="Calibri"/>
              </a:rPr>
              <a:t>sédimentaires</a:t>
            </a:r>
            <a:endParaRPr sz="1600">
              <a:latin typeface="Calibri"/>
              <a:cs typeface="Calibri"/>
            </a:endParaRPr>
          </a:p>
        </p:txBody>
      </p:sp>
      <p:grpSp>
        <p:nvGrpSpPr>
          <p:cNvPr id="16" name="object 16"/>
          <p:cNvGrpSpPr/>
          <p:nvPr/>
        </p:nvGrpSpPr>
        <p:grpSpPr>
          <a:xfrm>
            <a:off x="166814" y="661288"/>
            <a:ext cx="4705985" cy="404495"/>
            <a:chOff x="166814" y="661288"/>
            <a:chExt cx="4705985" cy="404495"/>
          </a:xfrm>
        </p:grpSpPr>
        <p:sp>
          <p:nvSpPr>
            <p:cNvPr id="17" name="object 17"/>
            <p:cNvSpPr/>
            <p:nvPr/>
          </p:nvSpPr>
          <p:spPr>
            <a:xfrm>
              <a:off x="179514" y="673988"/>
              <a:ext cx="4680585" cy="379095"/>
            </a:xfrm>
            <a:custGeom>
              <a:avLst/>
              <a:gdLst/>
              <a:ahLst/>
              <a:cxnLst/>
              <a:rect l="l" t="t" r="r" b="b"/>
              <a:pathLst>
                <a:path w="4680585" h="379094">
                  <a:moveTo>
                    <a:pt x="4617402" y="0"/>
                  </a:moveTo>
                  <a:lnTo>
                    <a:pt x="63131" y="0"/>
                  </a:lnTo>
                  <a:lnTo>
                    <a:pt x="38554" y="4951"/>
                  </a:lnTo>
                  <a:lnTo>
                    <a:pt x="18488" y="18462"/>
                  </a:lnTo>
                  <a:lnTo>
                    <a:pt x="4960" y="38522"/>
                  </a:lnTo>
                  <a:lnTo>
                    <a:pt x="0" y="63119"/>
                  </a:lnTo>
                  <a:lnTo>
                    <a:pt x="0" y="315595"/>
                  </a:lnTo>
                  <a:lnTo>
                    <a:pt x="4960" y="340191"/>
                  </a:lnTo>
                  <a:lnTo>
                    <a:pt x="18488" y="360251"/>
                  </a:lnTo>
                  <a:lnTo>
                    <a:pt x="38554" y="373762"/>
                  </a:lnTo>
                  <a:lnTo>
                    <a:pt x="63131" y="378713"/>
                  </a:lnTo>
                  <a:lnTo>
                    <a:pt x="4617402" y="378713"/>
                  </a:lnTo>
                  <a:lnTo>
                    <a:pt x="4641945" y="373762"/>
                  </a:lnTo>
                  <a:lnTo>
                    <a:pt x="4662011" y="360251"/>
                  </a:lnTo>
                  <a:lnTo>
                    <a:pt x="4675552" y="340191"/>
                  </a:lnTo>
                  <a:lnTo>
                    <a:pt x="4680521" y="315595"/>
                  </a:lnTo>
                  <a:lnTo>
                    <a:pt x="4680521" y="63119"/>
                  </a:lnTo>
                  <a:lnTo>
                    <a:pt x="4675552" y="38522"/>
                  </a:lnTo>
                  <a:lnTo>
                    <a:pt x="4662011" y="18462"/>
                  </a:lnTo>
                  <a:lnTo>
                    <a:pt x="4641945" y="4951"/>
                  </a:lnTo>
                  <a:lnTo>
                    <a:pt x="4617402" y="0"/>
                  </a:lnTo>
                  <a:close/>
                </a:path>
              </a:pathLst>
            </a:custGeom>
            <a:solidFill>
              <a:srgbClr val="C0504D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8" name="object 18"/>
            <p:cNvSpPr/>
            <p:nvPr/>
          </p:nvSpPr>
          <p:spPr>
            <a:xfrm>
              <a:off x="179514" y="673988"/>
              <a:ext cx="4680585" cy="379095"/>
            </a:xfrm>
            <a:custGeom>
              <a:avLst/>
              <a:gdLst/>
              <a:ahLst/>
              <a:cxnLst/>
              <a:rect l="l" t="t" r="r" b="b"/>
              <a:pathLst>
                <a:path w="4680585" h="379094">
                  <a:moveTo>
                    <a:pt x="4617402" y="0"/>
                  </a:moveTo>
                  <a:lnTo>
                    <a:pt x="4641945" y="4951"/>
                  </a:lnTo>
                  <a:lnTo>
                    <a:pt x="4662011" y="18462"/>
                  </a:lnTo>
                  <a:lnTo>
                    <a:pt x="4675552" y="38522"/>
                  </a:lnTo>
                  <a:lnTo>
                    <a:pt x="4680521" y="63119"/>
                  </a:lnTo>
                  <a:lnTo>
                    <a:pt x="4680521" y="315595"/>
                  </a:lnTo>
                  <a:lnTo>
                    <a:pt x="4675552" y="340191"/>
                  </a:lnTo>
                  <a:lnTo>
                    <a:pt x="4662011" y="360251"/>
                  </a:lnTo>
                  <a:lnTo>
                    <a:pt x="4641945" y="373762"/>
                  </a:lnTo>
                  <a:lnTo>
                    <a:pt x="4617402" y="378713"/>
                  </a:lnTo>
                  <a:lnTo>
                    <a:pt x="63131" y="378713"/>
                  </a:lnTo>
                  <a:lnTo>
                    <a:pt x="38554" y="373762"/>
                  </a:lnTo>
                  <a:lnTo>
                    <a:pt x="18488" y="360251"/>
                  </a:lnTo>
                  <a:lnTo>
                    <a:pt x="4960" y="340191"/>
                  </a:lnTo>
                  <a:lnTo>
                    <a:pt x="0" y="315595"/>
                  </a:lnTo>
                  <a:lnTo>
                    <a:pt x="0" y="63119"/>
                  </a:lnTo>
                  <a:lnTo>
                    <a:pt x="4960" y="38522"/>
                  </a:lnTo>
                  <a:lnTo>
                    <a:pt x="18488" y="18462"/>
                  </a:lnTo>
                  <a:lnTo>
                    <a:pt x="38554" y="4951"/>
                  </a:lnTo>
                  <a:lnTo>
                    <a:pt x="63131" y="0"/>
                  </a:lnTo>
                  <a:lnTo>
                    <a:pt x="4617402" y="0"/>
                  </a:lnTo>
                  <a:close/>
                </a:path>
              </a:pathLst>
            </a:custGeom>
            <a:ln w="25400">
              <a:solidFill>
                <a:srgbClr val="8B3836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9" name="object 19"/>
          <p:cNvSpPr txBox="1"/>
          <p:nvPr/>
        </p:nvSpPr>
        <p:spPr>
          <a:xfrm>
            <a:off x="258267" y="716661"/>
            <a:ext cx="4180204" cy="143319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640715" indent="-286385">
              <a:lnSpc>
                <a:spcPct val="100000"/>
              </a:lnSpc>
              <a:spcBef>
                <a:spcPts val="95"/>
              </a:spcBef>
              <a:buFont typeface="Arial"/>
              <a:buChar char="•"/>
              <a:tabLst>
                <a:tab pos="640715" algn="l"/>
              </a:tabLst>
            </a:pPr>
            <a:r>
              <a:rPr sz="1600" spc="-10" dirty="0">
                <a:solidFill>
                  <a:srgbClr val="FFFFFF"/>
                </a:solidFill>
                <a:latin typeface="Calibri"/>
                <a:cs typeface="Calibri"/>
              </a:rPr>
              <a:t>Sédimentation</a:t>
            </a:r>
            <a:r>
              <a:rPr sz="1600" spc="-5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600" dirty="0">
                <a:solidFill>
                  <a:srgbClr val="FFFFFF"/>
                </a:solidFill>
                <a:latin typeface="Calibri"/>
                <a:cs typeface="Calibri"/>
              </a:rPr>
              <a:t>détritique</a:t>
            </a:r>
            <a:r>
              <a:rPr sz="1600" spc="-4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600" dirty="0">
                <a:solidFill>
                  <a:srgbClr val="FFFFFF"/>
                </a:solidFill>
                <a:latin typeface="Calibri"/>
                <a:cs typeface="Calibri"/>
              </a:rPr>
              <a:t>ou</a:t>
            </a:r>
            <a:r>
              <a:rPr sz="1600" spc="-2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600" spc="-10" dirty="0">
                <a:solidFill>
                  <a:srgbClr val="FFFFFF"/>
                </a:solidFill>
                <a:latin typeface="Calibri"/>
                <a:cs typeface="Calibri"/>
              </a:rPr>
              <a:t>silicoclastique</a:t>
            </a:r>
            <a:endParaRPr sz="1600">
              <a:latin typeface="Calibri"/>
              <a:cs typeface="Calibri"/>
            </a:endParaRPr>
          </a:p>
          <a:p>
            <a:pPr marL="12700" marR="2678430">
              <a:lnSpc>
                <a:spcPct val="100000"/>
              </a:lnSpc>
              <a:spcBef>
                <a:spcPts val="1480"/>
              </a:spcBef>
            </a:pPr>
            <a:r>
              <a:rPr sz="1600" b="1" spc="-10" dirty="0">
                <a:latin typeface="Comic Sans MS"/>
                <a:cs typeface="Comic Sans MS"/>
              </a:rPr>
              <a:t>Composants </a:t>
            </a:r>
            <a:r>
              <a:rPr sz="1600" b="1" dirty="0">
                <a:latin typeface="Comic Sans MS"/>
                <a:cs typeface="Comic Sans MS"/>
              </a:rPr>
              <a:t>détritiques</a:t>
            </a:r>
            <a:r>
              <a:rPr sz="1600" b="1" spc="-60" dirty="0">
                <a:latin typeface="Comic Sans MS"/>
                <a:cs typeface="Comic Sans MS"/>
              </a:rPr>
              <a:t> </a:t>
            </a:r>
            <a:r>
              <a:rPr sz="1600" b="1" spc="-25" dirty="0">
                <a:latin typeface="Comic Sans MS"/>
                <a:cs typeface="Comic Sans MS"/>
              </a:rPr>
              <a:t>des </a:t>
            </a:r>
            <a:r>
              <a:rPr sz="1600" b="1" spc="-10" dirty="0">
                <a:latin typeface="Comic Sans MS"/>
                <a:cs typeface="Comic Sans MS"/>
              </a:rPr>
              <a:t>sédiments silicoclastiques</a:t>
            </a:r>
            <a:endParaRPr sz="1600">
              <a:latin typeface="Comic Sans MS"/>
              <a:cs typeface="Comic Sans MS"/>
            </a:endParaRPr>
          </a:p>
        </p:txBody>
      </p:sp>
      <p:sp>
        <p:nvSpPr>
          <p:cNvPr id="20" name="object 20"/>
          <p:cNvSpPr txBox="1"/>
          <p:nvPr/>
        </p:nvSpPr>
        <p:spPr>
          <a:xfrm>
            <a:off x="6257671" y="1853946"/>
            <a:ext cx="2548890" cy="128143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219075">
              <a:lnSpc>
                <a:spcPct val="100000"/>
              </a:lnSpc>
              <a:spcBef>
                <a:spcPts val="100"/>
              </a:spcBef>
            </a:pPr>
            <a:r>
              <a:rPr sz="1800" b="1" u="sng" dirty="0">
                <a:uFill>
                  <a:solidFill>
                    <a:srgbClr val="000000"/>
                  </a:solidFill>
                </a:uFill>
                <a:latin typeface="Comic Sans MS"/>
                <a:cs typeface="Comic Sans MS"/>
              </a:rPr>
              <a:t>Les</a:t>
            </a:r>
            <a:r>
              <a:rPr sz="1800" b="1" u="sng" spc="-35" dirty="0">
                <a:uFill>
                  <a:solidFill>
                    <a:srgbClr val="000000"/>
                  </a:solidFill>
                </a:uFill>
                <a:latin typeface="Comic Sans MS"/>
                <a:cs typeface="Comic Sans MS"/>
              </a:rPr>
              <a:t> </a:t>
            </a:r>
            <a:r>
              <a:rPr sz="1800" b="1" u="sng" dirty="0">
                <a:uFill>
                  <a:solidFill>
                    <a:srgbClr val="000000"/>
                  </a:solidFill>
                </a:uFill>
                <a:latin typeface="Comic Sans MS"/>
                <a:cs typeface="Comic Sans MS"/>
              </a:rPr>
              <a:t>grains</a:t>
            </a:r>
            <a:r>
              <a:rPr sz="1800" b="1" u="sng" spc="-50" dirty="0">
                <a:uFill>
                  <a:solidFill>
                    <a:srgbClr val="000000"/>
                  </a:solidFill>
                </a:uFill>
                <a:latin typeface="Comic Sans MS"/>
                <a:cs typeface="Comic Sans MS"/>
              </a:rPr>
              <a:t> </a:t>
            </a:r>
            <a:r>
              <a:rPr sz="1800" b="1" u="sng" dirty="0">
                <a:uFill>
                  <a:solidFill>
                    <a:srgbClr val="000000"/>
                  </a:solidFill>
                </a:uFill>
                <a:latin typeface="Comic Sans MS"/>
                <a:cs typeface="Comic Sans MS"/>
              </a:rPr>
              <a:t>de</a:t>
            </a:r>
            <a:r>
              <a:rPr sz="1800" b="1" u="sng" spc="-25" dirty="0">
                <a:uFill>
                  <a:solidFill>
                    <a:srgbClr val="000000"/>
                  </a:solidFill>
                </a:uFill>
                <a:latin typeface="Comic Sans MS"/>
                <a:cs typeface="Comic Sans MS"/>
              </a:rPr>
              <a:t> </a:t>
            </a:r>
            <a:r>
              <a:rPr sz="1800" b="1" u="sng" spc="-10" dirty="0">
                <a:uFill>
                  <a:solidFill>
                    <a:srgbClr val="000000"/>
                  </a:solidFill>
                </a:uFill>
                <a:latin typeface="Comic Sans MS"/>
                <a:cs typeface="Comic Sans MS"/>
              </a:rPr>
              <a:t>quartz</a:t>
            </a:r>
            <a:endParaRPr sz="1800">
              <a:latin typeface="Comic Sans MS"/>
              <a:cs typeface="Comic Sans MS"/>
            </a:endParaRPr>
          </a:p>
          <a:p>
            <a:pPr marL="22860" marR="5080" indent="-10795" algn="r">
              <a:lnSpc>
                <a:spcPct val="100000"/>
              </a:lnSpc>
              <a:spcBef>
                <a:spcPts val="1005"/>
              </a:spcBef>
              <a:buFont typeface="Arial"/>
              <a:buChar char="•"/>
              <a:tabLst>
                <a:tab pos="22860" algn="l"/>
                <a:tab pos="299085" algn="l"/>
              </a:tabLst>
            </a:pPr>
            <a:r>
              <a:rPr sz="1400" dirty="0">
                <a:latin typeface="Comic Sans MS"/>
                <a:cs typeface="Comic Sans MS"/>
              </a:rPr>
              <a:t>	Caractéristique</a:t>
            </a:r>
            <a:r>
              <a:rPr sz="1400" spc="-65" dirty="0">
                <a:latin typeface="Comic Sans MS"/>
                <a:cs typeface="Comic Sans MS"/>
              </a:rPr>
              <a:t> </a:t>
            </a:r>
            <a:r>
              <a:rPr sz="1400" dirty="0">
                <a:latin typeface="Comic Sans MS"/>
                <a:cs typeface="Comic Sans MS"/>
              </a:rPr>
              <a:t>des</a:t>
            </a:r>
            <a:r>
              <a:rPr sz="1400" spc="-25" dirty="0">
                <a:latin typeface="Comic Sans MS"/>
                <a:cs typeface="Comic Sans MS"/>
              </a:rPr>
              <a:t> </a:t>
            </a:r>
            <a:r>
              <a:rPr sz="1400" spc="-10" dirty="0">
                <a:latin typeface="Comic Sans MS"/>
                <a:cs typeface="Comic Sans MS"/>
              </a:rPr>
              <a:t>roches </a:t>
            </a:r>
            <a:r>
              <a:rPr sz="1400" dirty="0">
                <a:latin typeface="Comic Sans MS"/>
                <a:cs typeface="Comic Sans MS"/>
              </a:rPr>
              <a:t>acides</a:t>
            </a:r>
            <a:r>
              <a:rPr sz="1400" spc="-40" dirty="0">
                <a:latin typeface="Comic Sans MS"/>
                <a:cs typeface="Comic Sans MS"/>
              </a:rPr>
              <a:t> </a:t>
            </a:r>
            <a:r>
              <a:rPr sz="1400" dirty="0">
                <a:latin typeface="Comic Sans MS"/>
                <a:cs typeface="Comic Sans MS"/>
              </a:rPr>
              <a:t>:</a:t>
            </a:r>
            <a:r>
              <a:rPr sz="1400" spc="-20" dirty="0">
                <a:latin typeface="Comic Sans MS"/>
                <a:cs typeface="Comic Sans MS"/>
              </a:rPr>
              <a:t> </a:t>
            </a:r>
            <a:r>
              <a:rPr sz="1400" dirty="0">
                <a:latin typeface="Comic Sans MS"/>
                <a:cs typeface="Comic Sans MS"/>
              </a:rPr>
              <a:t>roches</a:t>
            </a:r>
            <a:r>
              <a:rPr sz="1400" spc="-30" dirty="0">
                <a:latin typeface="Comic Sans MS"/>
                <a:cs typeface="Comic Sans MS"/>
              </a:rPr>
              <a:t> </a:t>
            </a:r>
            <a:r>
              <a:rPr sz="1400" spc="-10" dirty="0">
                <a:latin typeface="Comic Sans MS"/>
                <a:cs typeface="Comic Sans MS"/>
              </a:rPr>
              <a:t>plutoniques </a:t>
            </a:r>
            <a:r>
              <a:rPr sz="1400" dirty="0">
                <a:latin typeface="Comic Sans MS"/>
                <a:cs typeface="Comic Sans MS"/>
              </a:rPr>
              <a:t>granitoïdes,</a:t>
            </a:r>
            <a:r>
              <a:rPr sz="1400" spc="-60" dirty="0">
                <a:latin typeface="Comic Sans MS"/>
                <a:cs typeface="Comic Sans MS"/>
              </a:rPr>
              <a:t> </a:t>
            </a:r>
            <a:r>
              <a:rPr sz="1400" dirty="0">
                <a:latin typeface="Comic Sans MS"/>
                <a:cs typeface="Comic Sans MS"/>
              </a:rPr>
              <a:t>gneiss</a:t>
            </a:r>
            <a:r>
              <a:rPr sz="1400" spc="-25" dirty="0">
                <a:latin typeface="Comic Sans MS"/>
                <a:cs typeface="Comic Sans MS"/>
              </a:rPr>
              <a:t> </a:t>
            </a:r>
            <a:r>
              <a:rPr sz="1400" dirty="0">
                <a:latin typeface="Comic Sans MS"/>
                <a:cs typeface="Comic Sans MS"/>
              </a:rPr>
              <a:t>et</a:t>
            </a:r>
            <a:r>
              <a:rPr sz="1400" spc="-30" dirty="0">
                <a:latin typeface="Comic Sans MS"/>
                <a:cs typeface="Comic Sans MS"/>
              </a:rPr>
              <a:t> </a:t>
            </a:r>
            <a:r>
              <a:rPr sz="1400" spc="-10" dirty="0">
                <a:latin typeface="Comic Sans MS"/>
                <a:cs typeface="Comic Sans MS"/>
              </a:rPr>
              <a:t>schistes</a:t>
            </a:r>
            <a:endParaRPr sz="1400">
              <a:latin typeface="Comic Sans MS"/>
              <a:cs typeface="Comic Sans MS"/>
            </a:endParaRPr>
          </a:p>
          <a:p>
            <a:pPr marL="286385" marR="5080" lvl="1" indent="-286385" algn="r">
              <a:lnSpc>
                <a:spcPct val="100000"/>
              </a:lnSpc>
              <a:buFont typeface="Arial"/>
              <a:buChar char="•"/>
              <a:tabLst>
                <a:tab pos="286385" algn="l"/>
              </a:tabLst>
            </a:pPr>
            <a:r>
              <a:rPr sz="1400" dirty="0">
                <a:latin typeface="Comic Sans MS"/>
                <a:cs typeface="Comic Sans MS"/>
              </a:rPr>
              <a:t>Minéral</a:t>
            </a:r>
            <a:r>
              <a:rPr sz="1400" spc="-25" dirty="0">
                <a:latin typeface="Comic Sans MS"/>
                <a:cs typeface="Comic Sans MS"/>
              </a:rPr>
              <a:t> </a:t>
            </a:r>
            <a:r>
              <a:rPr sz="1400" dirty="0">
                <a:latin typeface="Comic Sans MS"/>
                <a:cs typeface="Comic Sans MS"/>
              </a:rPr>
              <a:t>le</a:t>
            </a:r>
            <a:r>
              <a:rPr sz="1400" spc="-25" dirty="0">
                <a:latin typeface="Comic Sans MS"/>
                <a:cs typeface="Comic Sans MS"/>
              </a:rPr>
              <a:t> </a:t>
            </a:r>
            <a:r>
              <a:rPr sz="1400" dirty="0">
                <a:latin typeface="Comic Sans MS"/>
                <a:cs typeface="Comic Sans MS"/>
              </a:rPr>
              <a:t>plus</a:t>
            </a:r>
            <a:r>
              <a:rPr sz="1400" spc="-15" dirty="0">
                <a:latin typeface="Comic Sans MS"/>
                <a:cs typeface="Comic Sans MS"/>
              </a:rPr>
              <a:t> </a:t>
            </a:r>
            <a:r>
              <a:rPr sz="1400" spc="-10" dirty="0">
                <a:latin typeface="Comic Sans MS"/>
                <a:cs typeface="Comic Sans MS"/>
              </a:rPr>
              <a:t>stable</a:t>
            </a:r>
            <a:endParaRPr sz="1400">
              <a:latin typeface="Comic Sans MS"/>
              <a:cs typeface="Comic Sans MS"/>
            </a:endParaRPr>
          </a:p>
        </p:txBody>
      </p:sp>
      <p:grpSp>
        <p:nvGrpSpPr>
          <p:cNvPr id="21" name="object 21"/>
          <p:cNvGrpSpPr/>
          <p:nvPr/>
        </p:nvGrpSpPr>
        <p:grpSpPr>
          <a:xfrm>
            <a:off x="4572" y="2266188"/>
            <a:ext cx="9131935" cy="4380230"/>
            <a:chOff x="4572" y="2266188"/>
            <a:chExt cx="9131935" cy="4380230"/>
          </a:xfrm>
        </p:grpSpPr>
        <p:pic>
          <p:nvPicPr>
            <p:cNvPr id="22" name="object 22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4572" y="3931920"/>
              <a:ext cx="4597908" cy="2714244"/>
            </a:xfrm>
            <a:prstGeom prst="rect">
              <a:avLst/>
            </a:prstGeom>
          </p:spPr>
        </p:pic>
        <p:pic>
          <p:nvPicPr>
            <p:cNvPr id="23" name="object 23"/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4539996" y="3249168"/>
              <a:ext cx="4596384" cy="3396996"/>
            </a:xfrm>
            <a:prstGeom prst="rect">
              <a:avLst/>
            </a:prstGeom>
          </p:spPr>
        </p:pic>
        <p:pic>
          <p:nvPicPr>
            <p:cNvPr id="24" name="object 24"/>
            <p:cNvPicPr/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106679" y="2266188"/>
              <a:ext cx="3819144" cy="1668780"/>
            </a:xfrm>
            <a:prstGeom prst="rect">
              <a:avLst/>
            </a:prstGeom>
          </p:spPr>
        </p:pic>
      </p:grpSp>
    </p:spTree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5604668" y="231089"/>
            <a:ext cx="3335654" cy="26924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487680">
              <a:lnSpc>
                <a:spcPct val="100000"/>
              </a:lnSpc>
              <a:spcBef>
                <a:spcPts val="95"/>
              </a:spcBef>
            </a:pPr>
            <a:r>
              <a:rPr sz="1600" dirty="0">
                <a:solidFill>
                  <a:srgbClr val="FFFFFF"/>
                </a:solidFill>
                <a:latin typeface="Calibri"/>
                <a:cs typeface="Calibri"/>
              </a:rPr>
              <a:t>III</a:t>
            </a:r>
            <a:r>
              <a:rPr sz="1600" spc="-5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600" dirty="0">
                <a:solidFill>
                  <a:srgbClr val="FFFFFF"/>
                </a:solidFill>
                <a:latin typeface="Calibri"/>
                <a:cs typeface="Calibri"/>
              </a:rPr>
              <a:t>.</a:t>
            </a:r>
            <a:r>
              <a:rPr sz="1600" spc="-3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600" dirty="0">
                <a:solidFill>
                  <a:srgbClr val="FFFFFF"/>
                </a:solidFill>
                <a:latin typeface="Calibri"/>
                <a:cs typeface="Calibri"/>
              </a:rPr>
              <a:t>Les</a:t>
            </a:r>
            <a:r>
              <a:rPr sz="1600" spc="-3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600" dirty="0">
                <a:solidFill>
                  <a:srgbClr val="FFFFFF"/>
                </a:solidFill>
                <a:latin typeface="Calibri"/>
                <a:cs typeface="Calibri"/>
              </a:rPr>
              <a:t>roches</a:t>
            </a:r>
            <a:r>
              <a:rPr sz="1600" spc="-1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600" spc="-10" dirty="0">
                <a:solidFill>
                  <a:srgbClr val="FFFFFF"/>
                </a:solidFill>
                <a:latin typeface="Calibri"/>
                <a:cs typeface="Calibri"/>
              </a:rPr>
              <a:t>sédimentaires</a:t>
            </a:r>
            <a:endParaRPr sz="1600">
              <a:latin typeface="Calibri"/>
              <a:cs typeface="Calibri"/>
            </a:endParaRPr>
          </a:p>
        </p:txBody>
      </p:sp>
      <p:grpSp>
        <p:nvGrpSpPr>
          <p:cNvPr id="3" name="object 3"/>
          <p:cNvGrpSpPr/>
          <p:nvPr/>
        </p:nvGrpSpPr>
        <p:grpSpPr>
          <a:xfrm>
            <a:off x="5567426" y="653923"/>
            <a:ext cx="3409950" cy="411480"/>
            <a:chOff x="5567426" y="653923"/>
            <a:chExt cx="3409950" cy="411480"/>
          </a:xfrm>
        </p:grpSpPr>
        <p:sp>
          <p:nvSpPr>
            <p:cNvPr id="4" name="object 4"/>
            <p:cNvSpPr/>
            <p:nvPr/>
          </p:nvSpPr>
          <p:spPr>
            <a:xfrm>
              <a:off x="5580126" y="666623"/>
              <a:ext cx="3384550" cy="386080"/>
            </a:xfrm>
            <a:custGeom>
              <a:avLst/>
              <a:gdLst/>
              <a:ahLst/>
              <a:cxnLst/>
              <a:rect l="l" t="t" r="r" b="b"/>
              <a:pathLst>
                <a:path w="3384550" h="386080">
                  <a:moveTo>
                    <a:pt x="3320033" y="0"/>
                  </a:moveTo>
                  <a:lnTo>
                    <a:pt x="64388" y="0"/>
                  </a:lnTo>
                  <a:lnTo>
                    <a:pt x="39326" y="5058"/>
                  </a:lnTo>
                  <a:lnTo>
                    <a:pt x="18859" y="18843"/>
                  </a:lnTo>
                  <a:lnTo>
                    <a:pt x="5060" y="39272"/>
                  </a:lnTo>
                  <a:lnTo>
                    <a:pt x="0" y="64262"/>
                  </a:lnTo>
                  <a:lnTo>
                    <a:pt x="0" y="321690"/>
                  </a:lnTo>
                  <a:lnTo>
                    <a:pt x="5060" y="346753"/>
                  </a:lnTo>
                  <a:lnTo>
                    <a:pt x="18859" y="367220"/>
                  </a:lnTo>
                  <a:lnTo>
                    <a:pt x="39326" y="381019"/>
                  </a:lnTo>
                  <a:lnTo>
                    <a:pt x="64388" y="386079"/>
                  </a:lnTo>
                  <a:lnTo>
                    <a:pt x="3320033" y="386079"/>
                  </a:lnTo>
                  <a:lnTo>
                    <a:pt x="3345096" y="381019"/>
                  </a:lnTo>
                  <a:lnTo>
                    <a:pt x="3365563" y="367220"/>
                  </a:lnTo>
                  <a:lnTo>
                    <a:pt x="3379362" y="346753"/>
                  </a:lnTo>
                  <a:lnTo>
                    <a:pt x="3384423" y="321690"/>
                  </a:lnTo>
                  <a:lnTo>
                    <a:pt x="3384423" y="64262"/>
                  </a:lnTo>
                  <a:lnTo>
                    <a:pt x="3379362" y="39272"/>
                  </a:lnTo>
                  <a:lnTo>
                    <a:pt x="3365563" y="18843"/>
                  </a:lnTo>
                  <a:lnTo>
                    <a:pt x="3345096" y="5058"/>
                  </a:lnTo>
                  <a:lnTo>
                    <a:pt x="3320033" y="0"/>
                  </a:lnTo>
                  <a:close/>
                </a:path>
              </a:pathLst>
            </a:custGeom>
            <a:solidFill>
              <a:srgbClr val="F7954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" name="object 5"/>
            <p:cNvSpPr/>
            <p:nvPr/>
          </p:nvSpPr>
          <p:spPr>
            <a:xfrm>
              <a:off x="5580126" y="666623"/>
              <a:ext cx="3384550" cy="386080"/>
            </a:xfrm>
            <a:custGeom>
              <a:avLst/>
              <a:gdLst/>
              <a:ahLst/>
              <a:cxnLst/>
              <a:rect l="l" t="t" r="r" b="b"/>
              <a:pathLst>
                <a:path w="3384550" h="386080">
                  <a:moveTo>
                    <a:pt x="0" y="64262"/>
                  </a:moveTo>
                  <a:lnTo>
                    <a:pt x="5060" y="39272"/>
                  </a:lnTo>
                  <a:lnTo>
                    <a:pt x="18859" y="18843"/>
                  </a:lnTo>
                  <a:lnTo>
                    <a:pt x="39326" y="5058"/>
                  </a:lnTo>
                  <a:lnTo>
                    <a:pt x="64388" y="0"/>
                  </a:lnTo>
                  <a:lnTo>
                    <a:pt x="3320033" y="0"/>
                  </a:lnTo>
                  <a:lnTo>
                    <a:pt x="3345096" y="5058"/>
                  </a:lnTo>
                  <a:lnTo>
                    <a:pt x="3365563" y="18843"/>
                  </a:lnTo>
                  <a:lnTo>
                    <a:pt x="3379362" y="39272"/>
                  </a:lnTo>
                  <a:lnTo>
                    <a:pt x="3384423" y="64262"/>
                  </a:lnTo>
                  <a:lnTo>
                    <a:pt x="3384423" y="321690"/>
                  </a:lnTo>
                  <a:lnTo>
                    <a:pt x="3379362" y="346753"/>
                  </a:lnTo>
                  <a:lnTo>
                    <a:pt x="3365563" y="367220"/>
                  </a:lnTo>
                  <a:lnTo>
                    <a:pt x="3345096" y="381019"/>
                  </a:lnTo>
                  <a:lnTo>
                    <a:pt x="3320033" y="386079"/>
                  </a:lnTo>
                  <a:lnTo>
                    <a:pt x="64388" y="386079"/>
                  </a:lnTo>
                  <a:lnTo>
                    <a:pt x="39326" y="381019"/>
                  </a:lnTo>
                  <a:lnTo>
                    <a:pt x="18859" y="367220"/>
                  </a:lnTo>
                  <a:lnTo>
                    <a:pt x="5060" y="346753"/>
                  </a:lnTo>
                  <a:lnTo>
                    <a:pt x="0" y="321690"/>
                  </a:lnTo>
                  <a:lnTo>
                    <a:pt x="0" y="64262"/>
                  </a:lnTo>
                  <a:close/>
                </a:path>
              </a:pathLst>
            </a:custGeom>
            <a:ln w="25399">
              <a:solidFill>
                <a:srgbClr val="B66C3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6" name="object 6"/>
          <p:cNvSpPr txBox="1"/>
          <p:nvPr/>
        </p:nvSpPr>
        <p:spPr>
          <a:xfrm>
            <a:off x="5706871" y="712978"/>
            <a:ext cx="3128645" cy="26924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600" i="1" dirty="0">
                <a:solidFill>
                  <a:srgbClr val="FFFFFF"/>
                </a:solidFill>
                <a:latin typeface="Calibri"/>
                <a:cs typeface="Calibri"/>
              </a:rPr>
              <a:t>3.</a:t>
            </a:r>
            <a:r>
              <a:rPr sz="1600" i="1" spc="-5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600" i="1" dirty="0">
                <a:solidFill>
                  <a:srgbClr val="FFFFFF"/>
                </a:solidFill>
                <a:latin typeface="Calibri"/>
                <a:cs typeface="Calibri"/>
              </a:rPr>
              <a:t>Catégories</a:t>
            </a:r>
            <a:r>
              <a:rPr sz="1600" i="1" spc="-4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600" i="1" dirty="0">
                <a:solidFill>
                  <a:srgbClr val="FFFFFF"/>
                </a:solidFill>
                <a:latin typeface="Calibri"/>
                <a:cs typeface="Calibri"/>
              </a:rPr>
              <a:t>de</a:t>
            </a:r>
            <a:r>
              <a:rPr sz="1600" i="1" spc="-3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600" i="1" dirty="0">
                <a:solidFill>
                  <a:srgbClr val="FFFFFF"/>
                </a:solidFill>
                <a:latin typeface="Calibri"/>
                <a:cs typeface="Calibri"/>
              </a:rPr>
              <a:t>roches</a:t>
            </a:r>
            <a:r>
              <a:rPr sz="1600" i="1" spc="-4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600" i="1" spc="-10" dirty="0">
                <a:solidFill>
                  <a:srgbClr val="FFFFFF"/>
                </a:solidFill>
                <a:latin typeface="Calibri"/>
                <a:cs typeface="Calibri"/>
              </a:rPr>
              <a:t>sédimentaires</a:t>
            </a:r>
            <a:endParaRPr sz="1600">
              <a:latin typeface="Calibri"/>
              <a:cs typeface="Calibri"/>
            </a:endParaRPr>
          </a:p>
        </p:txBody>
      </p:sp>
      <p:grpSp>
        <p:nvGrpSpPr>
          <p:cNvPr id="7" name="object 7"/>
          <p:cNvGrpSpPr/>
          <p:nvPr/>
        </p:nvGrpSpPr>
        <p:grpSpPr>
          <a:xfrm>
            <a:off x="166814" y="661288"/>
            <a:ext cx="4705985" cy="404495"/>
            <a:chOff x="166814" y="661288"/>
            <a:chExt cx="4705985" cy="404495"/>
          </a:xfrm>
        </p:grpSpPr>
        <p:sp>
          <p:nvSpPr>
            <p:cNvPr id="8" name="object 8"/>
            <p:cNvSpPr/>
            <p:nvPr/>
          </p:nvSpPr>
          <p:spPr>
            <a:xfrm>
              <a:off x="179514" y="673988"/>
              <a:ext cx="4680585" cy="379095"/>
            </a:xfrm>
            <a:custGeom>
              <a:avLst/>
              <a:gdLst/>
              <a:ahLst/>
              <a:cxnLst/>
              <a:rect l="l" t="t" r="r" b="b"/>
              <a:pathLst>
                <a:path w="4680585" h="379094">
                  <a:moveTo>
                    <a:pt x="4617402" y="0"/>
                  </a:moveTo>
                  <a:lnTo>
                    <a:pt x="63131" y="0"/>
                  </a:lnTo>
                  <a:lnTo>
                    <a:pt x="38554" y="4951"/>
                  </a:lnTo>
                  <a:lnTo>
                    <a:pt x="18488" y="18462"/>
                  </a:lnTo>
                  <a:lnTo>
                    <a:pt x="4960" y="38522"/>
                  </a:lnTo>
                  <a:lnTo>
                    <a:pt x="0" y="63119"/>
                  </a:lnTo>
                  <a:lnTo>
                    <a:pt x="0" y="315595"/>
                  </a:lnTo>
                  <a:lnTo>
                    <a:pt x="4960" y="340191"/>
                  </a:lnTo>
                  <a:lnTo>
                    <a:pt x="18488" y="360251"/>
                  </a:lnTo>
                  <a:lnTo>
                    <a:pt x="38554" y="373762"/>
                  </a:lnTo>
                  <a:lnTo>
                    <a:pt x="63131" y="378713"/>
                  </a:lnTo>
                  <a:lnTo>
                    <a:pt x="4617402" y="378713"/>
                  </a:lnTo>
                  <a:lnTo>
                    <a:pt x="4641945" y="373762"/>
                  </a:lnTo>
                  <a:lnTo>
                    <a:pt x="4662011" y="360251"/>
                  </a:lnTo>
                  <a:lnTo>
                    <a:pt x="4675552" y="340191"/>
                  </a:lnTo>
                  <a:lnTo>
                    <a:pt x="4680521" y="315595"/>
                  </a:lnTo>
                  <a:lnTo>
                    <a:pt x="4680521" y="63119"/>
                  </a:lnTo>
                  <a:lnTo>
                    <a:pt x="4675552" y="38522"/>
                  </a:lnTo>
                  <a:lnTo>
                    <a:pt x="4662011" y="18462"/>
                  </a:lnTo>
                  <a:lnTo>
                    <a:pt x="4641945" y="4951"/>
                  </a:lnTo>
                  <a:lnTo>
                    <a:pt x="4617402" y="0"/>
                  </a:lnTo>
                  <a:close/>
                </a:path>
              </a:pathLst>
            </a:custGeom>
            <a:solidFill>
              <a:srgbClr val="C0504D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" name="object 9"/>
            <p:cNvSpPr/>
            <p:nvPr/>
          </p:nvSpPr>
          <p:spPr>
            <a:xfrm>
              <a:off x="179514" y="673988"/>
              <a:ext cx="4680585" cy="379095"/>
            </a:xfrm>
            <a:custGeom>
              <a:avLst/>
              <a:gdLst/>
              <a:ahLst/>
              <a:cxnLst/>
              <a:rect l="l" t="t" r="r" b="b"/>
              <a:pathLst>
                <a:path w="4680585" h="379094">
                  <a:moveTo>
                    <a:pt x="4617402" y="0"/>
                  </a:moveTo>
                  <a:lnTo>
                    <a:pt x="4641945" y="4951"/>
                  </a:lnTo>
                  <a:lnTo>
                    <a:pt x="4662011" y="18462"/>
                  </a:lnTo>
                  <a:lnTo>
                    <a:pt x="4675552" y="38522"/>
                  </a:lnTo>
                  <a:lnTo>
                    <a:pt x="4680521" y="63119"/>
                  </a:lnTo>
                  <a:lnTo>
                    <a:pt x="4680521" y="315595"/>
                  </a:lnTo>
                  <a:lnTo>
                    <a:pt x="4675552" y="340191"/>
                  </a:lnTo>
                  <a:lnTo>
                    <a:pt x="4662011" y="360251"/>
                  </a:lnTo>
                  <a:lnTo>
                    <a:pt x="4641945" y="373762"/>
                  </a:lnTo>
                  <a:lnTo>
                    <a:pt x="4617402" y="378713"/>
                  </a:lnTo>
                  <a:lnTo>
                    <a:pt x="63131" y="378713"/>
                  </a:lnTo>
                  <a:lnTo>
                    <a:pt x="38554" y="373762"/>
                  </a:lnTo>
                  <a:lnTo>
                    <a:pt x="18488" y="360251"/>
                  </a:lnTo>
                  <a:lnTo>
                    <a:pt x="4960" y="340191"/>
                  </a:lnTo>
                  <a:lnTo>
                    <a:pt x="0" y="315595"/>
                  </a:lnTo>
                  <a:lnTo>
                    <a:pt x="0" y="63119"/>
                  </a:lnTo>
                  <a:lnTo>
                    <a:pt x="4960" y="38522"/>
                  </a:lnTo>
                  <a:lnTo>
                    <a:pt x="18488" y="18462"/>
                  </a:lnTo>
                  <a:lnTo>
                    <a:pt x="38554" y="4951"/>
                  </a:lnTo>
                  <a:lnTo>
                    <a:pt x="63131" y="0"/>
                  </a:lnTo>
                  <a:lnTo>
                    <a:pt x="4617402" y="0"/>
                  </a:lnTo>
                  <a:close/>
                </a:path>
              </a:pathLst>
            </a:custGeom>
            <a:ln w="25400">
              <a:solidFill>
                <a:srgbClr val="8B3836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0" name="object 10"/>
          <p:cNvSpPr txBox="1"/>
          <p:nvPr/>
        </p:nvSpPr>
        <p:spPr>
          <a:xfrm>
            <a:off x="258267" y="716661"/>
            <a:ext cx="4180204" cy="143319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640715" indent="-286385">
              <a:lnSpc>
                <a:spcPct val="100000"/>
              </a:lnSpc>
              <a:spcBef>
                <a:spcPts val="95"/>
              </a:spcBef>
              <a:buFont typeface="Arial"/>
              <a:buChar char="•"/>
              <a:tabLst>
                <a:tab pos="640715" algn="l"/>
              </a:tabLst>
            </a:pPr>
            <a:r>
              <a:rPr sz="1600" spc="-10" dirty="0">
                <a:solidFill>
                  <a:srgbClr val="FFFFFF"/>
                </a:solidFill>
                <a:latin typeface="Calibri"/>
                <a:cs typeface="Calibri"/>
              </a:rPr>
              <a:t>Sédimentation</a:t>
            </a:r>
            <a:r>
              <a:rPr sz="1600" spc="-5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600" dirty="0">
                <a:solidFill>
                  <a:srgbClr val="FFFFFF"/>
                </a:solidFill>
                <a:latin typeface="Calibri"/>
                <a:cs typeface="Calibri"/>
              </a:rPr>
              <a:t>détritique</a:t>
            </a:r>
            <a:r>
              <a:rPr sz="1600" spc="-4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600" dirty="0">
                <a:solidFill>
                  <a:srgbClr val="FFFFFF"/>
                </a:solidFill>
                <a:latin typeface="Calibri"/>
                <a:cs typeface="Calibri"/>
              </a:rPr>
              <a:t>ou</a:t>
            </a:r>
            <a:r>
              <a:rPr sz="1600" spc="-2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600" spc="-10" dirty="0">
                <a:solidFill>
                  <a:srgbClr val="FFFFFF"/>
                </a:solidFill>
                <a:latin typeface="Calibri"/>
                <a:cs typeface="Calibri"/>
              </a:rPr>
              <a:t>silicoclastique</a:t>
            </a:r>
            <a:endParaRPr sz="1600">
              <a:latin typeface="Calibri"/>
              <a:cs typeface="Calibri"/>
            </a:endParaRPr>
          </a:p>
          <a:p>
            <a:pPr marL="12700" marR="2678430">
              <a:lnSpc>
                <a:spcPct val="100000"/>
              </a:lnSpc>
              <a:spcBef>
                <a:spcPts val="1480"/>
              </a:spcBef>
            </a:pPr>
            <a:r>
              <a:rPr sz="1600" b="1" spc="-10" dirty="0">
                <a:latin typeface="Comic Sans MS"/>
                <a:cs typeface="Comic Sans MS"/>
              </a:rPr>
              <a:t>Composants </a:t>
            </a:r>
            <a:r>
              <a:rPr sz="1600" b="1" dirty="0">
                <a:latin typeface="Comic Sans MS"/>
                <a:cs typeface="Comic Sans MS"/>
              </a:rPr>
              <a:t>détritiques</a:t>
            </a:r>
            <a:r>
              <a:rPr sz="1600" b="1" spc="-60" dirty="0">
                <a:latin typeface="Comic Sans MS"/>
                <a:cs typeface="Comic Sans MS"/>
              </a:rPr>
              <a:t> </a:t>
            </a:r>
            <a:r>
              <a:rPr sz="1600" b="1" spc="-25" dirty="0">
                <a:latin typeface="Comic Sans MS"/>
                <a:cs typeface="Comic Sans MS"/>
              </a:rPr>
              <a:t>des </a:t>
            </a:r>
            <a:r>
              <a:rPr sz="1600" b="1" spc="-10" dirty="0">
                <a:latin typeface="Comic Sans MS"/>
                <a:cs typeface="Comic Sans MS"/>
              </a:rPr>
              <a:t>sédiments silicoclastiques</a:t>
            </a:r>
            <a:endParaRPr sz="1600">
              <a:latin typeface="Comic Sans MS"/>
              <a:cs typeface="Comic Sans MS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4464811" y="1199210"/>
            <a:ext cx="4491990" cy="13335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731010">
              <a:lnSpc>
                <a:spcPct val="100000"/>
              </a:lnSpc>
              <a:spcBef>
                <a:spcPts val="100"/>
              </a:spcBef>
            </a:pPr>
            <a:r>
              <a:rPr sz="1800" b="1" u="sng" dirty="0">
                <a:uFill>
                  <a:solidFill>
                    <a:srgbClr val="000000"/>
                  </a:solidFill>
                </a:uFill>
                <a:latin typeface="Comic Sans MS"/>
                <a:cs typeface="Comic Sans MS"/>
              </a:rPr>
              <a:t>Les</a:t>
            </a:r>
            <a:r>
              <a:rPr sz="1800" b="1" u="sng" spc="-25" dirty="0">
                <a:uFill>
                  <a:solidFill>
                    <a:srgbClr val="000000"/>
                  </a:solidFill>
                </a:uFill>
                <a:latin typeface="Comic Sans MS"/>
                <a:cs typeface="Comic Sans MS"/>
              </a:rPr>
              <a:t> </a:t>
            </a:r>
            <a:r>
              <a:rPr sz="1800" b="1" u="sng" dirty="0">
                <a:uFill>
                  <a:solidFill>
                    <a:srgbClr val="000000"/>
                  </a:solidFill>
                </a:uFill>
                <a:latin typeface="Comic Sans MS"/>
                <a:cs typeface="Comic Sans MS"/>
              </a:rPr>
              <a:t>grains</a:t>
            </a:r>
            <a:r>
              <a:rPr sz="1800" b="1" u="sng" spc="-35" dirty="0">
                <a:uFill>
                  <a:solidFill>
                    <a:srgbClr val="000000"/>
                  </a:solidFill>
                </a:uFill>
                <a:latin typeface="Comic Sans MS"/>
                <a:cs typeface="Comic Sans MS"/>
              </a:rPr>
              <a:t> </a:t>
            </a:r>
            <a:r>
              <a:rPr sz="1800" b="1" u="sng" dirty="0">
                <a:uFill>
                  <a:solidFill>
                    <a:srgbClr val="000000"/>
                  </a:solidFill>
                </a:uFill>
                <a:latin typeface="Comic Sans MS"/>
                <a:cs typeface="Comic Sans MS"/>
              </a:rPr>
              <a:t>de</a:t>
            </a:r>
            <a:r>
              <a:rPr sz="1800" b="1" u="sng" spc="-10" dirty="0">
                <a:uFill>
                  <a:solidFill>
                    <a:srgbClr val="000000"/>
                  </a:solidFill>
                </a:uFill>
                <a:latin typeface="Comic Sans MS"/>
                <a:cs typeface="Comic Sans MS"/>
              </a:rPr>
              <a:t> feldspaths</a:t>
            </a:r>
            <a:endParaRPr sz="1800">
              <a:latin typeface="Comic Sans MS"/>
              <a:cs typeface="Comic Sans MS"/>
            </a:endParaRPr>
          </a:p>
          <a:p>
            <a:pPr marL="954405" marR="5080" indent="-287020" algn="r">
              <a:lnSpc>
                <a:spcPct val="100000"/>
              </a:lnSpc>
              <a:spcBef>
                <a:spcPts val="1415"/>
              </a:spcBef>
              <a:buFont typeface="Arial"/>
              <a:buChar char="•"/>
              <a:tabLst>
                <a:tab pos="989330" algn="l"/>
              </a:tabLst>
            </a:pPr>
            <a:r>
              <a:rPr sz="1400" dirty="0">
                <a:latin typeface="Comic Sans MS"/>
                <a:cs typeface="Comic Sans MS"/>
              </a:rPr>
              <a:t>Caractéristique</a:t>
            </a:r>
            <a:r>
              <a:rPr sz="1400" spc="-65" dirty="0">
                <a:latin typeface="Comic Sans MS"/>
                <a:cs typeface="Comic Sans MS"/>
              </a:rPr>
              <a:t> </a:t>
            </a:r>
            <a:r>
              <a:rPr sz="1400" dirty="0">
                <a:latin typeface="Comic Sans MS"/>
                <a:cs typeface="Comic Sans MS"/>
              </a:rPr>
              <a:t>des</a:t>
            </a:r>
            <a:r>
              <a:rPr sz="1400" spc="-30" dirty="0">
                <a:latin typeface="Comic Sans MS"/>
                <a:cs typeface="Comic Sans MS"/>
              </a:rPr>
              <a:t> </a:t>
            </a:r>
            <a:r>
              <a:rPr sz="1400" dirty="0">
                <a:latin typeface="Comic Sans MS"/>
                <a:cs typeface="Comic Sans MS"/>
              </a:rPr>
              <a:t>roches</a:t>
            </a:r>
            <a:r>
              <a:rPr sz="1400" spc="-30" dirty="0">
                <a:latin typeface="Comic Sans MS"/>
                <a:cs typeface="Comic Sans MS"/>
              </a:rPr>
              <a:t> </a:t>
            </a:r>
            <a:r>
              <a:rPr sz="1400" dirty="0">
                <a:latin typeface="Comic Sans MS"/>
                <a:cs typeface="Comic Sans MS"/>
              </a:rPr>
              <a:t>acides</a:t>
            </a:r>
            <a:r>
              <a:rPr sz="1400" spc="-45" dirty="0">
                <a:latin typeface="Comic Sans MS"/>
                <a:cs typeface="Comic Sans MS"/>
              </a:rPr>
              <a:t> </a:t>
            </a:r>
            <a:r>
              <a:rPr sz="1400" dirty="0">
                <a:latin typeface="Comic Sans MS"/>
                <a:cs typeface="Comic Sans MS"/>
              </a:rPr>
              <a:t>:</a:t>
            </a:r>
            <a:r>
              <a:rPr sz="1400" spc="-30" dirty="0">
                <a:latin typeface="Comic Sans MS"/>
                <a:cs typeface="Comic Sans MS"/>
              </a:rPr>
              <a:t> </a:t>
            </a:r>
            <a:r>
              <a:rPr sz="1400" spc="-10" dirty="0">
                <a:latin typeface="Comic Sans MS"/>
                <a:cs typeface="Comic Sans MS"/>
              </a:rPr>
              <a:t>roches 	</a:t>
            </a:r>
            <a:r>
              <a:rPr sz="1400" dirty="0">
                <a:latin typeface="Comic Sans MS"/>
                <a:cs typeface="Comic Sans MS"/>
              </a:rPr>
              <a:t>plutoniques</a:t>
            </a:r>
            <a:r>
              <a:rPr sz="1400" spc="-50" dirty="0">
                <a:latin typeface="Comic Sans MS"/>
                <a:cs typeface="Comic Sans MS"/>
              </a:rPr>
              <a:t> </a:t>
            </a:r>
            <a:r>
              <a:rPr sz="1400" dirty="0">
                <a:latin typeface="Comic Sans MS"/>
                <a:cs typeface="Comic Sans MS"/>
              </a:rPr>
              <a:t>granitoïdes,</a:t>
            </a:r>
            <a:r>
              <a:rPr sz="1400" spc="-50" dirty="0">
                <a:latin typeface="Comic Sans MS"/>
                <a:cs typeface="Comic Sans MS"/>
              </a:rPr>
              <a:t> </a:t>
            </a:r>
            <a:r>
              <a:rPr sz="1400" dirty="0">
                <a:latin typeface="Comic Sans MS"/>
                <a:cs typeface="Comic Sans MS"/>
              </a:rPr>
              <a:t>gneiss</a:t>
            </a:r>
            <a:r>
              <a:rPr sz="1400" spc="-30" dirty="0">
                <a:latin typeface="Comic Sans MS"/>
                <a:cs typeface="Comic Sans MS"/>
              </a:rPr>
              <a:t> </a:t>
            </a:r>
            <a:r>
              <a:rPr sz="1400" dirty="0">
                <a:latin typeface="Comic Sans MS"/>
                <a:cs typeface="Comic Sans MS"/>
              </a:rPr>
              <a:t>et</a:t>
            </a:r>
            <a:r>
              <a:rPr sz="1400" spc="-15" dirty="0">
                <a:latin typeface="Comic Sans MS"/>
                <a:cs typeface="Comic Sans MS"/>
              </a:rPr>
              <a:t> </a:t>
            </a:r>
            <a:r>
              <a:rPr sz="1400" spc="-10" dirty="0">
                <a:latin typeface="Comic Sans MS"/>
                <a:cs typeface="Comic Sans MS"/>
              </a:rPr>
              <a:t>schistes</a:t>
            </a:r>
            <a:endParaRPr sz="1400">
              <a:latin typeface="Comic Sans MS"/>
              <a:cs typeface="Comic Sans MS"/>
            </a:endParaRPr>
          </a:p>
          <a:p>
            <a:pPr marL="286385" marR="6350" indent="-286385" algn="r">
              <a:lnSpc>
                <a:spcPct val="100000"/>
              </a:lnSpc>
              <a:buFont typeface="Arial"/>
              <a:buChar char="•"/>
              <a:tabLst>
                <a:tab pos="286385" algn="l"/>
              </a:tabLst>
            </a:pPr>
            <a:r>
              <a:rPr sz="1400" dirty="0">
                <a:latin typeface="Comic Sans MS"/>
                <a:cs typeface="Comic Sans MS"/>
              </a:rPr>
              <a:t>Faible</a:t>
            </a:r>
            <a:r>
              <a:rPr sz="1400" spc="-70" dirty="0">
                <a:latin typeface="Comic Sans MS"/>
                <a:cs typeface="Comic Sans MS"/>
              </a:rPr>
              <a:t> </a:t>
            </a:r>
            <a:r>
              <a:rPr sz="1400" dirty="0">
                <a:latin typeface="Comic Sans MS"/>
                <a:cs typeface="Comic Sans MS"/>
              </a:rPr>
              <a:t>stabilité</a:t>
            </a:r>
            <a:r>
              <a:rPr sz="1400" spc="-50" dirty="0">
                <a:latin typeface="Comic Sans MS"/>
                <a:cs typeface="Comic Sans MS"/>
              </a:rPr>
              <a:t> </a:t>
            </a:r>
            <a:r>
              <a:rPr sz="1400" dirty="0">
                <a:latin typeface="Comic Sans MS"/>
                <a:cs typeface="Comic Sans MS"/>
              </a:rPr>
              <a:t>chimique</a:t>
            </a:r>
            <a:r>
              <a:rPr sz="1400" spc="-75" dirty="0">
                <a:latin typeface="Comic Sans MS"/>
                <a:cs typeface="Comic Sans MS"/>
              </a:rPr>
              <a:t> </a:t>
            </a:r>
            <a:r>
              <a:rPr sz="1400" dirty="0">
                <a:latin typeface="Comic Sans MS"/>
                <a:cs typeface="Comic Sans MS"/>
              </a:rPr>
              <a:t>(facilement</a:t>
            </a:r>
            <a:r>
              <a:rPr sz="1400" spc="-50" dirty="0">
                <a:latin typeface="Comic Sans MS"/>
                <a:cs typeface="Comic Sans MS"/>
              </a:rPr>
              <a:t> </a:t>
            </a:r>
            <a:r>
              <a:rPr sz="1400" spc="-10" dirty="0">
                <a:latin typeface="Comic Sans MS"/>
                <a:cs typeface="Comic Sans MS"/>
              </a:rPr>
              <a:t>hydrolysable)</a:t>
            </a:r>
            <a:endParaRPr sz="1400">
              <a:latin typeface="Comic Sans MS"/>
              <a:cs typeface="Comic Sans MS"/>
            </a:endParaRPr>
          </a:p>
          <a:p>
            <a:pPr marL="286385" marR="5080" lvl="1" indent="-286385" algn="r">
              <a:lnSpc>
                <a:spcPct val="100000"/>
              </a:lnSpc>
              <a:buFont typeface="Arial"/>
              <a:buChar char="•"/>
              <a:tabLst>
                <a:tab pos="286385" algn="l"/>
              </a:tabLst>
            </a:pPr>
            <a:r>
              <a:rPr sz="1400" dirty="0">
                <a:latin typeface="Comic Sans MS"/>
                <a:cs typeface="Comic Sans MS"/>
              </a:rPr>
              <a:t>Faible</a:t>
            </a:r>
            <a:r>
              <a:rPr sz="1400" spc="-55" dirty="0">
                <a:latin typeface="Comic Sans MS"/>
                <a:cs typeface="Comic Sans MS"/>
              </a:rPr>
              <a:t> </a:t>
            </a:r>
            <a:r>
              <a:rPr sz="1400" dirty="0">
                <a:latin typeface="Comic Sans MS"/>
                <a:cs typeface="Comic Sans MS"/>
              </a:rPr>
              <a:t>stabilité</a:t>
            </a:r>
            <a:r>
              <a:rPr sz="1400" spc="-40" dirty="0">
                <a:latin typeface="Comic Sans MS"/>
                <a:cs typeface="Comic Sans MS"/>
              </a:rPr>
              <a:t> </a:t>
            </a:r>
            <a:r>
              <a:rPr sz="1400" dirty="0">
                <a:latin typeface="Comic Sans MS"/>
                <a:cs typeface="Comic Sans MS"/>
              </a:rPr>
              <a:t>mécanique</a:t>
            </a:r>
            <a:r>
              <a:rPr sz="1400" spc="-45" dirty="0">
                <a:latin typeface="Comic Sans MS"/>
                <a:cs typeface="Comic Sans MS"/>
              </a:rPr>
              <a:t> </a:t>
            </a:r>
            <a:r>
              <a:rPr sz="1400" dirty="0">
                <a:latin typeface="Comic Sans MS"/>
                <a:cs typeface="Comic Sans MS"/>
              </a:rPr>
              <a:t>(clivages</a:t>
            </a:r>
            <a:r>
              <a:rPr sz="1400" spc="-50" dirty="0">
                <a:latin typeface="Comic Sans MS"/>
                <a:cs typeface="Comic Sans MS"/>
              </a:rPr>
              <a:t> </a:t>
            </a:r>
            <a:r>
              <a:rPr sz="1400" spc="-10" dirty="0">
                <a:latin typeface="Comic Sans MS"/>
                <a:cs typeface="Comic Sans MS"/>
              </a:rPr>
              <a:t>importants)</a:t>
            </a:r>
            <a:endParaRPr sz="1400">
              <a:latin typeface="Comic Sans MS"/>
              <a:cs typeface="Comic Sans MS"/>
            </a:endParaRPr>
          </a:p>
        </p:txBody>
      </p:sp>
      <p:grpSp>
        <p:nvGrpSpPr>
          <p:cNvPr id="12" name="object 12"/>
          <p:cNvGrpSpPr/>
          <p:nvPr/>
        </p:nvGrpSpPr>
        <p:grpSpPr>
          <a:xfrm>
            <a:off x="53339" y="2142744"/>
            <a:ext cx="4311650" cy="4715510"/>
            <a:chOff x="53339" y="2142744"/>
            <a:chExt cx="4311650" cy="4715510"/>
          </a:xfrm>
        </p:grpSpPr>
        <p:pic>
          <p:nvPicPr>
            <p:cNvPr id="13" name="object 1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2127504" y="3631711"/>
              <a:ext cx="2212847" cy="1757133"/>
            </a:xfrm>
            <a:prstGeom prst="rect">
              <a:avLst/>
            </a:prstGeom>
          </p:spPr>
        </p:pic>
        <p:pic>
          <p:nvPicPr>
            <p:cNvPr id="14" name="object 14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2296287" y="3800729"/>
              <a:ext cx="1875282" cy="1419225"/>
            </a:xfrm>
            <a:prstGeom prst="rect">
              <a:avLst/>
            </a:prstGeom>
          </p:spPr>
        </p:pic>
        <p:pic>
          <p:nvPicPr>
            <p:cNvPr id="15" name="object 15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2107691" y="2142744"/>
              <a:ext cx="2257044" cy="1802891"/>
            </a:xfrm>
            <a:prstGeom prst="rect">
              <a:avLst/>
            </a:prstGeom>
          </p:spPr>
        </p:pic>
        <p:pic>
          <p:nvPicPr>
            <p:cNvPr id="16" name="object 16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2299462" y="2334641"/>
              <a:ext cx="1873758" cy="1419224"/>
            </a:xfrm>
            <a:prstGeom prst="rect">
              <a:avLst/>
            </a:prstGeom>
          </p:spPr>
        </p:pic>
        <p:pic>
          <p:nvPicPr>
            <p:cNvPr id="17" name="object 17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53339" y="3608832"/>
              <a:ext cx="2316480" cy="1792224"/>
            </a:xfrm>
            <a:prstGeom prst="rect">
              <a:avLst/>
            </a:prstGeom>
          </p:spPr>
        </p:pic>
        <p:pic>
          <p:nvPicPr>
            <p:cNvPr id="18" name="object 18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244919" y="3800475"/>
              <a:ext cx="1932177" cy="1407795"/>
            </a:xfrm>
            <a:prstGeom prst="rect">
              <a:avLst/>
            </a:prstGeom>
          </p:spPr>
        </p:pic>
        <p:pic>
          <p:nvPicPr>
            <p:cNvPr id="19" name="object 19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70103" y="2142744"/>
              <a:ext cx="2301240" cy="1773935"/>
            </a:xfrm>
            <a:prstGeom prst="rect">
              <a:avLst/>
            </a:prstGeom>
          </p:spPr>
        </p:pic>
        <p:pic>
          <p:nvPicPr>
            <p:cNvPr id="20" name="object 20"/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262267" y="2334768"/>
              <a:ext cx="1916430" cy="1390015"/>
            </a:xfrm>
            <a:prstGeom prst="rect">
              <a:avLst/>
            </a:prstGeom>
          </p:spPr>
        </p:pic>
        <p:pic>
          <p:nvPicPr>
            <p:cNvPr id="21" name="object 21"/>
            <p:cNvPicPr/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2104644" y="5074919"/>
              <a:ext cx="2260092" cy="1783080"/>
            </a:xfrm>
            <a:prstGeom prst="rect">
              <a:avLst/>
            </a:prstGeom>
          </p:spPr>
        </p:pic>
        <p:pic>
          <p:nvPicPr>
            <p:cNvPr id="22" name="object 22"/>
            <p:cNvPicPr/>
            <p:nvPr/>
          </p:nvPicPr>
          <p:blipFill>
            <a:blip r:embed="rId11" cstate="print"/>
            <a:stretch>
              <a:fillRect/>
            </a:stretch>
          </p:blipFill>
          <p:spPr>
            <a:xfrm>
              <a:off x="2296541" y="5266460"/>
              <a:ext cx="1876806" cy="1466469"/>
            </a:xfrm>
            <a:prstGeom prst="rect">
              <a:avLst/>
            </a:prstGeom>
          </p:spPr>
        </p:pic>
        <p:pic>
          <p:nvPicPr>
            <p:cNvPr id="23" name="object 23"/>
            <p:cNvPicPr/>
            <p:nvPr/>
          </p:nvPicPr>
          <p:blipFill>
            <a:blip r:embed="rId12" cstate="print"/>
            <a:stretch>
              <a:fillRect/>
            </a:stretch>
          </p:blipFill>
          <p:spPr>
            <a:xfrm>
              <a:off x="53339" y="5074919"/>
              <a:ext cx="2318004" cy="1783080"/>
            </a:xfrm>
            <a:prstGeom prst="rect">
              <a:avLst/>
            </a:prstGeom>
          </p:spPr>
        </p:pic>
        <p:pic>
          <p:nvPicPr>
            <p:cNvPr id="24" name="object 24"/>
            <p:cNvPicPr/>
            <p:nvPr/>
          </p:nvPicPr>
          <p:blipFill>
            <a:blip r:embed="rId13" cstate="print"/>
            <a:stretch>
              <a:fillRect/>
            </a:stretch>
          </p:blipFill>
          <p:spPr>
            <a:xfrm>
              <a:off x="244919" y="5266515"/>
              <a:ext cx="1934464" cy="1474851"/>
            </a:xfrm>
            <a:prstGeom prst="rect">
              <a:avLst/>
            </a:prstGeom>
          </p:spPr>
        </p:pic>
        <p:pic>
          <p:nvPicPr>
            <p:cNvPr id="25" name="object 25"/>
            <p:cNvPicPr/>
            <p:nvPr/>
          </p:nvPicPr>
          <p:blipFill>
            <a:blip r:embed="rId14" cstate="print"/>
            <a:stretch>
              <a:fillRect/>
            </a:stretch>
          </p:blipFill>
          <p:spPr>
            <a:xfrm>
              <a:off x="251460" y="5280660"/>
              <a:ext cx="1487424" cy="556260"/>
            </a:xfrm>
            <a:prstGeom prst="rect">
              <a:avLst/>
            </a:prstGeom>
          </p:spPr>
        </p:pic>
        <p:pic>
          <p:nvPicPr>
            <p:cNvPr id="26" name="object 26"/>
            <p:cNvPicPr/>
            <p:nvPr/>
          </p:nvPicPr>
          <p:blipFill>
            <a:blip r:embed="rId15" cstate="print"/>
            <a:stretch>
              <a:fillRect/>
            </a:stretch>
          </p:blipFill>
          <p:spPr>
            <a:xfrm>
              <a:off x="260603" y="5285232"/>
              <a:ext cx="1514856" cy="588264"/>
            </a:xfrm>
            <a:prstGeom prst="rect">
              <a:avLst/>
            </a:prstGeom>
          </p:spPr>
        </p:pic>
        <p:pic>
          <p:nvPicPr>
            <p:cNvPr id="27" name="object 27"/>
            <p:cNvPicPr/>
            <p:nvPr/>
          </p:nvPicPr>
          <p:blipFill>
            <a:blip r:embed="rId16" cstate="print"/>
            <a:stretch>
              <a:fillRect/>
            </a:stretch>
          </p:blipFill>
          <p:spPr>
            <a:xfrm>
              <a:off x="298348" y="5307685"/>
              <a:ext cx="1393317" cy="461670"/>
            </a:xfrm>
            <a:prstGeom prst="rect">
              <a:avLst/>
            </a:prstGeom>
          </p:spPr>
        </p:pic>
        <p:sp>
          <p:nvSpPr>
            <p:cNvPr id="28" name="object 28"/>
            <p:cNvSpPr/>
            <p:nvPr/>
          </p:nvSpPr>
          <p:spPr>
            <a:xfrm>
              <a:off x="298348" y="5307685"/>
              <a:ext cx="1393825" cy="462280"/>
            </a:xfrm>
            <a:custGeom>
              <a:avLst/>
              <a:gdLst/>
              <a:ahLst/>
              <a:cxnLst/>
              <a:rect l="l" t="t" r="r" b="b"/>
              <a:pathLst>
                <a:path w="1393825" h="462279">
                  <a:moveTo>
                    <a:pt x="0" y="461670"/>
                  </a:moveTo>
                  <a:lnTo>
                    <a:pt x="1393317" y="461670"/>
                  </a:lnTo>
                  <a:lnTo>
                    <a:pt x="1393317" y="0"/>
                  </a:lnTo>
                  <a:lnTo>
                    <a:pt x="0" y="0"/>
                  </a:lnTo>
                  <a:lnTo>
                    <a:pt x="0" y="461670"/>
                  </a:lnTo>
                  <a:close/>
                </a:path>
              </a:pathLst>
            </a:custGeom>
            <a:ln w="952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9" name="object 29"/>
            <p:cNvSpPr/>
            <p:nvPr/>
          </p:nvSpPr>
          <p:spPr>
            <a:xfrm>
              <a:off x="394754" y="5518022"/>
              <a:ext cx="1201420" cy="13970"/>
            </a:xfrm>
            <a:custGeom>
              <a:avLst/>
              <a:gdLst/>
              <a:ahLst/>
              <a:cxnLst/>
              <a:rect l="l" t="t" r="r" b="b"/>
              <a:pathLst>
                <a:path w="1201420" h="13970">
                  <a:moveTo>
                    <a:pt x="1200873" y="0"/>
                  </a:moveTo>
                  <a:lnTo>
                    <a:pt x="0" y="0"/>
                  </a:lnTo>
                  <a:lnTo>
                    <a:pt x="0" y="13715"/>
                  </a:lnTo>
                  <a:lnTo>
                    <a:pt x="1200873" y="13715"/>
                  </a:lnTo>
                  <a:lnTo>
                    <a:pt x="1200873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30" name="object 30"/>
          <p:cNvSpPr txBox="1"/>
          <p:nvPr/>
        </p:nvSpPr>
        <p:spPr>
          <a:xfrm>
            <a:off x="303110" y="5334127"/>
            <a:ext cx="1384300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91440">
              <a:lnSpc>
                <a:spcPct val="100000"/>
              </a:lnSpc>
              <a:spcBef>
                <a:spcPts val="100"/>
              </a:spcBef>
            </a:pPr>
            <a:r>
              <a:rPr sz="1200" dirty="0">
                <a:latin typeface="Comic Sans MS"/>
                <a:cs typeface="Comic Sans MS"/>
              </a:rPr>
              <a:t>F.</a:t>
            </a:r>
            <a:r>
              <a:rPr sz="1200" spc="35" dirty="0">
                <a:latin typeface="Comic Sans MS"/>
                <a:cs typeface="Comic Sans MS"/>
              </a:rPr>
              <a:t> </a:t>
            </a:r>
            <a:r>
              <a:rPr sz="1200" spc="-10" dirty="0">
                <a:latin typeface="Comic Sans MS"/>
                <a:cs typeface="Comic Sans MS"/>
              </a:rPr>
              <a:t>calco-sodiques</a:t>
            </a:r>
            <a:endParaRPr sz="1200">
              <a:latin typeface="Comic Sans MS"/>
              <a:cs typeface="Comic Sans MS"/>
            </a:endParaRPr>
          </a:p>
          <a:p>
            <a:pPr marL="186055">
              <a:lnSpc>
                <a:spcPct val="100000"/>
              </a:lnSpc>
            </a:pPr>
            <a:r>
              <a:rPr sz="1200" dirty="0">
                <a:latin typeface="Comic Sans MS"/>
                <a:cs typeface="Comic Sans MS"/>
              </a:rPr>
              <a:t>F.</a:t>
            </a:r>
            <a:r>
              <a:rPr sz="1200" spc="-5" dirty="0">
                <a:latin typeface="Comic Sans MS"/>
                <a:cs typeface="Comic Sans MS"/>
              </a:rPr>
              <a:t> </a:t>
            </a:r>
            <a:r>
              <a:rPr sz="1200" spc="-10" dirty="0">
                <a:latin typeface="Comic Sans MS"/>
                <a:cs typeface="Comic Sans MS"/>
              </a:rPr>
              <a:t>plagioclases</a:t>
            </a:r>
            <a:endParaRPr sz="1200">
              <a:latin typeface="Comic Sans MS"/>
              <a:cs typeface="Comic Sans MS"/>
            </a:endParaRPr>
          </a:p>
        </p:txBody>
      </p:sp>
      <p:grpSp>
        <p:nvGrpSpPr>
          <p:cNvPr id="31" name="object 31"/>
          <p:cNvGrpSpPr/>
          <p:nvPr/>
        </p:nvGrpSpPr>
        <p:grpSpPr>
          <a:xfrm>
            <a:off x="265175" y="2339339"/>
            <a:ext cx="916305" cy="410209"/>
            <a:chOff x="265175" y="2339339"/>
            <a:chExt cx="916305" cy="410209"/>
          </a:xfrm>
        </p:grpSpPr>
        <p:pic>
          <p:nvPicPr>
            <p:cNvPr id="32" name="object 32"/>
            <p:cNvPicPr/>
            <p:nvPr/>
          </p:nvPicPr>
          <p:blipFill>
            <a:blip r:embed="rId17" cstate="print"/>
            <a:stretch>
              <a:fillRect/>
            </a:stretch>
          </p:blipFill>
          <p:spPr>
            <a:xfrm>
              <a:off x="265175" y="2339339"/>
              <a:ext cx="877824" cy="371855"/>
            </a:xfrm>
            <a:prstGeom prst="rect">
              <a:avLst/>
            </a:prstGeom>
          </p:spPr>
        </p:pic>
        <p:pic>
          <p:nvPicPr>
            <p:cNvPr id="33" name="object 33"/>
            <p:cNvPicPr/>
            <p:nvPr/>
          </p:nvPicPr>
          <p:blipFill>
            <a:blip r:embed="rId18" cstate="print"/>
            <a:stretch>
              <a:fillRect/>
            </a:stretch>
          </p:blipFill>
          <p:spPr>
            <a:xfrm>
              <a:off x="271271" y="2343911"/>
              <a:ext cx="909828" cy="405384"/>
            </a:xfrm>
            <a:prstGeom prst="rect">
              <a:avLst/>
            </a:prstGeom>
          </p:spPr>
        </p:pic>
        <p:pic>
          <p:nvPicPr>
            <p:cNvPr id="34" name="object 34"/>
            <p:cNvPicPr/>
            <p:nvPr/>
          </p:nvPicPr>
          <p:blipFill>
            <a:blip r:embed="rId19" cstate="print"/>
            <a:stretch>
              <a:fillRect/>
            </a:stretch>
          </p:blipFill>
          <p:spPr>
            <a:xfrm>
              <a:off x="312648" y="2366759"/>
              <a:ext cx="782586" cy="276999"/>
            </a:xfrm>
            <a:prstGeom prst="rect">
              <a:avLst/>
            </a:prstGeom>
          </p:spPr>
        </p:pic>
      </p:grpSp>
      <p:sp>
        <p:nvSpPr>
          <p:cNvPr id="35" name="object 35"/>
          <p:cNvSpPr txBox="1"/>
          <p:nvPr/>
        </p:nvSpPr>
        <p:spPr>
          <a:xfrm>
            <a:off x="312648" y="2366759"/>
            <a:ext cx="782955" cy="277495"/>
          </a:xfrm>
          <a:prstGeom prst="rect">
            <a:avLst/>
          </a:prstGeom>
          <a:ln w="9525">
            <a:solidFill>
              <a:srgbClr val="000000"/>
            </a:solidFill>
          </a:ln>
        </p:spPr>
        <p:txBody>
          <a:bodyPr vert="horz" wrap="square" lIns="0" tIns="38735" rIns="0" bIns="0" rtlCol="0">
            <a:spAutoFit/>
          </a:bodyPr>
          <a:lstStyle/>
          <a:p>
            <a:pPr marL="93345">
              <a:lnSpc>
                <a:spcPct val="100000"/>
              </a:lnSpc>
              <a:spcBef>
                <a:spcPts val="305"/>
              </a:spcBef>
            </a:pPr>
            <a:r>
              <a:rPr sz="1200" u="sng" spc="-10" dirty="0">
                <a:uFill>
                  <a:solidFill>
                    <a:srgbClr val="000000"/>
                  </a:solidFill>
                </a:uFill>
                <a:latin typeface="Comic Sans MS"/>
                <a:cs typeface="Comic Sans MS"/>
              </a:rPr>
              <a:t>Orthose</a:t>
            </a:r>
            <a:endParaRPr sz="1200">
              <a:latin typeface="Comic Sans MS"/>
              <a:cs typeface="Comic Sans MS"/>
            </a:endParaRPr>
          </a:p>
        </p:txBody>
      </p:sp>
      <p:grpSp>
        <p:nvGrpSpPr>
          <p:cNvPr id="36" name="object 36"/>
          <p:cNvGrpSpPr/>
          <p:nvPr/>
        </p:nvGrpSpPr>
        <p:grpSpPr>
          <a:xfrm>
            <a:off x="260604" y="3805428"/>
            <a:ext cx="1103630" cy="410209"/>
            <a:chOff x="260604" y="3805428"/>
            <a:chExt cx="1103630" cy="410209"/>
          </a:xfrm>
        </p:grpSpPr>
        <p:pic>
          <p:nvPicPr>
            <p:cNvPr id="37" name="object 37"/>
            <p:cNvPicPr/>
            <p:nvPr/>
          </p:nvPicPr>
          <p:blipFill>
            <a:blip r:embed="rId20" cstate="print"/>
            <a:stretch>
              <a:fillRect/>
            </a:stretch>
          </p:blipFill>
          <p:spPr>
            <a:xfrm>
              <a:off x="260604" y="3805428"/>
              <a:ext cx="1066800" cy="371856"/>
            </a:xfrm>
            <a:prstGeom prst="rect">
              <a:avLst/>
            </a:prstGeom>
          </p:spPr>
        </p:pic>
        <p:pic>
          <p:nvPicPr>
            <p:cNvPr id="38" name="object 38"/>
            <p:cNvPicPr/>
            <p:nvPr/>
          </p:nvPicPr>
          <p:blipFill>
            <a:blip r:embed="rId21" cstate="print"/>
            <a:stretch>
              <a:fillRect/>
            </a:stretch>
          </p:blipFill>
          <p:spPr>
            <a:xfrm>
              <a:off x="271272" y="3810000"/>
              <a:ext cx="1092708" cy="405383"/>
            </a:xfrm>
            <a:prstGeom prst="rect">
              <a:avLst/>
            </a:prstGeom>
          </p:spPr>
        </p:pic>
        <p:pic>
          <p:nvPicPr>
            <p:cNvPr id="39" name="object 39"/>
            <p:cNvPicPr/>
            <p:nvPr/>
          </p:nvPicPr>
          <p:blipFill>
            <a:blip r:embed="rId22" cstate="print"/>
            <a:stretch>
              <a:fillRect/>
            </a:stretch>
          </p:blipFill>
          <p:spPr>
            <a:xfrm>
              <a:off x="308127" y="3832593"/>
              <a:ext cx="971740" cy="276999"/>
            </a:xfrm>
            <a:prstGeom prst="rect">
              <a:avLst/>
            </a:prstGeom>
          </p:spPr>
        </p:pic>
      </p:grpSp>
      <p:sp>
        <p:nvSpPr>
          <p:cNvPr id="40" name="object 40"/>
          <p:cNvSpPr txBox="1"/>
          <p:nvPr/>
        </p:nvSpPr>
        <p:spPr>
          <a:xfrm>
            <a:off x="308127" y="3832593"/>
            <a:ext cx="972185" cy="277495"/>
          </a:xfrm>
          <a:prstGeom prst="rect">
            <a:avLst/>
          </a:prstGeom>
          <a:ln w="9525">
            <a:solidFill>
              <a:srgbClr val="000000"/>
            </a:solidFill>
          </a:ln>
        </p:spPr>
        <p:txBody>
          <a:bodyPr vert="horz" wrap="square" lIns="0" tIns="38735" rIns="0" bIns="0" rtlCol="0">
            <a:spAutoFit/>
          </a:bodyPr>
          <a:lstStyle/>
          <a:p>
            <a:pPr marL="96520">
              <a:lnSpc>
                <a:spcPct val="100000"/>
              </a:lnSpc>
              <a:spcBef>
                <a:spcPts val="305"/>
              </a:spcBef>
            </a:pPr>
            <a:r>
              <a:rPr sz="1200" u="sng" spc="-10" dirty="0">
                <a:uFill>
                  <a:solidFill>
                    <a:srgbClr val="000000"/>
                  </a:solidFill>
                </a:uFill>
                <a:latin typeface="Comic Sans MS"/>
                <a:cs typeface="Comic Sans MS"/>
              </a:rPr>
              <a:t>Microcline</a:t>
            </a:r>
            <a:r>
              <a:rPr sz="1200" u="sng" spc="500" dirty="0">
                <a:uFill>
                  <a:solidFill>
                    <a:srgbClr val="000000"/>
                  </a:solidFill>
                </a:uFill>
                <a:latin typeface="Comic Sans MS"/>
                <a:cs typeface="Comic Sans MS"/>
              </a:rPr>
              <a:t> </a:t>
            </a:r>
            <a:endParaRPr sz="1200">
              <a:latin typeface="Comic Sans MS"/>
              <a:cs typeface="Comic Sans MS"/>
            </a:endParaRPr>
          </a:p>
        </p:txBody>
      </p:sp>
      <p:pic>
        <p:nvPicPr>
          <p:cNvPr id="41" name="object 41"/>
          <p:cNvPicPr/>
          <p:nvPr/>
        </p:nvPicPr>
        <p:blipFill>
          <a:blip r:embed="rId23" cstate="print"/>
          <a:stretch>
            <a:fillRect/>
          </a:stretch>
        </p:blipFill>
        <p:spPr>
          <a:xfrm>
            <a:off x="5628133" y="3421380"/>
            <a:ext cx="3357367" cy="3357367"/>
          </a:xfrm>
          <a:prstGeom prst="rect">
            <a:avLst/>
          </a:prstGeom>
        </p:spPr>
      </p:pic>
      <p:sp>
        <p:nvSpPr>
          <p:cNvPr id="42" name="object 42"/>
          <p:cNvSpPr txBox="1"/>
          <p:nvPr/>
        </p:nvSpPr>
        <p:spPr>
          <a:xfrm>
            <a:off x="5803772" y="6382613"/>
            <a:ext cx="657860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spc="-10" dirty="0">
                <a:solidFill>
                  <a:srgbClr val="FFFFFF"/>
                </a:solidFill>
                <a:latin typeface="Calibri"/>
                <a:cs typeface="Calibri"/>
              </a:rPr>
              <a:t>Arkose</a:t>
            </a:r>
            <a:endParaRPr sz="1800">
              <a:latin typeface="Calibri"/>
              <a:cs typeface="Calibri"/>
            </a:endParaRPr>
          </a:p>
        </p:txBody>
      </p:sp>
      <p:grpSp>
        <p:nvGrpSpPr>
          <p:cNvPr id="43" name="object 43"/>
          <p:cNvGrpSpPr/>
          <p:nvPr/>
        </p:nvGrpSpPr>
        <p:grpSpPr>
          <a:xfrm>
            <a:off x="4375403" y="2644139"/>
            <a:ext cx="3411220" cy="2336800"/>
            <a:chOff x="4375403" y="2644139"/>
            <a:chExt cx="3411220" cy="2336800"/>
          </a:xfrm>
        </p:grpSpPr>
        <p:pic>
          <p:nvPicPr>
            <p:cNvPr id="44" name="object 44"/>
            <p:cNvPicPr/>
            <p:nvPr/>
          </p:nvPicPr>
          <p:blipFill>
            <a:blip r:embed="rId24" cstate="print"/>
            <a:stretch>
              <a:fillRect/>
            </a:stretch>
          </p:blipFill>
          <p:spPr>
            <a:xfrm>
              <a:off x="4375403" y="2644139"/>
              <a:ext cx="3410711" cy="2336292"/>
            </a:xfrm>
            <a:prstGeom prst="rect">
              <a:avLst/>
            </a:prstGeom>
          </p:spPr>
        </p:pic>
        <p:pic>
          <p:nvPicPr>
            <p:cNvPr id="45" name="object 45"/>
            <p:cNvPicPr/>
            <p:nvPr/>
          </p:nvPicPr>
          <p:blipFill>
            <a:blip r:embed="rId25" cstate="print"/>
            <a:stretch>
              <a:fillRect/>
            </a:stretch>
          </p:blipFill>
          <p:spPr>
            <a:xfrm>
              <a:off x="4439411" y="2708909"/>
              <a:ext cx="3228974" cy="2152650"/>
            </a:xfrm>
            <a:prstGeom prst="rect">
              <a:avLst/>
            </a:prstGeom>
          </p:spPr>
        </p:pic>
        <p:sp>
          <p:nvSpPr>
            <p:cNvPr id="46" name="object 46"/>
            <p:cNvSpPr/>
            <p:nvPr/>
          </p:nvSpPr>
          <p:spPr>
            <a:xfrm>
              <a:off x="4420361" y="2689859"/>
              <a:ext cx="3267075" cy="2190750"/>
            </a:xfrm>
            <a:custGeom>
              <a:avLst/>
              <a:gdLst/>
              <a:ahLst/>
              <a:cxnLst/>
              <a:rect l="l" t="t" r="r" b="b"/>
              <a:pathLst>
                <a:path w="3267075" h="2190750">
                  <a:moveTo>
                    <a:pt x="0" y="2190750"/>
                  </a:moveTo>
                  <a:lnTo>
                    <a:pt x="3267074" y="2190750"/>
                  </a:lnTo>
                  <a:lnTo>
                    <a:pt x="3267074" y="0"/>
                  </a:lnTo>
                  <a:lnTo>
                    <a:pt x="0" y="0"/>
                  </a:lnTo>
                  <a:lnTo>
                    <a:pt x="0" y="2190750"/>
                  </a:lnTo>
                  <a:close/>
                </a:path>
              </a:pathLst>
            </a:custGeom>
            <a:ln w="381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7" name="object 47"/>
            <p:cNvSpPr/>
            <p:nvPr/>
          </p:nvSpPr>
          <p:spPr>
            <a:xfrm>
              <a:off x="6074536" y="2924936"/>
              <a:ext cx="297815" cy="288290"/>
            </a:xfrm>
            <a:custGeom>
              <a:avLst/>
              <a:gdLst/>
              <a:ahLst/>
              <a:cxnLst/>
              <a:rect l="l" t="t" r="r" b="b"/>
              <a:pathLst>
                <a:path w="297814" h="288289">
                  <a:moveTo>
                    <a:pt x="153670" y="0"/>
                  </a:moveTo>
                  <a:lnTo>
                    <a:pt x="153670" y="72009"/>
                  </a:lnTo>
                  <a:lnTo>
                    <a:pt x="0" y="72009"/>
                  </a:lnTo>
                  <a:lnTo>
                    <a:pt x="0" y="216026"/>
                  </a:lnTo>
                  <a:lnTo>
                    <a:pt x="153670" y="216026"/>
                  </a:lnTo>
                  <a:lnTo>
                    <a:pt x="153670" y="288036"/>
                  </a:lnTo>
                  <a:lnTo>
                    <a:pt x="297688" y="144017"/>
                  </a:lnTo>
                  <a:lnTo>
                    <a:pt x="153670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8" name="object 48"/>
            <p:cNvSpPr/>
            <p:nvPr/>
          </p:nvSpPr>
          <p:spPr>
            <a:xfrm>
              <a:off x="6074536" y="2924936"/>
              <a:ext cx="297815" cy="288290"/>
            </a:xfrm>
            <a:custGeom>
              <a:avLst/>
              <a:gdLst/>
              <a:ahLst/>
              <a:cxnLst/>
              <a:rect l="l" t="t" r="r" b="b"/>
              <a:pathLst>
                <a:path w="297814" h="288289">
                  <a:moveTo>
                    <a:pt x="0" y="72009"/>
                  </a:moveTo>
                  <a:lnTo>
                    <a:pt x="153670" y="72009"/>
                  </a:lnTo>
                  <a:lnTo>
                    <a:pt x="153670" y="0"/>
                  </a:lnTo>
                  <a:lnTo>
                    <a:pt x="297688" y="144017"/>
                  </a:lnTo>
                  <a:lnTo>
                    <a:pt x="153670" y="288036"/>
                  </a:lnTo>
                  <a:lnTo>
                    <a:pt x="153670" y="216026"/>
                  </a:lnTo>
                  <a:lnTo>
                    <a:pt x="0" y="216026"/>
                  </a:lnTo>
                  <a:lnTo>
                    <a:pt x="0" y="72009"/>
                  </a:lnTo>
                  <a:close/>
                </a:path>
              </a:pathLst>
            </a:custGeom>
            <a:ln w="25399">
              <a:solidFill>
                <a:srgbClr val="F79546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9" name="object 49"/>
            <p:cNvSpPr/>
            <p:nvPr/>
          </p:nvSpPr>
          <p:spPr>
            <a:xfrm>
              <a:off x="5148071" y="3861053"/>
              <a:ext cx="297815" cy="288290"/>
            </a:xfrm>
            <a:custGeom>
              <a:avLst/>
              <a:gdLst/>
              <a:ahLst/>
              <a:cxnLst/>
              <a:rect l="l" t="t" r="r" b="b"/>
              <a:pathLst>
                <a:path w="297814" h="288289">
                  <a:moveTo>
                    <a:pt x="153542" y="0"/>
                  </a:moveTo>
                  <a:lnTo>
                    <a:pt x="153542" y="72009"/>
                  </a:lnTo>
                  <a:lnTo>
                    <a:pt x="0" y="72009"/>
                  </a:lnTo>
                  <a:lnTo>
                    <a:pt x="0" y="216027"/>
                  </a:lnTo>
                  <a:lnTo>
                    <a:pt x="153542" y="216027"/>
                  </a:lnTo>
                  <a:lnTo>
                    <a:pt x="153542" y="288036"/>
                  </a:lnTo>
                  <a:lnTo>
                    <a:pt x="297561" y="144018"/>
                  </a:lnTo>
                  <a:lnTo>
                    <a:pt x="153542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0" name="object 50"/>
            <p:cNvSpPr/>
            <p:nvPr/>
          </p:nvSpPr>
          <p:spPr>
            <a:xfrm>
              <a:off x="5148071" y="3861053"/>
              <a:ext cx="297815" cy="288290"/>
            </a:xfrm>
            <a:custGeom>
              <a:avLst/>
              <a:gdLst/>
              <a:ahLst/>
              <a:cxnLst/>
              <a:rect l="l" t="t" r="r" b="b"/>
              <a:pathLst>
                <a:path w="297814" h="288289">
                  <a:moveTo>
                    <a:pt x="0" y="72009"/>
                  </a:moveTo>
                  <a:lnTo>
                    <a:pt x="153542" y="72009"/>
                  </a:lnTo>
                  <a:lnTo>
                    <a:pt x="153542" y="0"/>
                  </a:lnTo>
                  <a:lnTo>
                    <a:pt x="297561" y="144018"/>
                  </a:lnTo>
                  <a:lnTo>
                    <a:pt x="153542" y="288036"/>
                  </a:lnTo>
                  <a:lnTo>
                    <a:pt x="153542" y="216027"/>
                  </a:lnTo>
                  <a:lnTo>
                    <a:pt x="0" y="216027"/>
                  </a:lnTo>
                  <a:lnTo>
                    <a:pt x="0" y="72009"/>
                  </a:lnTo>
                  <a:close/>
                </a:path>
              </a:pathLst>
            </a:custGeom>
            <a:ln w="25400">
              <a:solidFill>
                <a:srgbClr val="F79546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51" name="object 51"/>
          <p:cNvSpPr txBox="1"/>
          <p:nvPr/>
        </p:nvSpPr>
        <p:spPr>
          <a:xfrm>
            <a:off x="3859148" y="6624625"/>
            <a:ext cx="295910" cy="14795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800" dirty="0">
                <a:solidFill>
                  <a:srgbClr val="FFFFFF"/>
                </a:solidFill>
                <a:latin typeface="Calibri"/>
                <a:cs typeface="Calibri"/>
              </a:rPr>
              <a:t>I.</a:t>
            </a:r>
            <a:r>
              <a:rPr sz="800" spc="-20" dirty="0">
                <a:solidFill>
                  <a:srgbClr val="FFFFFF"/>
                </a:solidFill>
                <a:latin typeface="Calibri"/>
                <a:cs typeface="Calibri"/>
              </a:rPr>
              <a:t> Bour</a:t>
            </a:r>
            <a:endParaRPr sz="8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5604668" y="231089"/>
            <a:ext cx="3335654" cy="26924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487680">
              <a:lnSpc>
                <a:spcPct val="100000"/>
              </a:lnSpc>
              <a:spcBef>
                <a:spcPts val="95"/>
              </a:spcBef>
            </a:pPr>
            <a:r>
              <a:rPr sz="1600" dirty="0">
                <a:solidFill>
                  <a:srgbClr val="FFFFFF"/>
                </a:solidFill>
                <a:latin typeface="Calibri"/>
                <a:cs typeface="Calibri"/>
              </a:rPr>
              <a:t>III</a:t>
            </a:r>
            <a:r>
              <a:rPr sz="1600" spc="-5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600" dirty="0">
                <a:solidFill>
                  <a:srgbClr val="FFFFFF"/>
                </a:solidFill>
                <a:latin typeface="Calibri"/>
                <a:cs typeface="Calibri"/>
              </a:rPr>
              <a:t>.</a:t>
            </a:r>
            <a:r>
              <a:rPr sz="1600" spc="-3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600" dirty="0">
                <a:solidFill>
                  <a:srgbClr val="FFFFFF"/>
                </a:solidFill>
                <a:latin typeface="Calibri"/>
                <a:cs typeface="Calibri"/>
              </a:rPr>
              <a:t>Les</a:t>
            </a:r>
            <a:r>
              <a:rPr sz="1600" spc="-3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600" dirty="0">
                <a:solidFill>
                  <a:srgbClr val="FFFFFF"/>
                </a:solidFill>
                <a:latin typeface="Calibri"/>
                <a:cs typeface="Calibri"/>
              </a:rPr>
              <a:t>roches</a:t>
            </a:r>
            <a:r>
              <a:rPr sz="1600" spc="-1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600" spc="-10" dirty="0">
                <a:solidFill>
                  <a:srgbClr val="FFFFFF"/>
                </a:solidFill>
                <a:latin typeface="Calibri"/>
                <a:cs typeface="Calibri"/>
              </a:rPr>
              <a:t>sédimentaires</a:t>
            </a:r>
            <a:endParaRPr sz="1600">
              <a:latin typeface="Calibri"/>
              <a:cs typeface="Calibri"/>
            </a:endParaRPr>
          </a:p>
        </p:txBody>
      </p:sp>
      <p:grpSp>
        <p:nvGrpSpPr>
          <p:cNvPr id="3" name="object 3"/>
          <p:cNvGrpSpPr/>
          <p:nvPr/>
        </p:nvGrpSpPr>
        <p:grpSpPr>
          <a:xfrm>
            <a:off x="166814" y="653923"/>
            <a:ext cx="8810625" cy="411480"/>
            <a:chOff x="166814" y="653923"/>
            <a:chExt cx="8810625" cy="411480"/>
          </a:xfrm>
        </p:grpSpPr>
        <p:sp>
          <p:nvSpPr>
            <p:cNvPr id="4" name="object 4"/>
            <p:cNvSpPr/>
            <p:nvPr/>
          </p:nvSpPr>
          <p:spPr>
            <a:xfrm>
              <a:off x="5580125" y="666623"/>
              <a:ext cx="3384550" cy="386080"/>
            </a:xfrm>
            <a:custGeom>
              <a:avLst/>
              <a:gdLst/>
              <a:ahLst/>
              <a:cxnLst/>
              <a:rect l="l" t="t" r="r" b="b"/>
              <a:pathLst>
                <a:path w="3384550" h="386080">
                  <a:moveTo>
                    <a:pt x="3320033" y="0"/>
                  </a:moveTo>
                  <a:lnTo>
                    <a:pt x="64388" y="0"/>
                  </a:lnTo>
                  <a:lnTo>
                    <a:pt x="39326" y="5058"/>
                  </a:lnTo>
                  <a:lnTo>
                    <a:pt x="18859" y="18843"/>
                  </a:lnTo>
                  <a:lnTo>
                    <a:pt x="5060" y="39272"/>
                  </a:lnTo>
                  <a:lnTo>
                    <a:pt x="0" y="64262"/>
                  </a:lnTo>
                  <a:lnTo>
                    <a:pt x="0" y="321690"/>
                  </a:lnTo>
                  <a:lnTo>
                    <a:pt x="5060" y="346753"/>
                  </a:lnTo>
                  <a:lnTo>
                    <a:pt x="18859" y="367220"/>
                  </a:lnTo>
                  <a:lnTo>
                    <a:pt x="39326" y="381019"/>
                  </a:lnTo>
                  <a:lnTo>
                    <a:pt x="64388" y="386079"/>
                  </a:lnTo>
                  <a:lnTo>
                    <a:pt x="3320033" y="386079"/>
                  </a:lnTo>
                  <a:lnTo>
                    <a:pt x="3345096" y="381019"/>
                  </a:lnTo>
                  <a:lnTo>
                    <a:pt x="3365563" y="367220"/>
                  </a:lnTo>
                  <a:lnTo>
                    <a:pt x="3379362" y="346753"/>
                  </a:lnTo>
                  <a:lnTo>
                    <a:pt x="3384423" y="321690"/>
                  </a:lnTo>
                  <a:lnTo>
                    <a:pt x="3384423" y="64262"/>
                  </a:lnTo>
                  <a:lnTo>
                    <a:pt x="3379362" y="39272"/>
                  </a:lnTo>
                  <a:lnTo>
                    <a:pt x="3365563" y="18843"/>
                  </a:lnTo>
                  <a:lnTo>
                    <a:pt x="3345096" y="5058"/>
                  </a:lnTo>
                  <a:lnTo>
                    <a:pt x="3320033" y="0"/>
                  </a:lnTo>
                  <a:close/>
                </a:path>
              </a:pathLst>
            </a:custGeom>
            <a:solidFill>
              <a:srgbClr val="F7954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" name="object 5"/>
            <p:cNvSpPr/>
            <p:nvPr/>
          </p:nvSpPr>
          <p:spPr>
            <a:xfrm>
              <a:off x="5580125" y="666623"/>
              <a:ext cx="3384550" cy="386080"/>
            </a:xfrm>
            <a:custGeom>
              <a:avLst/>
              <a:gdLst/>
              <a:ahLst/>
              <a:cxnLst/>
              <a:rect l="l" t="t" r="r" b="b"/>
              <a:pathLst>
                <a:path w="3384550" h="386080">
                  <a:moveTo>
                    <a:pt x="0" y="64262"/>
                  </a:moveTo>
                  <a:lnTo>
                    <a:pt x="5060" y="39272"/>
                  </a:lnTo>
                  <a:lnTo>
                    <a:pt x="18859" y="18843"/>
                  </a:lnTo>
                  <a:lnTo>
                    <a:pt x="39326" y="5058"/>
                  </a:lnTo>
                  <a:lnTo>
                    <a:pt x="64388" y="0"/>
                  </a:lnTo>
                  <a:lnTo>
                    <a:pt x="3320033" y="0"/>
                  </a:lnTo>
                  <a:lnTo>
                    <a:pt x="3345096" y="5058"/>
                  </a:lnTo>
                  <a:lnTo>
                    <a:pt x="3365563" y="18843"/>
                  </a:lnTo>
                  <a:lnTo>
                    <a:pt x="3379362" y="39272"/>
                  </a:lnTo>
                  <a:lnTo>
                    <a:pt x="3384423" y="64262"/>
                  </a:lnTo>
                  <a:lnTo>
                    <a:pt x="3384423" y="321690"/>
                  </a:lnTo>
                  <a:lnTo>
                    <a:pt x="3379362" y="346753"/>
                  </a:lnTo>
                  <a:lnTo>
                    <a:pt x="3365563" y="367220"/>
                  </a:lnTo>
                  <a:lnTo>
                    <a:pt x="3345096" y="381019"/>
                  </a:lnTo>
                  <a:lnTo>
                    <a:pt x="3320033" y="386079"/>
                  </a:lnTo>
                  <a:lnTo>
                    <a:pt x="64388" y="386079"/>
                  </a:lnTo>
                  <a:lnTo>
                    <a:pt x="39326" y="381019"/>
                  </a:lnTo>
                  <a:lnTo>
                    <a:pt x="18859" y="367220"/>
                  </a:lnTo>
                  <a:lnTo>
                    <a:pt x="5060" y="346753"/>
                  </a:lnTo>
                  <a:lnTo>
                    <a:pt x="0" y="321690"/>
                  </a:lnTo>
                  <a:lnTo>
                    <a:pt x="0" y="64262"/>
                  </a:lnTo>
                  <a:close/>
                </a:path>
              </a:pathLst>
            </a:custGeom>
            <a:ln w="25399">
              <a:solidFill>
                <a:srgbClr val="B66C3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" name="object 6"/>
            <p:cNvSpPr/>
            <p:nvPr/>
          </p:nvSpPr>
          <p:spPr>
            <a:xfrm>
              <a:off x="179514" y="673989"/>
              <a:ext cx="4680585" cy="379095"/>
            </a:xfrm>
            <a:custGeom>
              <a:avLst/>
              <a:gdLst/>
              <a:ahLst/>
              <a:cxnLst/>
              <a:rect l="l" t="t" r="r" b="b"/>
              <a:pathLst>
                <a:path w="4680585" h="379094">
                  <a:moveTo>
                    <a:pt x="4617402" y="0"/>
                  </a:moveTo>
                  <a:lnTo>
                    <a:pt x="63131" y="0"/>
                  </a:lnTo>
                  <a:lnTo>
                    <a:pt x="38554" y="4951"/>
                  </a:lnTo>
                  <a:lnTo>
                    <a:pt x="18488" y="18462"/>
                  </a:lnTo>
                  <a:lnTo>
                    <a:pt x="4960" y="38522"/>
                  </a:lnTo>
                  <a:lnTo>
                    <a:pt x="0" y="63119"/>
                  </a:lnTo>
                  <a:lnTo>
                    <a:pt x="0" y="315595"/>
                  </a:lnTo>
                  <a:lnTo>
                    <a:pt x="4960" y="340191"/>
                  </a:lnTo>
                  <a:lnTo>
                    <a:pt x="18488" y="360251"/>
                  </a:lnTo>
                  <a:lnTo>
                    <a:pt x="38554" y="373762"/>
                  </a:lnTo>
                  <a:lnTo>
                    <a:pt x="63131" y="378713"/>
                  </a:lnTo>
                  <a:lnTo>
                    <a:pt x="4617402" y="378713"/>
                  </a:lnTo>
                  <a:lnTo>
                    <a:pt x="4641945" y="373762"/>
                  </a:lnTo>
                  <a:lnTo>
                    <a:pt x="4662011" y="360251"/>
                  </a:lnTo>
                  <a:lnTo>
                    <a:pt x="4675552" y="340191"/>
                  </a:lnTo>
                  <a:lnTo>
                    <a:pt x="4680521" y="315595"/>
                  </a:lnTo>
                  <a:lnTo>
                    <a:pt x="4680521" y="63119"/>
                  </a:lnTo>
                  <a:lnTo>
                    <a:pt x="4675552" y="38522"/>
                  </a:lnTo>
                  <a:lnTo>
                    <a:pt x="4662011" y="18462"/>
                  </a:lnTo>
                  <a:lnTo>
                    <a:pt x="4641945" y="4951"/>
                  </a:lnTo>
                  <a:lnTo>
                    <a:pt x="4617402" y="0"/>
                  </a:lnTo>
                  <a:close/>
                </a:path>
              </a:pathLst>
            </a:custGeom>
            <a:solidFill>
              <a:srgbClr val="C0504D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" name="object 7"/>
            <p:cNvSpPr/>
            <p:nvPr/>
          </p:nvSpPr>
          <p:spPr>
            <a:xfrm>
              <a:off x="179514" y="673989"/>
              <a:ext cx="4680585" cy="379095"/>
            </a:xfrm>
            <a:custGeom>
              <a:avLst/>
              <a:gdLst/>
              <a:ahLst/>
              <a:cxnLst/>
              <a:rect l="l" t="t" r="r" b="b"/>
              <a:pathLst>
                <a:path w="4680585" h="379094">
                  <a:moveTo>
                    <a:pt x="4617402" y="0"/>
                  </a:moveTo>
                  <a:lnTo>
                    <a:pt x="4641945" y="4951"/>
                  </a:lnTo>
                  <a:lnTo>
                    <a:pt x="4662011" y="18462"/>
                  </a:lnTo>
                  <a:lnTo>
                    <a:pt x="4675552" y="38522"/>
                  </a:lnTo>
                  <a:lnTo>
                    <a:pt x="4680521" y="63119"/>
                  </a:lnTo>
                  <a:lnTo>
                    <a:pt x="4680521" y="315595"/>
                  </a:lnTo>
                  <a:lnTo>
                    <a:pt x="4675552" y="340191"/>
                  </a:lnTo>
                  <a:lnTo>
                    <a:pt x="4662011" y="360251"/>
                  </a:lnTo>
                  <a:lnTo>
                    <a:pt x="4641945" y="373762"/>
                  </a:lnTo>
                  <a:lnTo>
                    <a:pt x="4617402" y="378713"/>
                  </a:lnTo>
                  <a:lnTo>
                    <a:pt x="63131" y="378713"/>
                  </a:lnTo>
                  <a:lnTo>
                    <a:pt x="38554" y="373762"/>
                  </a:lnTo>
                  <a:lnTo>
                    <a:pt x="18488" y="360251"/>
                  </a:lnTo>
                  <a:lnTo>
                    <a:pt x="4960" y="340191"/>
                  </a:lnTo>
                  <a:lnTo>
                    <a:pt x="0" y="315595"/>
                  </a:lnTo>
                  <a:lnTo>
                    <a:pt x="0" y="63119"/>
                  </a:lnTo>
                  <a:lnTo>
                    <a:pt x="4960" y="38522"/>
                  </a:lnTo>
                  <a:lnTo>
                    <a:pt x="18488" y="18462"/>
                  </a:lnTo>
                  <a:lnTo>
                    <a:pt x="38554" y="4951"/>
                  </a:lnTo>
                  <a:lnTo>
                    <a:pt x="63131" y="0"/>
                  </a:lnTo>
                  <a:lnTo>
                    <a:pt x="4617402" y="0"/>
                  </a:lnTo>
                  <a:close/>
                </a:path>
              </a:pathLst>
            </a:custGeom>
            <a:ln w="25400">
              <a:solidFill>
                <a:srgbClr val="8B3836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8" name="object 8"/>
          <p:cNvSpPr txBox="1"/>
          <p:nvPr/>
        </p:nvSpPr>
        <p:spPr>
          <a:xfrm>
            <a:off x="600252" y="716661"/>
            <a:ext cx="8235315" cy="26924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299085" indent="-286385">
              <a:lnSpc>
                <a:spcPct val="100000"/>
              </a:lnSpc>
              <a:spcBef>
                <a:spcPts val="95"/>
              </a:spcBef>
              <a:buFont typeface="Arial"/>
              <a:buChar char="•"/>
              <a:tabLst>
                <a:tab pos="299085" algn="l"/>
                <a:tab pos="5118735" algn="l"/>
              </a:tabLst>
            </a:pPr>
            <a:r>
              <a:rPr sz="1600" spc="-10" dirty="0">
                <a:solidFill>
                  <a:srgbClr val="FFFFFF"/>
                </a:solidFill>
                <a:latin typeface="Calibri"/>
                <a:cs typeface="Calibri"/>
              </a:rPr>
              <a:t>Sédimentation</a:t>
            </a:r>
            <a:r>
              <a:rPr sz="1600" spc="-5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600" dirty="0">
                <a:solidFill>
                  <a:srgbClr val="FFFFFF"/>
                </a:solidFill>
                <a:latin typeface="Calibri"/>
                <a:cs typeface="Calibri"/>
              </a:rPr>
              <a:t>détritique</a:t>
            </a:r>
            <a:r>
              <a:rPr sz="1600" spc="-4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600" dirty="0">
                <a:solidFill>
                  <a:srgbClr val="FFFFFF"/>
                </a:solidFill>
                <a:latin typeface="Calibri"/>
                <a:cs typeface="Calibri"/>
              </a:rPr>
              <a:t>ou</a:t>
            </a:r>
            <a:r>
              <a:rPr sz="1600" spc="-2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600" spc="-10" dirty="0">
                <a:solidFill>
                  <a:srgbClr val="FFFFFF"/>
                </a:solidFill>
                <a:latin typeface="Calibri"/>
                <a:cs typeface="Calibri"/>
              </a:rPr>
              <a:t>silicoclastique</a:t>
            </a:r>
            <a:r>
              <a:rPr sz="1600" dirty="0">
                <a:solidFill>
                  <a:srgbClr val="FFFFFF"/>
                </a:solidFill>
                <a:latin typeface="Calibri"/>
                <a:cs typeface="Calibri"/>
              </a:rPr>
              <a:t>	</a:t>
            </a:r>
            <a:r>
              <a:rPr sz="2400" i="1" baseline="1736" dirty="0">
                <a:solidFill>
                  <a:srgbClr val="FFFFFF"/>
                </a:solidFill>
                <a:latin typeface="Calibri"/>
                <a:cs typeface="Calibri"/>
              </a:rPr>
              <a:t>3.</a:t>
            </a:r>
            <a:r>
              <a:rPr sz="2400" i="1" spc="-75" baseline="1736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400" i="1" baseline="1736" dirty="0">
                <a:solidFill>
                  <a:srgbClr val="FFFFFF"/>
                </a:solidFill>
                <a:latin typeface="Calibri"/>
                <a:cs typeface="Calibri"/>
              </a:rPr>
              <a:t>Catégories</a:t>
            </a:r>
            <a:r>
              <a:rPr sz="2400" i="1" spc="-60" baseline="1736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400" i="1" baseline="1736" dirty="0">
                <a:solidFill>
                  <a:srgbClr val="FFFFFF"/>
                </a:solidFill>
                <a:latin typeface="Calibri"/>
                <a:cs typeface="Calibri"/>
              </a:rPr>
              <a:t>de</a:t>
            </a:r>
            <a:r>
              <a:rPr sz="2400" i="1" spc="-52" baseline="1736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400" i="1" baseline="1736" dirty="0">
                <a:solidFill>
                  <a:srgbClr val="FFFFFF"/>
                </a:solidFill>
                <a:latin typeface="Calibri"/>
                <a:cs typeface="Calibri"/>
              </a:rPr>
              <a:t>roches</a:t>
            </a:r>
            <a:r>
              <a:rPr sz="2400" i="1" spc="-60" baseline="1736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400" i="1" spc="-15" baseline="1736" dirty="0">
                <a:solidFill>
                  <a:srgbClr val="FFFFFF"/>
                </a:solidFill>
                <a:latin typeface="Calibri"/>
                <a:cs typeface="Calibri"/>
              </a:rPr>
              <a:t>sédimentaires</a:t>
            </a:r>
            <a:endParaRPr sz="2400" baseline="1736">
              <a:latin typeface="Calibri"/>
              <a:cs typeface="Calibri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258267" y="1148842"/>
            <a:ext cx="1506855" cy="100076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95"/>
              </a:spcBef>
            </a:pPr>
            <a:r>
              <a:rPr sz="1600" b="1" spc="-10" dirty="0">
                <a:latin typeface="Comic Sans MS"/>
                <a:cs typeface="Comic Sans MS"/>
              </a:rPr>
              <a:t>Composants </a:t>
            </a:r>
            <a:r>
              <a:rPr sz="1600" b="1" dirty="0">
                <a:latin typeface="Comic Sans MS"/>
                <a:cs typeface="Comic Sans MS"/>
              </a:rPr>
              <a:t>détritiques</a:t>
            </a:r>
            <a:r>
              <a:rPr sz="1600" b="1" spc="-60" dirty="0">
                <a:latin typeface="Comic Sans MS"/>
                <a:cs typeface="Comic Sans MS"/>
              </a:rPr>
              <a:t> </a:t>
            </a:r>
            <a:r>
              <a:rPr sz="1600" b="1" spc="-25" dirty="0">
                <a:latin typeface="Comic Sans MS"/>
                <a:cs typeface="Comic Sans MS"/>
              </a:rPr>
              <a:t>des </a:t>
            </a:r>
            <a:r>
              <a:rPr sz="1600" b="1" spc="-10" dirty="0">
                <a:latin typeface="Comic Sans MS"/>
                <a:cs typeface="Comic Sans MS"/>
              </a:rPr>
              <a:t>sédiments silicoclastiques</a:t>
            </a:r>
            <a:endParaRPr sz="1600">
              <a:latin typeface="Comic Sans MS"/>
              <a:cs typeface="Comic Sans MS"/>
            </a:endParaRPr>
          </a:p>
        </p:txBody>
      </p:sp>
      <p:sp>
        <p:nvSpPr>
          <p:cNvPr id="10" name="object 10"/>
          <p:cNvSpPr txBox="1"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 vert="horz" wrap="square" lIns="0" tIns="99060" rIns="0" bIns="0" rtlCol="0">
            <a:spAutoFit/>
          </a:bodyPr>
          <a:lstStyle/>
          <a:p>
            <a:pPr marR="78105" algn="r">
              <a:lnSpc>
                <a:spcPct val="100000"/>
              </a:lnSpc>
              <a:spcBef>
                <a:spcPts val="780"/>
              </a:spcBef>
            </a:pPr>
            <a:r>
              <a:rPr dirty="0"/>
              <a:t>Les</a:t>
            </a:r>
            <a:r>
              <a:rPr spc="-40" dirty="0"/>
              <a:t> </a:t>
            </a:r>
            <a:r>
              <a:rPr dirty="0"/>
              <a:t>micas</a:t>
            </a:r>
            <a:r>
              <a:rPr spc="-45" dirty="0"/>
              <a:t> </a:t>
            </a:r>
            <a:r>
              <a:rPr dirty="0"/>
              <a:t>et</a:t>
            </a:r>
            <a:r>
              <a:rPr spc="-25" dirty="0"/>
              <a:t> </a:t>
            </a:r>
            <a:r>
              <a:rPr dirty="0"/>
              <a:t>minéraux</a:t>
            </a:r>
            <a:r>
              <a:rPr spc="-45" dirty="0"/>
              <a:t> </a:t>
            </a:r>
            <a:r>
              <a:rPr spc="-10" dirty="0"/>
              <a:t>argileux</a:t>
            </a:r>
          </a:p>
          <a:p>
            <a:pPr marR="74930" algn="r">
              <a:lnSpc>
                <a:spcPct val="100000"/>
              </a:lnSpc>
              <a:spcBef>
                <a:spcPts val="675"/>
              </a:spcBef>
            </a:pPr>
            <a:r>
              <a:rPr spc="-10" dirty="0"/>
              <a:t>Micas</a:t>
            </a:r>
          </a:p>
          <a:p>
            <a:pPr marR="5080" algn="r">
              <a:lnSpc>
                <a:spcPct val="100000"/>
              </a:lnSpc>
              <a:spcBef>
                <a:spcPts val="135"/>
              </a:spcBef>
            </a:pPr>
            <a:r>
              <a:rPr sz="1400" b="0" u="none" spc="-10" dirty="0">
                <a:latin typeface="Comic Sans MS"/>
                <a:cs typeface="Comic Sans MS"/>
              </a:rPr>
              <a:t>Phyllosilicates</a:t>
            </a:r>
            <a:endParaRPr sz="1400">
              <a:latin typeface="Comic Sans MS"/>
              <a:cs typeface="Comic Sans MS"/>
            </a:endParaRPr>
          </a:p>
          <a:p>
            <a:pPr marL="12700" marR="5080" indent="1443355" algn="r">
              <a:lnSpc>
                <a:spcPct val="100000"/>
              </a:lnSpc>
            </a:pPr>
            <a:r>
              <a:rPr sz="1400" b="0" u="none" dirty="0">
                <a:latin typeface="Comic Sans MS"/>
                <a:cs typeface="Comic Sans MS"/>
              </a:rPr>
              <a:t>Clivages</a:t>
            </a:r>
            <a:r>
              <a:rPr sz="1400" b="0" u="none" spc="-50" dirty="0">
                <a:latin typeface="Comic Sans MS"/>
                <a:cs typeface="Comic Sans MS"/>
              </a:rPr>
              <a:t> </a:t>
            </a:r>
            <a:r>
              <a:rPr sz="1400" b="0" u="none" dirty="0">
                <a:latin typeface="Comic Sans MS"/>
                <a:cs typeface="Comic Sans MS"/>
              </a:rPr>
              <a:t>parfaits</a:t>
            </a:r>
            <a:r>
              <a:rPr sz="1400" b="0" u="none" spc="-30" dirty="0">
                <a:latin typeface="Comic Sans MS"/>
                <a:cs typeface="Comic Sans MS"/>
              </a:rPr>
              <a:t> </a:t>
            </a:r>
            <a:r>
              <a:rPr sz="1400" b="0" u="none" dirty="0">
                <a:latin typeface="Comic Sans MS"/>
                <a:cs typeface="Comic Sans MS"/>
              </a:rPr>
              <a:t>en</a:t>
            </a:r>
            <a:r>
              <a:rPr sz="1400" b="0" u="none" spc="-25" dirty="0">
                <a:latin typeface="Comic Sans MS"/>
                <a:cs typeface="Comic Sans MS"/>
              </a:rPr>
              <a:t> </a:t>
            </a:r>
            <a:r>
              <a:rPr sz="1400" b="0" u="none" dirty="0">
                <a:latin typeface="Comic Sans MS"/>
                <a:cs typeface="Comic Sans MS"/>
              </a:rPr>
              <a:t>minces</a:t>
            </a:r>
            <a:r>
              <a:rPr sz="1400" b="0" u="none" spc="-20" dirty="0">
                <a:latin typeface="Comic Sans MS"/>
                <a:cs typeface="Comic Sans MS"/>
              </a:rPr>
              <a:t> </a:t>
            </a:r>
            <a:r>
              <a:rPr sz="1400" b="0" u="none" dirty="0">
                <a:latin typeface="Comic Sans MS"/>
                <a:cs typeface="Comic Sans MS"/>
              </a:rPr>
              <a:t>lamelles,</a:t>
            </a:r>
            <a:r>
              <a:rPr sz="1400" b="0" u="none" spc="-30" dirty="0">
                <a:latin typeface="Comic Sans MS"/>
                <a:cs typeface="Comic Sans MS"/>
              </a:rPr>
              <a:t> </a:t>
            </a:r>
            <a:r>
              <a:rPr sz="1400" b="0" u="none" dirty="0">
                <a:latin typeface="Comic Sans MS"/>
                <a:cs typeface="Comic Sans MS"/>
              </a:rPr>
              <a:t>Aspect</a:t>
            </a:r>
            <a:r>
              <a:rPr sz="1400" b="0" u="none" spc="-25" dirty="0">
                <a:latin typeface="Comic Sans MS"/>
                <a:cs typeface="Comic Sans MS"/>
              </a:rPr>
              <a:t> </a:t>
            </a:r>
            <a:r>
              <a:rPr sz="1400" b="0" u="none" spc="-10" dirty="0">
                <a:latin typeface="Comic Sans MS"/>
                <a:cs typeface="Comic Sans MS"/>
              </a:rPr>
              <a:t>floconneux </a:t>
            </a:r>
            <a:r>
              <a:rPr sz="1400" b="0" u="none" dirty="0">
                <a:latin typeface="Comic Sans MS"/>
                <a:cs typeface="Comic Sans MS"/>
              </a:rPr>
              <a:t>Caractéristique</a:t>
            </a:r>
            <a:r>
              <a:rPr sz="1400" b="0" u="none" spc="-65" dirty="0">
                <a:latin typeface="Comic Sans MS"/>
                <a:cs typeface="Comic Sans MS"/>
              </a:rPr>
              <a:t> </a:t>
            </a:r>
            <a:r>
              <a:rPr sz="1400" b="0" u="none" dirty="0">
                <a:latin typeface="Comic Sans MS"/>
                <a:cs typeface="Comic Sans MS"/>
              </a:rPr>
              <a:t>des</a:t>
            </a:r>
            <a:r>
              <a:rPr sz="1400" b="0" u="none" spc="-40" dirty="0">
                <a:latin typeface="Comic Sans MS"/>
                <a:cs typeface="Comic Sans MS"/>
              </a:rPr>
              <a:t> </a:t>
            </a:r>
            <a:r>
              <a:rPr sz="1400" b="0" u="none" dirty="0">
                <a:latin typeface="Comic Sans MS"/>
                <a:cs typeface="Comic Sans MS"/>
              </a:rPr>
              <a:t>roches</a:t>
            </a:r>
            <a:r>
              <a:rPr sz="1400" b="0" u="none" spc="-45" dirty="0">
                <a:latin typeface="Comic Sans MS"/>
                <a:cs typeface="Comic Sans MS"/>
              </a:rPr>
              <a:t> </a:t>
            </a:r>
            <a:r>
              <a:rPr sz="1400" b="0" u="none" dirty="0">
                <a:latin typeface="Comic Sans MS"/>
                <a:cs typeface="Comic Sans MS"/>
              </a:rPr>
              <a:t>acides</a:t>
            </a:r>
            <a:r>
              <a:rPr sz="1400" b="0" u="none" spc="-55" dirty="0">
                <a:latin typeface="Comic Sans MS"/>
                <a:cs typeface="Comic Sans MS"/>
              </a:rPr>
              <a:t> </a:t>
            </a:r>
            <a:r>
              <a:rPr sz="1400" b="0" u="none" dirty="0">
                <a:latin typeface="Comic Sans MS"/>
                <a:cs typeface="Comic Sans MS"/>
              </a:rPr>
              <a:t>(granites,…),</a:t>
            </a:r>
            <a:r>
              <a:rPr sz="1400" b="0" u="none" spc="-45" dirty="0">
                <a:latin typeface="Comic Sans MS"/>
                <a:cs typeface="Comic Sans MS"/>
              </a:rPr>
              <a:t> </a:t>
            </a:r>
            <a:r>
              <a:rPr sz="1400" b="0" u="none" dirty="0">
                <a:latin typeface="Comic Sans MS"/>
                <a:cs typeface="Comic Sans MS"/>
              </a:rPr>
              <a:t>schistes</a:t>
            </a:r>
            <a:r>
              <a:rPr sz="1400" b="0" u="none" spc="-45" dirty="0">
                <a:latin typeface="Comic Sans MS"/>
                <a:cs typeface="Comic Sans MS"/>
              </a:rPr>
              <a:t> </a:t>
            </a:r>
            <a:r>
              <a:rPr sz="1400" b="0" u="none" spc="-10" dirty="0">
                <a:latin typeface="Comic Sans MS"/>
                <a:cs typeface="Comic Sans MS"/>
              </a:rPr>
              <a:t>métamorphiques</a:t>
            </a:r>
            <a:endParaRPr sz="1400">
              <a:latin typeface="Comic Sans MS"/>
              <a:cs typeface="Comic Sans MS"/>
            </a:endParaRPr>
          </a:p>
        </p:txBody>
      </p:sp>
      <p:grpSp>
        <p:nvGrpSpPr>
          <p:cNvPr id="11" name="object 11"/>
          <p:cNvGrpSpPr/>
          <p:nvPr/>
        </p:nvGrpSpPr>
        <p:grpSpPr>
          <a:xfrm>
            <a:off x="0" y="2244851"/>
            <a:ext cx="3167380" cy="4605655"/>
            <a:chOff x="0" y="2244851"/>
            <a:chExt cx="3167380" cy="4605655"/>
          </a:xfrm>
        </p:grpSpPr>
        <p:pic>
          <p:nvPicPr>
            <p:cNvPr id="12" name="object 12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0" y="2244851"/>
              <a:ext cx="3166872" cy="2432304"/>
            </a:xfrm>
            <a:prstGeom prst="rect">
              <a:avLst/>
            </a:prstGeom>
          </p:spPr>
        </p:pic>
        <p:pic>
          <p:nvPicPr>
            <p:cNvPr id="13" name="object 13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0" y="4471415"/>
              <a:ext cx="3163824" cy="2378964"/>
            </a:xfrm>
            <a:prstGeom prst="rect">
              <a:avLst/>
            </a:prstGeom>
          </p:spPr>
        </p:pic>
        <p:pic>
          <p:nvPicPr>
            <p:cNvPr id="14" name="object 14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2121407" y="4030979"/>
              <a:ext cx="940307" cy="527304"/>
            </a:xfrm>
            <a:prstGeom prst="rect">
              <a:avLst/>
            </a:prstGeom>
          </p:spPr>
        </p:pic>
      </p:grpSp>
      <p:sp>
        <p:nvSpPr>
          <p:cNvPr id="15" name="object 15"/>
          <p:cNvSpPr txBox="1"/>
          <p:nvPr/>
        </p:nvSpPr>
        <p:spPr>
          <a:xfrm>
            <a:off x="2202560" y="4057903"/>
            <a:ext cx="770890" cy="45275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</a:pPr>
            <a:r>
              <a:rPr sz="1400" u="sng" spc="-10" dirty="0">
                <a:uFill>
                  <a:solidFill>
                    <a:srgbClr val="000000"/>
                  </a:solidFill>
                </a:uFill>
                <a:latin typeface="Comic Sans MS"/>
                <a:cs typeface="Comic Sans MS"/>
              </a:rPr>
              <a:t>Biotite</a:t>
            </a:r>
            <a:r>
              <a:rPr sz="1400" spc="-10" dirty="0">
                <a:latin typeface="Comic Sans MS"/>
                <a:cs typeface="Comic Sans MS"/>
              </a:rPr>
              <a:t> </a:t>
            </a:r>
            <a:r>
              <a:rPr sz="1400" dirty="0">
                <a:latin typeface="Comic Sans MS"/>
                <a:cs typeface="Comic Sans MS"/>
              </a:rPr>
              <a:t>mica</a:t>
            </a:r>
            <a:r>
              <a:rPr sz="1400" spc="-30" dirty="0">
                <a:latin typeface="Comic Sans MS"/>
                <a:cs typeface="Comic Sans MS"/>
              </a:rPr>
              <a:t> </a:t>
            </a:r>
            <a:r>
              <a:rPr sz="1400" spc="-20" dirty="0">
                <a:latin typeface="Comic Sans MS"/>
                <a:cs typeface="Comic Sans MS"/>
              </a:rPr>
              <a:t>noir</a:t>
            </a:r>
            <a:endParaRPr sz="1400">
              <a:latin typeface="Comic Sans MS"/>
              <a:cs typeface="Comic Sans MS"/>
            </a:endParaRPr>
          </a:p>
        </p:txBody>
      </p:sp>
      <p:pic>
        <p:nvPicPr>
          <p:cNvPr id="16" name="object 16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2013204" y="6205728"/>
            <a:ext cx="1048512" cy="525780"/>
          </a:xfrm>
          <a:prstGeom prst="rect">
            <a:avLst/>
          </a:prstGeom>
        </p:spPr>
      </p:pic>
      <p:sp>
        <p:nvSpPr>
          <p:cNvPr id="17" name="object 17"/>
          <p:cNvSpPr txBox="1"/>
          <p:nvPr/>
        </p:nvSpPr>
        <p:spPr>
          <a:xfrm>
            <a:off x="2093467" y="6232347"/>
            <a:ext cx="878205" cy="45275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</a:pPr>
            <a:r>
              <a:rPr sz="1400" u="sng" spc="-10" dirty="0">
                <a:uFill>
                  <a:solidFill>
                    <a:srgbClr val="000000"/>
                  </a:solidFill>
                </a:uFill>
                <a:latin typeface="Comic Sans MS"/>
                <a:cs typeface="Comic Sans MS"/>
              </a:rPr>
              <a:t>Muscovite</a:t>
            </a:r>
            <a:r>
              <a:rPr sz="1400" spc="-10" dirty="0">
                <a:latin typeface="Comic Sans MS"/>
                <a:cs typeface="Comic Sans MS"/>
              </a:rPr>
              <a:t> </a:t>
            </a:r>
            <a:r>
              <a:rPr sz="1400" dirty="0">
                <a:latin typeface="Comic Sans MS"/>
                <a:cs typeface="Comic Sans MS"/>
              </a:rPr>
              <a:t>mica</a:t>
            </a:r>
            <a:r>
              <a:rPr sz="1400" spc="-20" dirty="0">
                <a:latin typeface="Comic Sans MS"/>
                <a:cs typeface="Comic Sans MS"/>
              </a:rPr>
              <a:t> blanc</a:t>
            </a:r>
            <a:endParaRPr sz="1400">
              <a:latin typeface="Comic Sans MS"/>
              <a:cs typeface="Comic Sans MS"/>
            </a:endParaRPr>
          </a:p>
        </p:txBody>
      </p:sp>
      <p:grpSp>
        <p:nvGrpSpPr>
          <p:cNvPr id="18" name="object 18"/>
          <p:cNvGrpSpPr/>
          <p:nvPr/>
        </p:nvGrpSpPr>
        <p:grpSpPr>
          <a:xfrm>
            <a:off x="1388363" y="109728"/>
            <a:ext cx="1385570" cy="840105"/>
            <a:chOff x="1388363" y="109728"/>
            <a:chExt cx="1385570" cy="840105"/>
          </a:xfrm>
        </p:grpSpPr>
        <p:pic>
          <p:nvPicPr>
            <p:cNvPr id="19" name="object 19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1429511" y="128016"/>
              <a:ext cx="1254252" cy="740664"/>
            </a:xfrm>
            <a:prstGeom prst="rect">
              <a:avLst/>
            </a:prstGeom>
          </p:spPr>
        </p:pic>
        <p:pic>
          <p:nvPicPr>
            <p:cNvPr id="20" name="object 20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1388363" y="109728"/>
              <a:ext cx="1385315" cy="839724"/>
            </a:xfrm>
            <a:prstGeom prst="rect">
              <a:avLst/>
            </a:prstGeom>
          </p:spPr>
        </p:pic>
        <p:pic>
          <p:nvPicPr>
            <p:cNvPr id="21" name="object 21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1476247" y="151739"/>
              <a:ext cx="1160005" cy="646328"/>
            </a:xfrm>
            <a:prstGeom prst="rect">
              <a:avLst/>
            </a:prstGeom>
          </p:spPr>
        </p:pic>
        <p:sp>
          <p:nvSpPr>
            <p:cNvPr id="22" name="object 22"/>
            <p:cNvSpPr/>
            <p:nvPr/>
          </p:nvSpPr>
          <p:spPr>
            <a:xfrm>
              <a:off x="1476247" y="151739"/>
              <a:ext cx="1160145" cy="646430"/>
            </a:xfrm>
            <a:custGeom>
              <a:avLst/>
              <a:gdLst/>
              <a:ahLst/>
              <a:cxnLst/>
              <a:rect l="l" t="t" r="r" b="b"/>
              <a:pathLst>
                <a:path w="1160145" h="646430">
                  <a:moveTo>
                    <a:pt x="0" y="646328"/>
                  </a:moveTo>
                  <a:lnTo>
                    <a:pt x="1160005" y="646328"/>
                  </a:lnTo>
                  <a:lnTo>
                    <a:pt x="1160005" y="0"/>
                  </a:lnTo>
                  <a:lnTo>
                    <a:pt x="0" y="0"/>
                  </a:lnTo>
                  <a:lnTo>
                    <a:pt x="0" y="646328"/>
                  </a:lnTo>
                  <a:close/>
                </a:path>
              </a:pathLst>
            </a:custGeom>
            <a:ln w="952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23" name="object 23"/>
          <p:cNvSpPr txBox="1">
            <a:spLocks noGrp="1"/>
          </p:cNvSpPr>
          <p:nvPr>
            <p:ph type="title"/>
          </p:nvPr>
        </p:nvSpPr>
        <p:spPr>
          <a:xfrm>
            <a:off x="1481010" y="172592"/>
            <a:ext cx="1150620" cy="574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86360" marR="97790">
              <a:lnSpc>
                <a:spcPct val="100000"/>
              </a:lnSpc>
              <a:spcBef>
                <a:spcPts val="100"/>
              </a:spcBef>
            </a:pPr>
            <a:r>
              <a:rPr sz="1800" spc="-10" dirty="0">
                <a:latin typeface="Comic Sans MS"/>
                <a:cs typeface="Comic Sans MS"/>
              </a:rPr>
              <a:t>Lumière polarisée</a:t>
            </a:r>
            <a:endParaRPr sz="1800">
              <a:latin typeface="Comic Sans MS"/>
              <a:cs typeface="Comic Sans MS"/>
            </a:endParaRPr>
          </a:p>
        </p:txBody>
      </p:sp>
      <p:sp>
        <p:nvSpPr>
          <p:cNvPr id="24" name="object 24"/>
          <p:cNvSpPr txBox="1"/>
          <p:nvPr/>
        </p:nvSpPr>
        <p:spPr>
          <a:xfrm>
            <a:off x="186334" y="4391914"/>
            <a:ext cx="295910" cy="14795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800" dirty="0">
                <a:latin typeface="Calibri"/>
                <a:cs typeface="Calibri"/>
              </a:rPr>
              <a:t>I.</a:t>
            </a:r>
            <a:r>
              <a:rPr sz="800" spc="-20" dirty="0">
                <a:latin typeface="Calibri"/>
                <a:cs typeface="Calibri"/>
              </a:rPr>
              <a:t> Bour</a:t>
            </a:r>
            <a:endParaRPr sz="800">
              <a:latin typeface="Calibri"/>
              <a:cs typeface="Calibri"/>
            </a:endParaRPr>
          </a:p>
        </p:txBody>
      </p:sp>
      <p:sp>
        <p:nvSpPr>
          <p:cNvPr id="25" name="object 25"/>
          <p:cNvSpPr txBox="1"/>
          <p:nvPr/>
        </p:nvSpPr>
        <p:spPr>
          <a:xfrm>
            <a:off x="114401" y="6552692"/>
            <a:ext cx="295910" cy="14795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800" dirty="0">
                <a:latin typeface="Calibri"/>
                <a:cs typeface="Calibri"/>
              </a:rPr>
              <a:t>I.</a:t>
            </a:r>
            <a:r>
              <a:rPr sz="800" spc="-20" dirty="0">
                <a:latin typeface="Calibri"/>
                <a:cs typeface="Calibri"/>
              </a:rPr>
              <a:t> Bour</a:t>
            </a:r>
            <a:endParaRPr sz="800">
              <a:latin typeface="Calibri"/>
              <a:cs typeface="Calibri"/>
            </a:endParaRPr>
          </a:p>
        </p:txBody>
      </p:sp>
      <p:pic>
        <p:nvPicPr>
          <p:cNvPr id="26" name="object 26"/>
          <p:cNvPicPr/>
          <p:nvPr/>
        </p:nvPicPr>
        <p:blipFill>
          <a:blip r:embed="rId9" cstate="print"/>
          <a:stretch>
            <a:fillRect/>
          </a:stretch>
        </p:blipFill>
        <p:spPr>
          <a:xfrm>
            <a:off x="4463797" y="2810255"/>
            <a:ext cx="4500368" cy="4000500"/>
          </a:xfrm>
          <a:prstGeom prst="rect">
            <a:avLst/>
          </a:prstGeom>
        </p:spPr>
      </p:pic>
      <p:sp>
        <p:nvSpPr>
          <p:cNvPr id="27" name="object 27"/>
          <p:cNvSpPr txBox="1"/>
          <p:nvPr/>
        </p:nvSpPr>
        <p:spPr>
          <a:xfrm>
            <a:off x="4579365" y="6360363"/>
            <a:ext cx="1151890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dirty="0">
                <a:solidFill>
                  <a:srgbClr val="FFFFFF"/>
                </a:solidFill>
                <a:latin typeface="Calibri"/>
                <a:cs typeface="Calibri"/>
              </a:rPr>
              <a:t>Grés</a:t>
            </a:r>
            <a:r>
              <a:rPr sz="1800" spc="-4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800" spc="-10" dirty="0">
                <a:solidFill>
                  <a:srgbClr val="FFFFFF"/>
                </a:solidFill>
                <a:latin typeface="Calibri"/>
                <a:cs typeface="Calibri"/>
              </a:rPr>
              <a:t>micacé</a:t>
            </a:r>
            <a:endParaRPr sz="18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5604668" y="231089"/>
            <a:ext cx="3335654" cy="26924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487680">
              <a:lnSpc>
                <a:spcPct val="100000"/>
              </a:lnSpc>
              <a:spcBef>
                <a:spcPts val="95"/>
              </a:spcBef>
            </a:pPr>
            <a:r>
              <a:rPr sz="1600" dirty="0">
                <a:solidFill>
                  <a:srgbClr val="FFFFFF"/>
                </a:solidFill>
                <a:latin typeface="Calibri"/>
                <a:cs typeface="Calibri"/>
              </a:rPr>
              <a:t>III</a:t>
            </a:r>
            <a:r>
              <a:rPr sz="1600" spc="-5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600" dirty="0">
                <a:solidFill>
                  <a:srgbClr val="FFFFFF"/>
                </a:solidFill>
                <a:latin typeface="Calibri"/>
                <a:cs typeface="Calibri"/>
              </a:rPr>
              <a:t>.</a:t>
            </a:r>
            <a:r>
              <a:rPr sz="1600" spc="-3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600" dirty="0">
                <a:solidFill>
                  <a:srgbClr val="FFFFFF"/>
                </a:solidFill>
                <a:latin typeface="Calibri"/>
                <a:cs typeface="Calibri"/>
              </a:rPr>
              <a:t>Les</a:t>
            </a:r>
            <a:r>
              <a:rPr sz="1600" spc="-3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600" dirty="0">
                <a:solidFill>
                  <a:srgbClr val="FFFFFF"/>
                </a:solidFill>
                <a:latin typeface="Calibri"/>
                <a:cs typeface="Calibri"/>
              </a:rPr>
              <a:t>roches</a:t>
            </a:r>
            <a:r>
              <a:rPr sz="1600" spc="-1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600" spc="-10" dirty="0">
                <a:solidFill>
                  <a:srgbClr val="FFFFFF"/>
                </a:solidFill>
                <a:latin typeface="Calibri"/>
                <a:cs typeface="Calibri"/>
              </a:rPr>
              <a:t>sédimentaires</a:t>
            </a:r>
            <a:endParaRPr sz="1600">
              <a:latin typeface="Calibri"/>
              <a:cs typeface="Calibri"/>
            </a:endParaRPr>
          </a:p>
        </p:txBody>
      </p:sp>
      <p:grpSp>
        <p:nvGrpSpPr>
          <p:cNvPr id="3" name="object 3"/>
          <p:cNvGrpSpPr/>
          <p:nvPr/>
        </p:nvGrpSpPr>
        <p:grpSpPr>
          <a:xfrm>
            <a:off x="5567426" y="653923"/>
            <a:ext cx="3409950" cy="411480"/>
            <a:chOff x="5567426" y="653923"/>
            <a:chExt cx="3409950" cy="411480"/>
          </a:xfrm>
        </p:grpSpPr>
        <p:sp>
          <p:nvSpPr>
            <p:cNvPr id="4" name="object 4"/>
            <p:cNvSpPr/>
            <p:nvPr/>
          </p:nvSpPr>
          <p:spPr>
            <a:xfrm>
              <a:off x="5580126" y="666623"/>
              <a:ext cx="3384550" cy="386080"/>
            </a:xfrm>
            <a:custGeom>
              <a:avLst/>
              <a:gdLst/>
              <a:ahLst/>
              <a:cxnLst/>
              <a:rect l="l" t="t" r="r" b="b"/>
              <a:pathLst>
                <a:path w="3384550" h="386080">
                  <a:moveTo>
                    <a:pt x="3320033" y="0"/>
                  </a:moveTo>
                  <a:lnTo>
                    <a:pt x="64388" y="0"/>
                  </a:lnTo>
                  <a:lnTo>
                    <a:pt x="39326" y="5058"/>
                  </a:lnTo>
                  <a:lnTo>
                    <a:pt x="18859" y="18843"/>
                  </a:lnTo>
                  <a:lnTo>
                    <a:pt x="5060" y="39272"/>
                  </a:lnTo>
                  <a:lnTo>
                    <a:pt x="0" y="64262"/>
                  </a:lnTo>
                  <a:lnTo>
                    <a:pt x="0" y="321690"/>
                  </a:lnTo>
                  <a:lnTo>
                    <a:pt x="5060" y="346753"/>
                  </a:lnTo>
                  <a:lnTo>
                    <a:pt x="18859" y="367220"/>
                  </a:lnTo>
                  <a:lnTo>
                    <a:pt x="39326" y="381019"/>
                  </a:lnTo>
                  <a:lnTo>
                    <a:pt x="64388" y="386079"/>
                  </a:lnTo>
                  <a:lnTo>
                    <a:pt x="3320033" y="386079"/>
                  </a:lnTo>
                  <a:lnTo>
                    <a:pt x="3345096" y="381019"/>
                  </a:lnTo>
                  <a:lnTo>
                    <a:pt x="3365563" y="367220"/>
                  </a:lnTo>
                  <a:lnTo>
                    <a:pt x="3379362" y="346753"/>
                  </a:lnTo>
                  <a:lnTo>
                    <a:pt x="3384423" y="321690"/>
                  </a:lnTo>
                  <a:lnTo>
                    <a:pt x="3384423" y="64262"/>
                  </a:lnTo>
                  <a:lnTo>
                    <a:pt x="3379362" y="39272"/>
                  </a:lnTo>
                  <a:lnTo>
                    <a:pt x="3365563" y="18843"/>
                  </a:lnTo>
                  <a:lnTo>
                    <a:pt x="3345096" y="5058"/>
                  </a:lnTo>
                  <a:lnTo>
                    <a:pt x="3320033" y="0"/>
                  </a:lnTo>
                  <a:close/>
                </a:path>
              </a:pathLst>
            </a:custGeom>
            <a:solidFill>
              <a:srgbClr val="F7954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" name="object 5"/>
            <p:cNvSpPr/>
            <p:nvPr/>
          </p:nvSpPr>
          <p:spPr>
            <a:xfrm>
              <a:off x="5580126" y="666623"/>
              <a:ext cx="3384550" cy="386080"/>
            </a:xfrm>
            <a:custGeom>
              <a:avLst/>
              <a:gdLst/>
              <a:ahLst/>
              <a:cxnLst/>
              <a:rect l="l" t="t" r="r" b="b"/>
              <a:pathLst>
                <a:path w="3384550" h="386080">
                  <a:moveTo>
                    <a:pt x="0" y="64262"/>
                  </a:moveTo>
                  <a:lnTo>
                    <a:pt x="5060" y="39272"/>
                  </a:lnTo>
                  <a:lnTo>
                    <a:pt x="18859" y="18843"/>
                  </a:lnTo>
                  <a:lnTo>
                    <a:pt x="39326" y="5058"/>
                  </a:lnTo>
                  <a:lnTo>
                    <a:pt x="64388" y="0"/>
                  </a:lnTo>
                  <a:lnTo>
                    <a:pt x="3320033" y="0"/>
                  </a:lnTo>
                  <a:lnTo>
                    <a:pt x="3345096" y="5058"/>
                  </a:lnTo>
                  <a:lnTo>
                    <a:pt x="3365563" y="18843"/>
                  </a:lnTo>
                  <a:lnTo>
                    <a:pt x="3379362" y="39272"/>
                  </a:lnTo>
                  <a:lnTo>
                    <a:pt x="3384423" y="64262"/>
                  </a:lnTo>
                  <a:lnTo>
                    <a:pt x="3384423" y="321690"/>
                  </a:lnTo>
                  <a:lnTo>
                    <a:pt x="3379362" y="346753"/>
                  </a:lnTo>
                  <a:lnTo>
                    <a:pt x="3365563" y="367220"/>
                  </a:lnTo>
                  <a:lnTo>
                    <a:pt x="3345096" y="381019"/>
                  </a:lnTo>
                  <a:lnTo>
                    <a:pt x="3320033" y="386079"/>
                  </a:lnTo>
                  <a:lnTo>
                    <a:pt x="64388" y="386079"/>
                  </a:lnTo>
                  <a:lnTo>
                    <a:pt x="39326" y="381019"/>
                  </a:lnTo>
                  <a:lnTo>
                    <a:pt x="18859" y="367220"/>
                  </a:lnTo>
                  <a:lnTo>
                    <a:pt x="5060" y="346753"/>
                  </a:lnTo>
                  <a:lnTo>
                    <a:pt x="0" y="321690"/>
                  </a:lnTo>
                  <a:lnTo>
                    <a:pt x="0" y="64262"/>
                  </a:lnTo>
                  <a:close/>
                </a:path>
              </a:pathLst>
            </a:custGeom>
            <a:ln w="25399">
              <a:solidFill>
                <a:srgbClr val="B66C3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6" name="object 6"/>
          <p:cNvSpPr txBox="1"/>
          <p:nvPr/>
        </p:nvSpPr>
        <p:spPr>
          <a:xfrm>
            <a:off x="5706871" y="712978"/>
            <a:ext cx="3128645" cy="26924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600" i="1" dirty="0">
                <a:solidFill>
                  <a:srgbClr val="FFFFFF"/>
                </a:solidFill>
                <a:latin typeface="Calibri"/>
                <a:cs typeface="Calibri"/>
              </a:rPr>
              <a:t>3.</a:t>
            </a:r>
            <a:r>
              <a:rPr sz="1600" i="1" spc="-5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600" i="1" dirty="0">
                <a:solidFill>
                  <a:srgbClr val="FFFFFF"/>
                </a:solidFill>
                <a:latin typeface="Calibri"/>
                <a:cs typeface="Calibri"/>
              </a:rPr>
              <a:t>Catégories</a:t>
            </a:r>
            <a:r>
              <a:rPr sz="1600" i="1" spc="-4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600" i="1" dirty="0">
                <a:solidFill>
                  <a:srgbClr val="FFFFFF"/>
                </a:solidFill>
                <a:latin typeface="Calibri"/>
                <a:cs typeface="Calibri"/>
              </a:rPr>
              <a:t>de</a:t>
            </a:r>
            <a:r>
              <a:rPr sz="1600" i="1" spc="-3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600" i="1" dirty="0">
                <a:solidFill>
                  <a:srgbClr val="FFFFFF"/>
                </a:solidFill>
                <a:latin typeface="Calibri"/>
                <a:cs typeface="Calibri"/>
              </a:rPr>
              <a:t>roches</a:t>
            </a:r>
            <a:r>
              <a:rPr sz="1600" i="1" spc="-4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600" i="1" spc="-10" dirty="0">
                <a:solidFill>
                  <a:srgbClr val="FFFFFF"/>
                </a:solidFill>
                <a:latin typeface="Calibri"/>
                <a:cs typeface="Calibri"/>
              </a:rPr>
              <a:t>sédimentaires</a:t>
            </a:r>
            <a:endParaRPr sz="1600">
              <a:latin typeface="Calibri"/>
              <a:cs typeface="Calibri"/>
            </a:endParaRPr>
          </a:p>
        </p:txBody>
      </p:sp>
      <p:grpSp>
        <p:nvGrpSpPr>
          <p:cNvPr id="7" name="object 7"/>
          <p:cNvGrpSpPr/>
          <p:nvPr/>
        </p:nvGrpSpPr>
        <p:grpSpPr>
          <a:xfrm>
            <a:off x="213359" y="1194814"/>
            <a:ext cx="8930640" cy="5663565"/>
            <a:chOff x="213359" y="1194814"/>
            <a:chExt cx="8930640" cy="5663565"/>
          </a:xfrm>
        </p:grpSpPr>
        <p:pic>
          <p:nvPicPr>
            <p:cNvPr id="8" name="object 8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239267" y="1220723"/>
              <a:ext cx="7060692" cy="5637276"/>
            </a:xfrm>
            <a:prstGeom prst="rect">
              <a:avLst/>
            </a:prstGeom>
          </p:spPr>
        </p:pic>
        <p:pic>
          <p:nvPicPr>
            <p:cNvPr id="9" name="object 9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213359" y="1194814"/>
              <a:ext cx="7060692" cy="5663184"/>
            </a:xfrm>
            <a:prstGeom prst="rect">
              <a:avLst/>
            </a:prstGeom>
          </p:spPr>
        </p:pic>
        <p:pic>
          <p:nvPicPr>
            <p:cNvPr id="10" name="object 10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7213091" y="3139439"/>
              <a:ext cx="1930907" cy="1659636"/>
            </a:xfrm>
            <a:prstGeom prst="rect">
              <a:avLst/>
            </a:prstGeom>
          </p:spPr>
        </p:pic>
        <p:pic>
          <p:nvPicPr>
            <p:cNvPr id="11" name="object 11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7239000" y="1411224"/>
              <a:ext cx="1905000" cy="1659636"/>
            </a:xfrm>
            <a:prstGeom prst="rect">
              <a:avLst/>
            </a:prstGeom>
          </p:spPr>
        </p:pic>
        <p:pic>
          <p:nvPicPr>
            <p:cNvPr id="12" name="object 12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7271003" y="4939283"/>
              <a:ext cx="1837944" cy="1644395"/>
            </a:xfrm>
            <a:prstGeom prst="rect">
              <a:avLst/>
            </a:prstGeom>
          </p:spPr>
        </p:pic>
      </p:grpSp>
      <p:grpSp>
        <p:nvGrpSpPr>
          <p:cNvPr id="13" name="object 13"/>
          <p:cNvGrpSpPr/>
          <p:nvPr/>
        </p:nvGrpSpPr>
        <p:grpSpPr>
          <a:xfrm>
            <a:off x="166814" y="661288"/>
            <a:ext cx="4705985" cy="404495"/>
            <a:chOff x="166814" y="661288"/>
            <a:chExt cx="4705985" cy="404495"/>
          </a:xfrm>
        </p:grpSpPr>
        <p:sp>
          <p:nvSpPr>
            <p:cNvPr id="14" name="object 14"/>
            <p:cNvSpPr/>
            <p:nvPr/>
          </p:nvSpPr>
          <p:spPr>
            <a:xfrm>
              <a:off x="179514" y="673988"/>
              <a:ext cx="4680585" cy="379095"/>
            </a:xfrm>
            <a:custGeom>
              <a:avLst/>
              <a:gdLst/>
              <a:ahLst/>
              <a:cxnLst/>
              <a:rect l="l" t="t" r="r" b="b"/>
              <a:pathLst>
                <a:path w="4680585" h="379094">
                  <a:moveTo>
                    <a:pt x="4617402" y="0"/>
                  </a:moveTo>
                  <a:lnTo>
                    <a:pt x="63131" y="0"/>
                  </a:lnTo>
                  <a:lnTo>
                    <a:pt x="38554" y="4951"/>
                  </a:lnTo>
                  <a:lnTo>
                    <a:pt x="18488" y="18462"/>
                  </a:lnTo>
                  <a:lnTo>
                    <a:pt x="4960" y="38522"/>
                  </a:lnTo>
                  <a:lnTo>
                    <a:pt x="0" y="63119"/>
                  </a:lnTo>
                  <a:lnTo>
                    <a:pt x="0" y="315595"/>
                  </a:lnTo>
                  <a:lnTo>
                    <a:pt x="4960" y="340191"/>
                  </a:lnTo>
                  <a:lnTo>
                    <a:pt x="18488" y="360251"/>
                  </a:lnTo>
                  <a:lnTo>
                    <a:pt x="38554" y="373762"/>
                  </a:lnTo>
                  <a:lnTo>
                    <a:pt x="63131" y="378713"/>
                  </a:lnTo>
                  <a:lnTo>
                    <a:pt x="4617402" y="378713"/>
                  </a:lnTo>
                  <a:lnTo>
                    <a:pt x="4641945" y="373762"/>
                  </a:lnTo>
                  <a:lnTo>
                    <a:pt x="4662011" y="360251"/>
                  </a:lnTo>
                  <a:lnTo>
                    <a:pt x="4675552" y="340191"/>
                  </a:lnTo>
                  <a:lnTo>
                    <a:pt x="4680521" y="315595"/>
                  </a:lnTo>
                  <a:lnTo>
                    <a:pt x="4680521" y="63119"/>
                  </a:lnTo>
                  <a:lnTo>
                    <a:pt x="4675552" y="38522"/>
                  </a:lnTo>
                  <a:lnTo>
                    <a:pt x="4662011" y="18462"/>
                  </a:lnTo>
                  <a:lnTo>
                    <a:pt x="4641945" y="4951"/>
                  </a:lnTo>
                  <a:lnTo>
                    <a:pt x="4617402" y="0"/>
                  </a:lnTo>
                  <a:close/>
                </a:path>
              </a:pathLst>
            </a:custGeom>
            <a:solidFill>
              <a:srgbClr val="C0504D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" name="object 15"/>
            <p:cNvSpPr/>
            <p:nvPr/>
          </p:nvSpPr>
          <p:spPr>
            <a:xfrm>
              <a:off x="179514" y="673988"/>
              <a:ext cx="4680585" cy="379095"/>
            </a:xfrm>
            <a:custGeom>
              <a:avLst/>
              <a:gdLst/>
              <a:ahLst/>
              <a:cxnLst/>
              <a:rect l="l" t="t" r="r" b="b"/>
              <a:pathLst>
                <a:path w="4680585" h="379094">
                  <a:moveTo>
                    <a:pt x="4617402" y="0"/>
                  </a:moveTo>
                  <a:lnTo>
                    <a:pt x="4641945" y="4951"/>
                  </a:lnTo>
                  <a:lnTo>
                    <a:pt x="4662011" y="18462"/>
                  </a:lnTo>
                  <a:lnTo>
                    <a:pt x="4675552" y="38522"/>
                  </a:lnTo>
                  <a:lnTo>
                    <a:pt x="4680521" y="63119"/>
                  </a:lnTo>
                  <a:lnTo>
                    <a:pt x="4680521" y="315595"/>
                  </a:lnTo>
                  <a:lnTo>
                    <a:pt x="4675552" y="340191"/>
                  </a:lnTo>
                  <a:lnTo>
                    <a:pt x="4662011" y="360251"/>
                  </a:lnTo>
                  <a:lnTo>
                    <a:pt x="4641945" y="373762"/>
                  </a:lnTo>
                  <a:lnTo>
                    <a:pt x="4617402" y="378713"/>
                  </a:lnTo>
                  <a:lnTo>
                    <a:pt x="63131" y="378713"/>
                  </a:lnTo>
                  <a:lnTo>
                    <a:pt x="38554" y="373762"/>
                  </a:lnTo>
                  <a:lnTo>
                    <a:pt x="18488" y="360251"/>
                  </a:lnTo>
                  <a:lnTo>
                    <a:pt x="4960" y="340191"/>
                  </a:lnTo>
                  <a:lnTo>
                    <a:pt x="0" y="315595"/>
                  </a:lnTo>
                  <a:lnTo>
                    <a:pt x="0" y="63119"/>
                  </a:lnTo>
                  <a:lnTo>
                    <a:pt x="4960" y="38522"/>
                  </a:lnTo>
                  <a:lnTo>
                    <a:pt x="18488" y="18462"/>
                  </a:lnTo>
                  <a:lnTo>
                    <a:pt x="38554" y="4951"/>
                  </a:lnTo>
                  <a:lnTo>
                    <a:pt x="63131" y="0"/>
                  </a:lnTo>
                  <a:lnTo>
                    <a:pt x="4617402" y="0"/>
                  </a:lnTo>
                  <a:close/>
                </a:path>
              </a:pathLst>
            </a:custGeom>
            <a:ln w="25400">
              <a:solidFill>
                <a:srgbClr val="8B3836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6" name="object 16"/>
          <p:cNvSpPr txBox="1"/>
          <p:nvPr/>
        </p:nvSpPr>
        <p:spPr>
          <a:xfrm>
            <a:off x="600252" y="716661"/>
            <a:ext cx="3838575" cy="26924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299085" indent="-286385">
              <a:lnSpc>
                <a:spcPct val="100000"/>
              </a:lnSpc>
              <a:spcBef>
                <a:spcPts val="95"/>
              </a:spcBef>
              <a:buFont typeface="Arial"/>
              <a:buChar char="•"/>
              <a:tabLst>
                <a:tab pos="299085" algn="l"/>
              </a:tabLst>
            </a:pPr>
            <a:r>
              <a:rPr sz="1600" spc="-10" dirty="0">
                <a:solidFill>
                  <a:srgbClr val="FFFFFF"/>
                </a:solidFill>
                <a:latin typeface="Calibri"/>
                <a:cs typeface="Calibri"/>
              </a:rPr>
              <a:t>Sédimentation</a:t>
            </a:r>
            <a:r>
              <a:rPr sz="1600" spc="-5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600" dirty="0">
                <a:solidFill>
                  <a:srgbClr val="FFFFFF"/>
                </a:solidFill>
                <a:latin typeface="Calibri"/>
                <a:cs typeface="Calibri"/>
              </a:rPr>
              <a:t>détritique</a:t>
            </a:r>
            <a:r>
              <a:rPr sz="1600" spc="-4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600" dirty="0">
                <a:solidFill>
                  <a:srgbClr val="FFFFFF"/>
                </a:solidFill>
                <a:latin typeface="Calibri"/>
                <a:cs typeface="Calibri"/>
              </a:rPr>
              <a:t>ou</a:t>
            </a:r>
            <a:r>
              <a:rPr sz="1600" spc="-2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600" spc="-10" dirty="0">
                <a:solidFill>
                  <a:srgbClr val="FFFFFF"/>
                </a:solidFill>
                <a:latin typeface="Calibri"/>
                <a:cs typeface="Calibri"/>
              </a:rPr>
              <a:t>silicoclastique</a:t>
            </a:r>
            <a:endParaRPr sz="16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5604668" y="231089"/>
            <a:ext cx="3335654" cy="26924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487680">
              <a:lnSpc>
                <a:spcPct val="100000"/>
              </a:lnSpc>
              <a:spcBef>
                <a:spcPts val="95"/>
              </a:spcBef>
            </a:pPr>
            <a:r>
              <a:rPr sz="1600" dirty="0">
                <a:solidFill>
                  <a:srgbClr val="FFFFFF"/>
                </a:solidFill>
                <a:latin typeface="Calibri"/>
                <a:cs typeface="Calibri"/>
              </a:rPr>
              <a:t>III</a:t>
            </a:r>
            <a:r>
              <a:rPr sz="1600" spc="-5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600" dirty="0">
                <a:solidFill>
                  <a:srgbClr val="FFFFFF"/>
                </a:solidFill>
                <a:latin typeface="Calibri"/>
                <a:cs typeface="Calibri"/>
              </a:rPr>
              <a:t>.</a:t>
            </a:r>
            <a:r>
              <a:rPr sz="1600" spc="-3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600" dirty="0">
                <a:solidFill>
                  <a:srgbClr val="FFFFFF"/>
                </a:solidFill>
                <a:latin typeface="Calibri"/>
                <a:cs typeface="Calibri"/>
              </a:rPr>
              <a:t>Les</a:t>
            </a:r>
            <a:r>
              <a:rPr sz="1600" spc="-3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600" dirty="0">
                <a:solidFill>
                  <a:srgbClr val="FFFFFF"/>
                </a:solidFill>
                <a:latin typeface="Calibri"/>
                <a:cs typeface="Calibri"/>
              </a:rPr>
              <a:t>roches</a:t>
            </a:r>
            <a:r>
              <a:rPr sz="1600" spc="-1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600" spc="-10" dirty="0">
                <a:solidFill>
                  <a:srgbClr val="FFFFFF"/>
                </a:solidFill>
                <a:latin typeface="Calibri"/>
                <a:cs typeface="Calibri"/>
              </a:rPr>
              <a:t>sédimentaires</a:t>
            </a:r>
            <a:endParaRPr sz="1600">
              <a:latin typeface="Calibri"/>
              <a:cs typeface="Calibri"/>
            </a:endParaRPr>
          </a:p>
        </p:txBody>
      </p:sp>
      <p:grpSp>
        <p:nvGrpSpPr>
          <p:cNvPr id="3" name="object 3"/>
          <p:cNvGrpSpPr/>
          <p:nvPr/>
        </p:nvGrpSpPr>
        <p:grpSpPr>
          <a:xfrm>
            <a:off x="5567426" y="653923"/>
            <a:ext cx="3409950" cy="411480"/>
            <a:chOff x="5567426" y="653923"/>
            <a:chExt cx="3409950" cy="411480"/>
          </a:xfrm>
        </p:grpSpPr>
        <p:sp>
          <p:nvSpPr>
            <p:cNvPr id="4" name="object 4"/>
            <p:cNvSpPr/>
            <p:nvPr/>
          </p:nvSpPr>
          <p:spPr>
            <a:xfrm>
              <a:off x="5580126" y="666623"/>
              <a:ext cx="3384550" cy="386080"/>
            </a:xfrm>
            <a:custGeom>
              <a:avLst/>
              <a:gdLst/>
              <a:ahLst/>
              <a:cxnLst/>
              <a:rect l="l" t="t" r="r" b="b"/>
              <a:pathLst>
                <a:path w="3384550" h="386080">
                  <a:moveTo>
                    <a:pt x="3320033" y="0"/>
                  </a:moveTo>
                  <a:lnTo>
                    <a:pt x="64388" y="0"/>
                  </a:lnTo>
                  <a:lnTo>
                    <a:pt x="39326" y="5058"/>
                  </a:lnTo>
                  <a:lnTo>
                    <a:pt x="18859" y="18843"/>
                  </a:lnTo>
                  <a:lnTo>
                    <a:pt x="5060" y="39272"/>
                  </a:lnTo>
                  <a:lnTo>
                    <a:pt x="0" y="64262"/>
                  </a:lnTo>
                  <a:lnTo>
                    <a:pt x="0" y="321690"/>
                  </a:lnTo>
                  <a:lnTo>
                    <a:pt x="5060" y="346753"/>
                  </a:lnTo>
                  <a:lnTo>
                    <a:pt x="18859" y="367220"/>
                  </a:lnTo>
                  <a:lnTo>
                    <a:pt x="39326" y="381019"/>
                  </a:lnTo>
                  <a:lnTo>
                    <a:pt x="64388" y="386079"/>
                  </a:lnTo>
                  <a:lnTo>
                    <a:pt x="3320033" y="386079"/>
                  </a:lnTo>
                  <a:lnTo>
                    <a:pt x="3345096" y="381019"/>
                  </a:lnTo>
                  <a:lnTo>
                    <a:pt x="3365563" y="367220"/>
                  </a:lnTo>
                  <a:lnTo>
                    <a:pt x="3379362" y="346753"/>
                  </a:lnTo>
                  <a:lnTo>
                    <a:pt x="3384423" y="321690"/>
                  </a:lnTo>
                  <a:lnTo>
                    <a:pt x="3384423" y="64262"/>
                  </a:lnTo>
                  <a:lnTo>
                    <a:pt x="3379362" y="39272"/>
                  </a:lnTo>
                  <a:lnTo>
                    <a:pt x="3365563" y="18843"/>
                  </a:lnTo>
                  <a:lnTo>
                    <a:pt x="3345096" y="5058"/>
                  </a:lnTo>
                  <a:lnTo>
                    <a:pt x="3320033" y="0"/>
                  </a:lnTo>
                  <a:close/>
                </a:path>
              </a:pathLst>
            </a:custGeom>
            <a:solidFill>
              <a:srgbClr val="F7954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" name="object 5"/>
            <p:cNvSpPr/>
            <p:nvPr/>
          </p:nvSpPr>
          <p:spPr>
            <a:xfrm>
              <a:off x="5580126" y="666623"/>
              <a:ext cx="3384550" cy="386080"/>
            </a:xfrm>
            <a:custGeom>
              <a:avLst/>
              <a:gdLst/>
              <a:ahLst/>
              <a:cxnLst/>
              <a:rect l="l" t="t" r="r" b="b"/>
              <a:pathLst>
                <a:path w="3384550" h="386080">
                  <a:moveTo>
                    <a:pt x="0" y="64262"/>
                  </a:moveTo>
                  <a:lnTo>
                    <a:pt x="5060" y="39272"/>
                  </a:lnTo>
                  <a:lnTo>
                    <a:pt x="18859" y="18843"/>
                  </a:lnTo>
                  <a:lnTo>
                    <a:pt x="39326" y="5058"/>
                  </a:lnTo>
                  <a:lnTo>
                    <a:pt x="64388" y="0"/>
                  </a:lnTo>
                  <a:lnTo>
                    <a:pt x="3320033" y="0"/>
                  </a:lnTo>
                  <a:lnTo>
                    <a:pt x="3345096" y="5058"/>
                  </a:lnTo>
                  <a:lnTo>
                    <a:pt x="3365563" y="18843"/>
                  </a:lnTo>
                  <a:lnTo>
                    <a:pt x="3379362" y="39272"/>
                  </a:lnTo>
                  <a:lnTo>
                    <a:pt x="3384423" y="64262"/>
                  </a:lnTo>
                  <a:lnTo>
                    <a:pt x="3384423" y="321690"/>
                  </a:lnTo>
                  <a:lnTo>
                    <a:pt x="3379362" y="346753"/>
                  </a:lnTo>
                  <a:lnTo>
                    <a:pt x="3365563" y="367220"/>
                  </a:lnTo>
                  <a:lnTo>
                    <a:pt x="3345096" y="381019"/>
                  </a:lnTo>
                  <a:lnTo>
                    <a:pt x="3320033" y="386079"/>
                  </a:lnTo>
                  <a:lnTo>
                    <a:pt x="64388" y="386079"/>
                  </a:lnTo>
                  <a:lnTo>
                    <a:pt x="39326" y="381019"/>
                  </a:lnTo>
                  <a:lnTo>
                    <a:pt x="18859" y="367220"/>
                  </a:lnTo>
                  <a:lnTo>
                    <a:pt x="5060" y="346753"/>
                  </a:lnTo>
                  <a:lnTo>
                    <a:pt x="0" y="321690"/>
                  </a:lnTo>
                  <a:lnTo>
                    <a:pt x="0" y="64262"/>
                  </a:lnTo>
                  <a:close/>
                </a:path>
              </a:pathLst>
            </a:custGeom>
            <a:ln w="25399">
              <a:solidFill>
                <a:srgbClr val="B66C3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6" name="object 6"/>
          <p:cNvSpPr txBox="1"/>
          <p:nvPr/>
        </p:nvSpPr>
        <p:spPr>
          <a:xfrm>
            <a:off x="5706871" y="712978"/>
            <a:ext cx="3128645" cy="26924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600" i="1" dirty="0">
                <a:solidFill>
                  <a:srgbClr val="FFFFFF"/>
                </a:solidFill>
                <a:latin typeface="Calibri"/>
                <a:cs typeface="Calibri"/>
              </a:rPr>
              <a:t>3.</a:t>
            </a:r>
            <a:r>
              <a:rPr sz="1600" i="1" spc="-5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600" i="1" dirty="0">
                <a:solidFill>
                  <a:srgbClr val="FFFFFF"/>
                </a:solidFill>
                <a:latin typeface="Calibri"/>
                <a:cs typeface="Calibri"/>
              </a:rPr>
              <a:t>Catégories</a:t>
            </a:r>
            <a:r>
              <a:rPr sz="1600" i="1" spc="-4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600" i="1" dirty="0">
                <a:solidFill>
                  <a:srgbClr val="FFFFFF"/>
                </a:solidFill>
                <a:latin typeface="Calibri"/>
                <a:cs typeface="Calibri"/>
              </a:rPr>
              <a:t>de</a:t>
            </a:r>
            <a:r>
              <a:rPr sz="1600" i="1" spc="-3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600" i="1" dirty="0">
                <a:solidFill>
                  <a:srgbClr val="FFFFFF"/>
                </a:solidFill>
                <a:latin typeface="Calibri"/>
                <a:cs typeface="Calibri"/>
              </a:rPr>
              <a:t>roches</a:t>
            </a:r>
            <a:r>
              <a:rPr sz="1600" i="1" spc="-4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600" i="1" spc="-10" dirty="0">
                <a:solidFill>
                  <a:srgbClr val="FFFFFF"/>
                </a:solidFill>
                <a:latin typeface="Calibri"/>
                <a:cs typeface="Calibri"/>
              </a:rPr>
              <a:t>sédimentaires</a:t>
            </a:r>
            <a:endParaRPr sz="1600">
              <a:latin typeface="Calibri"/>
              <a:cs typeface="Calibri"/>
            </a:endParaRPr>
          </a:p>
        </p:txBody>
      </p:sp>
      <p:grpSp>
        <p:nvGrpSpPr>
          <p:cNvPr id="7" name="object 7"/>
          <p:cNvGrpSpPr/>
          <p:nvPr/>
        </p:nvGrpSpPr>
        <p:grpSpPr>
          <a:xfrm>
            <a:off x="166814" y="661288"/>
            <a:ext cx="7430770" cy="2108200"/>
            <a:chOff x="166814" y="661288"/>
            <a:chExt cx="7430770" cy="2108200"/>
          </a:xfrm>
        </p:grpSpPr>
        <p:sp>
          <p:nvSpPr>
            <p:cNvPr id="8" name="object 8"/>
            <p:cNvSpPr/>
            <p:nvPr/>
          </p:nvSpPr>
          <p:spPr>
            <a:xfrm>
              <a:off x="179514" y="673988"/>
              <a:ext cx="4680585" cy="379095"/>
            </a:xfrm>
            <a:custGeom>
              <a:avLst/>
              <a:gdLst/>
              <a:ahLst/>
              <a:cxnLst/>
              <a:rect l="l" t="t" r="r" b="b"/>
              <a:pathLst>
                <a:path w="4680585" h="379094">
                  <a:moveTo>
                    <a:pt x="4617402" y="0"/>
                  </a:moveTo>
                  <a:lnTo>
                    <a:pt x="63131" y="0"/>
                  </a:lnTo>
                  <a:lnTo>
                    <a:pt x="38554" y="4951"/>
                  </a:lnTo>
                  <a:lnTo>
                    <a:pt x="18488" y="18462"/>
                  </a:lnTo>
                  <a:lnTo>
                    <a:pt x="4960" y="38522"/>
                  </a:lnTo>
                  <a:lnTo>
                    <a:pt x="0" y="63119"/>
                  </a:lnTo>
                  <a:lnTo>
                    <a:pt x="0" y="315595"/>
                  </a:lnTo>
                  <a:lnTo>
                    <a:pt x="4960" y="340191"/>
                  </a:lnTo>
                  <a:lnTo>
                    <a:pt x="18488" y="360251"/>
                  </a:lnTo>
                  <a:lnTo>
                    <a:pt x="38554" y="373762"/>
                  </a:lnTo>
                  <a:lnTo>
                    <a:pt x="63131" y="378713"/>
                  </a:lnTo>
                  <a:lnTo>
                    <a:pt x="4617402" y="378713"/>
                  </a:lnTo>
                  <a:lnTo>
                    <a:pt x="4641945" y="373762"/>
                  </a:lnTo>
                  <a:lnTo>
                    <a:pt x="4662011" y="360251"/>
                  </a:lnTo>
                  <a:lnTo>
                    <a:pt x="4675552" y="340191"/>
                  </a:lnTo>
                  <a:lnTo>
                    <a:pt x="4680521" y="315595"/>
                  </a:lnTo>
                  <a:lnTo>
                    <a:pt x="4680521" y="63119"/>
                  </a:lnTo>
                  <a:lnTo>
                    <a:pt x="4675552" y="38522"/>
                  </a:lnTo>
                  <a:lnTo>
                    <a:pt x="4662011" y="18462"/>
                  </a:lnTo>
                  <a:lnTo>
                    <a:pt x="4641945" y="4951"/>
                  </a:lnTo>
                  <a:lnTo>
                    <a:pt x="4617402" y="0"/>
                  </a:lnTo>
                  <a:close/>
                </a:path>
              </a:pathLst>
            </a:custGeom>
            <a:solidFill>
              <a:srgbClr val="C0504D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" name="object 9"/>
            <p:cNvSpPr/>
            <p:nvPr/>
          </p:nvSpPr>
          <p:spPr>
            <a:xfrm>
              <a:off x="179514" y="673988"/>
              <a:ext cx="4680585" cy="379095"/>
            </a:xfrm>
            <a:custGeom>
              <a:avLst/>
              <a:gdLst/>
              <a:ahLst/>
              <a:cxnLst/>
              <a:rect l="l" t="t" r="r" b="b"/>
              <a:pathLst>
                <a:path w="4680585" h="379094">
                  <a:moveTo>
                    <a:pt x="4617402" y="0"/>
                  </a:moveTo>
                  <a:lnTo>
                    <a:pt x="4641945" y="4951"/>
                  </a:lnTo>
                  <a:lnTo>
                    <a:pt x="4662011" y="18462"/>
                  </a:lnTo>
                  <a:lnTo>
                    <a:pt x="4675552" y="38522"/>
                  </a:lnTo>
                  <a:lnTo>
                    <a:pt x="4680521" y="63119"/>
                  </a:lnTo>
                  <a:lnTo>
                    <a:pt x="4680521" y="315595"/>
                  </a:lnTo>
                  <a:lnTo>
                    <a:pt x="4675552" y="340191"/>
                  </a:lnTo>
                  <a:lnTo>
                    <a:pt x="4662011" y="360251"/>
                  </a:lnTo>
                  <a:lnTo>
                    <a:pt x="4641945" y="373762"/>
                  </a:lnTo>
                  <a:lnTo>
                    <a:pt x="4617402" y="378713"/>
                  </a:lnTo>
                  <a:lnTo>
                    <a:pt x="63131" y="378713"/>
                  </a:lnTo>
                  <a:lnTo>
                    <a:pt x="38554" y="373762"/>
                  </a:lnTo>
                  <a:lnTo>
                    <a:pt x="18488" y="360251"/>
                  </a:lnTo>
                  <a:lnTo>
                    <a:pt x="4960" y="340191"/>
                  </a:lnTo>
                  <a:lnTo>
                    <a:pt x="0" y="315595"/>
                  </a:lnTo>
                  <a:lnTo>
                    <a:pt x="0" y="63119"/>
                  </a:lnTo>
                  <a:lnTo>
                    <a:pt x="4960" y="38522"/>
                  </a:lnTo>
                  <a:lnTo>
                    <a:pt x="18488" y="18462"/>
                  </a:lnTo>
                  <a:lnTo>
                    <a:pt x="38554" y="4951"/>
                  </a:lnTo>
                  <a:lnTo>
                    <a:pt x="63131" y="0"/>
                  </a:lnTo>
                  <a:lnTo>
                    <a:pt x="4617402" y="0"/>
                  </a:lnTo>
                  <a:close/>
                </a:path>
              </a:pathLst>
            </a:custGeom>
            <a:ln w="25400">
              <a:solidFill>
                <a:srgbClr val="8B3836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0" name="object 10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1306068" y="1051559"/>
              <a:ext cx="6291072" cy="1717548"/>
            </a:xfrm>
            <a:prstGeom prst="rect">
              <a:avLst/>
            </a:prstGeom>
          </p:spPr>
        </p:pic>
      </p:grpSp>
      <p:sp>
        <p:nvSpPr>
          <p:cNvPr id="11" name="object 11"/>
          <p:cNvSpPr txBox="1"/>
          <p:nvPr/>
        </p:nvSpPr>
        <p:spPr>
          <a:xfrm>
            <a:off x="2003298" y="2369311"/>
            <a:ext cx="194945" cy="6350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4000" spc="-50" dirty="0">
                <a:latin typeface="Arial"/>
                <a:cs typeface="Arial"/>
              </a:rPr>
              <a:t>-</a:t>
            </a:r>
            <a:endParaRPr sz="4000">
              <a:latin typeface="Arial"/>
              <a:cs typeface="Arial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4150867" y="2698495"/>
            <a:ext cx="670560" cy="23939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1400" spc="-10" dirty="0">
                <a:latin typeface="Arial"/>
                <a:cs typeface="Arial"/>
              </a:rPr>
              <a:t>Maturité</a:t>
            </a:r>
            <a:endParaRPr sz="1400">
              <a:latin typeface="Arial"/>
              <a:cs typeface="Arial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6808978" y="2369311"/>
            <a:ext cx="321945" cy="6350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4000" spc="-50" dirty="0">
                <a:latin typeface="Arial"/>
                <a:cs typeface="Arial"/>
              </a:rPr>
              <a:t>+</a:t>
            </a:r>
            <a:endParaRPr sz="4000">
              <a:latin typeface="Arial"/>
              <a:cs typeface="Arial"/>
            </a:endParaRPr>
          </a:p>
        </p:txBody>
      </p:sp>
      <p:grpSp>
        <p:nvGrpSpPr>
          <p:cNvPr id="14" name="object 14"/>
          <p:cNvGrpSpPr/>
          <p:nvPr/>
        </p:nvGrpSpPr>
        <p:grpSpPr>
          <a:xfrm>
            <a:off x="5826297" y="2945892"/>
            <a:ext cx="2883535" cy="3077210"/>
            <a:chOff x="5826297" y="2945892"/>
            <a:chExt cx="2883535" cy="3077210"/>
          </a:xfrm>
        </p:grpSpPr>
        <p:pic>
          <p:nvPicPr>
            <p:cNvPr id="15" name="object 15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5826297" y="3282661"/>
              <a:ext cx="1606229" cy="1516454"/>
            </a:xfrm>
            <a:prstGeom prst="rect">
              <a:avLst/>
            </a:prstGeom>
          </p:spPr>
        </p:pic>
        <p:pic>
          <p:nvPicPr>
            <p:cNvPr id="16" name="object 16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5970651" y="3441636"/>
              <a:ext cx="1092200" cy="1004887"/>
            </a:xfrm>
            <a:prstGeom prst="rect">
              <a:avLst/>
            </a:prstGeom>
          </p:spPr>
        </p:pic>
        <p:pic>
          <p:nvPicPr>
            <p:cNvPr id="17" name="object 17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7325868" y="2945892"/>
              <a:ext cx="1383792" cy="2316480"/>
            </a:xfrm>
            <a:prstGeom prst="rect">
              <a:avLst/>
            </a:prstGeom>
          </p:spPr>
        </p:pic>
        <p:pic>
          <p:nvPicPr>
            <p:cNvPr id="18" name="object 18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7521575" y="3141599"/>
              <a:ext cx="795337" cy="1727200"/>
            </a:xfrm>
            <a:prstGeom prst="rect">
              <a:avLst/>
            </a:prstGeom>
          </p:spPr>
        </p:pic>
        <p:pic>
          <p:nvPicPr>
            <p:cNvPr id="19" name="object 19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6560058" y="4990071"/>
              <a:ext cx="1090193" cy="1028153"/>
            </a:xfrm>
            <a:prstGeom prst="rect">
              <a:avLst/>
            </a:prstGeom>
          </p:spPr>
        </p:pic>
        <p:sp>
          <p:nvSpPr>
            <p:cNvPr id="20" name="object 20"/>
            <p:cNvSpPr/>
            <p:nvPr/>
          </p:nvSpPr>
          <p:spPr>
            <a:xfrm>
              <a:off x="6560058" y="4990071"/>
              <a:ext cx="1090295" cy="1028700"/>
            </a:xfrm>
            <a:custGeom>
              <a:avLst/>
              <a:gdLst/>
              <a:ahLst/>
              <a:cxnLst/>
              <a:rect l="l" t="t" r="r" b="b"/>
              <a:pathLst>
                <a:path w="1090295" h="1028700">
                  <a:moveTo>
                    <a:pt x="0" y="1028153"/>
                  </a:moveTo>
                  <a:lnTo>
                    <a:pt x="1090193" y="1028153"/>
                  </a:lnTo>
                  <a:lnTo>
                    <a:pt x="1090193" y="0"/>
                  </a:lnTo>
                  <a:lnTo>
                    <a:pt x="0" y="0"/>
                  </a:lnTo>
                  <a:lnTo>
                    <a:pt x="0" y="1028153"/>
                  </a:lnTo>
                  <a:close/>
                </a:path>
              </a:pathLst>
            </a:custGeom>
            <a:ln w="952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21" name="object 21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6560058" y="4990071"/>
              <a:ext cx="1090193" cy="1028153"/>
            </a:xfrm>
            <a:prstGeom prst="rect">
              <a:avLst/>
            </a:prstGeom>
          </p:spPr>
        </p:pic>
        <p:sp>
          <p:nvSpPr>
            <p:cNvPr id="22" name="object 22"/>
            <p:cNvSpPr/>
            <p:nvPr/>
          </p:nvSpPr>
          <p:spPr>
            <a:xfrm>
              <a:off x="6560058" y="4990071"/>
              <a:ext cx="1090295" cy="1028700"/>
            </a:xfrm>
            <a:custGeom>
              <a:avLst/>
              <a:gdLst/>
              <a:ahLst/>
              <a:cxnLst/>
              <a:rect l="l" t="t" r="r" b="b"/>
              <a:pathLst>
                <a:path w="1090295" h="1028700">
                  <a:moveTo>
                    <a:pt x="0" y="1028153"/>
                  </a:moveTo>
                  <a:lnTo>
                    <a:pt x="1090193" y="1028153"/>
                  </a:lnTo>
                  <a:lnTo>
                    <a:pt x="1090193" y="0"/>
                  </a:lnTo>
                  <a:lnTo>
                    <a:pt x="0" y="0"/>
                  </a:lnTo>
                  <a:lnTo>
                    <a:pt x="0" y="1028153"/>
                  </a:lnTo>
                  <a:close/>
                </a:path>
              </a:pathLst>
            </a:custGeom>
            <a:ln w="952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3" name="object 23"/>
            <p:cNvSpPr/>
            <p:nvPr/>
          </p:nvSpPr>
          <p:spPr>
            <a:xfrm>
              <a:off x="6708648" y="5223764"/>
              <a:ext cx="297815" cy="140335"/>
            </a:xfrm>
            <a:custGeom>
              <a:avLst/>
              <a:gdLst/>
              <a:ahLst/>
              <a:cxnLst/>
              <a:rect l="l" t="t" r="r" b="b"/>
              <a:pathLst>
                <a:path w="297815" h="140335">
                  <a:moveTo>
                    <a:pt x="148717" y="0"/>
                  </a:moveTo>
                  <a:lnTo>
                    <a:pt x="90814" y="5506"/>
                  </a:lnTo>
                  <a:lnTo>
                    <a:pt x="43545" y="20526"/>
                  </a:lnTo>
                  <a:lnTo>
                    <a:pt x="11682" y="42808"/>
                  </a:lnTo>
                  <a:lnTo>
                    <a:pt x="0" y="70104"/>
                  </a:lnTo>
                  <a:lnTo>
                    <a:pt x="11682" y="97399"/>
                  </a:lnTo>
                  <a:lnTo>
                    <a:pt x="43545" y="119681"/>
                  </a:lnTo>
                  <a:lnTo>
                    <a:pt x="90814" y="134701"/>
                  </a:lnTo>
                  <a:lnTo>
                    <a:pt x="148717" y="140208"/>
                  </a:lnTo>
                  <a:lnTo>
                    <a:pt x="206565" y="134701"/>
                  </a:lnTo>
                  <a:lnTo>
                    <a:pt x="253841" y="119681"/>
                  </a:lnTo>
                  <a:lnTo>
                    <a:pt x="285734" y="97399"/>
                  </a:lnTo>
                  <a:lnTo>
                    <a:pt x="297433" y="70104"/>
                  </a:lnTo>
                  <a:lnTo>
                    <a:pt x="285734" y="42808"/>
                  </a:lnTo>
                  <a:lnTo>
                    <a:pt x="253841" y="20526"/>
                  </a:lnTo>
                  <a:lnTo>
                    <a:pt x="206565" y="5506"/>
                  </a:lnTo>
                  <a:lnTo>
                    <a:pt x="148717" y="0"/>
                  </a:lnTo>
                  <a:close/>
                </a:path>
              </a:pathLst>
            </a:custGeom>
            <a:solidFill>
              <a:srgbClr val="1F487C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4" name="object 24"/>
            <p:cNvSpPr/>
            <p:nvPr/>
          </p:nvSpPr>
          <p:spPr>
            <a:xfrm>
              <a:off x="6708648" y="5223764"/>
              <a:ext cx="297815" cy="140335"/>
            </a:xfrm>
            <a:custGeom>
              <a:avLst/>
              <a:gdLst/>
              <a:ahLst/>
              <a:cxnLst/>
              <a:rect l="l" t="t" r="r" b="b"/>
              <a:pathLst>
                <a:path w="297815" h="140335">
                  <a:moveTo>
                    <a:pt x="0" y="70104"/>
                  </a:moveTo>
                  <a:lnTo>
                    <a:pt x="11682" y="42808"/>
                  </a:lnTo>
                  <a:lnTo>
                    <a:pt x="43545" y="20526"/>
                  </a:lnTo>
                  <a:lnTo>
                    <a:pt x="90814" y="5506"/>
                  </a:lnTo>
                  <a:lnTo>
                    <a:pt x="148717" y="0"/>
                  </a:lnTo>
                  <a:lnTo>
                    <a:pt x="206565" y="5506"/>
                  </a:lnTo>
                  <a:lnTo>
                    <a:pt x="253841" y="20526"/>
                  </a:lnTo>
                  <a:lnTo>
                    <a:pt x="285734" y="42808"/>
                  </a:lnTo>
                  <a:lnTo>
                    <a:pt x="297433" y="70104"/>
                  </a:lnTo>
                  <a:lnTo>
                    <a:pt x="285734" y="97399"/>
                  </a:lnTo>
                  <a:lnTo>
                    <a:pt x="253841" y="119681"/>
                  </a:lnTo>
                  <a:lnTo>
                    <a:pt x="206565" y="134701"/>
                  </a:lnTo>
                  <a:lnTo>
                    <a:pt x="148717" y="140208"/>
                  </a:lnTo>
                  <a:lnTo>
                    <a:pt x="90814" y="134701"/>
                  </a:lnTo>
                  <a:lnTo>
                    <a:pt x="43545" y="119681"/>
                  </a:lnTo>
                  <a:lnTo>
                    <a:pt x="11682" y="97399"/>
                  </a:lnTo>
                  <a:lnTo>
                    <a:pt x="0" y="70104"/>
                  </a:lnTo>
                  <a:close/>
                </a:path>
              </a:pathLst>
            </a:custGeom>
            <a:ln w="952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25" name="object 25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6604825" y="5849899"/>
              <a:ext cx="158241" cy="79628"/>
            </a:xfrm>
            <a:prstGeom prst="rect">
              <a:avLst/>
            </a:prstGeom>
          </p:spPr>
        </p:pic>
        <p:pic>
          <p:nvPicPr>
            <p:cNvPr id="26" name="object 26"/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7298626" y="5312473"/>
              <a:ext cx="158114" cy="149732"/>
            </a:xfrm>
            <a:prstGeom prst="rect">
              <a:avLst/>
            </a:prstGeom>
          </p:spPr>
        </p:pic>
        <p:pic>
          <p:nvPicPr>
            <p:cNvPr id="27" name="object 27"/>
            <p:cNvPicPr/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7496746" y="5312473"/>
              <a:ext cx="83947" cy="79628"/>
            </a:xfrm>
            <a:prstGeom prst="rect">
              <a:avLst/>
            </a:prstGeom>
          </p:spPr>
        </p:pic>
        <p:sp>
          <p:nvSpPr>
            <p:cNvPr id="28" name="object 28"/>
            <p:cNvSpPr/>
            <p:nvPr/>
          </p:nvSpPr>
          <p:spPr>
            <a:xfrm>
              <a:off x="7253859" y="5036820"/>
              <a:ext cx="297815" cy="140335"/>
            </a:xfrm>
            <a:custGeom>
              <a:avLst/>
              <a:gdLst/>
              <a:ahLst/>
              <a:cxnLst/>
              <a:rect l="l" t="t" r="r" b="b"/>
              <a:pathLst>
                <a:path w="297815" h="140335">
                  <a:moveTo>
                    <a:pt x="148590" y="0"/>
                  </a:moveTo>
                  <a:lnTo>
                    <a:pt x="90761" y="5506"/>
                  </a:lnTo>
                  <a:lnTo>
                    <a:pt x="43529" y="20526"/>
                  </a:lnTo>
                  <a:lnTo>
                    <a:pt x="11680" y="42808"/>
                  </a:lnTo>
                  <a:lnTo>
                    <a:pt x="0" y="70103"/>
                  </a:lnTo>
                  <a:lnTo>
                    <a:pt x="11680" y="97399"/>
                  </a:lnTo>
                  <a:lnTo>
                    <a:pt x="43529" y="119681"/>
                  </a:lnTo>
                  <a:lnTo>
                    <a:pt x="90761" y="134701"/>
                  </a:lnTo>
                  <a:lnTo>
                    <a:pt x="148590" y="140207"/>
                  </a:lnTo>
                  <a:lnTo>
                    <a:pt x="206492" y="134701"/>
                  </a:lnTo>
                  <a:lnTo>
                    <a:pt x="253761" y="119681"/>
                  </a:lnTo>
                  <a:lnTo>
                    <a:pt x="285624" y="97399"/>
                  </a:lnTo>
                  <a:lnTo>
                    <a:pt x="297307" y="70103"/>
                  </a:lnTo>
                  <a:lnTo>
                    <a:pt x="285624" y="42808"/>
                  </a:lnTo>
                  <a:lnTo>
                    <a:pt x="253761" y="20526"/>
                  </a:lnTo>
                  <a:lnTo>
                    <a:pt x="206492" y="5506"/>
                  </a:lnTo>
                  <a:lnTo>
                    <a:pt x="148590" y="0"/>
                  </a:lnTo>
                  <a:close/>
                </a:path>
              </a:pathLst>
            </a:custGeom>
            <a:solidFill>
              <a:srgbClr val="1F487C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9" name="object 29"/>
            <p:cNvSpPr/>
            <p:nvPr/>
          </p:nvSpPr>
          <p:spPr>
            <a:xfrm>
              <a:off x="7253859" y="5036820"/>
              <a:ext cx="297815" cy="140335"/>
            </a:xfrm>
            <a:custGeom>
              <a:avLst/>
              <a:gdLst/>
              <a:ahLst/>
              <a:cxnLst/>
              <a:rect l="l" t="t" r="r" b="b"/>
              <a:pathLst>
                <a:path w="297815" h="140335">
                  <a:moveTo>
                    <a:pt x="0" y="70103"/>
                  </a:moveTo>
                  <a:lnTo>
                    <a:pt x="11680" y="42808"/>
                  </a:lnTo>
                  <a:lnTo>
                    <a:pt x="43529" y="20526"/>
                  </a:lnTo>
                  <a:lnTo>
                    <a:pt x="90761" y="5506"/>
                  </a:lnTo>
                  <a:lnTo>
                    <a:pt x="148590" y="0"/>
                  </a:lnTo>
                  <a:lnTo>
                    <a:pt x="206492" y="5506"/>
                  </a:lnTo>
                  <a:lnTo>
                    <a:pt x="253761" y="20526"/>
                  </a:lnTo>
                  <a:lnTo>
                    <a:pt x="285624" y="42808"/>
                  </a:lnTo>
                  <a:lnTo>
                    <a:pt x="297307" y="70103"/>
                  </a:lnTo>
                  <a:lnTo>
                    <a:pt x="285624" y="97399"/>
                  </a:lnTo>
                  <a:lnTo>
                    <a:pt x="253761" y="119681"/>
                  </a:lnTo>
                  <a:lnTo>
                    <a:pt x="206492" y="134701"/>
                  </a:lnTo>
                  <a:lnTo>
                    <a:pt x="148590" y="140207"/>
                  </a:lnTo>
                  <a:lnTo>
                    <a:pt x="90761" y="134701"/>
                  </a:lnTo>
                  <a:lnTo>
                    <a:pt x="43529" y="119681"/>
                  </a:lnTo>
                  <a:lnTo>
                    <a:pt x="11680" y="97399"/>
                  </a:lnTo>
                  <a:lnTo>
                    <a:pt x="0" y="70103"/>
                  </a:lnTo>
                  <a:close/>
                </a:path>
              </a:pathLst>
            </a:custGeom>
            <a:ln w="952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30" name="object 30"/>
            <p:cNvPicPr/>
            <p:nvPr/>
          </p:nvPicPr>
          <p:blipFill>
            <a:blip r:embed="rId11" cstate="print"/>
            <a:stretch>
              <a:fillRect/>
            </a:stretch>
          </p:blipFill>
          <p:spPr>
            <a:xfrm>
              <a:off x="7199439" y="5616219"/>
              <a:ext cx="158242" cy="79629"/>
            </a:xfrm>
            <a:prstGeom prst="rect">
              <a:avLst/>
            </a:prstGeom>
          </p:spPr>
        </p:pic>
        <p:pic>
          <p:nvPicPr>
            <p:cNvPr id="31" name="object 31"/>
            <p:cNvPicPr/>
            <p:nvPr/>
          </p:nvPicPr>
          <p:blipFill>
            <a:blip r:embed="rId12" cstate="print"/>
            <a:stretch>
              <a:fillRect/>
            </a:stretch>
          </p:blipFill>
          <p:spPr>
            <a:xfrm>
              <a:off x="7397686" y="5779795"/>
              <a:ext cx="158242" cy="149720"/>
            </a:xfrm>
            <a:prstGeom prst="rect">
              <a:avLst/>
            </a:prstGeom>
          </p:spPr>
        </p:pic>
        <p:pic>
          <p:nvPicPr>
            <p:cNvPr id="32" name="object 32"/>
            <p:cNvPicPr/>
            <p:nvPr/>
          </p:nvPicPr>
          <p:blipFill>
            <a:blip r:embed="rId13" cstate="print"/>
            <a:stretch>
              <a:fillRect/>
            </a:stretch>
          </p:blipFill>
          <p:spPr>
            <a:xfrm>
              <a:off x="7026084" y="5078793"/>
              <a:ext cx="83820" cy="79629"/>
            </a:xfrm>
            <a:prstGeom prst="rect">
              <a:avLst/>
            </a:prstGeom>
          </p:spPr>
        </p:pic>
        <p:sp>
          <p:nvSpPr>
            <p:cNvPr id="33" name="object 33"/>
            <p:cNvSpPr/>
            <p:nvPr/>
          </p:nvSpPr>
          <p:spPr>
            <a:xfrm>
              <a:off x="6857365" y="5784557"/>
              <a:ext cx="297815" cy="140335"/>
            </a:xfrm>
            <a:custGeom>
              <a:avLst/>
              <a:gdLst/>
              <a:ahLst/>
              <a:cxnLst/>
              <a:rect l="l" t="t" r="r" b="b"/>
              <a:pathLst>
                <a:path w="297815" h="140335">
                  <a:moveTo>
                    <a:pt x="148716" y="0"/>
                  </a:moveTo>
                  <a:lnTo>
                    <a:pt x="90814" y="5508"/>
                  </a:lnTo>
                  <a:lnTo>
                    <a:pt x="43545" y="20531"/>
                  </a:lnTo>
                  <a:lnTo>
                    <a:pt x="11682" y="42814"/>
                  </a:lnTo>
                  <a:lnTo>
                    <a:pt x="0" y="70104"/>
                  </a:lnTo>
                  <a:lnTo>
                    <a:pt x="11682" y="97386"/>
                  </a:lnTo>
                  <a:lnTo>
                    <a:pt x="43545" y="119665"/>
                  </a:lnTo>
                  <a:lnTo>
                    <a:pt x="90814" y="134687"/>
                  </a:lnTo>
                  <a:lnTo>
                    <a:pt x="148716" y="140195"/>
                  </a:lnTo>
                  <a:lnTo>
                    <a:pt x="206545" y="134687"/>
                  </a:lnTo>
                  <a:lnTo>
                    <a:pt x="253777" y="119665"/>
                  </a:lnTo>
                  <a:lnTo>
                    <a:pt x="285626" y="97386"/>
                  </a:lnTo>
                  <a:lnTo>
                    <a:pt x="297306" y="70104"/>
                  </a:lnTo>
                  <a:lnTo>
                    <a:pt x="285626" y="42814"/>
                  </a:lnTo>
                  <a:lnTo>
                    <a:pt x="253777" y="20531"/>
                  </a:lnTo>
                  <a:lnTo>
                    <a:pt x="206545" y="5508"/>
                  </a:lnTo>
                  <a:lnTo>
                    <a:pt x="148716" y="0"/>
                  </a:lnTo>
                  <a:close/>
                </a:path>
              </a:pathLst>
            </a:custGeom>
            <a:solidFill>
              <a:srgbClr val="1F487C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4" name="object 34"/>
            <p:cNvSpPr/>
            <p:nvPr/>
          </p:nvSpPr>
          <p:spPr>
            <a:xfrm>
              <a:off x="6857365" y="5784557"/>
              <a:ext cx="297815" cy="140335"/>
            </a:xfrm>
            <a:custGeom>
              <a:avLst/>
              <a:gdLst/>
              <a:ahLst/>
              <a:cxnLst/>
              <a:rect l="l" t="t" r="r" b="b"/>
              <a:pathLst>
                <a:path w="297815" h="140335">
                  <a:moveTo>
                    <a:pt x="0" y="70104"/>
                  </a:moveTo>
                  <a:lnTo>
                    <a:pt x="11682" y="42814"/>
                  </a:lnTo>
                  <a:lnTo>
                    <a:pt x="43545" y="20531"/>
                  </a:lnTo>
                  <a:lnTo>
                    <a:pt x="90814" y="5508"/>
                  </a:lnTo>
                  <a:lnTo>
                    <a:pt x="148716" y="0"/>
                  </a:lnTo>
                  <a:lnTo>
                    <a:pt x="206545" y="5508"/>
                  </a:lnTo>
                  <a:lnTo>
                    <a:pt x="253777" y="20531"/>
                  </a:lnTo>
                  <a:lnTo>
                    <a:pt x="285626" y="42814"/>
                  </a:lnTo>
                  <a:lnTo>
                    <a:pt x="297306" y="70104"/>
                  </a:lnTo>
                  <a:lnTo>
                    <a:pt x="285626" y="97386"/>
                  </a:lnTo>
                  <a:lnTo>
                    <a:pt x="253777" y="119665"/>
                  </a:lnTo>
                  <a:lnTo>
                    <a:pt x="206545" y="134687"/>
                  </a:lnTo>
                  <a:lnTo>
                    <a:pt x="148716" y="140195"/>
                  </a:lnTo>
                  <a:lnTo>
                    <a:pt x="90814" y="134687"/>
                  </a:lnTo>
                  <a:lnTo>
                    <a:pt x="43545" y="119665"/>
                  </a:lnTo>
                  <a:lnTo>
                    <a:pt x="11682" y="97386"/>
                  </a:lnTo>
                  <a:lnTo>
                    <a:pt x="0" y="70104"/>
                  </a:lnTo>
                  <a:close/>
                </a:path>
              </a:pathLst>
            </a:custGeom>
            <a:ln w="952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35" name="object 35"/>
            <p:cNvPicPr/>
            <p:nvPr/>
          </p:nvPicPr>
          <p:blipFill>
            <a:blip r:embed="rId14" cstate="print"/>
            <a:stretch>
              <a:fillRect/>
            </a:stretch>
          </p:blipFill>
          <p:spPr>
            <a:xfrm>
              <a:off x="7001319" y="5405945"/>
              <a:ext cx="158115" cy="79628"/>
            </a:xfrm>
            <a:prstGeom prst="rect">
              <a:avLst/>
            </a:prstGeom>
          </p:spPr>
        </p:pic>
        <p:pic>
          <p:nvPicPr>
            <p:cNvPr id="36" name="object 36"/>
            <p:cNvPicPr/>
            <p:nvPr/>
          </p:nvPicPr>
          <p:blipFill>
            <a:blip r:embed="rId15" cstate="print"/>
            <a:stretch>
              <a:fillRect/>
            </a:stretch>
          </p:blipFill>
          <p:spPr>
            <a:xfrm>
              <a:off x="6753542" y="5452681"/>
              <a:ext cx="158115" cy="149694"/>
            </a:xfrm>
            <a:prstGeom prst="rect">
              <a:avLst/>
            </a:prstGeom>
          </p:spPr>
        </p:pic>
        <p:pic>
          <p:nvPicPr>
            <p:cNvPr id="37" name="object 37"/>
            <p:cNvPicPr/>
            <p:nvPr/>
          </p:nvPicPr>
          <p:blipFill>
            <a:blip r:embed="rId16" cstate="print"/>
            <a:stretch>
              <a:fillRect/>
            </a:stretch>
          </p:blipFill>
          <p:spPr>
            <a:xfrm>
              <a:off x="6703885" y="5733059"/>
              <a:ext cx="83947" cy="79628"/>
            </a:xfrm>
            <a:prstGeom prst="rect">
              <a:avLst/>
            </a:prstGeom>
          </p:spPr>
        </p:pic>
      </p:grpSp>
      <p:sp>
        <p:nvSpPr>
          <p:cNvPr id="38" name="object 38"/>
          <p:cNvSpPr txBox="1"/>
          <p:nvPr/>
        </p:nvSpPr>
        <p:spPr>
          <a:xfrm>
            <a:off x="7152893" y="3635121"/>
            <a:ext cx="233045" cy="45212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2800" spc="-50" dirty="0">
                <a:latin typeface="Arial"/>
                <a:cs typeface="Arial"/>
              </a:rPr>
              <a:t>+</a:t>
            </a:r>
            <a:endParaRPr sz="2800">
              <a:latin typeface="Arial"/>
              <a:cs typeface="Arial"/>
            </a:endParaRPr>
          </a:p>
        </p:txBody>
      </p:sp>
      <p:sp>
        <p:nvSpPr>
          <p:cNvPr id="39" name="object 39"/>
          <p:cNvSpPr txBox="1"/>
          <p:nvPr/>
        </p:nvSpPr>
        <p:spPr>
          <a:xfrm>
            <a:off x="6703821" y="4457776"/>
            <a:ext cx="233045" cy="45212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2800" spc="-50" dirty="0">
                <a:latin typeface="Arial"/>
                <a:cs typeface="Arial"/>
              </a:rPr>
              <a:t>+</a:t>
            </a:r>
            <a:endParaRPr sz="2800">
              <a:latin typeface="Arial"/>
              <a:cs typeface="Arial"/>
            </a:endParaRPr>
          </a:p>
        </p:txBody>
      </p:sp>
      <p:grpSp>
        <p:nvGrpSpPr>
          <p:cNvPr id="40" name="object 40"/>
          <p:cNvGrpSpPr/>
          <p:nvPr/>
        </p:nvGrpSpPr>
        <p:grpSpPr>
          <a:xfrm>
            <a:off x="611123" y="3012948"/>
            <a:ext cx="2781300" cy="3129280"/>
            <a:chOff x="611123" y="3012948"/>
            <a:chExt cx="2781300" cy="3129280"/>
          </a:xfrm>
        </p:grpSpPr>
        <p:pic>
          <p:nvPicPr>
            <p:cNvPr id="41" name="object 41"/>
            <p:cNvPicPr/>
            <p:nvPr/>
          </p:nvPicPr>
          <p:blipFill>
            <a:blip r:embed="rId17" cstate="print"/>
            <a:stretch>
              <a:fillRect/>
            </a:stretch>
          </p:blipFill>
          <p:spPr>
            <a:xfrm>
              <a:off x="611123" y="3351241"/>
              <a:ext cx="1572767" cy="1516450"/>
            </a:xfrm>
            <a:prstGeom prst="rect">
              <a:avLst/>
            </a:prstGeom>
          </p:spPr>
        </p:pic>
        <p:pic>
          <p:nvPicPr>
            <p:cNvPr id="42" name="object 42"/>
            <p:cNvPicPr/>
            <p:nvPr/>
          </p:nvPicPr>
          <p:blipFill>
            <a:blip r:embed="rId18" cstate="print"/>
            <a:stretch>
              <a:fillRect/>
            </a:stretch>
          </p:blipFill>
          <p:spPr>
            <a:xfrm>
              <a:off x="755649" y="3509962"/>
              <a:ext cx="1058862" cy="1001712"/>
            </a:xfrm>
            <a:prstGeom prst="rect">
              <a:avLst/>
            </a:prstGeom>
          </p:spPr>
        </p:pic>
        <p:pic>
          <p:nvPicPr>
            <p:cNvPr id="43" name="object 43"/>
            <p:cNvPicPr/>
            <p:nvPr/>
          </p:nvPicPr>
          <p:blipFill>
            <a:blip r:embed="rId19" cstate="print"/>
            <a:stretch>
              <a:fillRect/>
            </a:stretch>
          </p:blipFill>
          <p:spPr>
            <a:xfrm>
              <a:off x="2008631" y="3012948"/>
              <a:ext cx="1383792" cy="2420112"/>
            </a:xfrm>
            <a:prstGeom prst="rect">
              <a:avLst/>
            </a:prstGeom>
          </p:spPr>
        </p:pic>
        <p:pic>
          <p:nvPicPr>
            <p:cNvPr id="44" name="object 44"/>
            <p:cNvPicPr/>
            <p:nvPr/>
          </p:nvPicPr>
          <p:blipFill>
            <a:blip r:embed="rId20" cstate="print"/>
            <a:stretch>
              <a:fillRect/>
            </a:stretch>
          </p:blipFill>
          <p:spPr>
            <a:xfrm>
              <a:off x="2203449" y="3208274"/>
              <a:ext cx="795337" cy="1831975"/>
            </a:xfrm>
            <a:prstGeom prst="rect">
              <a:avLst/>
            </a:prstGeom>
          </p:spPr>
        </p:pic>
        <p:pic>
          <p:nvPicPr>
            <p:cNvPr id="45" name="object 45"/>
            <p:cNvPicPr/>
            <p:nvPr/>
          </p:nvPicPr>
          <p:blipFill>
            <a:blip r:embed="rId21" cstate="print"/>
            <a:stretch>
              <a:fillRect/>
            </a:stretch>
          </p:blipFill>
          <p:spPr>
            <a:xfrm>
              <a:off x="1198460" y="5104511"/>
              <a:ext cx="1099718" cy="1037526"/>
            </a:xfrm>
            <a:prstGeom prst="rect">
              <a:avLst/>
            </a:prstGeom>
          </p:spPr>
        </p:pic>
      </p:grpSp>
      <p:sp>
        <p:nvSpPr>
          <p:cNvPr id="46" name="object 46"/>
          <p:cNvSpPr txBox="1"/>
          <p:nvPr/>
        </p:nvSpPr>
        <p:spPr>
          <a:xfrm>
            <a:off x="1903602" y="3696080"/>
            <a:ext cx="233045" cy="45212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2800" spc="-50" dirty="0">
                <a:latin typeface="Arial"/>
                <a:cs typeface="Arial"/>
              </a:rPr>
              <a:t>+</a:t>
            </a:r>
            <a:endParaRPr sz="2800">
              <a:latin typeface="Arial"/>
              <a:cs typeface="Arial"/>
            </a:endParaRPr>
          </a:p>
        </p:txBody>
      </p:sp>
      <p:sp>
        <p:nvSpPr>
          <p:cNvPr id="47" name="object 47"/>
          <p:cNvSpPr txBox="1"/>
          <p:nvPr/>
        </p:nvSpPr>
        <p:spPr>
          <a:xfrm>
            <a:off x="1454658" y="4518786"/>
            <a:ext cx="233045" cy="45212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2800" spc="-50" dirty="0">
                <a:latin typeface="Arial"/>
                <a:cs typeface="Arial"/>
              </a:rPr>
              <a:t>+</a:t>
            </a:r>
            <a:endParaRPr sz="2800">
              <a:latin typeface="Arial"/>
              <a:cs typeface="Arial"/>
            </a:endParaRPr>
          </a:p>
        </p:txBody>
      </p:sp>
      <p:grpSp>
        <p:nvGrpSpPr>
          <p:cNvPr id="48" name="object 48"/>
          <p:cNvGrpSpPr/>
          <p:nvPr/>
        </p:nvGrpSpPr>
        <p:grpSpPr>
          <a:xfrm>
            <a:off x="5690615" y="6054850"/>
            <a:ext cx="3168650" cy="756285"/>
            <a:chOff x="5690615" y="6054850"/>
            <a:chExt cx="3168650" cy="756285"/>
          </a:xfrm>
        </p:grpSpPr>
        <p:pic>
          <p:nvPicPr>
            <p:cNvPr id="49" name="object 49"/>
            <p:cNvPicPr/>
            <p:nvPr/>
          </p:nvPicPr>
          <p:blipFill>
            <a:blip r:embed="rId22" cstate="print"/>
            <a:stretch>
              <a:fillRect/>
            </a:stretch>
          </p:blipFill>
          <p:spPr>
            <a:xfrm>
              <a:off x="5690615" y="6074642"/>
              <a:ext cx="3168395" cy="661456"/>
            </a:xfrm>
            <a:prstGeom prst="rect">
              <a:avLst/>
            </a:prstGeom>
          </p:spPr>
        </p:pic>
        <p:pic>
          <p:nvPicPr>
            <p:cNvPr id="50" name="object 50"/>
            <p:cNvPicPr/>
            <p:nvPr/>
          </p:nvPicPr>
          <p:blipFill>
            <a:blip r:embed="rId23" cstate="print"/>
            <a:stretch>
              <a:fillRect/>
            </a:stretch>
          </p:blipFill>
          <p:spPr>
            <a:xfrm>
              <a:off x="5792723" y="6054850"/>
              <a:ext cx="3006852" cy="755904"/>
            </a:xfrm>
            <a:prstGeom prst="rect">
              <a:avLst/>
            </a:prstGeom>
          </p:spPr>
        </p:pic>
        <p:pic>
          <p:nvPicPr>
            <p:cNvPr id="51" name="object 51"/>
            <p:cNvPicPr/>
            <p:nvPr/>
          </p:nvPicPr>
          <p:blipFill>
            <a:blip r:embed="rId24" cstate="print"/>
            <a:stretch>
              <a:fillRect/>
            </a:stretch>
          </p:blipFill>
          <p:spPr>
            <a:xfrm>
              <a:off x="5728842" y="6093294"/>
              <a:ext cx="3091561" cy="584771"/>
            </a:xfrm>
            <a:prstGeom prst="rect">
              <a:avLst/>
            </a:prstGeom>
          </p:spPr>
        </p:pic>
      </p:grpSp>
      <p:sp>
        <p:nvSpPr>
          <p:cNvPr id="52" name="object 52"/>
          <p:cNvSpPr txBox="1"/>
          <p:nvPr/>
        </p:nvSpPr>
        <p:spPr>
          <a:xfrm>
            <a:off x="5728842" y="6093294"/>
            <a:ext cx="3091815" cy="584835"/>
          </a:xfrm>
          <a:prstGeom prst="rect">
            <a:avLst/>
          </a:prstGeom>
          <a:ln w="9525">
            <a:solidFill>
              <a:srgbClr val="BD4A47"/>
            </a:solidFill>
          </a:ln>
        </p:spPr>
        <p:txBody>
          <a:bodyPr vert="horz" wrap="square" lIns="0" tIns="34290" rIns="0" bIns="0" rtlCol="0">
            <a:spAutoFit/>
          </a:bodyPr>
          <a:lstStyle/>
          <a:p>
            <a:pPr marL="229235" marR="224154" indent="226695">
              <a:lnSpc>
                <a:spcPct val="100000"/>
              </a:lnSpc>
              <a:spcBef>
                <a:spcPts val="270"/>
              </a:spcBef>
            </a:pPr>
            <a:r>
              <a:rPr sz="1600" dirty="0">
                <a:latin typeface="Calibri"/>
                <a:cs typeface="Calibri"/>
              </a:rPr>
              <a:t>quartz</a:t>
            </a:r>
            <a:r>
              <a:rPr sz="1600" spc="-30" dirty="0">
                <a:latin typeface="Calibri"/>
                <a:cs typeface="Calibri"/>
              </a:rPr>
              <a:t> </a:t>
            </a:r>
            <a:r>
              <a:rPr sz="1600" dirty="0">
                <a:latin typeface="Calibri"/>
                <a:cs typeface="Calibri"/>
              </a:rPr>
              <a:t>+</a:t>
            </a:r>
            <a:r>
              <a:rPr sz="1600" spc="-20" dirty="0">
                <a:latin typeface="Calibri"/>
                <a:cs typeface="Calibri"/>
              </a:rPr>
              <a:t> </a:t>
            </a:r>
            <a:r>
              <a:rPr sz="1600" dirty="0">
                <a:latin typeface="Calibri"/>
                <a:cs typeface="Calibri"/>
              </a:rPr>
              <a:t>micas</a:t>
            </a:r>
            <a:r>
              <a:rPr sz="1600" spc="-40" dirty="0">
                <a:latin typeface="Calibri"/>
                <a:cs typeface="Calibri"/>
              </a:rPr>
              <a:t> </a:t>
            </a:r>
            <a:r>
              <a:rPr sz="1600" dirty="0">
                <a:latin typeface="Calibri"/>
                <a:cs typeface="Calibri"/>
              </a:rPr>
              <a:t>ou</a:t>
            </a:r>
            <a:r>
              <a:rPr sz="1600" spc="-20" dirty="0">
                <a:latin typeface="Calibri"/>
                <a:cs typeface="Calibri"/>
              </a:rPr>
              <a:t> </a:t>
            </a:r>
            <a:r>
              <a:rPr sz="1600" dirty="0">
                <a:latin typeface="Calibri"/>
                <a:cs typeface="Calibri"/>
              </a:rPr>
              <a:t>argiles</a:t>
            </a:r>
            <a:r>
              <a:rPr sz="1600" spc="-30" dirty="0">
                <a:latin typeface="Calibri"/>
                <a:cs typeface="Calibri"/>
              </a:rPr>
              <a:t> </a:t>
            </a:r>
            <a:r>
              <a:rPr sz="1600" spc="-50" dirty="0">
                <a:latin typeface="Calibri"/>
                <a:cs typeface="Calibri"/>
              </a:rPr>
              <a:t>+ </a:t>
            </a:r>
            <a:r>
              <a:rPr sz="1600" spc="-10" dirty="0">
                <a:latin typeface="Calibri"/>
                <a:cs typeface="Calibri"/>
              </a:rPr>
              <a:t>feldspaths</a:t>
            </a:r>
            <a:r>
              <a:rPr sz="1600" spc="-40" dirty="0">
                <a:latin typeface="Calibri"/>
                <a:cs typeface="Calibri"/>
              </a:rPr>
              <a:t> </a:t>
            </a:r>
            <a:r>
              <a:rPr sz="1600" dirty="0">
                <a:latin typeface="Calibri"/>
                <a:cs typeface="Calibri"/>
              </a:rPr>
              <a:t>+</a:t>
            </a:r>
            <a:r>
              <a:rPr sz="1600" spc="-15" dirty="0">
                <a:latin typeface="Calibri"/>
                <a:cs typeface="Calibri"/>
              </a:rPr>
              <a:t> </a:t>
            </a:r>
            <a:r>
              <a:rPr sz="1600" spc="-10" dirty="0">
                <a:latin typeface="Calibri"/>
                <a:cs typeface="Calibri"/>
              </a:rPr>
              <a:t>fragments</a:t>
            </a:r>
            <a:r>
              <a:rPr sz="1600" spc="-20" dirty="0">
                <a:latin typeface="Calibri"/>
                <a:cs typeface="Calibri"/>
              </a:rPr>
              <a:t> </a:t>
            </a:r>
            <a:r>
              <a:rPr sz="1600" spc="-10" dirty="0">
                <a:latin typeface="Calibri"/>
                <a:cs typeface="Calibri"/>
              </a:rPr>
              <a:t>lithiques</a:t>
            </a:r>
            <a:endParaRPr sz="1600">
              <a:latin typeface="Calibri"/>
              <a:cs typeface="Calibri"/>
            </a:endParaRPr>
          </a:p>
        </p:txBody>
      </p:sp>
      <p:grpSp>
        <p:nvGrpSpPr>
          <p:cNvPr id="53" name="object 53"/>
          <p:cNvGrpSpPr/>
          <p:nvPr/>
        </p:nvGrpSpPr>
        <p:grpSpPr>
          <a:xfrm>
            <a:off x="897629" y="6199632"/>
            <a:ext cx="2149475" cy="512445"/>
            <a:chOff x="897629" y="6199632"/>
            <a:chExt cx="2149475" cy="512445"/>
          </a:xfrm>
        </p:grpSpPr>
        <p:pic>
          <p:nvPicPr>
            <p:cNvPr id="54" name="object 54"/>
            <p:cNvPicPr/>
            <p:nvPr/>
          </p:nvPicPr>
          <p:blipFill>
            <a:blip r:embed="rId25" cstate="print"/>
            <a:stretch>
              <a:fillRect/>
            </a:stretch>
          </p:blipFill>
          <p:spPr>
            <a:xfrm>
              <a:off x="897629" y="6219411"/>
              <a:ext cx="2129040" cy="414592"/>
            </a:xfrm>
            <a:prstGeom prst="rect">
              <a:avLst/>
            </a:prstGeom>
          </p:spPr>
        </p:pic>
        <p:pic>
          <p:nvPicPr>
            <p:cNvPr id="55" name="object 55"/>
            <p:cNvPicPr/>
            <p:nvPr/>
          </p:nvPicPr>
          <p:blipFill>
            <a:blip r:embed="rId26" cstate="print"/>
            <a:stretch>
              <a:fillRect/>
            </a:stretch>
          </p:blipFill>
          <p:spPr>
            <a:xfrm>
              <a:off x="922019" y="6199632"/>
              <a:ext cx="2124456" cy="512064"/>
            </a:xfrm>
            <a:prstGeom prst="rect">
              <a:avLst/>
            </a:prstGeom>
          </p:spPr>
        </p:pic>
        <p:pic>
          <p:nvPicPr>
            <p:cNvPr id="56" name="object 56"/>
            <p:cNvPicPr/>
            <p:nvPr/>
          </p:nvPicPr>
          <p:blipFill>
            <a:blip r:embed="rId27" cstate="print"/>
            <a:stretch>
              <a:fillRect/>
            </a:stretch>
          </p:blipFill>
          <p:spPr>
            <a:xfrm>
              <a:off x="935659" y="6237312"/>
              <a:ext cx="2052193" cy="338556"/>
            </a:xfrm>
            <a:prstGeom prst="rect">
              <a:avLst/>
            </a:prstGeom>
          </p:spPr>
        </p:pic>
      </p:grpSp>
      <p:sp>
        <p:nvSpPr>
          <p:cNvPr id="57" name="object 57"/>
          <p:cNvSpPr txBox="1"/>
          <p:nvPr/>
        </p:nvSpPr>
        <p:spPr>
          <a:xfrm>
            <a:off x="935659" y="6237313"/>
            <a:ext cx="2052320" cy="339090"/>
          </a:xfrm>
          <a:prstGeom prst="rect">
            <a:avLst/>
          </a:prstGeom>
          <a:ln w="9525">
            <a:solidFill>
              <a:srgbClr val="BD4A47"/>
            </a:solidFill>
          </a:ln>
        </p:spPr>
        <p:txBody>
          <a:bodyPr vert="horz" wrap="square" lIns="0" tIns="34290" rIns="0" bIns="0" rtlCol="0">
            <a:spAutoFit/>
          </a:bodyPr>
          <a:lstStyle/>
          <a:p>
            <a:pPr marL="151130">
              <a:lnSpc>
                <a:spcPct val="100000"/>
              </a:lnSpc>
              <a:spcBef>
                <a:spcPts val="270"/>
              </a:spcBef>
            </a:pPr>
            <a:r>
              <a:rPr sz="1600" spc="-10" dirty="0">
                <a:latin typeface="Calibri"/>
                <a:cs typeface="Calibri"/>
              </a:rPr>
              <a:t>dominance</a:t>
            </a:r>
            <a:r>
              <a:rPr sz="1600" spc="-15" dirty="0">
                <a:latin typeface="Calibri"/>
                <a:cs typeface="Calibri"/>
              </a:rPr>
              <a:t> </a:t>
            </a:r>
            <a:r>
              <a:rPr sz="1600" dirty="0">
                <a:latin typeface="Calibri"/>
                <a:cs typeface="Calibri"/>
              </a:rPr>
              <a:t>de </a:t>
            </a:r>
            <a:r>
              <a:rPr sz="1600" spc="-10" dirty="0">
                <a:latin typeface="Calibri"/>
                <a:cs typeface="Calibri"/>
              </a:rPr>
              <a:t>quartz</a:t>
            </a:r>
            <a:endParaRPr sz="1600">
              <a:latin typeface="Calibri"/>
              <a:cs typeface="Calibri"/>
            </a:endParaRPr>
          </a:p>
        </p:txBody>
      </p:sp>
      <p:grpSp>
        <p:nvGrpSpPr>
          <p:cNvPr id="58" name="object 58"/>
          <p:cNvGrpSpPr/>
          <p:nvPr/>
        </p:nvGrpSpPr>
        <p:grpSpPr>
          <a:xfrm>
            <a:off x="1572767" y="2764535"/>
            <a:ext cx="5663565" cy="579120"/>
            <a:chOff x="1572767" y="2764535"/>
            <a:chExt cx="5663565" cy="579120"/>
          </a:xfrm>
        </p:grpSpPr>
        <p:pic>
          <p:nvPicPr>
            <p:cNvPr id="59" name="object 59"/>
            <p:cNvPicPr/>
            <p:nvPr/>
          </p:nvPicPr>
          <p:blipFill>
            <a:blip r:embed="rId28" cstate="print"/>
            <a:stretch>
              <a:fillRect/>
            </a:stretch>
          </p:blipFill>
          <p:spPr>
            <a:xfrm>
              <a:off x="1572767" y="2764535"/>
              <a:ext cx="5663183" cy="579120"/>
            </a:xfrm>
            <a:prstGeom prst="rect">
              <a:avLst/>
            </a:prstGeom>
          </p:spPr>
        </p:pic>
        <p:pic>
          <p:nvPicPr>
            <p:cNvPr id="60" name="object 60"/>
            <p:cNvPicPr/>
            <p:nvPr/>
          </p:nvPicPr>
          <p:blipFill>
            <a:blip r:embed="rId29" cstate="print"/>
            <a:stretch>
              <a:fillRect/>
            </a:stretch>
          </p:blipFill>
          <p:spPr>
            <a:xfrm>
              <a:off x="1597151" y="2788919"/>
              <a:ext cx="5561076" cy="477012"/>
            </a:xfrm>
            <a:prstGeom prst="rect">
              <a:avLst/>
            </a:prstGeom>
          </p:spPr>
        </p:pic>
        <p:sp>
          <p:nvSpPr>
            <p:cNvPr id="61" name="object 61"/>
            <p:cNvSpPr/>
            <p:nvPr/>
          </p:nvSpPr>
          <p:spPr>
            <a:xfrm>
              <a:off x="1835657" y="2941700"/>
              <a:ext cx="5257165" cy="171450"/>
            </a:xfrm>
            <a:custGeom>
              <a:avLst/>
              <a:gdLst/>
              <a:ahLst/>
              <a:cxnLst/>
              <a:rect l="l" t="t" r="r" b="b"/>
              <a:pathLst>
                <a:path w="5257165" h="171450">
                  <a:moveTo>
                    <a:pt x="171577" y="0"/>
                  </a:moveTo>
                  <a:lnTo>
                    <a:pt x="0" y="85598"/>
                  </a:lnTo>
                  <a:lnTo>
                    <a:pt x="171450" y="171450"/>
                  </a:lnTo>
                  <a:lnTo>
                    <a:pt x="171492" y="114308"/>
                  </a:lnTo>
                  <a:lnTo>
                    <a:pt x="142875" y="114300"/>
                  </a:lnTo>
                  <a:lnTo>
                    <a:pt x="142875" y="57150"/>
                  </a:lnTo>
                  <a:lnTo>
                    <a:pt x="171534" y="57150"/>
                  </a:lnTo>
                  <a:lnTo>
                    <a:pt x="171577" y="0"/>
                  </a:lnTo>
                  <a:close/>
                </a:path>
                <a:path w="5257165" h="171450">
                  <a:moveTo>
                    <a:pt x="171534" y="57158"/>
                  </a:moveTo>
                  <a:lnTo>
                    <a:pt x="171492" y="114308"/>
                  </a:lnTo>
                  <a:lnTo>
                    <a:pt x="5256657" y="115824"/>
                  </a:lnTo>
                  <a:lnTo>
                    <a:pt x="5256657" y="58674"/>
                  </a:lnTo>
                  <a:lnTo>
                    <a:pt x="171534" y="57158"/>
                  </a:lnTo>
                  <a:close/>
                </a:path>
                <a:path w="5257165" h="171450">
                  <a:moveTo>
                    <a:pt x="142875" y="57150"/>
                  </a:moveTo>
                  <a:lnTo>
                    <a:pt x="142875" y="114300"/>
                  </a:lnTo>
                  <a:lnTo>
                    <a:pt x="171492" y="114308"/>
                  </a:lnTo>
                  <a:lnTo>
                    <a:pt x="171534" y="57158"/>
                  </a:lnTo>
                  <a:lnTo>
                    <a:pt x="142875" y="57150"/>
                  </a:lnTo>
                  <a:close/>
                </a:path>
                <a:path w="5257165" h="171450">
                  <a:moveTo>
                    <a:pt x="171534" y="57150"/>
                  </a:moveTo>
                  <a:lnTo>
                    <a:pt x="142875" y="57150"/>
                  </a:lnTo>
                  <a:lnTo>
                    <a:pt x="171534" y="57158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62" name="object 62"/>
          <p:cNvSpPr txBox="1"/>
          <p:nvPr/>
        </p:nvSpPr>
        <p:spPr>
          <a:xfrm>
            <a:off x="189382" y="716661"/>
            <a:ext cx="4249420" cy="83058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709930" indent="-286385">
              <a:lnSpc>
                <a:spcPct val="100000"/>
              </a:lnSpc>
              <a:spcBef>
                <a:spcPts val="95"/>
              </a:spcBef>
              <a:buFont typeface="Arial"/>
              <a:buChar char="•"/>
              <a:tabLst>
                <a:tab pos="709930" algn="l"/>
              </a:tabLst>
            </a:pPr>
            <a:r>
              <a:rPr sz="1600" spc="-10" dirty="0">
                <a:solidFill>
                  <a:srgbClr val="FFFFFF"/>
                </a:solidFill>
                <a:latin typeface="Calibri"/>
                <a:cs typeface="Calibri"/>
              </a:rPr>
              <a:t>Sédimentation</a:t>
            </a:r>
            <a:r>
              <a:rPr sz="1600" spc="-5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600" dirty="0">
                <a:solidFill>
                  <a:srgbClr val="FFFFFF"/>
                </a:solidFill>
                <a:latin typeface="Calibri"/>
                <a:cs typeface="Calibri"/>
              </a:rPr>
              <a:t>détritique</a:t>
            </a:r>
            <a:r>
              <a:rPr sz="1600" spc="-4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600" dirty="0">
                <a:solidFill>
                  <a:srgbClr val="FFFFFF"/>
                </a:solidFill>
                <a:latin typeface="Calibri"/>
                <a:cs typeface="Calibri"/>
              </a:rPr>
              <a:t>ou</a:t>
            </a:r>
            <a:r>
              <a:rPr sz="1600" spc="-2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600" spc="-10" dirty="0">
                <a:solidFill>
                  <a:srgbClr val="FFFFFF"/>
                </a:solidFill>
                <a:latin typeface="Calibri"/>
                <a:cs typeface="Calibri"/>
              </a:rPr>
              <a:t>silicoclastique</a:t>
            </a:r>
            <a:endParaRPr sz="1600">
              <a:latin typeface="Calibri"/>
              <a:cs typeface="Calibri"/>
            </a:endParaRPr>
          </a:p>
          <a:p>
            <a:pPr>
              <a:lnSpc>
                <a:spcPct val="100000"/>
              </a:lnSpc>
              <a:spcBef>
                <a:spcPts val="65"/>
              </a:spcBef>
            </a:pPr>
            <a:endParaRPr sz="160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  <a:spcBef>
                <a:spcPts val="5"/>
              </a:spcBef>
            </a:pPr>
            <a:r>
              <a:rPr sz="2000" b="1" spc="-10" dirty="0">
                <a:latin typeface="Comic Sans MS"/>
                <a:cs typeface="Comic Sans MS"/>
              </a:rPr>
              <a:t>Texture</a:t>
            </a:r>
            <a:endParaRPr sz="2000">
              <a:latin typeface="Comic Sans MS"/>
              <a:cs typeface="Comic Sans MS"/>
            </a:endParaRPr>
          </a:p>
        </p:txBody>
      </p:sp>
    </p:spTree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5604668" y="231089"/>
            <a:ext cx="3335654" cy="26924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487680">
              <a:lnSpc>
                <a:spcPct val="100000"/>
              </a:lnSpc>
              <a:spcBef>
                <a:spcPts val="95"/>
              </a:spcBef>
            </a:pPr>
            <a:r>
              <a:rPr sz="1600" dirty="0">
                <a:solidFill>
                  <a:srgbClr val="FFFFFF"/>
                </a:solidFill>
                <a:latin typeface="Calibri"/>
                <a:cs typeface="Calibri"/>
              </a:rPr>
              <a:t>III</a:t>
            </a:r>
            <a:r>
              <a:rPr sz="1600" spc="-5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600" dirty="0">
                <a:solidFill>
                  <a:srgbClr val="FFFFFF"/>
                </a:solidFill>
                <a:latin typeface="Calibri"/>
                <a:cs typeface="Calibri"/>
              </a:rPr>
              <a:t>.</a:t>
            </a:r>
            <a:r>
              <a:rPr sz="1600" spc="-3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600" dirty="0">
                <a:solidFill>
                  <a:srgbClr val="FFFFFF"/>
                </a:solidFill>
                <a:latin typeface="Calibri"/>
                <a:cs typeface="Calibri"/>
              </a:rPr>
              <a:t>Les</a:t>
            </a:r>
            <a:r>
              <a:rPr sz="1600" spc="-3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600" dirty="0">
                <a:solidFill>
                  <a:srgbClr val="FFFFFF"/>
                </a:solidFill>
                <a:latin typeface="Calibri"/>
                <a:cs typeface="Calibri"/>
              </a:rPr>
              <a:t>roches</a:t>
            </a:r>
            <a:r>
              <a:rPr sz="1600" spc="-1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600" spc="-10" dirty="0">
                <a:solidFill>
                  <a:srgbClr val="FFFFFF"/>
                </a:solidFill>
                <a:latin typeface="Calibri"/>
                <a:cs typeface="Calibri"/>
              </a:rPr>
              <a:t>sédimentaires</a:t>
            </a:r>
            <a:endParaRPr sz="1600">
              <a:latin typeface="Calibri"/>
              <a:cs typeface="Calibri"/>
            </a:endParaRPr>
          </a:p>
        </p:txBody>
      </p:sp>
      <p:grpSp>
        <p:nvGrpSpPr>
          <p:cNvPr id="3" name="object 3"/>
          <p:cNvGrpSpPr/>
          <p:nvPr/>
        </p:nvGrpSpPr>
        <p:grpSpPr>
          <a:xfrm>
            <a:off x="5567426" y="653923"/>
            <a:ext cx="3409950" cy="411480"/>
            <a:chOff x="5567426" y="653923"/>
            <a:chExt cx="3409950" cy="411480"/>
          </a:xfrm>
        </p:grpSpPr>
        <p:sp>
          <p:nvSpPr>
            <p:cNvPr id="4" name="object 4"/>
            <p:cNvSpPr/>
            <p:nvPr/>
          </p:nvSpPr>
          <p:spPr>
            <a:xfrm>
              <a:off x="5580126" y="666623"/>
              <a:ext cx="3384550" cy="386080"/>
            </a:xfrm>
            <a:custGeom>
              <a:avLst/>
              <a:gdLst/>
              <a:ahLst/>
              <a:cxnLst/>
              <a:rect l="l" t="t" r="r" b="b"/>
              <a:pathLst>
                <a:path w="3384550" h="386080">
                  <a:moveTo>
                    <a:pt x="3320033" y="0"/>
                  </a:moveTo>
                  <a:lnTo>
                    <a:pt x="64388" y="0"/>
                  </a:lnTo>
                  <a:lnTo>
                    <a:pt x="39326" y="5058"/>
                  </a:lnTo>
                  <a:lnTo>
                    <a:pt x="18859" y="18843"/>
                  </a:lnTo>
                  <a:lnTo>
                    <a:pt x="5060" y="39272"/>
                  </a:lnTo>
                  <a:lnTo>
                    <a:pt x="0" y="64262"/>
                  </a:lnTo>
                  <a:lnTo>
                    <a:pt x="0" y="321690"/>
                  </a:lnTo>
                  <a:lnTo>
                    <a:pt x="5060" y="346753"/>
                  </a:lnTo>
                  <a:lnTo>
                    <a:pt x="18859" y="367220"/>
                  </a:lnTo>
                  <a:lnTo>
                    <a:pt x="39326" y="381019"/>
                  </a:lnTo>
                  <a:lnTo>
                    <a:pt x="64388" y="386079"/>
                  </a:lnTo>
                  <a:lnTo>
                    <a:pt x="3320033" y="386079"/>
                  </a:lnTo>
                  <a:lnTo>
                    <a:pt x="3345096" y="381019"/>
                  </a:lnTo>
                  <a:lnTo>
                    <a:pt x="3365563" y="367220"/>
                  </a:lnTo>
                  <a:lnTo>
                    <a:pt x="3379362" y="346753"/>
                  </a:lnTo>
                  <a:lnTo>
                    <a:pt x="3384423" y="321690"/>
                  </a:lnTo>
                  <a:lnTo>
                    <a:pt x="3384423" y="64262"/>
                  </a:lnTo>
                  <a:lnTo>
                    <a:pt x="3379362" y="39272"/>
                  </a:lnTo>
                  <a:lnTo>
                    <a:pt x="3365563" y="18843"/>
                  </a:lnTo>
                  <a:lnTo>
                    <a:pt x="3345096" y="5058"/>
                  </a:lnTo>
                  <a:lnTo>
                    <a:pt x="3320033" y="0"/>
                  </a:lnTo>
                  <a:close/>
                </a:path>
              </a:pathLst>
            </a:custGeom>
            <a:solidFill>
              <a:srgbClr val="F7954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" name="object 5"/>
            <p:cNvSpPr/>
            <p:nvPr/>
          </p:nvSpPr>
          <p:spPr>
            <a:xfrm>
              <a:off x="5580126" y="666623"/>
              <a:ext cx="3384550" cy="386080"/>
            </a:xfrm>
            <a:custGeom>
              <a:avLst/>
              <a:gdLst/>
              <a:ahLst/>
              <a:cxnLst/>
              <a:rect l="l" t="t" r="r" b="b"/>
              <a:pathLst>
                <a:path w="3384550" h="386080">
                  <a:moveTo>
                    <a:pt x="0" y="64262"/>
                  </a:moveTo>
                  <a:lnTo>
                    <a:pt x="5060" y="39272"/>
                  </a:lnTo>
                  <a:lnTo>
                    <a:pt x="18859" y="18843"/>
                  </a:lnTo>
                  <a:lnTo>
                    <a:pt x="39326" y="5058"/>
                  </a:lnTo>
                  <a:lnTo>
                    <a:pt x="64388" y="0"/>
                  </a:lnTo>
                  <a:lnTo>
                    <a:pt x="3320033" y="0"/>
                  </a:lnTo>
                  <a:lnTo>
                    <a:pt x="3345096" y="5058"/>
                  </a:lnTo>
                  <a:lnTo>
                    <a:pt x="3365563" y="18843"/>
                  </a:lnTo>
                  <a:lnTo>
                    <a:pt x="3379362" y="39272"/>
                  </a:lnTo>
                  <a:lnTo>
                    <a:pt x="3384423" y="64262"/>
                  </a:lnTo>
                  <a:lnTo>
                    <a:pt x="3384423" y="321690"/>
                  </a:lnTo>
                  <a:lnTo>
                    <a:pt x="3379362" y="346753"/>
                  </a:lnTo>
                  <a:lnTo>
                    <a:pt x="3365563" y="367220"/>
                  </a:lnTo>
                  <a:lnTo>
                    <a:pt x="3345096" y="381019"/>
                  </a:lnTo>
                  <a:lnTo>
                    <a:pt x="3320033" y="386079"/>
                  </a:lnTo>
                  <a:lnTo>
                    <a:pt x="64388" y="386079"/>
                  </a:lnTo>
                  <a:lnTo>
                    <a:pt x="39326" y="381019"/>
                  </a:lnTo>
                  <a:lnTo>
                    <a:pt x="18859" y="367220"/>
                  </a:lnTo>
                  <a:lnTo>
                    <a:pt x="5060" y="346753"/>
                  </a:lnTo>
                  <a:lnTo>
                    <a:pt x="0" y="321690"/>
                  </a:lnTo>
                  <a:lnTo>
                    <a:pt x="0" y="64262"/>
                  </a:lnTo>
                  <a:close/>
                </a:path>
              </a:pathLst>
            </a:custGeom>
            <a:ln w="25399">
              <a:solidFill>
                <a:srgbClr val="B66C3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6" name="object 6"/>
          <p:cNvSpPr txBox="1"/>
          <p:nvPr/>
        </p:nvSpPr>
        <p:spPr>
          <a:xfrm>
            <a:off x="5706871" y="712978"/>
            <a:ext cx="3128645" cy="26924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600" i="1" dirty="0">
                <a:solidFill>
                  <a:srgbClr val="FFFFFF"/>
                </a:solidFill>
                <a:latin typeface="Calibri"/>
                <a:cs typeface="Calibri"/>
              </a:rPr>
              <a:t>3.</a:t>
            </a:r>
            <a:r>
              <a:rPr sz="1600" i="1" spc="-5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600" i="1" dirty="0">
                <a:solidFill>
                  <a:srgbClr val="FFFFFF"/>
                </a:solidFill>
                <a:latin typeface="Calibri"/>
                <a:cs typeface="Calibri"/>
              </a:rPr>
              <a:t>Catégories</a:t>
            </a:r>
            <a:r>
              <a:rPr sz="1600" i="1" spc="-4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600" i="1" dirty="0">
                <a:solidFill>
                  <a:srgbClr val="FFFFFF"/>
                </a:solidFill>
                <a:latin typeface="Calibri"/>
                <a:cs typeface="Calibri"/>
              </a:rPr>
              <a:t>de</a:t>
            </a:r>
            <a:r>
              <a:rPr sz="1600" i="1" spc="-3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600" i="1" dirty="0">
                <a:solidFill>
                  <a:srgbClr val="FFFFFF"/>
                </a:solidFill>
                <a:latin typeface="Calibri"/>
                <a:cs typeface="Calibri"/>
              </a:rPr>
              <a:t>roches</a:t>
            </a:r>
            <a:r>
              <a:rPr sz="1600" i="1" spc="-4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600" i="1" spc="-10" dirty="0">
                <a:solidFill>
                  <a:srgbClr val="FFFFFF"/>
                </a:solidFill>
                <a:latin typeface="Calibri"/>
                <a:cs typeface="Calibri"/>
              </a:rPr>
              <a:t>sédimentaires</a:t>
            </a:r>
            <a:endParaRPr sz="1600">
              <a:latin typeface="Calibri"/>
              <a:cs typeface="Calibri"/>
            </a:endParaRPr>
          </a:p>
        </p:txBody>
      </p:sp>
      <p:grpSp>
        <p:nvGrpSpPr>
          <p:cNvPr id="7" name="object 7"/>
          <p:cNvGrpSpPr/>
          <p:nvPr/>
        </p:nvGrpSpPr>
        <p:grpSpPr>
          <a:xfrm>
            <a:off x="166814" y="661288"/>
            <a:ext cx="7430770" cy="2108200"/>
            <a:chOff x="166814" y="661288"/>
            <a:chExt cx="7430770" cy="2108200"/>
          </a:xfrm>
        </p:grpSpPr>
        <p:sp>
          <p:nvSpPr>
            <p:cNvPr id="8" name="object 8"/>
            <p:cNvSpPr/>
            <p:nvPr/>
          </p:nvSpPr>
          <p:spPr>
            <a:xfrm>
              <a:off x="179514" y="673988"/>
              <a:ext cx="4680585" cy="379095"/>
            </a:xfrm>
            <a:custGeom>
              <a:avLst/>
              <a:gdLst/>
              <a:ahLst/>
              <a:cxnLst/>
              <a:rect l="l" t="t" r="r" b="b"/>
              <a:pathLst>
                <a:path w="4680585" h="379094">
                  <a:moveTo>
                    <a:pt x="4617402" y="0"/>
                  </a:moveTo>
                  <a:lnTo>
                    <a:pt x="63131" y="0"/>
                  </a:lnTo>
                  <a:lnTo>
                    <a:pt x="38554" y="4951"/>
                  </a:lnTo>
                  <a:lnTo>
                    <a:pt x="18488" y="18462"/>
                  </a:lnTo>
                  <a:lnTo>
                    <a:pt x="4960" y="38522"/>
                  </a:lnTo>
                  <a:lnTo>
                    <a:pt x="0" y="63119"/>
                  </a:lnTo>
                  <a:lnTo>
                    <a:pt x="0" y="315595"/>
                  </a:lnTo>
                  <a:lnTo>
                    <a:pt x="4960" y="340191"/>
                  </a:lnTo>
                  <a:lnTo>
                    <a:pt x="18488" y="360251"/>
                  </a:lnTo>
                  <a:lnTo>
                    <a:pt x="38554" y="373762"/>
                  </a:lnTo>
                  <a:lnTo>
                    <a:pt x="63131" y="378713"/>
                  </a:lnTo>
                  <a:lnTo>
                    <a:pt x="4617402" y="378713"/>
                  </a:lnTo>
                  <a:lnTo>
                    <a:pt x="4641945" y="373762"/>
                  </a:lnTo>
                  <a:lnTo>
                    <a:pt x="4662011" y="360251"/>
                  </a:lnTo>
                  <a:lnTo>
                    <a:pt x="4675552" y="340191"/>
                  </a:lnTo>
                  <a:lnTo>
                    <a:pt x="4680521" y="315595"/>
                  </a:lnTo>
                  <a:lnTo>
                    <a:pt x="4680521" y="63119"/>
                  </a:lnTo>
                  <a:lnTo>
                    <a:pt x="4675552" y="38522"/>
                  </a:lnTo>
                  <a:lnTo>
                    <a:pt x="4662011" y="18462"/>
                  </a:lnTo>
                  <a:lnTo>
                    <a:pt x="4641945" y="4951"/>
                  </a:lnTo>
                  <a:lnTo>
                    <a:pt x="4617402" y="0"/>
                  </a:lnTo>
                  <a:close/>
                </a:path>
              </a:pathLst>
            </a:custGeom>
            <a:solidFill>
              <a:srgbClr val="C0504D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" name="object 9"/>
            <p:cNvSpPr/>
            <p:nvPr/>
          </p:nvSpPr>
          <p:spPr>
            <a:xfrm>
              <a:off x="179514" y="673988"/>
              <a:ext cx="4680585" cy="379095"/>
            </a:xfrm>
            <a:custGeom>
              <a:avLst/>
              <a:gdLst/>
              <a:ahLst/>
              <a:cxnLst/>
              <a:rect l="l" t="t" r="r" b="b"/>
              <a:pathLst>
                <a:path w="4680585" h="379094">
                  <a:moveTo>
                    <a:pt x="4617402" y="0"/>
                  </a:moveTo>
                  <a:lnTo>
                    <a:pt x="4641945" y="4951"/>
                  </a:lnTo>
                  <a:lnTo>
                    <a:pt x="4662011" y="18462"/>
                  </a:lnTo>
                  <a:lnTo>
                    <a:pt x="4675552" y="38522"/>
                  </a:lnTo>
                  <a:lnTo>
                    <a:pt x="4680521" y="63119"/>
                  </a:lnTo>
                  <a:lnTo>
                    <a:pt x="4680521" y="315595"/>
                  </a:lnTo>
                  <a:lnTo>
                    <a:pt x="4675552" y="340191"/>
                  </a:lnTo>
                  <a:lnTo>
                    <a:pt x="4662011" y="360251"/>
                  </a:lnTo>
                  <a:lnTo>
                    <a:pt x="4641945" y="373762"/>
                  </a:lnTo>
                  <a:lnTo>
                    <a:pt x="4617402" y="378713"/>
                  </a:lnTo>
                  <a:lnTo>
                    <a:pt x="63131" y="378713"/>
                  </a:lnTo>
                  <a:lnTo>
                    <a:pt x="38554" y="373762"/>
                  </a:lnTo>
                  <a:lnTo>
                    <a:pt x="18488" y="360251"/>
                  </a:lnTo>
                  <a:lnTo>
                    <a:pt x="4960" y="340191"/>
                  </a:lnTo>
                  <a:lnTo>
                    <a:pt x="0" y="315595"/>
                  </a:lnTo>
                  <a:lnTo>
                    <a:pt x="0" y="63119"/>
                  </a:lnTo>
                  <a:lnTo>
                    <a:pt x="4960" y="38522"/>
                  </a:lnTo>
                  <a:lnTo>
                    <a:pt x="18488" y="18462"/>
                  </a:lnTo>
                  <a:lnTo>
                    <a:pt x="38554" y="4951"/>
                  </a:lnTo>
                  <a:lnTo>
                    <a:pt x="63131" y="0"/>
                  </a:lnTo>
                  <a:lnTo>
                    <a:pt x="4617402" y="0"/>
                  </a:lnTo>
                  <a:close/>
                </a:path>
              </a:pathLst>
            </a:custGeom>
            <a:ln w="25400">
              <a:solidFill>
                <a:srgbClr val="8B3836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0" name="object 10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1306068" y="1051559"/>
              <a:ext cx="6291072" cy="1717548"/>
            </a:xfrm>
            <a:prstGeom prst="rect">
              <a:avLst/>
            </a:prstGeom>
          </p:spPr>
        </p:pic>
      </p:grpSp>
      <p:sp>
        <p:nvSpPr>
          <p:cNvPr id="11" name="object 11"/>
          <p:cNvSpPr txBox="1"/>
          <p:nvPr/>
        </p:nvSpPr>
        <p:spPr>
          <a:xfrm>
            <a:off x="4150867" y="2698495"/>
            <a:ext cx="670560" cy="23939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1400" spc="-10" dirty="0">
                <a:latin typeface="Arial"/>
                <a:cs typeface="Arial"/>
              </a:rPr>
              <a:t>Maturité</a:t>
            </a:r>
            <a:endParaRPr sz="1400">
              <a:latin typeface="Arial"/>
              <a:cs typeface="Arial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6808978" y="2369311"/>
            <a:ext cx="321945" cy="6350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4000" spc="-50" dirty="0">
                <a:latin typeface="Arial"/>
                <a:cs typeface="Arial"/>
              </a:rPr>
              <a:t>+</a:t>
            </a:r>
            <a:endParaRPr sz="4000">
              <a:latin typeface="Arial"/>
              <a:cs typeface="Arial"/>
            </a:endParaRPr>
          </a:p>
        </p:txBody>
      </p:sp>
      <p:grpSp>
        <p:nvGrpSpPr>
          <p:cNvPr id="13" name="object 13"/>
          <p:cNvGrpSpPr/>
          <p:nvPr/>
        </p:nvGrpSpPr>
        <p:grpSpPr>
          <a:xfrm>
            <a:off x="182879" y="2732532"/>
            <a:ext cx="8869680" cy="3930650"/>
            <a:chOff x="182879" y="2732532"/>
            <a:chExt cx="8869680" cy="3930650"/>
          </a:xfrm>
        </p:grpSpPr>
        <p:pic>
          <p:nvPicPr>
            <p:cNvPr id="14" name="object 14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1572768" y="2732532"/>
              <a:ext cx="5663183" cy="579120"/>
            </a:xfrm>
            <a:prstGeom prst="rect">
              <a:avLst/>
            </a:prstGeom>
          </p:spPr>
        </p:pic>
        <p:pic>
          <p:nvPicPr>
            <p:cNvPr id="15" name="object 15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1597152" y="2756916"/>
              <a:ext cx="5561076" cy="477012"/>
            </a:xfrm>
            <a:prstGeom prst="rect">
              <a:avLst/>
            </a:prstGeom>
          </p:spPr>
        </p:pic>
        <p:sp>
          <p:nvSpPr>
            <p:cNvPr id="16" name="object 16"/>
            <p:cNvSpPr/>
            <p:nvPr/>
          </p:nvSpPr>
          <p:spPr>
            <a:xfrm>
              <a:off x="1835657" y="2909697"/>
              <a:ext cx="5257165" cy="171450"/>
            </a:xfrm>
            <a:custGeom>
              <a:avLst/>
              <a:gdLst/>
              <a:ahLst/>
              <a:cxnLst/>
              <a:rect l="l" t="t" r="r" b="b"/>
              <a:pathLst>
                <a:path w="5257165" h="171450">
                  <a:moveTo>
                    <a:pt x="171577" y="0"/>
                  </a:moveTo>
                  <a:lnTo>
                    <a:pt x="0" y="85725"/>
                  </a:lnTo>
                  <a:lnTo>
                    <a:pt x="171450" y="171450"/>
                  </a:lnTo>
                  <a:lnTo>
                    <a:pt x="171492" y="114308"/>
                  </a:lnTo>
                  <a:lnTo>
                    <a:pt x="142875" y="114300"/>
                  </a:lnTo>
                  <a:lnTo>
                    <a:pt x="142875" y="57150"/>
                  </a:lnTo>
                  <a:lnTo>
                    <a:pt x="171534" y="57150"/>
                  </a:lnTo>
                  <a:lnTo>
                    <a:pt x="171577" y="0"/>
                  </a:lnTo>
                  <a:close/>
                </a:path>
                <a:path w="5257165" h="171450">
                  <a:moveTo>
                    <a:pt x="171534" y="57158"/>
                  </a:moveTo>
                  <a:lnTo>
                    <a:pt x="171492" y="114308"/>
                  </a:lnTo>
                  <a:lnTo>
                    <a:pt x="5256657" y="115824"/>
                  </a:lnTo>
                  <a:lnTo>
                    <a:pt x="5256657" y="58674"/>
                  </a:lnTo>
                  <a:lnTo>
                    <a:pt x="171534" y="57158"/>
                  </a:lnTo>
                  <a:close/>
                </a:path>
                <a:path w="5257165" h="171450">
                  <a:moveTo>
                    <a:pt x="142875" y="57150"/>
                  </a:moveTo>
                  <a:lnTo>
                    <a:pt x="142875" y="114300"/>
                  </a:lnTo>
                  <a:lnTo>
                    <a:pt x="171492" y="114308"/>
                  </a:lnTo>
                  <a:lnTo>
                    <a:pt x="171534" y="57158"/>
                  </a:lnTo>
                  <a:lnTo>
                    <a:pt x="142875" y="57150"/>
                  </a:lnTo>
                  <a:close/>
                </a:path>
                <a:path w="5257165" h="171450">
                  <a:moveTo>
                    <a:pt x="171534" y="57150"/>
                  </a:moveTo>
                  <a:lnTo>
                    <a:pt x="142875" y="57150"/>
                  </a:lnTo>
                  <a:lnTo>
                    <a:pt x="171534" y="57158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7" name="object 17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6021324" y="3432045"/>
              <a:ext cx="3031235" cy="2298198"/>
            </a:xfrm>
            <a:prstGeom prst="rect">
              <a:avLst/>
            </a:prstGeom>
          </p:spPr>
        </p:pic>
        <p:pic>
          <p:nvPicPr>
            <p:cNvPr id="18" name="object 18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3206498" y="3432045"/>
              <a:ext cx="2763006" cy="2298198"/>
            </a:xfrm>
            <a:prstGeom prst="rect">
              <a:avLst/>
            </a:prstGeom>
          </p:spPr>
        </p:pic>
        <p:pic>
          <p:nvPicPr>
            <p:cNvPr id="19" name="object 19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182879" y="3432051"/>
              <a:ext cx="2971799" cy="2260085"/>
            </a:xfrm>
            <a:prstGeom prst="rect">
              <a:avLst/>
            </a:prstGeom>
          </p:spPr>
        </p:pic>
        <p:pic>
          <p:nvPicPr>
            <p:cNvPr id="20" name="object 20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262127" y="5614416"/>
              <a:ext cx="2897124" cy="1048512"/>
            </a:xfrm>
            <a:prstGeom prst="rect">
              <a:avLst/>
            </a:prstGeom>
          </p:spPr>
        </p:pic>
        <p:pic>
          <p:nvPicPr>
            <p:cNvPr id="21" name="object 21"/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3125724" y="5614416"/>
              <a:ext cx="5839968" cy="967740"/>
            </a:xfrm>
            <a:prstGeom prst="rect">
              <a:avLst/>
            </a:prstGeom>
          </p:spPr>
        </p:pic>
      </p:grpSp>
      <p:sp>
        <p:nvSpPr>
          <p:cNvPr id="22" name="object 22"/>
          <p:cNvSpPr txBox="1"/>
          <p:nvPr/>
        </p:nvSpPr>
        <p:spPr>
          <a:xfrm>
            <a:off x="189382" y="716661"/>
            <a:ext cx="4249420" cy="83058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709930" indent="-286385">
              <a:lnSpc>
                <a:spcPct val="100000"/>
              </a:lnSpc>
              <a:spcBef>
                <a:spcPts val="95"/>
              </a:spcBef>
              <a:buFont typeface="Arial"/>
              <a:buChar char="•"/>
              <a:tabLst>
                <a:tab pos="709930" algn="l"/>
              </a:tabLst>
            </a:pPr>
            <a:r>
              <a:rPr sz="1600" spc="-10" dirty="0">
                <a:solidFill>
                  <a:srgbClr val="FFFFFF"/>
                </a:solidFill>
                <a:latin typeface="Calibri"/>
                <a:cs typeface="Calibri"/>
              </a:rPr>
              <a:t>Sédimentation</a:t>
            </a:r>
            <a:r>
              <a:rPr sz="1600" spc="-5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600" dirty="0">
                <a:solidFill>
                  <a:srgbClr val="FFFFFF"/>
                </a:solidFill>
                <a:latin typeface="Calibri"/>
                <a:cs typeface="Calibri"/>
              </a:rPr>
              <a:t>détritique</a:t>
            </a:r>
            <a:r>
              <a:rPr sz="1600" spc="-4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600" dirty="0">
                <a:solidFill>
                  <a:srgbClr val="FFFFFF"/>
                </a:solidFill>
                <a:latin typeface="Calibri"/>
                <a:cs typeface="Calibri"/>
              </a:rPr>
              <a:t>ou</a:t>
            </a:r>
            <a:r>
              <a:rPr sz="1600" spc="-2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600" spc="-10" dirty="0">
                <a:solidFill>
                  <a:srgbClr val="FFFFFF"/>
                </a:solidFill>
                <a:latin typeface="Calibri"/>
                <a:cs typeface="Calibri"/>
              </a:rPr>
              <a:t>silicoclastique</a:t>
            </a:r>
            <a:endParaRPr sz="1600">
              <a:latin typeface="Calibri"/>
              <a:cs typeface="Calibri"/>
            </a:endParaRPr>
          </a:p>
          <a:p>
            <a:pPr>
              <a:lnSpc>
                <a:spcPct val="100000"/>
              </a:lnSpc>
              <a:spcBef>
                <a:spcPts val="65"/>
              </a:spcBef>
            </a:pPr>
            <a:endParaRPr sz="160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  <a:spcBef>
                <a:spcPts val="5"/>
              </a:spcBef>
            </a:pPr>
            <a:r>
              <a:rPr sz="2000" b="1" spc="-10" dirty="0">
                <a:latin typeface="Comic Sans MS"/>
                <a:cs typeface="Comic Sans MS"/>
              </a:rPr>
              <a:t>Texture</a:t>
            </a:r>
            <a:endParaRPr sz="2000">
              <a:latin typeface="Comic Sans MS"/>
              <a:cs typeface="Comic Sans MS"/>
            </a:endParaRPr>
          </a:p>
        </p:txBody>
      </p:sp>
      <p:sp>
        <p:nvSpPr>
          <p:cNvPr id="23" name="object 23"/>
          <p:cNvSpPr txBox="1"/>
          <p:nvPr/>
        </p:nvSpPr>
        <p:spPr>
          <a:xfrm>
            <a:off x="1410716" y="6546901"/>
            <a:ext cx="519430" cy="23939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400" dirty="0">
                <a:latin typeface="Arial"/>
                <a:cs typeface="Arial"/>
              </a:rPr>
              <a:t>bon</a:t>
            </a:r>
            <a:r>
              <a:rPr sz="1400" spc="-30" dirty="0">
                <a:latin typeface="Arial"/>
                <a:cs typeface="Arial"/>
              </a:rPr>
              <a:t> </a:t>
            </a:r>
            <a:r>
              <a:rPr sz="1400" spc="-25" dirty="0">
                <a:latin typeface="Arial"/>
                <a:cs typeface="Arial"/>
              </a:rPr>
              <a:t>tri</a:t>
            </a:r>
            <a:endParaRPr sz="1400">
              <a:latin typeface="Arial"/>
              <a:cs typeface="Arial"/>
            </a:endParaRPr>
          </a:p>
        </p:txBody>
      </p:sp>
      <p:sp>
        <p:nvSpPr>
          <p:cNvPr id="24" name="object 24"/>
          <p:cNvSpPr txBox="1"/>
          <p:nvPr/>
        </p:nvSpPr>
        <p:spPr>
          <a:xfrm>
            <a:off x="7107173" y="6546901"/>
            <a:ext cx="885190" cy="23939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400" dirty="0">
                <a:latin typeface="Arial"/>
                <a:cs typeface="Arial"/>
              </a:rPr>
              <a:t>mauvais</a:t>
            </a:r>
            <a:r>
              <a:rPr sz="1400" spc="-35" dirty="0">
                <a:latin typeface="Arial"/>
                <a:cs typeface="Arial"/>
              </a:rPr>
              <a:t> </a:t>
            </a:r>
            <a:r>
              <a:rPr sz="1400" spc="-25" dirty="0">
                <a:latin typeface="Arial"/>
                <a:cs typeface="Arial"/>
              </a:rPr>
              <a:t>tri</a:t>
            </a:r>
            <a:endParaRPr sz="1400">
              <a:latin typeface="Arial"/>
              <a:cs typeface="Arial"/>
            </a:endParaRPr>
          </a:p>
        </p:txBody>
      </p:sp>
      <p:sp>
        <p:nvSpPr>
          <p:cNvPr id="25" name="object 25"/>
          <p:cNvSpPr txBox="1"/>
          <p:nvPr/>
        </p:nvSpPr>
        <p:spPr>
          <a:xfrm>
            <a:off x="3972559" y="6546901"/>
            <a:ext cx="1250950" cy="23939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400" dirty="0">
                <a:latin typeface="Arial"/>
                <a:cs typeface="Arial"/>
              </a:rPr>
              <a:t>tri</a:t>
            </a:r>
            <a:r>
              <a:rPr sz="1400" spc="-25" dirty="0">
                <a:latin typeface="Arial"/>
                <a:cs typeface="Arial"/>
              </a:rPr>
              <a:t> </a:t>
            </a:r>
            <a:r>
              <a:rPr sz="1400" spc="-10" dirty="0">
                <a:latin typeface="Arial"/>
                <a:cs typeface="Arial"/>
              </a:rPr>
              <a:t>intermédiaire</a:t>
            </a:r>
            <a:endParaRPr sz="1400">
              <a:latin typeface="Arial"/>
              <a:cs typeface="Arial"/>
            </a:endParaRPr>
          </a:p>
        </p:txBody>
      </p:sp>
      <p:sp>
        <p:nvSpPr>
          <p:cNvPr id="26" name="object 26"/>
          <p:cNvSpPr/>
          <p:nvPr/>
        </p:nvSpPr>
        <p:spPr>
          <a:xfrm>
            <a:off x="1966341" y="3065145"/>
            <a:ext cx="5034280" cy="372745"/>
          </a:xfrm>
          <a:custGeom>
            <a:avLst/>
            <a:gdLst/>
            <a:ahLst/>
            <a:cxnLst/>
            <a:rect l="l" t="t" r="r" b="b"/>
            <a:pathLst>
              <a:path w="5034280" h="372745">
                <a:moveTo>
                  <a:pt x="5034153" y="372363"/>
                </a:moveTo>
                <a:lnTo>
                  <a:pt x="5032629" y="253"/>
                </a:lnTo>
              </a:path>
              <a:path w="5034280" h="372745">
                <a:moveTo>
                  <a:pt x="5033390" y="371982"/>
                </a:moveTo>
                <a:lnTo>
                  <a:pt x="0" y="372617"/>
                </a:lnTo>
              </a:path>
              <a:path w="5034280" h="372745">
                <a:moveTo>
                  <a:pt x="0" y="371982"/>
                </a:moveTo>
                <a:lnTo>
                  <a:pt x="5033390" y="0"/>
                </a:lnTo>
              </a:path>
            </a:pathLst>
          </a:custGeom>
          <a:ln w="952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7" name="object 27"/>
          <p:cNvSpPr txBox="1"/>
          <p:nvPr/>
        </p:nvSpPr>
        <p:spPr>
          <a:xfrm>
            <a:off x="4327016" y="3242005"/>
            <a:ext cx="1237615" cy="19431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1100" dirty="0">
                <a:latin typeface="Arial"/>
                <a:cs typeface="Arial"/>
              </a:rPr>
              <a:t>Temps</a:t>
            </a:r>
            <a:r>
              <a:rPr sz="1100" spc="-45" dirty="0">
                <a:latin typeface="Arial"/>
                <a:cs typeface="Arial"/>
              </a:rPr>
              <a:t> </a:t>
            </a:r>
            <a:r>
              <a:rPr sz="1100" dirty="0">
                <a:latin typeface="Arial"/>
                <a:cs typeface="Arial"/>
              </a:rPr>
              <a:t>de</a:t>
            </a:r>
            <a:r>
              <a:rPr sz="1100" spc="-20" dirty="0">
                <a:latin typeface="Arial"/>
                <a:cs typeface="Arial"/>
              </a:rPr>
              <a:t> </a:t>
            </a:r>
            <a:r>
              <a:rPr sz="1100" spc="-10" dirty="0">
                <a:latin typeface="Arial"/>
                <a:cs typeface="Arial"/>
              </a:rPr>
              <a:t>transport</a:t>
            </a:r>
            <a:endParaRPr sz="1100">
              <a:latin typeface="Arial"/>
              <a:cs typeface="Arial"/>
            </a:endParaRPr>
          </a:p>
        </p:txBody>
      </p:sp>
      <p:sp>
        <p:nvSpPr>
          <p:cNvPr id="28" name="object 28"/>
          <p:cNvSpPr txBox="1"/>
          <p:nvPr/>
        </p:nvSpPr>
        <p:spPr>
          <a:xfrm>
            <a:off x="2003298" y="2136635"/>
            <a:ext cx="194945" cy="1289685"/>
          </a:xfrm>
          <a:prstGeom prst="rect">
            <a:avLst/>
          </a:prstGeom>
        </p:spPr>
        <p:txBody>
          <a:bodyPr vert="horz" wrap="square" lIns="0" tIns="24447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925"/>
              </a:spcBef>
            </a:pPr>
            <a:r>
              <a:rPr sz="4000" spc="-50" dirty="0">
                <a:latin typeface="Arial"/>
                <a:cs typeface="Arial"/>
              </a:rPr>
              <a:t>-</a:t>
            </a:r>
            <a:endParaRPr sz="400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925"/>
              </a:spcBef>
            </a:pPr>
            <a:r>
              <a:rPr sz="2000" b="1" spc="-50" dirty="0">
                <a:latin typeface="Arial"/>
                <a:cs typeface="Arial"/>
              </a:rPr>
              <a:t>-</a:t>
            </a:r>
            <a:endParaRPr sz="2000">
              <a:latin typeface="Arial"/>
              <a:cs typeface="Arial"/>
            </a:endParaRPr>
          </a:p>
        </p:txBody>
      </p:sp>
      <p:sp>
        <p:nvSpPr>
          <p:cNvPr id="29" name="object 29"/>
          <p:cNvSpPr txBox="1"/>
          <p:nvPr/>
        </p:nvSpPr>
        <p:spPr>
          <a:xfrm>
            <a:off x="6846189" y="3084957"/>
            <a:ext cx="129539" cy="23939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1400" b="1" spc="-50" dirty="0">
                <a:latin typeface="Arial"/>
                <a:cs typeface="Arial"/>
              </a:rPr>
              <a:t>+</a:t>
            </a:r>
            <a:endParaRPr sz="14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487680">
              <a:lnSpc>
                <a:spcPct val="100000"/>
              </a:lnSpc>
              <a:spcBef>
                <a:spcPts val="95"/>
              </a:spcBef>
            </a:pPr>
            <a:r>
              <a:rPr dirty="0"/>
              <a:t>III</a:t>
            </a:r>
            <a:r>
              <a:rPr spc="-55" dirty="0"/>
              <a:t> </a:t>
            </a:r>
            <a:r>
              <a:rPr dirty="0"/>
              <a:t>.</a:t>
            </a:r>
            <a:r>
              <a:rPr spc="-35" dirty="0"/>
              <a:t> </a:t>
            </a:r>
            <a:r>
              <a:rPr dirty="0"/>
              <a:t>Les</a:t>
            </a:r>
            <a:r>
              <a:rPr spc="-30" dirty="0"/>
              <a:t> </a:t>
            </a:r>
            <a:r>
              <a:rPr dirty="0"/>
              <a:t>roches</a:t>
            </a:r>
            <a:r>
              <a:rPr spc="-15" dirty="0"/>
              <a:t> </a:t>
            </a:r>
            <a:r>
              <a:rPr spc="-10" dirty="0"/>
              <a:t>sédimentaires</a:t>
            </a:r>
          </a:p>
        </p:txBody>
      </p:sp>
      <p:grpSp>
        <p:nvGrpSpPr>
          <p:cNvPr id="3" name="object 3"/>
          <p:cNvGrpSpPr/>
          <p:nvPr/>
        </p:nvGrpSpPr>
        <p:grpSpPr>
          <a:xfrm>
            <a:off x="166814" y="653923"/>
            <a:ext cx="8810625" cy="411480"/>
            <a:chOff x="166814" y="653923"/>
            <a:chExt cx="8810625" cy="411480"/>
          </a:xfrm>
        </p:grpSpPr>
        <p:sp>
          <p:nvSpPr>
            <p:cNvPr id="4" name="object 4"/>
            <p:cNvSpPr/>
            <p:nvPr/>
          </p:nvSpPr>
          <p:spPr>
            <a:xfrm>
              <a:off x="5580125" y="666623"/>
              <a:ext cx="3384550" cy="386080"/>
            </a:xfrm>
            <a:custGeom>
              <a:avLst/>
              <a:gdLst/>
              <a:ahLst/>
              <a:cxnLst/>
              <a:rect l="l" t="t" r="r" b="b"/>
              <a:pathLst>
                <a:path w="3384550" h="386080">
                  <a:moveTo>
                    <a:pt x="3320033" y="0"/>
                  </a:moveTo>
                  <a:lnTo>
                    <a:pt x="64388" y="0"/>
                  </a:lnTo>
                  <a:lnTo>
                    <a:pt x="39326" y="5058"/>
                  </a:lnTo>
                  <a:lnTo>
                    <a:pt x="18859" y="18843"/>
                  </a:lnTo>
                  <a:lnTo>
                    <a:pt x="5060" y="39272"/>
                  </a:lnTo>
                  <a:lnTo>
                    <a:pt x="0" y="64262"/>
                  </a:lnTo>
                  <a:lnTo>
                    <a:pt x="0" y="321690"/>
                  </a:lnTo>
                  <a:lnTo>
                    <a:pt x="5060" y="346753"/>
                  </a:lnTo>
                  <a:lnTo>
                    <a:pt x="18859" y="367220"/>
                  </a:lnTo>
                  <a:lnTo>
                    <a:pt x="39326" y="381019"/>
                  </a:lnTo>
                  <a:lnTo>
                    <a:pt x="64388" y="386079"/>
                  </a:lnTo>
                  <a:lnTo>
                    <a:pt x="3320033" y="386079"/>
                  </a:lnTo>
                  <a:lnTo>
                    <a:pt x="3345096" y="381019"/>
                  </a:lnTo>
                  <a:lnTo>
                    <a:pt x="3365563" y="367220"/>
                  </a:lnTo>
                  <a:lnTo>
                    <a:pt x="3379362" y="346753"/>
                  </a:lnTo>
                  <a:lnTo>
                    <a:pt x="3384423" y="321690"/>
                  </a:lnTo>
                  <a:lnTo>
                    <a:pt x="3384423" y="64262"/>
                  </a:lnTo>
                  <a:lnTo>
                    <a:pt x="3379362" y="39272"/>
                  </a:lnTo>
                  <a:lnTo>
                    <a:pt x="3365563" y="18843"/>
                  </a:lnTo>
                  <a:lnTo>
                    <a:pt x="3345096" y="5058"/>
                  </a:lnTo>
                  <a:lnTo>
                    <a:pt x="3320033" y="0"/>
                  </a:lnTo>
                  <a:close/>
                </a:path>
              </a:pathLst>
            </a:custGeom>
            <a:solidFill>
              <a:srgbClr val="F7954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" name="object 5"/>
            <p:cNvSpPr/>
            <p:nvPr/>
          </p:nvSpPr>
          <p:spPr>
            <a:xfrm>
              <a:off x="5580125" y="666623"/>
              <a:ext cx="3384550" cy="386080"/>
            </a:xfrm>
            <a:custGeom>
              <a:avLst/>
              <a:gdLst/>
              <a:ahLst/>
              <a:cxnLst/>
              <a:rect l="l" t="t" r="r" b="b"/>
              <a:pathLst>
                <a:path w="3384550" h="386080">
                  <a:moveTo>
                    <a:pt x="0" y="64262"/>
                  </a:moveTo>
                  <a:lnTo>
                    <a:pt x="5060" y="39272"/>
                  </a:lnTo>
                  <a:lnTo>
                    <a:pt x="18859" y="18843"/>
                  </a:lnTo>
                  <a:lnTo>
                    <a:pt x="39326" y="5058"/>
                  </a:lnTo>
                  <a:lnTo>
                    <a:pt x="64388" y="0"/>
                  </a:lnTo>
                  <a:lnTo>
                    <a:pt x="3320033" y="0"/>
                  </a:lnTo>
                  <a:lnTo>
                    <a:pt x="3345096" y="5058"/>
                  </a:lnTo>
                  <a:lnTo>
                    <a:pt x="3365563" y="18843"/>
                  </a:lnTo>
                  <a:lnTo>
                    <a:pt x="3379362" y="39272"/>
                  </a:lnTo>
                  <a:lnTo>
                    <a:pt x="3384423" y="64262"/>
                  </a:lnTo>
                  <a:lnTo>
                    <a:pt x="3384423" y="321690"/>
                  </a:lnTo>
                  <a:lnTo>
                    <a:pt x="3379362" y="346753"/>
                  </a:lnTo>
                  <a:lnTo>
                    <a:pt x="3365563" y="367220"/>
                  </a:lnTo>
                  <a:lnTo>
                    <a:pt x="3345096" y="381019"/>
                  </a:lnTo>
                  <a:lnTo>
                    <a:pt x="3320033" y="386079"/>
                  </a:lnTo>
                  <a:lnTo>
                    <a:pt x="64388" y="386079"/>
                  </a:lnTo>
                  <a:lnTo>
                    <a:pt x="39326" y="381019"/>
                  </a:lnTo>
                  <a:lnTo>
                    <a:pt x="18859" y="367220"/>
                  </a:lnTo>
                  <a:lnTo>
                    <a:pt x="5060" y="346753"/>
                  </a:lnTo>
                  <a:lnTo>
                    <a:pt x="0" y="321690"/>
                  </a:lnTo>
                  <a:lnTo>
                    <a:pt x="0" y="64262"/>
                  </a:lnTo>
                  <a:close/>
                </a:path>
              </a:pathLst>
            </a:custGeom>
            <a:ln w="25399">
              <a:solidFill>
                <a:srgbClr val="B66C3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" name="object 6"/>
            <p:cNvSpPr/>
            <p:nvPr/>
          </p:nvSpPr>
          <p:spPr>
            <a:xfrm>
              <a:off x="179514" y="673989"/>
              <a:ext cx="4680585" cy="379095"/>
            </a:xfrm>
            <a:custGeom>
              <a:avLst/>
              <a:gdLst/>
              <a:ahLst/>
              <a:cxnLst/>
              <a:rect l="l" t="t" r="r" b="b"/>
              <a:pathLst>
                <a:path w="4680585" h="379094">
                  <a:moveTo>
                    <a:pt x="4617402" y="0"/>
                  </a:moveTo>
                  <a:lnTo>
                    <a:pt x="63131" y="0"/>
                  </a:lnTo>
                  <a:lnTo>
                    <a:pt x="38554" y="4951"/>
                  </a:lnTo>
                  <a:lnTo>
                    <a:pt x="18488" y="18462"/>
                  </a:lnTo>
                  <a:lnTo>
                    <a:pt x="4960" y="38522"/>
                  </a:lnTo>
                  <a:lnTo>
                    <a:pt x="0" y="63119"/>
                  </a:lnTo>
                  <a:lnTo>
                    <a:pt x="0" y="315595"/>
                  </a:lnTo>
                  <a:lnTo>
                    <a:pt x="4960" y="340191"/>
                  </a:lnTo>
                  <a:lnTo>
                    <a:pt x="18488" y="360251"/>
                  </a:lnTo>
                  <a:lnTo>
                    <a:pt x="38554" y="373762"/>
                  </a:lnTo>
                  <a:lnTo>
                    <a:pt x="63131" y="378713"/>
                  </a:lnTo>
                  <a:lnTo>
                    <a:pt x="4617402" y="378713"/>
                  </a:lnTo>
                  <a:lnTo>
                    <a:pt x="4641945" y="373762"/>
                  </a:lnTo>
                  <a:lnTo>
                    <a:pt x="4662011" y="360251"/>
                  </a:lnTo>
                  <a:lnTo>
                    <a:pt x="4675552" y="340191"/>
                  </a:lnTo>
                  <a:lnTo>
                    <a:pt x="4680521" y="315595"/>
                  </a:lnTo>
                  <a:lnTo>
                    <a:pt x="4680521" y="63119"/>
                  </a:lnTo>
                  <a:lnTo>
                    <a:pt x="4675552" y="38522"/>
                  </a:lnTo>
                  <a:lnTo>
                    <a:pt x="4662011" y="18462"/>
                  </a:lnTo>
                  <a:lnTo>
                    <a:pt x="4641945" y="4951"/>
                  </a:lnTo>
                  <a:lnTo>
                    <a:pt x="4617402" y="0"/>
                  </a:lnTo>
                  <a:close/>
                </a:path>
              </a:pathLst>
            </a:custGeom>
            <a:solidFill>
              <a:srgbClr val="C0504D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" name="object 7"/>
            <p:cNvSpPr/>
            <p:nvPr/>
          </p:nvSpPr>
          <p:spPr>
            <a:xfrm>
              <a:off x="179514" y="673989"/>
              <a:ext cx="4680585" cy="379095"/>
            </a:xfrm>
            <a:custGeom>
              <a:avLst/>
              <a:gdLst/>
              <a:ahLst/>
              <a:cxnLst/>
              <a:rect l="l" t="t" r="r" b="b"/>
              <a:pathLst>
                <a:path w="4680585" h="379094">
                  <a:moveTo>
                    <a:pt x="4617402" y="0"/>
                  </a:moveTo>
                  <a:lnTo>
                    <a:pt x="4641945" y="4951"/>
                  </a:lnTo>
                  <a:lnTo>
                    <a:pt x="4662011" y="18462"/>
                  </a:lnTo>
                  <a:lnTo>
                    <a:pt x="4675552" y="38522"/>
                  </a:lnTo>
                  <a:lnTo>
                    <a:pt x="4680521" y="63119"/>
                  </a:lnTo>
                  <a:lnTo>
                    <a:pt x="4680521" y="315595"/>
                  </a:lnTo>
                  <a:lnTo>
                    <a:pt x="4675552" y="340191"/>
                  </a:lnTo>
                  <a:lnTo>
                    <a:pt x="4662011" y="360251"/>
                  </a:lnTo>
                  <a:lnTo>
                    <a:pt x="4641945" y="373762"/>
                  </a:lnTo>
                  <a:lnTo>
                    <a:pt x="4617402" y="378713"/>
                  </a:lnTo>
                  <a:lnTo>
                    <a:pt x="63131" y="378713"/>
                  </a:lnTo>
                  <a:lnTo>
                    <a:pt x="38554" y="373762"/>
                  </a:lnTo>
                  <a:lnTo>
                    <a:pt x="18488" y="360251"/>
                  </a:lnTo>
                  <a:lnTo>
                    <a:pt x="4960" y="340191"/>
                  </a:lnTo>
                  <a:lnTo>
                    <a:pt x="0" y="315595"/>
                  </a:lnTo>
                  <a:lnTo>
                    <a:pt x="0" y="63119"/>
                  </a:lnTo>
                  <a:lnTo>
                    <a:pt x="4960" y="38522"/>
                  </a:lnTo>
                  <a:lnTo>
                    <a:pt x="18488" y="18462"/>
                  </a:lnTo>
                  <a:lnTo>
                    <a:pt x="38554" y="4951"/>
                  </a:lnTo>
                  <a:lnTo>
                    <a:pt x="63131" y="0"/>
                  </a:lnTo>
                  <a:lnTo>
                    <a:pt x="4617402" y="0"/>
                  </a:lnTo>
                  <a:close/>
                </a:path>
              </a:pathLst>
            </a:custGeom>
            <a:ln w="25400">
              <a:solidFill>
                <a:srgbClr val="8B3836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8" name="object 8"/>
          <p:cNvSpPr txBox="1"/>
          <p:nvPr/>
        </p:nvSpPr>
        <p:spPr>
          <a:xfrm>
            <a:off x="600252" y="716661"/>
            <a:ext cx="8235315" cy="69977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299085" indent="-286385">
              <a:lnSpc>
                <a:spcPct val="100000"/>
              </a:lnSpc>
              <a:spcBef>
                <a:spcPts val="95"/>
              </a:spcBef>
              <a:buFont typeface="Arial"/>
              <a:buChar char="•"/>
              <a:tabLst>
                <a:tab pos="299085" algn="l"/>
                <a:tab pos="5118735" algn="l"/>
              </a:tabLst>
            </a:pPr>
            <a:r>
              <a:rPr sz="1600" spc="-10" dirty="0">
                <a:solidFill>
                  <a:srgbClr val="FFFFFF"/>
                </a:solidFill>
                <a:latin typeface="Calibri"/>
                <a:cs typeface="Calibri"/>
              </a:rPr>
              <a:t>Sédimentation</a:t>
            </a:r>
            <a:r>
              <a:rPr sz="1600" spc="-5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600" dirty="0">
                <a:solidFill>
                  <a:srgbClr val="FFFFFF"/>
                </a:solidFill>
                <a:latin typeface="Calibri"/>
                <a:cs typeface="Calibri"/>
              </a:rPr>
              <a:t>détritique</a:t>
            </a:r>
            <a:r>
              <a:rPr sz="1600" spc="-4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600" dirty="0">
                <a:solidFill>
                  <a:srgbClr val="FFFFFF"/>
                </a:solidFill>
                <a:latin typeface="Calibri"/>
                <a:cs typeface="Calibri"/>
              </a:rPr>
              <a:t>ou</a:t>
            </a:r>
            <a:r>
              <a:rPr sz="1600" spc="-2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600" spc="-10" dirty="0">
                <a:solidFill>
                  <a:srgbClr val="FFFFFF"/>
                </a:solidFill>
                <a:latin typeface="Calibri"/>
                <a:cs typeface="Calibri"/>
              </a:rPr>
              <a:t>silicoclastique</a:t>
            </a:r>
            <a:r>
              <a:rPr sz="1600" dirty="0">
                <a:solidFill>
                  <a:srgbClr val="FFFFFF"/>
                </a:solidFill>
                <a:latin typeface="Calibri"/>
                <a:cs typeface="Calibri"/>
              </a:rPr>
              <a:t>	</a:t>
            </a:r>
            <a:r>
              <a:rPr sz="2400" i="1" baseline="1736" dirty="0">
                <a:solidFill>
                  <a:srgbClr val="FFFFFF"/>
                </a:solidFill>
                <a:latin typeface="Calibri"/>
                <a:cs typeface="Calibri"/>
              </a:rPr>
              <a:t>3.</a:t>
            </a:r>
            <a:r>
              <a:rPr sz="2400" i="1" spc="-75" baseline="1736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400" i="1" baseline="1736" dirty="0">
                <a:solidFill>
                  <a:srgbClr val="FFFFFF"/>
                </a:solidFill>
                <a:latin typeface="Calibri"/>
                <a:cs typeface="Calibri"/>
              </a:rPr>
              <a:t>Catégories</a:t>
            </a:r>
            <a:r>
              <a:rPr sz="2400" i="1" spc="-60" baseline="1736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400" i="1" baseline="1736" dirty="0">
                <a:solidFill>
                  <a:srgbClr val="FFFFFF"/>
                </a:solidFill>
                <a:latin typeface="Calibri"/>
                <a:cs typeface="Calibri"/>
              </a:rPr>
              <a:t>de</a:t>
            </a:r>
            <a:r>
              <a:rPr sz="2400" i="1" spc="-52" baseline="1736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400" i="1" baseline="1736" dirty="0">
                <a:solidFill>
                  <a:srgbClr val="FFFFFF"/>
                </a:solidFill>
                <a:latin typeface="Calibri"/>
                <a:cs typeface="Calibri"/>
              </a:rPr>
              <a:t>roches</a:t>
            </a:r>
            <a:r>
              <a:rPr sz="2400" i="1" spc="-60" baseline="1736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400" i="1" spc="-15" baseline="1736" dirty="0">
                <a:solidFill>
                  <a:srgbClr val="FFFFFF"/>
                </a:solidFill>
                <a:latin typeface="Calibri"/>
                <a:cs typeface="Calibri"/>
              </a:rPr>
              <a:t>sédimentaires</a:t>
            </a:r>
            <a:endParaRPr sz="2400" baseline="1736">
              <a:latin typeface="Calibri"/>
              <a:cs typeface="Calibri"/>
            </a:endParaRPr>
          </a:p>
          <a:p>
            <a:pPr marL="220345">
              <a:lnSpc>
                <a:spcPct val="100000"/>
              </a:lnSpc>
              <a:spcBef>
                <a:spcPts val="1710"/>
              </a:spcBef>
            </a:pPr>
            <a:r>
              <a:rPr sz="1400" dirty="0">
                <a:latin typeface="Comic Sans MS"/>
                <a:cs typeface="Comic Sans MS"/>
              </a:rPr>
              <a:t>Classification</a:t>
            </a:r>
            <a:r>
              <a:rPr sz="1400" spc="-40" dirty="0">
                <a:latin typeface="Comic Sans MS"/>
                <a:cs typeface="Comic Sans MS"/>
              </a:rPr>
              <a:t> </a:t>
            </a:r>
            <a:r>
              <a:rPr sz="1400" dirty="0">
                <a:latin typeface="Comic Sans MS"/>
                <a:cs typeface="Comic Sans MS"/>
              </a:rPr>
              <a:t>de</a:t>
            </a:r>
            <a:r>
              <a:rPr sz="1400" spc="-30" dirty="0">
                <a:latin typeface="Comic Sans MS"/>
                <a:cs typeface="Comic Sans MS"/>
              </a:rPr>
              <a:t> </a:t>
            </a:r>
            <a:r>
              <a:rPr sz="1400" dirty="0">
                <a:latin typeface="Comic Sans MS"/>
                <a:cs typeface="Comic Sans MS"/>
              </a:rPr>
              <a:t>Pettijohn</a:t>
            </a:r>
            <a:r>
              <a:rPr sz="1400" spc="-35" dirty="0">
                <a:latin typeface="Comic Sans MS"/>
                <a:cs typeface="Comic Sans MS"/>
              </a:rPr>
              <a:t> </a:t>
            </a:r>
            <a:r>
              <a:rPr sz="1400" dirty="0">
                <a:latin typeface="Comic Sans MS"/>
                <a:cs typeface="Comic Sans MS"/>
              </a:rPr>
              <a:t>et</a:t>
            </a:r>
            <a:r>
              <a:rPr sz="1400" spc="-25" dirty="0">
                <a:latin typeface="Comic Sans MS"/>
                <a:cs typeface="Comic Sans MS"/>
              </a:rPr>
              <a:t> </a:t>
            </a:r>
            <a:r>
              <a:rPr sz="1400" dirty="0">
                <a:latin typeface="Comic Sans MS"/>
                <a:cs typeface="Comic Sans MS"/>
              </a:rPr>
              <a:t>al.,</a:t>
            </a:r>
            <a:r>
              <a:rPr sz="1400" spc="-30" dirty="0">
                <a:latin typeface="Comic Sans MS"/>
                <a:cs typeface="Comic Sans MS"/>
              </a:rPr>
              <a:t> </a:t>
            </a:r>
            <a:r>
              <a:rPr sz="1400" dirty="0">
                <a:latin typeface="Comic Sans MS"/>
                <a:cs typeface="Comic Sans MS"/>
              </a:rPr>
              <a:t>1987</a:t>
            </a:r>
            <a:r>
              <a:rPr sz="1400" spc="-35" dirty="0">
                <a:latin typeface="Comic Sans MS"/>
                <a:cs typeface="Comic Sans MS"/>
              </a:rPr>
              <a:t> </a:t>
            </a:r>
            <a:r>
              <a:rPr sz="1400" dirty="0">
                <a:latin typeface="Comic Sans MS"/>
                <a:cs typeface="Comic Sans MS"/>
              </a:rPr>
              <a:t>:</a:t>
            </a:r>
            <a:r>
              <a:rPr sz="1400" spc="-20" dirty="0">
                <a:latin typeface="Comic Sans MS"/>
                <a:cs typeface="Comic Sans MS"/>
              </a:rPr>
              <a:t> </a:t>
            </a:r>
            <a:r>
              <a:rPr sz="1400" dirty="0">
                <a:latin typeface="Comic Sans MS"/>
                <a:cs typeface="Comic Sans MS"/>
              </a:rPr>
              <a:t>critères</a:t>
            </a:r>
            <a:r>
              <a:rPr sz="1400" spc="-25" dirty="0">
                <a:latin typeface="Comic Sans MS"/>
                <a:cs typeface="Comic Sans MS"/>
              </a:rPr>
              <a:t> </a:t>
            </a:r>
            <a:r>
              <a:rPr sz="1400" dirty="0">
                <a:latin typeface="Comic Sans MS"/>
                <a:cs typeface="Comic Sans MS"/>
              </a:rPr>
              <a:t>minéralogiques</a:t>
            </a:r>
            <a:r>
              <a:rPr sz="1400" spc="-55" dirty="0">
                <a:latin typeface="Comic Sans MS"/>
                <a:cs typeface="Comic Sans MS"/>
              </a:rPr>
              <a:t> </a:t>
            </a:r>
            <a:r>
              <a:rPr sz="1400" dirty="0">
                <a:latin typeface="Comic Sans MS"/>
                <a:cs typeface="Comic Sans MS"/>
              </a:rPr>
              <a:t>vs</a:t>
            </a:r>
            <a:r>
              <a:rPr sz="1400" spc="-20" dirty="0">
                <a:latin typeface="Comic Sans MS"/>
                <a:cs typeface="Comic Sans MS"/>
              </a:rPr>
              <a:t> </a:t>
            </a:r>
            <a:r>
              <a:rPr sz="1400" dirty="0">
                <a:latin typeface="Comic Sans MS"/>
                <a:cs typeface="Comic Sans MS"/>
              </a:rPr>
              <a:t>pourcentages</a:t>
            </a:r>
            <a:r>
              <a:rPr sz="1400" spc="-30" dirty="0">
                <a:latin typeface="Comic Sans MS"/>
                <a:cs typeface="Comic Sans MS"/>
              </a:rPr>
              <a:t> </a:t>
            </a:r>
            <a:r>
              <a:rPr sz="1400" dirty="0">
                <a:latin typeface="Comic Sans MS"/>
                <a:cs typeface="Comic Sans MS"/>
              </a:rPr>
              <a:t>de</a:t>
            </a:r>
            <a:r>
              <a:rPr sz="1400" spc="-30" dirty="0">
                <a:latin typeface="Comic Sans MS"/>
                <a:cs typeface="Comic Sans MS"/>
              </a:rPr>
              <a:t> </a:t>
            </a:r>
            <a:r>
              <a:rPr sz="1400" spc="-10" dirty="0">
                <a:latin typeface="Comic Sans MS"/>
                <a:cs typeface="Comic Sans MS"/>
              </a:rPr>
              <a:t>matrice</a:t>
            </a:r>
            <a:endParaRPr sz="1400">
              <a:latin typeface="Comic Sans MS"/>
              <a:cs typeface="Comic Sans MS"/>
            </a:endParaRPr>
          </a:p>
        </p:txBody>
      </p:sp>
      <p:grpSp>
        <p:nvGrpSpPr>
          <p:cNvPr id="9" name="object 9"/>
          <p:cNvGrpSpPr/>
          <p:nvPr/>
        </p:nvGrpSpPr>
        <p:grpSpPr>
          <a:xfrm>
            <a:off x="899160" y="1367026"/>
            <a:ext cx="7419340" cy="5448300"/>
            <a:chOff x="899160" y="1367026"/>
            <a:chExt cx="7419340" cy="5448300"/>
          </a:xfrm>
        </p:grpSpPr>
        <p:pic>
          <p:nvPicPr>
            <p:cNvPr id="10" name="object 10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899160" y="1367026"/>
              <a:ext cx="7418832" cy="5448300"/>
            </a:xfrm>
            <a:prstGeom prst="rect">
              <a:avLst/>
            </a:prstGeom>
          </p:spPr>
        </p:pic>
        <p:sp>
          <p:nvSpPr>
            <p:cNvPr id="11" name="object 11"/>
            <p:cNvSpPr/>
            <p:nvPr/>
          </p:nvSpPr>
          <p:spPr>
            <a:xfrm>
              <a:off x="2676652" y="1787525"/>
              <a:ext cx="3605529" cy="1250950"/>
            </a:xfrm>
            <a:custGeom>
              <a:avLst/>
              <a:gdLst/>
              <a:ahLst/>
              <a:cxnLst/>
              <a:rect l="l" t="t" r="r" b="b"/>
              <a:pathLst>
                <a:path w="3605529" h="1250950">
                  <a:moveTo>
                    <a:pt x="3519310" y="26967"/>
                  </a:moveTo>
                  <a:lnTo>
                    <a:pt x="0" y="1223390"/>
                  </a:lnTo>
                  <a:lnTo>
                    <a:pt x="9271" y="1250441"/>
                  </a:lnTo>
                  <a:lnTo>
                    <a:pt x="3528492" y="54005"/>
                  </a:lnTo>
                  <a:lnTo>
                    <a:pt x="3519310" y="26967"/>
                  </a:lnTo>
                  <a:close/>
                </a:path>
                <a:path w="3605529" h="1250950">
                  <a:moveTo>
                    <a:pt x="3595746" y="22351"/>
                  </a:moveTo>
                  <a:lnTo>
                    <a:pt x="3532886" y="22351"/>
                  </a:lnTo>
                  <a:lnTo>
                    <a:pt x="3542030" y="49402"/>
                  </a:lnTo>
                  <a:lnTo>
                    <a:pt x="3528492" y="54005"/>
                  </a:lnTo>
                  <a:lnTo>
                    <a:pt x="3537712" y="81152"/>
                  </a:lnTo>
                  <a:lnTo>
                    <a:pt x="3595746" y="22351"/>
                  </a:lnTo>
                  <a:close/>
                </a:path>
                <a:path w="3605529" h="1250950">
                  <a:moveTo>
                    <a:pt x="3532886" y="22351"/>
                  </a:moveTo>
                  <a:lnTo>
                    <a:pt x="3519310" y="26967"/>
                  </a:lnTo>
                  <a:lnTo>
                    <a:pt x="3528492" y="54005"/>
                  </a:lnTo>
                  <a:lnTo>
                    <a:pt x="3542030" y="49402"/>
                  </a:lnTo>
                  <a:lnTo>
                    <a:pt x="3532886" y="22351"/>
                  </a:lnTo>
                  <a:close/>
                </a:path>
                <a:path w="3605529" h="1250950">
                  <a:moveTo>
                    <a:pt x="3510153" y="0"/>
                  </a:moveTo>
                  <a:lnTo>
                    <a:pt x="3519310" y="26967"/>
                  </a:lnTo>
                  <a:lnTo>
                    <a:pt x="3532886" y="22351"/>
                  </a:lnTo>
                  <a:lnTo>
                    <a:pt x="3595746" y="22351"/>
                  </a:lnTo>
                  <a:lnTo>
                    <a:pt x="3605022" y="12953"/>
                  </a:lnTo>
                  <a:lnTo>
                    <a:pt x="3510153" y="0"/>
                  </a:lnTo>
                  <a:close/>
                </a:path>
              </a:pathLst>
            </a:custGeom>
            <a:solidFill>
              <a:srgbClr val="497DBA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2" name="object 12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2906267" y="1674240"/>
              <a:ext cx="3156204" cy="1181227"/>
            </a:xfrm>
            <a:prstGeom prst="rect">
              <a:avLst/>
            </a:prstGeom>
          </p:spPr>
        </p:pic>
        <p:pic>
          <p:nvPicPr>
            <p:cNvPr id="13" name="object 13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2580132" y="5417820"/>
              <a:ext cx="943356" cy="371856"/>
            </a:xfrm>
            <a:prstGeom prst="rect">
              <a:avLst/>
            </a:prstGeom>
          </p:spPr>
        </p:pic>
        <p:pic>
          <p:nvPicPr>
            <p:cNvPr id="14" name="object 14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2586227" y="5420868"/>
              <a:ext cx="972312" cy="405384"/>
            </a:xfrm>
            <a:prstGeom prst="rect">
              <a:avLst/>
            </a:prstGeom>
          </p:spPr>
        </p:pic>
        <p:pic>
          <p:nvPicPr>
            <p:cNvPr id="15" name="object 15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2627757" y="5445226"/>
              <a:ext cx="848309" cy="276999"/>
            </a:xfrm>
            <a:prstGeom prst="rect">
              <a:avLst/>
            </a:prstGeom>
          </p:spPr>
        </p:pic>
      </p:grpSp>
      <p:sp>
        <p:nvSpPr>
          <p:cNvPr id="16" name="object 16"/>
          <p:cNvSpPr txBox="1"/>
          <p:nvPr/>
        </p:nvSpPr>
        <p:spPr>
          <a:xfrm>
            <a:off x="2627757" y="5445226"/>
            <a:ext cx="848360" cy="277495"/>
          </a:xfrm>
          <a:prstGeom prst="rect">
            <a:avLst/>
          </a:prstGeom>
          <a:ln w="9525">
            <a:solidFill>
              <a:srgbClr val="F69240"/>
            </a:solidFill>
          </a:ln>
        </p:spPr>
        <p:txBody>
          <a:bodyPr vert="horz" wrap="square" lIns="0" tIns="41910" rIns="0" bIns="0" rtlCol="0">
            <a:spAutoFit/>
          </a:bodyPr>
          <a:lstStyle/>
          <a:p>
            <a:pPr marL="93345">
              <a:lnSpc>
                <a:spcPct val="100000"/>
              </a:lnSpc>
              <a:spcBef>
                <a:spcPts val="330"/>
              </a:spcBef>
            </a:pPr>
            <a:r>
              <a:rPr sz="1200" spc="-10" dirty="0">
                <a:latin typeface="Arial"/>
                <a:cs typeface="Arial"/>
              </a:rPr>
              <a:t>litharénite</a:t>
            </a:r>
            <a:endParaRPr sz="1200">
              <a:latin typeface="Arial"/>
              <a:cs typeface="Arial"/>
            </a:endParaRPr>
          </a:p>
        </p:txBody>
      </p:sp>
      <p:grpSp>
        <p:nvGrpSpPr>
          <p:cNvPr id="17" name="object 17"/>
          <p:cNvGrpSpPr/>
          <p:nvPr/>
        </p:nvGrpSpPr>
        <p:grpSpPr>
          <a:xfrm>
            <a:off x="1499616" y="4388040"/>
            <a:ext cx="1374775" cy="1089025"/>
            <a:chOff x="1499616" y="4388040"/>
            <a:chExt cx="1374775" cy="1089025"/>
          </a:xfrm>
        </p:grpSpPr>
        <p:pic>
          <p:nvPicPr>
            <p:cNvPr id="18" name="object 18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1499616" y="4985004"/>
              <a:ext cx="740664" cy="371856"/>
            </a:xfrm>
            <a:prstGeom prst="rect">
              <a:avLst/>
            </a:prstGeom>
          </p:spPr>
        </p:pic>
        <p:pic>
          <p:nvPicPr>
            <p:cNvPr id="19" name="object 19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1505712" y="4989576"/>
              <a:ext cx="769619" cy="405384"/>
            </a:xfrm>
            <a:prstGeom prst="rect">
              <a:avLst/>
            </a:prstGeom>
          </p:spPr>
        </p:pic>
        <p:pic>
          <p:nvPicPr>
            <p:cNvPr id="20" name="object 20"/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1547622" y="5013185"/>
              <a:ext cx="644728" cy="276999"/>
            </a:xfrm>
            <a:prstGeom prst="rect">
              <a:avLst/>
            </a:prstGeom>
          </p:spPr>
        </p:pic>
        <p:sp>
          <p:nvSpPr>
            <p:cNvPr id="21" name="object 21"/>
            <p:cNvSpPr/>
            <p:nvPr/>
          </p:nvSpPr>
          <p:spPr>
            <a:xfrm>
              <a:off x="1547622" y="5013185"/>
              <a:ext cx="645160" cy="277495"/>
            </a:xfrm>
            <a:custGeom>
              <a:avLst/>
              <a:gdLst/>
              <a:ahLst/>
              <a:cxnLst/>
              <a:rect l="l" t="t" r="r" b="b"/>
              <a:pathLst>
                <a:path w="645160" h="277495">
                  <a:moveTo>
                    <a:pt x="0" y="276999"/>
                  </a:moveTo>
                  <a:lnTo>
                    <a:pt x="644728" y="276999"/>
                  </a:lnTo>
                  <a:lnTo>
                    <a:pt x="644728" y="0"/>
                  </a:lnTo>
                  <a:lnTo>
                    <a:pt x="0" y="0"/>
                  </a:lnTo>
                  <a:lnTo>
                    <a:pt x="0" y="276999"/>
                  </a:lnTo>
                  <a:close/>
                </a:path>
              </a:pathLst>
            </a:custGeom>
            <a:ln w="9525">
              <a:solidFill>
                <a:srgbClr val="F6924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2" name="object 22"/>
            <p:cNvSpPr/>
            <p:nvPr/>
          </p:nvSpPr>
          <p:spPr>
            <a:xfrm>
              <a:off x="2124075" y="4392803"/>
              <a:ext cx="287655" cy="1079500"/>
            </a:xfrm>
            <a:custGeom>
              <a:avLst/>
              <a:gdLst/>
              <a:ahLst/>
              <a:cxnLst/>
              <a:rect l="l" t="t" r="r" b="b"/>
              <a:pathLst>
                <a:path w="287655" h="1079500">
                  <a:moveTo>
                    <a:pt x="287400" y="0"/>
                  </a:moveTo>
                  <a:lnTo>
                    <a:pt x="0" y="1079500"/>
                  </a:lnTo>
                </a:path>
              </a:pathLst>
            </a:custGeom>
            <a:ln w="952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23" name="object 23"/>
            <p:cNvPicPr/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2075688" y="4625340"/>
              <a:ext cx="757427" cy="556260"/>
            </a:xfrm>
            <a:prstGeom prst="rect">
              <a:avLst/>
            </a:prstGeom>
          </p:spPr>
        </p:pic>
        <p:pic>
          <p:nvPicPr>
            <p:cNvPr id="24" name="object 24"/>
            <p:cNvPicPr/>
            <p:nvPr/>
          </p:nvPicPr>
          <p:blipFill>
            <a:blip r:embed="rId11" cstate="print"/>
            <a:stretch>
              <a:fillRect/>
            </a:stretch>
          </p:blipFill>
          <p:spPr>
            <a:xfrm>
              <a:off x="2080260" y="4628388"/>
              <a:ext cx="794004" cy="588263"/>
            </a:xfrm>
            <a:prstGeom prst="rect">
              <a:avLst/>
            </a:prstGeom>
          </p:spPr>
        </p:pic>
        <p:pic>
          <p:nvPicPr>
            <p:cNvPr id="25" name="object 25"/>
            <p:cNvPicPr/>
            <p:nvPr/>
          </p:nvPicPr>
          <p:blipFill>
            <a:blip r:embed="rId12" cstate="print"/>
            <a:stretch>
              <a:fillRect/>
            </a:stretch>
          </p:blipFill>
          <p:spPr>
            <a:xfrm>
              <a:off x="2123694" y="4653127"/>
              <a:ext cx="662355" cy="461670"/>
            </a:xfrm>
            <a:prstGeom prst="rect">
              <a:avLst/>
            </a:prstGeom>
          </p:spPr>
        </p:pic>
        <p:sp>
          <p:nvSpPr>
            <p:cNvPr id="26" name="object 26"/>
            <p:cNvSpPr/>
            <p:nvPr/>
          </p:nvSpPr>
          <p:spPr>
            <a:xfrm>
              <a:off x="2123694" y="4653127"/>
              <a:ext cx="662940" cy="462280"/>
            </a:xfrm>
            <a:custGeom>
              <a:avLst/>
              <a:gdLst/>
              <a:ahLst/>
              <a:cxnLst/>
              <a:rect l="l" t="t" r="r" b="b"/>
              <a:pathLst>
                <a:path w="662939" h="462279">
                  <a:moveTo>
                    <a:pt x="0" y="461670"/>
                  </a:moveTo>
                  <a:lnTo>
                    <a:pt x="662355" y="461670"/>
                  </a:lnTo>
                  <a:lnTo>
                    <a:pt x="662355" y="0"/>
                  </a:lnTo>
                  <a:lnTo>
                    <a:pt x="0" y="0"/>
                  </a:lnTo>
                  <a:lnTo>
                    <a:pt x="0" y="461670"/>
                  </a:lnTo>
                  <a:close/>
                </a:path>
              </a:pathLst>
            </a:custGeom>
            <a:ln w="9525">
              <a:solidFill>
                <a:srgbClr val="F6924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27" name="object 27"/>
          <p:cNvSpPr txBox="1"/>
          <p:nvPr/>
        </p:nvSpPr>
        <p:spPr>
          <a:xfrm>
            <a:off x="1552384" y="4682490"/>
            <a:ext cx="1229360" cy="5689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673735">
              <a:lnSpc>
                <a:spcPct val="100000"/>
              </a:lnSpc>
              <a:spcBef>
                <a:spcPts val="100"/>
              </a:spcBef>
            </a:pPr>
            <a:r>
              <a:rPr sz="1200" spc="-10" dirty="0">
                <a:latin typeface="Arial"/>
                <a:cs typeface="Arial"/>
              </a:rPr>
              <a:t>arkose</a:t>
            </a:r>
            <a:endParaRPr sz="1200">
              <a:latin typeface="Arial"/>
              <a:cs typeface="Arial"/>
            </a:endParaRPr>
          </a:p>
          <a:p>
            <a:pPr marL="661670">
              <a:lnSpc>
                <a:spcPts val="1415"/>
              </a:lnSpc>
            </a:pPr>
            <a:r>
              <a:rPr sz="1200" spc="-10" dirty="0">
                <a:latin typeface="Arial"/>
                <a:cs typeface="Arial"/>
              </a:rPr>
              <a:t>lithique</a:t>
            </a:r>
            <a:endParaRPr sz="1200">
              <a:latin typeface="Arial"/>
              <a:cs typeface="Arial"/>
            </a:endParaRPr>
          </a:p>
          <a:p>
            <a:pPr marL="87630">
              <a:lnSpc>
                <a:spcPts val="1415"/>
              </a:lnSpc>
            </a:pPr>
            <a:r>
              <a:rPr sz="1200" spc="-10" dirty="0">
                <a:latin typeface="Arial"/>
                <a:cs typeface="Arial"/>
              </a:rPr>
              <a:t>arkose</a:t>
            </a:r>
            <a:endParaRPr sz="12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5604668" y="231089"/>
            <a:ext cx="3335654" cy="26924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487680">
              <a:lnSpc>
                <a:spcPct val="100000"/>
              </a:lnSpc>
              <a:spcBef>
                <a:spcPts val="95"/>
              </a:spcBef>
            </a:pPr>
            <a:r>
              <a:rPr sz="1600" dirty="0">
                <a:solidFill>
                  <a:srgbClr val="FFFFFF"/>
                </a:solidFill>
                <a:latin typeface="Calibri"/>
                <a:cs typeface="Calibri"/>
              </a:rPr>
              <a:t>III</a:t>
            </a:r>
            <a:r>
              <a:rPr sz="1600" spc="-5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600" dirty="0">
                <a:solidFill>
                  <a:srgbClr val="FFFFFF"/>
                </a:solidFill>
                <a:latin typeface="Calibri"/>
                <a:cs typeface="Calibri"/>
              </a:rPr>
              <a:t>.</a:t>
            </a:r>
            <a:r>
              <a:rPr sz="1600" spc="-3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600" dirty="0">
                <a:solidFill>
                  <a:srgbClr val="FFFFFF"/>
                </a:solidFill>
                <a:latin typeface="Calibri"/>
                <a:cs typeface="Calibri"/>
              </a:rPr>
              <a:t>Les</a:t>
            </a:r>
            <a:r>
              <a:rPr sz="1600" spc="-3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600" dirty="0">
                <a:solidFill>
                  <a:srgbClr val="FFFFFF"/>
                </a:solidFill>
                <a:latin typeface="Calibri"/>
                <a:cs typeface="Calibri"/>
              </a:rPr>
              <a:t>roches</a:t>
            </a:r>
            <a:r>
              <a:rPr sz="1600" spc="-1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600" spc="-10" dirty="0">
                <a:solidFill>
                  <a:srgbClr val="FFFFFF"/>
                </a:solidFill>
                <a:latin typeface="Calibri"/>
                <a:cs typeface="Calibri"/>
              </a:rPr>
              <a:t>sédimentaires</a:t>
            </a:r>
            <a:endParaRPr sz="1600">
              <a:latin typeface="Calibri"/>
              <a:cs typeface="Calibri"/>
            </a:endParaRPr>
          </a:p>
        </p:txBody>
      </p:sp>
      <p:grpSp>
        <p:nvGrpSpPr>
          <p:cNvPr id="3" name="object 3"/>
          <p:cNvGrpSpPr/>
          <p:nvPr/>
        </p:nvGrpSpPr>
        <p:grpSpPr>
          <a:xfrm>
            <a:off x="5567426" y="653923"/>
            <a:ext cx="3409950" cy="411480"/>
            <a:chOff x="5567426" y="653923"/>
            <a:chExt cx="3409950" cy="411480"/>
          </a:xfrm>
        </p:grpSpPr>
        <p:sp>
          <p:nvSpPr>
            <p:cNvPr id="4" name="object 4"/>
            <p:cNvSpPr/>
            <p:nvPr/>
          </p:nvSpPr>
          <p:spPr>
            <a:xfrm>
              <a:off x="5580126" y="666623"/>
              <a:ext cx="3384550" cy="386080"/>
            </a:xfrm>
            <a:custGeom>
              <a:avLst/>
              <a:gdLst/>
              <a:ahLst/>
              <a:cxnLst/>
              <a:rect l="l" t="t" r="r" b="b"/>
              <a:pathLst>
                <a:path w="3384550" h="386080">
                  <a:moveTo>
                    <a:pt x="3320033" y="0"/>
                  </a:moveTo>
                  <a:lnTo>
                    <a:pt x="64388" y="0"/>
                  </a:lnTo>
                  <a:lnTo>
                    <a:pt x="39326" y="5058"/>
                  </a:lnTo>
                  <a:lnTo>
                    <a:pt x="18859" y="18843"/>
                  </a:lnTo>
                  <a:lnTo>
                    <a:pt x="5060" y="39272"/>
                  </a:lnTo>
                  <a:lnTo>
                    <a:pt x="0" y="64262"/>
                  </a:lnTo>
                  <a:lnTo>
                    <a:pt x="0" y="321690"/>
                  </a:lnTo>
                  <a:lnTo>
                    <a:pt x="5060" y="346753"/>
                  </a:lnTo>
                  <a:lnTo>
                    <a:pt x="18859" y="367220"/>
                  </a:lnTo>
                  <a:lnTo>
                    <a:pt x="39326" y="381019"/>
                  </a:lnTo>
                  <a:lnTo>
                    <a:pt x="64388" y="386079"/>
                  </a:lnTo>
                  <a:lnTo>
                    <a:pt x="3320033" y="386079"/>
                  </a:lnTo>
                  <a:lnTo>
                    <a:pt x="3345096" y="381019"/>
                  </a:lnTo>
                  <a:lnTo>
                    <a:pt x="3365563" y="367220"/>
                  </a:lnTo>
                  <a:lnTo>
                    <a:pt x="3379362" y="346753"/>
                  </a:lnTo>
                  <a:lnTo>
                    <a:pt x="3384423" y="321690"/>
                  </a:lnTo>
                  <a:lnTo>
                    <a:pt x="3384423" y="64262"/>
                  </a:lnTo>
                  <a:lnTo>
                    <a:pt x="3379362" y="39272"/>
                  </a:lnTo>
                  <a:lnTo>
                    <a:pt x="3365563" y="18843"/>
                  </a:lnTo>
                  <a:lnTo>
                    <a:pt x="3345096" y="5058"/>
                  </a:lnTo>
                  <a:lnTo>
                    <a:pt x="3320033" y="0"/>
                  </a:lnTo>
                  <a:close/>
                </a:path>
              </a:pathLst>
            </a:custGeom>
            <a:solidFill>
              <a:srgbClr val="F7954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" name="object 5"/>
            <p:cNvSpPr/>
            <p:nvPr/>
          </p:nvSpPr>
          <p:spPr>
            <a:xfrm>
              <a:off x="5580126" y="666623"/>
              <a:ext cx="3384550" cy="386080"/>
            </a:xfrm>
            <a:custGeom>
              <a:avLst/>
              <a:gdLst/>
              <a:ahLst/>
              <a:cxnLst/>
              <a:rect l="l" t="t" r="r" b="b"/>
              <a:pathLst>
                <a:path w="3384550" h="386080">
                  <a:moveTo>
                    <a:pt x="0" y="64262"/>
                  </a:moveTo>
                  <a:lnTo>
                    <a:pt x="5060" y="39272"/>
                  </a:lnTo>
                  <a:lnTo>
                    <a:pt x="18859" y="18843"/>
                  </a:lnTo>
                  <a:lnTo>
                    <a:pt x="39326" y="5058"/>
                  </a:lnTo>
                  <a:lnTo>
                    <a:pt x="64388" y="0"/>
                  </a:lnTo>
                  <a:lnTo>
                    <a:pt x="3320033" y="0"/>
                  </a:lnTo>
                  <a:lnTo>
                    <a:pt x="3345096" y="5058"/>
                  </a:lnTo>
                  <a:lnTo>
                    <a:pt x="3365563" y="18843"/>
                  </a:lnTo>
                  <a:lnTo>
                    <a:pt x="3379362" y="39272"/>
                  </a:lnTo>
                  <a:lnTo>
                    <a:pt x="3384423" y="64262"/>
                  </a:lnTo>
                  <a:lnTo>
                    <a:pt x="3384423" y="321690"/>
                  </a:lnTo>
                  <a:lnTo>
                    <a:pt x="3379362" y="346753"/>
                  </a:lnTo>
                  <a:lnTo>
                    <a:pt x="3365563" y="367220"/>
                  </a:lnTo>
                  <a:lnTo>
                    <a:pt x="3345096" y="381019"/>
                  </a:lnTo>
                  <a:lnTo>
                    <a:pt x="3320033" y="386079"/>
                  </a:lnTo>
                  <a:lnTo>
                    <a:pt x="64388" y="386079"/>
                  </a:lnTo>
                  <a:lnTo>
                    <a:pt x="39326" y="381019"/>
                  </a:lnTo>
                  <a:lnTo>
                    <a:pt x="18859" y="367220"/>
                  </a:lnTo>
                  <a:lnTo>
                    <a:pt x="5060" y="346753"/>
                  </a:lnTo>
                  <a:lnTo>
                    <a:pt x="0" y="321690"/>
                  </a:lnTo>
                  <a:lnTo>
                    <a:pt x="0" y="64262"/>
                  </a:lnTo>
                  <a:close/>
                </a:path>
              </a:pathLst>
            </a:custGeom>
            <a:ln w="25399">
              <a:solidFill>
                <a:srgbClr val="B66C3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6" name="object 6"/>
          <p:cNvSpPr txBox="1"/>
          <p:nvPr/>
        </p:nvSpPr>
        <p:spPr>
          <a:xfrm>
            <a:off x="5706871" y="712978"/>
            <a:ext cx="3128645" cy="26924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600" i="1" dirty="0">
                <a:solidFill>
                  <a:srgbClr val="FFFFFF"/>
                </a:solidFill>
                <a:latin typeface="Calibri"/>
                <a:cs typeface="Calibri"/>
              </a:rPr>
              <a:t>3.</a:t>
            </a:r>
            <a:r>
              <a:rPr sz="1600" i="1" spc="-5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600" i="1" dirty="0">
                <a:solidFill>
                  <a:srgbClr val="FFFFFF"/>
                </a:solidFill>
                <a:latin typeface="Calibri"/>
                <a:cs typeface="Calibri"/>
              </a:rPr>
              <a:t>Catégories</a:t>
            </a:r>
            <a:r>
              <a:rPr sz="1600" i="1" spc="-4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600" i="1" dirty="0">
                <a:solidFill>
                  <a:srgbClr val="FFFFFF"/>
                </a:solidFill>
                <a:latin typeface="Calibri"/>
                <a:cs typeface="Calibri"/>
              </a:rPr>
              <a:t>de</a:t>
            </a:r>
            <a:r>
              <a:rPr sz="1600" i="1" spc="-3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600" i="1" dirty="0">
                <a:solidFill>
                  <a:srgbClr val="FFFFFF"/>
                </a:solidFill>
                <a:latin typeface="Calibri"/>
                <a:cs typeface="Calibri"/>
              </a:rPr>
              <a:t>roches</a:t>
            </a:r>
            <a:r>
              <a:rPr sz="1600" i="1" spc="-4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600" i="1" spc="-10" dirty="0">
                <a:solidFill>
                  <a:srgbClr val="FFFFFF"/>
                </a:solidFill>
                <a:latin typeface="Calibri"/>
                <a:cs typeface="Calibri"/>
              </a:rPr>
              <a:t>sédimentaires</a:t>
            </a:r>
            <a:endParaRPr sz="1600">
              <a:latin typeface="Calibri"/>
              <a:cs typeface="Calibri"/>
            </a:endParaRPr>
          </a:p>
        </p:txBody>
      </p:sp>
      <p:grpSp>
        <p:nvGrpSpPr>
          <p:cNvPr id="7" name="object 7"/>
          <p:cNvGrpSpPr/>
          <p:nvPr/>
        </p:nvGrpSpPr>
        <p:grpSpPr>
          <a:xfrm>
            <a:off x="166814" y="661288"/>
            <a:ext cx="4705985" cy="404495"/>
            <a:chOff x="166814" y="661288"/>
            <a:chExt cx="4705985" cy="404495"/>
          </a:xfrm>
        </p:grpSpPr>
        <p:sp>
          <p:nvSpPr>
            <p:cNvPr id="8" name="object 8"/>
            <p:cNvSpPr/>
            <p:nvPr/>
          </p:nvSpPr>
          <p:spPr>
            <a:xfrm>
              <a:off x="179514" y="673988"/>
              <a:ext cx="4680585" cy="379095"/>
            </a:xfrm>
            <a:custGeom>
              <a:avLst/>
              <a:gdLst/>
              <a:ahLst/>
              <a:cxnLst/>
              <a:rect l="l" t="t" r="r" b="b"/>
              <a:pathLst>
                <a:path w="4680585" h="379094">
                  <a:moveTo>
                    <a:pt x="4617402" y="0"/>
                  </a:moveTo>
                  <a:lnTo>
                    <a:pt x="63131" y="0"/>
                  </a:lnTo>
                  <a:lnTo>
                    <a:pt x="38554" y="4951"/>
                  </a:lnTo>
                  <a:lnTo>
                    <a:pt x="18488" y="18462"/>
                  </a:lnTo>
                  <a:lnTo>
                    <a:pt x="4960" y="38522"/>
                  </a:lnTo>
                  <a:lnTo>
                    <a:pt x="0" y="63119"/>
                  </a:lnTo>
                  <a:lnTo>
                    <a:pt x="0" y="315595"/>
                  </a:lnTo>
                  <a:lnTo>
                    <a:pt x="4960" y="340191"/>
                  </a:lnTo>
                  <a:lnTo>
                    <a:pt x="18488" y="360251"/>
                  </a:lnTo>
                  <a:lnTo>
                    <a:pt x="38554" y="373762"/>
                  </a:lnTo>
                  <a:lnTo>
                    <a:pt x="63131" y="378713"/>
                  </a:lnTo>
                  <a:lnTo>
                    <a:pt x="4617402" y="378713"/>
                  </a:lnTo>
                  <a:lnTo>
                    <a:pt x="4641945" y="373762"/>
                  </a:lnTo>
                  <a:lnTo>
                    <a:pt x="4662011" y="360251"/>
                  </a:lnTo>
                  <a:lnTo>
                    <a:pt x="4675552" y="340191"/>
                  </a:lnTo>
                  <a:lnTo>
                    <a:pt x="4680521" y="315595"/>
                  </a:lnTo>
                  <a:lnTo>
                    <a:pt x="4680521" y="63119"/>
                  </a:lnTo>
                  <a:lnTo>
                    <a:pt x="4675552" y="38522"/>
                  </a:lnTo>
                  <a:lnTo>
                    <a:pt x="4662011" y="18462"/>
                  </a:lnTo>
                  <a:lnTo>
                    <a:pt x="4641945" y="4951"/>
                  </a:lnTo>
                  <a:lnTo>
                    <a:pt x="4617402" y="0"/>
                  </a:lnTo>
                  <a:close/>
                </a:path>
              </a:pathLst>
            </a:custGeom>
            <a:solidFill>
              <a:srgbClr val="C0504D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" name="object 9"/>
            <p:cNvSpPr/>
            <p:nvPr/>
          </p:nvSpPr>
          <p:spPr>
            <a:xfrm>
              <a:off x="179514" y="673988"/>
              <a:ext cx="4680585" cy="379095"/>
            </a:xfrm>
            <a:custGeom>
              <a:avLst/>
              <a:gdLst/>
              <a:ahLst/>
              <a:cxnLst/>
              <a:rect l="l" t="t" r="r" b="b"/>
              <a:pathLst>
                <a:path w="4680585" h="379094">
                  <a:moveTo>
                    <a:pt x="4617402" y="0"/>
                  </a:moveTo>
                  <a:lnTo>
                    <a:pt x="4641945" y="4951"/>
                  </a:lnTo>
                  <a:lnTo>
                    <a:pt x="4662011" y="18462"/>
                  </a:lnTo>
                  <a:lnTo>
                    <a:pt x="4675552" y="38522"/>
                  </a:lnTo>
                  <a:lnTo>
                    <a:pt x="4680521" y="63119"/>
                  </a:lnTo>
                  <a:lnTo>
                    <a:pt x="4680521" y="315595"/>
                  </a:lnTo>
                  <a:lnTo>
                    <a:pt x="4675552" y="340191"/>
                  </a:lnTo>
                  <a:lnTo>
                    <a:pt x="4662011" y="360251"/>
                  </a:lnTo>
                  <a:lnTo>
                    <a:pt x="4641945" y="373762"/>
                  </a:lnTo>
                  <a:lnTo>
                    <a:pt x="4617402" y="378713"/>
                  </a:lnTo>
                  <a:lnTo>
                    <a:pt x="63131" y="378713"/>
                  </a:lnTo>
                  <a:lnTo>
                    <a:pt x="38554" y="373762"/>
                  </a:lnTo>
                  <a:lnTo>
                    <a:pt x="18488" y="360251"/>
                  </a:lnTo>
                  <a:lnTo>
                    <a:pt x="4960" y="340191"/>
                  </a:lnTo>
                  <a:lnTo>
                    <a:pt x="0" y="315595"/>
                  </a:lnTo>
                  <a:lnTo>
                    <a:pt x="0" y="63119"/>
                  </a:lnTo>
                  <a:lnTo>
                    <a:pt x="4960" y="38522"/>
                  </a:lnTo>
                  <a:lnTo>
                    <a:pt x="18488" y="18462"/>
                  </a:lnTo>
                  <a:lnTo>
                    <a:pt x="38554" y="4951"/>
                  </a:lnTo>
                  <a:lnTo>
                    <a:pt x="63131" y="0"/>
                  </a:lnTo>
                  <a:lnTo>
                    <a:pt x="4617402" y="0"/>
                  </a:lnTo>
                  <a:close/>
                </a:path>
              </a:pathLst>
            </a:custGeom>
            <a:ln w="25400">
              <a:solidFill>
                <a:srgbClr val="8B3836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0" name="object 10"/>
          <p:cNvSpPr txBox="1"/>
          <p:nvPr/>
        </p:nvSpPr>
        <p:spPr>
          <a:xfrm>
            <a:off x="600252" y="716661"/>
            <a:ext cx="3838575" cy="26924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299085" indent="-286385">
              <a:lnSpc>
                <a:spcPct val="100000"/>
              </a:lnSpc>
              <a:spcBef>
                <a:spcPts val="95"/>
              </a:spcBef>
              <a:buFont typeface="Arial"/>
              <a:buChar char="•"/>
              <a:tabLst>
                <a:tab pos="299085" algn="l"/>
              </a:tabLst>
            </a:pPr>
            <a:r>
              <a:rPr sz="1600" spc="-10" dirty="0">
                <a:solidFill>
                  <a:srgbClr val="FFFFFF"/>
                </a:solidFill>
                <a:latin typeface="Calibri"/>
                <a:cs typeface="Calibri"/>
              </a:rPr>
              <a:t>Sédimentation</a:t>
            </a:r>
            <a:r>
              <a:rPr sz="1600" spc="-5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600" dirty="0">
                <a:solidFill>
                  <a:srgbClr val="FFFFFF"/>
                </a:solidFill>
                <a:latin typeface="Calibri"/>
                <a:cs typeface="Calibri"/>
              </a:rPr>
              <a:t>détritique</a:t>
            </a:r>
            <a:r>
              <a:rPr sz="1600" spc="-4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600" dirty="0">
                <a:solidFill>
                  <a:srgbClr val="FFFFFF"/>
                </a:solidFill>
                <a:latin typeface="Calibri"/>
                <a:cs typeface="Calibri"/>
              </a:rPr>
              <a:t>ou</a:t>
            </a:r>
            <a:r>
              <a:rPr sz="1600" spc="-2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600" spc="-10" dirty="0">
                <a:solidFill>
                  <a:srgbClr val="FFFFFF"/>
                </a:solidFill>
                <a:latin typeface="Calibri"/>
                <a:cs typeface="Calibri"/>
              </a:rPr>
              <a:t>silicoclastique</a:t>
            </a:r>
            <a:endParaRPr sz="1600">
              <a:latin typeface="Calibri"/>
              <a:cs typeface="Calibri"/>
            </a:endParaRPr>
          </a:p>
        </p:txBody>
      </p:sp>
      <p:grpSp>
        <p:nvGrpSpPr>
          <p:cNvPr id="11" name="object 11"/>
          <p:cNvGrpSpPr/>
          <p:nvPr/>
        </p:nvGrpSpPr>
        <p:grpSpPr>
          <a:xfrm>
            <a:off x="214820" y="1196721"/>
            <a:ext cx="5279390" cy="3960495"/>
            <a:chOff x="214820" y="1196721"/>
            <a:chExt cx="5279390" cy="3960495"/>
          </a:xfrm>
        </p:grpSpPr>
        <p:pic>
          <p:nvPicPr>
            <p:cNvPr id="12" name="object 12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214820" y="1196721"/>
              <a:ext cx="5279009" cy="3960495"/>
            </a:xfrm>
            <a:prstGeom prst="rect">
              <a:avLst/>
            </a:prstGeom>
          </p:spPr>
        </p:pic>
        <p:pic>
          <p:nvPicPr>
            <p:cNvPr id="13" name="object 13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1984247" y="2426208"/>
              <a:ext cx="2459736" cy="566927"/>
            </a:xfrm>
            <a:prstGeom prst="rect">
              <a:avLst/>
            </a:prstGeom>
          </p:spPr>
        </p:pic>
      </p:grpSp>
      <p:sp>
        <p:nvSpPr>
          <p:cNvPr id="14" name="object 14"/>
          <p:cNvSpPr txBox="1"/>
          <p:nvPr/>
        </p:nvSpPr>
        <p:spPr>
          <a:xfrm>
            <a:off x="2130679" y="2479294"/>
            <a:ext cx="2147570" cy="33083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2000" dirty="0">
                <a:solidFill>
                  <a:srgbClr val="FFFFFF"/>
                </a:solidFill>
                <a:latin typeface="Calibri"/>
                <a:cs typeface="Calibri"/>
              </a:rPr>
              <a:t>Joint</a:t>
            </a:r>
            <a:r>
              <a:rPr sz="2000" spc="-5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000" spc="-10" dirty="0">
                <a:solidFill>
                  <a:srgbClr val="FFFFFF"/>
                </a:solidFill>
                <a:latin typeface="Calibri"/>
                <a:cs typeface="Calibri"/>
              </a:rPr>
              <a:t>stratigraphique</a:t>
            </a:r>
            <a:endParaRPr sz="2000">
              <a:latin typeface="Calibri"/>
              <a:cs typeface="Calibri"/>
            </a:endParaRPr>
          </a:p>
        </p:txBody>
      </p:sp>
      <p:pic>
        <p:nvPicPr>
          <p:cNvPr id="15" name="object 15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1427988" y="3436620"/>
            <a:ext cx="1987295" cy="566927"/>
          </a:xfrm>
          <a:prstGeom prst="rect">
            <a:avLst/>
          </a:prstGeom>
        </p:spPr>
      </p:pic>
      <p:sp>
        <p:nvSpPr>
          <p:cNvPr id="16" name="object 16"/>
          <p:cNvSpPr txBox="1"/>
          <p:nvPr/>
        </p:nvSpPr>
        <p:spPr>
          <a:xfrm>
            <a:off x="1573783" y="3490721"/>
            <a:ext cx="1675764" cy="33083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2000" dirty="0">
                <a:solidFill>
                  <a:srgbClr val="FFFFFF"/>
                </a:solidFill>
                <a:latin typeface="Calibri"/>
                <a:cs typeface="Calibri"/>
              </a:rPr>
              <a:t>Litages</a:t>
            </a:r>
            <a:r>
              <a:rPr sz="2000" spc="-7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000" spc="-10" dirty="0">
                <a:solidFill>
                  <a:srgbClr val="FFFFFF"/>
                </a:solidFill>
                <a:latin typeface="Calibri"/>
                <a:cs typeface="Calibri"/>
              </a:rPr>
              <a:t>obliques</a:t>
            </a:r>
            <a:endParaRPr sz="2000">
              <a:latin typeface="Calibri"/>
              <a:cs typeface="Calibri"/>
            </a:endParaRPr>
          </a:p>
        </p:txBody>
      </p:sp>
      <p:sp>
        <p:nvSpPr>
          <p:cNvPr id="17" name="object 17"/>
          <p:cNvSpPr txBox="1"/>
          <p:nvPr/>
        </p:nvSpPr>
        <p:spPr>
          <a:xfrm>
            <a:off x="319836" y="4848605"/>
            <a:ext cx="1302385" cy="26924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600" i="1" dirty="0">
                <a:latin typeface="Arial"/>
                <a:cs typeface="Arial"/>
              </a:rPr>
              <a:t>Grès</a:t>
            </a:r>
            <a:r>
              <a:rPr sz="1600" i="1" spc="-20" dirty="0">
                <a:latin typeface="Arial"/>
                <a:cs typeface="Arial"/>
              </a:rPr>
              <a:t> </a:t>
            </a:r>
            <a:r>
              <a:rPr sz="1600" i="1" spc="-10" dirty="0">
                <a:latin typeface="Arial"/>
                <a:cs typeface="Arial"/>
              </a:rPr>
              <a:t>dunaires</a:t>
            </a:r>
            <a:endParaRPr sz="1600">
              <a:latin typeface="Arial"/>
              <a:cs typeface="Arial"/>
            </a:endParaRPr>
          </a:p>
        </p:txBody>
      </p:sp>
      <p:grpSp>
        <p:nvGrpSpPr>
          <p:cNvPr id="18" name="object 18"/>
          <p:cNvGrpSpPr/>
          <p:nvPr/>
        </p:nvGrpSpPr>
        <p:grpSpPr>
          <a:xfrm>
            <a:off x="4389120" y="2212847"/>
            <a:ext cx="4693920" cy="4645660"/>
            <a:chOff x="4389120" y="2212847"/>
            <a:chExt cx="4693920" cy="4645660"/>
          </a:xfrm>
        </p:grpSpPr>
        <p:pic>
          <p:nvPicPr>
            <p:cNvPr id="19" name="object 19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4389120" y="2212847"/>
              <a:ext cx="4693920" cy="4645152"/>
            </a:xfrm>
            <a:prstGeom prst="rect">
              <a:avLst/>
            </a:prstGeom>
          </p:spPr>
        </p:pic>
        <p:pic>
          <p:nvPicPr>
            <p:cNvPr id="20" name="object 20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4453255" y="2276821"/>
              <a:ext cx="4511166" cy="4473575"/>
            </a:xfrm>
            <a:prstGeom prst="rect">
              <a:avLst/>
            </a:prstGeom>
          </p:spPr>
        </p:pic>
      </p:grpSp>
      <p:sp>
        <p:nvSpPr>
          <p:cNvPr id="21" name="object 21"/>
          <p:cNvSpPr txBox="1"/>
          <p:nvPr/>
        </p:nvSpPr>
        <p:spPr>
          <a:xfrm>
            <a:off x="4434204" y="2257771"/>
            <a:ext cx="4549775" cy="4511675"/>
          </a:xfrm>
          <a:prstGeom prst="rect">
            <a:avLst/>
          </a:prstGeom>
          <a:ln w="38100">
            <a:solidFill>
              <a:srgbClr val="000000"/>
            </a:solidFill>
          </a:ln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ct val="100000"/>
              </a:lnSpc>
            </a:pPr>
            <a:endParaRPr sz="7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7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7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7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7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7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7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7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7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7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7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7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7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7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7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7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7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7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7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7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7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7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7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7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7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7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7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7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7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7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7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7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7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7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7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7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7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7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7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7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7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690"/>
              </a:spcBef>
            </a:pPr>
            <a:endParaRPr sz="700">
              <a:latin typeface="Times New Roman"/>
              <a:cs typeface="Times New Roman"/>
            </a:endParaRPr>
          </a:p>
          <a:p>
            <a:pPr marL="70485">
              <a:lnSpc>
                <a:spcPct val="100000"/>
              </a:lnSpc>
            </a:pPr>
            <a:r>
              <a:rPr sz="700" dirty="0">
                <a:latin typeface="Calibri"/>
                <a:cs typeface="Calibri"/>
              </a:rPr>
              <a:t>I. </a:t>
            </a:r>
            <a:r>
              <a:rPr sz="700" spc="-20" dirty="0">
                <a:latin typeface="Calibri"/>
                <a:cs typeface="Calibri"/>
              </a:rPr>
              <a:t>BOUR</a:t>
            </a:r>
            <a:endParaRPr sz="7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0" y="0"/>
            <a:ext cx="9139555" cy="1126490"/>
            <a:chOff x="0" y="0"/>
            <a:chExt cx="9139555" cy="1126490"/>
          </a:xfrm>
        </p:grpSpPr>
        <p:sp>
          <p:nvSpPr>
            <p:cNvPr id="3" name="object 3"/>
            <p:cNvSpPr/>
            <p:nvPr/>
          </p:nvSpPr>
          <p:spPr>
            <a:xfrm>
              <a:off x="5580126" y="666623"/>
              <a:ext cx="3384550" cy="386080"/>
            </a:xfrm>
            <a:custGeom>
              <a:avLst/>
              <a:gdLst/>
              <a:ahLst/>
              <a:cxnLst/>
              <a:rect l="l" t="t" r="r" b="b"/>
              <a:pathLst>
                <a:path w="3384550" h="386080">
                  <a:moveTo>
                    <a:pt x="3320033" y="0"/>
                  </a:moveTo>
                  <a:lnTo>
                    <a:pt x="64388" y="0"/>
                  </a:lnTo>
                  <a:lnTo>
                    <a:pt x="39326" y="5058"/>
                  </a:lnTo>
                  <a:lnTo>
                    <a:pt x="18859" y="18843"/>
                  </a:lnTo>
                  <a:lnTo>
                    <a:pt x="5060" y="39272"/>
                  </a:lnTo>
                  <a:lnTo>
                    <a:pt x="0" y="64262"/>
                  </a:lnTo>
                  <a:lnTo>
                    <a:pt x="0" y="321690"/>
                  </a:lnTo>
                  <a:lnTo>
                    <a:pt x="5060" y="346753"/>
                  </a:lnTo>
                  <a:lnTo>
                    <a:pt x="18859" y="367220"/>
                  </a:lnTo>
                  <a:lnTo>
                    <a:pt x="39326" y="381019"/>
                  </a:lnTo>
                  <a:lnTo>
                    <a:pt x="64388" y="386079"/>
                  </a:lnTo>
                  <a:lnTo>
                    <a:pt x="3320033" y="386079"/>
                  </a:lnTo>
                  <a:lnTo>
                    <a:pt x="3345096" y="381019"/>
                  </a:lnTo>
                  <a:lnTo>
                    <a:pt x="3365563" y="367220"/>
                  </a:lnTo>
                  <a:lnTo>
                    <a:pt x="3379362" y="346753"/>
                  </a:lnTo>
                  <a:lnTo>
                    <a:pt x="3384423" y="321690"/>
                  </a:lnTo>
                  <a:lnTo>
                    <a:pt x="3384423" y="64262"/>
                  </a:lnTo>
                  <a:lnTo>
                    <a:pt x="3379362" y="39272"/>
                  </a:lnTo>
                  <a:lnTo>
                    <a:pt x="3365563" y="18843"/>
                  </a:lnTo>
                  <a:lnTo>
                    <a:pt x="3345096" y="5058"/>
                  </a:lnTo>
                  <a:lnTo>
                    <a:pt x="3320033" y="0"/>
                  </a:lnTo>
                  <a:close/>
                </a:path>
              </a:pathLst>
            </a:custGeom>
            <a:solidFill>
              <a:srgbClr val="F7954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" name="object 4"/>
            <p:cNvSpPr/>
            <p:nvPr/>
          </p:nvSpPr>
          <p:spPr>
            <a:xfrm>
              <a:off x="5580126" y="666623"/>
              <a:ext cx="3384550" cy="386080"/>
            </a:xfrm>
            <a:custGeom>
              <a:avLst/>
              <a:gdLst/>
              <a:ahLst/>
              <a:cxnLst/>
              <a:rect l="l" t="t" r="r" b="b"/>
              <a:pathLst>
                <a:path w="3384550" h="386080">
                  <a:moveTo>
                    <a:pt x="0" y="64262"/>
                  </a:moveTo>
                  <a:lnTo>
                    <a:pt x="5060" y="39272"/>
                  </a:lnTo>
                  <a:lnTo>
                    <a:pt x="18859" y="18843"/>
                  </a:lnTo>
                  <a:lnTo>
                    <a:pt x="39326" y="5058"/>
                  </a:lnTo>
                  <a:lnTo>
                    <a:pt x="64388" y="0"/>
                  </a:lnTo>
                  <a:lnTo>
                    <a:pt x="3320033" y="0"/>
                  </a:lnTo>
                  <a:lnTo>
                    <a:pt x="3345096" y="5058"/>
                  </a:lnTo>
                  <a:lnTo>
                    <a:pt x="3365563" y="18843"/>
                  </a:lnTo>
                  <a:lnTo>
                    <a:pt x="3379362" y="39272"/>
                  </a:lnTo>
                  <a:lnTo>
                    <a:pt x="3384423" y="64262"/>
                  </a:lnTo>
                  <a:lnTo>
                    <a:pt x="3384423" y="321690"/>
                  </a:lnTo>
                  <a:lnTo>
                    <a:pt x="3379362" y="346753"/>
                  </a:lnTo>
                  <a:lnTo>
                    <a:pt x="3365563" y="367220"/>
                  </a:lnTo>
                  <a:lnTo>
                    <a:pt x="3345096" y="381019"/>
                  </a:lnTo>
                  <a:lnTo>
                    <a:pt x="3320033" y="386079"/>
                  </a:lnTo>
                  <a:lnTo>
                    <a:pt x="64388" y="386079"/>
                  </a:lnTo>
                  <a:lnTo>
                    <a:pt x="39326" y="381019"/>
                  </a:lnTo>
                  <a:lnTo>
                    <a:pt x="18859" y="367220"/>
                  </a:lnTo>
                  <a:lnTo>
                    <a:pt x="5060" y="346753"/>
                  </a:lnTo>
                  <a:lnTo>
                    <a:pt x="0" y="321690"/>
                  </a:lnTo>
                  <a:lnTo>
                    <a:pt x="0" y="64262"/>
                  </a:lnTo>
                  <a:close/>
                </a:path>
              </a:pathLst>
            </a:custGeom>
            <a:ln w="25399">
              <a:solidFill>
                <a:srgbClr val="B66C3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" name="object 5"/>
            <p:cNvSpPr/>
            <p:nvPr/>
          </p:nvSpPr>
          <p:spPr>
            <a:xfrm>
              <a:off x="179514" y="673988"/>
              <a:ext cx="4680585" cy="379095"/>
            </a:xfrm>
            <a:custGeom>
              <a:avLst/>
              <a:gdLst/>
              <a:ahLst/>
              <a:cxnLst/>
              <a:rect l="l" t="t" r="r" b="b"/>
              <a:pathLst>
                <a:path w="4680585" h="379094">
                  <a:moveTo>
                    <a:pt x="4617402" y="0"/>
                  </a:moveTo>
                  <a:lnTo>
                    <a:pt x="63131" y="0"/>
                  </a:lnTo>
                  <a:lnTo>
                    <a:pt x="38554" y="4951"/>
                  </a:lnTo>
                  <a:lnTo>
                    <a:pt x="18488" y="18462"/>
                  </a:lnTo>
                  <a:lnTo>
                    <a:pt x="4960" y="38522"/>
                  </a:lnTo>
                  <a:lnTo>
                    <a:pt x="0" y="63119"/>
                  </a:lnTo>
                  <a:lnTo>
                    <a:pt x="0" y="315595"/>
                  </a:lnTo>
                  <a:lnTo>
                    <a:pt x="4960" y="340191"/>
                  </a:lnTo>
                  <a:lnTo>
                    <a:pt x="18488" y="360251"/>
                  </a:lnTo>
                  <a:lnTo>
                    <a:pt x="38554" y="373762"/>
                  </a:lnTo>
                  <a:lnTo>
                    <a:pt x="63131" y="378713"/>
                  </a:lnTo>
                  <a:lnTo>
                    <a:pt x="4617402" y="378713"/>
                  </a:lnTo>
                  <a:lnTo>
                    <a:pt x="4641945" y="373762"/>
                  </a:lnTo>
                  <a:lnTo>
                    <a:pt x="4662011" y="360251"/>
                  </a:lnTo>
                  <a:lnTo>
                    <a:pt x="4675552" y="340191"/>
                  </a:lnTo>
                  <a:lnTo>
                    <a:pt x="4680521" y="315595"/>
                  </a:lnTo>
                  <a:lnTo>
                    <a:pt x="4680521" y="63119"/>
                  </a:lnTo>
                  <a:lnTo>
                    <a:pt x="4675552" y="38522"/>
                  </a:lnTo>
                  <a:lnTo>
                    <a:pt x="4662011" y="18462"/>
                  </a:lnTo>
                  <a:lnTo>
                    <a:pt x="4641945" y="4951"/>
                  </a:lnTo>
                  <a:lnTo>
                    <a:pt x="4617402" y="0"/>
                  </a:lnTo>
                  <a:close/>
                </a:path>
              </a:pathLst>
            </a:custGeom>
            <a:solidFill>
              <a:srgbClr val="C0504D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" name="object 6"/>
            <p:cNvSpPr/>
            <p:nvPr/>
          </p:nvSpPr>
          <p:spPr>
            <a:xfrm>
              <a:off x="179514" y="673988"/>
              <a:ext cx="4680585" cy="379095"/>
            </a:xfrm>
            <a:custGeom>
              <a:avLst/>
              <a:gdLst/>
              <a:ahLst/>
              <a:cxnLst/>
              <a:rect l="l" t="t" r="r" b="b"/>
              <a:pathLst>
                <a:path w="4680585" h="379094">
                  <a:moveTo>
                    <a:pt x="4617402" y="0"/>
                  </a:moveTo>
                  <a:lnTo>
                    <a:pt x="4641945" y="4951"/>
                  </a:lnTo>
                  <a:lnTo>
                    <a:pt x="4662011" y="18462"/>
                  </a:lnTo>
                  <a:lnTo>
                    <a:pt x="4675552" y="38522"/>
                  </a:lnTo>
                  <a:lnTo>
                    <a:pt x="4680521" y="63119"/>
                  </a:lnTo>
                  <a:lnTo>
                    <a:pt x="4680521" y="315595"/>
                  </a:lnTo>
                  <a:lnTo>
                    <a:pt x="4675552" y="340191"/>
                  </a:lnTo>
                  <a:lnTo>
                    <a:pt x="4662011" y="360251"/>
                  </a:lnTo>
                  <a:lnTo>
                    <a:pt x="4641945" y="373762"/>
                  </a:lnTo>
                  <a:lnTo>
                    <a:pt x="4617402" y="378713"/>
                  </a:lnTo>
                  <a:lnTo>
                    <a:pt x="63131" y="378713"/>
                  </a:lnTo>
                  <a:lnTo>
                    <a:pt x="38554" y="373762"/>
                  </a:lnTo>
                  <a:lnTo>
                    <a:pt x="18488" y="360251"/>
                  </a:lnTo>
                  <a:lnTo>
                    <a:pt x="4960" y="340191"/>
                  </a:lnTo>
                  <a:lnTo>
                    <a:pt x="0" y="315595"/>
                  </a:lnTo>
                  <a:lnTo>
                    <a:pt x="0" y="63119"/>
                  </a:lnTo>
                  <a:lnTo>
                    <a:pt x="4960" y="38522"/>
                  </a:lnTo>
                  <a:lnTo>
                    <a:pt x="18488" y="18462"/>
                  </a:lnTo>
                  <a:lnTo>
                    <a:pt x="38554" y="4951"/>
                  </a:lnTo>
                  <a:lnTo>
                    <a:pt x="63131" y="0"/>
                  </a:lnTo>
                  <a:lnTo>
                    <a:pt x="4617402" y="0"/>
                  </a:lnTo>
                  <a:close/>
                </a:path>
              </a:pathLst>
            </a:custGeom>
            <a:ln w="25400">
              <a:solidFill>
                <a:srgbClr val="8B3836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7" name="object 7"/>
          <p:cNvSpPr txBox="1"/>
          <p:nvPr/>
        </p:nvSpPr>
        <p:spPr>
          <a:xfrm>
            <a:off x="330200" y="231089"/>
            <a:ext cx="8609965" cy="616394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R="479425" algn="r">
              <a:lnSpc>
                <a:spcPct val="100000"/>
              </a:lnSpc>
              <a:spcBef>
                <a:spcPts val="95"/>
              </a:spcBef>
            </a:pPr>
            <a:r>
              <a:rPr sz="1600" dirty="0">
                <a:solidFill>
                  <a:srgbClr val="FFFFFF"/>
                </a:solidFill>
                <a:latin typeface="Calibri"/>
                <a:cs typeface="Calibri"/>
              </a:rPr>
              <a:t>III</a:t>
            </a:r>
            <a:r>
              <a:rPr sz="1600" spc="-5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600" dirty="0">
                <a:solidFill>
                  <a:srgbClr val="FFFFFF"/>
                </a:solidFill>
                <a:latin typeface="Calibri"/>
                <a:cs typeface="Calibri"/>
              </a:rPr>
              <a:t>.</a:t>
            </a:r>
            <a:r>
              <a:rPr sz="1600" spc="-3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600" dirty="0">
                <a:solidFill>
                  <a:srgbClr val="FFFFFF"/>
                </a:solidFill>
                <a:latin typeface="Calibri"/>
                <a:cs typeface="Calibri"/>
              </a:rPr>
              <a:t>Les</a:t>
            </a:r>
            <a:r>
              <a:rPr sz="1600" spc="-3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600" dirty="0">
                <a:solidFill>
                  <a:srgbClr val="FFFFFF"/>
                </a:solidFill>
                <a:latin typeface="Calibri"/>
                <a:cs typeface="Calibri"/>
              </a:rPr>
              <a:t>roches</a:t>
            </a:r>
            <a:r>
              <a:rPr sz="1600" spc="-1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600" spc="-10" dirty="0">
                <a:solidFill>
                  <a:srgbClr val="FFFFFF"/>
                </a:solidFill>
                <a:latin typeface="Calibri"/>
                <a:cs typeface="Calibri"/>
              </a:rPr>
              <a:t>sédimentaires</a:t>
            </a:r>
            <a:endParaRPr sz="1600">
              <a:latin typeface="Calibri"/>
              <a:cs typeface="Calibri"/>
            </a:endParaRPr>
          </a:p>
          <a:p>
            <a:pPr marL="1239520" indent="-286385">
              <a:lnSpc>
                <a:spcPct val="100000"/>
              </a:lnSpc>
              <a:spcBef>
                <a:spcPts val="1905"/>
              </a:spcBef>
              <a:buFont typeface="Arial"/>
              <a:buChar char="•"/>
              <a:tabLst>
                <a:tab pos="1239520" algn="l"/>
                <a:tab pos="5389245" algn="l"/>
              </a:tabLst>
            </a:pPr>
            <a:r>
              <a:rPr sz="1600" spc="-10" dirty="0">
                <a:solidFill>
                  <a:srgbClr val="FFFFFF"/>
                </a:solidFill>
                <a:latin typeface="Calibri"/>
                <a:cs typeface="Calibri"/>
              </a:rPr>
              <a:t>Sédimentation</a:t>
            </a:r>
            <a:r>
              <a:rPr sz="1600" spc="-4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600" spc="-10" dirty="0">
                <a:solidFill>
                  <a:srgbClr val="FFFFFF"/>
                </a:solidFill>
                <a:latin typeface="Calibri"/>
                <a:cs typeface="Calibri"/>
              </a:rPr>
              <a:t>carbonatée</a:t>
            </a:r>
            <a:r>
              <a:rPr sz="1600" dirty="0">
                <a:solidFill>
                  <a:srgbClr val="FFFFFF"/>
                </a:solidFill>
                <a:latin typeface="Calibri"/>
                <a:cs typeface="Calibri"/>
              </a:rPr>
              <a:t>	</a:t>
            </a:r>
            <a:r>
              <a:rPr sz="2400" i="1" baseline="1736" dirty="0">
                <a:solidFill>
                  <a:srgbClr val="FFFFFF"/>
                </a:solidFill>
                <a:latin typeface="Calibri"/>
                <a:cs typeface="Calibri"/>
              </a:rPr>
              <a:t>3.</a:t>
            </a:r>
            <a:r>
              <a:rPr sz="2400" i="1" spc="-75" baseline="1736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400" i="1" baseline="1736" dirty="0">
                <a:solidFill>
                  <a:srgbClr val="FFFFFF"/>
                </a:solidFill>
                <a:latin typeface="Calibri"/>
                <a:cs typeface="Calibri"/>
              </a:rPr>
              <a:t>Catégories</a:t>
            </a:r>
            <a:r>
              <a:rPr sz="2400" i="1" spc="-60" baseline="1736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400" i="1" baseline="1736" dirty="0">
                <a:solidFill>
                  <a:srgbClr val="FFFFFF"/>
                </a:solidFill>
                <a:latin typeface="Calibri"/>
                <a:cs typeface="Calibri"/>
              </a:rPr>
              <a:t>de</a:t>
            </a:r>
            <a:r>
              <a:rPr sz="2400" i="1" spc="-52" baseline="1736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400" i="1" baseline="1736" dirty="0">
                <a:solidFill>
                  <a:srgbClr val="FFFFFF"/>
                </a:solidFill>
                <a:latin typeface="Calibri"/>
                <a:cs typeface="Calibri"/>
              </a:rPr>
              <a:t>roches</a:t>
            </a:r>
            <a:r>
              <a:rPr sz="2400" i="1" spc="-60" baseline="1736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400" i="1" spc="-15" baseline="1736" dirty="0">
                <a:solidFill>
                  <a:srgbClr val="FFFFFF"/>
                </a:solidFill>
                <a:latin typeface="Calibri"/>
                <a:cs typeface="Calibri"/>
              </a:rPr>
              <a:t>sédimentaires</a:t>
            </a:r>
            <a:endParaRPr sz="2400" baseline="1736">
              <a:latin typeface="Calibri"/>
              <a:cs typeface="Calibri"/>
            </a:endParaRPr>
          </a:p>
          <a:p>
            <a:pPr>
              <a:lnSpc>
                <a:spcPct val="100000"/>
              </a:lnSpc>
              <a:spcBef>
                <a:spcPts val="110"/>
              </a:spcBef>
            </a:pPr>
            <a:endParaRPr sz="1600">
              <a:latin typeface="Calibri"/>
              <a:cs typeface="Calibri"/>
            </a:endParaRPr>
          </a:p>
          <a:p>
            <a:pPr marL="352425" indent="-339725" algn="just">
              <a:lnSpc>
                <a:spcPct val="100000"/>
              </a:lnSpc>
              <a:buChar char="•"/>
              <a:tabLst>
                <a:tab pos="352425" algn="l"/>
              </a:tabLst>
            </a:pPr>
            <a:r>
              <a:rPr sz="2000" dirty="0">
                <a:latin typeface="Arial"/>
                <a:cs typeface="Arial"/>
              </a:rPr>
              <a:t>Ce</a:t>
            </a:r>
            <a:r>
              <a:rPr sz="2000" spc="175" dirty="0">
                <a:latin typeface="Arial"/>
                <a:cs typeface="Arial"/>
              </a:rPr>
              <a:t> </a:t>
            </a:r>
            <a:r>
              <a:rPr sz="2000" dirty="0">
                <a:latin typeface="Arial"/>
                <a:cs typeface="Arial"/>
              </a:rPr>
              <a:t>sont</a:t>
            </a:r>
            <a:r>
              <a:rPr sz="2000" spc="185" dirty="0">
                <a:latin typeface="Arial"/>
                <a:cs typeface="Arial"/>
              </a:rPr>
              <a:t> </a:t>
            </a:r>
            <a:r>
              <a:rPr sz="2000" dirty="0">
                <a:latin typeface="Arial"/>
                <a:cs typeface="Arial"/>
              </a:rPr>
              <a:t>les</a:t>
            </a:r>
            <a:r>
              <a:rPr sz="2000" spc="175" dirty="0">
                <a:latin typeface="Arial"/>
                <a:cs typeface="Arial"/>
              </a:rPr>
              <a:t> </a:t>
            </a:r>
            <a:r>
              <a:rPr sz="2000" dirty="0">
                <a:latin typeface="Arial"/>
                <a:cs typeface="Arial"/>
              </a:rPr>
              <a:t>actions</a:t>
            </a:r>
            <a:r>
              <a:rPr sz="2000" spc="190" dirty="0">
                <a:latin typeface="Arial"/>
                <a:cs typeface="Arial"/>
              </a:rPr>
              <a:t> </a:t>
            </a:r>
            <a:r>
              <a:rPr sz="2000" dirty="0">
                <a:latin typeface="Arial"/>
                <a:cs typeface="Arial"/>
              </a:rPr>
              <a:t>biogéniques</a:t>
            </a:r>
            <a:r>
              <a:rPr sz="2000" spc="175" dirty="0">
                <a:latin typeface="Arial"/>
                <a:cs typeface="Arial"/>
              </a:rPr>
              <a:t> </a:t>
            </a:r>
            <a:r>
              <a:rPr sz="2000" dirty="0">
                <a:latin typeface="Arial"/>
                <a:cs typeface="Arial"/>
              </a:rPr>
              <a:t>qui</a:t>
            </a:r>
            <a:r>
              <a:rPr sz="2000" spc="185" dirty="0">
                <a:latin typeface="Arial"/>
                <a:cs typeface="Arial"/>
              </a:rPr>
              <a:t> </a:t>
            </a:r>
            <a:r>
              <a:rPr sz="2000" dirty="0">
                <a:latin typeface="Arial"/>
                <a:cs typeface="Arial"/>
              </a:rPr>
              <a:t>sont</a:t>
            </a:r>
            <a:r>
              <a:rPr sz="2000" spc="185" dirty="0">
                <a:latin typeface="Arial"/>
                <a:cs typeface="Arial"/>
              </a:rPr>
              <a:t> </a:t>
            </a:r>
            <a:r>
              <a:rPr sz="2000" dirty="0">
                <a:latin typeface="Arial"/>
                <a:cs typeface="Arial"/>
              </a:rPr>
              <a:t>à</a:t>
            </a:r>
            <a:r>
              <a:rPr sz="2000" spc="175" dirty="0">
                <a:latin typeface="Arial"/>
                <a:cs typeface="Arial"/>
              </a:rPr>
              <a:t> </a:t>
            </a:r>
            <a:r>
              <a:rPr sz="2000" dirty="0">
                <a:latin typeface="Arial"/>
                <a:cs typeface="Arial"/>
              </a:rPr>
              <a:t>l’origine</a:t>
            </a:r>
            <a:r>
              <a:rPr sz="2000" spc="165" dirty="0">
                <a:latin typeface="Arial"/>
                <a:cs typeface="Arial"/>
              </a:rPr>
              <a:t> </a:t>
            </a:r>
            <a:r>
              <a:rPr sz="2000" dirty="0">
                <a:latin typeface="Arial"/>
                <a:cs typeface="Arial"/>
              </a:rPr>
              <a:t>de</a:t>
            </a:r>
            <a:r>
              <a:rPr sz="2000" spc="195" dirty="0">
                <a:latin typeface="Arial"/>
                <a:cs typeface="Arial"/>
              </a:rPr>
              <a:t> </a:t>
            </a:r>
            <a:r>
              <a:rPr sz="2000" dirty="0">
                <a:latin typeface="Arial"/>
                <a:cs typeface="Arial"/>
              </a:rPr>
              <a:t>la</a:t>
            </a:r>
            <a:r>
              <a:rPr sz="2000" spc="175" dirty="0">
                <a:latin typeface="Arial"/>
                <a:cs typeface="Arial"/>
              </a:rPr>
              <a:t> </a:t>
            </a:r>
            <a:r>
              <a:rPr sz="2000" dirty="0">
                <a:latin typeface="Arial"/>
                <a:cs typeface="Arial"/>
              </a:rPr>
              <a:t>plupart</a:t>
            </a:r>
            <a:r>
              <a:rPr sz="2000" spc="165" dirty="0">
                <a:latin typeface="Arial"/>
                <a:cs typeface="Arial"/>
              </a:rPr>
              <a:t> </a:t>
            </a:r>
            <a:r>
              <a:rPr sz="2000" spc="-25" dirty="0">
                <a:latin typeface="Arial"/>
                <a:cs typeface="Arial"/>
              </a:rPr>
              <a:t>des</a:t>
            </a:r>
            <a:endParaRPr sz="2000">
              <a:latin typeface="Arial"/>
              <a:cs typeface="Arial"/>
            </a:endParaRPr>
          </a:p>
          <a:p>
            <a:pPr marL="355600" algn="just">
              <a:lnSpc>
                <a:spcPct val="100000"/>
              </a:lnSpc>
            </a:pPr>
            <a:r>
              <a:rPr sz="2000" dirty="0">
                <a:latin typeface="Arial"/>
                <a:cs typeface="Arial"/>
              </a:rPr>
              <a:t>roches</a:t>
            </a:r>
            <a:r>
              <a:rPr sz="2000" spc="-35" dirty="0">
                <a:latin typeface="Arial"/>
                <a:cs typeface="Arial"/>
              </a:rPr>
              <a:t> </a:t>
            </a:r>
            <a:r>
              <a:rPr sz="2000" spc="-10" dirty="0">
                <a:latin typeface="Arial"/>
                <a:cs typeface="Arial"/>
              </a:rPr>
              <a:t>carbonatées,</a:t>
            </a:r>
            <a:endParaRPr sz="2000">
              <a:latin typeface="Arial"/>
              <a:cs typeface="Arial"/>
            </a:endParaRPr>
          </a:p>
          <a:p>
            <a:pPr marL="352425" indent="-339725" algn="just">
              <a:lnSpc>
                <a:spcPct val="100000"/>
              </a:lnSpc>
              <a:spcBef>
                <a:spcPts val="480"/>
              </a:spcBef>
              <a:buChar char="•"/>
              <a:tabLst>
                <a:tab pos="352425" algn="l"/>
              </a:tabLst>
            </a:pPr>
            <a:r>
              <a:rPr sz="2000" dirty="0">
                <a:latin typeface="Arial"/>
                <a:cs typeface="Arial"/>
              </a:rPr>
              <a:t>Les</a:t>
            </a:r>
            <a:r>
              <a:rPr sz="2000" spc="-30" dirty="0">
                <a:latin typeface="Arial"/>
                <a:cs typeface="Arial"/>
              </a:rPr>
              <a:t> </a:t>
            </a:r>
            <a:r>
              <a:rPr sz="2000" dirty="0">
                <a:latin typeface="Arial"/>
                <a:cs typeface="Arial"/>
              </a:rPr>
              <a:t>principales</a:t>
            </a:r>
            <a:r>
              <a:rPr sz="2000" spc="-50" dirty="0">
                <a:latin typeface="Arial"/>
                <a:cs typeface="Arial"/>
              </a:rPr>
              <a:t> </a:t>
            </a:r>
            <a:r>
              <a:rPr sz="2000" dirty="0">
                <a:latin typeface="Arial"/>
                <a:cs typeface="Arial"/>
              </a:rPr>
              <a:t>variétés</a:t>
            </a:r>
            <a:r>
              <a:rPr sz="2000" spc="-30" dirty="0">
                <a:latin typeface="Arial"/>
                <a:cs typeface="Arial"/>
              </a:rPr>
              <a:t> </a:t>
            </a:r>
            <a:r>
              <a:rPr sz="2000" dirty="0">
                <a:latin typeface="Arial"/>
                <a:cs typeface="Arial"/>
              </a:rPr>
              <a:t>sont</a:t>
            </a:r>
            <a:r>
              <a:rPr sz="2000" spc="-50" dirty="0">
                <a:latin typeface="Arial"/>
                <a:cs typeface="Arial"/>
              </a:rPr>
              <a:t> </a:t>
            </a:r>
            <a:r>
              <a:rPr sz="2000" spc="-60" dirty="0">
                <a:latin typeface="Arial"/>
                <a:cs typeface="Arial"/>
              </a:rPr>
              <a:t>:</a:t>
            </a:r>
            <a:endParaRPr sz="2000">
              <a:latin typeface="Arial"/>
              <a:cs typeface="Arial"/>
            </a:endParaRPr>
          </a:p>
          <a:p>
            <a:pPr marL="755650" lvl="1" indent="-285750" algn="just">
              <a:lnSpc>
                <a:spcPct val="100000"/>
              </a:lnSpc>
              <a:spcBef>
                <a:spcPts val="440"/>
              </a:spcBef>
              <a:buFont typeface="Wingdings"/>
              <a:buChar char=""/>
              <a:tabLst>
                <a:tab pos="755650" algn="l"/>
              </a:tabLst>
            </a:pPr>
            <a:r>
              <a:rPr sz="1800" i="1" dirty="0">
                <a:latin typeface="Arial"/>
                <a:cs typeface="Arial"/>
              </a:rPr>
              <a:t>Les</a:t>
            </a:r>
            <a:r>
              <a:rPr sz="1800" i="1" spc="-15" dirty="0">
                <a:latin typeface="Arial"/>
                <a:cs typeface="Arial"/>
              </a:rPr>
              <a:t> </a:t>
            </a:r>
            <a:r>
              <a:rPr sz="1800" i="1" u="sng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calcaires</a:t>
            </a:r>
            <a:r>
              <a:rPr sz="1800" i="1" u="sng" spc="5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 </a:t>
            </a:r>
            <a:r>
              <a:rPr sz="1800" i="1" u="sng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à</a:t>
            </a:r>
            <a:r>
              <a:rPr sz="1800" i="1" u="sng" spc="-15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 </a:t>
            </a:r>
            <a:r>
              <a:rPr sz="1800" i="1" u="sng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ciment calcique</a:t>
            </a:r>
            <a:r>
              <a:rPr sz="1800" i="1" u="sng" spc="-5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 </a:t>
            </a:r>
            <a:r>
              <a:rPr sz="1800" i="1" dirty="0">
                <a:latin typeface="Arial"/>
                <a:cs typeface="Arial"/>
              </a:rPr>
              <a:t>de</a:t>
            </a:r>
            <a:r>
              <a:rPr sz="1800" i="1" spc="-20" dirty="0">
                <a:latin typeface="Arial"/>
                <a:cs typeface="Arial"/>
              </a:rPr>
              <a:t> </a:t>
            </a:r>
            <a:r>
              <a:rPr sz="1800" i="1" dirty="0">
                <a:latin typeface="Arial"/>
                <a:cs typeface="Arial"/>
              </a:rPr>
              <a:t>résistance</a:t>
            </a:r>
            <a:r>
              <a:rPr sz="1800" i="1" spc="-5" dirty="0">
                <a:latin typeface="Arial"/>
                <a:cs typeface="Arial"/>
              </a:rPr>
              <a:t> </a:t>
            </a:r>
            <a:r>
              <a:rPr sz="1800" i="1" dirty="0">
                <a:latin typeface="Arial"/>
                <a:cs typeface="Arial"/>
              </a:rPr>
              <a:t>proche</a:t>
            </a:r>
            <a:r>
              <a:rPr sz="1800" i="1" spc="-10" dirty="0">
                <a:latin typeface="Arial"/>
                <a:cs typeface="Arial"/>
              </a:rPr>
              <a:t> </a:t>
            </a:r>
            <a:r>
              <a:rPr sz="1800" i="1" dirty="0">
                <a:latin typeface="Arial"/>
                <a:cs typeface="Arial"/>
              </a:rPr>
              <a:t>de</a:t>
            </a:r>
            <a:r>
              <a:rPr sz="1800" i="1" spc="-15" dirty="0">
                <a:latin typeface="Arial"/>
                <a:cs typeface="Arial"/>
              </a:rPr>
              <a:t> </a:t>
            </a:r>
            <a:r>
              <a:rPr sz="1800" i="1" dirty="0">
                <a:latin typeface="Arial"/>
                <a:cs typeface="Arial"/>
              </a:rPr>
              <a:t>la</a:t>
            </a:r>
            <a:r>
              <a:rPr sz="1800" i="1" spc="-5" dirty="0">
                <a:latin typeface="Arial"/>
                <a:cs typeface="Arial"/>
              </a:rPr>
              <a:t> </a:t>
            </a:r>
            <a:r>
              <a:rPr sz="1800" i="1" spc="-10" dirty="0">
                <a:latin typeface="Arial"/>
                <a:cs typeface="Arial"/>
              </a:rPr>
              <a:t>calcite,</a:t>
            </a:r>
            <a:endParaRPr sz="1800">
              <a:latin typeface="Arial"/>
              <a:cs typeface="Arial"/>
            </a:endParaRPr>
          </a:p>
          <a:p>
            <a:pPr marL="755015" marR="273685" lvl="1" indent="-285750" algn="just">
              <a:lnSpc>
                <a:spcPct val="100000"/>
              </a:lnSpc>
              <a:spcBef>
                <a:spcPts val="434"/>
              </a:spcBef>
              <a:buFont typeface="Wingdings"/>
              <a:buChar char=""/>
              <a:tabLst>
                <a:tab pos="756285" algn="l"/>
              </a:tabLst>
            </a:pPr>
            <a:r>
              <a:rPr sz="1800" i="1" dirty="0">
                <a:latin typeface="Arial"/>
                <a:cs typeface="Arial"/>
              </a:rPr>
              <a:t>Les</a:t>
            </a:r>
            <a:r>
              <a:rPr sz="1800" i="1" spc="30" dirty="0">
                <a:latin typeface="Arial"/>
                <a:cs typeface="Arial"/>
              </a:rPr>
              <a:t>  </a:t>
            </a:r>
            <a:r>
              <a:rPr sz="1800" i="1" u="sng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calcaires</a:t>
            </a:r>
            <a:r>
              <a:rPr sz="1800" i="1" u="sng" spc="35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  </a:t>
            </a:r>
            <a:r>
              <a:rPr sz="1800" i="1" u="sng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à</a:t>
            </a:r>
            <a:r>
              <a:rPr sz="1800" i="1" u="sng" spc="35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  </a:t>
            </a:r>
            <a:r>
              <a:rPr sz="1800" i="1" u="sng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ciment</a:t>
            </a:r>
            <a:r>
              <a:rPr sz="1800" i="1" u="sng" spc="35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  </a:t>
            </a:r>
            <a:r>
              <a:rPr sz="1800" i="1" u="sng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siliceux</a:t>
            </a:r>
            <a:r>
              <a:rPr sz="1800" i="1" u="sng" spc="30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  </a:t>
            </a:r>
            <a:r>
              <a:rPr sz="1800" i="1" dirty="0">
                <a:latin typeface="Arial"/>
                <a:cs typeface="Arial"/>
              </a:rPr>
              <a:t>plus</a:t>
            </a:r>
            <a:r>
              <a:rPr sz="1800" i="1" spc="35" dirty="0">
                <a:latin typeface="Arial"/>
                <a:cs typeface="Arial"/>
              </a:rPr>
              <a:t>  </a:t>
            </a:r>
            <a:r>
              <a:rPr sz="1800" i="1" dirty="0">
                <a:latin typeface="Arial"/>
                <a:cs typeface="Arial"/>
              </a:rPr>
              <a:t>résistants</a:t>
            </a:r>
            <a:r>
              <a:rPr sz="1800" i="1" spc="35" dirty="0">
                <a:latin typeface="Arial"/>
                <a:cs typeface="Arial"/>
              </a:rPr>
              <a:t>  </a:t>
            </a:r>
            <a:r>
              <a:rPr sz="1800" i="1" dirty="0">
                <a:latin typeface="Arial"/>
                <a:cs typeface="Arial"/>
              </a:rPr>
              <a:t>que</a:t>
            </a:r>
            <a:r>
              <a:rPr sz="1800" i="1" spc="30" dirty="0">
                <a:latin typeface="Arial"/>
                <a:cs typeface="Arial"/>
              </a:rPr>
              <a:t>  </a:t>
            </a:r>
            <a:r>
              <a:rPr sz="1800" i="1" dirty="0">
                <a:latin typeface="Arial"/>
                <a:cs typeface="Arial"/>
              </a:rPr>
              <a:t>leurs</a:t>
            </a:r>
            <a:r>
              <a:rPr sz="1800" i="1" spc="35" dirty="0">
                <a:latin typeface="Arial"/>
                <a:cs typeface="Arial"/>
              </a:rPr>
              <a:t>  </a:t>
            </a:r>
            <a:r>
              <a:rPr sz="1800" i="1" spc="-10" dirty="0">
                <a:latin typeface="Arial"/>
                <a:cs typeface="Arial"/>
              </a:rPr>
              <a:t>homologues 	calciques,</a:t>
            </a:r>
            <a:endParaRPr sz="1800">
              <a:latin typeface="Arial"/>
              <a:cs typeface="Arial"/>
            </a:endParaRPr>
          </a:p>
          <a:p>
            <a:pPr marL="755015" marR="271145" lvl="1" indent="-285750" algn="just">
              <a:lnSpc>
                <a:spcPct val="100000"/>
              </a:lnSpc>
              <a:spcBef>
                <a:spcPts val="434"/>
              </a:spcBef>
              <a:buFont typeface="Wingdings"/>
              <a:buChar char=""/>
              <a:tabLst>
                <a:tab pos="756285" algn="l"/>
              </a:tabLst>
            </a:pPr>
            <a:r>
              <a:rPr sz="1800" i="1" dirty="0">
                <a:latin typeface="Arial"/>
                <a:cs typeface="Arial"/>
              </a:rPr>
              <a:t>Les</a:t>
            </a:r>
            <a:r>
              <a:rPr sz="1800" i="1" spc="220" dirty="0">
                <a:latin typeface="Arial"/>
                <a:cs typeface="Arial"/>
              </a:rPr>
              <a:t> </a:t>
            </a:r>
            <a:r>
              <a:rPr sz="1800" i="1" u="sng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calcaires</a:t>
            </a:r>
            <a:r>
              <a:rPr sz="1800" i="1" u="sng" spc="225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 </a:t>
            </a:r>
            <a:r>
              <a:rPr sz="1800" i="1" u="sng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quartzeux</a:t>
            </a:r>
            <a:r>
              <a:rPr sz="1800" i="1" u="sng" spc="215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 </a:t>
            </a:r>
            <a:r>
              <a:rPr sz="1800" i="1" dirty="0">
                <a:latin typeface="Arial"/>
                <a:cs typeface="Arial"/>
              </a:rPr>
              <a:t>de</a:t>
            </a:r>
            <a:r>
              <a:rPr sz="1800" i="1" spc="220" dirty="0">
                <a:latin typeface="Arial"/>
                <a:cs typeface="Arial"/>
              </a:rPr>
              <a:t> </a:t>
            </a:r>
            <a:r>
              <a:rPr sz="1800" i="1" dirty="0">
                <a:latin typeface="Arial"/>
                <a:cs typeface="Arial"/>
              </a:rPr>
              <a:t>résistance</a:t>
            </a:r>
            <a:r>
              <a:rPr sz="1800" i="1" spc="215" dirty="0">
                <a:latin typeface="Arial"/>
                <a:cs typeface="Arial"/>
              </a:rPr>
              <a:t> </a:t>
            </a:r>
            <a:r>
              <a:rPr sz="1800" i="1" dirty="0">
                <a:latin typeface="Arial"/>
                <a:cs typeface="Arial"/>
              </a:rPr>
              <a:t>qui</a:t>
            </a:r>
            <a:r>
              <a:rPr sz="1800" i="1" spc="225" dirty="0">
                <a:latin typeface="Arial"/>
                <a:cs typeface="Arial"/>
              </a:rPr>
              <a:t> </a:t>
            </a:r>
            <a:r>
              <a:rPr sz="1800" i="1" dirty="0">
                <a:latin typeface="Arial"/>
                <a:cs typeface="Arial"/>
              </a:rPr>
              <a:t>peut</a:t>
            </a:r>
            <a:r>
              <a:rPr sz="1800" i="1" spc="220" dirty="0">
                <a:latin typeface="Arial"/>
                <a:cs typeface="Arial"/>
              </a:rPr>
              <a:t> </a:t>
            </a:r>
            <a:r>
              <a:rPr sz="1800" i="1" dirty="0">
                <a:latin typeface="Arial"/>
                <a:cs typeface="Arial"/>
              </a:rPr>
              <a:t>évoluer</a:t>
            </a:r>
            <a:r>
              <a:rPr sz="1800" i="1" spc="220" dirty="0">
                <a:latin typeface="Arial"/>
                <a:cs typeface="Arial"/>
              </a:rPr>
              <a:t> </a:t>
            </a:r>
            <a:r>
              <a:rPr sz="1800" i="1" dirty="0">
                <a:latin typeface="Arial"/>
                <a:cs typeface="Arial"/>
              </a:rPr>
              <a:t>en</a:t>
            </a:r>
            <a:r>
              <a:rPr sz="1800" i="1" spc="215" dirty="0">
                <a:latin typeface="Arial"/>
                <a:cs typeface="Arial"/>
              </a:rPr>
              <a:t> </a:t>
            </a:r>
            <a:r>
              <a:rPr sz="1800" i="1" dirty="0">
                <a:latin typeface="Arial"/>
                <a:cs typeface="Arial"/>
              </a:rPr>
              <a:t>fonction</a:t>
            </a:r>
            <a:r>
              <a:rPr sz="1800" i="1" spc="215" dirty="0">
                <a:latin typeface="Arial"/>
                <a:cs typeface="Arial"/>
              </a:rPr>
              <a:t> </a:t>
            </a:r>
            <a:r>
              <a:rPr sz="1800" i="1" dirty="0">
                <a:latin typeface="Arial"/>
                <a:cs typeface="Arial"/>
              </a:rPr>
              <a:t>de</a:t>
            </a:r>
            <a:r>
              <a:rPr sz="1800" i="1" spc="225" dirty="0">
                <a:latin typeface="Arial"/>
                <a:cs typeface="Arial"/>
              </a:rPr>
              <a:t> </a:t>
            </a:r>
            <a:r>
              <a:rPr sz="1800" i="1" spc="-25" dirty="0">
                <a:latin typeface="Arial"/>
                <a:cs typeface="Arial"/>
              </a:rPr>
              <a:t>la 	</a:t>
            </a:r>
            <a:r>
              <a:rPr sz="1800" i="1" dirty="0">
                <a:latin typeface="Arial"/>
                <a:cs typeface="Arial"/>
              </a:rPr>
              <a:t>dissolution</a:t>
            </a:r>
            <a:r>
              <a:rPr sz="1800" i="1" spc="-10" dirty="0">
                <a:latin typeface="Arial"/>
                <a:cs typeface="Arial"/>
              </a:rPr>
              <a:t> sélective,</a:t>
            </a:r>
            <a:endParaRPr sz="1800">
              <a:latin typeface="Arial"/>
              <a:cs typeface="Arial"/>
            </a:endParaRPr>
          </a:p>
          <a:p>
            <a:pPr marL="755015" marR="273050" lvl="1" indent="-285750" algn="just">
              <a:lnSpc>
                <a:spcPct val="100000"/>
              </a:lnSpc>
              <a:spcBef>
                <a:spcPts val="430"/>
              </a:spcBef>
              <a:buFont typeface="Wingdings"/>
              <a:buChar char=""/>
              <a:tabLst>
                <a:tab pos="756285" algn="l"/>
              </a:tabLst>
            </a:pPr>
            <a:r>
              <a:rPr sz="1800" i="1" dirty="0">
                <a:latin typeface="Arial"/>
                <a:cs typeface="Arial"/>
              </a:rPr>
              <a:t>Les</a:t>
            </a:r>
            <a:r>
              <a:rPr sz="1800" i="1" spc="30" dirty="0">
                <a:latin typeface="Arial"/>
                <a:cs typeface="Arial"/>
              </a:rPr>
              <a:t>  </a:t>
            </a:r>
            <a:r>
              <a:rPr sz="1800" i="1" u="sng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lumachelles</a:t>
            </a:r>
            <a:r>
              <a:rPr sz="1800" i="1" u="sng" spc="25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  </a:t>
            </a:r>
            <a:r>
              <a:rPr sz="1800" i="1" dirty="0">
                <a:latin typeface="Arial"/>
                <a:cs typeface="Arial"/>
              </a:rPr>
              <a:t>constituées</a:t>
            </a:r>
            <a:r>
              <a:rPr sz="1800" i="1" spc="35" dirty="0">
                <a:latin typeface="Arial"/>
                <a:cs typeface="Arial"/>
              </a:rPr>
              <a:t>  </a:t>
            </a:r>
            <a:r>
              <a:rPr sz="1800" i="1" dirty="0">
                <a:latin typeface="Arial"/>
                <a:cs typeface="Arial"/>
              </a:rPr>
              <a:t>d’amas</a:t>
            </a:r>
            <a:r>
              <a:rPr sz="1800" i="1" spc="30" dirty="0">
                <a:latin typeface="Arial"/>
                <a:cs typeface="Arial"/>
              </a:rPr>
              <a:t>  </a:t>
            </a:r>
            <a:r>
              <a:rPr sz="1800" i="1" dirty="0">
                <a:latin typeface="Arial"/>
                <a:cs typeface="Arial"/>
              </a:rPr>
              <a:t>de</a:t>
            </a:r>
            <a:r>
              <a:rPr sz="1800" i="1" spc="30" dirty="0">
                <a:latin typeface="Arial"/>
                <a:cs typeface="Arial"/>
              </a:rPr>
              <a:t>  </a:t>
            </a:r>
            <a:r>
              <a:rPr sz="1800" i="1" dirty="0">
                <a:latin typeface="Arial"/>
                <a:cs typeface="Arial"/>
              </a:rPr>
              <a:t>tests</a:t>
            </a:r>
            <a:r>
              <a:rPr sz="1800" i="1" spc="30" dirty="0">
                <a:latin typeface="Arial"/>
                <a:cs typeface="Arial"/>
              </a:rPr>
              <a:t>  </a:t>
            </a:r>
            <a:r>
              <a:rPr sz="1800" i="1" dirty="0">
                <a:latin typeface="Arial"/>
                <a:cs typeface="Arial"/>
              </a:rPr>
              <a:t>(coquilles</a:t>
            </a:r>
            <a:r>
              <a:rPr sz="1800" i="1" spc="40" dirty="0">
                <a:latin typeface="Arial"/>
                <a:cs typeface="Arial"/>
              </a:rPr>
              <a:t>  </a:t>
            </a:r>
            <a:r>
              <a:rPr sz="1800" i="1" dirty="0">
                <a:latin typeface="Arial"/>
                <a:cs typeface="Arial"/>
              </a:rPr>
              <a:t>et</a:t>
            </a:r>
            <a:r>
              <a:rPr sz="1800" i="1" spc="35" dirty="0">
                <a:latin typeface="Arial"/>
                <a:cs typeface="Arial"/>
              </a:rPr>
              <a:t>  </a:t>
            </a:r>
            <a:r>
              <a:rPr sz="1800" i="1" spc="-10" dirty="0">
                <a:latin typeface="Arial"/>
                <a:cs typeface="Arial"/>
              </a:rPr>
              <a:t>squelettes) 	</a:t>
            </a:r>
            <a:r>
              <a:rPr sz="1800" i="1" dirty="0">
                <a:latin typeface="Arial"/>
                <a:cs typeface="Arial"/>
              </a:rPr>
              <a:t>utilisées</a:t>
            </a:r>
            <a:r>
              <a:rPr sz="1800" i="1" spc="-20" dirty="0">
                <a:latin typeface="Arial"/>
                <a:cs typeface="Arial"/>
              </a:rPr>
              <a:t> </a:t>
            </a:r>
            <a:r>
              <a:rPr sz="1800" i="1" dirty="0">
                <a:latin typeface="Arial"/>
                <a:cs typeface="Arial"/>
              </a:rPr>
              <a:t>fréquemment</a:t>
            </a:r>
            <a:r>
              <a:rPr sz="1800" i="1" spc="15" dirty="0">
                <a:latin typeface="Arial"/>
                <a:cs typeface="Arial"/>
              </a:rPr>
              <a:t> </a:t>
            </a:r>
            <a:r>
              <a:rPr sz="1800" i="1" dirty="0">
                <a:latin typeface="Arial"/>
                <a:cs typeface="Arial"/>
              </a:rPr>
              <a:t>pour la</a:t>
            </a:r>
            <a:r>
              <a:rPr sz="1800" i="1" spc="-25" dirty="0">
                <a:latin typeface="Arial"/>
                <a:cs typeface="Arial"/>
              </a:rPr>
              <a:t> </a:t>
            </a:r>
            <a:r>
              <a:rPr sz="1800" i="1" dirty="0">
                <a:latin typeface="Arial"/>
                <a:cs typeface="Arial"/>
              </a:rPr>
              <a:t>confection</a:t>
            </a:r>
            <a:r>
              <a:rPr sz="1800" i="1" spc="-10" dirty="0">
                <a:latin typeface="Arial"/>
                <a:cs typeface="Arial"/>
              </a:rPr>
              <a:t> </a:t>
            </a:r>
            <a:r>
              <a:rPr sz="1800" i="1" dirty="0">
                <a:latin typeface="Arial"/>
                <a:cs typeface="Arial"/>
              </a:rPr>
              <a:t>de</a:t>
            </a:r>
            <a:r>
              <a:rPr sz="1800" i="1" spc="-10" dirty="0">
                <a:latin typeface="Arial"/>
                <a:cs typeface="Arial"/>
              </a:rPr>
              <a:t> </a:t>
            </a:r>
            <a:r>
              <a:rPr sz="1800" i="1" dirty="0">
                <a:latin typeface="Arial"/>
                <a:cs typeface="Arial"/>
              </a:rPr>
              <a:t>chaux</a:t>
            </a:r>
            <a:r>
              <a:rPr sz="1800" i="1" spc="-25" dirty="0">
                <a:latin typeface="Arial"/>
                <a:cs typeface="Arial"/>
              </a:rPr>
              <a:t> </a:t>
            </a:r>
            <a:r>
              <a:rPr sz="1800" i="1" dirty="0">
                <a:latin typeface="Arial"/>
                <a:cs typeface="Arial"/>
              </a:rPr>
              <a:t>et</a:t>
            </a:r>
            <a:r>
              <a:rPr sz="1800" i="1" spc="-15" dirty="0">
                <a:latin typeface="Arial"/>
                <a:cs typeface="Arial"/>
              </a:rPr>
              <a:t> </a:t>
            </a:r>
            <a:r>
              <a:rPr sz="1800" i="1" dirty="0">
                <a:latin typeface="Arial"/>
                <a:cs typeface="Arial"/>
              </a:rPr>
              <a:t>de</a:t>
            </a:r>
            <a:r>
              <a:rPr sz="1800" i="1" spc="-15" dirty="0">
                <a:latin typeface="Arial"/>
                <a:cs typeface="Arial"/>
              </a:rPr>
              <a:t> </a:t>
            </a:r>
            <a:r>
              <a:rPr sz="1800" i="1" spc="-10" dirty="0">
                <a:latin typeface="Arial"/>
                <a:cs typeface="Arial"/>
              </a:rPr>
              <a:t>ciment,</a:t>
            </a:r>
            <a:endParaRPr sz="1800">
              <a:latin typeface="Arial"/>
              <a:cs typeface="Arial"/>
            </a:endParaRPr>
          </a:p>
          <a:p>
            <a:pPr marL="755015" marR="272415" lvl="1" indent="-285750" algn="just">
              <a:lnSpc>
                <a:spcPct val="100000"/>
              </a:lnSpc>
              <a:spcBef>
                <a:spcPts val="434"/>
              </a:spcBef>
              <a:buFont typeface="Wingdings"/>
              <a:buChar char=""/>
              <a:tabLst>
                <a:tab pos="756285" algn="l"/>
              </a:tabLst>
            </a:pPr>
            <a:r>
              <a:rPr sz="1800" i="1" dirty="0">
                <a:latin typeface="Arial"/>
                <a:cs typeface="Arial"/>
              </a:rPr>
              <a:t>La</a:t>
            </a:r>
            <a:r>
              <a:rPr sz="1800" i="1" spc="220" dirty="0">
                <a:latin typeface="Arial"/>
                <a:cs typeface="Arial"/>
              </a:rPr>
              <a:t> </a:t>
            </a:r>
            <a:r>
              <a:rPr sz="1800" i="1" u="sng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craie</a:t>
            </a:r>
            <a:r>
              <a:rPr sz="1800" i="1" u="sng" spc="225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 </a:t>
            </a:r>
            <a:r>
              <a:rPr sz="1800" i="1" dirty="0">
                <a:latin typeface="Arial"/>
                <a:cs typeface="Arial"/>
              </a:rPr>
              <a:t>formée</a:t>
            </a:r>
            <a:r>
              <a:rPr sz="1800" i="1" spc="235" dirty="0">
                <a:latin typeface="Arial"/>
                <a:cs typeface="Arial"/>
              </a:rPr>
              <a:t> </a:t>
            </a:r>
            <a:r>
              <a:rPr sz="1800" i="1" dirty="0">
                <a:latin typeface="Arial"/>
                <a:cs typeface="Arial"/>
              </a:rPr>
              <a:t>de</a:t>
            </a:r>
            <a:r>
              <a:rPr sz="1800" i="1" spc="225" dirty="0">
                <a:latin typeface="Arial"/>
                <a:cs typeface="Arial"/>
              </a:rPr>
              <a:t> </a:t>
            </a:r>
            <a:r>
              <a:rPr sz="1800" i="1" dirty="0">
                <a:latin typeface="Arial"/>
                <a:cs typeface="Arial"/>
              </a:rPr>
              <a:t>tests</a:t>
            </a:r>
            <a:r>
              <a:rPr sz="1800" i="1" spc="235" dirty="0">
                <a:latin typeface="Arial"/>
                <a:cs typeface="Arial"/>
              </a:rPr>
              <a:t> </a:t>
            </a:r>
            <a:r>
              <a:rPr sz="1800" i="1" dirty="0">
                <a:latin typeface="Arial"/>
                <a:cs typeface="Arial"/>
              </a:rPr>
              <a:t>de</a:t>
            </a:r>
            <a:r>
              <a:rPr sz="1800" i="1" spc="215" dirty="0">
                <a:latin typeface="Arial"/>
                <a:cs typeface="Arial"/>
              </a:rPr>
              <a:t> </a:t>
            </a:r>
            <a:r>
              <a:rPr sz="1800" i="1" dirty="0">
                <a:latin typeface="Arial"/>
                <a:cs typeface="Arial"/>
              </a:rPr>
              <a:t>microfossiles</a:t>
            </a:r>
            <a:r>
              <a:rPr sz="1800" i="1" spc="235" dirty="0">
                <a:latin typeface="Arial"/>
                <a:cs typeface="Arial"/>
              </a:rPr>
              <a:t> </a:t>
            </a:r>
            <a:r>
              <a:rPr sz="1800" i="1" dirty="0">
                <a:latin typeface="Arial"/>
                <a:cs typeface="Arial"/>
              </a:rPr>
              <a:t>qui</a:t>
            </a:r>
            <a:r>
              <a:rPr sz="1800" i="1" spc="225" dirty="0">
                <a:latin typeface="Arial"/>
                <a:cs typeface="Arial"/>
              </a:rPr>
              <a:t> </a:t>
            </a:r>
            <a:r>
              <a:rPr sz="1800" i="1" dirty="0">
                <a:latin typeface="Arial"/>
                <a:cs typeface="Arial"/>
              </a:rPr>
              <a:t>couvre</a:t>
            </a:r>
            <a:r>
              <a:rPr sz="1800" i="1" spc="225" dirty="0">
                <a:latin typeface="Arial"/>
                <a:cs typeface="Arial"/>
              </a:rPr>
              <a:t> </a:t>
            </a:r>
            <a:r>
              <a:rPr sz="1800" i="1" dirty="0">
                <a:latin typeface="Arial"/>
                <a:cs typeface="Arial"/>
              </a:rPr>
              <a:t>de</a:t>
            </a:r>
            <a:r>
              <a:rPr sz="1800" i="1" spc="229" dirty="0">
                <a:latin typeface="Arial"/>
                <a:cs typeface="Arial"/>
              </a:rPr>
              <a:t> </a:t>
            </a:r>
            <a:r>
              <a:rPr sz="1800" i="1" dirty="0">
                <a:latin typeface="Arial"/>
                <a:cs typeface="Arial"/>
              </a:rPr>
              <a:t>vaste</a:t>
            </a:r>
            <a:r>
              <a:rPr sz="1800" i="1" spc="225" dirty="0">
                <a:latin typeface="Arial"/>
                <a:cs typeface="Arial"/>
              </a:rPr>
              <a:t> </a:t>
            </a:r>
            <a:r>
              <a:rPr sz="1800" i="1" spc="-10" dirty="0">
                <a:latin typeface="Arial"/>
                <a:cs typeface="Arial"/>
              </a:rPr>
              <a:t>superficie 	</a:t>
            </a:r>
            <a:r>
              <a:rPr sz="1800" i="1" dirty="0">
                <a:latin typeface="Arial"/>
                <a:cs typeface="Arial"/>
              </a:rPr>
              <a:t>(bassin</a:t>
            </a:r>
            <a:r>
              <a:rPr sz="1800" i="1" spc="204" dirty="0">
                <a:latin typeface="Arial"/>
                <a:cs typeface="Arial"/>
              </a:rPr>
              <a:t> </a:t>
            </a:r>
            <a:r>
              <a:rPr sz="1800" i="1" dirty="0">
                <a:latin typeface="Arial"/>
                <a:cs typeface="Arial"/>
              </a:rPr>
              <a:t>parisien</a:t>
            </a:r>
            <a:r>
              <a:rPr sz="1800" i="1" spc="210" dirty="0">
                <a:latin typeface="Arial"/>
                <a:cs typeface="Arial"/>
              </a:rPr>
              <a:t> </a:t>
            </a:r>
            <a:r>
              <a:rPr sz="1800" i="1" dirty="0">
                <a:latin typeface="Arial"/>
                <a:cs typeface="Arial"/>
              </a:rPr>
              <a:t>et</a:t>
            </a:r>
            <a:r>
              <a:rPr sz="1800" i="1" spc="204" dirty="0">
                <a:latin typeface="Arial"/>
                <a:cs typeface="Arial"/>
              </a:rPr>
              <a:t> </a:t>
            </a:r>
            <a:r>
              <a:rPr sz="1800" i="1" dirty="0">
                <a:latin typeface="Arial"/>
                <a:cs typeface="Arial"/>
              </a:rPr>
              <a:t>Nord)</a:t>
            </a:r>
            <a:r>
              <a:rPr sz="1800" i="1" spc="210" dirty="0">
                <a:latin typeface="Arial"/>
                <a:cs typeface="Arial"/>
              </a:rPr>
              <a:t> </a:t>
            </a:r>
            <a:r>
              <a:rPr sz="1800" i="1" dirty="0">
                <a:latin typeface="Arial"/>
                <a:cs typeface="Arial"/>
              </a:rPr>
              <a:t>à</a:t>
            </a:r>
            <a:r>
              <a:rPr sz="1800" i="1" spc="195" dirty="0">
                <a:latin typeface="Arial"/>
                <a:cs typeface="Arial"/>
              </a:rPr>
              <a:t> </a:t>
            </a:r>
            <a:r>
              <a:rPr sz="1800" i="1" dirty="0">
                <a:latin typeface="Arial"/>
                <a:cs typeface="Arial"/>
              </a:rPr>
              <a:t>des</a:t>
            </a:r>
            <a:r>
              <a:rPr sz="1800" i="1" spc="204" dirty="0">
                <a:latin typeface="Arial"/>
                <a:cs typeface="Arial"/>
              </a:rPr>
              <a:t> </a:t>
            </a:r>
            <a:r>
              <a:rPr sz="1800" i="1" dirty="0">
                <a:latin typeface="Arial"/>
                <a:cs typeface="Arial"/>
              </a:rPr>
              <a:t>grandes</a:t>
            </a:r>
            <a:r>
              <a:rPr sz="1800" i="1" spc="204" dirty="0">
                <a:latin typeface="Arial"/>
                <a:cs typeface="Arial"/>
              </a:rPr>
              <a:t> </a:t>
            </a:r>
            <a:r>
              <a:rPr sz="1800" i="1" dirty="0">
                <a:latin typeface="Arial"/>
                <a:cs typeface="Arial"/>
              </a:rPr>
              <a:t>variétés</a:t>
            </a:r>
            <a:r>
              <a:rPr sz="1800" i="1" spc="220" dirty="0">
                <a:latin typeface="Arial"/>
                <a:cs typeface="Arial"/>
              </a:rPr>
              <a:t> </a:t>
            </a:r>
            <a:r>
              <a:rPr sz="1800" i="1" dirty="0">
                <a:latin typeface="Arial"/>
                <a:cs typeface="Arial"/>
              </a:rPr>
              <a:t>mécaniques.</a:t>
            </a:r>
            <a:r>
              <a:rPr sz="1800" i="1" spc="204" dirty="0">
                <a:latin typeface="Arial"/>
                <a:cs typeface="Arial"/>
              </a:rPr>
              <a:t> </a:t>
            </a:r>
            <a:r>
              <a:rPr sz="1800" i="1" dirty="0">
                <a:latin typeface="Arial"/>
                <a:cs typeface="Arial"/>
              </a:rPr>
              <a:t>Du</a:t>
            </a:r>
            <a:r>
              <a:rPr sz="1800" i="1" spc="200" dirty="0">
                <a:latin typeface="Arial"/>
                <a:cs typeface="Arial"/>
              </a:rPr>
              <a:t> </a:t>
            </a:r>
            <a:r>
              <a:rPr sz="1800" i="1" dirty="0">
                <a:latin typeface="Arial"/>
                <a:cs typeface="Arial"/>
              </a:rPr>
              <a:t>fait</a:t>
            </a:r>
            <a:r>
              <a:rPr sz="1800" i="1" spc="200" dirty="0">
                <a:latin typeface="Arial"/>
                <a:cs typeface="Arial"/>
              </a:rPr>
              <a:t> </a:t>
            </a:r>
            <a:r>
              <a:rPr sz="1800" i="1" spc="-25" dirty="0">
                <a:latin typeface="Arial"/>
                <a:cs typeface="Arial"/>
              </a:rPr>
              <a:t>de 	</a:t>
            </a:r>
            <a:r>
              <a:rPr sz="1800" i="1" dirty="0">
                <a:latin typeface="Arial"/>
                <a:cs typeface="Arial"/>
              </a:rPr>
              <a:t>nombreuses</a:t>
            </a:r>
            <a:r>
              <a:rPr sz="1800" i="1" spc="135" dirty="0">
                <a:latin typeface="Arial"/>
                <a:cs typeface="Arial"/>
              </a:rPr>
              <a:t> </a:t>
            </a:r>
            <a:r>
              <a:rPr sz="1800" i="1" dirty="0">
                <a:latin typeface="Arial"/>
                <a:cs typeface="Arial"/>
              </a:rPr>
              <a:t>fondations</a:t>
            </a:r>
            <a:r>
              <a:rPr sz="1800" i="1" spc="140" dirty="0">
                <a:latin typeface="Arial"/>
                <a:cs typeface="Arial"/>
              </a:rPr>
              <a:t> </a:t>
            </a:r>
            <a:r>
              <a:rPr sz="1800" i="1" dirty="0">
                <a:latin typeface="Arial"/>
                <a:cs typeface="Arial"/>
              </a:rPr>
              <a:t>et</a:t>
            </a:r>
            <a:r>
              <a:rPr sz="1800" i="1" spc="145" dirty="0">
                <a:latin typeface="Arial"/>
                <a:cs typeface="Arial"/>
              </a:rPr>
              <a:t> </a:t>
            </a:r>
            <a:r>
              <a:rPr sz="1800" i="1" dirty="0">
                <a:latin typeface="Arial"/>
                <a:cs typeface="Arial"/>
              </a:rPr>
              <a:t>ouvrages</a:t>
            </a:r>
            <a:r>
              <a:rPr sz="1800" i="1" spc="135" dirty="0">
                <a:latin typeface="Arial"/>
                <a:cs typeface="Arial"/>
              </a:rPr>
              <a:t> </a:t>
            </a:r>
            <a:r>
              <a:rPr sz="1800" i="1" dirty="0">
                <a:latin typeface="Arial"/>
                <a:cs typeface="Arial"/>
              </a:rPr>
              <a:t>dans</a:t>
            </a:r>
            <a:r>
              <a:rPr sz="1800" i="1" spc="140" dirty="0">
                <a:latin typeface="Arial"/>
                <a:cs typeface="Arial"/>
              </a:rPr>
              <a:t> </a:t>
            </a:r>
            <a:r>
              <a:rPr sz="1800" i="1" dirty="0">
                <a:latin typeface="Arial"/>
                <a:cs typeface="Arial"/>
              </a:rPr>
              <a:t>ce</a:t>
            </a:r>
            <a:r>
              <a:rPr sz="1800" i="1" spc="135" dirty="0">
                <a:latin typeface="Arial"/>
                <a:cs typeface="Arial"/>
              </a:rPr>
              <a:t> </a:t>
            </a:r>
            <a:r>
              <a:rPr sz="1800" i="1" dirty="0">
                <a:latin typeface="Arial"/>
                <a:cs typeface="Arial"/>
              </a:rPr>
              <a:t>matériau</a:t>
            </a:r>
            <a:r>
              <a:rPr sz="1800" i="1" spc="135" dirty="0">
                <a:latin typeface="Arial"/>
                <a:cs typeface="Arial"/>
              </a:rPr>
              <a:t> </a:t>
            </a:r>
            <a:r>
              <a:rPr sz="1800" i="1" dirty="0">
                <a:latin typeface="Arial"/>
                <a:cs typeface="Arial"/>
              </a:rPr>
              <a:t>elle</a:t>
            </a:r>
            <a:r>
              <a:rPr sz="1800" i="1" spc="150" dirty="0">
                <a:latin typeface="Arial"/>
                <a:cs typeface="Arial"/>
              </a:rPr>
              <a:t> </a:t>
            </a:r>
            <a:r>
              <a:rPr sz="1800" i="1" dirty="0">
                <a:latin typeface="Arial"/>
                <a:cs typeface="Arial"/>
              </a:rPr>
              <a:t>a</a:t>
            </a:r>
            <a:r>
              <a:rPr sz="1800" i="1" spc="135" dirty="0">
                <a:latin typeface="Arial"/>
                <a:cs typeface="Arial"/>
              </a:rPr>
              <a:t> </a:t>
            </a:r>
            <a:r>
              <a:rPr sz="1800" i="1" dirty="0">
                <a:latin typeface="Arial"/>
                <a:cs typeface="Arial"/>
              </a:rPr>
              <a:t>donné</a:t>
            </a:r>
            <a:r>
              <a:rPr sz="1800" i="1" spc="135" dirty="0">
                <a:latin typeface="Arial"/>
                <a:cs typeface="Arial"/>
              </a:rPr>
              <a:t> </a:t>
            </a:r>
            <a:r>
              <a:rPr sz="1800" i="1" dirty="0">
                <a:latin typeface="Arial"/>
                <a:cs typeface="Arial"/>
              </a:rPr>
              <a:t>lieu</a:t>
            </a:r>
            <a:r>
              <a:rPr sz="1800" i="1" spc="145" dirty="0">
                <a:latin typeface="Arial"/>
                <a:cs typeface="Arial"/>
              </a:rPr>
              <a:t> </a:t>
            </a:r>
            <a:r>
              <a:rPr sz="1800" i="1" spc="-50" dirty="0">
                <a:latin typeface="Arial"/>
                <a:cs typeface="Arial"/>
              </a:rPr>
              <a:t>à 	</a:t>
            </a:r>
            <a:r>
              <a:rPr sz="1800" i="1" dirty="0">
                <a:latin typeface="Arial"/>
                <a:cs typeface="Arial"/>
              </a:rPr>
              <a:t>des</a:t>
            </a:r>
            <a:r>
              <a:rPr sz="1800" i="1" spc="335" dirty="0">
                <a:latin typeface="Arial"/>
                <a:cs typeface="Arial"/>
              </a:rPr>
              <a:t>  </a:t>
            </a:r>
            <a:r>
              <a:rPr sz="1800" i="1" dirty="0">
                <a:latin typeface="Arial"/>
                <a:cs typeface="Arial"/>
              </a:rPr>
              <a:t>méthodes</a:t>
            </a:r>
            <a:r>
              <a:rPr sz="1800" i="1" spc="340" dirty="0">
                <a:latin typeface="Arial"/>
                <a:cs typeface="Arial"/>
              </a:rPr>
              <a:t>  </a:t>
            </a:r>
            <a:r>
              <a:rPr sz="1800" i="1" dirty="0">
                <a:latin typeface="Arial"/>
                <a:cs typeface="Arial"/>
              </a:rPr>
              <a:t>de</a:t>
            </a:r>
            <a:r>
              <a:rPr sz="1800" i="1" spc="335" dirty="0">
                <a:latin typeface="Arial"/>
                <a:cs typeface="Arial"/>
              </a:rPr>
              <a:t>  </a:t>
            </a:r>
            <a:r>
              <a:rPr sz="1800" i="1" dirty="0">
                <a:latin typeface="Arial"/>
                <a:cs typeface="Arial"/>
              </a:rPr>
              <a:t>reconnaissance</a:t>
            </a:r>
            <a:r>
              <a:rPr sz="1800" i="1" spc="330" dirty="0">
                <a:latin typeface="Arial"/>
                <a:cs typeface="Arial"/>
              </a:rPr>
              <a:t>  </a:t>
            </a:r>
            <a:r>
              <a:rPr sz="1800" i="1" dirty="0">
                <a:latin typeface="Arial"/>
                <a:cs typeface="Arial"/>
              </a:rPr>
              <a:t>particulières</a:t>
            </a:r>
            <a:r>
              <a:rPr sz="1800" i="1" spc="335" dirty="0">
                <a:latin typeface="Arial"/>
                <a:cs typeface="Arial"/>
              </a:rPr>
              <a:t>  </a:t>
            </a:r>
            <a:r>
              <a:rPr sz="1800" i="1" dirty="0">
                <a:latin typeface="Arial"/>
                <a:cs typeface="Arial"/>
              </a:rPr>
              <a:t>afin</a:t>
            </a:r>
            <a:r>
              <a:rPr sz="1800" i="1" spc="340" dirty="0">
                <a:latin typeface="Arial"/>
                <a:cs typeface="Arial"/>
              </a:rPr>
              <a:t>  </a:t>
            </a:r>
            <a:r>
              <a:rPr sz="1800" i="1" dirty="0">
                <a:latin typeface="Arial"/>
                <a:cs typeface="Arial"/>
              </a:rPr>
              <a:t>d’obtenir</a:t>
            </a:r>
            <a:r>
              <a:rPr sz="1800" i="1" spc="340" dirty="0">
                <a:latin typeface="Arial"/>
                <a:cs typeface="Arial"/>
              </a:rPr>
              <a:t>  </a:t>
            </a:r>
            <a:r>
              <a:rPr sz="1800" i="1" spc="-25" dirty="0">
                <a:latin typeface="Arial"/>
                <a:cs typeface="Arial"/>
              </a:rPr>
              <a:t>des 	</a:t>
            </a:r>
            <a:r>
              <a:rPr sz="1800" i="1" dirty="0">
                <a:latin typeface="Arial"/>
                <a:cs typeface="Arial"/>
              </a:rPr>
              <a:t>corrélations</a:t>
            </a:r>
            <a:r>
              <a:rPr sz="1800" i="1" spc="-10" dirty="0">
                <a:latin typeface="Arial"/>
                <a:cs typeface="Arial"/>
              </a:rPr>
              <a:t> </a:t>
            </a:r>
            <a:r>
              <a:rPr sz="1800" i="1" dirty="0">
                <a:latin typeface="Arial"/>
                <a:cs typeface="Arial"/>
              </a:rPr>
              <a:t>avec</a:t>
            </a:r>
            <a:r>
              <a:rPr sz="1800" i="1" spc="-25" dirty="0">
                <a:latin typeface="Arial"/>
                <a:cs typeface="Arial"/>
              </a:rPr>
              <a:t> </a:t>
            </a:r>
            <a:r>
              <a:rPr sz="1800" i="1" dirty="0">
                <a:latin typeface="Arial"/>
                <a:cs typeface="Arial"/>
              </a:rPr>
              <a:t>des</a:t>
            </a:r>
            <a:r>
              <a:rPr sz="1800" i="1" spc="-30" dirty="0">
                <a:latin typeface="Arial"/>
                <a:cs typeface="Arial"/>
              </a:rPr>
              <a:t> </a:t>
            </a:r>
            <a:r>
              <a:rPr sz="1800" i="1" dirty="0">
                <a:latin typeface="Arial"/>
                <a:cs typeface="Arial"/>
              </a:rPr>
              <a:t>paramètres</a:t>
            </a:r>
            <a:r>
              <a:rPr sz="1800" i="1" spc="-5" dirty="0">
                <a:latin typeface="Arial"/>
                <a:cs typeface="Arial"/>
              </a:rPr>
              <a:t> </a:t>
            </a:r>
            <a:r>
              <a:rPr sz="1800" i="1" spc="-10" dirty="0">
                <a:latin typeface="Arial"/>
                <a:cs typeface="Arial"/>
              </a:rPr>
              <a:t>mécaniques,</a:t>
            </a:r>
            <a:endParaRPr sz="1800">
              <a:latin typeface="Arial"/>
              <a:cs typeface="Arial"/>
            </a:endParaRPr>
          </a:p>
          <a:p>
            <a:pPr marL="756285" lvl="1" indent="-286385" algn="just">
              <a:lnSpc>
                <a:spcPct val="100000"/>
              </a:lnSpc>
              <a:spcBef>
                <a:spcPts val="434"/>
              </a:spcBef>
              <a:buFont typeface="Wingdings"/>
              <a:buChar char=""/>
              <a:tabLst>
                <a:tab pos="756285" algn="l"/>
              </a:tabLst>
            </a:pPr>
            <a:r>
              <a:rPr sz="1800" i="1" dirty="0">
                <a:latin typeface="Arial"/>
                <a:cs typeface="Arial"/>
              </a:rPr>
              <a:t>Les</a:t>
            </a:r>
            <a:r>
              <a:rPr sz="1800" i="1" spc="40" dirty="0">
                <a:latin typeface="Arial"/>
                <a:cs typeface="Arial"/>
              </a:rPr>
              <a:t> </a:t>
            </a:r>
            <a:r>
              <a:rPr sz="1800" i="1" u="sng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dolomies</a:t>
            </a:r>
            <a:r>
              <a:rPr sz="1800" i="1" spc="55" dirty="0">
                <a:latin typeface="Arial"/>
                <a:cs typeface="Arial"/>
              </a:rPr>
              <a:t> </a:t>
            </a:r>
            <a:r>
              <a:rPr sz="1800" i="1" dirty="0">
                <a:latin typeface="Arial"/>
                <a:cs typeface="Arial"/>
              </a:rPr>
              <a:t>sont</a:t>
            </a:r>
            <a:r>
              <a:rPr sz="1800" i="1" spc="60" dirty="0">
                <a:latin typeface="Arial"/>
                <a:cs typeface="Arial"/>
              </a:rPr>
              <a:t> </a:t>
            </a:r>
            <a:r>
              <a:rPr sz="1800" i="1" dirty="0">
                <a:latin typeface="Arial"/>
                <a:cs typeface="Arial"/>
              </a:rPr>
              <a:t>classées</a:t>
            </a:r>
            <a:r>
              <a:rPr sz="1800" i="1" spc="50" dirty="0">
                <a:latin typeface="Arial"/>
                <a:cs typeface="Arial"/>
              </a:rPr>
              <a:t> </a:t>
            </a:r>
            <a:r>
              <a:rPr sz="1800" i="1" dirty="0">
                <a:latin typeface="Arial"/>
                <a:cs typeface="Arial"/>
              </a:rPr>
              <a:t>en</a:t>
            </a:r>
            <a:r>
              <a:rPr sz="1800" i="1" spc="45" dirty="0">
                <a:latin typeface="Arial"/>
                <a:cs typeface="Arial"/>
              </a:rPr>
              <a:t> </a:t>
            </a:r>
            <a:r>
              <a:rPr sz="1800" i="1" dirty="0">
                <a:latin typeface="Arial"/>
                <a:cs typeface="Arial"/>
              </a:rPr>
              <a:t>fonction</a:t>
            </a:r>
            <a:r>
              <a:rPr sz="1800" i="1" spc="50" dirty="0">
                <a:latin typeface="Arial"/>
                <a:cs typeface="Arial"/>
              </a:rPr>
              <a:t> </a:t>
            </a:r>
            <a:r>
              <a:rPr sz="1800" i="1" dirty="0">
                <a:latin typeface="Arial"/>
                <a:cs typeface="Arial"/>
              </a:rPr>
              <a:t>de</a:t>
            </a:r>
            <a:r>
              <a:rPr sz="1800" i="1" spc="45" dirty="0">
                <a:latin typeface="Arial"/>
                <a:cs typeface="Arial"/>
              </a:rPr>
              <a:t> </a:t>
            </a:r>
            <a:r>
              <a:rPr sz="1800" i="1" dirty="0">
                <a:latin typeface="Arial"/>
                <a:cs typeface="Arial"/>
              </a:rPr>
              <a:t>leur</a:t>
            </a:r>
            <a:r>
              <a:rPr sz="1800" i="1" spc="55" dirty="0">
                <a:latin typeface="Arial"/>
                <a:cs typeface="Arial"/>
              </a:rPr>
              <a:t> </a:t>
            </a:r>
            <a:r>
              <a:rPr sz="1800" i="1" dirty="0">
                <a:latin typeface="Arial"/>
                <a:cs typeface="Arial"/>
              </a:rPr>
              <a:t>concentration</a:t>
            </a:r>
            <a:r>
              <a:rPr sz="1800" i="1" spc="50" dirty="0">
                <a:latin typeface="Arial"/>
                <a:cs typeface="Arial"/>
              </a:rPr>
              <a:t> </a:t>
            </a:r>
            <a:r>
              <a:rPr sz="1800" i="1" dirty="0">
                <a:latin typeface="Arial"/>
                <a:cs typeface="Arial"/>
              </a:rPr>
              <a:t>en</a:t>
            </a:r>
            <a:r>
              <a:rPr sz="1800" i="1" spc="50" dirty="0">
                <a:latin typeface="Arial"/>
                <a:cs typeface="Arial"/>
              </a:rPr>
              <a:t> </a:t>
            </a:r>
            <a:r>
              <a:rPr sz="1800" i="1" spc="-10" dirty="0">
                <a:latin typeface="Arial"/>
                <a:cs typeface="Arial"/>
              </a:rPr>
              <a:t>dolomite,</a:t>
            </a:r>
            <a:endParaRPr sz="1800">
              <a:latin typeface="Arial"/>
              <a:cs typeface="Arial"/>
            </a:endParaRPr>
          </a:p>
          <a:p>
            <a:pPr marL="756285" algn="just">
              <a:lnSpc>
                <a:spcPct val="100000"/>
              </a:lnSpc>
            </a:pPr>
            <a:r>
              <a:rPr sz="1800" i="1" dirty="0">
                <a:latin typeface="Arial"/>
                <a:cs typeface="Arial"/>
              </a:rPr>
              <a:t>elles</a:t>
            </a:r>
            <a:r>
              <a:rPr sz="1800" i="1" spc="-10" dirty="0">
                <a:latin typeface="Arial"/>
                <a:cs typeface="Arial"/>
              </a:rPr>
              <a:t> </a:t>
            </a:r>
            <a:r>
              <a:rPr sz="1800" i="1" dirty="0">
                <a:latin typeface="Arial"/>
                <a:cs typeface="Arial"/>
              </a:rPr>
              <a:t>sont</a:t>
            </a:r>
            <a:r>
              <a:rPr sz="1800" i="1" spc="-10" dirty="0">
                <a:latin typeface="Arial"/>
                <a:cs typeface="Arial"/>
              </a:rPr>
              <a:t> </a:t>
            </a:r>
            <a:r>
              <a:rPr sz="1800" i="1" dirty="0">
                <a:latin typeface="Arial"/>
                <a:cs typeface="Arial"/>
              </a:rPr>
              <a:t>en</a:t>
            </a:r>
            <a:r>
              <a:rPr sz="1800" i="1" spc="-20" dirty="0">
                <a:latin typeface="Arial"/>
                <a:cs typeface="Arial"/>
              </a:rPr>
              <a:t> </a:t>
            </a:r>
            <a:r>
              <a:rPr sz="1800" i="1" dirty="0">
                <a:latin typeface="Arial"/>
                <a:cs typeface="Arial"/>
              </a:rPr>
              <a:t>générales</a:t>
            </a:r>
            <a:r>
              <a:rPr sz="1800" i="1" spc="5" dirty="0">
                <a:latin typeface="Arial"/>
                <a:cs typeface="Arial"/>
              </a:rPr>
              <a:t> </a:t>
            </a:r>
            <a:r>
              <a:rPr sz="1800" i="1" dirty="0">
                <a:latin typeface="Arial"/>
                <a:cs typeface="Arial"/>
              </a:rPr>
              <a:t>plus dures</a:t>
            </a:r>
            <a:r>
              <a:rPr sz="1800" i="1" spc="-5" dirty="0">
                <a:latin typeface="Arial"/>
                <a:cs typeface="Arial"/>
              </a:rPr>
              <a:t> </a:t>
            </a:r>
            <a:r>
              <a:rPr sz="1800" i="1" dirty="0">
                <a:latin typeface="Arial"/>
                <a:cs typeface="Arial"/>
              </a:rPr>
              <a:t>que</a:t>
            </a:r>
            <a:r>
              <a:rPr sz="1800" i="1" spc="-15" dirty="0">
                <a:latin typeface="Arial"/>
                <a:cs typeface="Arial"/>
              </a:rPr>
              <a:t> </a:t>
            </a:r>
            <a:r>
              <a:rPr sz="1800" i="1" dirty="0">
                <a:latin typeface="Arial"/>
                <a:cs typeface="Arial"/>
              </a:rPr>
              <a:t>les calcaires </a:t>
            </a:r>
            <a:r>
              <a:rPr sz="1800" i="1" spc="-10" dirty="0">
                <a:latin typeface="Arial"/>
                <a:cs typeface="Arial"/>
              </a:rPr>
              <a:t>pures.</a:t>
            </a:r>
            <a:endParaRPr sz="18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0" y="0"/>
            <a:ext cx="9139555" cy="1126490"/>
            <a:chOff x="0" y="0"/>
            <a:chExt cx="9139555" cy="1126490"/>
          </a:xfrm>
        </p:grpSpPr>
        <p:sp>
          <p:nvSpPr>
            <p:cNvPr id="3" name="object 3"/>
            <p:cNvSpPr/>
            <p:nvPr/>
          </p:nvSpPr>
          <p:spPr>
            <a:xfrm>
              <a:off x="5580126" y="666623"/>
              <a:ext cx="3384550" cy="386080"/>
            </a:xfrm>
            <a:custGeom>
              <a:avLst/>
              <a:gdLst/>
              <a:ahLst/>
              <a:cxnLst/>
              <a:rect l="l" t="t" r="r" b="b"/>
              <a:pathLst>
                <a:path w="3384550" h="386080">
                  <a:moveTo>
                    <a:pt x="3320033" y="0"/>
                  </a:moveTo>
                  <a:lnTo>
                    <a:pt x="64388" y="0"/>
                  </a:lnTo>
                  <a:lnTo>
                    <a:pt x="39326" y="5058"/>
                  </a:lnTo>
                  <a:lnTo>
                    <a:pt x="18859" y="18843"/>
                  </a:lnTo>
                  <a:lnTo>
                    <a:pt x="5060" y="39272"/>
                  </a:lnTo>
                  <a:lnTo>
                    <a:pt x="0" y="64262"/>
                  </a:lnTo>
                  <a:lnTo>
                    <a:pt x="0" y="321690"/>
                  </a:lnTo>
                  <a:lnTo>
                    <a:pt x="5060" y="346753"/>
                  </a:lnTo>
                  <a:lnTo>
                    <a:pt x="18859" y="367220"/>
                  </a:lnTo>
                  <a:lnTo>
                    <a:pt x="39326" y="381019"/>
                  </a:lnTo>
                  <a:lnTo>
                    <a:pt x="64388" y="386079"/>
                  </a:lnTo>
                  <a:lnTo>
                    <a:pt x="3320033" y="386079"/>
                  </a:lnTo>
                  <a:lnTo>
                    <a:pt x="3345096" y="381019"/>
                  </a:lnTo>
                  <a:lnTo>
                    <a:pt x="3365563" y="367220"/>
                  </a:lnTo>
                  <a:lnTo>
                    <a:pt x="3379362" y="346753"/>
                  </a:lnTo>
                  <a:lnTo>
                    <a:pt x="3384423" y="321690"/>
                  </a:lnTo>
                  <a:lnTo>
                    <a:pt x="3384423" y="64262"/>
                  </a:lnTo>
                  <a:lnTo>
                    <a:pt x="3379362" y="39272"/>
                  </a:lnTo>
                  <a:lnTo>
                    <a:pt x="3365563" y="18843"/>
                  </a:lnTo>
                  <a:lnTo>
                    <a:pt x="3345096" y="5058"/>
                  </a:lnTo>
                  <a:lnTo>
                    <a:pt x="3320033" y="0"/>
                  </a:lnTo>
                  <a:close/>
                </a:path>
              </a:pathLst>
            </a:custGeom>
            <a:solidFill>
              <a:srgbClr val="F7954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" name="object 4"/>
            <p:cNvSpPr/>
            <p:nvPr/>
          </p:nvSpPr>
          <p:spPr>
            <a:xfrm>
              <a:off x="5580126" y="666623"/>
              <a:ext cx="3384550" cy="386080"/>
            </a:xfrm>
            <a:custGeom>
              <a:avLst/>
              <a:gdLst/>
              <a:ahLst/>
              <a:cxnLst/>
              <a:rect l="l" t="t" r="r" b="b"/>
              <a:pathLst>
                <a:path w="3384550" h="386080">
                  <a:moveTo>
                    <a:pt x="0" y="64262"/>
                  </a:moveTo>
                  <a:lnTo>
                    <a:pt x="5060" y="39272"/>
                  </a:lnTo>
                  <a:lnTo>
                    <a:pt x="18859" y="18843"/>
                  </a:lnTo>
                  <a:lnTo>
                    <a:pt x="39326" y="5058"/>
                  </a:lnTo>
                  <a:lnTo>
                    <a:pt x="64388" y="0"/>
                  </a:lnTo>
                  <a:lnTo>
                    <a:pt x="3320033" y="0"/>
                  </a:lnTo>
                  <a:lnTo>
                    <a:pt x="3345096" y="5058"/>
                  </a:lnTo>
                  <a:lnTo>
                    <a:pt x="3365563" y="18843"/>
                  </a:lnTo>
                  <a:lnTo>
                    <a:pt x="3379362" y="39272"/>
                  </a:lnTo>
                  <a:lnTo>
                    <a:pt x="3384423" y="64262"/>
                  </a:lnTo>
                  <a:lnTo>
                    <a:pt x="3384423" y="321690"/>
                  </a:lnTo>
                  <a:lnTo>
                    <a:pt x="3379362" y="346753"/>
                  </a:lnTo>
                  <a:lnTo>
                    <a:pt x="3365563" y="367220"/>
                  </a:lnTo>
                  <a:lnTo>
                    <a:pt x="3345096" y="381019"/>
                  </a:lnTo>
                  <a:lnTo>
                    <a:pt x="3320033" y="386079"/>
                  </a:lnTo>
                  <a:lnTo>
                    <a:pt x="64388" y="386079"/>
                  </a:lnTo>
                  <a:lnTo>
                    <a:pt x="39326" y="381019"/>
                  </a:lnTo>
                  <a:lnTo>
                    <a:pt x="18859" y="367220"/>
                  </a:lnTo>
                  <a:lnTo>
                    <a:pt x="5060" y="346753"/>
                  </a:lnTo>
                  <a:lnTo>
                    <a:pt x="0" y="321690"/>
                  </a:lnTo>
                  <a:lnTo>
                    <a:pt x="0" y="64262"/>
                  </a:lnTo>
                  <a:close/>
                </a:path>
              </a:pathLst>
            </a:custGeom>
            <a:ln w="25399">
              <a:solidFill>
                <a:srgbClr val="B66C3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" name="object 5"/>
            <p:cNvSpPr/>
            <p:nvPr/>
          </p:nvSpPr>
          <p:spPr>
            <a:xfrm>
              <a:off x="179514" y="673988"/>
              <a:ext cx="4680585" cy="379095"/>
            </a:xfrm>
            <a:custGeom>
              <a:avLst/>
              <a:gdLst/>
              <a:ahLst/>
              <a:cxnLst/>
              <a:rect l="l" t="t" r="r" b="b"/>
              <a:pathLst>
                <a:path w="4680585" h="379094">
                  <a:moveTo>
                    <a:pt x="4617402" y="0"/>
                  </a:moveTo>
                  <a:lnTo>
                    <a:pt x="63131" y="0"/>
                  </a:lnTo>
                  <a:lnTo>
                    <a:pt x="38554" y="4951"/>
                  </a:lnTo>
                  <a:lnTo>
                    <a:pt x="18488" y="18462"/>
                  </a:lnTo>
                  <a:lnTo>
                    <a:pt x="4960" y="38522"/>
                  </a:lnTo>
                  <a:lnTo>
                    <a:pt x="0" y="63119"/>
                  </a:lnTo>
                  <a:lnTo>
                    <a:pt x="0" y="315595"/>
                  </a:lnTo>
                  <a:lnTo>
                    <a:pt x="4960" y="340191"/>
                  </a:lnTo>
                  <a:lnTo>
                    <a:pt x="18488" y="360251"/>
                  </a:lnTo>
                  <a:lnTo>
                    <a:pt x="38554" y="373762"/>
                  </a:lnTo>
                  <a:lnTo>
                    <a:pt x="63131" y="378713"/>
                  </a:lnTo>
                  <a:lnTo>
                    <a:pt x="4617402" y="378713"/>
                  </a:lnTo>
                  <a:lnTo>
                    <a:pt x="4641945" y="373762"/>
                  </a:lnTo>
                  <a:lnTo>
                    <a:pt x="4662011" y="360251"/>
                  </a:lnTo>
                  <a:lnTo>
                    <a:pt x="4675552" y="340191"/>
                  </a:lnTo>
                  <a:lnTo>
                    <a:pt x="4680521" y="315595"/>
                  </a:lnTo>
                  <a:lnTo>
                    <a:pt x="4680521" y="63119"/>
                  </a:lnTo>
                  <a:lnTo>
                    <a:pt x="4675552" y="38522"/>
                  </a:lnTo>
                  <a:lnTo>
                    <a:pt x="4662011" y="18462"/>
                  </a:lnTo>
                  <a:lnTo>
                    <a:pt x="4641945" y="4951"/>
                  </a:lnTo>
                  <a:lnTo>
                    <a:pt x="4617402" y="0"/>
                  </a:lnTo>
                  <a:close/>
                </a:path>
              </a:pathLst>
            </a:custGeom>
            <a:solidFill>
              <a:srgbClr val="C0504D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" name="object 6"/>
            <p:cNvSpPr/>
            <p:nvPr/>
          </p:nvSpPr>
          <p:spPr>
            <a:xfrm>
              <a:off x="179514" y="673988"/>
              <a:ext cx="4680585" cy="379095"/>
            </a:xfrm>
            <a:custGeom>
              <a:avLst/>
              <a:gdLst/>
              <a:ahLst/>
              <a:cxnLst/>
              <a:rect l="l" t="t" r="r" b="b"/>
              <a:pathLst>
                <a:path w="4680585" h="379094">
                  <a:moveTo>
                    <a:pt x="4617402" y="0"/>
                  </a:moveTo>
                  <a:lnTo>
                    <a:pt x="4641945" y="4951"/>
                  </a:lnTo>
                  <a:lnTo>
                    <a:pt x="4662011" y="18462"/>
                  </a:lnTo>
                  <a:lnTo>
                    <a:pt x="4675552" y="38522"/>
                  </a:lnTo>
                  <a:lnTo>
                    <a:pt x="4680521" y="63119"/>
                  </a:lnTo>
                  <a:lnTo>
                    <a:pt x="4680521" y="315595"/>
                  </a:lnTo>
                  <a:lnTo>
                    <a:pt x="4675552" y="340191"/>
                  </a:lnTo>
                  <a:lnTo>
                    <a:pt x="4662011" y="360251"/>
                  </a:lnTo>
                  <a:lnTo>
                    <a:pt x="4641945" y="373762"/>
                  </a:lnTo>
                  <a:lnTo>
                    <a:pt x="4617402" y="378713"/>
                  </a:lnTo>
                  <a:lnTo>
                    <a:pt x="63131" y="378713"/>
                  </a:lnTo>
                  <a:lnTo>
                    <a:pt x="38554" y="373762"/>
                  </a:lnTo>
                  <a:lnTo>
                    <a:pt x="18488" y="360251"/>
                  </a:lnTo>
                  <a:lnTo>
                    <a:pt x="4960" y="340191"/>
                  </a:lnTo>
                  <a:lnTo>
                    <a:pt x="0" y="315595"/>
                  </a:lnTo>
                  <a:lnTo>
                    <a:pt x="0" y="63119"/>
                  </a:lnTo>
                  <a:lnTo>
                    <a:pt x="4960" y="38522"/>
                  </a:lnTo>
                  <a:lnTo>
                    <a:pt x="18488" y="18462"/>
                  </a:lnTo>
                  <a:lnTo>
                    <a:pt x="38554" y="4951"/>
                  </a:lnTo>
                  <a:lnTo>
                    <a:pt x="63131" y="0"/>
                  </a:lnTo>
                  <a:lnTo>
                    <a:pt x="4617402" y="0"/>
                  </a:lnTo>
                  <a:close/>
                </a:path>
              </a:pathLst>
            </a:custGeom>
            <a:ln w="25400">
              <a:solidFill>
                <a:srgbClr val="8B3836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7" name="object 7"/>
          <p:cNvSpPr txBox="1"/>
          <p:nvPr/>
        </p:nvSpPr>
        <p:spPr>
          <a:xfrm>
            <a:off x="402437" y="231089"/>
            <a:ext cx="8537575" cy="391096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5690235">
              <a:lnSpc>
                <a:spcPct val="100000"/>
              </a:lnSpc>
              <a:spcBef>
                <a:spcPts val="95"/>
              </a:spcBef>
            </a:pPr>
            <a:r>
              <a:rPr sz="1600" dirty="0">
                <a:solidFill>
                  <a:srgbClr val="FFFFFF"/>
                </a:solidFill>
                <a:latin typeface="Calibri"/>
                <a:cs typeface="Calibri"/>
              </a:rPr>
              <a:t>III</a:t>
            </a:r>
            <a:r>
              <a:rPr sz="1600" spc="-5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600" dirty="0">
                <a:solidFill>
                  <a:srgbClr val="FFFFFF"/>
                </a:solidFill>
                <a:latin typeface="Calibri"/>
                <a:cs typeface="Calibri"/>
              </a:rPr>
              <a:t>.</a:t>
            </a:r>
            <a:r>
              <a:rPr sz="1600" spc="-3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600" dirty="0">
                <a:solidFill>
                  <a:srgbClr val="FFFFFF"/>
                </a:solidFill>
                <a:latin typeface="Calibri"/>
                <a:cs typeface="Calibri"/>
              </a:rPr>
              <a:t>Les</a:t>
            </a:r>
            <a:r>
              <a:rPr sz="1600" spc="-3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600" dirty="0">
                <a:solidFill>
                  <a:srgbClr val="FFFFFF"/>
                </a:solidFill>
                <a:latin typeface="Calibri"/>
                <a:cs typeface="Calibri"/>
              </a:rPr>
              <a:t>roches</a:t>
            </a:r>
            <a:r>
              <a:rPr sz="1600" spc="-1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600" spc="-10" dirty="0">
                <a:solidFill>
                  <a:srgbClr val="FFFFFF"/>
                </a:solidFill>
                <a:latin typeface="Calibri"/>
                <a:cs typeface="Calibri"/>
              </a:rPr>
              <a:t>sédimentaires</a:t>
            </a:r>
            <a:endParaRPr sz="1600">
              <a:latin typeface="Calibri"/>
              <a:cs typeface="Calibri"/>
            </a:endParaRPr>
          </a:p>
          <a:p>
            <a:pPr marL="1167130" indent="-286385">
              <a:lnSpc>
                <a:spcPct val="100000"/>
              </a:lnSpc>
              <a:spcBef>
                <a:spcPts val="1905"/>
              </a:spcBef>
              <a:buFont typeface="Arial"/>
              <a:buChar char="•"/>
              <a:tabLst>
                <a:tab pos="1167130" algn="l"/>
                <a:tab pos="5316855" algn="l"/>
              </a:tabLst>
            </a:pPr>
            <a:r>
              <a:rPr sz="1600" spc="-10" dirty="0">
                <a:solidFill>
                  <a:srgbClr val="FFFFFF"/>
                </a:solidFill>
                <a:latin typeface="Calibri"/>
                <a:cs typeface="Calibri"/>
              </a:rPr>
              <a:t>Sédimentation</a:t>
            </a:r>
            <a:r>
              <a:rPr sz="1600" spc="-4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600" spc="-10" dirty="0">
                <a:solidFill>
                  <a:srgbClr val="FFFFFF"/>
                </a:solidFill>
                <a:latin typeface="Calibri"/>
                <a:cs typeface="Calibri"/>
              </a:rPr>
              <a:t>carbonatée</a:t>
            </a:r>
            <a:r>
              <a:rPr sz="1600" dirty="0">
                <a:solidFill>
                  <a:srgbClr val="FFFFFF"/>
                </a:solidFill>
                <a:latin typeface="Calibri"/>
                <a:cs typeface="Calibri"/>
              </a:rPr>
              <a:t>	</a:t>
            </a:r>
            <a:r>
              <a:rPr sz="2400" i="1" baseline="1736" dirty="0">
                <a:solidFill>
                  <a:srgbClr val="FFFFFF"/>
                </a:solidFill>
                <a:latin typeface="Calibri"/>
                <a:cs typeface="Calibri"/>
              </a:rPr>
              <a:t>3.</a:t>
            </a:r>
            <a:r>
              <a:rPr sz="2400" i="1" spc="-75" baseline="1736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400" i="1" baseline="1736" dirty="0">
                <a:solidFill>
                  <a:srgbClr val="FFFFFF"/>
                </a:solidFill>
                <a:latin typeface="Calibri"/>
                <a:cs typeface="Calibri"/>
              </a:rPr>
              <a:t>Catégories</a:t>
            </a:r>
            <a:r>
              <a:rPr sz="2400" i="1" spc="-60" baseline="1736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400" i="1" baseline="1736" dirty="0">
                <a:solidFill>
                  <a:srgbClr val="FFFFFF"/>
                </a:solidFill>
                <a:latin typeface="Calibri"/>
                <a:cs typeface="Calibri"/>
              </a:rPr>
              <a:t>de</a:t>
            </a:r>
            <a:r>
              <a:rPr sz="2400" i="1" spc="-52" baseline="1736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400" i="1" baseline="1736" dirty="0">
                <a:solidFill>
                  <a:srgbClr val="FFFFFF"/>
                </a:solidFill>
                <a:latin typeface="Calibri"/>
                <a:cs typeface="Calibri"/>
              </a:rPr>
              <a:t>roches</a:t>
            </a:r>
            <a:r>
              <a:rPr sz="2400" i="1" spc="-60" baseline="1736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400" i="1" spc="-15" baseline="1736" dirty="0">
                <a:solidFill>
                  <a:srgbClr val="FFFFFF"/>
                </a:solidFill>
                <a:latin typeface="Calibri"/>
                <a:cs typeface="Calibri"/>
              </a:rPr>
              <a:t>sédimentaires</a:t>
            </a:r>
            <a:endParaRPr sz="2400" baseline="1736">
              <a:latin typeface="Calibri"/>
              <a:cs typeface="Calibri"/>
            </a:endParaRPr>
          </a:p>
          <a:p>
            <a:pPr marR="189865" algn="ctr">
              <a:lnSpc>
                <a:spcPct val="100000"/>
              </a:lnSpc>
              <a:spcBef>
                <a:spcPts val="1495"/>
              </a:spcBef>
            </a:pPr>
            <a:r>
              <a:rPr sz="3200" dirty="0">
                <a:latin typeface="Calibri"/>
                <a:cs typeface="Calibri"/>
              </a:rPr>
              <a:t>Des</a:t>
            </a:r>
            <a:r>
              <a:rPr sz="3200" spc="-90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Calcaires</a:t>
            </a:r>
            <a:r>
              <a:rPr sz="3200" spc="-80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aux</a:t>
            </a:r>
            <a:r>
              <a:rPr sz="3200" spc="-70" dirty="0">
                <a:latin typeface="Calibri"/>
                <a:cs typeface="Calibri"/>
              </a:rPr>
              <a:t> </a:t>
            </a:r>
            <a:r>
              <a:rPr sz="3200" spc="-10" dirty="0">
                <a:latin typeface="Calibri"/>
                <a:cs typeface="Calibri"/>
              </a:rPr>
              <a:t>Marnes</a:t>
            </a:r>
            <a:endParaRPr sz="3200">
              <a:latin typeface="Calibri"/>
              <a:cs typeface="Calibri"/>
            </a:endParaRPr>
          </a:p>
          <a:p>
            <a:pPr marL="355600" marR="201930" indent="-342900">
              <a:lnSpc>
                <a:spcPct val="100000"/>
              </a:lnSpc>
              <a:spcBef>
                <a:spcPts val="1270"/>
              </a:spcBef>
              <a:buChar char="•"/>
              <a:tabLst>
                <a:tab pos="355600" algn="l"/>
              </a:tabLst>
            </a:pPr>
            <a:r>
              <a:rPr sz="2000" dirty="0">
                <a:latin typeface="Arial"/>
                <a:cs typeface="Arial"/>
              </a:rPr>
              <a:t>On</a:t>
            </a:r>
            <a:r>
              <a:rPr sz="2000" spc="185" dirty="0">
                <a:latin typeface="Arial"/>
                <a:cs typeface="Arial"/>
              </a:rPr>
              <a:t> </a:t>
            </a:r>
            <a:r>
              <a:rPr sz="2000" dirty="0">
                <a:latin typeface="Arial"/>
                <a:cs typeface="Arial"/>
              </a:rPr>
              <a:t>observe</a:t>
            </a:r>
            <a:r>
              <a:rPr sz="2000" spc="170" dirty="0">
                <a:latin typeface="Arial"/>
                <a:cs typeface="Arial"/>
              </a:rPr>
              <a:t> </a:t>
            </a:r>
            <a:r>
              <a:rPr sz="2000" dirty="0">
                <a:latin typeface="Arial"/>
                <a:cs typeface="Arial"/>
              </a:rPr>
              <a:t>dans</a:t>
            </a:r>
            <a:r>
              <a:rPr sz="2000" spc="195" dirty="0">
                <a:latin typeface="Arial"/>
                <a:cs typeface="Arial"/>
              </a:rPr>
              <a:t> </a:t>
            </a:r>
            <a:r>
              <a:rPr sz="2000" dirty="0">
                <a:latin typeface="Arial"/>
                <a:cs typeface="Arial"/>
              </a:rPr>
              <a:t>cette</a:t>
            </a:r>
            <a:r>
              <a:rPr sz="2000" spc="200" dirty="0">
                <a:latin typeface="Arial"/>
                <a:cs typeface="Arial"/>
              </a:rPr>
              <a:t> </a:t>
            </a:r>
            <a:r>
              <a:rPr sz="2000" dirty="0">
                <a:latin typeface="Arial"/>
                <a:cs typeface="Arial"/>
              </a:rPr>
              <a:t>variété</a:t>
            </a:r>
            <a:r>
              <a:rPr sz="2000" spc="190" dirty="0">
                <a:latin typeface="Arial"/>
                <a:cs typeface="Arial"/>
              </a:rPr>
              <a:t> </a:t>
            </a:r>
            <a:r>
              <a:rPr sz="2000" dirty="0">
                <a:latin typeface="Arial"/>
                <a:cs typeface="Arial"/>
              </a:rPr>
              <a:t>des</a:t>
            </a:r>
            <a:r>
              <a:rPr sz="2000" spc="195" dirty="0">
                <a:latin typeface="Arial"/>
                <a:cs typeface="Arial"/>
              </a:rPr>
              <a:t> </a:t>
            </a:r>
            <a:r>
              <a:rPr sz="2000" dirty="0">
                <a:latin typeface="Arial"/>
                <a:cs typeface="Arial"/>
              </a:rPr>
              <a:t>degrés</a:t>
            </a:r>
            <a:r>
              <a:rPr sz="2000" spc="190" dirty="0">
                <a:latin typeface="Arial"/>
                <a:cs typeface="Arial"/>
              </a:rPr>
              <a:t> </a:t>
            </a:r>
            <a:r>
              <a:rPr sz="2000" dirty="0">
                <a:latin typeface="Arial"/>
                <a:cs typeface="Arial"/>
              </a:rPr>
              <a:t>d’invasion</a:t>
            </a:r>
            <a:r>
              <a:rPr sz="2000" spc="204" dirty="0">
                <a:latin typeface="Arial"/>
                <a:cs typeface="Arial"/>
              </a:rPr>
              <a:t> </a:t>
            </a:r>
            <a:r>
              <a:rPr sz="2000" dirty="0">
                <a:latin typeface="Arial"/>
                <a:cs typeface="Arial"/>
              </a:rPr>
              <a:t>des</a:t>
            </a:r>
            <a:r>
              <a:rPr sz="2000" spc="185" dirty="0">
                <a:latin typeface="Arial"/>
                <a:cs typeface="Arial"/>
              </a:rPr>
              <a:t> </a:t>
            </a:r>
            <a:r>
              <a:rPr sz="2000" spc="-10" dirty="0">
                <a:latin typeface="Arial"/>
                <a:cs typeface="Arial"/>
              </a:rPr>
              <a:t>carbonates </a:t>
            </a:r>
            <a:r>
              <a:rPr sz="2000" dirty="0">
                <a:latin typeface="Arial"/>
                <a:cs typeface="Arial"/>
              </a:rPr>
              <a:t>par</a:t>
            </a:r>
            <a:r>
              <a:rPr sz="2000" spc="-40" dirty="0">
                <a:latin typeface="Arial"/>
                <a:cs typeface="Arial"/>
              </a:rPr>
              <a:t> </a:t>
            </a:r>
            <a:r>
              <a:rPr sz="2000" dirty="0">
                <a:latin typeface="Arial"/>
                <a:cs typeface="Arial"/>
              </a:rPr>
              <a:t>les</a:t>
            </a:r>
            <a:r>
              <a:rPr sz="2000" spc="-15" dirty="0">
                <a:latin typeface="Arial"/>
                <a:cs typeface="Arial"/>
              </a:rPr>
              <a:t> </a:t>
            </a:r>
            <a:r>
              <a:rPr sz="2000" spc="-10" dirty="0">
                <a:latin typeface="Arial"/>
                <a:cs typeface="Arial"/>
              </a:rPr>
              <a:t>argiles</a:t>
            </a:r>
            <a:endParaRPr sz="2000">
              <a:latin typeface="Arial"/>
              <a:cs typeface="Arial"/>
            </a:endParaRPr>
          </a:p>
          <a:p>
            <a:pPr marL="355600" marR="202565" indent="-342900">
              <a:lnSpc>
                <a:spcPct val="100000"/>
              </a:lnSpc>
              <a:spcBef>
                <a:spcPts val="480"/>
              </a:spcBef>
              <a:buChar char="•"/>
              <a:tabLst>
                <a:tab pos="355600" algn="l"/>
                <a:tab pos="1337945" algn="l"/>
                <a:tab pos="1852295" algn="l"/>
                <a:tab pos="3045460" algn="l"/>
                <a:tab pos="3658235" algn="l"/>
                <a:tab pos="4739005" algn="l"/>
                <a:tab pos="5336540" algn="l"/>
                <a:tab pos="6372860" algn="l"/>
                <a:tab pos="7846695" algn="l"/>
              </a:tabLst>
            </a:pPr>
            <a:r>
              <a:rPr sz="2000" spc="-10" dirty="0">
                <a:latin typeface="Arial"/>
                <a:cs typeface="Arial"/>
              </a:rPr>
              <a:t>Depuis</a:t>
            </a:r>
            <a:r>
              <a:rPr sz="2000" dirty="0">
                <a:latin typeface="Arial"/>
                <a:cs typeface="Arial"/>
              </a:rPr>
              <a:t>	</a:t>
            </a:r>
            <a:r>
              <a:rPr sz="2000" spc="-25" dirty="0">
                <a:latin typeface="Arial"/>
                <a:cs typeface="Arial"/>
              </a:rPr>
              <a:t>les</a:t>
            </a:r>
            <a:r>
              <a:rPr sz="2000" dirty="0">
                <a:latin typeface="Arial"/>
                <a:cs typeface="Arial"/>
              </a:rPr>
              <a:t>	</a:t>
            </a:r>
            <a:r>
              <a:rPr sz="2000" spc="-10" dirty="0">
                <a:latin typeface="Arial"/>
                <a:cs typeface="Arial"/>
              </a:rPr>
              <a:t>calcaires</a:t>
            </a:r>
            <a:r>
              <a:rPr sz="2000" dirty="0">
                <a:latin typeface="Arial"/>
                <a:cs typeface="Arial"/>
              </a:rPr>
              <a:t>	</a:t>
            </a:r>
            <a:r>
              <a:rPr sz="2000" spc="-25" dirty="0">
                <a:latin typeface="Arial"/>
                <a:cs typeface="Arial"/>
              </a:rPr>
              <a:t>peu</a:t>
            </a:r>
            <a:r>
              <a:rPr sz="2000" dirty="0">
                <a:latin typeface="Arial"/>
                <a:cs typeface="Arial"/>
              </a:rPr>
              <a:t>	</a:t>
            </a:r>
            <a:r>
              <a:rPr sz="2000" spc="-10" dirty="0">
                <a:latin typeface="Arial"/>
                <a:cs typeface="Arial"/>
              </a:rPr>
              <a:t>argileux</a:t>
            </a:r>
            <a:r>
              <a:rPr sz="2000" dirty="0">
                <a:latin typeface="Arial"/>
                <a:cs typeface="Arial"/>
              </a:rPr>
              <a:t>	</a:t>
            </a:r>
            <a:r>
              <a:rPr sz="2000" spc="-25" dirty="0">
                <a:latin typeface="Arial"/>
                <a:cs typeface="Arial"/>
              </a:rPr>
              <a:t>aux</a:t>
            </a:r>
            <a:r>
              <a:rPr sz="2000" dirty="0">
                <a:latin typeface="Arial"/>
                <a:cs typeface="Arial"/>
              </a:rPr>
              <a:t>	</a:t>
            </a:r>
            <a:r>
              <a:rPr sz="2000" spc="-10" dirty="0">
                <a:latin typeface="Arial"/>
                <a:cs typeface="Arial"/>
              </a:rPr>
              <a:t>marnes</a:t>
            </a:r>
            <a:r>
              <a:rPr sz="2000" dirty="0">
                <a:latin typeface="Arial"/>
                <a:cs typeface="Arial"/>
              </a:rPr>
              <a:t>	</a:t>
            </a:r>
            <a:r>
              <a:rPr sz="2000" spc="-10" dirty="0">
                <a:latin typeface="Arial"/>
                <a:cs typeface="Arial"/>
              </a:rPr>
              <a:t>constituées</a:t>
            </a:r>
            <a:r>
              <a:rPr sz="2000" dirty="0">
                <a:latin typeface="Arial"/>
                <a:cs typeface="Arial"/>
              </a:rPr>
              <a:t>	</a:t>
            </a:r>
            <a:r>
              <a:rPr sz="2000" spc="-20" dirty="0">
                <a:latin typeface="Arial"/>
                <a:cs typeface="Arial"/>
              </a:rPr>
              <a:t>d’un </a:t>
            </a:r>
            <a:r>
              <a:rPr sz="2000" dirty="0">
                <a:latin typeface="Arial"/>
                <a:cs typeface="Arial"/>
              </a:rPr>
              <a:t>mélange</a:t>
            </a:r>
            <a:r>
              <a:rPr sz="2000" spc="-50" dirty="0">
                <a:latin typeface="Arial"/>
                <a:cs typeface="Arial"/>
              </a:rPr>
              <a:t> </a:t>
            </a:r>
            <a:r>
              <a:rPr sz="2000" dirty="0">
                <a:latin typeface="Arial"/>
                <a:cs typeface="Arial"/>
              </a:rPr>
              <a:t>de</a:t>
            </a:r>
            <a:r>
              <a:rPr sz="2000" spc="-25" dirty="0">
                <a:latin typeface="Arial"/>
                <a:cs typeface="Arial"/>
              </a:rPr>
              <a:t> </a:t>
            </a:r>
            <a:r>
              <a:rPr sz="2000" dirty="0">
                <a:latin typeface="Arial"/>
                <a:cs typeface="Arial"/>
              </a:rPr>
              <a:t>calcite</a:t>
            </a:r>
            <a:r>
              <a:rPr sz="2000" spc="-45" dirty="0">
                <a:latin typeface="Arial"/>
                <a:cs typeface="Arial"/>
              </a:rPr>
              <a:t> </a:t>
            </a:r>
            <a:r>
              <a:rPr sz="2000" dirty="0">
                <a:latin typeface="Arial"/>
                <a:cs typeface="Arial"/>
              </a:rPr>
              <a:t>et</a:t>
            </a:r>
            <a:r>
              <a:rPr sz="2000" spc="-35" dirty="0">
                <a:latin typeface="Arial"/>
                <a:cs typeface="Arial"/>
              </a:rPr>
              <a:t> </a:t>
            </a:r>
            <a:r>
              <a:rPr sz="2000" dirty="0">
                <a:latin typeface="Arial"/>
                <a:cs typeface="Arial"/>
              </a:rPr>
              <a:t>de</a:t>
            </a:r>
            <a:r>
              <a:rPr sz="2000" spc="-35" dirty="0">
                <a:latin typeface="Arial"/>
                <a:cs typeface="Arial"/>
              </a:rPr>
              <a:t> </a:t>
            </a:r>
            <a:r>
              <a:rPr sz="2000" dirty="0">
                <a:latin typeface="Arial"/>
                <a:cs typeface="Arial"/>
              </a:rPr>
              <a:t>minéraux</a:t>
            </a:r>
            <a:r>
              <a:rPr sz="2000" spc="-50" dirty="0">
                <a:latin typeface="Arial"/>
                <a:cs typeface="Arial"/>
              </a:rPr>
              <a:t> </a:t>
            </a:r>
            <a:r>
              <a:rPr sz="2000" dirty="0">
                <a:latin typeface="Arial"/>
                <a:cs typeface="Arial"/>
              </a:rPr>
              <a:t>argileux</a:t>
            </a:r>
            <a:r>
              <a:rPr sz="2000" spc="-35" dirty="0">
                <a:latin typeface="Arial"/>
                <a:cs typeface="Arial"/>
              </a:rPr>
              <a:t> </a:t>
            </a:r>
            <a:r>
              <a:rPr sz="2000" dirty="0">
                <a:latin typeface="Arial"/>
                <a:cs typeface="Arial"/>
              </a:rPr>
              <a:t>(illite</a:t>
            </a:r>
            <a:r>
              <a:rPr sz="2000" spc="-30" dirty="0">
                <a:latin typeface="Arial"/>
                <a:cs typeface="Arial"/>
              </a:rPr>
              <a:t> </a:t>
            </a:r>
            <a:r>
              <a:rPr sz="2000" dirty="0">
                <a:latin typeface="Arial"/>
                <a:cs typeface="Arial"/>
              </a:rPr>
              <a:t>et</a:t>
            </a:r>
            <a:r>
              <a:rPr sz="2000" spc="-40" dirty="0">
                <a:latin typeface="Arial"/>
                <a:cs typeface="Arial"/>
              </a:rPr>
              <a:t> </a:t>
            </a:r>
            <a:r>
              <a:rPr sz="2000" spc="-10" dirty="0">
                <a:latin typeface="Arial"/>
                <a:cs typeface="Arial"/>
              </a:rPr>
              <a:t>chlorite)</a:t>
            </a:r>
            <a:endParaRPr sz="2000">
              <a:latin typeface="Arial"/>
              <a:cs typeface="Arial"/>
            </a:endParaRPr>
          </a:p>
          <a:p>
            <a:pPr marL="354965" indent="-342265">
              <a:lnSpc>
                <a:spcPct val="100000"/>
              </a:lnSpc>
              <a:spcBef>
                <a:spcPts val="484"/>
              </a:spcBef>
              <a:buChar char="•"/>
              <a:tabLst>
                <a:tab pos="354965" algn="l"/>
                <a:tab pos="783590" algn="l"/>
                <a:tab pos="2045335" algn="l"/>
                <a:tab pos="2402205" algn="l"/>
                <a:tab pos="3820795" algn="l"/>
                <a:tab pos="4249420" algn="l"/>
                <a:tab pos="4790440" algn="l"/>
                <a:tab pos="6051550" algn="l"/>
                <a:tab pos="6676390" algn="l"/>
              </a:tabLst>
            </a:pPr>
            <a:r>
              <a:rPr sz="2000" spc="-25" dirty="0">
                <a:latin typeface="Arial"/>
                <a:cs typeface="Arial"/>
              </a:rPr>
              <a:t>La</a:t>
            </a:r>
            <a:r>
              <a:rPr sz="2000" dirty="0">
                <a:latin typeface="Arial"/>
                <a:cs typeface="Arial"/>
              </a:rPr>
              <a:t>	</a:t>
            </a:r>
            <a:r>
              <a:rPr sz="2000" spc="-10" dirty="0">
                <a:latin typeface="Arial"/>
                <a:cs typeface="Arial"/>
              </a:rPr>
              <a:t>sensibilité</a:t>
            </a:r>
            <a:r>
              <a:rPr sz="2000" dirty="0">
                <a:latin typeface="Arial"/>
                <a:cs typeface="Arial"/>
              </a:rPr>
              <a:t>	</a:t>
            </a:r>
            <a:r>
              <a:rPr sz="2000" spc="-25" dirty="0">
                <a:latin typeface="Arial"/>
                <a:cs typeface="Arial"/>
              </a:rPr>
              <a:t>et</a:t>
            </a:r>
            <a:r>
              <a:rPr sz="2000" dirty="0">
                <a:latin typeface="Arial"/>
                <a:cs typeface="Arial"/>
              </a:rPr>
              <a:t>	</a:t>
            </a:r>
            <a:r>
              <a:rPr sz="2000" spc="-10" dirty="0">
                <a:latin typeface="Arial"/>
                <a:cs typeface="Arial"/>
              </a:rPr>
              <a:t>l’altérabilité</a:t>
            </a:r>
            <a:r>
              <a:rPr sz="2000" dirty="0">
                <a:latin typeface="Arial"/>
                <a:cs typeface="Arial"/>
              </a:rPr>
              <a:t>	</a:t>
            </a:r>
            <a:r>
              <a:rPr sz="2000" spc="-25" dirty="0">
                <a:latin typeface="Arial"/>
                <a:cs typeface="Arial"/>
              </a:rPr>
              <a:t>de</a:t>
            </a:r>
            <a:r>
              <a:rPr sz="2000" dirty="0">
                <a:latin typeface="Arial"/>
                <a:cs typeface="Arial"/>
              </a:rPr>
              <a:t>	</a:t>
            </a:r>
            <a:r>
              <a:rPr sz="2000" spc="-25" dirty="0">
                <a:latin typeface="Arial"/>
                <a:cs typeface="Arial"/>
              </a:rPr>
              <a:t>ces</a:t>
            </a:r>
            <a:r>
              <a:rPr sz="2000" dirty="0">
                <a:latin typeface="Arial"/>
                <a:cs typeface="Arial"/>
              </a:rPr>
              <a:t>	</a:t>
            </a:r>
            <a:r>
              <a:rPr sz="2000" spc="-10" dirty="0">
                <a:latin typeface="Arial"/>
                <a:cs typeface="Arial"/>
              </a:rPr>
              <a:t>matériaux</a:t>
            </a:r>
            <a:r>
              <a:rPr sz="2000" dirty="0">
                <a:latin typeface="Arial"/>
                <a:cs typeface="Arial"/>
              </a:rPr>
              <a:t>	</a:t>
            </a:r>
            <a:r>
              <a:rPr sz="2000" spc="-20" dirty="0">
                <a:latin typeface="Arial"/>
                <a:cs typeface="Arial"/>
              </a:rPr>
              <a:t>sont</a:t>
            </a:r>
            <a:r>
              <a:rPr sz="2000" dirty="0">
                <a:latin typeface="Arial"/>
                <a:cs typeface="Arial"/>
              </a:rPr>
              <a:t>	</a:t>
            </a:r>
            <a:r>
              <a:rPr sz="2000" spc="-10" dirty="0">
                <a:latin typeface="Arial"/>
                <a:cs typeface="Arial"/>
              </a:rPr>
              <a:t>principalement</a:t>
            </a:r>
            <a:endParaRPr sz="2000">
              <a:latin typeface="Arial"/>
              <a:cs typeface="Arial"/>
            </a:endParaRPr>
          </a:p>
          <a:p>
            <a:pPr marL="355600">
              <a:lnSpc>
                <a:spcPct val="100000"/>
              </a:lnSpc>
            </a:pPr>
            <a:r>
              <a:rPr sz="2000" dirty="0">
                <a:latin typeface="Arial"/>
                <a:cs typeface="Arial"/>
              </a:rPr>
              <a:t>fonction</a:t>
            </a:r>
            <a:r>
              <a:rPr sz="2000" spc="-35" dirty="0">
                <a:latin typeface="Arial"/>
                <a:cs typeface="Arial"/>
              </a:rPr>
              <a:t> </a:t>
            </a:r>
            <a:r>
              <a:rPr sz="2000" dirty="0">
                <a:latin typeface="Arial"/>
                <a:cs typeface="Arial"/>
              </a:rPr>
              <a:t>de</a:t>
            </a:r>
            <a:r>
              <a:rPr sz="2000" spc="-20" dirty="0">
                <a:latin typeface="Arial"/>
                <a:cs typeface="Arial"/>
              </a:rPr>
              <a:t> </a:t>
            </a:r>
            <a:r>
              <a:rPr sz="2000" dirty="0">
                <a:latin typeface="Arial"/>
                <a:cs typeface="Arial"/>
              </a:rPr>
              <a:t>leur</a:t>
            </a:r>
            <a:r>
              <a:rPr sz="2000" spc="-20" dirty="0">
                <a:latin typeface="Arial"/>
                <a:cs typeface="Arial"/>
              </a:rPr>
              <a:t> </a:t>
            </a:r>
            <a:r>
              <a:rPr sz="2000" dirty="0">
                <a:latin typeface="Arial"/>
                <a:cs typeface="Arial"/>
              </a:rPr>
              <a:t>teneur</a:t>
            </a:r>
            <a:r>
              <a:rPr sz="2000" spc="-30" dirty="0">
                <a:latin typeface="Arial"/>
                <a:cs typeface="Arial"/>
              </a:rPr>
              <a:t> </a:t>
            </a:r>
            <a:r>
              <a:rPr sz="2000" dirty="0">
                <a:latin typeface="Arial"/>
                <a:cs typeface="Arial"/>
              </a:rPr>
              <a:t>en</a:t>
            </a:r>
            <a:r>
              <a:rPr sz="2000" spc="-20" dirty="0">
                <a:latin typeface="Arial"/>
                <a:cs typeface="Arial"/>
              </a:rPr>
              <a:t> </a:t>
            </a:r>
            <a:r>
              <a:rPr sz="2000" spc="-25" dirty="0">
                <a:latin typeface="Arial"/>
                <a:cs typeface="Arial"/>
              </a:rPr>
              <a:t>eau</a:t>
            </a:r>
            <a:endParaRPr sz="2000">
              <a:latin typeface="Arial"/>
              <a:cs typeface="Arial"/>
            </a:endParaRPr>
          </a:p>
          <a:p>
            <a:pPr marL="354965" indent="-342265">
              <a:lnSpc>
                <a:spcPct val="100000"/>
              </a:lnSpc>
              <a:spcBef>
                <a:spcPts val="480"/>
              </a:spcBef>
              <a:buChar char="•"/>
              <a:tabLst>
                <a:tab pos="354965" algn="l"/>
              </a:tabLst>
            </a:pPr>
            <a:r>
              <a:rPr sz="2000" dirty="0">
                <a:latin typeface="Arial"/>
                <a:cs typeface="Arial"/>
              </a:rPr>
              <a:t>On</a:t>
            </a:r>
            <a:r>
              <a:rPr sz="2000" spc="-40" dirty="0">
                <a:latin typeface="Arial"/>
                <a:cs typeface="Arial"/>
              </a:rPr>
              <a:t> </a:t>
            </a:r>
            <a:r>
              <a:rPr sz="2000" dirty="0">
                <a:latin typeface="Arial"/>
                <a:cs typeface="Arial"/>
              </a:rPr>
              <a:t>admet</a:t>
            </a:r>
            <a:r>
              <a:rPr sz="2000" spc="-60" dirty="0">
                <a:latin typeface="Arial"/>
                <a:cs typeface="Arial"/>
              </a:rPr>
              <a:t> </a:t>
            </a:r>
            <a:r>
              <a:rPr sz="2000" dirty="0">
                <a:latin typeface="Arial"/>
                <a:cs typeface="Arial"/>
              </a:rPr>
              <a:t>le</a:t>
            </a:r>
            <a:r>
              <a:rPr sz="2000" spc="-25" dirty="0">
                <a:latin typeface="Arial"/>
                <a:cs typeface="Arial"/>
              </a:rPr>
              <a:t> </a:t>
            </a:r>
            <a:r>
              <a:rPr sz="2000" dirty="0">
                <a:latin typeface="Arial"/>
                <a:cs typeface="Arial"/>
              </a:rPr>
              <a:t>terminologie</a:t>
            </a:r>
            <a:r>
              <a:rPr sz="2000" spc="-50" dirty="0">
                <a:latin typeface="Arial"/>
                <a:cs typeface="Arial"/>
              </a:rPr>
              <a:t> </a:t>
            </a:r>
            <a:r>
              <a:rPr sz="2000" dirty="0">
                <a:latin typeface="Arial"/>
                <a:cs typeface="Arial"/>
              </a:rPr>
              <a:t>suivante</a:t>
            </a:r>
            <a:r>
              <a:rPr sz="2000" spc="-40" dirty="0">
                <a:latin typeface="Arial"/>
                <a:cs typeface="Arial"/>
              </a:rPr>
              <a:t> </a:t>
            </a:r>
            <a:r>
              <a:rPr sz="2000" spc="-50" dirty="0">
                <a:latin typeface="Arial"/>
                <a:cs typeface="Arial"/>
              </a:rPr>
              <a:t>:</a:t>
            </a:r>
            <a:endParaRPr sz="2000">
              <a:latin typeface="Arial"/>
              <a:cs typeface="Arial"/>
            </a:endParaRPr>
          </a:p>
        </p:txBody>
      </p:sp>
      <p:graphicFrame>
        <p:nvGraphicFramePr>
          <p:cNvPr id="8" name="object 8"/>
          <p:cNvGraphicFramePr>
            <a:graphicFrameLocks noGrp="1"/>
          </p:cNvGraphicFramePr>
          <p:nvPr/>
        </p:nvGraphicFramePr>
        <p:xfrm>
          <a:off x="1253286" y="4358766"/>
          <a:ext cx="6644640" cy="207010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221488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21488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21488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1402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38100">
                      <a:solidFill>
                        <a:srgbClr val="FFFFFF"/>
                      </a:solidFill>
                      <a:prstDash val="solid"/>
                    </a:lnB>
                    <a:solidFill>
                      <a:srgbClr val="F79546"/>
                    </a:solidFill>
                  </a:tcPr>
                </a:tc>
                <a:tc>
                  <a:txBody>
                    <a:bodyPr/>
                    <a:lstStyle/>
                    <a:p>
                      <a:pPr marL="91440">
                        <a:lnSpc>
                          <a:spcPct val="100000"/>
                        </a:lnSpc>
                        <a:spcBef>
                          <a:spcPts val="245"/>
                        </a:spcBef>
                      </a:pPr>
                      <a:r>
                        <a:rPr sz="1800" b="1" spc="-10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Carbonates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T="3111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38100">
                      <a:solidFill>
                        <a:srgbClr val="FFFFFF"/>
                      </a:solidFill>
                      <a:prstDash val="solid"/>
                    </a:lnB>
                    <a:solidFill>
                      <a:srgbClr val="F79546"/>
                    </a:solidFill>
                  </a:tcPr>
                </a:tc>
                <a:tc>
                  <a:txBody>
                    <a:bodyPr/>
                    <a:lstStyle/>
                    <a:p>
                      <a:pPr marL="92075">
                        <a:lnSpc>
                          <a:spcPct val="100000"/>
                        </a:lnSpc>
                        <a:spcBef>
                          <a:spcPts val="245"/>
                        </a:spcBef>
                      </a:pPr>
                      <a:r>
                        <a:rPr sz="1800" b="1" spc="-10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Argiles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T="3111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38100">
                      <a:solidFill>
                        <a:srgbClr val="FFFFFF"/>
                      </a:solidFill>
                      <a:prstDash val="solid"/>
                    </a:lnB>
                    <a:solidFill>
                      <a:srgbClr val="F7954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14020">
                <a:tc>
                  <a:txBody>
                    <a:bodyPr/>
                    <a:lstStyle/>
                    <a:p>
                      <a:pPr marL="91440">
                        <a:lnSpc>
                          <a:spcPct val="100000"/>
                        </a:lnSpc>
                        <a:spcBef>
                          <a:spcPts val="250"/>
                        </a:spcBef>
                      </a:pPr>
                      <a:r>
                        <a:rPr sz="1800" spc="-10" dirty="0">
                          <a:latin typeface="Calibri"/>
                          <a:cs typeface="Calibri"/>
                        </a:rPr>
                        <a:t>Calcaires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T="3175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381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FBDDCF"/>
                    </a:solidFill>
                  </a:tcPr>
                </a:tc>
                <a:tc>
                  <a:txBody>
                    <a:bodyPr/>
                    <a:lstStyle/>
                    <a:p>
                      <a:pPr marL="91440">
                        <a:lnSpc>
                          <a:spcPct val="100000"/>
                        </a:lnSpc>
                        <a:spcBef>
                          <a:spcPts val="250"/>
                        </a:spcBef>
                      </a:pPr>
                      <a:r>
                        <a:rPr sz="1800" dirty="0">
                          <a:latin typeface="Calibri"/>
                          <a:cs typeface="Calibri"/>
                        </a:rPr>
                        <a:t>90</a:t>
                      </a:r>
                      <a:r>
                        <a:rPr sz="1800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800" dirty="0">
                          <a:latin typeface="Calibri"/>
                          <a:cs typeface="Calibri"/>
                        </a:rPr>
                        <a:t>à</a:t>
                      </a:r>
                      <a:r>
                        <a:rPr sz="1800" spc="-1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800" dirty="0">
                          <a:latin typeface="Calibri"/>
                          <a:cs typeface="Calibri"/>
                        </a:rPr>
                        <a:t>95</a:t>
                      </a:r>
                      <a:r>
                        <a:rPr sz="1800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800" spc="-50" dirty="0">
                          <a:latin typeface="Calibri"/>
                          <a:cs typeface="Calibri"/>
                        </a:rPr>
                        <a:t>%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T="3175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381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FBDDCF"/>
                    </a:solidFill>
                  </a:tcPr>
                </a:tc>
                <a:tc>
                  <a:txBody>
                    <a:bodyPr/>
                    <a:lstStyle/>
                    <a:p>
                      <a:pPr marL="92075">
                        <a:lnSpc>
                          <a:spcPct val="100000"/>
                        </a:lnSpc>
                        <a:spcBef>
                          <a:spcPts val="250"/>
                        </a:spcBef>
                      </a:pPr>
                      <a:r>
                        <a:rPr sz="1800" dirty="0">
                          <a:latin typeface="Calibri"/>
                          <a:cs typeface="Calibri"/>
                        </a:rPr>
                        <a:t>0</a:t>
                      </a:r>
                      <a:r>
                        <a:rPr sz="1800" spc="-1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800" dirty="0">
                          <a:latin typeface="Calibri"/>
                          <a:cs typeface="Calibri"/>
                        </a:rPr>
                        <a:t>à 5</a:t>
                      </a:r>
                      <a:r>
                        <a:rPr sz="1800" spc="-1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800" spc="-50" dirty="0">
                          <a:latin typeface="Calibri"/>
                          <a:cs typeface="Calibri"/>
                        </a:rPr>
                        <a:t>%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T="3175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381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FBDDC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14020">
                <a:tc>
                  <a:txBody>
                    <a:bodyPr/>
                    <a:lstStyle/>
                    <a:p>
                      <a:pPr marL="91440">
                        <a:lnSpc>
                          <a:spcPct val="100000"/>
                        </a:lnSpc>
                        <a:spcBef>
                          <a:spcPts val="250"/>
                        </a:spcBef>
                      </a:pPr>
                      <a:r>
                        <a:rPr sz="1800" dirty="0">
                          <a:latin typeface="Calibri"/>
                          <a:cs typeface="Calibri"/>
                        </a:rPr>
                        <a:t>Calcaires</a:t>
                      </a:r>
                      <a:r>
                        <a:rPr sz="1800" spc="-7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800" spc="-10" dirty="0">
                          <a:latin typeface="Calibri"/>
                          <a:cs typeface="Calibri"/>
                        </a:rPr>
                        <a:t>argileux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T="3175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FCEEE9"/>
                    </a:solidFill>
                  </a:tcPr>
                </a:tc>
                <a:tc>
                  <a:txBody>
                    <a:bodyPr/>
                    <a:lstStyle/>
                    <a:p>
                      <a:pPr marL="91440">
                        <a:lnSpc>
                          <a:spcPct val="100000"/>
                        </a:lnSpc>
                        <a:spcBef>
                          <a:spcPts val="250"/>
                        </a:spcBef>
                      </a:pPr>
                      <a:r>
                        <a:rPr sz="1800" dirty="0">
                          <a:latin typeface="Calibri"/>
                          <a:cs typeface="Calibri"/>
                        </a:rPr>
                        <a:t>65 à</a:t>
                      </a:r>
                      <a:r>
                        <a:rPr sz="1800" spc="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800" dirty="0">
                          <a:latin typeface="Calibri"/>
                          <a:cs typeface="Calibri"/>
                        </a:rPr>
                        <a:t>95 </a:t>
                      </a:r>
                      <a:r>
                        <a:rPr sz="1800" spc="-50" dirty="0">
                          <a:latin typeface="Calibri"/>
                          <a:cs typeface="Calibri"/>
                        </a:rPr>
                        <a:t>%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T="3175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FCEEE9"/>
                    </a:solidFill>
                  </a:tcPr>
                </a:tc>
                <a:tc>
                  <a:txBody>
                    <a:bodyPr/>
                    <a:lstStyle/>
                    <a:p>
                      <a:pPr marL="92075">
                        <a:lnSpc>
                          <a:spcPct val="100000"/>
                        </a:lnSpc>
                        <a:spcBef>
                          <a:spcPts val="250"/>
                        </a:spcBef>
                      </a:pPr>
                      <a:r>
                        <a:rPr sz="1800" dirty="0">
                          <a:latin typeface="Calibri"/>
                          <a:cs typeface="Calibri"/>
                        </a:rPr>
                        <a:t>5 à</a:t>
                      </a:r>
                      <a:r>
                        <a:rPr sz="1800" spc="1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800" dirty="0">
                          <a:latin typeface="Calibri"/>
                          <a:cs typeface="Calibri"/>
                        </a:rPr>
                        <a:t>35 </a:t>
                      </a:r>
                      <a:r>
                        <a:rPr sz="1800" spc="-50" dirty="0">
                          <a:latin typeface="Calibri"/>
                          <a:cs typeface="Calibri"/>
                        </a:rPr>
                        <a:t>%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T="3175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FCEEE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14020">
                <a:tc>
                  <a:txBody>
                    <a:bodyPr/>
                    <a:lstStyle/>
                    <a:p>
                      <a:pPr marL="91440">
                        <a:lnSpc>
                          <a:spcPct val="100000"/>
                        </a:lnSpc>
                        <a:spcBef>
                          <a:spcPts val="245"/>
                        </a:spcBef>
                      </a:pPr>
                      <a:r>
                        <a:rPr sz="1800" spc="-10" dirty="0">
                          <a:latin typeface="Calibri"/>
                          <a:cs typeface="Calibri"/>
                        </a:rPr>
                        <a:t>Marnes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T="3111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FBDDCF"/>
                    </a:solidFill>
                  </a:tcPr>
                </a:tc>
                <a:tc>
                  <a:txBody>
                    <a:bodyPr/>
                    <a:lstStyle/>
                    <a:p>
                      <a:pPr marL="91440">
                        <a:lnSpc>
                          <a:spcPct val="100000"/>
                        </a:lnSpc>
                        <a:spcBef>
                          <a:spcPts val="245"/>
                        </a:spcBef>
                      </a:pPr>
                      <a:r>
                        <a:rPr sz="1800" dirty="0">
                          <a:latin typeface="Calibri"/>
                          <a:cs typeface="Calibri"/>
                        </a:rPr>
                        <a:t>35</a:t>
                      </a:r>
                      <a:r>
                        <a:rPr sz="1800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800" dirty="0">
                          <a:latin typeface="Calibri"/>
                          <a:cs typeface="Calibri"/>
                        </a:rPr>
                        <a:t>à</a:t>
                      </a:r>
                      <a:r>
                        <a:rPr sz="1800" spc="-1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800" dirty="0">
                          <a:latin typeface="Calibri"/>
                          <a:cs typeface="Calibri"/>
                        </a:rPr>
                        <a:t>65</a:t>
                      </a:r>
                      <a:r>
                        <a:rPr sz="1800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800" spc="-50" dirty="0">
                          <a:latin typeface="Calibri"/>
                          <a:cs typeface="Calibri"/>
                        </a:rPr>
                        <a:t>%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T="3111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FBDDCF"/>
                    </a:solidFill>
                  </a:tcPr>
                </a:tc>
                <a:tc>
                  <a:txBody>
                    <a:bodyPr/>
                    <a:lstStyle/>
                    <a:p>
                      <a:pPr marL="92075">
                        <a:lnSpc>
                          <a:spcPct val="100000"/>
                        </a:lnSpc>
                        <a:spcBef>
                          <a:spcPts val="245"/>
                        </a:spcBef>
                      </a:pPr>
                      <a:r>
                        <a:rPr sz="1800" dirty="0">
                          <a:latin typeface="Calibri"/>
                          <a:cs typeface="Calibri"/>
                        </a:rPr>
                        <a:t>35</a:t>
                      </a:r>
                      <a:r>
                        <a:rPr sz="1800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800" dirty="0">
                          <a:latin typeface="Calibri"/>
                          <a:cs typeface="Calibri"/>
                        </a:rPr>
                        <a:t>à</a:t>
                      </a:r>
                      <a:r>
                        <a:rPr sz="1800" spc="-1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800" dirty="0">
                          <a:latin typeface="Calibri"/>
                          <a:cs typeface="Calibri"/>
                        </a:rPr>
                        <a:t>65</a:t>
                      </a:r>
                      <a:r>
                        <a:rPr sz="1800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800" spc="-50" dirty="0">
                          <a:latin typeface="Calibri"/>
                          <a:cs typeface="Calibri"/>
                        </a:rPr>
                        <a:t>%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T="3111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FBDDC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414020">
                <a:tc>
                  <a:txBody>
                    <a:bodyPr/>
                    <a:lstStyle/>
                    <a:p>
                      <a:pPr marL="91440">
                        <a:lnSpc>
                          <a:spcPct val="100000"/>
                        </a:lnSpc>
                        <a:spcBef>
                          <a:spcPts val="250"/>
                        </a:spcBef>
                      </a:pPr>
                      <a:r>
                        <a:rPr sz="1800" dirty="0">
                          <a:latin typeface="Calibri"/>
                          <a:cs typeface="Calibri"/>
                        </a:rPr>
                        <a:t>Argiles</a:t>
                      </a:r>
                      <a:r>
                        <a:rPr sz="1800" spc="-7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800" spc="-10" dirty="0">
                          <a:latin typeface="Calibri"/>
                          <a:cs typeface="Calibri"/>
                        </a:rPr>
                        <a:t>calcaires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T="3175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FCEEE9"/>
                    </a:solidFill>
                  </a:tcPr>
                </a:tc>
                <a:tc>
                  <a:txBody>
                    <a:bodyPr/>
                    <a:lstStyle/>
                    <a:p>
                      <a:pPr marL="91440">
                        <a:lnSpc>
                          <a:spcPct val="100000"/>
                        </a:lnSpc>
                        <a:spcBef>
                          <a:spcPts val="250"/>
                        </a:spcBef>
                      </a:pPr>
                      <a:r>
                        <a:rPr sz="1800" dirty="0">
                          <a:latin typeface="Calibri"/>
                          <a:cs typeface="Calibri"/>
                        </a:rPr>
                        <a:t>5</a:t>
                      </a:r>
                      <a:r>
                        <a:rPr sz="1800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800" dirty="0">
                          <a:latin typeface="Calibri"/>
                          <a:cs typeface="Calibri"/>
                        </a:rPr>
                        <a:t>à 35</a:t>
                      </a:r>
                      <a:r>
                        <a:rPr sz="1800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800" spc="-50" dirty="0">
                          <a:latin typeface="Calibri"/>
                          <a:cs typeface="Calibri"/>
                        </a:rPr>
                        <a:t>%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T="3175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FCEEE9"/>
                    </a:solidFill>
                  </a:tcPr>
                </a:tc>
                <a:tc>
                  <a:txBody>
                    <a:bodyPr/>
                    <a:lstStyle/>
                    <a:p>
                      <a:pPr marL="92075">
                        <a:lnSpc>
                          <a:spcPct val="100000"/>
                        </a:lnSpc>
                        <a:spcBef>
                          <a:spcPts val="250"/>
                        </a:spcBef>
                      </a:pPr>
                      <a:r>
                        <a:rPr sz="1800" dirty="0">
                          <a:latin typeface="Calibri"/>
                          <a:cs typeface="Calibri"/>
                        </a:rPr>
                        <a:t>65</a:t>
                      </a:r>
                      <a:r>
                        <a:rPr sz="1800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800" dirty="0">
                          <a:latin typeface="Calibri"/>
                          <a:cs typeface="Calibri"/>
                        </a:rPr>
                        <a:t>à</a:t>
                      </a:r>
                      <a:r>
                        <a:rPr sz="1800" spc="-1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800" dirty="0">
                          <a:latin typeface="Calibri"/>
                          <a:cs typeface="Calibri"/>
                        </a:rPr>
                        <a:t>95</a:t>
                      </a:r>
                      <a:r>
                        <a:rPr sz="1800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800" spc="-50" dirty="0">
                          <a:latin typeface="Calibri"/>
                          <a:cs typeface="Calibri"/>
                        </a:rPr>
                        <a:t>%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T="3175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FCEEE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5604668" y="231089"/>
            <a:ext cx="3335654" cy="26924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487680">
              <a:lnSpc>
                <a:spcPct val="100000"/>
              </a:lnSpc>
              <a:spcBef>
                <a:spcPts val="95"/>
              </a:spcBef>
            </a:pPr>
            <a:r>
              <a:rPr sz="1600" dirty="0">
                <a:solidFill>
                  <a:srgbClr val="FFFFFF"/>
                </a:solidFill>
                <a:latin typeface="Calibri"/>
                <a:cs typeface="Calibri"/>
              </a:rPr>
              <a:t>III</a:t>
            </a:r>
            <a:r>
              <a:rPr sz="1600" spc="-5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600" dirty="0">
                <a:solidFill>
                  <a:srgbClr val="FFFFFF"/>
                </a:solidFill>
                <a:latin typeface="Calibri"/>
                <a:cs typeface="Calibri"/>
              </a:rPr>
              <a:t>.</a:t>
            </a:r>
            <a:r>
              <a:rPr sz="1600" spc="-3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600" dirty="0">
                <a:solidFill>
                  <a:srgbClr val="FFFFFF"/>
                </a:solidFill>
                <a:latin typeface="Calibri"/>
                <a:cs typeface="Calibri"/>
              </a:rPr>
              <a:t>Les</a:t>
            </a:r>
            <a:r>
              <a:rPr sz="1600" spc="-3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600" dirty="0">
                <a:solidFill>
                  <a:srgbClr val="FFFFFF"/>
                </a:solidFill>
                <a:latin typeface="Calibri"/>
                <a:cs typeface="Calibri"/>
              </a:rPr>
              <a:t>roches</a:t>
            </a:r>
            <a:r>
              <a:rPr sz="1600" spc="-1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600" spc="-10" dirty="0">
                <a:solidFill>
                  <a:srgbClr val="FFFFFF"/>
                </a:solidFill>
                <a:latin typeface="Calibri"/>
                <a:cs typeface="Calibri"/>
              </a:rPr>
              <a:t>sédimentaires</a:t>
            </a:r>
            <a:endParaRPr sz="1600">
              <a:latin typeface="Calibri"/>
              <a:cs typeface="Calibri"/>
            </a:endParaRPr>
          </a:p>
        </p:txBody>
      </p:sp>
      <p:grpSp>
        <p:nvGrpSpPr>
          <p:cNvPr id="3" name="object 3"/>
          <p:cNvGrpSpPr/>
          <p:nvPr/>
        </p:nvGrpSpPr>
        <p:grpSpPr>
          <a:xfrm>
            <a:off x="5567426" y="653923"/>
            <a:ext cx="3409950" cy="411480"/>
            <a:chOff x="5567426" y="653923"/>
            <a:chExt cx="3409950" cy="411480"/>
          </a:xfrm>
        </p:grpSpPr>
        <p:sp>
          <p:nvSpPr>
            <p:cNvPr id="4" name="object 4"/>
            <p:cNvSpPr/>
            <p:nvPr/>
          </p:nvSpPr>
          <p:spPr>
            <a:xfrm>
              <a:off x="5580126" y="666623"/>
              <a:ext cx="3384550" cy="386080"/>
            </a:xfrm>
            <a:custGeom>
              <a:avLst/>
              <a:gdLst/>
              <a:ahLst/>
              <a:cxnLst/>
              <a:rect l="l" t="t" r="r" b="b"/>
              <a:pathLst>
                <a:path w="3384550" h="386080">
                  <a:moveTo>
                    <a:pt x="3320033" y="0"/>
                  </a:moveTo>
                  <a:lnTo>
                    <a:pt x="64388" y="0"/>
                  </a:lnTo>
                  <a:lnTo>
                    <a:pt x="39326" y="5058"/>
                  </a:lnTo>
                  <a:lnTo>
                    <a:pt x="18859" y="18843"/>
                  </a:lnTo>
                  <a:lnTo>
                    <a:pt x="5060" y="39272"/>
                  </a:lnTo>
                  <a:lnTo>
                    <a:pt x="0" y="64262"/>
                  </a:lnTo>
                  <a:lnTo>
                    <a:pt x="0" y="321690"/>
                  </a:lnTo>
                  <a:lnTo>
                    <a:pt x="5060" y="346753"/>
                  </a:lnTo>
                  <a:lnTo>
                    <a:pt x="18859" y="367220"/>
                  </a:lnTo>
                  <a:lnTo>
                    <a:pt x="39326" y="381019"/>
                  </a:lnTo>
                  <a:lnTo>
                    <a:pt x="64388" y="386079"/>
                  </a:lnTo>
                  <a:lnTo>
                    <a:pt x="3320033" y="386079"/>
                  </a:lnTo>
                  <a:lnTo>
                    <a:pt x="3345096" y="381019"/>
                  </a:lnTo>
                  <a:lnTo>
                    <a:pt x="3365563" y="367220"/>
                  </a:lnTo>
                  <a:lnTo>
                    <a:pt x="3379362" y="346753"/>
                  </a:lnTo>
                  <a:lnTo>
                    <a:pt x="3384423" y="321690"/>
                  </a:lnTo>
                  <a:lnTo>
                    <a:pt x="3384423" y="64262"/>
                  </a:lnTo>
                  <a:lnTo>
                    <a:pt x="3379362" y="39272"/>
                  </a:lnTo>
                  <a:lnTo>
                    <a:pt x="3365563" y="18843"/>
                  </a:lnTo>
                  <a:lnTo>
                    <a:pt x="3345096" y="5058"/>
                  </a:lnTo>
                  <a:lnTo>
                    <a:pt x="3320033" y="0"/>
                  </a:lnTo>
                  <a:close/>
                </a:path>
              </a:pathLst>
            </a:custGeom>
            <a:solidFill>
              <a:srgbClr val="F7954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" name="object 5"/>
            <p:cNvSpPr/>
            <p:nvPr/>
          </p:nvSpPr>
          <p:spPr>
            <a:xfrm>
              <a:off x="5580126" y="666623"/>
              <a:ext cx="3384550" cy="386080"/>
            </a:xfrm>
            <a:custGeom>
              <a:avLst/>
              <a:gdLst/>
              <a:ahLst/>
              <a:cxnLst/>
              <a:rect l="l" t="t" r="r" b="b"/>
              <a:pathLst>
                <a:path w="3384550" h="386080">
                  <a:moveTo>
                    <a:pt x="0" y="64262"/>
                  </a:moveTo>
                  <a:lnTo>
                    <a:pt x="5060" y="39272"/>
                  </a:lnTo>
                  <a:lnTo>
                    <a:pt x="18859" y="18843"/>
                  </a:lnTo>
                  <a:lnTo>
                    <a:pt x="39326" y="5058"/>
                  </a:lnTo>
                  <a:lnTo>
                    <a:pt x="64388" y="0"/>
                  </a:lnTo>
                  <a:lnTo>
                    <a:pt x="3320033" y="0"/>
                  </a:lnTo>
                  <a:lnTo>
                    <a:pt x="3345096" y="5058"/>
                  </a:lnTo>
                  <a:lnTo>
                    <a:pt x="3365563" y="18843"/>
                  </a:lnTo>
                  <a:lnTo>
                    <a:pt x="3379362" y="39272"/>
                  </a:lnTo>
                  <a:lnTo>
                    <a:pt x="3384423" y="64262"/>
                  </a:lnTo>
                  <a:lnTo>
                    <a:pt x="3384423" y="321690"/>
                  </a:lnTo>
                  <a:lnTo>
                    <a:pt x="3379362" y="346753"/>
                  </a:lnTo>
                  <a:lnTo>
                    <a:pt x="3365563" y="367220"/>
                  </a:lnTo>
                  <a:lnTo>
                    <a:pt x="3345096" y="381019"/>
                  </a:lnTo>
                  <a:lnTo>
                    <a:pt x="3320033" y="386079"/>
                  </a:lnTo>
                  <a:lnTo>
                    <a:pt x="64388" y="386079"/>
                  </a:lnTo>
                  <a:lnTo>
                    <a:pt x="39326" y="381019"/>
                  </a:lnTo>
                  <a:lnTo>
                    <a:pt x="18859" y="367220"/>
                  </a:lnTo>
                  <a:lnTo>
                    <a:pt x="5060" y="346753"/>
                  </a:lnTo>
                  <a:lnTo>
                    <a:pt x="0" y="321690"/>
                  </a:lnTo>
                  <a:lnTo>
                    <a:pt x="0" y="64262"/>
                  </a:lnTo>
                  <a:close/>
                </a:path>
              </a:pathLst>
            </a:custGeom>
            <a:ln w="25399">
              <a:solidFill>
                <a:srgbClr val="B66C3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6" name="object 6"/>
          <p:cNvSpPr txBox="1"/>
          <p:nvPr/>
        </p:nvSpPr>
        <p:spPr>
          <a:xfrm>
            <a:off x="5706871" y="712978"/>
            <a:ext cx="3128645" cy="26924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600" i="1" dirty="0">
                <a:solidFill>
                  <a:srgbClr val="FFFFFF"/>
                </a:solidFill>
                <a:latin typeface="Calibri"/>
                <a:cs typeface="Calibri"/>
              </a:rPr>
              <a:t>3.</a:t>
            </a:r>
            <a:r>
              <a:rPr sz="1600" i="1" spc="-5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600" i="1" dirty="0">
                <a:solidFill>
                  <a:srgbClr val="FFFFFF"/>
                </a:solidFill>
                <a:latin typeface="Calibri"/>
                <a:cs typeface="Calibri"/>
              </a:rPr>
              <a:t>Catégories</a:t>
            </a:r>
            <a:r>
              <a:rPr sz="1600" i="1" spc="-4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600" i="1" dirty="0">
                <a:solidFill>
                  <a:srgbClr val="FFFFFF"/>
                </a:solidFill>
                <a:latin typeface="Calibri"/>
                <a:cs typeface="Calibri"/>
              </a:rPr>
              <a:t>de</a:t>
            </a:r>
            <a:r>
              <a:rPr sz="1600" i="1" spc="-3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600" i="1" dirty="0">
                <a:solidFill>
                  <a:srgbClr val="FFFFFF"/>
                </a:solidFill>
                <a:latin typeface="Calibri"/>
                <a:cs typeface="Calibri"/>
              </a:rPr>
              <a:t>roches</a:t>
            </a:r>
            <a:r>
              <a:rPr sz="1600" i="1" spc="-4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600" i="1" spc="-10" dirty="0">
                <a:solidFill>
                  <a:srgbClr val="FFFFFF"/>
                </a:solidFill>
                <a:latin typeface="Calibri"/>
                <a:cs typeface="Calibri"/>
              </a:rPr>
              <a:t>sédimentaires</a:t>
            </a:r>
            <a:endParaRPr sz="1600">
              <a:latin typeface="Calibri"/>
              <a:cs typeface="Calibri"/>
            </a:endParaRPr>
          </a:p>
        </p:txBody>
      </p:sp>
      <p:grpSp>
        <p:nvGrpSpPr>
          <p:cNvPr id="7" name="object 7"/>
          <p:cNvGrpSpPr/>
          <p:nvPr/>
        </p:nvGrpSpPr>
        <p:grpSpPr>
          <a:xfrm>
            <a:off x="166814" y="661288"/>
            <a:ext cx="4705985" cy="404495"/>
            <a:chOff x="166814" y="661288"/>
            <a:chExt cx="4705985" cy="404495"/>
          </a:xfrm>
        </p:grpSpPr>
        <p:sp>
          <p:nvSpPr>
            <p:cNvPr id="8" name="object 8"/>
            <p:cNvSpPr/>
            <p:nvPr/>
          </p:nvSpPr>
          <p:spPr>
            <a:xfrm>
              <a:off x="179514" y="673988"/>
              <a:ext cx="4680585" cy="379095"/>
            </a:xfrm>
            <a:custGeom>
              <a:avLst/>
              <a:gdLst/>
              <a:ahLst/>
              <a:cxnLst/>
              <a:rect l="l" t="t" r="r" b="b"/>
              <a:pathLst>
                <a:path w="4680585" h="379094">
                  <a:moveTo>
                    <a:pt x="4617402" y="0"/>
                  </a:moveTo>
                  <a:lnTo>
                    <a:pt x="63131" y="0"/>
                  </a:lnTo>
                  <a:lnTo>
                    <a:pt x="38554" y="4951"/>
                  </a:lnTo>
                  <a:lnTo>
                    <a:pt x="18488" y="18462"/>
                  </a:lnTo>
                  <a:lnTo>
                    <a:pt x="4960" y="38522"/>
                  </a:lnTo>
                  <a:lnTo>
                    <a:pt x="0" y="63119"/>
                  </a:lnTo>
                  <a:lnTo>
                    <a:pt x="0" y="315595"/>
                  </a:lnTo>
                  <a:lnTo>
                    <a:pt x="4960" y="340191"/>
                  </a:lnTo>
                  <a:lnTo>
                    <a:pt x="18488" y="360251"/>
                  </a:lnTo>
                  <a:lnTo>
                    <a:pt x="38554" y="373762"/>
                  </a:lnTo>
                  <a:lnTo>
                    <a:pt x="63131" y="378713"/>
                  </a:lnTo>
                  <a:lnTo>
                    <a:pt x="4617402" y="378713"/>
                  </a:lnTo>
                  <a:lnTo>
                    <a:pt x="4641945" y="373762"/>
                  </a:lnTo>
                  <a:lnTo>
                    <a:pt x="4662011" y="360251"/>
                  </a:lnTo>
                  <a:lnTo>
                    <a:pt x="4675552" y="340191"/>
                  </a:lnTo>
                  <a:lnTo>
                    <a:pt x="4680521" y="315595"/>
                  </a:lnTo>
                  <a:lnTo>
                    <a:pt x="4680521" y="63119"/>
                  </a:lnTo>
                  <a:lnTo>
                    <a:pt x="4675552" y="38522"/>
                  </a:lnTo>
                  <a:lnTo>
                    <a:pt x="4662011" y="18462"/>
                  </a:lnTo>
                  <a:lnTo>
                    <a:pt x="4641945" y="4951"/>
                  </a:lnTo>
                  <a:lnTo>
                    <a:pt x="4617402" y="0"/>
                  </a:lnTo>
                  <a:close/>
                </a:path>
              </a:pathLst>
            </a:custGeom>
            <a:solidFill>
              <a:srgbClr val="C0504D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" name="object 9"/>
            <p:cNvSpPr/>
            <p:nvPr/>
          </p:nvSpPr>
          <p:spPr>
            <a:xfrm>
              <a:off x="179514" y="673988"/>
              <a:ext cx="4680585" cy="379095"/>
            </a:xfrm>
            <a:custGeom>
              <a:avLst/>
              <a:gdLst/>
              <a:ahLst/>
              <a:cxnLst/>
              <a:rect l="l" t="t" r="r" b="b"/>
              <a:pathLst>
                <a:path w="4680585" h="379094">
                  <a:moveTo>
                    <a:pt x="4617402" y="0"/>
                  </a:moveTo>
                  <a:lnTo>
                    <a:pt x="4641945" y="4951"/>
                  </a:lnTo>
                  <a:lnTo>
                    <a:pt x="4662011" y="18462"/>
                  </a:lnTo>
                  <a:lnTo>
                    <a:pt x="4675552" y="38522"/>
                  </a:lnTo>
                  <a:lnTo>
                    <a:pt x="4680521" y="63119"/>
                  </a:lnTo>
                  <a:lnTo>
                    <a:pt x="4680521" y="315595"/>
                  </a:lnTo>
                  <a:lnTo>
                    <a:pt x="4675552" y="340191"/>
                  </a:lnTo>
                  <a:lnTo>
                    <a:pt x="4662011" y="360251"/>
                  </a:lnTo>
                  <a:lnTo>
                    <a:pt x="4641945" y="373762"/>
                  </a:lnTo>
                  <a:lnTo>
                    <a:pt x="4617402" y="378713"/>
                  </a:lnTo>
                  <a:lnTo>
                    <a:pt x="63131" y="378713"/>
                  </a:lnTo>
                  <a:lnTo>
                    <a:pt x="38554" y="373762"/>
                  </a:lnTo>
                  <a:lnTo>
                    <a:pt x="18488" y="360251"/>
                  </a:lnTo>
                  <a:lnTo>
                    <a:pt x="4960" y="340191"/>
                  </a:lnTo>
                  <a:lnTo>
                    <a:pt x="0" y="315595"/>
                  </a:lnTo>
                  <a:lnTo>
                    <a:pt x="0" y="63119"/>
                  </a:lnTo>
                  <a:lnTo>
                    <a:pt x="4960" y="38522"/>
                  </a:lnTo>
                  <a:lnTo>
                    <a:pt x="18488" y="18462"/>
                  </a:lnTo>
                  <a:lnTo>
                    <a:pt x="38554" y="4951"/>
                  </a:lnTo>
                  <a:lnTo>
                    <a:pt x="63131" y="0"/>
                  </a:lnTo>
                  <a:lnTo>
                    <a:pt x="4617402" y="0"/>
                  </a:lnTo>
                  <a:close/>
                </a:path>
              </a:pathLst>
            </a:custGeom>
            <a:ln w="25400">
              <a:solidFill>
                <a:srgbClr val="8B3836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0" name="object 10"/>
          <p:cNvSpPr txBox="1"/>
          <p:nvPr/>
        </p:nvSpPr>
        <p:spPr>
          <a:xfrm>
            <a:off x="1270761" y="716661"/>
            <a:ext cx="2499360" cy="26924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299085" indent="-286385">
              <a:lnSpc>
                <a:spcPct val="100000"/>
              </a:lnSpc>
              <a:spcBef>
                <a:spcPts val="95"/>
              </a:spcBef>
              <a:buFont typeface="Arial"/>
              <a:buChar char="•"/>
              <a:tabLst>
                <a:tab pos="299085" algn="l"/>
              </a:tabLst>
            </a:pPr>
            <a:r>
              <a:rPr sz="1600" spc="-10" dirty="0">
                <a:solidFill>
                  <a:srgbClr val="FFFFFF"/>
                </a:solidFill>
                <a:latin typeface="Calibri"/>
                <a:cs typeface="Calibri"/>
              </a:rPr>
              <a:t>Sédimentation</a:t>
            </a:r>
            <a:r>
              <a:rPr sz="1600" spc="-4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600" spc="-10" dirty="0">
                <a:solidFill>
                  <a:srgbClr val="FFFFFF"/>
                </a:solidFill>
                <a:latin typeface="Calibri"/>
                <a:cs typeface="Calibri"/>
              </a:rPr>
              <a:t>carbonatée</a:t>
            </a:r>
            <a:endParaRPr sz="1600">
              <a:latin typeface="Calibri"/>
              <a:cs typeface="Calibri"/>
            </a:endParaRPr>
          </a:p>
        </p:txBody>
      </p:sp>
      <p:grpSp>
        <p:nvGrpSpPr>
          <p:cNvPr id="11" name="object 11"/>
          <p:cNvGrpSpPr/>
          <p:nvPr/>
        </p:nvGrpSpPr>
        <p:grpSpPr>
          <a:xfrm>
            <a:off x="106679" y="1123188"/>
            <a:ext cx="9004300" cy="2776855"/>
            <a:chOff x="106679" y="1123188"/>
            <a:chExt cx="9004300" cy="2776855"/>
          </a:xfrm>
        </p:grpSpPr>
        <p:pic>
          <p:nvPicPr>
            <p:cNvPr id="12" name="object 12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106679" y="1123188"/>
              <a:ext cx="5439156" cy="2764536"/>
            </a:xfrm>
            <a:prstGeom prst="rect">
              <a:avLst/>
            </a:prstGeom>
          </p:spPr>
        </p:pic>
        <p:pic>
          <p:nvPicPr>
            <p:cNvPr id="13" name="object 13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5475732" y="1123188"/>
              <a:ext cx="3634740" cy="2758440"/>
            </a:xfrm>
            <a:prstGeom prst="rect">
              <a:avLst/>
            </a:prstGeom>
          </p:spPr>
        </p:pic>
        <p:sp>
          <p:nvSpPr>
            <p:cNvPr id="14" name="object 14"/>
            <p:cNvSpPr/>
            <p:nvPr/>
          </p:nvSpPr>
          <p:spPr>
            <a:xfrm>
              <a:off x="3635883" y="3068916"/>
              <a:ext cx="3240405" cy="831215"/>
            </a:xfrm>
            <a:custGeom>
              <a:avLst/>
              <a:gdLst/>
              <a:ahLst/>
              <a:cxnLst/>
              <a:rect l="l" t="t" r="r" b="b"/>
              <a:pathLst>
                <a:path w="3240404" h="831214">
                  <a:moveTo>
                    <a:pt x="3240405" y="0"/>
                  </a:moveTo>
                  <a:lnTo>
                    <a:pt x="0" y="0"/>
                  </a:lnTo>
                  <a:lnTo>
                    <a:pt x="0" y="830999"/>
                  </a:lnTo>
                  <a:lnTo>
                    <a:pt x="3240405" y="830999"/>
                  </a:lnTo>
                  <a:lnTo>
                    <a:pt x="3240405" y="0"/>
                  </a:lnTo>
                  <a:close/>
                </a:path>
              </a:pathLst>
            </a:custGeom>
            <a:solidFill>
              <a:srgbClr val="FFFFFF">
                <a:alpha val="61175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5" name="object 15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1136738" y="2601722"/>
              <a:ext cx="1224572" cy="1106423"/>
            </a:xfrm>
            <a:prstGeom prst="rect">
              <a:avLst/>
            </a:prstGeom>
          </p:spPr>
        </p:pic>
        <p:pic>
          <p:nvPicPr>
            <p:cNvPr id="16" name="object 16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7816596" y="2681097"/>
              <a:ext cx="236474" cy="714882"/>
            </a:xfrm>
            <a:prstGeom prst="rect">
              <a:avLst/>
            </a:prstGeom>
          </p:spPr>
        </p:pic>
      </p:grpSp>
      <p:grpSp>
        <p:nvGrpSpPr>
          <p:cNvPr id="17" name="object 17"/>
          <p:cNvGrpSpPr/>
          <p:nvPr/>
        </p:nvGrpSpPr>
        <p:grpSpPr>
          <a:xfrm>
            <a:off x="103676" y="3936488"/>
            <a:ext cx="5489575" cy="2874645"/>
            <a:chOff x="103676" y="3936488"/>
            <a:chExt cx="5489575" cy="2874645"/>
          </a:xfrm>
        </p:grpSpPr>
        <p:pic>
          <p:nvPicPr>
            <p:cNvPr id="18" name="object 18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111250" y="3936488"/>
              <a:ext cx="5452874" cy="2874268"/>
            </a:xfrm>
            <a:prstGeom prst="rect">
              <a:avLst/>
            </a:prstGeom>
          </p:spPr>
        </p:pic>
        <p:sp>
          <p:nvSpPr>
            <p:cNvPr id="19" name="object 19"/>
            <p:cNvSpPr/>
            <p:nvPr/>
          </p:nvSpPr>
          <p:spPr>
            <a:xfrm>
              <a:off x="116376" y="3975434"/>
              <a:ext cx="5464175" cy="2766060"/>
            </a:xfrm>
            <a:custGeom>
              <a:avLst/>
              <a:gdLst/>
              <a:ahLst/>
              <a:cxnLst/>
              <a:rect l="l" t="t" r="r" b="b"/>
              <a:pathLst>
                <a:path w="5464175" h="2766059">
                  <a:moveTo>
                    <a:pt x="0" y="2765933"/>
                  </a:moveTo>
                  <a:lnTo>
                    <a:pt x="5463794" y="2765933"/>
                  </a:lnTo>
                  <a:lnTo>
                    <a:pt x="5463794" y="0"/>
                  </a:lnTo>
                  <a:lnTo>
                    <a:pt x="0" y="0"/>
                  </a:lnTo>
                  <a:lnTo>
                    <a:pt x="0" y="2765933"/>
                  </a:lnTo>
                  <a:close/>
                </a:path>
              </a:pathLst>
            </a:custGeom>
            <a:ln w="25400">
              <a:solidFill>
                <a:srgbClr val="385D89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aphicFrame>
        <p:nvGraphicFramePr>
          <p:cNvPr id="20" name="object 20"/>
          <p:cNvGraphicFramePr>
            <a:graphicFrameLocks noGrp="1"/>
          </p:cNvGraphicFramePr>
          <p:nvPr/>
        </p:nvGraphicFramePr>
        <p:xfrm>
          <a:off x="94804" y="1107376"/>
          <a:ext cx="9001124" cy="2765425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352869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24040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23202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1943735">
                <a:tc gridSpan="3">
                  <a:txBody>
                    <a:bodyPr/>
                    <a:lstStyle/>
                    <a:p>
                      <a:pPr marL="163195">
                        <a:lnSpc>
                          <a:spcPct val="100000"/>
                        </a:lnSpc>
                        <a:spcBef>
                          <a:spcPts val="935"/>
                        </a:spcBef>
                        <a:tabLst>
                          <a:tab pos="5564505" algn="l"/>
                        </a:tabLst>
                      </a:pPr>
                      <a:r>
                        <a:rPr sz="1800" b="1" i="1" baseline="4629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Berriasien</a:t>
                      </a:r>
                      <a:r>
                        <a:rPr sz="1800" b="1" i="1" spc="-89" baseline="4629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800" b="1" i="1" baseline="4629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(Montbrun,</a:t>
                      </a:r>
                      <a:r>
                        <a:rPr sz="1800" b="1" i="1" spc="-97" baseline="4629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800" b="1" i="1" spc="-15" baseline="4629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Drôme)</a:t>
                      </a:r>
                      <a:r>
                        <a:rPr sz="1800" b="1" i="1" baseline="4629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	</a:t>
                      </a:r>
                      <a:r>
                        <a:rPr sz="1200" b="1" i="1" spc="-10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Hauterivien</a:t>
                      </a:r>
                      <a:r>
                        <a:rPr sz="1200" b="1" i="1" spc="10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200" b="1" i="1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sup. (Bochaine</a:t>
                      </a:r>
                      <a:r>
                        <a:rPr sz="1200" b="1" i="1" spc="25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200" b="1" i="1" spc="-10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orientale,</a:t>
                      </a:r>
                      <a:r>
                        <a:rPr sz="1200" b="1" i="1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200" b="1" i="1" spc="-10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Hautes-Alpes)</a:t>
                      </a:r>
                      <a:endParaRPr sz="1200">
                        <a:latin typeface="Calibri"/>
                        <a:cs typeface="Calibri"/>
                      </a:endParaRPr>
                    </a:p>
                  </a:txBody>
                  <a:tcPr marL="0" marR="0" marT="118745" marB="0">
                    <a:lnL w="28575">
                      <a:solidFill>
                        <a:srgbClr val="C0504D"/>
                      </a:solidFill>
                      <a:prstDash val="solid"/>
                    </a:lnL>
                    <a:lnR w="28575">
                      <a:solidFill>
                        <a:srgbClr val="C0504D"/>
                      </a:solidFill>
                      <a:prstDash val="solid"/>
                    </a:lnR>
                    <a:lnT w="28575">
                      <a:solidFill>
                        <a:srgbClr val="C0504D"/>
                      </a:solidFill>
                      <a:prstDash val="solid"/>
                    </a:lnT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82169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5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05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850"/>
                        </a:spcBef>
                      </a:pPr>
                      <a:endParaRPr sz="1050">
                        <a:latin typeface="Times New Roman"/>
                        <a:cs typeface="Times New Roman"/>
                      </a:endParaRPr>
                    </a:p>
                    <a:p>
                      <a:pPr marL="163195">
                        <a:lnSpc>
                          <a:spcPct val="100000"/>
                        </a:lnSpc>
                      </a:pPr>
                      <a:r>
                        <a:rPr sz="1050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I.</a:t>
                      </a:r>
                      <a:r>
                        <a:rPr sz="1050" spc="-5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050" spc="-20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Bour</a:t>
                      </a:r>
                      <a:endParaRPr sz="105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28575">
                      <a:solidFill>
                        <a:srgbClr val="C0504D"/>
                      </a:solidFill>
                      <a:prstDash val="solid"/>
                    </a:lnL>
                    <a:lnR w="28575">
                      <a:solidFill>
                        <a:srgbClr val="C0504D"/>
                      </a:solidFill>
                      <a:prstDash val="solid"/>
                    </a:lnR>
                    <a:lnB w="28575">
                      <a:solidFill>
                        <a:srgbClr val="C0504D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293370" marR="285750" algn="ctr">
                        <a:lnSpc>
                          <a:spcPct val="100000"/>
                        </a:lnSpc>
                        <a:spcBef>
                          <a:spcPts val="265"/>
                        </a:spcBef>
                      </a:pPr>
                      <a:r>
                        <a:rPr sz="1600" dirty="0">
                          <a:latin typeface="Calibri"/>
                          <a:cs typeface="Calibri"/>
                        </a:rPr>
                        <a:t>alternance</a:t>
                      </a:r>
                      <a:r>
                        <a:rPr sz="1600" spc="-6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600" spc="-20" dirty="0">
                          <a:latin typeface="Calibri"/>
                          <a:cs typeface="Calibri"/>
                        </a:rPr>
                        <a:t>marno-</a:t>
                      </a:r>
                      <a:r>
                        <a:rPr sz="1600" dirty="0">
                          <a:latin typeface="Calibri"/>
                          <a:cs typeface="Calibri"/>
                        </a:rPr>
                        <a:t>calcaires</a:t>
                      </a:r>
                      <a:r>
                        <a:rPr sz="1600" spc="-4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600" spc="-20" dirty="0">
                          <a:latin typeface="Calibri"/>
                          <a:cs typeface="Calibri"/>
                        </a:rPr>
                        <a:t>avec </a:t>
                      </a:r>
                      <a:r>
                        <a:rPr sz="1600" dirty="0">
                          <a:latin typeface="Calibri"/>
                          <a:cs typeface="Calibri"/>
                        </a:rPr>
                        <a:t>alternances</a:t>
                      </a:r>
                      <a:r>
                        <a:rPr sz="1600" spc="-4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600" dirty="0">
                          <a:latin typeface="Calibri"/>
                          <a:cs typeface="Calibri"/>
                        </a:rPr>
                        <a:t>de</a:t>
                      </a:r>
                      <a:r>
                        <a:rPr sz="1600" spc="-3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600" dirty="0">
                          <a:latin typeface="Calibri"/>
                          <a:cs typeface="Calibri"/>
                        </a:rPr>
                        <a:t>bancs</a:t>
                      </a:r>
                      <a:r>
                        <a:rPr sz="1600" spc="-5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600" spc="-10" dirty="0">
                          <a:latin typeface="Calibri"/>
                          <a:cs typeface="Calibri"/>
                        </a:rPr>
                        <a:t>calcaires pluridécimétriques</a:t>
                      </a:r>
                      <a:endParaRPr sz="1600">
                        <a:latin typeface="Calibri"/>
                        <a:cs typeface="Calibri"/>
                      </a:endParaRPr>
                    </a:p>
                  </a:txBody>
                  <a:tcPr marL="0" marR="0" marT="33655" marB="0">
                    <a:lnL w="28575">
                      <a:solidFill>
                        <a:srgbClr val="C0504D"/>
                      </a:solidFill>
                      <a:prstDash val="solid"/>
                    </a:lnL>
                    <a:lnR w="28575">
                      <a:solidFill>
                        <a:srgbClr val="C0504D"/>
                      </a:solidFill>
                      <a:prstDash val="solid"/>
                    </a:lnR>
                    <a:lnT w="28575">
                      <a:solidFill>
                        <a:srgbClr val="C0504D"/>
                      </a:solidFill>
                      <a:prstDash val="solid"/>
                    </a:lnT>
                    <a:lnB w="38100">
                      <a:solidFill>
                        <a:srgbClr val="C0504D"/>
                      </a:solidFill>
                      <a:prstDash val="solid"/>
                    </a:lnB>
                    <a:solidFill>
                      <a:srgbClr val="FFFFFF">
                        <a:alpha val="61175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5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05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855"/>
                        </a:spcBef>
                      </a:pPr>
                      <a:endParaRPr sz="1050">
                        <a:latin typeface="Times New Roman"/>
                        <a:cs typeface="Times New Roman"/>
                      </a:endParaRPr>
                    </a:p>
                    <a:p>
                      <a:pPr marR="103505" algn="r">
                        <a:lnSpc>
                          <a:spcPct val="100000"/>
                        </a:lnSpc>
                      </a:pPr>
                      <a:r>
                        <a:rPr sz="1050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I.</a:t>
                      </a:r>
                      <a:r>
                        <a:rPr sz="1050" spc="-5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050" spc="-20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Bour</a:t>
                      </a:r>
                      <a:endParaRPr sz="105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28575">
                      <a:solidFill>
                        <a:srgbClr val="C0504D"/>
                      </a:solidFill>
                      <a:prstDash val="solid"/>
                    </a:lnL>
                    <a:lnR w="28575">
                      <a:solidFill>
                        <a:srgbClr val="C0504D"/>
                      </a:solidFill>
                      <a:prstDash val="solid"/>
                    </a:lnR>
                    <a:lnB w="28575">
                      <a:solidFill>
                        <a:srgbClr val="C0504D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sp>
        <p:nvSpPr>
          <p:cNvPr id="21" name="object 21"/>
          <p:cNvSpPr txBox="1"/>
          <p:nvPr/>
        </p:nvSpPr>
        <p:spPr>
          <a:xfrm>
            <a:off x="5096255" y="6550558"/>
            <a:ext cx="370205" cy="18669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105"/>
              </a:spcBef>
            </a:pPr>
            <a:r>
              <a:rPr sz="1050" dirty="0">
                <a:solidFill>
                  <a:srgbClr val="FFFFFF"/>
                </a:solidFill>
                <a:latin typeface="Calibri"/>
                <a:cs typeface="Calibri"/>
              </a:rPr>
              <a:t>I.</a:t>
            </a:r>
            <a:r>
              <a:rPr sz="1050" spc="-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050" spc="-20" dirty="0">
                <a:solidFill>
                  <a:srgbClr val="FFFFFF"/>
                </a:solidFill>
                <a:latin typeface="Calibri"/>
                <a:cs typeface="Calibri"/>
              </a:rPr>
              <a:t>Bour</a:t>
            </a:r>
            <a:endParaRPr sz="1050">
              <a:latin typeface="Calibri"/>
              <a:cs typeface="Calibri"/>
            </a:endParaRPr>
          </a:p>
        </p:txBody>
      </p:sp>
      <p:sp>
        <p:nvSpPr>
          <p:cNvPr id="22" name="object 22"/>
          <p:cNvSpPr txBox="1"/>
          <p:nvPr/>
        </p:nvSpPr>
        <p:spPr>
          <a:xfrm>
            <a:off x="5724144" y="4725149"/>
            <a:ext cx="3240405" cy="1077595"/>
          </a:xfrm>
          <a:prstGeom prst="rect">
            <a:avLst/>
          </a:prstGeom>
          <a:ln w="25400">
            <a:solidFill>
              <a:srgbClr val="4F81BC"/>
            </a:solidFill>
          </a:ln>
        </p:spPr>
        <p:txBody>
          <a:bodyPr vert="horz" wrap="square" lIns="0" tIns="33655" rIns="0" bIns="0" rtlCol="0">
            <a:spAutoFit/>
          </a:bodyPr>
          <a:lstStyle/>
          <a:p>
            <a:pPr marL="111125" marR="104139" algn="ctr">
              <a:lnSpc>
                <a:spcPct val="100000"/>
              </a:lnSpc>
              <a:spcBef>
                <a:spcPts val="265"/>
              </a:spcBef>
            </a:pPr>
            <a:r>
              <a:rPr sz="1600" dirty="0">
                <a:latin typeface="Calibri"/>
                <a:cs typeface="Calibri"/>
              </a:rPr>
              <a:t>marnes</a:t>
            </a:r>
            <a:r>
              <a:rPr sz="1600" spc="-30" dirty="0">
                <a:latin typeface="Calibri"/>
                <a:cs typeface="Calibri"/>
              </a:rPr>
              <a:t> </a:t>
            </a:r>
            <a:r>
              <a:rPr sz="1600" spc="-10" dirty="0">
                <a:latin typeface="Calibri"/>
                <a:cs typeface="Calibri"/>
              </a:rPr>
              <a:t>franches</a:t>
            </a:r>
            <a:r>
              <a:rPr sz="1600" spc="-30" dirty="0">
                <a:latin typeface="Calibri"/>
                <a:cs typeface="Calibri"/>
              </a:rPr>
              <a:t> </a:t>
            </a:r>
            <a:r>
              <a:rPr sz="1600" dirty="0">
                <a:latin typeface="Calibri"/>
                <a:cs typeface="Calibri"/>
              </a:rPr>
              <a:t>plus</a:t>
            </a:r>
            <a:r>
              <a:rPr sz="1600" spc="-35" dirty="0">
                <a:latin typeface="Calibri"/>
                <a:cs typeface="Calibri"/>
              </a:rPr>
              <a:t> </a:t>
            </a:r>
            <a:r>
              <a:rPr sz="1600" dirty="0">
                <a:latin typeface="Calibri"/>
                <a:cs typeface="Calibri"/>
              </a:rPr>
              <a:t>ou</a:t>
            </a:r>
            <a:r>
              <a:rPr sz="1600" spc="-40" dirty="0">
                <a:latin typeface="Calibri"/>
                <a:cs typeface="Calibri"/>
              </a:rPr>
              <a:t> </a:t>
            </a:r>
            <a:r>
              <a:rPr sz="1600" dirty="0">
                <a:latin typeface="Calibri"/>
                <a:cs typeface="Calibri"/>
              </a:rPr>
              <a:t>moins</a:t>
            </a:r>
            <a:r>
              <a:rPr sz="1600" spc="-25" dirty="0">
                <a:latin typeface="Calibri"/>
                <a:cs typeface="Calibri"/>
              </a:rPr>
              <a:t> </a:t>
            </a:r>
            <a:r>
              <a:rPr sz="1600" spc="-20" dirty="0">
                <a:latin typeface="Calibri"/>
                <a:cs typeface="Calibri"/>
              </a:rPr>
              <a:t>riche </a:t>
            </a:r>
            <a:r>
              <a:rPr sz="1600" dirty="0">
                <a:latin typeface="Calibri"/>
                <a:cs typeface="Calibri"/>
              </a:rPr>
              <a:t>en</a:t>
            </a:r>
            <a:r>
              <a:rPr sz="1600" spc="-35" dirty="0">
                <a:latin typeface="Calibri"/>
                <a:cs typeface="Calibri"/>
              </a:rPr>
              <a:t> </a:t>
            </a:r>
            <a:r>
              <a:rPr sz="1600" dirty="0">
                <a:latin typeface="Calibri"/>
                <a:cs typeface="Calibri"/>
              </a:rPr>
              <a:t>matière</a:t>
            </a:r>
            <a:r>
              <a:rPr sz="1600" spc="-30" dirty="0">
                <a:latin typeface="Calibri"/>
                <a:cs typeface="Calibri"/>
              </a:rPr>
              <a:t> </a:t>
            </a:r>
            <a:r>
              <a:rPr sz="1600" spc="-10" dirty="0">
                <a:latin typeface="Calibri"/>
                <a:cs typeface="Calibri"/>
              </a:rPr>
              <a:t>organique</a:t>
            </a:r>
            <a:r>
              <a:rPr sz="1600" spc="-40" dirty="0">
                <a:latin typeface="Calibri"/>
                <a:cs typeface="Calibri"/>
              </a:rPr>
              <a:t> </a:t>
            </a:r>
            <a:r>
              <a:rPr sz="1600" dirty="0">
                <a:latin typeface="Calibri"/>
                <a:cs typeface="Calibri"/>
              </a:rPr>
              <a:t>non</a:t>
            </a:r>
            <a:r>
              <a:rPr sz="1600" spc="-25" dirty="0">
                <a:latin typeface="Calibri"/>
                <a:cs typeface="Calibri"/>
              </a:rPr>
              <a:t> </a:t>
            </a:r>
            <a:r>
              <a:rPr sz="1600" spc="-10" dirty="0">
                <a:latin typeface="Calibri"/>
                <a:cs typeface="Calibri"/>
              </a:rPr>
              <a:t>oxydé, </a:t>
            </a:r>
            <a:r>
              <a:rPr sz="1600" dirty="0">
                <a:latin typeface="Calibri"/>
                <a:cs typeface="Calibri"/>
              </a:rPr>
              <a:t>avec</a:t>
            </a:r>
            <a:r>
              <a:rPr sz="1600" spc="-50" dirty="0">
                <a:latin typeface="Calibri"/>
                <a:cs typeface="Calibri"/>
              </a:rPr>
              <a:t> </a:t>
            </a:r>
            <a:r>
              <a:rPr sz="1600" dirty="0">
                <a:latin typeface="Calibri"/>
                <a:cs typeface="Calibri"/>
              </a:rPr>
              <a:t>alternance</a:t>
            </a:r>
            <a:r>
              <a:rPr sz="1600" spc="-60" dirty="0">
                <a:latin typeface="Calibri"/>
                <a:cs typeface="Calibri"/>
              </a:rPr>
              <a:t> </a:t>
            </a:r>
            <a:r>
              <a:rPr sz="1600" dirty="0">
                <a:latin typeface="Calibri"/>
                <a:cs typeface="Calibri"/>
              </a:rPr>
              <a:t>de</a:t>
            </a:r>
            <a:r>
              <a:rPr sz="1600" spc="-35" dirty="0">
                <a:latin typeface="Calibri"/>
                <a:cs typeface="Calibri"/>
              </a:rPr>
              <a:t> </a:t>
            </a:r>
            <a:r>
              <a:rPr sz="1600" dirty="0">
                <a:latin typeface="Calibri"/>
                <a:cs typeface="Calibri"/>
              </a:rPr>
              <a:t>passées</a:t>
            </a:r>
            <a:r>
              <a:rPr sz="1600" spc="-45" dirty="0">
                <a:latin typeface="Calibri"/>
                <a:cs typeface="Calibri"/>
              </a:rPr>
              <a:t> </a:t>
            </a:r>
            <a:r>
              <a:rPr sz="1600" spc="-10" dirty="0">
                <a:latin typeface="Calibri"/>
                <a:cs typeface="Calibri"/>
              </a:rPr>
              <a:t>calcaires discontinus</a:t>
            </a:r>
            <a:r>
              <a:rPr sz="1600" spc="-25" dirty="0">
                <a:latin typeface="Calibri"/>
                <a:cs typeface="Calibri"/>
              </a:rPr>
              <a:t> </a:t>
            </a:r>
            <a:r>
              <a:rPr sz="1600" dirty="0">
                <a:latin typeface="Calibri"/>
                <a:cs typeface="Calibri"/>
              </a:rPr>
              <a:t>et</a:t>
            </a:r>
            <a:r>
              <a:rPr sz="1600" spc="20" dirty="0">
                <a:latin typeface="Calibri"/>
                <a:cs typeface="Calibri"/>
              </a:rPr>
              <a:t> </a:t>
            </a:r>
            <a:r>
              <a:rPr sz="1600" spc="-10" dirty="0">
                <a:latin typeface="Calibri"/>
                <a:cs typeface="Calibri"/>
              </a:rPr>
              <a:t>lenticulaires</a:t>
            </a:r>
            <a:endParaRPr sz="1600">
              <a:latin typeface="Calibri"/>
              <a:cs typeface="Calibri"/>
            </a:endParaRPr>
          </a:p>
        </p:txBody>
      </p:sp>
      <p:pic>
        <p:nvPicPr>
          <p:cNvPr id="23" name="object 23"/>
          <p:cNvPicPr/>
          <p:nvPr/>
        </p:nvPicPr>
        <p:blipFill>
          <a:blip r:embed="rId7" cstate="print"/>
          <a:stretch>
            <a:fillRect/>
          </a:stretch>
        </p:blipFill>
        <p:spPr>
          <a:xfrm>
            <a:off x="2483785" y="1978151"/>
            <a:ext cx="660457" cy="286765"/>
          </a:xfrm>
          <a:prstGeom prst="rect">
            <a:avLst/>
          </a:prstGeom>
        </p:spPr>
      </p:pic>
      <p:pic>
        <p:nvPicPr>
          <p:cNvPr id="24" name="object 24"/>
          <p:cNvPicPr/>
          <p:nvPr/>
        </p:nvPicPr>
        <p:blipFill>
          <a:blip r:embed="rId8" cstate="print"/>
          <a:stretch>
            <a:fillRect/>
          </a:stretch>
        </p:blipFill>
        <p:spPr>
          <a:xfrm>
            <a:off x="7272373" y="2115641"/>
            <a:ext cx="243994" cy="671754"/>
          </a:xfrm>
          <a:prstGeom prst="rect">
            <a:avLst/>
          </a:prstGeom>
        </p:spPr>
      </p:pic>
      <p:pic>
        <p:nvPicPr>
          <p:cNvPr id="25" name="object 25"/>
          <p:cNvPicPr/>
          <p:nvPr/>
        </p:nvPicPr>
        <p:blipFill>
          <a:blip r:embed="rId9" cstate="print"/>
          <a:stretch>
            <a:fillRect/>
          </a:stretch>
        </p:blipFill>
        <p:spPr>
          <a:xfrm>
            <a:off x="7646796" y="1859279"/>
            <a:ext cx="244767" cy="773811"/>
          </a:xfrm>
          <a:prstGeom prst="rect">
            <a:avLst/>
          </a:prstGeom>
        </p:spPr>
      </p:pic>
      <p:sp>
        <p:nvSpPr>
          <p:cNvPr id="26" name="object 26"/>
          <p:cNvSpPr txBox="1"/>
          <p:nvPr/>
        </p:nvSpPr>
        <p:spPr>
          <a:xfrm>
            <a:off x="270967" y="6489598"/>
            <a:ext cx="3810000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100"/>
              </a:spcBef>
            </a:pPr>
            <a:r>
              <a:rPr sz="1200" b="1" i="1" dirty="0">
                <a:solidFill>
                  <a:srgbClr val="FFFFFF"/>
                </a:solidFill>
                <a:latin typeface="Calibri"/>
                <a:cs typeface="Calibri"/>
              </a:rPr>
              <a:t>Oxfordien</a:t>
            </a:r>
            <a:r>
              <a:rPr sz="1200" b="1" i="1" spc="-2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200" b="1" i="1" dirty="0">
                <a:solidFill>
                  <a:srgbClr val="FFFFFF"/>
                </a:solidFill>
                <a:latin typeface="Calibri"/>
                <a:cs typeface="Calibri"/>
              </a:rPr>
              <a:t>:</a:t>
            </a:r>
            <a:r>
              <a:rPr sz="1200" b="1" i="1" spc="-2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200" b="1" i="1" spc="-20" dirty="0">
                <a:solidFill>
                  <a:srgbClr val="FFFFFF"/>
                </a:solidFill>
                <a:latin typeface="Calibri"/>
                <a:cs typeface="Calibri"/>
              </a:rPr>
              <a:t>Terres</a:t>
            </a:r>
            <a:r>
              <a:rPr sz="1200" b="1" i="1" spc="-1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200" b="1" i="1" dirty="0">
                <a:solidFill>
                  <a:srgbClr val="FFFFFF"/>
                </a:solidFill>
                <a:latin typeface="Calibri"/>
                <a:cs typeface="Calibri"/>
              </a:rPr>
              <a:t>Noires</a:t>
            </a:r>
            <a:r>
              <a:rPr sz="1200" b="1" i="1" spc="-1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200" b="1" i="1" dirty="0">
                <a:solidFill>
                  <a:srgbClr val="FFFFFF"/>
                </a:solidFill>
                <a:latin typeface="Calibri"/>
                <a:cs typeface="Calibri"/>
              </a:rPr>
              <a:t>(Bochaine</a:t>
            </a:r>
            <a:r>
              <a:rPr sz="1200" b="1" i="1" spc="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200" b="1" i="1" spc="-10" dirty="0">
                <a:solidFill>
                  <a:srgbClr val="FFFFFF"/>
                </a:solidFill>
                <a:latin typeface="Calibri"/>
                <a:cs typeface="Calibri"/>
              </a:rPr>
              <a:t>orientale,</a:t>
            </a:r>
            <a:r>
              <a:rPr sz="1200" b="1" i="1" spc="-1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200" b="1" i="1" spc="-10" dirty="0">
                <a:solidFill>
                  <a:srgbClr val="FFFFFF"/>
                </a:solidFill>
                <a:latin typeface="Calibri"/>
                <a:cs typeface="Calibri"/>
              </a:rPr>
              <a:t>Hautes-Alpes)</a:t>
            </a:r>
            <a:endParaRPr sz="12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5604668" y="231089"/>
            <a:ext cx="3335654" cy="26924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487680">
              <a:lnSpc>
                <a:spcPct val="100000"/>
              </a:lnSpc>
              <a:spcBef>
                <a:spcPts val="95"/>
              </a:spcBef>
            </a:pPr>
            <a:r>
              <a:rPr sz="1600" dirty="0">
                <a:solidFill>
                  <a:srgbClr val="FFFFFF"/>
                </a:solidFill>
                <a:latin typeface="Calibri"/>
                <a:cs typeface="Calibri"/>
              </a:rPr>
              <a:t>III</a:t>
            </a:r>
            <a:r>
              <a:rPr sz="1600" spc="-5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600" dirty="0">
                <a:solidFill>
                  <a:srgbClr val="FFFFFF"/>
                </a:solidFill>
                <a:latin typeface="Calibri"/>
                <a:cs typeface="Calibri"/>
              </a:rPr>
              <a:t>.</a:t>
            </a:r>
            <a:r>
              <a:rPr sz="1600" spc="-3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600" dirty="0">
                <a:solidFill>
                  <a:srgbClr val="FFFFFF"/>
                </a:solidFill>
                <a:latin typeface="Calibri"/>
                <a:cs typeface="Calibri"/>
              </a:rPr>
              <a:t>Les</a:t>
            </a:r>
            <a:r>
              <a:rPr sz="1600" spc="-3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600" dirty="0">
                <a:solidFill>
                  <a:srgbClr val="FFFFFF"/>
                </a:solidFill>
                <a:latin typeface="Calibri"/>
                <a:cs typeface="Calibri"/>
              </a:rPr>
              <a:t>roches</a:t>
            </a:r>
            <a:r>
              <a:rPr sz="1600" spc="-1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600" spc="-10" dirty="0">
                <a:solidFill>
                  <a:srgbClr val="FFFFFF"/>
                </a:solidFill>
                <a:latin typeface="Calibri"/>
                <a:cs typeface="Calibri"/>
              </a:rPr>
              <a:t>sédimentaires</a:t>
            </a:r>
            <a:endParaRPr sz="1600">
              <a:latin typeface="Calibri"/>
              <a:cs typeface="Calibri"/>
            </a:endParaRPr>
          </a:p>
        </p:txBody>
      </p:sp>
      <p:grpSp>
        <p:nvGrpSpPr>
          <p:cNvPr id="3" name="object 3"/>
          <p:cNvGrpSpPr/>
          <p:nvPr/>
        </p:nvGrpSpPr>
        <p:grpSpPr>
          <a:xfrm>
            <a:off x="5567426" y="653923"/>
            <a:ext cx="3409950" cy="411480"/>
            <a:chOff x="5567426" y="653923"/>
            <a:chExt cx="3409950" cy="411480"/>
          </a:xfrm>
        </p:grpSpPr>
        <p:sp>
          <p:nvSpPr>
            <p:cNvPr id="4" name="object 4"/>
            <p:cNvSpPr/>
            <p:nvPr/>
          </p:nvSpPr>
          <p:spPr>
            <a:xfrm>
              <a:off x="5580126" y="666623"/>
              <a:ext cx="3384550" cy="386080"/>
            </a:xfrm>
            <a:custGeom>
              <a:avLst/>
              <a:gdLst/>
              <a:ahLst/>
              <a:cxnLst/>
              <a:rect l="l" t="t" r="r" b="b"/>
              <a:pathLst>
                <a:path w="3384550" h="386080">
                  <a:moveTo>
                    <a:pt x="3320033" y="0"/>
                  </a:moveTo>
                  <a:lnTo>
                    <a:pt x="64388" y="0"/>
                  </a:lnTo>
                  <a:lnTo>
                    <a:pt x="39326" y="5058"/>
                  </a:lnTo>
                  <a:lnTo>
                    <a:pt x="18859" y="18843"/>
                  </a:lnTo>
                  <a:lnTo>
                    <a:pt x="5060" y="39272"/>
                  </a:lnTo>
                  <a:lnTo>
                    <a:pt x="0" y="64262"/>
                  </a:lnTo>
                  <a:lnTo>
                    <a:pt x="0" y="321690"/>
                  </a:lnTo>
                  <a:lnTo>
                    <a:pt x="5060" y="346753"/>
                  </a:lnTo>
                  <a:lnTo>
                    <a:pt x="18859" y="367220"/>
                  </a:lnTo>
                  <a:lnTo>
                    <a:pt x="39326" y="381019"/>
                  </a:lnTo>
                  <a:lnTo>
                    <a:pt x="64388" y="386079"/>
                  </a:lnTo>
                  <a:lnTo>
                    <a:pt x="3320033" y="386079"/>
                  </a:lnTo>
                  <a:lnTo>
                    <a:pt x="3345096" y="381019"/>
                  </a:lnTo>
                  <a:lnTo>
                    <a:pt x="3365563" y="367220"/>
                  </a:lnTo>
                  <a:lnTo>
                    <a:pt x="3379362" y="346753"/>
                  </a:lnTo>
                  <a:lnTo>
                    <a:pt x="3384423" y="321690"/>
                  </a:lnTo>
                  <a:lnTo>
                    <a:pt x="3384423" y="64262"/>
                  </a:lnTo>
                  <a:lnTo>
                    <a:pt x="3379362" y="39272"/>
                  </a:lnTo>
                  <a:lnTo>
                    <a:pt x="3365563" y="18843"/>
                  </a:lnTo>
                  <a:lnTo>
                    <a:pt x="3345096" y="5058"/>
                  </a:lnTo>
                  <a:lnTo>
                    <a:pt x="3320033" y="0"/>
                  </a:lnTo>
                  <a:close/>
                </a:path>
              </a:pathLst>
            </a:custGeom>
            <a:solidFill>
              <a:srgbClr val="F7954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" name="object 5"/>
            <p:cNvSpPr/>
            <p:nvPr/>
          </p:nvSpPr>
          <p:spPr>
            <a:xfrm>
              <a:off x="5580126" y="666623"/>
              <a:ext cx="3384550" cy="386080"/>
            </a:xfrm>
            <a:custGeom>
              <a:avLst/>
              <a:gdLst/>
              <a:ahLst/>
              <a:cxnLst/>
              <a:rect l="l" t="t" r="r" b="b"/>
              <a:pathLst>
                <a:path w="3384550" h="386080">
                  <a:moveTo>
                    <a:pt x="0" y="64262"/>
                  </a:moveTo>
                  <a:lnTo>
                    <a:pt x="5060" y="39272"/>
                  </a:lnTo>
                  <a:lnTo>
                    <a:pt x="18859" y="18843"/>
                  </a:lnTo>
                  <a:lnTo>
                    <a:pt x="39326" y="5058"/>
                  </a:lnTo>
                  <a:lnTo>
                    <a:pt x="64388" y="0"/>
                  </a:lnTo>
                  <a:lnTo>
                    <a:pt x="3320033" y="0"/>
                  </a:lnTo>
                  <a:lnTo>
                    <a:pt x="3345096" y="5058"/>
                  </a:lnTo>
                  <a:lnTo>
                    <a:pt x="3365563" y="18843"/>
                  </a:lnTo>
                  <a:lnTo>
                    <a:pt x="3379362" y="39272"/>
                  </a:lnTo>
                  <a:lnTo>
                    <a:pt x="3384423" y="64262"/>
                  </a:lnTo>
                  <a:lnTo>
                    <a:pt x="3384423" y="321690"/>
                  </a:lnTo>
                  <a:lnTo>
                    <a:pt x="3379362" y="346753"/>
                  </a:lnTo>
                  <a:lnTo>
                    <a:pt x="3365563" y="367220"/>
                  </a:lnTo>
                  <a:lnTo>
                    <a:pt x="3345096" y="381019"/>
                  </a:lnTo>
                  <a:lnTo>
                    <a:pt x="3320033" y="386079"/>
                  </a:lnTo>
                  <a:lnTo>
                    <a:pt x="64388" y="386079"/>
                  </a:lnTo>
                  <a:lnTo>
                    <a:pt x="39326" y="381019"/>
                  </a:lnTo>
                  <a:lnTo>
                    <a:pt x="18859" y="367220"/>
                  </a:lnTo>
                  <a:lnTo>
                    <a:pt x="5060" y="346753"/>
                  </a:lnTo>
                  <a:lnTo>
                    <a:pt x="0" y="321690"/>
                  </a:lnTo>
                  <a:lnTo>
                    <a:pt x="0" y="64262"/>
                  </a:lnTo>
                  <a:close/>
                </a:path>
              </a:pathLst>
            </a:custGeom>
            <a:ln w="25399">
              <a:solidFill>
                <a:srgbClr val="B66C3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6" name="object 6"/>
          <p:cNvSpPr txBox="1"/>
          <p:nvPr/>
        </p:nvSpPr>
        <p:spPr>
          <a:xfrm>
            <a:off x="5706871" y="712978"/>
            <a:ext cx="3128645" cy="26924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600" i="1" dirty="0">
                <a:solidFill>
                  <a:srgbClr val="FFFFFF"/>
                </a:solidFill>
                <a:latin typeface="Calibri"/>
                <a:cs typeface="Calibri"/>
              </a:rPr>
              <a:t>3.</a:t>
            </a:r>
            <a:r>
              <a:rPr sz="1600" i="1" spc="-5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600" i="1" dirty="0">
                <a:solidFill>
                  <a:srgbClr val="FFFFFF"/>
                </a:solidFill>
                <a:latin typeface="Calibri"/>
                <a:cs typeface="Calibri"/>
              </a:rPr>
              <a:t>Catégories</a:t>
            </a:r>
            <a:r>
              <a:rPr sz="1600" i="1" spc="-4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600" i="1" dirty="0">
                <a:solidFill>
                  <a:srgbClr val="FFFFFF"/>
                </a:solidFill>
                <a:latin typeface="Calibri"/>
                <a:cs typeface="Calibri"/>
              </a:rPr>
              <a:t>de</a:t>
            </a:r>
            <a:r>
              <a:rPr sz="1600" i="1" spc="-3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600" i="1" dirty="0">
                <a:solidFill>
                  <a:srgbClr val="FFFFFF"/>
                </a:solidFill>
                <a:latin typeface="Calibri"/>
                <a:cs typeface="Calibri"/>
              </a:rPr>
              <a:t>roches</a:t>
            </a:r>
            <a:r>
              <a:rPr sz="1600" i="1" spc="-4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600" i="1" spc="-10" dirty="0">
                <a:solidFill>
                  <a:srgbClr val="FFFFFF"/>
                </a:solidFill>
                <a:latin typeface="Calibri"/>
                <a:cs typeface="Calibri"/>
              </a:rPr>
              <a:t>sédimentaires</a:t>
            </a:r>
            <a:endParaRPr sz="1600">
              <a:latin typeface="Calibri"/>
              <a:cs typeface="Calibri"/>
            </a:endParaRPr>
          </a:p>
        </p:txBody>
      </p:sp>
      <p:grpSp>
        <p:nvGrpSpPr>
          <p:cNvPr id="7" name="object 7"/>
          <p:cNvGrpSpPr/>
          <p:nvPr/>
        </p:nvGrpSpPr>
        <p:grpSpPr>
          <a:xfrm>
            <a:off x="166814" y="661288"/>
            <a:ext cx="4705985" cy="404495"/>
            <a:chOff x="166814" y="661288"/>
            <a:chExt cx="4705985" cy="404495"/>
          </a:xfrm>
        </p:grpSpPr>
        <p:sp>
          <p:nvSpPr>
            <p:cNvPr id="8" name="object 8"/>
            <p:cNvSpPr/>
            <p:nvPr/>
          </p:nvSpPr>
          <p:spPr>
            <a:xfrm>
              <a:off x="179514" y="673988"/>
              <a:ext cx="4680585" cy="379095"/>
            </a:xfrm>
            <a:custGeom>
              <a:avLst/>
              <a:gdLst/>
              <a:ahLst/>
              <a:cxnLst/>
              <a:rect l="l" t="t" r="r" b="b"/>
              <a:pathLst>
                <a:path w="4680585" h="379094">
                  <a:moveTo>
                    <a:pt x="4617402" y="0"/>
                  </a:moveTo>
                  <a:lnTo>
                    <a:pt x="63131" y="0"/>
                  </a:lnTo>
                  <a:lnTo>
                    <a:pt x="38554" y="4951"/>
                  </a:lnTo>
                  <a:lnTo>
                    <a:pt x="18488" y="18462"/>
                  </a:lnTo>
                  <a:lnTo>
                    <a:pt x="4960" y="38522"/>
                  </a:lnTo>
                  <a:lnTo>
                    <a:pt x="0" y="63119"/>
                  </a:lnTo>
                  <a:lnTo>
                    <a:pt x="0" y="315595"/>
                  </a:lnTo>
                  <a:lnTo>
                    <a:pt x="4960" y="340191"/>
                  </a:lnTo>
                  <a:lnTo>
                    <a:pt x="18488" y="360251"/>
                  </a:lnTo>
                  <a:lnTo>
                    <a:pt x="38554" y="373762"/>
                  </a:lnTo>
                  <a:lnTo>
                    <a:pt x="63131" y="378713"/>
                  </a:lnTo>
                  <a:lnTo>
                    <a:pt x="4617402" y="378713"/>
                  </a:lnTo>
                  <a:lnTo>
                    <a:pt x="4641945" y="373762"/>
                  </a:lnTo>
                  <a:lnTo>
                    <a:pt x="4662011" y="360251"/>
                  </a:lnTo>
                  <a:lnTo>
                    <a:pt x="4675552" y="340191"/>
                  </a:lnTo>
                  <a:lnTo>
                    <a:pt x="4680521" y="315595"/>
                  </a:lnTo>
                  <a:lnTo>
                    <a:pt x="4680521" y="63119"/>
                  </a:lnTo>
                  <a:lnTo>
                    <a:pt x="4675552" y="38522"/>
                  </a:lnTo>
                  <a:lnTo>
                    <a:pt x="4662011" y="18462"/>
                  </a:lnTo>
                  <a:lnTo>
                    <a:pt x="4641945" y="4951"/>
                  </a:lnTo>
                  <a:lnTo>
                    <a:pt x="4617402" y="0"/>
                  </a:lnTo>
                  <a:close/>
                </a:path>
              </a:pathLst>
            </a:custGeom>
            <a:solidFill>
              <a:srgbClr val="C0504D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" name="object 9"/>
            <p:cNvSpPr/>
            <p:nvPr/>
          </p:nvSpPr>
          <p:spPr>
            <a:xfrm>
              <a:off x="179514" y="673988"/>
              <a:ext cx="4680585" cy="379095"/>
            </a:xfrm>
            <a:custGeom>
              <a:avLst/>
              <a:gdLst/>
              <a:ahLst/>
              <a:cxnLst/>
              <a:rect l="l" t="t" r="r" b="b"/>
              <a:pathLst>
                <a:path w="4680585" h="379094">
                  <a:moveTo>
                    <a:pt x="4617402" y="0"/>
                  </a:moveTo>
                  <a:lnTo>
                    <a:pt x="4641945" y="4951"/>
                  </a:lnTo>
                  <a:lnTo>
                    <a:pt x="4662011" y="18462"/>
                  </a:lnTo>
                  <a:lnTo>
                    <a:pt x="4675552" y="38522"/>
                  </a:lnTo>
                  <a:lnTo>
                    <a:pt x="4680521" y="63119"/>
                  </a:lnTo>
                  <a:lnTo>
                    <a:pt x="4680521" y="315595"/>
                  </a:lnTo>
                  <a:lnTo>
                    <a:pt x="4675552" y="340191"/>
                  </a:lnTo>
                  <a:lnTo>
                    <a:pt x="4662011" y="360251"/>
                  </a:lnTo>
                  <a:lnTo>
                    <a:pt x="4641945" y="373762"/>
                  </a:lnTo>
                  <a:lnTo>
                    <a:pt x="4617402" y="378713"/>
                  </a:lnTo>
                  <a:lnTo>
                    <a:pt x="63131" y="378713"/>
                  </a:lnTo>
                  <a:lnTo>
                    <a:pt x="38554" y="373762"/>
                  </a:lnTo>
                  <a:lnTo>
                    <a:pt x="18488" y="360251"/>
                  </a:lnTo>
                  <a:lnTo>
                    <a:pt x="4960" y="340191"/>
                  </a:lnTo>
                  <a:lnTo>
                    <a:pt x="0" y="315595"/>
                  </a:lnTo>
                  <a:lnTo>
                    <a:pt x="0" y="63119"/>
                  </a:lnTo>
                  <a:lnTo>
                    <a:pt x="4960" y="38522"/>
                  </a:lnTo>
                  <a:lnTo>
                    <a:pt x="18488" y="18462"/>
                  </a:lnTo>
                  <a:lnTo>
                    <a:pt x="38554" y="4951"/>
                  </a:lnTo>
                  <a:lnTo>
                    <a:pt x="63131" y="0"/>
                  </a:lnTo>
                  <a:lnTo>
                    <a:pt x="4617402" y="0"/>
                  </a:lnTo>
                  <a:close/>
                </a:path>
              </a:pathLst>
            </a:custGeom>
            <a:ln w="25400">
              <a:solidFill>
                <a:srgbClr val="8B3836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0" name="object 10"/>
          <p:cNvSpPr txBox="1"/>
          <p:nvPr/>
        </p:nvSpPr>
        <p:spPr>
          <a:xfrm>
            <a:off x="258267" y="608406"/>
            <a:ext cx="5208270" cy="905510"/>
          </a:xfrm>
          <a:prstGeom prst="rect">
            <a:avLst/>
          </a:prstGeom>
        </p:spPr>
        <p:txBody>
          <a:bodyPr vert="horz" wrap="square" lIns="0" tIns="120014" rIns="0" bIns="0" rtlCol="0">
            <a:spAutoFit/>
          </a:bodyPr>
          <a:lstStyle/>
          <a:p>
            <a:pPr marL="1311275" indent="-286385">
              <a:lnSpc>
                <a:spcPct val="100000"/>
              </a:lnSpc>
              <a:spcBef>
                <a:spcPts val="944"/>
              </a:spcBef>
              <a:buFont typeface="Arial"/>
              <a:buChar char="•"/>
              <a:tabLst>
                <a:tab pos="1311275" algn="l"/>
              </a:tabLst>
            </a:pPr>
            <a:r>
              <a:rPr sz="1600" spc="-10" dirty="0">
                <a:solidFill>
                  <a:srgbClr val="FFFFFF"/>
                </a:solidFill>
                <a:latin typeface="Calibri"/>
                <a:cs typeface="Calibri"/>
              </a:rPr>
              <a:t>Sédimentation</a:t>
            </a:r>
            <a:r>
              <a:rPr sz="1600" spc="-4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600" spc="-10" dirty="0">
                <a:solidFill>
                  <a:srgbClr val="FFFFFF"/>
                </a:solidFill>
                <a:latin typeface="Calibri"/>
                <a:cs typeface="Calibri"/>
              </a:rPr>
              <a:t>carbonatée</a:t>
            </a:r>
            <a:endParaRPr sz="160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  <a:spcBef>
                <a:spcPts val="1285"/>
              </a:spcBef>
            </a:pPr>
            <a:r>
              <a:rPr sz="2400" spc="-25" dirty="0">
                <a:latin typeface="Calibri"/>
                <a:cs typeface="Calibri"/>
              </a:rPr>
              <a:t>Terminologie</a:t>
            </a:r>
            <a:r>
              <a:rPr sz="2400" spc="-40" dirty="0">
                <a:latin typeface="Calibri"/>
                <a:cs typeface="Calibri"/>
              </a:rPr>
              <a:t> </a:t>
            </a:r>
            <a:r>
              <a:rPr sz="2400" spc="-10" dirty="0">
                <a:latin typeface="Calibri"/>
                <a:cs typeface="Calibri"/>
              </a:rPr>
              <a:t>courante</a:t>
            </a:r>
            <a:r>
              <a:rPr sz="2400" spc="-50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des</a:t>
            </a:r>
            <a:r>
              <a:rPr sz="2400" spc="-40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R.</a:t>
            </a:r>
            <a:r>
              <a:rPr sz="2400" spc="-65" dirty="0">
                <a:latin typeface="Calibri"/>
                <a:cs typeface="Calibri"/>
              </a:rPr>
              <a:t> </a:t>
            </a:r>
            <a:r>
              <a:rPr sz="2400" spc="-10" dirty="0">
                <a:latin typeface="Calibri"/>
                <a:cs typeface="Calibri"/>
              </a:rPr>
              <a:t>carbonatées</a:t>
            </a:r>
            <a:endParaRPr sz="2400">
              <a:latin typeface="Calibri"/>
              <a:cs typeface="Calibri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258267" y="1660652"/>
            <a:ext cx="3842385" cy="452564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299085" marR="19050" indent="-287020">
              <a:lnSpc>
                <a:spcPct val="100000"/>
              </a:lnSpc>
              <a:spcBef>
                <a:spcPts val="100"/>
              </a:spcBef>
              <a:buFont typeface="Arial"/>
              <a:buChar char="•"/>
              <a:tabLst>
                <a:tab pos="299085" algn="l"/>
              </a:tabLst>
            </a:pPr>
            <a:r>
              <a:rPr sz="1800" b="1" dirty="0">
                <a:latin typeface="Arial"/>
                <a:cs typeface="Arial"/>
              </a:rPr>
              <a:t>Calcaire</a:t>
            </a:r>
            <a:r>
              <a:rPr sz="1800" b="1" spc="-15" dirty="0">
                <a:latin typeface="Arial"/>
                <a:cs typeface="Arial"/>
              </a:rPr>
              <a:t> </a:t>
            </a:r>
            <a:r>
              <a:rPr sz="1800" b="1" dirty="0">
                <a:latin typeface="Arial"/>
                <a:cs typeface="Arial"/>
              </a:rPr>
              <a:t>lithographique</a:t>
            </a:r>
            <a:r>
              <a:rPr sz="1800" b="1" spc="-45" dirty="0">
                <a:latin typeface="Arial"/>
                <a:cs typeface="Arial"/>
              </a:rPr>
              <a:t> </a:t>
            </a:r>
            <a:r>
              <a:rPr sz="1800" dirty="0">
                <a:latin typeface="Arial"/>
                <a:cs typeface="Arial"/>
              </a:rPr>
              <a:t>:</a:t>
            </a:r>
            <a:r>
              <a:rPr sz="1800" spc="-10" dirty="0">
                <a:latin typeface="Arial"/>
                <a:cs typeface="Arial"/>
              </a:rPr>
              <a:t> calcaire </a:t>
            </a:r>
            <a:r>
              <a:rPr sz="1800" dirty="0">
                <a:latin typeface="Arial"/>
                <a:cs typeface="Arial"/>
              </a:rPr>
              <a:t>fin</a:t>
            </a:r>
            <a:r>
              <a:rPr sz="1800" spc="-10" dirty="0">
                <a:latin typeface="Arial"/>
                <a:cs typeface="Arial"/>
              </a:rPr>
              <a:t> (mudstone)</a:t>
            </a:r>
            <a:endParaRPr sz="1800">
              <a:latin typeface="Arial"/>
              <a:cs typeface="Arial"/>
            </a:endParaRPr>
          </a:p>
          <a:p>
            <a:pPr marL="299085" indent="-286385">
              <a:lnSpc>
                <a:spcPct val="100000"/>
              </a:lnSpc>
              <a:spcBef>
                <a:spcPts val="430"/>
              </a:spcBef>
              <a:buFont typeface="Arial"/>
              <a:buChar char="•"/>
              <a:tabLst>
                <a:tab pos="299085" algn="l"/>
              </a:tabLst>
            </a:pPr>
            <a:r>
              <a:rPr sz="1800" b="1" dirty="0">
                <a:latin typeface="Arial"/>
                <a:cs typeface="Arial"/>
              </a:rPr>
              <a:t>Calcaire</a:t>
            </a:r>
            <a:r>
              <a:rPr sz="1800" b="1" spc="-30" dirty="0">
                <a:latin typeface="Arial"/>
                <a:cs typeface="Arial"/>
              </a:rPr>
              <a:t> </a:t>
            </a:r>
            <a:r>
              <a:rPr sz="1800" b="1" dirty="0">
                <a:latin typeface="Arial"/>
                <a:cs typeface="Arial"/>
              </a:rPr>
              <a:t>graveleux</a:t>
            </a:r>
            <a:r>
              <a:rPr sz="1800" b="1" spc="15" dirty="0">
                <a:latin typeface="Arial"/>
                <a:cs typeface="Arial"/>
              </a:rPr>
              <a:t> </a:t>
            </a:r>
            <a:r>
              <a:rPr sz="1800" dirty="0">
                <a:latin typeface="Arial"/>
                <a:cs typeface="Arial"/>
              </a:rPr>
              <a:t>:</a:t>
            </a:r>
            <a:r>
              <a:rPr sz="1800" spc="-30" dirty="0">
                <a:latin typeface="Arial"/>
                <a:cs typeface="Arial"/>
              </a:rPr>
              <a:t> </a:t>
            </a:r>
            <a:r>
              <a:rPr sz="1800" dirty="0">
                <a:latin typeface="Arial"/>
                <a:cs typeface="Arial"/>
              </a:rPr>
              <a:t>formé</a:t>
            </a:r>
            <a:r>
              <a:rPr sz="1800" spc="-40" dirty="0">
                <a:latin typeface="Arial"/>
                <a:cs typeface="Arial"/>
              </a:rPr>
              <a:t> </a:t>
            </a:r>
            <a:r>
              <a:rPr sz="1800" spc="-25" dirty="0">
                <a:latin typeface="Arial"/>
                <a:cs typeface="Arial"/>
              </a:rPr>
              <a:t>de</a:t>
            </a:r>
            <a:endParaRPr sz="1800">
              <a:latin typeface="Arial"/>
              <a:cs typeface="Arial"/>
            </a:endParaRPr>
          </a:p>
          <a:p>
            <a:pPr marL="299085">
              <a:lnSpc>
                <a:spcPct val="100000"/>
              </a:lnSpc>
            </a:pPr>
            <a:r>
              <a:rPr sz="1800" dirty="0">
                <a:latin typeface="Arial"/>
                <a:cs typeface="Arial"/>
              </a:rPr>
              <a:t>sables</a:t>
            </a:r>
            <a:r>
              <a:rPr sz="1800" spc="-25" dirty="0">
                <a:latin typeface="Arial"/>
                <a:cs typeface="Arial"/>
              </a:rPr>
              <a:t> </a:t>
            </a:r>
            <a:r>
              <a:rPr sz="1800" dirty="0">
                <a:latin typeface="Arial"/>
                <a:cs typeface="Arial"/>
              </a:rPr>
              <a:t>roulés</a:t>
            </a:r>
            <a:r>
              <a:rPr sz="1800" spc="-25" dirty="0">
                <a:latin typeface="Arial"/>
                <a:cs typeface="Arial"/>
              </a:rPr>
              <a:t> </a:t>
            </a:r>
            <a:r>
              <a:rPr sz="1800" spc="-10" dirty="0">
                <a:latin typeface="Arial"/>
                <a:cs typeface="Arial"/>
              </a:rPr>
              <a:t>calcaires</a:t>
            </a:r>
            <a:endParaRPr sz="1800">
              <a:latin typeface="Arial"/>
              <a:cs typeface="Arial"/>
            </a:endParaRPr>
          </a:p>
          <a:p>
            <a:pPr marL="299085" indent="-286385">
              <a:lnSpc>
                <a:spcPct val="100000"/>
              </a:lnSpc>
              <a:spcBef>
                <a:spcPts val="434"/>
              </a:spcBef>
              <a:buFont typeface="Arial"/>
              <a:buChar char="•"/>
              <a:tabLst>
                <a:tab pos="299085" algn="l"/>
              </a:tabLst>
            </a:pPr>
            <a:r>
              <a:rPr sz="1800" b="1" dirty="0">
                <a:latin typeface="Arial"/>
                <a:cs typeface="Arial"/>
              </a:rPr>
              <a:t>Calcaires</a:t>
            </a:r>
            <a:r>
              <a:rPr sz="1800" b="1" spc="-10" dirty="0">
                <a:latin typeface="Arial"/>
                <a:cs typeface="Arial"/>
              </a:rPr>
              <a:t> </a:t>
            </a:r>
            <a:r>
              <a:rPr sz="1800" b="1" dirty="0">
                <a:latin typeface="Arial"/>
                <a:cs typeface="Arial"/>
              </a:rPr>
              <a:t>coquilliers,</a:t>
            </a:r>
            <a:r>
              <a:rPr sz="1800" b="1" spc="-20" dirty="0">
                <a:latin typeface="Arial"/>
                <a:cs typeface="Arial"/>
              </a:rPr>
              <a:t> </a:t>
            </a:r>
            <a:r>
              <a:rPr sz="1800" b="1" spc="-10" dirty="0">
                <a:latin typeface="Arial"/>
                <a:cs typeface="Arial"/>
              </a:rPr>
              <a:t>lumachelle</a:t>
            </a:r>
            <a:endParaRPr sz="1800">
              <a:latin typeface="Arial"/>
              <a:cs typeface="Arial"/>
            </a:endParaRPr>
          </a:p>
          <a:p>
            <a:pPr marL="299085" marR="516890">
              <a:lnSpc>
                <a:spcPct val="100000"/>
              </a:lnSpc>
            </a:pPr>
            <a:r>
              <a:rPr sz="1800" dirty="0">
                <a:latin typeface="Arial"/>
                <a:cs typeface="Arial"/>
              </a:rPr>
              <a:t>:</a:t>
            </a:r>
            <a:r>
              <a:rPr sz="1800" spc="-15" dirty="0">
                <a:latin typeface="Arial"/>
                <a:cs typeface="Arial"/>
              </a:rPr>
              <a:t> </a:t>
            </a:r>
            <a:r>
              <a:rPr sz="1800" dirty="0">
                <a:latin typeface="Arial"/>
                <a:cs typeface="Arial"/>
              </a:rPr>
              <a:t>tests</a:t>
            </a:r>
            <a:r>
              <a:rPr sz="1800" spc="-10" dirty="0">
                <a:latin typeface="Arial"/>
                <a:cs typeface="Arial"/>
              </a:rPr>
              <a:t> </a:t>
            </a:r>
            <a:r>
              <a:rPr sz="1800" dirty="0">
                <a:latin typeface="Arial"/>
                <a:cs typeface="Arial"/>
              </a:rPr>
              <a:t>de</a:t>
            </a:r>
            <a:r>
              <a:rPr sz="1800" spc="-25" dirty="0">
                <a:latin typeface="Arial"/>
                <a:cs typeface="Arial"/>
              </a:rPr>
              <a:t> </a:t>
            </a:r>
            <a:r>
              <a:rPr sz="1800" dirty="0">
                <a:latin typeface="Arial"/>
                <a:cs typeface="Arial"/>
              </a:rPr>
              <a:t>fossiles </a:t>
            </a:r>
            <a:r>
              <a:rPr sz="1800" spc="-10" dirty="0">
                <a:latin typeface="Arial"/>
                <a:cs typeface="Arial"/>
              </a:rPr>
              <a:t>identifiables (bioclastique)</a:t>
            </a:r>
            <a:endParaRPr sz="1800">
              <a:latin typeface="Arial"/>
              <a:cs typeface="Arial"/>
            </a:endParaRPr>
          </a:p>
          <a:p>
            <a:pPr marL="299085" marR="897255" indent="-287020">
              <a:lnSpc>
                <a:spcPct val="100000"/>
              </a:lnSpc>
              <a:spcBef>
                <a:spcPts val="430"/>
              </a:spcBef>
              <a:buFont typeface="Arial"/>
              <a:buChar char="•"/>
              <a:tabLst>
                <a:tab pos="299085" algn="l"/>
              </a:tabLst>
            </a:pPr>
            <a:r>
              <a:rPr sz="1800" b="1" dirty="0">
                <a:latin typeface="Arial"/>
                <a:cs typeface="Arial"/>
              </a:rPr>
              <a:t>Calcaire</a:t>
            </a:r>
            <a:r>
              <a:rPr sz="1800" b="1" spc="-20" dirty="0">
                <a:latin typeface="Arial"/>
                <a:cs typeface="Arial"/>
              </a:rPr>
              <a:t> </a:t>
            </a:r>
            <a:r>
              <a:rPr sz="1800" b="1" dirty="0">
                <a:latin typeface="Arial"/>
                <a:cs typeface="Arial"/>
              </a:rPr>
              <a:t>à</a:t>
            </a:r>
            <a:r>
              <a:rPr sz="1800" b="1" spc="-25" dirty="0">
                <a:latin typeface="Arial"/>
                <a:cs typeface="Arial"/>
              </a:rPr>
              <a:t> </a:t>
            </a:r>
            <a:r>
              <a:rPr sz="1800" b="1" dirty="0">
                <a:latin typeface="Arial"/>
                <a:cs typeface="Arial"/>
              </a:rPr>
              <a:t>entroques</a:t>
            </a:r>
            <a:r>
              <a:rPr sz="1800" b="1" spc="-35" dirty="0">
                <a:latin typeface="Arial"/>
                <a:cs typeface="Arial"/>
              </a:rPr>
              <a:t> </a:t>
            </a:r>
            <a:r>
              <a:rPr sz="1800" b="1" spc="-25" dirty="0">
                <a:latin typeface="Arial"/>
                <a:cs typeface="Arial"/>
              </a:rPr>
              <a:t>ou </a:t>
            </a:r>
            <a:r>
              <a:rPr sz="1800" b="1" dirty="0">
                <a:latin typeface="Arial"/>
                <a:cs typeface="Arial"/>
              </a:rPr>
              <a:t>crinoïdes</a:t>
            </a:r>
            <a:r>
              <a:rPr sz="1800" b="1" spc="-30" dirty="0">
                <a:latin typeface="Arial"/>
                <a:cs typeface="Arial"/>
              </a:rPr>
              <a:t> </a:t>
            </a:r>
            <a:r>
              <a:rPr sz="1800" dirty="0">
                <a:latin typeface="Arial"/>
                <a:cs typeface="Arial"/>
              </a:rPr>
              <a:t>:</a:t>
            </a:r>
            <a:r>
              <a:rPr sz="1800" spc="-10" dirty="0">
                <a:latin typeface="Arial"/>
                <a:cs typeface="Arial"/>
              </a:rPr>
              <a:t> échinodermes</a:t>
            </a:r>
            <a:endParaRPr sz="1800">
              <a:latin typeface="Arial"/>
              <a:cs typeface="Arial"/>
            </a:endParaRPr>
          </a:p>
          <a:p>
            <a:pPr marL="299085" indent="-286385">
              <a:lnSpc>
                <a:spcPct val="100000"/>
              </a:lnSpc>
              <a:spcBef>
                <a:spcPts val="434"/>
              </a:spcBef>
              <a:buFont typeface="Arial"/>
              <a:buChar char="•"/>
              <a:tabLst>
                <a:tab pos="299085" algn="l"/>
              </a:tabLst>
            </a:pPr>
            <a:r>
              <a:rPr sz="1800" b="1" dirty="0">
                <a:latin typeface="Arial"/>
                <a:cs typeface="Arial"/>
              </a:rPr>
              <a:t>Craie </a:t>
            </a:r>
            <a:r>
              <a:rPr sz="1800" dirty="0">
                <a:latin typeface="Arial"/>
                <a:cs typeface="Arial"/>
              </a:rPr>
              <a:t>:</a:t>
            </a:r>
            <a:r>
              <a:rPr sz="1800" spc="-5" dirty="0">
                <a:latin typeface="Arial"/>
                <a:cs typeface="Arial"/>
              </a:rPr>
              <a:t> </a:t>
            </a:r>
            <a:r>
              <a:rPr sz="1800" spc="-10" dirty="0">
                <a:latin typeface="Arial"/>
                <a:cs typeface="Arial"/>
              </a:rPr>
              <a:t>coccolithophoridées</a:t>
            </a:r>
            <a:endParaRPr sz="1800">
              <a:latin typeface="Arial"/>
              <a:cs typeface="Arial"/>
            </a:endParaRPr>
          </a:p>
          <a:p>
            <a:pPr marL="299085" marR="384810" indent="-287020">
              <a:lnSpc>
                <a:spcPct val="100000"/>
              </a:lnSpc>
              <a:spcBef>
                <a:spcPts val="434"/>
              </a:spcBef>
              <a:buFont typeface="Arial"/>
              <a:buChar char="•"/>
              <a:tabLst>
                <a:tab pos="299085" algn="l"/>
              </a:tabLst>
            </a:pPr>
            <a:r>
              <a:rPr sz="1800" b="1" dirty="0">
                <a:latin typeface="Arial"/>
                <a:cs typeface="Arial"/>
              </a:rPr>
              <a:t>Calcaire</a:t>
            </a:r>
            <a:r>
              <a:rPr sz="1800" b="1" spc="-10" dirty="0">
                <a:latin typeface="Arial"/>
                <a:cs typeface="Arial"/>
              </a:rPr>
              <a:t> </a:t>
            </a:r>
            <a:r>
              <a:rPr sz="1800" b="1" dirty="0">
                <a:latin typeface="Arial"/>
                <a:cs typeface="Arial"/>
              </a:rPr>
              <a:t>gréseux</a:t>
            </a:r>
            <a:r>
              <a:rPr sz="1800" b="1" spc="-5" dirty="0">
                <a:latin typeface="Arial"/>
                <a:cs typeface="Arial"/>
              </a:rPr>
              <a:t> </a:t>
            </a:r>
            <a:r>
              <a:rPr sz="1800" dirty="0">
                <a:latin typeface="Arial"/>
                <a:cs typeface="Arial"/>
              </a:rPr>
              <a:t>:</a:t>
            </a:r>
            <a:r>
              <a:rPr sz="1800" spc="-10" dirty="0">
                <a:latin typeface="Arial"/>
                <a:cs typeface="Arial"/>
              </a:rPr>
              <a:t> </a:t>
            </a:r>
            <a:r>
              <a:rPr sz="1800" dirty="0">
                <a:latin typeface="Arial"/>
                <a:cs typeface="Arial"/>
              </a:rPr>
              <a:t>à</a:t>
            </a:r>
            <a:r>
              <a:rPr sz="1800" spc="-25" dirty="0">
                <a:latin typeface="Arial"/>
                <a:cs typeface="Arial"/>
              </a:rPr>
              <a:t> </a:t>
            </a:r>
            <a:r>
              <a:rPr sz="1800" dirty="0">
                <a:latin typeface="Arial"/>
                <a:cs typeface="Arial"/>
              </a:rPr>
              <a:t>grains </a:t>
            </a:r>
            <a:r>
              <a:rPr sz="1800" spc="-25" dirty="0">
                <a:latin typeface="Arial"/>
                <a:cs typeface="Arial"/>
              </a:rPr>
              <a:t>de </a:t>
            </a:r>
            <a:r>
              <a:rPr sz="1800" spc="-10" dirty="0">
                <a:latin typeface="Arial"/>
                <a:cs typeface="Arial"/>
              </a:rPr>
              <a:t>quartz</a:t>
            </a:r>
            <a:endParaRPr sz="1800">
              <a:latin typeface="Arial"/>
              <a:cs typeface="Arial"/>
            </a:endParaRPr>
          </a:p>
          <a:p>
            <a:pPr marL="299085" indent="-286385">
              <a:lnSpc>
                <a:spcPct val="100000"/>
              </a:lnSpc>
              <a:spcBef>
                <a:spcPts val="430"/>
              </a:spcBef>
              <a:buFont typeface="Arial"/>
              <a:buChar char="•"/>
              <a:tabLst>
                <a:tab pos="299085" algn="l"/>
              </a:tabLst>
            </a:pPr>
            <a:r>
              <a:rPr sz="1800" b="1" dirty="0">
                <a:latin typeface="Arial"/>
                <a:cs typeface="Arial"/>
              </a:rPr>
              <a:t>Calcaire</a:t>
            </a:r>
            <a:r>
              <a:rPr sz="1800" b="1" spc="-15" dirty="0">
                <a:latin typeface="Arial"/>
                <a:cs typeface="Arial"/>
              </a:rPr>
              <a:t> </a:t>
            </a:r>
            <a:r>
              <a:rPr sz="1800" b="1" spc="-10" dirty="0">
                <a:latin typeface="Arial"/>
                <a:cs typeface="Arial"/>
              </a:rPr>
              <a:t>argileux</a:t>
            </a:r>
            <a:endParaRPr sz="1800">
              <a:latin typeface="Arial"/>
              <a:cs typeface="Arial"/>
            </a:endParaRPr>
          </a:p>
          <a:p>
            <a:pPr marL="299085" marR="45720" indent="-287020">
              <a:lnSpc>
                <a:spcPct val="100000"/>
              </a:lnSpc>
              <a:spcBef>
                <a:spcPts val="434"/>
              </a:spcBef>
              <a:buFont typeface="Arial"/>
              <a:buChar char="•"/>
              <a:tabLst>
                <a:tab pos="299085" algn="l"/>
              </a:tabLst>
            </a:pPr>
            <a:r>
              <a:rPr sz="1800" b="1" dirty="0">
                <a:latin typeface="Arial"/>
                <a:cs typeface="Arial"/>
              </a:rPr>
              <a:t>Marne</a:t>
            </a:r>
            <a:r>
              <a:rPr sz="1800" b="1" spc="-20" dirty="0">
                <a:latin typeface="Arial"/>
                <a:cs typeface="Arial"/>
              </a:rPr>
              <a:t> </a:t>
            </a:r>
            <a:r>
              <a:rPr sz="1800" dirty="0">
                <a:latin typeface="Arial"/>
                <a:cs typeface="Arial"/>
              </a:rPr>
              <a:t>:</a:t>
            </a:r>
            <a:r>
              <a:rPr sz="1800" spc="-15" dirty="0">
                <a:latin typeface="Arial"/>
                <a:cs typeface="Arial"/>
              </a:rPr>
              <a:t> </a:t>
            </a:r>
            <a:r>
              <a:rPr sz="1800" dirty="0">
                <a:latin typeface="Arial"/>
                <a:cs typeface="Arial"/>
              </a:rPr>
              <a:t>roche</a:t>
            </a:r>
            <a:r>
              <a:rPr sz="1800" spc="-25" dirty="0">
                <a:latin typeface="Arial"/>
                <a:cs typeface="Arial"/>
              </a:rPr>
              <a:t> </a:t>
            </a:r>
            <a:r>
              <a:rPr sz="1800" dirty="0">
                <a:latin typeface="Arial"/>
                <a:cs typeface="Arial"/>
              </a:rPr>
              <a:t>argileuse</a:t>
            </a:r>
            <a:r>
              <a:rPr sz="1800" spc="-5" dirty="0">
                <a:latin typeface="Arial"/>
                <a:cs typeface="Arial"/>
              </a:rPr>
              <a:t> </a:t>
            </a:r>
            <a:r>
              <a:rPr sz="1800" spc="-10" dirty="0">
                <a:latin typeface="Arial"/>
                <a:cs typeface="Arial"/>
              </a:rPr>
              <a:t>contenant </a:t>
            </a:r>
            <a:r>
              <a:rPr sz="1800" dirty="0">
                <a:latin typeface="Arial"/>
                <a:cs typeface="Arial"/>
              </a:rPr>
              <a:t>35</a:t>
            </a:r>
            <a:r>
              <a:rPr sz="1800" spc="-15" dirty="0">
                <a:latin typeface="Arial"/>
                <a:cs typeface="Arial"/>
              </a:rPr>
              <a:t> </a:t>
            </a:r>
            <a:r>
              <a:rPr sz="1800" dirty="0">
                <a:latin typeface="Arial"/>
                <a:cs typeface="Arial"/>
              </a:rPr>
              <a:t>à</a:t>
            </a:r>
            <a:r>
              <a:rPr sz="1800" spc="-5" dirty="0">
                <a:latin typeface="Arial"/>
                <a:cs typeface="Arial"/>
              </a:rPr>
              <a:t> </a:t>
            </a:r>
            <a:r>
              <a:rPr sz="1800" dirty="0">
                <a:latin typeface="Arial"/>
                <a:cs typeface="Arial"/>
              </a:rPr>
              <a:t>65% de</a:t>
            </a:r>
            <a:r>
              <a:rPr sz="1800" spc="-10" dirty="0">
                <a:latin typeface="Arial"/>
                <a:cs typeface="Arial"/>
              </a:rPr>
              <a:t> carbonate</a:t>
            </a:r>
            <a:endParaRPr sz="1800">
              <a:latin typeface="Arial"/>
              <a:cs typeface="Arial"/>
            </a:endParaRPr>
          </a:p>
        </p:txBody>
      </p:sp>
      <p:grpSp>
        <p:nvGrpSpPr>
          <p:cNvPr id="12" name="object 12"/>
          <p:cNvGrpSpPr/>
          <p:nvPr/>
        </p:nvGrpSpPr>
        <p:grpSpPr>
          <a:xfrm>
            <a:off x="3419221" y="1117091"/>
            <a:ext cx="5403215" cy="5699760"/>
            <a:chOff x="3419221" y="1117091"/>
            <a:chExt cx="5403215" cy="5699760"/>
          </a:xfrm>
        </p:grpSpPr>
        <p:pic>
          <p:nvPicPr>
            <p:cNvPr id="13" name="object 1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6896100" y="1117091"/>
              <a:ext cx="1834896" cy="1450848"/>
            </a:xfrm>
            <a:prstGeom prst="rect">
              <a:avLst/>
            </a:prstGeom>
          </p:spPr>
        </p:pic>
        <p:pic>
          <p:nvPicPr>
            <p:cNvPr id="14" name="object 14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5053584" y="1775459"/>
              <a:ext cx="1752600" cy="1353312"/>
            </a:xfrm>
            <a:prstGeom prst="rect">
              <a:avLst/>
            </a:prstGeom>
          </p:spPr>
        </p:pic>
        <p:pic>
          <p:nvPicPr>
            <p:cNvPr id="15" name="object 15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6896100" y="2807208"/>
              <a:ext cx="1853183" cy="1225295"/>
            </a:xfrm>
            <a:prstGeom prst="rect">
              <a:avLst/>
            </a:prstGeom>
          </p:spPr>
        </p:pic>
        <p:pic>
          <p:nvPicPr>
            <p:cNvPr id="16" name="object 16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5567172" y="3273552"/>
              <a:ext cx="1022603" cy="1525524"/>
            </a:xfrm>
            <a:prstGeom prst="rect">
              <a:avLst/>
            </a:prstGeom>
          </p:spPr>
        </p:pic>
        <p:pic>
          <p:nvPicPr>
            <p:cNvPr id="17" name="object 17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6896100" y="4017263"/>
              <a:ext cx="1869948" cy="1504188"/>
            </a:xfrm>
            <a:prstGeom prst="rect">
              <a:avLst/>
            </a:prstGeom>
          </p:spPr>
        </p:pic>
        <p:pic>
          <p:nvPicPr>
            <p:cNvPr id="18" name="object 18">
              <a:hlinkClick r:id="rId7"/>
            </p:cNvPr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4855464" y="4867656"/>
              <a:ext cx="1786128" cy="1306068"/>
            </a:xfrm>
            <a:prstGeom prst="rect">
              <a:avLst/>
            </a:prstGeom>
          </p:spPr>
        </p:pic>
        <p:pic>
          <p:nvPicPr>
            <p:cNvPr id="19" name="object 19"/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6914388" y="5518402"/>
              <a:ext cx="1908048" cy="1298448"/>
            </a:xfrm>
            <a:prstGeom prst="rect">
              <a:avLst/>
            </a:prstGeom>
          </p:spPr>
        </p:pic>
        <p:sp>
          <p:nvSpPr>
            <p:cNvPr id="20" name="object 20"/>
            <p:cNvSpPr/>
            <p:nvPr/>
          </p:nvSpPr>
          <p:spPr>
            <a:xfrm>
              <a:off x="3419221" y="1601723"/>
              <a:ext cx="3515995" cy="4928870"/>
            </a:xfrm>
            <a:custGeom>
              <a:avLst/>
              <a:gdLst/>
              <a:ahLst/>
              <a:cxnLst/>
              <a:rect l="l" t="t" r="r" b="b"/>
              <a:pathLst>
                <a:path w="3515995" h="4928870">
                  <a:moveTo>
                    <a:pt x="1457579" y="3613035"/>
                  </a:moveTo>
                  <a:lnTo>
                    <a:pt x="1447419" y="3603244"/>
                  </a:lnTo>
                  <a:lnTo>
                    <a:pt x="1396238" y="3553968"/>
                  </a:lnTo>
                  <a:lnTo>
                    <a:pt x="1387729" y="3581196"/>
                  </a:lnTo>
                  <a:lnTo>
                    <a:pt x="355473" y="3258312"/>
                  </a:lnTo>
                  <a:lnTo>
                    <a:pt x="349885" y="3276473"/>
                  </a:lnTo>
                  <a:lnTo>
                    <a:pt x="1382014" y="3599472"/>
                  </a:lnTo>
                  <a:lnTo>
                    <a:pt x="1373505" y="3626739"/>
                  </a:lnTo>
                  <a:lnTo>
                    <a:pt x="1457579" y="3613035"/>
                  </a:lnTo>
                  <a:close/>
                </a:path>
                <a:path w="3515995" h="4928870">
                  <a:moveTo>
                    <a:pt x="1609979" y="906399"/>
                  </a:moveTo>
                  <a:lnTo>
                    <a:pt x="1590929" y="896874"/>
                  </a:lnTo>
                  <a:lnTo>
                    <a:pt x="1533779" y="868299"/>
                  </a:lnTo>
                  <a:lnTo>
                    <a:pt x="1533779" y="896874"/>
                  </a:lnTo>
                  <a:lnTo>
                    <a:pt x="352679" y="896874"/>
                  </a:lnTo>
                  <a:lnTo>
                    <a:pt x="352679" y="915924"/>
                  </a:lnTo>
                  <a:lnTo>
                    <a:pt x="1533779" y="915924"/>
                  </a:lnTo>
                  <a:lnTo>
                    <a:pt x="1533779" y="944499"/>
                  </a:lnTo>
                  <a:lnTo>
                    <a:pt x="1590929" y="915924"/>
                  </a:lnTo>
                  <a:lnTo>
                    <a:pt x="1609979" y="906399"/>
                  </a:lnTo>
                  <a:close/>
                </a:path>
                <a:path w="3515995" h="4928870">
                  <a:moveTo>
                    <a:pt x="2160905" y="2521204"/>
                  </a:moveTo>
                  <a:lnTo>
                    <a:pt x="2141855" y="2511679"/>
                  </a:lnTo>
                  <a:lnTo>
                    <a:pt x="2084705" y="2483104"/>
                  </a:lnTo>
                  <a:lnTo>
                    <a:pt x="2084705" y="2511679"/>
                  </a:lnTo>
                  <a:lnTo>
                    <a:pt x="635" y="2511679"/>
                  </a:lnTo>
                  <a:lnTo>
                    <a:pt x="635" y="2530729"/>
                  </a:lnTo>
                  <a:lnTo>
                    <a:pt x="2084705" y="2530729"/>
                  </a:lnTo>
                  <a:lnTo>
                    <a:pt x="2084705" y="2559304"/>
                  </a:lnTo>
                  <a:lnTo>
                    <a:pt x="2141855" y="2530729"/>
                  </a:lnTo>
                  <a:lnTo>
                    <a:pt x="2160905" y="2521204"/>
                  </a:lnTo>
                  <a:close/>
                </a:path>
                <a:path w="3515995" h="4928870">
                  <a:moveTo>
                    <a:pt x="3496310" y="4908461"/>
                  </a:moveTo>
                  <a:lnTo>
                    <a:pt x="3490150" y="4903368"/>
                  </a:lnTo>
                  <a:lnTo>
                    <a:pt x="3430651" y="4854105"/>
                  </a:lnTo>
                  <a:lnTo>
                    <a:pt x="3424161" y="4881956"/>
                  </a:lnTo>
                  <a:lnTo>
                    <a:pt x="773938" y="4266273"/>
                  </a:lnTo>
                  <a:lnTo>
                    <a:pt x="769620" y="4284827"/>
                  </a:lnTo>
                  <a:lnTo>
                    <a:pt x="3419856" y="4900485"/>
                  </a:lnTo>
                  <a:lnTo>
                    <a:pt x="3413379" y="4928336"/>
                  </a:lnTo>
                  <a:lnTo>
                    <a:pt x="3496310" y="4908461"/>
                  </a:lnTo>
                  <a:close/>
                </a:path>
                <a:path w="3515995" h="4928870">
                  <a:moveTo>
                    <a:pt x="3496310" y="31623"/>
                  </a:moveTo>
                  <a:lnTo>
                    <a:pt x="3485819" y="27432"/>
                  </a:lnTo>
                  <a:lnTo>
                    <a:pt x="3417189" y="0"/>
                  </a:lnTo>
                  <a:lnTo>
                    <a:pt x="3419513" y="28498"/>
                  </a:lnTo>
                  <a:lnTo>
                    <a:pt x="771017" y="249174"/>
                  </a:lnTo>
                  <a:lnTo>
                    <a:pt x="772541" y="268097"/>
                  </a:lnTo>
                  <a:lnTo>
                    <a:pt x="3421075" y="47548"/>
                  </a:lnTo>
                  <a:lnTo>
                    <a:pt x="3423412" y="75946"/>
                  </a:lnTo>
                  <a:lnTo>
                    <a:pt x="3496310" y="31623"/>
                  </a:lnTo>
                  <a:close/>
                </a:path>
                <a:path w="3515995" h="4928870">
                  <a:moveTo>
                    <a:pt x="3501694" y="1679829"/>
                  </a:moveTo>
                  <a:lnTo>
                    <a:pt x="3451860" y="1679829"/>
                  </a:lnTo>
                  <a:lnTo>
                    <a:pt x="3439109" y="1679829"/>
                  </a:lnTo>
                  <a:lnTo>
                    <a:pt x="3437636" y="1707642"/>
                  </a:lnTo>
                  <a:lnTo>
                    <a:pt x="3501694" y="1679829"/>
                  </a:lnTo>
                  <a:close/>
                </a:path>
                <a:path w="3515995" h="4928870">
                  <a:moveTo>
                    <a:pt x="3504247" y="3272155"/>
                  </a:moveTo>
                  <a:lnTo>
                    <a:pt x="3451733" y="3272155"/>
                  </a:lnTo>
                  <a:lnTo>
                    <a:pt x="3438944" y="3272155"/>
                  </a:lnTo>
                  <a:lnTo>
                    <a:pt x="3436874" y="3299714"/>
                  </a:lnTo>
                  <a:lnTo>
                    <a:pt x="3504247" y="3272155"/>
                  </a:lnTo>
                  <a:close/>
                </a:path>
                <a:path w="3515995" h="4928870">
                  <a:moveTo>
                    <a:pt x="3515741" y="3267456"/>
                  </a:moveTo>
                  <a:lnTo>
                    <a:pt x="3442589" y="3223768"/>
                  </a:lnTo>
                  <a:lnTo>
                    <a:pt x="3440442" y="3252279"/>
                  </a:lnTo>
                  <a:lnTo>
                    <a:pt x="1397" y="2994025"/>
                  </a:lnTo>
                  <a:lnTo>
                    <a:pt x="0" y="3012948"/>
                  </a:lnTo>
                  <a:lnTo>
                    <a:pt x="3439007" y="3271202"/>
                  </a:lnTo>
                  <a:lnTo>
                    <a:pt x="3451796" y="3271202"/>
                  </a:lnTo>
                  <a:lnTo>
                    <a:pt x="3506584" y="3271202"/>
                  </a:lnTo>
                  <a:lnTo>
                    <a:pt x="3515741" y="3267456"/>
                  </a:lnTo>
                  <a:close/>
                </a:path>
                <a:path w="3515995" h="4928870">
                  <a:moveTo>
                    <a:pt x="3515741" y="1673733"/>
                  </a:moveTo>
                  <a:lnTo>
                    <a:pt x="3441700" y="1631569"/>
                  </a:lnTo>
                  <a:lnTo>
                    <a:pt x="3440176" y="1660093"/>
                  </a:lnTo>
                  <a:lnTo>
                    <a:pt x="772287" y="1515491"/>
                  </a:lnTo>
                  <a:lnTo>
                    <a:pt x="771271" y="1534414"/>
                  </a:lnTo>
                  <a:lnTo>
                    <a:pt x="3439147" y="1679143"/>
                  </a:lnTo>
                  <a:lnTo>
                    <a:pt x="3451885" y="1679143"/>
                  </a:lnTo>
                  <a:lnTo>
                    <a:pt x="3503282" y="1679143"/>
                  </a:lnTo>
                  <a:lnTo>
                    <a:pt x="3515741" y="1673733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</p:spTree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5604668" y="231089"/>
            <a:ext cx="3335654" cy="26924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487680">
              <a:lnSpc>
                <a:spcPct val="100000"/>
              </a:lnSpc>
              <a:spcBef>
                <a:spcPts val="95"/>
              </a:spcBef>
            </a:pPr>
            <a:r>
              <a:rPr sz="1600" dirty="0">
                <a:solidFill>
                  <a:srgbClr val="FFFFFF"/>
                </a:solidFill>
                <a:latin typeface="Calibri"/>
                <a:cs typeface="Calibri"/>
              </a:rPr>
              <a:t>III</a:t>
            </a:r>
            <a:r>
              <a:rPr sz="1600" spc="-5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600" dirty="0">
                <a:solidFill>
                  <a:srgbClr val="FFFFFF"/>
                </a:solidFill>
                <a:latin typeface="Calibri"/>
                <a:cs typeface="Calibri"/>
              </a:rPr>
              <a:t>.</a:t>
            </a:r>
            <a:r>
              <a:rPr sz="1600" spc="-3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600" dirty="0">
                <a:solidFill>
                  <a:srgbClr val="FFFFFF"/>
                </a:solidFill>
                <a:latin typeface="Calibri"/>
                <a:cs typeface="Calibri"/>
              </a:rPr>
              <a:t>Les</a:t>
            </a:r>
            <a:r>
              <a:rPr sz="1600" spc="-3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600" dirty="0">
                <a:solidFill>
                  <a:srgbClr val="FFFFFF"/>
                </a:solidFill>
                <a:latin typeface="Calibri"/>
                <a:cs typeface="Calibri"/>
              </a:rPr>
              <a:t>roches</a:t>
            </a:r>
            <a:r>
              <a:rPr sz="1600" spc="-1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600" spc="-10" dirty="0">
                <a:solidFill>
                  <a:srgbClr val="FFFFFF"/>
                </a:solidFill>
                <a:latin typeface="Calibri"/>
                <a:cs typeface="Calibri"/>
              </a:rPr>
              <a:t>sédimentaires</a:t>
            </a:r>
            <a:endParaRPr sz="1600">
              <a:latin typeface="Calibri"/>
              <a:cs typeface="Calibri"/>
            </a:endParaRPr>
          </a:p>
        </p:txBody>
      </p:sp>
      <p:grpSp>
        <p:nvGrpSpPr>
          <p:cNvPr id="3" name="object 3"/>
          <p:cNvGrpSpPr/>
          <p:nvPr/>
        </p:nvGrpSpPr>
        <p:grpSpPr>
          <a:xfrm>
            <a:off x="5567426" y="653923"/>
            <a:ext cx="3409950" cy="411480"/>
            <a:chOff x="5567426" y="653923"/>
            <a:chExt cx="3409950" cy="411480"/>
          </a:xfrm>
        </p:grpSpPr>
        <p:sp>
          <p:nvSpPr>
            <p:cNvPr id="4" name="object 4"/>
            <p:cNvSpPr/>
            <p:nvPr/>
          </p:nvSpPr>
          <p:spPr>
            <a:xfrm>
              <a:off x="5580126" y="666623"/>
              <a:ext cx="3384550" cy="386080"/>
            </a:xfrm>
            <a:custGeom>
              <a:avLst/>
              <a:gdLst/>
              <a:ahLst/>
              <a:cxnLst/>
              <a:rect l="l" t="t" r="r" b="b"/>
              <a:pathLst>
                <a:path w="3384550" h="386080">
                  <a:moveTo>
                    <a:pt x="3320033" y="0"/>
                  </a:moveTo>
                  <a:lnTo>
                    <a:pt x="64388" y="0"/>
                  </a:lnTo>
                  <a:lnTo>
                    <a:pt x="39326" y="5058"/>
                  </a:lnTo>
                  <a:lnTo>
                    <a:pt x="18859" y="18843"/>
                  </a:lnTo>
                  <a:lnTo>
                    <a:pt x="5060" y="39272"/>
                  </a:lnTo>
                  <a:lnTo>
                    <a:pt x="0" y="64262"/>
                  </a:lnTo>
                  <a:lnTo>
                    <a:pt x="0" y="321690"/>
                  </a:lnTo>
                  <a:lnTo>
                    <a:pt x="5060" y="346753"/>
                  </a:lnTo>
                  <a:lnTo>
                    <a:pt x="18859" y="367220"/>
                  </a:lnTo>
                  <a:lnTo>
                    <a:pt x="39326" y="381019"/>
                  </a:lnTo>
                  <a:lnTo>
                    <a:pt x="64388" y="386079"/>
                  </a:lnTo>
                  <a:lnTo>
                    <a:pt x="3320033" y="386079"/>
                  </a:lnTo>
                  <a:lnTo>
                    <a:pt x="3345096" y="381019"/>
                  </a:lnTo>
                  <a:lnTo>
                    <a:pt x="3365563" y="367220"/>
                  </a:lnTo>
                  <a:lnTo>
                    <a:pt x="3379362" y="346753"/>
                  </a:lnTo>
                  <a:lnTo>
                    <a:pt x="3384423" y="321690"/>
                  </a:lnTo>
                  <a:lnTo>
                    <a:pt x="3384423" y="64262"/>
                  </a:lnTo>
                  <a:lnTo>
                    <a:pt x="3379362" y="39272"/>
                  </a:lnTo>
                  <a:lnTo>
                    <a:pt x="3365563" y="18843"/>
                  </a:lnTo>
                  <a:lnTo>
                    <a:pt x="3345096" y="5058"/>
                  </a:lnTo>
                  <a:lnTo>
                    <a:pt x="3320033" y="0"/>
                  </a:lnTo>
                  <a:close/>
                </a:path>
              </a:pathLst>
            </a:custGeom>
            <a:solidFill>
              <a:srgbClr val="F7954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" name="object 5"/>
            <p:cNvSpPr/>
            <p:nvPr/>
          </p:nvSpPr>
          <p:spPr>
            <a:xfrm>
              <a:off x="5580126" y="666623"/>
              <a:ext cx="3384550" cy="386080"/>
            </a:xfrm>
            <a:custGeom>
              <a:avLst/>
              <a:gdLst/>
              <a:ahLst/>
              <a:cxnLst/>
              <a:rect l="l" t="t" r="r" b="b"/>
              <a:pathLst>
                <a:path w="3384550" h="386080">
                  <a:moveTo>
                    <a:pt x="0" y="64262"/>
                  </a:moveTo>
                  <a:lnTo>
                    <a:pt x="5060" y="39272"/>
                  </a:lnTo>
                  <a:lnTo>
                    <a:pt x="18859" y="18843"/>
                  </a:lnTo>
                  <a:lnTo>
                    <a:pt x="39326" y="5058"/>
                  </a:lnTo>
                  <a:lnTo>
                    <a:pt x="64388" y="0"/>
                  </a:lnTo>
                  <a:lnTo>
                    <a:pt x="3320033" y="0"/>
                  </a:lnTo>
                  <a:lnTo>
                    <a:pt x="3345096" y="5058"/>
                  </a:lnTo>
                  <a:lnTo>
                    <a:pt x="3365563" y="18843"/>
                  </a:lnTo>
                  <a:lnTo>
                    <a:pt x="3379362" y="39272"/>
                  </a:lnTo>
                  <a:lnTo>
                    <a:pt x="3384423" y="64262"/>
                  </a:lnTo>
                  <a:lnTo>
                    <a:pt x="3384423" y="321690"/>
                  </a:lnTo>
                  <a:lnTo>
                    <a:pt x="3379362" y="346753"/>
                  </a:lnTo>
                  <a:lnTo>
                    <a:pt x="3365563" y="367220"/>
                  </a:lnTo>
                  <a:lnTo>
                    <a:pt x="3345096" y="381019"/>
                  </a:lnTo>
                  <a:lnTo>
                    <a:pt x="3320033" y="386079"/>
                  </a:lnTo>
                  <a:lnTo>
                    <a:pt x="64388" y="386079"/>
                  </a:lnTo>
                  <a:lnTo>
                    <a:pt x="39326" y="381019"/>
                  </a:lnTo>
                  <a:lnTo>
                    <a:pt x="18859" y="367220"/>
                  </a:lnTo>
                  <a:lnTo>
                    <a:pt x="5060" y="346753"/>
                  </a:lnTo>
                  <a:lnTo>
                    <a:pt x="0" y="321690"/>
                  </a:lnTo>
                  <a:lnTo>
                    <a:pt x="0" y="64262"/>
                  </a:lnTo>
                  <a:close/>
                </a:path>
              </a:pathLst>
            </a:custGeom>
            <a:ln w="25399">
              <a:solidFill>
                <a:srgbClr val="B66C3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6" name="object 6"/>
          <p:cNvSpPr txBox="1"/>
          <p:nvPr/>
        </p:nvSpPr>
        <p:spPr>
          <a:xfrm>
            <a:off x="5706871" y="712978"/>
            <a:ext cx="3128645" cy="26924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600" i="1" dirty="0">
                <a:solidFill>
                  <a:srgbClr val="FFFFFF"/>
                </a:solidFill>
                <a:latin typeface="Calibri"/>
                <a:cs typeface="Calibri"/>
              </a:rPr>
              <a:t>3.</a:t>
            </a:r>
            <a:r>
              <a:rPr sz="1600" i="1" spc="-5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600" i="1" dirty="0">
                <a:solidFill>
                  <a:srgbClr val="FFFFFF"/>
                </a:solidFill>
                <a:latin typeface="Calibri"/>
                <a:cs typeface="Calibri"/>
              </a:rPr>
              <a:t>Catégories</a:t>
            </a:r>
            <a:r>
              <a:rPr sz="1600" i="1" spc="-4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600" i="1" dirty="0">
                <a:solidFill>
                  <a:srgbClr val="FFFFFF"/>
                </a:solidFill>
                <a:latin typeface="Calibri"/>
                <a:cs typeface="Calibri"/>
              </a:rPr>
              <a:t>de</a:t>
            </a:r>
            <a:r>
              <a:rPr sz="1600" i="1" spc="-3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600" i="1" dirty="0">
                <a:solidFill>
                  <a:srgbClr val="FFFFFF"/>
                </a:solidFill>
                <a:latin typeface="Calibri"/>
                <a:cs typeface="Calibri"/>
              </a:rPr>
              <a:t>roches</a:t>
            </a:r>
            <a:r>
              <a:rPr sz="1600" i="1" spc="-4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600" i="1" spc="-10" dirty="0">
                <a:solidFill>
                  <a:srgbClr val="FFFFFF"/>
                </a:solidFill>
                <a:latin typeface="Calibri"/>
                <a:cs typeface="Calibri"/>
              </a:rPr>
              <a:t>sédimentaires</a:t>
            </a:r>
            <a:endParaRPr sz="1600">
              <a:latin typeface="Calibri"/>
              <a:cs typeface="Calibri"/>
            </a:endParaRPr>
          </a:p>
        </p:txBody>
      </p:sp>
      <p:grpSp>
        <p:nvGrpSpPr>
          <p:cNvPr id="7" name="object 7"/>
          <p:cNvGrpSpPr/>
          <p:nvPr/>
        </p:nvGrpSpPr>
        <p:grpSpPr>
          <a:xfrm>
            <a:off x="166814" y="661288"/>
            <a:ext cx="4705985" cy="404495"/>
            <a:chOff x="166814" y="661288"/>
            <a:chExt cx="4705985" cy="404495"/>
          </a:xfrm>
        </p:grpSpPr>
        <p:sp>
          <p:nvSpPr>
            <p:cNvPr id="8" name="object 8"/>
            <p:cNvSpPr/>
            <p:nvPr/>
          </p:nvSpPr>
          <p:spPr>
            <a:xfrm>
              <a:off x="179514" y="673988"/>
              <a:ext cx="4680585" cy="379095"/>
            </a:xfrm>
            <a:custGeom>
              <a:avLst/>
              <a:gdLst/>
              <a:ahLst/>
              <a:cxnLst/>
              <a:rect l="l" t="t" r="r" b="b"/>
              <a:pathLst>
                <a:path w="4680585" h="379094">
                  <a:moveTo>
                    <a:pt x="4617402" y="0"/>
                  </a:moveTo>
                  <a:lnTo>
                    <a:pt x="63131" y="0"/>
                  </a:lnTo>
                  <a:lnTo>
                    <a:pt x="38554" y="4951"/>
                  </a:lnTo>
                  <a:lnTo>
                    <a:pt x="18488" y="18462"/>
                  </a:lnTo>
                  <a:lnTo>
                    <a:pt x="4960" y="38522"/>
                  </a:lnTo>
                  <a:lnTo>
                    <a:pt x="0" y="63119"/>
                  </a:lnTo>
                  <a:lnTo>
                    <a:pt x="0" y="315595"/>
                  </a:lnTo>
                  <a:lnTo>
                    <a:pt x="4960" y="340191"/>
                  </a:lnTo>
                  <a:lnTo>
                    <a:pt x="18488" y="360251"/>
                  </a:lnTo>
                  <a:lnTo>
                    <a:pt x="38554" y="373762"/>
                  </a:lnTo>
                  <a:lnTo>
                    <a:pt x="63131" y="378713"/>
                  </a:lnTo>
                  <a:lnTo>
                    <a:pt x="4617402" y="378713"/>
                  </a:lnTo>
                  <a:lnTo>
                    <a:pt x="4641945" y="373762"/>
                  </a:lnTo>
                  <a:lnTo>
                    <a:pt x="4662011" y="360251"/>
                  </a:lnTo>
                  <a:lnTo>
                    <a:pt x="4675552" y="340191"/>
                  </a:lnTo>
                  <a:lnTo>
                    <a:pt x="4680521" y="315595"/>
                  </a:lnTo>
                  <a:lnTo>
                    <a:pt x="4680521" y="63119"/>
                  </a:lnTo>
                  <a:lnTo>
                    <a:pt x="4675552" y="38522"/>
                  </a:lnTo>
                  <a:lnTo>
                    <a:pt x="4662011" y="18462"/>
                  </a:lnTo>
                  <a:lnTo>
                    <a:pt x="4641945" y="4951"/>
                  </a:lnTo>
                  <a:lnTo>
                    <a:pt x="4617402" y="0"/>
                  </a:lnTo>
                  <a:close/>
                </a:path>
              </a:pathLst>
            </a:custGeom>
            <a:solidFill>
              <a:srgbClr val="C0504D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" name="object 9"/>
            <p:cNvSpPr/>
            <p:nvPr/>
          </p:nvSpPr>
          <p:spPr>
            <a:xfrm>
              <a:off x="179514" y="673988"/>
              <a:ext cx="4680585" cy="379095"/>
            </a:xfrm>
            <a:custGeom>
              <a:avLst/>
              <a:gdLst/>
              <a:ahLst/>
              <a:cxnLst/>
              <a:rect l="l" t="t" r="r" b="b"/>
              <a:pathLst>
                <a:path w="4680585" h="379094">
                  <a:moveTo>
                    <a:pt x="4617402" y="0"/>
                  </a:moveTo>
                  <a:lnTo>
                    <a:pt x="4641945" y="4951"/>
                  </a:lnTo>
                  <a:lnTo>
                    <a:pt x="4662011" y="18462"/>
                  </a:lnTo>
                  <a:lnTo>
                    <a:pt x="4675552" y="38522"/>
                  </a:lnTo>
                  <a:lnTo>
                    <a:pt x="4680521" y="63119"/>
                  </a:lnTo>
                  <a:lnTo>
                    <a:pt x="4680521" y="315595"/>
                  </a:lnTo>
                  <a:lnTo>
                    <a:pt x="4675552" y="340191"/>
                  </a:lnTo>
                  <a:lnTo>
                    <a:pt x="4662011" y="360251"/>
                  </a:lnTo>
                  <a:lnTo>
                    <a:pt x="4641945" y="373762"/>
                  </a:lnTo>
                  <a:lnTo>
                    <a:pt x="4617402" y="378713"/>
                  </a:lnTo>
                  <a:lnTo>
                    <a:pt x="63131" y="378713"/>
                  </a:lnTo>
                  <a:lnTo>
                    <a:pt x="38554" y="373762"/>
                  </a:lnTo>
                  <a:lnTo>
                    <a:pt x="18488" y="360251"/>
                  </a:lnTo>
                  <a:lnTo>
                    <a:pt x="4960" y="340191"/>
                  </a:lnTo>
                  <a:lnTo>
                    <a:pt x="0" y="315595"/>
                  </a:lnTo>
                  <a:lnTo>
                    <a:pt x="0" y="63119"/>
                  </a:lnTo>
                  <a:lnTo>
                    <a:pt x="4960" y="38522"/>
                  </a:lnTo>
                  <a:lnTo>
                    <a:pt x="18488" y="18462"/>
                  </a:lnTo>
                  <a:lnTo>
                    <a:pt x="38554" y="4951"/>
                  </a:lnTo>
                  <a:lnTo>
                    <a:pt x="63131" y="0"/>
                  </a:lnTo>
                  <a:lnTo>
                    <a:pt x="4617402" y="0"/>
                  </a:lnTo>
                  <a:close/>
                </a:path>
              </a:pathLst>
            </a:custGeom>
            <a:ln w="25400">
              <a:solidFill>
                <a:srgbClr val="8B3836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0" name="object 10"/>
          <p:cNvSpPr txBox="1"/>
          <p:nvPr/>
        </p:nvSpPr>
        <p:spPr>
          <a:xfrm>
            <a:off x="1270761" y="716661"/>
            <a:ext cx="2499360" cy="26924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299085" indent="-286385">
              <a:lnSpc>
                <a:spcPct val="100000"/>
              </a:lnSpc>
              <a:spcBef>
                <a:spcPts val="95"/>
              </a:spcBef>
              <a:buFont typeface="Arial"/>
              <a:buChar char="•"/>
              <a:tabLst>
                <a:tab pos="299085" algn="l"/>
              </a:tabLst>
            </a:pPr>
            <a:r>
              <a:rPr sz="1600" spc="-10" dirty="0">
                <a:solidFill>
                  <a:srgbClr val="FFFFFF"/>
                </a:solidFill>
                <a:latin typeface="Calibri"/>
                <a:cs typeface="Calibri"/>
              </a:rPr>
              <a:t>Sédimentation</a:t>
            </a:r>
            <a:r>
              <a:rPr sz="1600" spc="-4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600" spc="-10" dirty="0">
                <a:solidFill>
                  <a:srgbClr val="FFFFFF"/>
                </a:solidFill>
                <a:latin typeface="Calibri"/>
                <a:cs typeface="Calibri"/>
              </a:rPr>
              <a:t>carbonatée</a:t>
            </a:r>
            <a:endParaRPr sz="1600">
              <a:latin typeface="Calibri"/>
              <a:cs typeface="Calibri"/>
            </a:endParaRPr>
          </a:p>
        </p:txBody>
      </p:sp>
      <p:grpSp>
        <p:nvGrpSpPr>
          <p:cNvPr id="11" name="object 11"/>
          <p:cNvGrpSpPr/>
          <p:nvPr/>
        </p:nvGrpSpPr>
        <p:grpSpPr>
          <a:xfrm>
            <a:off x="134112" y="1559052"/>
            <a:ext cx="8594090" cy="5299075"/>
            <a:chOff x="134112" y="1559052"/>
            <a:chExt cx="8594090" cy="5299075"/>
          </a:xfrm>
        </p:grpSpPr>
        <p:pic>
          <p:nvPicPr>
            <p:cNvPr id="12" name="object 12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504481" y="2241852"/>
              <a:ext cx="4262551" cy="3238401"/>
            </a:xfrm>
            <a:prstGeom prst="rect">
              <a:avLst/>
            </a:prstGeom>
          </p:spPr>
        </p:pic>
        <p:pic>
          <p:nvPicPr>
            <p:cNvPr id="13" name="object 13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585216" y="2322576"/>
              <a:ext cx="4105655" cy="3081528"/>
            </a:xfrm>
            <a:prstGeom prst="rect">
              <a:avLst/>
            </a:prstGeom>
          </p:spPr>
        </p:pic>
        <p:pic>
          <p:nvPicPr>
            <p:cNvPr id="14" name="object 14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755129" y="2492883"/>
              <a:ext cx="3766185" cy="2741549"/>
            </a:xfrm>
            <a:prstGeom prst="rect">
              <a:avLst/>
            </a:prstGeom>
          </p:spPr>
        </p:pic>
        <p:sp>
          <p:nvSpPr>
            <p:cNvPr id="15" name="object 15"/>
            <p:cNvSpPr/>
            <p:nvPr/>
          </p:nvSpPr>
          <p:spPr>
            <a:xfrm>
              <a:off x="740841" y="2478532"/>
              <a:ext cx="3794760" cy="2770505"/>
            </a:xfrm>
            <a:custGeom>
              <a:avLst/>
              <a:gdLst/>
              <a:ahLst/>
              <a:cxnLst/>
              <a:rect l="l" t="t" r="r" b="b"/>
              <a:pathLst>
                <a:path w="3794760" h="2770504">
                  <a:moveTo>
                    <a:pt x="0" y="2770124"/>
                  </a:moveTo>
                  <a:lnTo>
                    <a:pt x="3794760" y="2770124"/>
                  </a:lnTo>
                  <a:lnTo>
                    <a:pt x="3794760" y="0"/>
                  </a:lnTo>
                  <a:lnTo>
                    <a:pt x="0" y="0"/>
                  </a:lnTo>
                  <a:lnTo>
                    <a:pt x="0" y="2770124"/>
                  </a:lnTo>
                  <a:close/>
                </a:path>
              </a:pathLst>
            </a:custGeom>
            <a:ln w="28575">
              <a:solidFill>
                <a:srgbClr val="FFC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6" name="object 16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4570476" y="2336292"/>
              <a:ext cx="4157472" cy="3089148"/>
            </a:xfrm>
            <a:prstGeom prst="rect">
              <a:avLst/>
            </a:prstGeom>
          </p:spPr>
        </p:pic>
        <p:pic>
          <p:nvPicPr>
            <p:cNvPr id="17" name="object 17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4544567" y="2310384"/>
              <a:ext cx="4157472" cy="3089148"/>
            </a:xfrm>
            <a:prstGeom prst="rect">
              <a:avLst/>
            </a:prstGeom>
          </p:spPr>
        </p:pic>
        <p:pic>
          <p:nvPicPr>
            <p:cNvPr id="18" name="object 18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4715509" y="2481326"/>
              <a:ext cx="3816476" cy="2747899"/>
            </a:xfrm>
            <a:prstGeom prst="rect">
              <a:avLst/>
            </a:prstGeom>
          </p:spPr>
        </p:pic>
        <p:sp>
          <p:nvSpPr>
            <p:cNvPr id="19" name="object 19"/>
            <p:cNvSpPr/>
            <p:nvPr/>
          </p:nvSpPr>
          <p:spPr>
            <a:xfrm>
              <a:off x="4701285" y="2466975"/>
              <a:ext cx="3845560" cy="2776855"/>
            </a:xfrm>
            <a:custGeom>
              <a:avLst/>
              <a:gdLst/>
              <a:ahLst/>
              <a:cxnLst/>
              <a:rect l="l" t="t" r="r" b="b"/>
              <a:pathLst>
                <a:path w="3845559" h="2776854">
                  <a:moveTo>
                    <a:pt x="0" y="2776474"/>
                  </a:moveTo>
                  <a:lnTo>
                    <a:pt x="3845052" y="2776474"/>
                  </a:lnTo>
                  <a:lnTo>
                    <a:pt x="3845052" y="0"/>
                  </a:lnTo>
                  <a:lnTo>
                    <a:pt x="0" y="0"/>
                  </a:lnTo>
                  <a:lnTo>
                    <a:pt x="0" y="2776474"/>
                  </a:lnTo>
                  <a:close/>
                </a:path>
              </a:pathLst>
            </a:custGeom>
            <a:ln w="28574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20" name="object 20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2122932" y="1559052"/>
              <a:ext cx="5146548" cy="1610868"/>
            </a:xfrm>
            <a:prstGeom prst="rect">
              <a:avLst/>
            </a:prstGeom>
          </p:spPr>
        </p:pic>
        <p:pic>
          <p:nvPicPr>
            <p:cNvPr id="21" name="object 21"/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2187701" y="1623187"/>
              <a:ext cx="4964049" cy="1428750"/>
            </a:xfrm>
            <a:prstGeom prst="rect">
              <a:avLst/>
            </a:prstGeom>
          </p:spPr>
        </p:pic>
        <p:sp>
          <p:nvSpPr>
            <p:cNvPr id="22" name="object 22"/>
            <p:cNvSpPr/>
            <p:nvPr/>
          </p:nvSpPr>
          <p:spPr>
            <a:xfrm>
              <a:off x="2168651" y="1604137"/>
              <a:ext cx="5002530" cy="1466850"/>
            </a:xfrm>
            <a:custGeom>
              <a:avLst/>
              <a:gdLst/>
              <a:ahLst/>
              <a:cxnLst/>
              <a:rect l="l" t="t" r="r" b="b"/>
              <a:pathLst>
                <a:path w="5002530" h="1466850">
                  <a:moveTo>
                    <a:pt x="0" y="1466850"/>
                  </a:moveTo>
                  <a:lnTo>
                    <a:pt x="5002149" y="1466850"/>
                  </a:lnTo>
                  <a:lnTo>
                    <a:pt x="5002149" y="0"/>
                  </a:lnTo>
                  <a:lnTo>
                    <a:pt x="0" y="0"/>
                  </a:lnTo>
                  <a:lnTo>
                    <a:pt x="0" y="1466850"/>
                  </a:lnTo>
                  <a:close/>
                </a:path>
              </a:pathLst>
            </a:custGeom>
            <a:ln w="381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23" name="object 23"/>
            <p:cNvPicPr/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2584704" y="2836163"/>
              <a:ext cx="789432" cy="758951"/>
            </a:xfrm>
            <a:prstGeom prst="rect">
              <a:avLst/>
            </a:prstGeom>
          </p:spPr>
        </p:pic>
        <p:pic>
          <p:nvPicPr>
            <p:cNvPr id="24" name="object 24"/>
            <p:cNvPicPr/>
            <p:nvPr/>
          </p:nvPicPr>
          <p:blipFill>
            <a:blip r:embed="rId11" cstate="print"/>
            <a:stretch>
              <a:fillRect/>
            </a:stretch>
          </p:blipFill>
          <p:spPr>
            <a:xfrm>
              <a:off x="5248656" y="2836163"/>
              <a:ext cx="789431" cy="758951"/>
            </a:xfrm>
            <a:prstGeom prst="rect">
              <a:avLst/>
            </a:prstGeom>
          </p:spPr>
        </p:pic>
        <p:pic>
          <p:nvPicPr>
            <p:cNvPr id="25" name="object 25"/>
            <p:cNvPicPr/>
            <p:nvPr/>
          </p:nvPicPr>
          <p:blipFill>
            <a:blip r:embed="rId12" cstate="print"/>
            <a:stretch>
              <a:fillRect/>
            </a:stretch>
          </p:blipFill>
          <p:spPr>
            <a:xfrm>
              <a:off x="134112" y="5332474"/>
              <a:ext cx="4463796" cy="1525524"/>
            </a:xfrm>
            <a:prstGeom prst="rect">
              <a:avLst/>
            </a:prstGeom>
          </p:spPr>
        </p:pic>
        <p:pic>
          <p:nvPicPr>
            <p:cNvPr id="26" name="object 26"/>
            <p:cNvPicPr/>
            <p:nvPr/>
          </p:nvPicPr>
          <p:blipFill>
            <a:blip r:embed="rId13" cstate="print"/>
            <a:stretch>
              <a:fillRect/>
            </a:stretch>
          </p:blipFill>
          <p:spPr>
            <a:xfrm>
              <a:off x="135636" y="5344667"/>
              <a:ext cx="4433316" cy="1513331"/>
            </a:xfrm>
            <a:prstGeom prst="rect">
              <a:avLst/>
            </a:prstGeom>
          </p:spPr>
        </p:pic>
      </p:grpSp>
      <p:sp>
        <p:nvSpPr>
          <p:cNvPr id="27" name="object 27"/>
          <p:cNvSpPr txBox="1"/>
          <p:nvPr/>
        </p:nvSpPr>
        <p:spPr>
          <a:xfrm>
            <a:off x="1986788" y="1214120"/>
            <a:ext cx="328866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dirty="0">
                <a:latin typeface="Arial"/>
                <a:cs typeface="Arial"/>
              </a:rPr>
              <a:t>Comment</a:t>
            </a:r>
            <a:r>
              <a:rPr sz="1800" spc="-15" dirty="0">
                <a:latin typeface="Arial"/>
                <a:cs typeface="Arial"/>
              </a:rPr>
              <a:t> </a:t>
            </a:r>
            <a:r>
              <a:rPr sz="1800" dirty="0">
                <a:latin typeface="Arial"/>
                <a:cs typeface="Arial"/>
              </a:rPr>
              <a:t>sont</a:t>
            </a:r>
            <a:r>
              <a:rPr sz="1800" spc="-25" dirty="0">
                <a:latin typeface="Arial"/>
                <a:cs typeface="Arial"/>
              </a:rPr>
              <a:t> </a:t>
            </a:r>
            <a:r>
              <a:rPr sz="1800" dirty="0">
                <a:latin typeface="Arial"/>
                <a:cs typeface="Arial"/>
              </a:rPr>
              <a:t>reliés</a:t>
            </a:r>
            <a:r>
              <a:rPr sz="1800" spc="-20" dirty="0">
                <a:latin typeface="Arial"/>
                <a:cs typeface="Arial"/>
              </a:rPr>
              <a:t> </a:t>
            </a:r>
            <a:r>
              <a:rPr sz="1800" dirty="0">
                <a:latin typeface="Arial"/>
                <a:cs typeface="Arial"/>
              </a:rPr>
              <a:t>les</a:t>
            </a:r>
            <a:r>
              <a:rPr sz="1800" spc="-30" dirty="0">
                <a:latin typeface="Arial"/>
                <a:cs typeface="Arial"/>
              </a:rPr>
              <a:t> </a:t>
            </a:r>
            <a:r>
              <a:rPr sz="1800" dirty="0">
                <a:latin typeface="Arial"/>
                <a:cs typeface="Arial"/>
              </a:rPr>
              <a:t>grains</a:t>
            </a:r>
            <a:r>
              <a:rPr sz="1800" spc="-15" dirty="0">
                <a:latin typeface="Arial"/>
                <a:cs typeface="Arial"/>
              </a:rPr>
              <a:t> </a:t>
            </a:r>
            <a:r>
              <a:rPr sz="1800" spc="-50" dirty="0">
                <a:latin typeface="Arial"/>
                <a:cs typeface="Arial"/>
              </a:rPr>
              <a:t>:</a:t>
            </a:r>
            <a:endParaRPr sz="1800">
              <a:latin typeface="Arial"/>
              <a:cs typeface="Arial"/>
            </a:endParaRPr>
          </a:p>
        </p:txBody>
      </p:sp>
      <p:sp>
        <p:nvSpPr>
          <p:cNvPr id="28" name="object 28"/>
          <p:cNvSpPr txBox="1"/>
          <p:nvPr/>
        </p:nvSpPr>
        <p:spPr>
          <a:xfrm>
            <a:off x="5645022" y="1214120"/>
            <a:ext cx="1617980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dirty="0">
                <a:latin typeface="Wingdings"/>
                <a:cs typeface="Wingdings"/>
              </a:rPr>
              <a:t></a:t>
            </a:r>
            <a:r>
              <a:rPr sz="1800" spc="5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Arial"/>
                <a:cs typeface="Arial"/>
              </a:rPr>
              <a:t>2 </a:t>
            </a:r>
            <a:r>
              <a:rPr sz="1800" spc="-10" dirty="0">
                <a:latin typeface="Arial"/>
                <a:cs typeface="Arial"/>
              </a:rPr>
              <a:t>possibilités</a:t>
            </a:r>
            <a:endParaRPr sz="1800">
              <a:latin typeface="Arial"/>
              <a:cs typeface="Arial"/>
            </a:endParaRPr>
          </a:p>
        </p:txBody>
      </p:sp>
      <p:sp>
        <p:nvSpPr>
          <p:cNvPr id="29" name="object 29"/>
          <p:cNvSpPr txBox="1"/>
          <p:nvPr/>
        </p:nvSpPr>
        <p:spPr>
          <a:xfrm>
            <a:off x="179514" y="5378450"/>
            <a:ext cx="4319905" cy="1384300"/>
          </a:xfrm>
          <a:prstGeom prst="rect">
            <a:avLst/>
          </a:prstGeom>
          <a:solidFill>
            <a:srgbClr val="FFFFFF"/>
          </a:solidFill>
          <a:ln w="38100">
            <a:solidFill>
              <a:srgbClr val="FFC000"/>
            </a:solidFill>
          </a:ln>
        </p:spPr>
        <p:txBody>
          <a:bodyPr vert="horz" wrap="square" lIns="0" tIns="34925" rIns="0" bIns="0" rtlCol="0">
            <a:spAutoFit/>
          </a:bodyPr>
          <a:lstStyle/>
          <a:p>
            <a:pPr marL="91440">
              <a:lnSpc>
                <a:spcPct val="100000"/>
              </a:lnSpc>
              <a:spcBef>
                <a:spcPts val="275"/>
              </a:spcBef>
            </a:pPr>
            <a:r>
              <a:rPr sz="1400" b="1" u="sng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Matrice</a:t>
            </a:r>
            <a:r>
              <a:rPr sz="1400" b="1" spc="-55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(=</a:t>
            </a:r>
            <a:r>
              <a:rPr sz="1400" spc="-40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micrite)</a:t>
            </a:r>
            <a:r>
              <a:rPr sz="1400" spc="-50" dirty="0">
                <a:latin typeface="Calibri"/>
                <a:cs typeface="Calibri"/>
              </a:rPr>
              <a:t> :</a:t>
            </a:r>
            <a:endParaRPr sz="1400">
              <a:latin typeface="Calibri"/>
              <a:cs typeface="Calibri"/>
            </a:endParaRPr>
          </a:p>
          <a:p>
            <a:pPr marL="183515" indent="-92075">
              <a:lnSpc>
                <a:spcPct val="100000"/>
              </a:lnSpc>
              <a:buChar char="-"/>
              <a:tabLst>
                <a:tab pos="183515" algn="l"/>
              </a:tabLst>
            </a:pPr>
            <a:r>
              <a:rPr sz="1400" spc="-10" dirty="0">
                <a:latin typeface="Calibri"/>
                <a:cs typeface="Calibri"/>
              </a:rPr>
              <a:t>microcristaux</a:t>
            </a:r>
            <a:r>
              <a:rPr sz="1400" spc="-15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de</a:t>
            </a:r>
            <a:r>
              <a:rPr sz="1400" spc="-25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calcite &lt;</a:t>
            </a:r>
            <a:r>
              <a:rPr sz="1400" spc="-25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à</a:t>
            </a:r>
            <a:r>
              <a:rPr sz="1400" spc="-20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4</a:t>
            </a:r>
            <a:r>
              <a:rPr sz="1400" spc="-15" dirty="0">
                <a:latin typeface="Calibri"/>
                <a:cs typeface="Calibri"/>
              </a:rPr>
              <a:t> </a:t>
            </a:r>
            <a:r>
              <a:rPr sz="1400" spc="-25" dirty="0">
                <a:latin typeface="Calibri"/>
                <a:cs typeface="Calibri"/>
              </a:rPr>
              <a:t>µm,</a:t>
            </a:r>
            <a:endParaRPr sz="1400">
              <a:latin typeface="Calibri"/>
              <a:cs typeface="Calibri"/>
            </a:endParaRPr>
          </a:p>
          <a:p>
            <a:pPr marL="183515" indent="-92075">
              <a:lnSpc>
                <a:spcPct val="100000"/>
              </a:lnSpc>
              <a:buChar char="-"/>
              <a:tabLst>
                <a:tab pos="183515" algn="l"/>
              </a:tabLst>
            </a:pPr>
            <a:r>
              <a:rPr sz="1400" dirty="0">
                <a:latin typeface="Calibri"/>
                <a:cs typeface="Calibri"/>
              </a:rPr>
              <a:t>opaque</a:t>
            </a:r>
            <a:r>
              <a:rPr sz="1400" spc="-20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±</a:t>
            </a:r>
            <a:r>
              <a:rPr sz="1400" spc="-35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colorée</a:t>
            </a:r>
            <a:r>
              <a:rPr sz="1400" spc="-45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selon</a:t>
            </a:r>
            <a:r>
              <a:rPr sz="1400" spc="-45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la</a:t>
            </a:r>
            <a:r>
              <a:rPr sz="1400" spc="-25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quantité</a:t>
            </a:r>
            <a:r>
              <a:rPr sz="1400" spc="-5" dirty="0">
                <a:latin typeface="Calibri"/>
                <a:cs typeface="Calibri"/>
              </a:rPr>
              <a:t> </a:t>
            </a:r>
            <a:r>
              <a:rPr sz="1400" spc="-25" dirty="0">
                <a:latin typeface="Calibri"/>
                <a:cs typeface="Calibri"/>
              </a:rPr>
              <a:t>d’oxydes</a:t>
            </a:r>
            <a:r>
              <a:rPr sz="1400" spc="-50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ou</a:t>
            </a:r>
            <a:r>
              <a:rPr sz="1400" spc="-35" dirty="0">
                <a:latin typeface="Calibri"/>
                <a:cs typeface="Calibri"/>
              </a:rPr>
              <a:t> </a:t>
            </a:r>
            <a:r>
              <a:rPr sz="1400" spc="-10" dirty="0">
                <a:latin typeface="Calibri"/>
                <a:cs typeface="Calibri"/>
              </a:rPr>
              <a:t>sulfure,</a:t>
            </a:r>
            <a:endParaRPr sz="1400">
              <a:latin typeface="Calibri"/>
              <a:cs typeface="Calibri"/>
            </a:endParaRPr>
          </a:p>
          <a:p>
            <a:pPr marL="183515" indent="-92075">
              <a:lnSpc>
                <a:spcPct val="100000"/>
              </a:lnSpc>
              <a:buChar char="-"/>
              <a:tabLst>
                <a:tab pos="183515" algn="l"/>
              </a:tabLst>
            </a:pPr>
            <a:r>
              <a:rPr sz="1400" dirty="0">
                <a:latin typeface="Calibri"/>
                <a:cs typeface="Calibri"/>
              </a:rPr>
              <a:t>se</a:t>
            </a:r>
            <a:r>
              <a:rPr sz="1400" spc="-35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dépose</a:t>
            </a:r>
            <a:r>
              <a:rPr sz="1400" spc="-35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en</a:t>
            </a:r>
            <a:r>
              <a:rPr sz="1400" spc="-30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même</a:t>
            </a:r>
            <a:r>
              <a:rPr sz="1400" spc="-40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temps</a:t>
            </a:r>
            <a:r>
              <a:rPr sz="1400" spc="-25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que</a:t>
            </a:r>
            <a:r>
              <a:rPr sz="1400" spc="-15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les</a:t>
            </a:r>
            <a:r>
              <a:rPr sz="1400" spc="-35" dirty="0">
                <a:latin typeface="Calibri"/>
                <a:cs typeface="Calibri"/>
              </a:rPr>
              <a:t> </a:t>
            </a:r>
            <a:r>
              <a:rPr sz="1400" spc="-10" dirty="0">
                <a:latin typeface="Calibri"/>
                <a:cs typeface="Calibri"/>
              </a:rPr>
              <a:t>grains,</a:t>
            </a:r>
            <a:endParaRPr sz="1400">
              <a:latin typeface="Calibri"/>
              <a:cs typeface="Calibri"/>
            </a:endParaRPr>
          </a:p>
          <a:p>
            <a:pPr marL="91440" marR="822325" indent="92075">
              <a:lnSpc>
                <a:spcPct val="100000"/>
              </a:lnSpc>
              <a:buChar char="-"/>
              <a:tabLst>
                <a:tab pos="183515" algn="l"/>
              </a:tabLst>
            </a:pPr>
            <a:r>
              <a:rPr sz="1400" spc="-10" dirty="0">
                <a:latin typeface="Calibri"/>
                <a:cs typeface="Calibri"/>
              </a:rPr>
              <a:t>significatif</a:t>
            </a:r>
            <a:r>
              <a:rPr sz="1400" spc="-35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d’un</a:t>
            </a:r>
            <a:r>
              <a:rPr sz="1400" spc="-20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milieu</a:t>
            </a:r>
            <a:r>
              <a:rPr sz="1400" spc="-35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calme</a:t>
            </a:r>
            <a:r>
              <a:rPr sz="1400" spc="-30" dirty="0">
                <a:latin typeface="Calibri"/>
                <a:cs typeface="Calibri"/>
              </a:rPr>
              <a:t> </a:t>
            </a:r>
            <a:r>
              <a:rPr sz="1400" spc="-10" dirty="0">
                <a:latin typeface="Calibri"/>
                <a:cs typeface="Calibri"/>
              </a:rPr>
              <a:t>(décantation </a:t>
            </a:r>
            <a:r>
              <a:rPr sz="1400" spc="-25" dirty="0">
                <a:latin typeface="Calibri"/>
                <a:cs typeface="Calibri"/>
              </a:rPr>
              <a:t>des </a:t>
            </a:r>
            <a:r>
              <a:rPr sz="1400" dirty="0">
                <a:latin typeface="Calibri"/>
                <a:cs typeface="Calibri"/>
              </a:rPr>
              <a:t>particules</a:t>
            </a:r>
            <a:r>
              <a:rPr sz="1400" spc="-45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fines</a:t>
            </a:r>
            <a:r>
              <a:rPr sz="1400" spc="-55" dirty="0">
                <a:latin typeface="Calibri"/>
                <a:cs typeface="Calibri"/>
              </a:rPr>
              <a:t> </a:t>
            </a:r>
            <a:r>
              <a:rPr sz="1400" spc="-10" dirty="0">
                <a:latin typeface="Calibri"/>
                <a:cs typeface="Calibri"/>
              </a:rPr>
              <a:t>possible)</a:t>
            </a:r>
            <a:endParaRPr sz="1400">
              <a:latin typeface="Calibri"/>
              <a:cs typeface="Calibri"/>
            </a:endParaRPr>
          </a:p>
        </p:txBody>
      </p:sp>
      <p:grpSp>
        <p:nvGrpSpPr>
          <p:cNvPr id="30" name="object 30"/>
          <p:cNvGrpSpPr/>
          <p:nvPr/>
        </p:nvGrpSpPr>
        <p:grpSpPr>
          <a:xfrm>
            <a:off x="4669535" y="5332474"/>
            <a:ext cx="4465320" cy="1525905"/>
            <a:chOff x="4669535" y="5332474"/>
            <a:chExt cx="4465320" cy="1525905"/>
          </a:xfrm>
        </p:grpSpPr>
        <p:pic>
          <p:nvPicPr>
            <p:cNvPr id="31" name="object 31"/>
            <p:cNvPicPr/>
            <p:nvPr/>
          </p:nvPicPr>
          <p:blipFill>
            <a:blip r:embed="rId14" cstate="print"/>
            <a:stretch>
              <a:fillRect/>
            </a:stretch>
          </p:blipFill>
          <p:spPr>
            <a:xfrm>
              <a:off x="4669535" y="5332474"/>
              <a:ext cx="4465320" cy="1525524"/>
            </a:xfrm>
            <a:prstGeom prst="rect">
              <a:avLst/>
            </a:prstGeom>
          </p:spPr>
        </p:pic>
        <p:pic>
          <p:nvPicPr>
            <p:cNvPr id="32" name="object 32"/>
            <p:cNvPicPr/>
            <p:nvPr/>
          </p:nvPicPr>
          <p:blipFill>
            <a:blip r:embed="rId15" cstate="print"/>
            <a:stretch>
              <a:fillRect/>
            </a:stretch>
          </p:blipFill>
          <p:spPr>
            <a:xfrm>
              <a:off x="4672583" y="5344667"/>
              <a:ext cx="4273296" cy="1513331"/>
            </a:xfrm>
            <a:prstGeom prst="rect">
              <a:avLst/>
            </a:prstGeom>
          </p:spPr>
        </p:pic>
      </p:grpSp>
      <p:sp>
        <p:nvSpPr>
          <p:cNvPr id="33" name="object 33"/>
          <p:cNvSpPr txBox="1"/>
          <p:nvPr/>
        </p:nvSpPr>
        <p:spPr>
          <a:xfrm>
            <a:off x="4715002" y="5378450"/>
            <a:ext cx="4321175" cy="1384300"/>
          </a:xfrm>
          <a:prstGeom prst="rect">
            <a:avLst/>
          </a:prstGeom>
          <a:solidFill>
            <a:srgbClr val="FFFFFF"/>
          </a:solidFill>
          <a:ln w="38100">
            <a:solidFill>
              <a:srgbClr val="FF0000"/>
            </a:solidFill>
          </a:ln>
        </p:spPr>
        <p:txBody>
          <a:bodyPr vert="horz" wrap="square" lIns="0" tIns="34925" rIns="0" bIns="0" rtlCol="0">
            <a:spAutoFit/>
          </a:bodyPr>
          <a:lstStyle/>
          <a:p>
            <a:pPr marL="92075">
              <a:lnSpc>
                <a:spcPct val="100000"/>
              </a:lnSpc>
              <a:spcBef>
                <a:spcPts val="275"/>
              </a:spcBef>
            </a:pPr>
            <a:r>
              <a:rPr sz="1400" b="1" u="sng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Ciment</a:t>
            </a:r>
            <a:r>
              <a:rPr sz="1400" b="1" spc="-60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(=</a:t>
            </a:r>
            <a:r>
              <a:rPr sz="1400" spc="-35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sparite)</a:t>
            </a:r>
            <a:r>
              <a:rPr sz="1400" spc="-40" dirty="0">
                <a:latin typeface="Calibri"/>
                <a:cs typeface="Calibri"/>
              </a:rPr>
              <a:t> </a:t>
            </a:r>
            <a:r>
              <a:rPr sz="1400" spc="-50" dirty="0">
                <a:latin typeface="Calibri"/>
                <a:cs typeface="Calibri"/>
              </a:rPr>
              <a:t>:</a:t>
            </a:r>
            <a:endParaRPr sz="1400">
              <a:latin typeface="Calibri"/>
              <a:cs typeface="Calibri"/>
            </a:endParaRPr>
          </a:p>
          <a:p>
            <a:pPr marL="184150" indent="-92075">
              <a:lnSpc>
                <a:spcPct val="100000"/>
              </a:lnSpc>
              <a:buChar char="-"/>
              <a:tabLst>
                <a:tab pos="184150" algn="l"/>
              </a:tabLst>
            </a:pPr>
            <a:r>
              <a:rPr sz="1400" spc="-10" dirty="0">
                <a:latin typeface="Calibri"/>
                <a:cs typeface="Calibri"/>
              </a:rPr>
              <a:t>caractérisé</a:t>
            </a:r>
            <a:r>
              <a:rPr sz="1400" spc="-20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par</a:t>
            </a:r>
            <a:r>
              <a:rPr sz="1400" spc="-20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une</a:t>
            </a:r>
            <a:r>
              <a:rPr sz="1400" spc="-20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mosaïques</a:t>
            </a:r>
            <a:r>
              <a:rPr sz="1400" spc="-20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de</a:t>
            </a:r>
            <a:r>
              <a:rPr sz="1400" spc="-20" dirty="0">
                <a:latin typeface="Calibri"/>
                <a:cs typeface="Calibri"/>
              </a:rPr>
              <a:t> </a:t>
            </a:r>
            <a:r>
              <a:rPr sz="1400" spc="-10" dirty="0">
                <a:latin typeface="Calibri"/>
                <a:cs typeface="Calibri"/>
              </a:rPr>
              <a:t>cristaux</a:t>
            </a:r>
            <a:r>
              <a:rPr sz="1400" spc="-20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de</a:t>
            </a:r>
            <a:r>
              <a:rPr sz="1400" spc="-25" dirty="0">
                <a:latin typeface="Calibri"/>
                <a:cs typeface="Calibri"/>
              </a:rPr>
              <a:t> </a:t>
            </a:r>
            <a:r>
              <a:rPr sz="1400" spc="-10" dirty="0">
                <a:latin typeface="Calibri"/>
                <a:cs typeface="Calibri"/>
              </a:rPr>
              <a:t>calcite,</a:t>
            </a:r>
            <a:endParaRPr sz="1400">
              <a:latin typeface="Calibri"/>
              <a:cs typeface="Calibri"/>
            </a:endParaRPr>
          </a:p>
          <a:p>
            <a:pPr marL="184150" indent="-92075">
              <a:lnSpc>
                <a:spcPct val="100000"/>
              </a:lnSpc>
              <a:buChar char="-"/>
              <a:tabLst>
                <a:tab pos="184150" algn="l"/>
              </a:tabLst>
            </a:pPr>
            <a:r>
              <a:rPr sz="1400" spc="-10" dirty="0">
                <a:latin typeface="Calibri"/>
                <a:cs typeface="Calibri"/>
              </a:rPr>
              <a:t>cristaux</a:t>
            </a:r>
            <a:r>
              <a:rPr sz="1400" spc="-30" dirty="0">
                <a:latin typeface="Calibri"/>
                <a:cs typeface="Calibri"/>
              </a:rPr>
              <a:t> </a:t>
            </a:r>
            <a:r>
              <a:rPr sz="1400" spc="-10" dirty="0">
                <a:latin typeface="Calibri"/>
                <a:cs typeface="Calibri"/>
              </a:rPr>
              <a:t>généralement</a:t>
            </a:r>
            <a:r>
              <a:rPr sz="1400" spc="-5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limpides</a:t>
            </a:r>
            <a:r>
              <a:rPr sz="1400" spc="-25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et</a:t>
            </a:r>
            <a:r>
              <a:rPr sz="1400" spc="-25" dirty="0">
                <a:latin typeface="Calibri"/>
                <a:cs typeface="Calibri"/>
              </a:rPr>
              <a:t> </a:t>
            </a:r>
            <a:r>
              <a:rPr sz="1400" spc="-10" dirty="0">
                <a:latin typeface="Calibri"/>
                <a:cs typeface="Calibri"/>
              </a:rPr>
              <a:t>transparents,</a:t>
            </a:r>
            <a:endParaRPr sz="1400">
              <a:latin typeface="Calibri"/>
              <a:cs typeface="Calibri"/>
            </a:endParaRPr>
          </a:p>
          <a:p>
            <a:pPr marL="92075" marR="309880" indent="92075">
              <a:lnSpc>
                <a:spcPct val="100000"/>
              </a:lnSpc>
              <a:buChar char="-"/>
              <a:tabLst>
                <a:tab pos="184150" algn="l"/>
              </a:tabLst>
            </a:pPr>
            <a:r>
              <a:rPr sz="1400" dirty="0">
                <a:latin typeface="Calibri"/>
                <a:cs typeface="Calibri"/>
              </a:rPr>
              <a:t>espace</a:t>
            </a:r>
            <a:r>
              <a:rPr sz="1400" spc="-50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poreux</a:t>
            </a:r>
            <a:r>
              <a:rPr sz="1400" spc="-40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entre</a:t>
            </a:r>
            <a:r>
              <a:rPr sz="1400" spc="-30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les</a:t>
            </a:r>
            <a:r>
              <a:rPr sz="1400" spc="-55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grains</a:t>
            </a:r>
            <a:r>
              <a:rPr sz="1400" spc="-45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comblés</a:t>
            </a:r>
            <a:r>
              <a:rPr sz="1400" spc="-50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par</a:t>
            </a:r>
            <a:r>
              <a:rPr sz="1400" spc="-45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la</a:t>
            </a:r>
            <a:r>
              <a:rPr sz="1400" spc="-40" dirty="0">
                <a:latin typeface="Calibri"/>
                <a:cs typeface="Calibri"/>
              </a:rPr>
              <a:t> </a:t>
            </a:r>
            <a:r>
              <a:rPr sz="1400" spc="-10" dirty="0">
                <a:latin typeface="Calibri"/>
                <a:cs typeface="Calibri"/>
              </a:rPr>
              <a:t>sparite </a:t>
            </a:r>
            <a:r>
              <a:rPr sz="1400" dirty="0">
                <a:latin typeface="Calibri"/>
                <a:cs typeface="Calibri"/>
              </a:rPr>
              <a:t>pendant</a:t>
            </a:r>
            <a:r>
              <a:rPr sz="1400" spc="-30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la</a:t>
            </a:r>
            <a:r>
              <a:rPr sz="1400" spc="-55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diagénèse</a:t>
            </a:r>
            <a:r>
              <a:rPr sz="1400" spc="-30" dirty="0">
                <a:latin typeface="Calibri"/>
                <a:cs typeface="Calibri"/>
              </a:rPr>
              <a:t> </a:t>
            </a:r>
            <a:r>
              <a:rPr sz="1400" spc="-10" dirty="0">
                <a:latin typeface="Calibri"/>
                <a:cs typeface="Calibri"/>
              </a:rPr>
              <a:t>(post-dépôt),</a:t>
            </a:r>
            <a:endParaRPr sz="1400">
              <a:latin typeface="Calibri"/>
              <a:cs typeface="Calibri"/>
            </a:endParaRPr>
          </a:p>
          <a:p>
            <a:pPr marL="184150" indent="-92075">
              <a:lnSpc>
                <a:spcPct val="100000"/>
              </a:lnSpc>
              <a:buChar char="-"/>
              <a:tabLst>
                <a:tab pos="184150" algn="l"/>
              </a:tabLst>
            </a:pPr>
            <a:r>
              <a:rPr sz="1400" spc="-10" dirty="0">
                <a:latin typeface="Calibri"/>
                <a:cs typeface="Calibri"/>
              </a:rPr>
              <a:t>significatif</a:t>
            </a:r>
            <a:r>
              <a:rPr sz="1400" spc="-15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d’une</a:t>
            </a:r>
            <a:r>
              <a:rPr sz="1400" spc="10" dirty="0">
                <a:latin typeface="Calibri"/>
                <a:cs typeface="Calibri"/>
              </a:rPr>
              <a:t> </a:t>
            </a:r>
            <a:r>
              <a:rPr sz="1400" spc="-10" dirty="0">
                <a:latin typeface="Calibri"/>
                <a:cs typeface="Calibri"/>
              </a:rPr>
              <a:t>important</a:t>
            </a:r>
            <a:r>
              <a:rPr sz="1400" spc="-15" dirty="0">
                <a:latin typeface="Calibri"/>
                <a:cs typeface="Calibri"/>
              </a:rPr>
              <a:t> </a:t>
            </a:r>
            <a:r>
              <a:rPr sz="1400" spc="-10" dirty="0">
                <a:latin typeface="Calibri"/>
                <a:cs typeface="Calibri"/>
              </a:rPr>
              <a:t>hydrodynamisme</a:t>
            </a:r>
            <a:endParaRPr sz="14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3617976" y="1598675"/>
            <a:ext cx="4340352" cy="5015484"/>
          </a:xfrm>
          <a:prstGeom prst="rect">
            <a:avLst/>
          </a:prstGeom>
        </p:spPr>
      </p:pic>
      <p:grpSp>
        <p:nvGrpSpPr>
          <p:cNvPr id="3" name="object 3"/>
          <p:cNvGrpSpPr/>
          <p:nvPr/>
        </p:nvGrpSpPr>
        <p:grpSpPr>
          <a:xfrm>
            <a:off x="0" y="0"/>
            <a:ext cx="9139555" cy="1126490"/>
            <a:chOff x="0" y="0"/>
            <a:chExt cx="9139555" cy="1126490"/>
          </a:xfrm>
        </p:grpSpPr>
        <p:pic>
          <p:nvPicPr>
            <p:cNvPr id="4" name="object 4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0" y="0"/>
              <a:ext cx="9139428" cy="807728"/>
            </a:xfrm>
            <a:prstGeom prst="rect">
              <a:avLst/>
            </a:prstGeom>
          </p:spPr>
        </p:pic>
        <p:pic>
          <p:nvPicPr>
            <p:cNvPr id="5" name="object 5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827532" y="100584"/>
              <a:ext cx="4227576" cy="682752"/>
            </a:xfrm>
            <a:prstGeom prst="rect">
              <a:avLst/>
            </a:prstGeom>
          </p:spPr>
        </p:pic>
        <p:pic>
          <p:nvPicPr>
            <p:cNvPr id="6" name="object 6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1039012" y="279018"/>
              <a:ext cx="3797782" cy="275463"/>
            </a:xfrm>
            <a:prstGeom prst="rect">
              <a:avLst/>
            </a:prstGeom>
          </p:spPr>
        </p:pic>
        <p:pic>
          <p:nvPicPr>
            <p:cNvPr id="7" name="object 7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164592" y="611123"/>
              <a:ext cx="675132" cy="515112"/>
            </a:xfrm>
            <a:prstGeom prst="rect">
              <a:avLst/>
            </a:prstGeom>
          </p:spPr>
        </p:pic>
        <p:pic>
          <p:nvPicPr>
            <p:cNvPr id="8" name="object 8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179514" y="135381"/>
              <a:ext cx="645121" cy="485267"/>
            </a:xfrm>
            <a:prstGeom prst="rect">
              <a:avLst/>
            </a:prstGeom>
          </p:spPr>
        </p:pic>
        <p:sp>
          <p:nvSpPr>
            <p:cNvPr id="9" name="object 9"/>
            <p:cNvSpPr/>
            <p:nvPr/>
          </p:nvSpPr>
          <p:spPr>
            <a:xfrm>
              <a:off x="5580126" y="135381"/>
              <a:ext cx="3384550" cy="485775"/>
            </a:xfrm>
            <a:custGeom>
              <a:avLst/>
              <a:gdLst/>
              <a:ahLst/>
              <a:cxnLst/>
              <a:rect l="l" t="t" r="r" b="b"/>
              <a:pathLst>
                <a:path w="3384550" h="485775">
                  <a:moveTo>
                    <a:pt x="3303524" y="0"/>
                  </a:moveTo>
                  <a:lnTo>
                    <a:pt x="80899" y="0"/>
                  </a:lnTo>
                  <a:lnTo>
                    <a:pt x="49399" y="6353"/>
                  </a:lnTo>
                  <a:lnTo>
                    <a:pt x="23685" y="23685"/>
                  </a:lnTo>
                  <a:lnTo>
                    <a:pt x="6353" y="49399"/>
                  </a:lnTo>
                  <a:lnTo>
                    <a:pt x="0" y="80899"/>
                  </a:lnTo>
                  <a:lnTo>
                    <a:pt x="0" y="404368"/>
                  </a:lnTo>
                  <a:lnTo>
                    <a:pt x="6353" y="435867"/>
                  </a:lnTo>
                  <a:lnTo>
                    <a:pt x="23685" y="461581"/>
                  </a:lnTo>
                  <a:lnTo>
                    <a:pt x="49399" y="478913"/>
                  </a:lnTo>
                  <a:lnTo>
                    <a:pt x="80899" y="485267"/>
                  </a:lnTo>
                  <a:lnTo>
                    <a:pt x="3303524" y="485267"/>
                  </a:lnTo>
                  <a:lnTo>
                    <a:pt x="3334970" y="478913"/>
                  </a:lnTo>
                  <a:lnTo>
                    <a:pt x="3360689" y="461581"/>
                  </a:lnTo>
                  <a:lnTo>
                    <a:pt x="3378051" y="435867"/>
                  </a:lnTo>
                  <a:lnTo>
                    <a:pt x="3384423" y="404368"/>
                  </a:lnTo>
                  <a:lnTo>
                    <a:pt x="3384423" y="80899"/>
                  </a:lnTo>
                  <a:lnTo>
                    <a:pt x="3378051" y="49399"/>
                  </a:lnTo>
                  <a:lnTo>
                    <a:pt x="3360689" y="23685"/>
                  </a:lnTo>
                  <a:lnTo>
                    <a:pt x="3334970" y="6353"/>
                  </a:lnTo>
                  <a:lnTo>
                    <a:pt x="3303524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" name="object 10"/>
            <p:cNvSpPr/>
            <p:nvPr/>
          </p:nvSpPr>
          <p:spPr>
            <a:xfrm>
              <a:off x="5580126" y="135381"/>
              <a:ext cx="3384550" cy="485775"/>
            </a:xfrm>
            <a:custGeom>
              <a:avLst/>
              <a:gdLst/>
              <a:ahLst/>
              <a:cxnLst/>
              <a:rect l="l" t="t" r="r" b="b"/>
              <a:pathLst>
                <a:path w="3384550" h="485775">
                  <a:moveTo>
                    <a:pt x="0" y="80899"/>
                  </a:moveTo>
                  <a:lnTo>
                    <a:pt x="6353" y="49399"/>
                  </a:lnTo>
                  <a:lnTo>
                    <a:pt x="23685" y="23685"/>
                  </a:lnTo>
                  <a:lnTo>
                    <a:pt x="49399" y="6353"/>
                  </a:lnTo>
                  <a:lnTo>
                    <a:pt x="80899" y="0"/>
                  </a:lnTo>
                  <a:lnTo>
                    <a:pt x="3303524" y="0"/>
                  </a:lnTo>
                  <a:lnTo>
                    <a:pt x="3334970" y="6353"/>
                  </a:lnTo>
                  <a:lnTo>
                    <a:pt x="3360689" y="23685"/>
                  </a:lnTo>
                  <a:lnTo>
                    <a:pt x="3378051" y="49399"/>
                  </a:lnTo>
                  <a:lnTo>
                    <a:pt x="3384423" y="80899"/>
                  </a:lnTo>
                  <a:lnTo>
                    <a:pt x="3384423" y="404368"/>
                  </a:lnTo>
                  <a:lnTo>
                    <a:pt x="3378051" y="435867"/>
                  </a:lnTo>
                  <a:lnTo>
                    <a:pt x="3360689" y="461581"/>
                  </a:lnTo>
                  <a:lnTo>
                    <a:pt x="3334970" y="478913"/>
                  </a:lnTo>
                  <a:lnTo>
                    <a:pt x="3303524" y="485267"/>
                  </a:lnTo>
                  <a:lnTo>
                    <a:pt x="80899" y="485267"/>
                  </a:lnTo>
                  <a:lnTo>
                    <a:pt x="49399" y="478913"/>
                  </a:lnTo>
                  <a:lnTo>
                    <a:pt x="23685" y="461581"/>
                  </a:lnTo>
                  <a:lnTo>
                    <a:pt x="6353" y="435867"/>
                  </a:lnTo>
                  <a:lnTo>
                    <a:pt x="0" y="404368"/>
                  </a:lnTo>
                  <a:lnTo>
                    <a:pt x="0" y="80899"/>
                  </a:lnTo>
                  <a:close/>
                </a:path>
              </a:pathLst>
            </a:custGeom>
            <a:ln w="25400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" name="object 11"/>
            <p:cNvSpPr/>
            <p:nvPr/>
          </p:nvSpPr>
          <p:spPr>
            <a:xfrm>
              <a:off x="5580126" y="666623"/>
              <a:ext cx="3384550" cy="386080"/>
            </a:xfrm>
            <a:custGeom>
              <a:avLst/>
              <a:gdLst/>
              <a:ahLst/>
              <a:cxnLst/>
              <a:rect l="l" t="t" r="r" b="b"/>
              <a:pathLst>
                <a:path w="3384550" h="386080">
                  <a:moveTo>
                    <a:pt x="3320033" y="0"/>
                  </a:moveTo>
                  <a:lnTo>
                    <a:pt x="64388" y="0"/>
                  </a:lnTo>
                  <a:lnTo>
                    <a:pt x="39326" y="5058"/>
                  </a:lnTo>
                  <a:lnTo>
                    <a:pt x="18859" y="18843"/>
                  </a:lnTo>
                  <a:lnTo>
                    <a:pt x="5060" y="39272"/>
                  </a:lnTo>
                  <a:lnTo>
                    <a:pt x="0" y="64262"/>
                  </a:lnTo>
                  <a:lnTo>
                    <a:pt x="0" y="321690"/>
                  </a:lnTo>
                  <a:lnTo>
                    <a:pt x="5060" y="346753"/>
                  </a:lnTo>
                  <a:lnTo>
                    <a:pt x="18859" y="367220"/>
                  </a:lnTo>
                  <a:lnTo>
                    <a:pt x="39326" y="381019"/>
                  </a:lnTo>
                  <a:lnTo>
                    <a:pt x="64388" y="386079"/>
                  </a:lnTo>
                  <a:lnTo>
                    <a:pt x="3320033" y="386079"/>
                  </a:lnTo>
                  <a:lnTo>
                    <a:pt x="3345096" y="381019"/>
                  </a:lnTo>
                  <a:lnTo>
                    <a:pt x="3365563" y="367220"/>
                  </a:lnTo>
                  <a:lnTo>
                    <a:pt x="3379362" y="346753"/>
                  </a:lnTo>
                  <a:lnTo>
                    <a:pt x="3384423" y="321690"/>
                  </a:lnTo>
                  <a:lnTo>
                    <a:pt x="3384423" y="64262"/>
                  </a:lnTo>
                  <a:lnTo>
                    <a:pt x="3379362" y="39272"/>
                  </a:lnTo>
                  <a:lnTo>
                    <a:pt x="3365563" y="18843"/>
                  </a:lnTo>
                  <a:lnTo>
                    <a:pt x="3345096" y="5058"/>
                  </a:lnTo>
                  <a:lnTo>
                    <a:pt x="3320033" y="0"/>
                  </a:lnTo>
                  <a:close/>
                </a:path>
              </a:pathLst>
            </a:custGeom>
            <a:solidFill>
              <a:srgbClr val="F7954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" name="object 12"/>
            <p:cNvSpPr/>
            <p:nvPr/>
          </p:nvSpPr>
          <p:spPr>
            <a:xfrm>
              <a:off x="5580126" y="666623"/>
              <a:ext cx="3384550" cy="386080"/>
            </a:xfrm>
            <a:custGeom>
              <a:avLst/>
              <a:gdLst/>
              <a:ahLst/>
              <a:cxnLst/>
              <a:rect l="l" t="t" r="r" b="b"/>
              <a:pathLst>
                <a:path w="3384550" h="386080">
                  <a:moveTo>
                    <a:pt x="0" y="64262"/>
                  </a:moveTo>
                  <a:lnTo>
                    <a:pt x="5060" y="39272"/>
                  </a:lnTo>
                  <a:lnTo>
                    <a:pt x="18859" y="18843"/>
                  </a:lnTo>
                  <a:lnTo>
                    <a:pt x="39326" y="5058"/>
                  </a:lnTo>
                  <a:lnTo>
                    <a:pt x="64388" y="0"/>
                  </a:lnTo>
                  <a:lnTo>
                    <a:pt x="3320033" y="0"/>
                  </a:lnTo>
                  <a:lnTo>
                    <a:pt x="3345096" y="5058"/>
                  </a:lnTo>
                  <a:lnTo>
                    <a:pt x="3365563" y="18843"/>
                  </a:lnTo>
                  <a:lnTo>
                    <a:pt x="3379362" y="39272"/>
                  </a:lnTo>
                  <a:lnTo>
                    <a:pt x="3384423" y="64262"/>
                  </a:lnTo>
                  <a:lnTo>
                    <a:pt x="3384423" y="321690"/>
                  </a:lnTo>
                  <a:lnTo>
                    <a:pt x="3379362" y="346753"/>
                  </a:lnTo>
                  <a:lnTo>
                    <a:pt x="3365563" y="367220"/>
                  </a:lnTo>
                  <a:lnTo>
                    <a:pt x="3345096" y="381019"/>
                  </a:lnTo>
                  <a:lnTo>
                    <a:pt x="3320033" y="386079"/>
                  </a:lnTo>
                  <a:lnTo>
                    <a:pt x="64388" y="386079"/>
                  </a:lnTo>
                  <a:lnTo>
                    <a:pt x="39326" y="381019"/>
                  </a:lnTo>
                  <a:lnTo>
                    <a:pt x="18859" y="367220"/>
                  </a:lnTo>
                  <a:lnTo>
                    <a:pt x="5060" y="346753"/>
                  </a:lnTo>
                  <a:lnTo>
                    <a:pt x="0" y="321690"/>
                  </a:lnTo>
                  <a:lnTo>
                    <a:pt x="0" y="64262"/>
                  </a:lnTo>
                  <a:close/>
                </a:path>
              </a:pathLst>
            </a:custGeom>
            <a:ln w="25399">
              <a:solidFill>
                <a:srgbClr val="B66C3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" name="object 13"/>
            <p:cNvSpPr/>
            <p:nvPr/>
          </p:nvSpPr>
          <p:spPr>
            <a:xfrm>
              <a:off x="179514" y="673988"/>
              <a:ext cx="4680585" cy="379095"/>
            </a:xfrm>
            <a:custGeom>
              <a:avLst/>
              <a:gdLst/>
              <a:ahLst/>
              <a:cxnLst/>
              <a:rect l="l" t="t" r="r" b="b"/>
              <a:pathLst>
                <a:path w="4680585" h="379094">
                  <a:moveTo>
                    <a:pt x="4617402" y="0"/>
                  </a:moveTo>
                  <a:lnTo>
                    <a:pt x="63131" y="0"/>
                  </a:lnTo>
                  <a:lnTo>
                    <a:pt x="38554" y="4951"/>
                  </a:lnTo>
                  <a:lnTo>
                    <a:pt x="18488" y="18462"/>
                  </a:lnTo>
                  <a:lnTo>
                    <a:pt x="4960" y="38522"/>
                  </a:lnTo>
                  <a:lnTo>
                    <a:pt x="0" y="63119"/>
                  </a:lnTo>
                  <a:lnTo>
                    <a:pt x="0" y="315595"/>
                  </a:lnTo>
                  <a:lnTo>
                    <a:pt x="4960" y="340191"/>
                  </a:lnTo>
                  <a:lnTo>
                    <a:pt x="18488" y="360251"/>
                  </a:lnTo>
                  <a:lnTo>
                    <a:pt x="38554" y="373762"/>
                  </a:lnTo>
                  <a:lnTo>
                    <a:pt x="63131" y="378713"/>
                  </a:lnTo>
                  <a:lnTo>
                    <a:pt x="4617402" y="378713"/>
                  </a:lnTo>
                  <a:lnTo>
                    <a:pt x="4641945" y="373762"/>
                  </a:lnTo>
                  <a:lnTo>
                    <a:pt x="4662011" y="360251"/>
                  </a:lnTo>
                  <a:lnTo>
                    <a:pt x="4675552" y="340191"/>
                  </a:lnTo>
                  <a:lnTo>
                    <a:pt x="4680521" y="315595"/>
                  </a:lnTo>
                  <a:lnTo>
                    <a:pt x="4680521" y="63119"/>
                  </a:lnTo>
                  <a:lnTo>
                    <a:pt x="4675552" y="38522"/>
                  </a:lnTo>
                  <a:lnTo>
                    <a:pt x="4662011" y="18462"/>
                  </a:lnTo>
                  <a:lnTo>
                    <a:pt x="4641945" y="4951"/>
                  </a:lnTo>
                  <a:lnTo>
                    <a:pt x="4617402" y="0"/>
                  </a:lnTo>
                  <a:close/>
                </a:path>
              </a:pathLst>
            </a:custGeom>
            <a:solidFill>
              <a:srgbClr val="C0504D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" name="object 14"/>
            <p:cNvSpPr/>
            <p:nvPr/>
          </p:nvSpPr>
          <p:spPr>
            <a:xfrm>
              <a:off x="179514" y="673988"/>
              <a:ext cx="4680585" cy="379095"/>
            </a:xfrm>
            <a:custGeom>
              <a:avLst/>
              <a:gdLst/>
              <a:ahLst/>
              <a:cxnLst/>
              <a:rect l="l" t="t" r="r" b="b"/>
              <a:pathLst>
                <a:path w="4680585" h="379094">
                  <a:moveTo>
                    <a:pt x="4617402" y="0"/>
                  </a:moveTo>
                  <a:lnTo>
                    <a:pt x="4641945" y="4951"/>
                  </a:lnTo>
                  <a:lnTo>
                    <a:pt x="4662011" y="18462"/>
                  </a:lnTo>
                  <a:lnTo>
                    <a:pt x="4675552" y="38522"/>
                  </a:lnTo>
                  <a:lnTo>
                    <a:pt x="4680521" y="63119"/>
                  </a:lnTo>
                  <a:lnTo>
                    <a:pt x="4680521" y="315595"/>
                  </a:lnTo>
                  <a:lnTo>
                    <a:pt x="4675552" y="340191"/>
                  </a:lnTo>
                  <a:lnTo>
                    <a:pt x="4662011" y="360251"/>
                  </a:lnTo>
                  <a:lnTo>
                    <a:pt x="4641945" y="373762"/>
                  </a:lnTo>
                  <a:lnTo>
                    <a:pt x="4617402" y="378713"/>
                  </a:lnTo>
                  <a:lnTo>
                    <a:pt x="63131" y="378713"/>
                  </a:lnTo>
                  <a:lnTo>
                    <a:pt x="38554" y="373762"/>
                  </a:lnTo>
                  <a:lnTo>
                    <a:pt x="18488" y="360251"/>
                  </a:lnTo>
                  <a:lnTo>
                    <a:pt x="4960" y="340191"/>
                  </a:lnTo>
                  <a:lnTo>
                    <a:pt x="0" y="315595"/>
                  </a:lnTo>
                  <a:lnTo>
                    <a:pt x="0" y="63119"/>
                  </a:lnTo>
                  <a:lnTo>
                    <a:pt x="4960" y="38522"/>
                  </a:lnTo>
                  <a:lnTo>
                    <a:pt x="18488" y="18462"/>
                  </a:lnTo>
                  <a:lnTo>
                    <a:pt x="38554" y="4951"/>
                  </a:lnTo>
                  <a:lnTo>
                    <a:pt x="63131" y="0"/>
                  </a:lnTo>
                  <a:lnTo>
                    <a:pt x="4617402" y="0"/>
                  </a:lnTo>
                  <a:close/>
                </a:path>
              </a:pathLst>
            </a:custGeom>
            <a:ln w="25400">
              <a:solidFill>
                <a:srgbClr val="8B3836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5" name="object 15"/>
          <p:cNvSpPr txBox="1"/>
          <p:nvPr/>
        </p:nvSpPr>
        <p:spPr>
          <a:xfrm>
            <a:off x="1270761" y="231089"/>
            <a:ext cx="7669530" cy="75438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4822190">
              <a:lnSpc>
                <a:spcPct val="100000"/>
              </a:lnSpc>
              <a:spcBef>
                <a:spcPts val="95"/>
              </a:spcBef>
            </a:pPr>
            <a:r>
              <a:rPr sz="1600" dirty="0">
                <a:solidFill>
                  <a:srgbClr val="FFFFFF"/>
                </a:solidFill>
                <a:latin typeface="Calibri"/>
                <a:cs typeface="Calibri"/>
              </a:rPr>
              <a:t>III</a:t>
            </a:r>
            <a:r>
              <a:rPr sz="1600" spc="-5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600" dirty="0">
                <a:solidFill>
                  <a:srgbClr val="FFFFFF"/>
                </a:solidFill>
                <a:latin typeface="Calibri"/>
                <a:cs typeface="Calibri"/>
              </a:rPr>
              <a:t>.</a:t>
            </a:r>
            <a:r>
              <a:rPr sz="1600" spc="-3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600" dirty="0">
                <a:solidFill>
                  <a:srgbClr val="FFFFFF"/>
                </a:solidFill>
                <a:latin typeface="Calibri"/>
                <a:cs typeface="Calibri"/>
              </a:rPr>
              <a:t>Les</a:t>
            </a:r>
            <a:r>
              <a:rPr sz="1600" spc="-3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600" dirty="0">
                <a:solidFill>
                  <a:srgbClr val="FFFFFF"/>
                </a:solidFill>
                <a:latin typeface="Calibri"/>
                <a:cs typeface="Calibri"/>
              </a:rPr>
              <a:t>roches</a:t>
            </a:r>
            <a:r>
              <a:rPr sz="1600" spc="-1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600" spc="-10" dirty="0">
                <a:solidFill>
                  <a:srgbClr val="FFFFFF"/>
                </a:solidFill>
                <a:latin typeface="Calibri"/>
                <a:cs typeface="Calibri"/>
              </a:rPr>
              <a:t>sédimentaires</a:t>
            </a:r>
            <a:endParaRPr sz="1600">
              <a:latin typeface="Calibri"/>
              <a:cs typeface="Calibri"/>
            </a:endParaRPr>
          </a:p>
          <a:p>
            <a:pPr marL="299085" indent="-286385">
              <a:lnSpc>
                <a:spcPct val="100000"/>
              </a:lnSpc>
              <a:spcBef>
                <a:spcPts val="1905"/>
              </a:spcBef>
              <a:buFont typeface="Arial"/>
              <a:buChar char="•"/>
              <a:tabLst>
                <a:tab pos="299085" algn="l"/>
                <a:tab pos="4448175" algn="l"/>
              </a:tabLst>
            </a:pPr>
            <a:r>
              <a:rPr sz="1600" spc="-10" dirty="0">
                <a:solidFill>
                  <a:srgbClr val="FFFFFF"/>
                </a:solidFill>
                <a:latin typeface="Calibri"/>
                <a:cs typeface="Calibri"/>
              </a:rPr>
              <a:t>Sédimentation</a:t>
            </a:r>
            <a:r>
              <a:rPr sz="1600" spc="-4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600" spc="-10" dirty="0">
                <a:solidFill>
                  <a:srgbClr val="FFFFFF"/>
                </a:solidFill>
                <a:latin typeface="Calibri"/>
                <a:cs typeface="Calibri"/>
              </a:rPr>
              <a:t>carbonatée</a:t>
            </a:r>
            <a:r>
              <a:rPr sz="1600" dirty="0">
                <a:solidFill>
                  <a:srgbClr val="FFFFFF"/>
                </a:solidFill>
                <a:latin typeface="Calibri"/>
                <a:cs typeface="Calibri"/>
              </a:rPr>
              <a:t>	</a:t>
            </a:r>
            <a:r>
              <a:rPr sz="2400" i="1" baseline="1736" dirty="0">
                <a:solidFill>
                  <a:srgbClr val="FFFFFF"/>
                </a:solidFill>
                <a:latin typeface="Calibri"/>
                <a:cs typeface="Calibri"/>
              </a:rPr>
              <a:t>3.</a:t>
            </a:r>
            <a:r>
              <a:rPr sz="2400" i="1" spc="-75" baseline="1736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400" i="1" baseline="1736" dirty="0">
                <a:solidFill>
                  <a:srgbClr val="FFFFFF"/>
                </a:solidFill>
                <a:latin typeface="Calibri"/>
                <a:cs typeface="Calibri"/>
              </a:rPr>
              <a:t>Catégories</a:t>
            </a:r>
            <a:r>
              <a:rPr sz="2400" i="1" spc="-60" baseline="1736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400" i="1" baseline="1736" dirty="0">
                <a:solidFill>
                  <a:srgbClr val="FFFFFF"/>
                </a:solidFill>
                <a:latin typeface="Calibri"/>
                <a:cs typeface="Calibri"/>
              </a:rPr>
              <a:t>de</a:t>
            </a:r>
            <a:r>
              <a:rPr sz="2400" i="1" spc="-52" baseline="1736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400" i="1" baseline="1736" dirty="0">
                <a:solidFill>
                  <a:srgbClr val="FFFFFF"/>
                </a:solidFill>
                <a:latin typeface="Calibri"/>
                <a:cs typeface="Calibri"/>
              </a:rPr>
              <a:t>roches</a:t>
            </a:r>
            <a:r>
              <a:rPr sz="2400" i="1" spc="-60" baseline="1736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400" i="1" spc="-15" baseline="1736" dirty="0">
                <a:solidFill>
                  <a:srgbClr val="FFFFFF"/>
                </a:solidFill>
                <a:latin typeface="Calibri"/>
                <a:cs typeface="Calibri"/>
              </a:rPr>
              <a:t>sédimentaires</a:t>
            </a:r>
            <a:endParaRPr sz="2400" baseline="1736">
              <a:latin typeface="Calibri"/>
              <a:cs typeface="Calibri"/>
            </a:endParaRPr>
          </a:p>
        </p:txBody>
      </p:sp>
      <p:grpSp>
        <p:nvGrpSpPr>
          <p:cNvPr id="16" name="object 16"/>
          <p:cNvGrpSpPr/>
          <p:nvPr/>
        </p:nvGrpSpPr>
        <p:grpSpPr>
          <a:xfrm>
            <a:off x="103249" y="1192009"/>
            <a:ext cx="8866505" cy="440055"/>
            <a:chOff x="103249" y="1192009"/>
            <a:chExt cx="8866505" cy="440055"/>
          </a:xfrm>
        </p:grpSpPr>
        <p:pic>
          <p:nvPicPr>
            <p:cNvPr id="17" name="object 17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108012" y="1196771"/>
              <a:ext cx="8856472" cy="430352"/>
            </a:xfrm>
            <a:prstGeom prst="rect">
              <a:avLst/>
            </a:prstGeom>
          </p:spPr>
        </p:pic>
        <p:sp>
          <p:nvSpPr>
            <p:cNvPr id="18" name="object 18"/>
            <p:cNvSpPr/>
            <p:nvPr/>
          </p:nvSpPr>
          <p:spPr>
            <a:xfrm>
              <a:off x="108012" y="1196771"/>
              <a:ext cx="8856980" cy="430530"/>
            </a:xfrm>
            <a:custGeom>
              <a:avLst/>
              <a:gdLst/>
              <a:ahLst/>
              <a:cxnLst/>
              <a:rect l="l" t="t" r="r" b="b"/>
              <a:pathLst>
                <a:path w="8856980" h="430530">
                  <a:moveTo>
                    <a:pt x="0" y="430352"/>
                  </a:moveTo>
                  <a:lnTo>
                    <a:pt x="8856472" y="430352"/>
                  </a:lnTo>
                  <a:lnTo>
                    <a:pt x="8856472" y="0"/>
                  </a:lnTo>
                  <a:lnTo>
                    <a:pt x="0" y="0"/>
                  </a:lnTo>
                  <a:lnTo>
                    <a:pt x="0" y="430352"/>
                  </a:lnTo>
                  <a:close/>
                </a:path>
              </a:pathLst>
            </a:custGeom>
            <a:ln w="952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9" name="object 19"/>
          <p:cNvSpPr txBox="1"/>
          <p:nvPr/>
        </p:nvSpPr>
        <p:spPr>
          <a:xfrm>
            <a:off x="199034" y="1258646"/>
            <a:ext cx="2672715" cy="30035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100"/>
              </a:spcBef>
            </a:pPr>
            <a:r>
              <a:rPr sz="1800" b="1" spc="-20" dirty="0">
                <a:latin typeface="Trebuchet MS"/>
                <a:cs typeface="Trebuchet MS"/>
              </a:rPr>
              <a:t>CLASSIFICATION</a:t>
            </a:r>
            <a:r>
              <a:rPr sz="1800" b="1" spc="-50" dirty="0">
                <a:latin typeface="Trebuchet MS"/>
                <a:cs typeface="Trebuchet MS"/>
              </a:rPr>
              <a:t> </a:t>
            </a:r>
            <a:r>
              <a:rPr sz="1800" b="1" dirty="0">
                <a:latin typeface="Trebuchet MS"/>
                <a:cs typeface="Trebuchet MS"/>
              </a:rPr>
              <a:t>DE</a:t>
            </a:r>
            <a:r>
              <a:rPr sz="1800" b="1" spc="-5" dirty="0">
                <a:latin typeface="Trebuchet MS"/>
                <a:cs typeface="Trebuchet MS"/>
              </a:rPr>
              <a:t> </a:t>
            </a:r>
            <a:r>
              <a:rPr sz="1800" b="1" spc="-20" dirty="0">
                <a:latin typeface="Trebuchet MS"/>
                <a:cs typeface="Trebuchet MS"/>
              </a:rPr>
              <a:t>FOLK</a:t>
            </a:r>
            <a:endParaRPr sz="1800">
              <a:latin typeface="Trebuchet MS"/>
              <a:cs typeface="Trebuchet MS"/>
            </a:endParaRPr>
          </a:p>
        </p:txBody>
      </p:sp>
      <p:sp>
        <p:nvSpPr>
          <p:cNvPr id="20" name="object 20"/>
          <p:cNvSpPr txBox="1"/>
          <p:nvPr/>
        </p:nvSpPr>
        <p:spPr>
          <a:xfrm>
            <a:off x="214071" y="2074875"/>
            <a:ext cx="1995729" cy="1326004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400685" algn="l"/>
                <a:tab pos="1274445" algn="l"/>
                <a:tab pos="1704339" algn="l"/>
              </a:tabLst>
            </a:pPr>
            <a:r>
              <a:rPr sz="1200" spc="-25" dirty="0">
                <a:latin typeface="Comic Sans MS"/>
                <a:cs typeface="Comic Sans MS"/>
              </a:rPr>
              <a:t>On</a:t>
            </a:r>
            <a:r>
              <a:rPr sz="1200" dirty="0">
                <a:latin typeface="Comic Sans MS"/>
                <a:cs typeface="Comic Sans MS"/>
              </a:rPr>
              <a:t>	</a:t>
            </a:r>
            <a:r>
              <a:rPr sz="1200" spc="-10" dirty="0">
                <a:latin typeface="Comic Sans MS"/>
                <a:cs typeface="Comic Sans MS"/>
              </a:rPr>
              <a:t>considère</a:t>
            </a:r>
            <a:r>
              <a:rPr sz="1200" dirty="0">
                <a:latin typeface="Comic Sans MS"/>
                <a:cs typeface="Comic Sans MS"/>
              </a:rPr>
              <a:t>	</a:t>
            </a:r>
            <a:r>
              <a:rPr sz="1200" spc="-25" dirty="0">
                <a:latin typeface="Comic Sans MS"/>
                <a:cs typeface="Comic Sans MS"/>
              </a:rPr>
              <a:t>que</a:t>
            </a:r>
            <a:r>
              <a:rPr sz="1200" dirty="0">
                <a:latin typeface="Comic Sans MS"/>
                <a:cs typeface="Comic Sans MS"/>
              </a:rPr>
              <a:t>	</a:t>
            </a:r>
            <a:r>
              <a:rPr sz="1200" spc="-25" dirty="0">
                <a:latin typeface="Comic Sans MS"/>
                <a:cs typeface="Comic Sans MS"/>
              </a:rPr>
              <a:t>les</a:t>
            </a:r>
            <a:endParaRPr sz="1200" dirty="0">
              <a:latin typeface="Comic Sans MS"/>
              <a:cs typeface="Comic Sans MS"/>
            </a:endParaRPr>
          </a:p>
          <a:p>
            <a:pPr marL="12700">
              <a:lnSpc>
                <a:spcPct val="100000"/>
              </a:lnSpc>
            </a:pPr>
            <a:r>
              <a:rPr sz="1200" dirty="0">
                <a:latin typeface="Comic Sans MS"/>
                <a:cs typeface="Comic Sans MS"/>
              </a:rPr>
              <a:t>majeurs</a:t>
            </a:r>
            <a:r>
              <a:rPr sz="1200" spc="-25" dirty="0">
                <a:latin typeface="Comic Sans MS"/>
                <a:cs typeface="Comic Sans MS"/>
              </a:rPr>
              <a:t> </a:t>
            </a:r>
            <a:r>
              <a:rPr sz="1200" dirty="0">
                <a:latin typeface="Comic Sans MS"/>
                <a:cs typeface="Comic Sans MS"/>
              </a:rPr>
              <a:t>des</a:t>
            </a:r>
            <a:r>
              <a:rPr sz="1200" spc="-25" dirty="0">
                <a:latin typeface="Comic Sans MS"/>
                <a:cs typeface="Comic Sans MS"/>
              </a:rPr>
              <a:t> </a:t>
            </a:r>
            <a:r>
              <a:rPr sz="1200" dirty="0">
                <a:latin typeface="Comic Sans MS"/>
                <a:cs typeface="Comic Sans MS"/>
              </a:rPr>
              <a:t>calcaires</a:t>
            </a:r>
            <a:r>
              <a:rPr sz="1200" spc="-20" dirty="0">
                <a:latin typeface="Comic Sans MS"/>
                <a:cs typeface="Comic Sans MS"/>
              </a:rPr>
              <a:t> </a:t>
            </a:r>
            <a:r>
              <a:rPr sz="1200" dirty="0">
                <a:latin typeface="Comic Sans MS"/>
                <a:cs typeface="Comic Sans MS"/>
              </a:rPr>
              <a:t>sont</a:t>
            </a:r>
            <a:r>
              <a:rPr sz="1200" spc="-40" dirty="0">
                <a:latin typeface="Comic Sans MS"/>
                <a:cs typeface="Comic Sans MS"/>
              </a:rPr>
              <a:t> </a:t>
            </a:r>
            <a:r>
              <a:rPr sz="1200" spc="-50" dirty="0">
                <a:latin typeface="Comic Sans MS"/>
                <a:cs typeface="Comic Sans MS"/>
              </a:rPr>
              <a:t>:</a:t>
            </a:r>
            <a:endParaRPr sz="1200" dirty="0">
              <a:latin typeface="Comic Sans MS"/>
              <a:cs typeface="Comic Sans MS"/>
            </a:endParaRPr>
          </a:p>
          <a:p>
            <a:pPr marL="184785" marR="16510" indent="-172720">
              <a:lnSpc>
                <a:spcPct val="100000"/>
              </a:lnSpc>
              <a:spcBef>
                <a:spcPts val="1440"/>
              </a:spcBef>
              <a:buFont typeface="Arial"/>
              <a:buChar char="•"/>
              <a:tabLst>
                <a:tab pos="184785" algn="l"/>
              </a:tabLst>
            </a:pPr>
            <a:r>
              <a:rPr sz="1200" dirty="0">
                <a:latin typeface="Comic Sans MS"/>
                <a:cs typeface="Comic Sans MS"/>
              </a:rPr>
              <a:t>les</a:t>
            </a:r>
            <a:r>
              <a:rPr sz="1200" spc="114" dirty="0">
                <a:latin typeface="Comic Sans MS"/>
                <a:cs typeface="Comic Sans MS"/>
              </a:rPr>
              <a:t>  </a:t>
            </a:r>
            <a:r>
              <a:rPr sz="1200" dirty="0">
                <a:latin typeface="Comic Sans MS"/>
                <a:cs typeface="Comic Sans MS"/>
              </a:rPr>
              <a:t>"</a:t>
            </a:r>
            <a:r>
              <a:rPr sz="1200" b="1" dirty="0">
                <a:solidFill>
                  <a:srgbClr val="FF0000"/>
                </a:solidFill>
                <a:latin typeface="Comic Sans MS"/>
                <a:cs typeface="Comic Sans MS"/>
              </a:rPr>
              <a:t>allochems</a:t>
            </a:r>
            <a:r>
              <a:rPr sz="1200" dirty="0">
                <a:latin typeface="Comic Sans MS"/>
                <a:cs typeface="Comic Sans MS"/>
              </a:rPr>
              <a:t>"</a:t>
            </a:r>
            <a:r>
              <a:rPr sz="1200" spc="110" dirty="0">
                <a:latin typeface="Comic Sans MS"/>
                <a:cs typeface="Comic Sans MS"/>
              </a:rPr>
              <a:t>  </a:t>
            </a:r>
            <a:r>
              <a:rPr sz="1200" spc="-10" dirty="0">
                <a:latin typeface="Comic Sans MS"/>
                <a:cs typeface="Comic Sans MS"/>
              </a:rPr>
              <a:t>(grains, </a:t>
            </a:r>
            <a:r>
              <a:rPr sz="1200" dirty="0">
                <a:latin typeface="Comic Sans MS"/>
                <a:cs typeface="Comic Sans MS"/>
              </a:rPr>
              <a:t>éléments</a:t>
            </a:r>
            <a:r>
              <a:rPr sz="1200" spc="-35" dirty="0">
                <a:latin typeface="Comic Sans MS"/>
                <a:cs typeface="Comic Sans MS"/>
              </a:rPr>
              <a:t> </a:t>
            </a:r>
            <a:r>
              <a:rPr sz="1200" dirty="0">
                <a:latin typeface="Comic Sans MS"/>
                <a:cs typeface="Comic Sans MS"/>
              </a:rPr>
              <a:t>figurés)</a:t>
            </a:r>
            <a:r>
              <a:rPr sz="1200" spc="-55" dirty="0">
                <a:latin typeface="Comic Sans MS"/>
                <a:cs typeface="Comic Sans MS"/>
              </a:rPr>
              <a:t> </a:t>
            </a:r>
            <a:r>
              <a:rPr sz="1200" spc="-50" dirty="0">
                <a:latin typeface="Comic Sans MS"/>
                <a:cs typeface="Comic Sans MS"/>
              </a:rPr>
              <a:t>:</a:t>
            </a:r>
            <a:endParaRPr sz="1200" dirty="0">
              <a:latin typeface="Comic Sans MS"/>
              <a:cs typeface="Comic Sans MS"/>
            </a:endParaRPr>
          </a:p>
          <a:p>
            <a:pPr marL="367665" lvl="1" indent="-177165">
              <a:lnSpc>
                <a:spcPct val="100000"/>
              </a:lnSpc>
              <a:spcBef>
                <a:spcPts val="1440"/>
              </a:spcBef>
              <a:buFont typeface="Courier New"/>
              <a:buChar char="o"/>
              <a:tabLst>
                <a:tab pos="367665" algn="l"/>
                <a:tab pos="826135" algn="l"/>
                <a:tab pos="1945005" algn="l"/>
              </a:tabLst>
            </a:pPr>
            <a:r>
              <a:rPr sz="1200" spc="-25" dirty="0">
                <a:latin typeface="Comic Sans MS"/>
                <a:cs typeface="Comic Sans MS"/>
              </a:rPr>
              <a:t>les</a:t>
            </a:r>
            <a:r>
              <a:rPr sz="1200" dirty="0">
                <a:latin typeface="Comic Sans MS"/>
                <a:cs typeface="Comic Sans MS"/>
              </a:rPr>
              <a:t>	</a:t>
            </a:r>
            <a:r>
              <a:rPr sz="1400" b="1" spc="-10" dirty="0">
                <a:solidFill>
                  <a:srgbClr val="FF0000"/>
                </a:solidFill>
                <a:latin typeface="Comic Sans MS"/>
                <a:cs typeface="Comic Sans MS"/>
              </a:rPr>
              <a:t>intraclastes</a:t>
            </a:r>
            <a:r>
              <a:rPr sz="1200" b="1" dirty="0">
                <a:solidFill>
                  <a:srgbClr val="FF0000"/>
                </a:solidFill>
                <a:latin typeface="Comic Sans MS"/>
                <a:cs typeface="Comic Sans MS"/>
              </a:rPr>
              <a:t>	</a:t>
            </a:r>
            <a:r>
              <a:rPr sz="1200" spc="-50" dirty="0">
                <a:latin typeface="Comic Sans MS"/>
                <a:cs typeface="Comic Sans MS"/>
              </a:rPr>
              <a:t>:</a:t>
            </a:r>
            <a:endParaRPr sz="1200" dirty="0">
              <a:latin typeface="Comic Sans MS"/>
              <a:cs typeface="Comic Sans MS"/>
            </a:endParaRPr>
          </a:p>
        </p:txBody>
      </p:sp>
      <p:sp>
        <p:nvSpPr>
          <p:cNvPr id="21" name="object 21"/>
          <p:cNvSpPr txBox="1"/>
          <p:nvPr/>
        </p:nvSpPr>
        <p:spPr>
          <a:xfrm>
            <a:off x="2293111" y="2074875"/>
            <a:ext cx="906780" cy="20891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spc="-10" dirty="0">
                <a:latin typeface="Comic Sans MS"/>
                <a:cs typeface="Comic Sans MS"/>
              </a:rPr>
              <a:t>constituants</a:t>
            </a:r>
            <a:endParaRPr sz="1200">
              <a:latin typeface="Comic Sans MS"/>
              <a:cs typeface="Comic Sans MS"/>
            </a:endParaRPr>
          </a:p>
        </p:txBody>
      </p:sp>
      <p:sp>
        <p:nvSpPr>
          <p:cNvPr id="22" name="object 22"/>
          <p:cNvSpPr txBox="1"/>
          <p:nvPr/>
        </p:nvSpPr>
        <p:spPr>
          <a:xfrm>
            <a:off x="2306827" y="2623820"/>
            <a:ext cx="891540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spc="-10" dirty="0">
                <a:latin typeface="Comic Sans MS"/>
                <a:cs typeface="Comic Sans MS"/>
              </a:rPr>
              <a:t>corpuscules,</a:t>
            </a:r>
            <a:endParaRPr sz="1200" dirty="0">
              <a:latin typeface="Comic Sans MS"/>
              <a:cs typeface="Comic Sans MS"/>
            </a:endParaRPr>
          </a:p>
        </p:txBody>
      </p:sp>
      <p:sp>
        <p:nvSpPr>
          <p:cNvPr id="23" name="object 23"/>
          <p:cNvSpPr txBox="1"/>
          <p:nvPr/>
        </p:nvSpPr>
        <p:spPr>
          <a:xfrm>
            <a:off x="2451607" y="3172459"/>
            <a:ext cx="744220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spc="-10" dirty="0">
                <a:latin typeface="Comic Sans MS"/>
                <a:cs typeface="Comic Sans MS"/>
              </a:rPr>
              <a:t>sédiments</a:t>
            </a:r>
            <a:endParaRPr sz="1200">
              <a:latin typeface="Comic Sans MS"/>
              <a:cs typeface="Comic Sans MS"/>
            </a:endParaRPr>
          </a:p>
        </p:txBody>
      </p:sp>
      <p:sp>
        <p:nvSpPr>
          <p:cNvPr id="24" name="object 24"/>
          <p:cNvSpPr txBox="1"/>
          <p:nvPr/>
        </p:nvSpPr>
        <p:spPr>
          <a:xfrm>
            <a:off x="262383" y="4026271"/>
            <a:ext cx="2984500" cy="2587888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67665">
              <a:lnSpc>
                <a:spcPct val="100000"/>
              </a:lnSpc>
              <a:spcBef>
                <a:spcPts val="100"/>
              </a:spcBef>
            </a:pPr>
            <a:r>
              <a:rPr sz="1600" spc="-10" dirty="0">
                <a:latin typeface="Comic Sans MS"/>
                <a:cs typeface="Comic Sans MS"/>
              </a:rPr>
              <a:t>remaniés;</a:t>
            </a:r>
            <a:endParaRPr sz="1600" dirty="0">
              <a:latin typeface="Comic Sans MS"/>
              <a:cs typeface="Comic Sans MS"/>
            </a:endParaRPr>
          </a:p>
          <a:p>
            <a:pPr marL="367665" marR="5080" indent="-177165">
              <a:lnSpc>
                <a:spcPct val="100000"/>
              </a:lnSpc>
              <a:buFont typeface="Courier New"/>
              <a:buChar char="o"/>
              <a:tabLst>
                <a:tab pos="367665" algn="l"/>
                <a:tab pos="716915" algn="l"/>
                <a:tab pos="1347470" algn="l"/>
                <a:tab pos="1542415" algn="l"/>
                <a:tab pos="2121535" algn="l"/>
                <a:tab pos="2797175" algn="l"/>
              </a:tabLst>
            </a:pPr>
            <a:r>
              <a:rPr sz="1600" spc="-25" dirty="0">
                <a:latin typeface="Comic Sans MS"/>
                <a:cs typeface="Comic Sans MS"/>
              </a:rPr>
              <a:t>les</a:t>
            </a:r>
            <a:r>
              <a:rPr sz="1600" dirty="0">
                <a:latin typeface="Comic Sans MS"/>
                <a:cs typeface="Comic Sans MS"/>
              </a:rPr>
              <a:t>	</a:t>
            </a:r>
            <a:r>
              <a:rPr sz="1600" b="1" spc="-10" dirty="0">
                <a:solidFill>
                  <a:srgbClr val="FF0000"/>
                </a:solidFill>
                <a:latin typeface="Comic Sans MS"/>
                <a:cs typeface="Comic Sans MS"/>
              </a:rPr>
              <a:t>pellets</a:t>
            </a:r>
            <a:r>
              <a:rPr sz="1600" b="1" dirty="0">
                <a:solidFill>
                  <a:srgbClr val="FF0000"/>
                </a:solidFill>
                <a:latin typeface="Comic Sans MS"/>
                <a:cs typeface="Comic Sans MS"/>
              </a:rPr>
              <a:t>	</a:t>
            </a:r>
            <a:r>
              <a:rPr sz="1600" spc="-50" dirty="0">
                <a:latin typeface="Comic Sans MS"/>
                <a:cs typeface="Comic Sans MS"/>
              </a:rPr>
              <a:t>:</a:t>
            </a:r>
            <a:r>
              <a:rPr sz="1600" dirty="0">
                <a:latin typeface="Comic Sans MS"/>
                <a:cs typeface="Comic Sans MS"/>
              </a:rPr>
              <a:t>	</a:t>
            </a:r>
            <a:r>
              <a:rPr sz="1600" spc="-10" dirty="0">
                <a:latin typeface="Comic Sans MS"/>
                <a:cs typeface="Comic Sans MS"/>
              </a:rPr>
              <a:t>grains</a:t>
            </a:r>
            <a:r>
              <a:rPr sz="1600" dirty="0">
                <a:latin typeface="Comic Sans MS"/>
                <a:cs typeface="Comic Sans MS"/>
              </a:rPr>
              <a:t>	</a:t>
            </a:r>
            <a:r>
              <a:rPr sz="1600" spc="-10" dirty="0">
                <a:latin typeface="Comic Sans MS"/>
                <a:cs typeface="Comic Sans MS"/>
              </a:rPr>
              <a:t>ovoïdes</a:t>
            </a:r>
            <a:r>
              <a:rPr sz="1600" dirty="0">
                <a:latin typeface="Comic Sans MS"/>
                <a:cs typeface="Comic Sans MS"/>
              </a:rPr>
              <a:t>	</a:t>
            </a:r>
            <a:r>
              <a:rPr sz="1600" spc="-25" dirty="0">
                <a:latin typeface="Comic Sans MS"/>
                <a:cs typeface="Comic Sans MS"/>
              </a:rPr>
              <a:t>de </a:t>
            </a:r>
            <a:r>
              <a:rPr sz="1600" dirty="0">
                <a:latin typeface="Comic Sans MS"/>
                <a:cs typeface="Comic Sans MS"/>
              </a:rPr>
              <a:t>micrite</a:t>
            </a:r>
            <a:r>
              <a:rPr sz="1600" spc="-30" dirty="0">
                <a:latin typeface="Comic Sans MS"/>
                <a:cs typeface="Comic Sans MS"/>
              </a:rPr>
              <a:t> </a:t>
            </a:r>
            <a:r>
              <a:rPr sz="1600" dirty="0">
                <a:latin typeface="Comic Sans MS"/>
                <a:cs typeface="Comic Sans MS"/>
              </a:rPr>
              <a:t>de</a:t>
            </a:r>
            <a:r>
              <a:rPr sz="1600" spc="-40" dirty="0">
                <a:latin typeface="Comic Sans MS"/>
                <a:cs typeface="Comic Sans MS"/>
              </a:rPr>
              <a:t> </a:t>
            </a:r>
            <a:r>
              <a:rPr sz="1600" dirty="0">
                <a:latin typeface="Comic Sans MS"/>
                <a:cs typeface="Comic Sans MS"/>
              </a:rPr>
              <a:t>taille</a:t>
            </a:r>
            <a:r>
              <a:rPr sz="1600" spc="305" dirty="0">
                <a:latin typeface="Comic Sans MS"/>
                <a:cs typeface="Comic Sans MS"/>
              </a:rPr>
              <a:t> </a:t>
            </a:r>
            <a:r>
              <a:rPr sz="1600" dirty="0">
                <a:latin typeface="Comic Sans MS"/>
                <a:cs typeface="Comic Sans MS"/>
              </a:rPr>
              <a:t>inframillimétrique</a:t>
            </a:r>
            <a:r>
              <a:rPr sz="1600" spc="-25" dirty="0">
                <a:latin typeface="Comic Sans MS"/>
                <a:cs typeface="Comic Sans MS"/>
              </a:rPr>
              <a:t> </a:t>
            </a:r>
            <a:r>
              <a:rPr sz="1600" spc="-50" dirty="0">
                <a:latin typeface="Comic Sans MS"/>
                <a:cs typeface="Comic Sans MS"/>
              </a:rPr>
              <a:t>;</a:t>
            </a:r>
            <a:endParaRPr sz="1600" dirty="0">
              <a:latin typeface="Comic Sans MS"/>
              <a:cs typeface="Comic Sans MS"/>
            </a:endParaRPr>
          </a:p>
          <a:p>
            <a:pPr marL="367665" indent="-177165">
              <a:lnSpc>
                <a:spcPct val="100000"/>
              </a:lnSpc>
              <a:buFont typeface="Courier New"/>
              <a:buChar char="o"/>
              <a:tabLst>
                <a:tab pos="367665" algn="l"/>
              </a:tabLst>
            </a:pPr>
            <a:r>
              <a:rPr sz="1600" dirty="0">
                <a:latin typeface="Comic Sans MS"/>
                <a:cs typeface="Comic Sans MS"/>
              </a:rPr>
              <a:t>les</a:t>
            </a:r>
            <a:r>
              <a:rPr sz="1600" spc="40" dirty="0">
                <a:latin typeface="Comic Sans MS"/>
                <a:cs typeface="Comic Sans MS"/>
              </a:rPr>
              <a:t> </a:t>
            </a:r>
            <a:r>
              <a:rPr sz="1600" b="1" spc="-10" dirty="0">
                <a:solidFill>
                  <a:srgbClr val="FF0000"/>
                </a:solidFill>
                <a:latin typeface="Comic Sans MS"/>
                <a:cs typeface="Comic Sans MS"/>
              </a:rPr>
              <a:t>oolithes</a:t>
            </a:r>
            <a:r>
              <a:rPr sz="1600" b="1" spc="-150" dirty="0">
                <a:solidFill>
                  <a:srgbClr val="FF0000"/>
                </a:solidFill>
                <a:latin typeface="Comic Sans MS"/>
                <a:cs typeface="Comic Sans MS"/>
              </a:rPr>
              <a:t> </a:t>
            </a:r>
            <a:r>
              <a:rPr sz="1600" spc="-50" dirty="0">
                <a:latin typeface="Comic Sans MS"/>
                <a:cs typeface="Comic Sans MS"/>
              </a:rPr>
              <a:t>;</a:t>
            </a:r>
            <a:endParaRPr sz="1600" dirty="0">
              <a:latin typeface="Comic Sans MS"/>
              <a:cs typeface="Comic Sans MS"/>
            </a:endParaRPr>
          </a:p>
          <a:p>
            <a:pPr marL="367665" marR="5715" indent="-177165">
              <a:lnSpc>
                <a:spcPct val="100000"/>
              </a:lnSpc>
              <a:buFont typeface="Courier New"/>
              <a:buChar char="o"/>
              <a:tabLst>
                <a:tab pos="367665" algn="l"/>
              </a:tabLst>
            </a:pPr>
            <a:r>
              <a:rPr sz="1600" dirty="0">
                <a:latin typeface="Comic Sans MS"/>
                <a:cs typeface="Comic Sans MS"/>
              </a:rPr>
              <a:t>les</a:t>
            </a:r>
            <a:r>
              <a:rPr sz="1600" spc="95" dirty="0">
                <a:latin typeface="Comic Sans MS"/>
                <a:cs typeface="Comic Sans MS"/>
              </a:rPr>
              <a:t>  </a:t>
            </a:r>
            <a:r>
              <a:rPr sz="1600" b="1" dirty="0">
                <a:solidFill>
                  <a:srgbClr val="FF0000"/>
                </a:solidFill>
                <a:latin typeface="Comic Sans MS"/>
                <a:cs typeface="Comic Sans MS"/>
              </a:rPr>
              <a:t>fossiles,</a:t>
            </a:r>
            <a:r>
              <a:rPr sz="1600" b="1" spc="380" dirty="0">
                <a:solidFill>
                  <a:srgbClr val="FF0000"/>
                </a:solidFill>
                <a:latin typeface="Comic Sans MS"/>
                <a:cs typeface="Comic Sans MS"/>
              </a:rPr>
              <a:t> </a:t>
            </a:r>
            <a:r>
              <a:rPr sz="1600" b="1" dirty="0">
                <a:solidFill>
                  <a:srgbClr val="FF0000"/>
                </a:solidFill>
                <a:latin typeface="Comic Sans MS"/>
                <a:cs typeface="Comic Sans MS"/>
              </a:rPr>
              <a:t>bioclastes</a:t>
            </a:r>
            <a:r>
              <a:rPr sz="1600" b="1" spc="375" dirty="0">
                <a:solidFill>
                  <a:srgbClr val="FF0000"/>
                </a:solidFill>
                <a:latin typeface="Comic Sans MS"/>
                <a:cs typeface="Comic Sans MS"/>
              </a:rPr>
              <a:t> </a:t>
            </a:r>
            <a:r>
              <a:rPr sz="1600" b="1" dirty="0">
                <a:solidFill>
                  <a:srgbClr val="FF0000"/>
                </a:solidFill>
                <a:latin typeface="Comic Sans MS"/>
                <a:cs typeface="Comic Sans MS"/>
              </a:rPr>
              <a:t>et</a:t>
            </a:r>
            <a:r>
              <a:rPr sz="1600" b="1" spc="390" dirty="0">
                <a:solidFill>
                  <a:srgbClr val="FF0000"/>
                </a:solidFill>
                <a:latin typeface="Comic Sans MS"/>
                <a:cs typeface="Comic Sans MS"/>
              </a:rPr>
              <a:t> </a:t>
            </a:r>
            <a:r>
              <a:rPr sz="1600" b="1" spc="-10" dirty="0">
                <a:solidFill>
                  <a:srgbClr val="FF0000"/>
                </a:solidFill>
                <a:latin typeface="Comic Sans MS"/>
                <a:cs typeface="Comic Sans MS"/>
              </a:rPr>
              <a:t>grains squelettiques</a:t>
            </a:r>
            <a:r>
              <a:rPr sz="1600" b="1" spc="-95" dirty="0">
                <a:solidFill>
                  <a:srgbClr val="FF0000"/>
                </a:solidFill>
                <a:latin typeface="Comic Sans MS"/>
                <a:cs typeface="Comic Sans MS"/>
              </a:rPr>
              <a:t> </a:t>
            </a:r>
            <a:r>
              <a:rPr sz="1600" spc="-50" dirty="0">
                <a:latin typeface="Comic Sans MS"/>
                <a:cs typeface="Comic Sans MS"/>
              </a:rPr>
              <a:t>;</a:t>
            </a:r>
            <a:endParaRPr sz="1600" dirty="0">
              <a:latin typeface="Comic Sans MS"/>
              <a:cs typeface="Comic Sans MS"/>
            </a:endParaRPr>
          </a:p>
          <a:p>
            <a:pPr marL="186055" indent="-173355">
              <a:lnSpc>
                <a:spcPct val="100000"/>
              </a:lnSpc>
              <a:spcBef>
                <a:spcPts val="1440"/>
              </a:spcBef>
              <a:buFont typeface="Arial"/>
              <a:buChar char="•"/>
              <a:tabLst>
                <a:tab pos="186055" algn="l"/>
              </a:tabLst>
            </a:pPr>
            <a:r>
              <a:rPr sz="1600" dirty="0">
                <a:latin typeface="Comic Sans MS"/>
                <a:cs typeface="Comic Sans MS"/>
              </a:rPr>
              <a:t>la</a:t>
            </a:r>
            <a:r>
              <a:rPr sz="1600" spc="-30" dirty="0">
                <a:latin typeface="Comic Sans MS"/>
                <a:cs typeface="Comic Sans MS"/>
              </a:rPr>
              <a:t> </a:t>
            </a:r>
            <a:r>
              <a:rPr sz="1600" b="1" spc="-10" dirty="0">
                <a:solidFill>
                  <a:srgbClr val="FF0000"/>
                </a:solidFill>
                <a:latin typeface="Comic Sans MS"/>
                <a:cs typeface="Comic Sans MS"/>
              </a:rPr>
              <a:t>matrice</a:t>
            </a:r>
            <a:r>
              <a:rPr sz="1600" b="1" spc="-160" dirty="0">
                <a:solidFill>
                  <a:srgbClr val="FF0000"/>
                </a:solidFill>
                <a:latin typeface="Comic Sans MS"/>
                <a:cs typeface="Comic Sans MS"/>
              </a:rPr>
              <a:t> </a:t>
            </a:r>
            <a:r>
              <a:rPr sz="1600" dirty="0">
                <a:latin typeface="Comic Sans MS"/>
                <a:cs typeface="Comic Sans MS"/>
              </a:rPr>
              <a:t>(micrite)</a:t>
            </a:r>
            <a:r>
              <a:rPr sz="1600" spc="-15" dirty="0">
                <a:latin typeface="Comic Sans MS"/>
                <a:cs typeface="Comic Sans MS"/>
              </a:rPr>
              <a:t> </a:t>
            </a:r>
            <a:r>
              <a:rPr sz="1600" spc="-50" dirty="0">
                <a:latin typeface="Comic Sans MS"/>
                <a:cs typeface="Comic Sans MS"/>
              </a:rPr>
              <a:t>;</a:t>
            </a:r>
            <a:endParaRPr sz="1600" dirty="0">
              <a:latin typeface="Comic Sans MS"/>
              <a:cs typeface="Comic Sans MS"/>
            </a:endParaRPr>
          </a:p>
          <a:p>
            <a:pPr marL="186055" indent="-173355">
              <a:lnSpc>
                <a:spcPct val="100000"/>
              </a:lnSpc>
              <a:spcBef>
                <a:spcPts val="1440"/>
              </a:spcBef>
              <a:buFont typeface="Arial"/>
              <a:buChar char="•"/>
              <a:tabLst>
                <a:tab pos="186055" algn="l"/>
              </a:tabLst>
            </a:pPr>
            <a:r>
              <a:rPr sz="1600" dirty="0">
                <a:latin typeface="Comic Sans MS"/>
                <a:cs typeface="Comic Sans MS"/>
              </a:rPr>
              <a:t>le </a:t>
            </a:r>
            <a:r>
              <a:rPr sz="1600" b="1" spc="-10" dirty="0">
                <a:solidFill>
                  <a:srgbClr val="FF0000"/>
                </a:solidFill>
                <a:latin typeface="Comic Sans MS"/>
                <a:cs typeface="Comic Sans MS"/>
              </a:rPr>
              <a:t>ciment</a:t>
            </a:r>
            <a:r>
              <a:rPr sz="1600" b="1" spc="-145" dirty="0">
                <a:solidFill>
                  <a:srgbClr val="FF0000"/>
                </a:solidFill>
                <a:latin typeface="Comic Sans MS"/>
                <a:cs typeface="Comic Sans MS"/>
              </a:rPr>
              <a:t> </a:t>
            </a:r>
            <a:r>
              <a:rPr sz="1600" spc="-10" dirty="0">
                <a:latin typeface="Comic Sans MS"/>
                <a:cs typeface="Comic Sans MS"/>
              </a:rPr>
              <a:t>(sparite).</a:t>
            </a:r>
            <a:endParaRPr sz="1600" dirty="0">
              <a:latin typeface="Comic Sans MS"/>
              <a:cs typeface="Comic Sans MS"/>
            </a:endParaRPr>
          </a:p>
        </p:txBody>
      </p:sp>
      <p:sp>
        <p:nvSpPr>
          <p:cNvPr id="25" name="object 25"/>
          <p:cNvSpPr txBox="1"/>
          <p:nvPr/>
        </p:nvSpPr>
        <p:spPr>
          <a:xfrm>
            <a:off x="3151632" y="1260093"/>
            <a:ext cx="5741670" cy="26924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95"/>
              </a:spcBef>
            </a:pPr>
            <a:r>
              <a:rPr sz="1600" dirty="0">
                <a:solidFill>
                  <a:srgbClr val="FFFFFF"/>
                </a:solidFill>
                <a:latin typeface="Calibri"/>
                <a:cs typeface="Calibri"/>
              </a:rPr>
              <a:t>Nomination</a:t>
            </a:r>
            <a:r>
              <a:rPr sz="1600" spc="-5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600" dirty="0">
                <a:solidFill>
                  <a:srgbClr val="FFFFFF"/>
                </a:solidFill>
                <a:latin typeface="Calibri"/>
                <a:cs typeface="Calibri"/>
              </a:rPr>
              <a:t>des</a:t>
            </a:r>
            <a:r>
              <a:rPr sz="1600" spc="-2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600" spc="-90" dirty="0">
                <a:solidFill>
                  <a:srgbClr val="FFFFFF"/>
                </a:solidFill>
                <a:latin typeface="Calibri"/>
                <a:cs typeface="Calibri"/>
              </a:rPr>
              <a:t>r.</a:t>
            </a:r>
            <a:r>
              <a:rPr sz="160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600" spc="-10" dirty="0">
                <a:solidFill>
                  <a:srgbClr val="FFFFFF"/>
                </a:solidFill>
                <a:latin typeface="Calibri"/>
                <a:cs typeface="Calibri"/>
              </a:rPr>
              <a:t>carbonatées</a:t>
            </a:r>
            <a:r>
              <a:rPr sz="1600" spc="-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600" dirty="0">
                <a:solidFill>
                  <a:srgbClr val="FFFFFF"/>
                </a:solidFill>
                <a:latin typeface="Calibri"/>
                <a:cs typeface="Calibri"/>
              </a:rPr>
              <a:t>par</a:t>
            </a:r>
            <a:r>
              <a:rPr sz="1600" spc="-3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600" spc="-10" dirty="0">
                <a:solidFill>
                  <a:srgbClr val="FFFFFF"/>
                </a:solidFill>
                <a:latin typeface="Calibri"/>
                <a:cs typeface="Calibri"/>
              </a:rPr>
              <a:t>identification</a:t>
            </a:r>
            <a:r>
              <a:rPr sz="1600" spc="-6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600" dirty="0">
                <a:solidFill>
                  <a:srgbClr val="FFFFFF"/>
                </a:solidFill>
                <a:latin typeface="Calibri"/>
                <a:cs typeface="Calibri"/>
              </a:rPr>
              <a:t>des</a:t>
            </a:r>
            <a:r>
              <a:rPr sz="1600" spc="-2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600" dirty="0">
                <a:solidFill>
                  <a:srgbClr val="FFFFFF"/>
                </a:solidFill>
                <a:latin typeface="Calibri"/>
                <a:cs typeface="Calibri"/>
              </a:rPr>
              <a:t>grains</a:t>
            </a:r>
            <a:r>
              <a:rPr sz="1600" spc="-2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600" dirty="0">
                <a:solidFill>
                  <a:srgbClr val="FFFFFF"/>
                </a:solidFill>
                <a:latin typeface="Calibri"/>
                <a:cs typeface="Calibri"/>
              </a:rPr>
              <a:t>et</a:t>
            </a:r>
            <a:r>
              <a:rPr sz="1600" spc="-1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600" dirty="0">
                <a:solidFill>
                  <a:srgbClr val="FFFFFF"/>
                </a:solidFill>
                <a:latin typeface="Calibri"/>
                <a:cs typeface="Calibri"/>
              </a:rPr>
              <a:t>du</a:t>
            </a:r>
            <a:r>
              <a:rPr sz="1600" spc="-3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600" spc="-10" dirty="0">
                <a:solidFill>
                  <a:srgbClr val="FFFFFF"/>
                </a:solidFill>
                <a:latin typeface="Calibri"/>
                <a:cs typeface="Calibri"/>
              </a:rPr>
              <a:t>liant</a:t>
            </a:r>
            <a:endParaRPr sz="1600">
              <a:latin typeface="Calibri"/>
              <a:cs typeface="Calibri"/>
            </a:endParaRPr>
          </a:p>
        </p:txBody>
      </p:sp>
      <p:sp>
        <p:nvSpPr>
          <p:cNvPr id="26" name="object 26"/>
          <p:cNvSpPr txBox="1"/>
          <p:nvPr/>
        </p:nvSpPr>
        <p:spPr>
          <a:xfrm>
            <a:off x="3809491" y="6572504"/>
            <a:ext cx="5043170" cy="23939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400" i="1" spc="-10" dirty="0">
                <a:latin typeface="Calibri"/>
                <a:cs typeface="Calibri"/>
              </a:rPr>
              <a:t>Classification</a:t>
            </a:r>
            <a:r>
              <a:rPr sz="1400" i="1" spc="-40" dirty="0">
                <a:latin typeface="Calibri"/>
                <a:cs typeface="Calibri"/>
              </a:rPr>
              <a:t> </a:t>
            </a:r>
            <a:r>
              <a:rPr sz="1400" i="1" dirty="0">
                <a:latin typeface="Calibri"/>
                <a:cs typeface="Calibri"/>
              </a:rPr>
              <a:t>des</a:t>
            </a:r>
            <a:r>
              <a:rPr sz="1400" i="1" spc="-30" dirty="0">
                <a:latin typeface="Calibri"/>
                <a:cs typeface="Calibri"/>
              </a:rPr>
              <a:t> </a:t>
            </a:r>
            <a:r>
              <a:rPr sz="1400" i="1" dirty="0">
                <a:latin typeface="Calibri"/>
                <a:cs typeface="Calibri"/>
              </a:rPr>
              <a:t>roches</a:t>
            </a:r>
            <a:r>
              <a:rPr sz="1400" i="1" spc="-50" dirty="0">
                <a:latin typeface="Calibri"/>
                <a:cs typeface="Calibri"/>
              </a:rPr>
              <a:t> </a:t>
            </a:r>
            <a:r>
              <a:rPr sz="1400" i="1" dirty="0">
                <a:latin typeface="Calibri"/>
                <a:cs typeface="Calibri"/>
              </a:rPr>
              <a:t>calcaires</a:t>
            </a:r>
            <a:r>
              <a:rPr sz="1400" i="1" spc="-30" dirty="0">
                <a:latin typeface="Calibri"/>
                <a:cs typeface="Calibri"/>
              </a:rPr>
              <a:t> </a:t>
            </a:r>
            <a:r>
              <a:rPr sz="1400" i="1" dirty="0">
                <a:latin typeface="Calibri"/>
                <a:cs typeface="Calibri"/>
              </a:rPr>
              <a:t>selon</a:t>
            </a:r>
            <a:r>
              <a:rPr sz="1400" i="1" spc="-30" dirty="0">
                <a:latin typeface="Calibri"/>
                <a:cs typeface="Calibri"/>
              </a:rPr>
              <a:t> </a:t>
            </a:r>
            <a:r>
              <a:rPr sz="1400" i="1" dirty="0">
                <a:latin typeface="Calibri"/>
                <a:cs typeface="Calibri"/>
              </a:rPr>
              <a:t>Folk</a:t>
            </a:r>
            <a:r>
              <a:rPr sz="1400" i="1" spc="-45" dirty="0">
                <a:latin typeface="Calibri"/>
                <a:cs typeface="Calibri"/>
              </a:rPr>
              <a:t> </a:t>
            </a:r>
            <a:r>
              <a:rPr sz="1400" i="1" dirty="0">
                <a:latin typeface="Calibri"/>
                <a:cs typeface="Calibri"/>
              </a:rPr>
              <a:t>(1959)</a:t>
            </a:r>
            <a:r>
              <a:rPr sz="1400" i="1" spc="-5" dirty="0">
                <a:latin typeface="Calibri"/>
                <a:cs typeface="Calibri"/>
              </a:rPr>
              <a:t> </a:t>
            </a:r>
            <a:r>
              <a:rPr sz="1400" i="1" spc="-65" dirty="0">
                <a:latin typeface="Calibri"/>
                <a:cs typeface="Calibri"/>
              </a:rPr>
              <a:t>F.</a:t>
            </a:r>
            <a:r>
              <a:rPr sz="1400" i="1" spc="-20" dirty="0">
                <a:latin typeface="Calibri"/>
                <a:cs typeface="Calibri"/>
              </a:rPr>
              <a:t> </a:t>
            </a:r>
            <a:r>
              <a:rPr sz="1400" i="1" dirty="0">
                <a:latin typeface="Calibri"/>
                <a:cs typeface="Calibri"/>
              </a:rPr>
              <a:t>Boulevain,</a:t>
            </a:r>
            <a:r>
              <a:rPr sz="1400" i="1" spc="-35" dirty="0">
                <a:latin typeface="Calibri"/>
                <a:cs typeface="Calibri"/>
              </a:rPr>
              <a:t> </a:t>
            </a:r>
            <a:r>
              <a:rPr sz="1400" i="1" spc="-20" dirty="0">
                <a:latin typeface="Calibri"/>
                <a:cs typeface="Calibri"/>
              </a:rPr>
              <a:t>2010</a:t>
            </a:r>
            <a:endParaRPr sz="14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487680">
              <a:lnSpc>
                <a:spcPct val="100000"/>
              </a:lnSpc>
              <a:spcBef>
                <a:spcPts val="95"/>
              </a:spcBef>
            </a:pPr>
            <a:r>
              <a:rPr dirty="0"/>
              <a:t>III</a:t>
            </a:r>
            <a:r>
              <a:rPr spc="-55" dirty="0"/>
              <a:t> </a:t>
            </a:r>
            <a:r>
              <a:rPr dirty="0"/>
              <a:t>.</a:t>
            </a:r>
            <a:r>
              <a:rPr spc="-35" dirty="0"/>
              <a:t> </a:t>
            </a:r>
            <a:r>
              <a:rPr dirty="0"/>
              <a:t>Les</a:t>
            </a:r>
            <a:r>
              <a:rPr spc="-30" dirty="0"/>
              <a:t> </a:t>
            </a:r>
            <a:r>
              <a:rPr dirty="0"/>
              <a:t>roches</a:t>
            </a:r>
            <a:r>
              <a:rPr spc="-15" dirty="0"/>
              <a:t> </a:t>
            </a:r>
            <a:r>
              <a:rPr spc="-10" dirty="0"/>
              <a:t>sédimentaires</a:t>
            </a:r>
          </a:p>
        </p:txBody>
      </p:sp>
      <p:grpSp>
        <p:nvGrpSpPr>
          <p:cNvPr id="3" name="object 3"/>
          <p:cNvGrpSpPr/>
          <p:nvPr/>
        </p:nvGrpSpPr>
        <p:grpSpPr>
          <a:xfrm>
            <a:off x="5567426" y="653923"/>
            <a:ext cx="3409950" cy="411480"/>
            <a:chOff x="5567426" y="653923"/>
            <a:chExt cx="3409950" cy="411480"/>
          </a:xfrm>
        </p:grpSpPr>
        <p:sp>
          <p:nvSpPr>
            <p:cNvPr id="4" name="object 4"/>
            <p:cNvSpPr/>
            <p:nvPr/>
          </p:nvSpPr>
          <p:spPr>
            <a:xfrm>
              <a:off x="5580126" y="666623"/>
              <a:ext cx="3384550" cy="386080"/>
            </a:xfrm>
            <a:custGeom>
              <a:avLst/>
              <a:gdLst/>
              <a:ahLst/>
              <a:cxnLst/>
              <a:rect l="l" t="t" r="r" b="b"/>
              <a:pathLst>
                <a:path w="3384550" h="386080">
                  <a:moveTo>
                    <a:pt x="3320033" y="0"/>
                  </a:moveTo>
                  <a:lnTo>
                    <a:pt x="64388" y="0"/>
                  </a:lnTo>
                  <a:lnTo>
                    <a:pt x="39326" y="5058"/>
                  </a:lnTo>
                  <a:lnTo>
                    <a:pt x="18859" y="18843"/>
                  </a:lnTo>
                  <a:lnTo>
                    <a:pt x="5060" y="39272"/>
                  </a:lnTo>
                  <a:lnTo>
                    <a:pt x="0" y="64262"/>
                  </a:lnTo>
                  <a:lnTo>
                    <a:pt x="0" y="321690"/>
                  </a:lnTo>
                  <a:lnTo>
                    <a:pt x="5060" y="346753"/>
                  </a:lnTo>
                  <a:lnTo>
                    <a:pt x="18859" y="367220"/>
                  </a:lnTo>
                  <a:lnTo>
                    <a:pt x="39326" y="381019"/>
                  </a:lnTo>
                  <a:lnTo>
                    <a:pt x="64388" y="386079"/>
                  </a:lnTo>
                  <a:lnTo>
                    <a:pt x="3320033" y="386079"/>
                  </a:lnTo>
                  <a:lnTo>
                    <a:pt x="3345096" y="381019"/>
                  </a:lnTo>
                  <a:lnTo>
                    <a:pt x="3365563" y="367220"/>
                  </a:lnTo>
                  <a:lnTo>
                    <a:pt x="3379362" y="346753"/>
                  </a:lnTo>
                  <a:lnTo>
                    <a:pt x="3384423" y="321690"/>
                  </a:lnTo>
                  <a:lnTo>
                    <a:pt x="3384423" y="64262"/>
                  </a:lnTo>
                  <a:lnTo>
                    <a:pt x="3379362" y="39272"/>
                  </a:lnTo>
                  <a:lnTo>
                    <a:pt x="3365563" y="18843"/>
                  </a:lnTo>
                  <a:lnTo>
                    <a:pt x="3345096" y="5058"/>
                  </a:lnTo>
                  <a:lnTo>
                    <a:pt x="3320033" y="0"/>
                  </a:lnTo>
                  <a:close/>
                </a:path>
              </a:pathLst>
            </a:custGeom>
            <a:solidFill>
              <a:srgbClr val="F7954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" name="object 5"/>
            <p:cNvSpPr/>
            <p:nvPr/>
          </p:nvSpPr>
          <p:spPr>
            <a:xfrm>
              <a:off x="5580126" y="666623"/>
              <a:ext cx="3384550" cy="386080"/>
            </a:xfrm>
            <a:custGeom>
              <a:avLst/>
              <a:gdLst/>
              <a:ahLst/>
              <a:cxnLst/>
              <a:rect l="l" t="t" r="r" b="b"/>
              <a:pathLst>
                <a:path w="3384550" h="386080">
                  <a:moveTo>
                    <a:pt x="0" y="64262"/>
                  </a:moveTo>
                  <a:lnTo>
                    <a:pt x="5060" y="39272"/>
                  </a:lnTo>
                  <a:lnTo>
                    <a:pt x="18859" y="18843"/>
                  </a:lnTo>
                  <a:lnTo>
                    <a:pt x="39326" y="5058"/>
                  </a:lnTo>
                  <a:lnTo>
                    <a:pt x="64388" y="0"/>
                  </a:lnTo>
                  <a:lnTo>
                    <a:pt x="3320033" y="0"/>
                  </a:lnTo>
                  <a:lnTo>
                    <a:pt x="3345096" y="5058"/>
                  </a:lnTo>
                  <a:lnTo>
                    <a:pt x="3365563" y="18843"/>
                  </a:lnTo>
                  <a:lnTo>
                    <a:pt x="3379362" y="39272"/>
                  </a:lnTo>
                  <a:lnTo>
                    <a:pt x="3384423" y="64262"/>
                  </a:lnTo>
                  <a:lnTo>
                    <a:pt x="3384423" y="321690"/>
                  </a:lnTo>
                  <a:lnTo>
                    <a:pt x="3379362" y="346753"/>
                  </a:lnTo>
                  <a:lnTo>
                    <a:pt x="3365563" y="367220"/>
                  </a:lnTo>
                  <a:lnTo>
                    <a:pt x="3345096" y="381019"/>
                  </a:lnTo>
                  <a:lnTo>
                    <a:pt x="3320033" y="386079"/>
                  </a:lnTo>
                  <a:lnTo>
                    <a:pt x="64388" y="386079"/>
                  </a:lnTo>
                  <a:lnTo>
                    <a:pt x="39326" y="381019"/>
                  </a:lnTo>
                  <a:lnTo>
                    <a:pt x="18859" y="367220"/>
                  </a:lnTo>
                  <a:lnTo>
                    <a:pt x="5060" y="346753"/>
                  </a:lnTo>
                  <a:lnTo>
                    <a:pt x="0" y="321690"/>
                  </a:lnTo>
                  <a:lnTo>
                    <a:pt x="0" y="64262"/>
                  </a:lnTo>
                  <a:close/>
                </a:path>
              </a:pathLst>
            </a:custGeom>
            <a:ln w="25399">
              <a:solidFill>
                <a:srgbClr val="B66C3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6" name="object 6"/>
          <p:cNvSpPr txBox="1"/>
          <p:nvPr/>
        </p:nvSpPr>
        <p:spPr>
          <a:xfrm>
            <a:off x="5706871" y="712978"/>
            <a:ext cx="3128645" cy="26924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600" i="1" dirty="0">
                <a:solidFill>
                  <a:srgbClr val="FFFFFF"/>
                </a:solidFill>
                <a:latin typeface="Calibri"/>
                <a:cs typeface="Calibri"/>
              </a:rPr>
              <a:t>3.</a:t>
            </a:r>
            <a:r>
              <a:rPr sz="1600" i="1" spc="-5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600" i="1" dirty="0">
                <a:solidFill>
                  <a:srgbClr val="FFFFFF"/>
                </a:solidFill>
                <a:latin typeface="Calibri"/>
                <a:cs typeface="Calibri"/>
              </a:rPr>
              <a:t>Catégories</a:t>
            </a:r>
            <a:r>
              <a:rPr sz="1600" i="1" spc="-4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600" i="1" dirty="0">
                <a:solidFill>
                  <a:srgbClr val="FFFFFF"/>
                </a:solidFill>
                <a:latin typeface="Calibri"/>
                <a:cs typeface="Calibri"/>
              </a:rPr>
              <a:t>de</a:t>
            </a:r>
            <a:r>
              <a:rPr sz="1600" i="1" spc="-3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600" i="1" dirty="0">
                <a:solidFill>
                  <a:srgbClr val="FFFFFF"/>
                </a:solidFill>
                <a:latin typeface="Calibri"/>
                <a:cs typeface="Calibri"/>
              </a:rPr>
              <a:t>roches</a:t>
            </a:r>
            <a:r>
              <a:rPr sz="1600" i="1" spc="-4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600" i="1" spc="-10" dirty="0">
                <a:solidFill>
                  <a:srgbClr val="FFFFFF"/>
                </a:solidFill>
                <a:latin typeface="Calibri"/>
                <a:cs typeface="Calibri"/>
              </a:rPr>
              <a:t>sédimentaires</a:t>
            </a:r>
            <a:endParaRPr sz="1600">
              <a:latin typeface="Calibri"/>
              <a:cs typeface="Calibri"/>
            </a:endParaRPr>
          </a:p>
        </p:txBody>
      </p:sp>
      <p:grpSp>
        <p:nvGrpSpPr>
          <p:cNvPr id="7" name="object 7"/>
          <p:cNvGrpSpPr/>
          <p:nvPr/>
        </p:nvGrpSpPr>
        <p:grpSpPr>
          <a:xfrm>
            <a:off x="-4762" y="661288"/>
            <a:ext cx="9153525" cy="1043305"/>
            <a:chOff x="-4762" y="661288"/>
            <a:chExt cx="9153525" cy="1043305"/>
          </a:xfrm>
        </p:grpSpPr>
        <p:sp>
          <p:nvSpPr>
            <p:cNvPr id="8" name="object 8"/>
            <p:cNvSpPr/>
            <p:nvPr/>
          </p:nvSpPr>
          <p:spPr>
            <a:xfrm>
              <a:off x="179514" y="673988"/>
              <a:ext cx="4680585" cy="379095"/>
            </a:xfrm>
            <a:custGeom>
              <a:avLst/>
              <a:gdLst/>
              <a:ahLst/>
              <a:cxnLst/>
              <a:rect l="l" t="t" r="r" b="b"/>
              <a:pathLst>
                <a:path w="4680585" h="379094">
                  <a:moveTo>
                    <a:pt x="4617402" y="0"/>
                  </a:moveTo>
                  <a:lnTo>
                    <a:pt x="63131" y="0"/>
                  </a:lnTo>
                  <a:lnTo>
                    <a:pt x="38554" y="4951"/>
                  </a:lnTo>
                  <a:lnTo>
                    <a:pt x="18488" y="18462"/>
                  </a:lnTo>
                  <a:lnTo>
                    <a:pt x="4960" y="38522"/>
                  </a:lnTo>
                  <a:lnTo>
                    <a:pt x="0" y="63119"/>
                  </a:lnTo>
                  <a:lnTo>
                    <a:pt x="0" y="315595"/>
                  </a:lnTo>
                  <a:lnTo>
                    <a:pt x="4960" y="340191"/>
                  </a:lnTo>
                  <a:lnTo>
                    <a:pt x="18488" y="360251"/>
                  </a:lnTo>
                  <a:lnTo>
                    <a:pt x="38554" y="373762"/>
                  </a:lnTo>
                  <a:lnTo>
                    <a:pt x="63131" y="378713"/>
                  </a:lnTo>
                  <a:lnTo>
                    <a:pt x="4617402" y="378713"/>
                  </a:lnTo>
                  <a:lnTo>
                    <a:pt x="4641945" y="373762"/>
                  </a:lnTo>
                  <a:lnTo>
                    <a:pt x="4662011" y="360251"/>
                  </a:lnTo>
                  <a:lnTo>
                    <a:pt x="4675552" y="340191"/>
                  </a:lnTo>
                  <a:lnTo>
                    <a:pt x="4680521" y="315595"/>
                  </a:lnTo>
                  <a:lnTo>
                    <a:pt x="4680521" y="63119"/>
                  </a:lnTo>
                  <a:lnTo>
                    <a:pt x="4675552" y="38522"/>
                  </a:lnTo>
                  <a:lnTo>
                    <a:pt x="4662011" y="18462"/>
                  </a:lnTo>
                  <a:lnTo>
                    <a:pt x="4641945" y="4951"/>
                  </a:lnTo>
                  <a:lnTo>
                    <a:pt x="4617402" y="0"/>
                  </a:lnTo>
                  <a:close/>
                </a:path>
              </a:pathLst>
            </a:custGeom>
            <a:solidFill>
              <a:srgbClr val="C0504D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" name="object 9"/>
            <p:cNvSpPr/>
            <p:nvPr/>
          </p:nvSpPr>
          <p:spPr>
            <a:xfrm>
              <a:off x="179514" y="673988"/>
              <a:ext cx="4680585" cy="379095"/>
            </a:xfrm>
            <a:custGeom>
              <a:avLst/>
              <a:gdLst/>
              <a:ahLst/>
              <a:cxnLst/>
              <a:rect l="l" t="t" r="r" b="b"/>
              <a:pathLst>
                <a:path w="4680585" h="379094">
                  <a:moveTo>
                    <a:pt x="4617402" y="0"/>
                  </a:moveTo>
                  <a:lnTo>
                    <a:pt x="4641945" y="4951"/>
                  </a:lnTo>
                  <a:lnTo>
                    <a:pt x="4662011" y="18462"/>
                  </a:lnTo>
                  <a:lnTo>
                    <a:pt x="4675552" y="38522"/>
                  </a:lnTo>
                  <a:lnTo>
                    <a:pt x="4680521" y="63119"/>
                  </a:lnTo>
                  <a:lnTo>
                    <a:pt x="4680521" y="315595"/>
                  </a:lnTo>
                  <a:lnTo>
                    <a:pt x="4675552" y="340191"/>
                  </a:lnTo>
                  <a:lnTo>
                    <a:pt x="4662011" y="360251"/>
                  </a:lnTo>
                  <a:lnTo>
                    <a:pt x="4641945" y="373762"/>
                  </a:lnTo>
                  <a:lnTo>
                    <a:pt x="4617402" y="378713"/>
                  </a:lnTo>
                  <a:lnTo>
                    <a:pt x="63131" y="378713"/>
                  </a:lnTo>
                  <a:lnTo>
                    <a:pt x="38554" y="373762"/>
                  </a:lnTo>
                  <a:lnTo>
                    <a:pt x="18488" y="360251"/>
                  </a:lnTo>
                  <a:lnTo>
                    <a:pt x="4960" y="340191"/>
                  </a:lnTo>
                  <a:lnTo>
                    <a:pt x="0" y="315595"/>
                  </a:lnTo>
                  <a:lnTo>
                    <a:pt x="0" y="63119"/>
                  </a:lnTo>
                  <a:lnTo>
                    <a:pt x="4960" y="38522"/>
                  </a:lnTo>
                  <a:lnTo>
                    <a:pt x="18488" y="18462"/>
                  </a:lnTo>
                  <a:lnTo>
                    <a:pt x="38554" y="4951"/>
                  </a:lnTo>
                  <a:lnTo>
                    <a:pt x="63131" y="0"/>
                  </a:lnTo>
                  <a:lnTo>
                    <a:pt x="4617402" y="0"/>
                  </a:lnTo>
                  <a:close/>
                </a:path>
              </a:pathLst>
            </a:custGeom>
            <a:ln w="25400">
              <a:solidFill>
                <a:srgbClr val="8B3836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0" name="object 10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0" y="1149984"/>
              <a:ext cx="9144000" cy="549275"/>
            </a:xfrm>
            <a:prstGeom prst="rect">
              <a:avLst/>
            </a:prstGeom>
          </p:spPr>
        </p:pic>
        <p:sp>
          <p:nvSpPr>
            <p:cNvPr id="11" name="object 11"/>
            <p:cNvSpPr/>
            <p:nvPr/>
          </p:nvSpPr>
          <p:spPr>
            <a:xfrm>
              <a:off x="0" y="1149984"/>
              <a:ext cx="9144000" cy="549275"/>
            </a:xfrm>
            <a:custGeom>
              <a:avLst/>
              <a:gdLst/>
              <a:ahLst/>
              <a:cxnLst/>
              <a:rect l="l" t="t" r="r" b="b"/>
              <a:pathLst>
                <a:path w="9144000" h="549275">
                  <a:moveTo>
                    <a:pt x="0" y="549275"/>
                  </a:moveTo>
                  <a:lnTo>
                    <a:pt x="9144000" y="549275"/>
                  </a:lnTo>
                  <a:lnTo>
                    <a:pt x="9144000" y="0"/>
                  </a:lnTo>
                  <a:lnTo>
                    <a:pt x="0" y="0"/>
                  </a:lnTo>
                  <a:lnTo>
                    <a:pt x="0" y="549275"/>
                  </a:lnTo>
                  <a:close/>
                </a:path>
              </a:pathLst>
            </a:custGeom>
            <a:ln w="952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2" name="object 12"/>
          <p:cNvSpPr txBox="1"/>
          <p:nvPr/>
        </p:nvSpPr>
        <p:spPr>
          <a:xfrm>
            <a:off x="127101" y="716661"/>
            <a:ext cx="4041775" cy="893444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442720" indent="-286385">
              <a:lnSpc>
                <a:spcPct val="100000"/>
              </a:lnSpc>
              <a:spcBef>
                <a:spcPts val="95"/>
              </a:spcBef>
              <a:buFont typeface="Arial"/>
              <a:buChar char="•"/>
              <a:tabLst>
                <a:tab pos="1442720" algn="l"/>
              </a:tabLst>
            </a:pPr>
            <a:r>
              <a:rPr sz="1600" spc="-10" dirty="0">
                <a:solidFill>
                  <a:srgbClr val="FFFFFF"/>
                </a:solidFill>
                <a:latin typeface="Calibri"/>
                <a:cs typeface="Calibri"/>
              </a:rPr>
              <a:t>Sédimentation</a:t>
            </a:r>
            <a:r>
              <a:rPr sz="1600" spc="-4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600" spc="-10" dirty="0">
                <a:solidFill>
                  <a:srgbClr val="FFFFFF"/>
                </a:solidFill>
                <a:latin typeface="Calibri"/>
                <a:cs typeface="Calibri"/>
              </a:rPr>
              <a:t>carbonatée</a:t>
            </a:r>
            <a:endParaRPr sz="1600">
              <a:latin typeface="Calibri"/>
              <a:cs typeface="Calibri"/>
            </a:endParaRPr>
          </a:p>
          <a:p>
            <a:pPr>
              <a:lnSpc>
                <a:spcPct val="100000"/>
              </a:lnSpc>
              <a:spcBef>
                <a:spcPts val="80"/>
              </a:spcBef>
            </a:pPr>
            <a:endParaRPr sz="1600">
              <a:latin typeface="Calibri"/>
              <a:cs typeface="Calibri"/>
            </a:endParaRPr>
          </a:p>
          <a:p>
            <a:pPr>
              <a:lnSpc>
                <a:spcPct val="100000"/>
              </a:lnSpc>
              <a:spcBef>
                <a:spcPts val="5"/>
              </a:spcBef>
            </a:pPr>
            <a:r>
              <a:rPr sz="2400" b="1" spc="-20" dirty="0">
                <a:latin typeface="Trebuchet MS"/>
                <a:cs typeface="Trebuchet MS"/>
              </a:rPr>
              <a:t>CLASSIFICATION</a:t>
            </a:r>
            <a:r>
              <a:rPr sz="2400" b="1" spc="-45" dirty="0">
                <a:latin typeface="Trebuchet MS"/>
                <a:cs typeface="Trebuchet MS"/>
              </a:rPr>
              <a:t> </a:t>
            </a:r>
            <a:r>
              <a:rPr sz="2400" b="1" dirty="0">
                <a:latin typeface="Trebuchet MS"/>
                <a:cs typeface="Trebuchet MS"/>
              </a:rPr>
              <a:t>DE</a:t>
            </a:r>
            <a:r>
              <a:rPr sz="2400" b="1" spc="-20" dirty="0">
                <a:latin typeface="Trebuchet MS"/>
                <a:cs typeface="Trebuchet MS"/>
              </a:rPr>
              <a:t> </a:t>
            </a:r>
            <a:r>
              <a:rPr sz="2400" b="1" spc="-10" dirty="0">
                <a:latin typeface="Trebuchet MS"/>
                <a:cs typeface="Trebuchet MS"/>
              </a:rPr>
              <a:t>DUNHAM</a:t>
            </a:r>
            <a:endParaRPr sz="2400">
              <a:latin typeface="Trebuchet MS"/>
              <a:cs typeface="Trebuchet MS"/>
            </a:endParaRPr>
          </a:p>
        </p:txBody>
      </p:sp>
      <p:grpSp>
        <p:nvGrpSpPr>
          <p:cNvPr id="13" name="object 13"/>
          <p:cNvGrpSpPr/>
          <p:nvPr/>
        </p:nvGrpSpPr>
        <p:grpSpPr>
          <a:xfrm>
            <a:off x="774191" y="1909572"/>
            <a:ext cx="7650480" cy="4464050"/>
            <a:chOff x="774191" y="1909572"/>
            <a:chExt cx="7650480" cy="4464050"/>
          </a:xfrm>
        </p:grpSpPr>
        <p:sp>
          <p:nvSpPr>
            <p:cNvPr id="14" name="object 14"/>
            <p:cNvSpPr/>
            <p:nvPr/>
          </p:nvSpPr>
          <p:spPr>
            <a:xfrm>
              <a:off x="827087" y="1989670"/>
              <a:ext cx="7489825" cy="4319905"/>
            </a:xfrm>
            <a:custGeom>
              <a:avLst/>
              <a:gdLst/>
              <a:ahLst/>
              <a:cxnLst/>
              <a:rect l="l" t="t" r="r" b="b"/>
              <a:pathLst>
                <a:path w="7489825" h="4319905">
                  <a:moveTo>
                    <a:pt x="0" y="4319651"/>
                  </a:moveTo>
                  <a:lnTo>
                    <a:pt x="7489825" y="4319651"/>
                  </a:lnTo>
                  <a:lnTo>
                    <a:pt x="7489825" y="0"/>
                  </a:lnTo>
                  <a:lnTo>
                    <a:pt x="0" y="0"/>
                  </a:lnTo>
                  <a:lnTo>
                    <a:pt x="0" y="4319651"/>
                  </a:lnTo>
                  <a:close/>
                </a:path>
              </a:pathLst>
            </a:custGeom>
            <a:ln w="25399">
              <a:solidFill>
                <a:srgbClr val="385D89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5" name="object 15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774191" y="1909572"/>
              <a:ext cx="7650480" cy="4463796"/>
            </a:xfrm>
            <a:prstGeom prst="rect">
              <a:avLst/>
            </a:prstGeom>
          </p:spPr>
        </p:pic>
        <p:pic>
          <p:nvPicPr>
            <p:cNvPr id="16" name="object 16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838199" y="1973795"/>
              <a:ext cx="7467600" cy="4281551"/>
            </a:xfrm>
            <a:prstGeom prst="rect">
              <a:avLst/>
            </a:prstGeom>
          </p:spPr>
        </p:pic>
        <p:sp>
          <p:nvSpPr>
            <p:cNvPr id="17" name="object 17"/>
            <p:cNvSpPr/>
            <p:nvPr/>
          </p:nvSpPr>
          <p:spPr>
            <a:xfrm>
              <a:off x="819149" y="1954745"/>
              <a:ext cx="7505700" cy="4319905"/>
            </a:xfrm>
            <a:custGeom>
              <a:avLst/>
              <a:gdLst/>
              <a:ahLst/>
              <a:cxnLst/>
              <a:rect l="l" t="t" r="r" b="b"/>
              <a:pathLst>
                <a:path w="7505700" h="4319905">
                  <a:moveTo>
                    <a:pt x="0" y="4319651"/>
                  </a:moveTo>
                  <a:lnTo>
                    <a:pt x="7505700" y="4319651"/>
                  </a:lnTo>
                  <a:lnTo>
                    <a:pt x="7505700" y="0"/>
                  </a:lnTo>
                  <a:lnTo>
                    <a:pt x="0" y="0"/>
                  </a:lnTo>
                  <a:lnTo>
                    <a:pt x="0" y="4319651"/>
                  </a:lnTo>
                  <a:close/>
                </a:path>
              </a:pathLst>
            </a:custGeom>
            <a:ln w="381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8" name="object 18"/>
            <p:cNvSpPr/>
            <p:nvPr/>
          </p:nvSpPr>
          <p:spPr>
            <a:xfrm>
              <a:off x="914400" y="2050033"/>
              <a:ext cx="7315200" cy="2743200"/>
            </a:xfrm>
            <a:custGeom>
              <a:avLst/>
              <a:gdLst/>
              <a:ahLst/>
              <a:cxnLst/>
              <a:rect l="l" t="t" r="r" b="b"/>
              <a:pathLst>
                <a:path w="7315200" h="2743200">
                  <a:moveTo>
                    <a:pt x="1143000" y="1676400"/>
                  </a:moveTo>
                  <a:lnTo>
                    <a:pt x="0" y="1676400"/>
                  </a:lnTo>
                  <a:lnTo>
                    <a:pt x="0" y="2286000"/>
                  </a:lnTo>
                  <a:lnTo>
                    <a:pt x="1143000" y="2286000"/>
                  </a:lnTo>
                  <a:lnTo>
                    <a:pt x="1143000" y="1676400"/>
                  </a:lnTo>
                  <a:close/>
                </a:path>
                <a:path w="7315200" h="2743200">
                  <a:moveTo>
                    <a:pt x="2133600" y="1143000"/>
                  </a:moveTo>
                  <a:lnTo>
                    <a:pt x="304800" y="1143000"/>
                  </a:lnTo>
                  <a:lnTo>
                    <a:pt x="304800" y="1524012"/>
                  </a:lnTo>
                  <a:lnTo>
                    <a:pt x="2133600" y="1524012"/>
                  </a:lnTo>
                  <a:lnTo>
                    <a:pt x="2133600" y="1143000"/>
                  </a:lnTo>
                  <a:close/>
                </a:path>
                <a:path w="7315200" h="2743200">
                  <a:moveTo>
                    <a:pt x="2362200" y="1676400"/>
                  </a:moveTo>
                  <a:lnTo>
                    <a:pt x="1219200" y="1676400"/>
                  </a:lnTo>
                  <a:lnTo>
                    <a:pt x="1219200" y="2286000"/>
                  </a:lnTo>
                  <a:lnTo>
                    <a:pt x="2362200" y="2286000"/>
                  </a:lnTo>
                  <a:lnTo>
                    <a:pt x="2362200" y="1676400"/>
                  </a:lnTo>
                  <a:close/>
                </a:path>
                <a:path w="7315200" h="2743200">
                  <a:moveTo>
                    <a:pt x="3441700" y="495300"/>
                  </a:moveTo>
                  <a:lnTo>
                    <a:pt x="3276600" y="495300"/>
                  </a:lnTo>
                  <a:lnTo>
                    <a:pt x="3276600" y="457200"/>
                  </a:lnTo>
                  <a:lnTo>
                    <a:pt x="304800" y="457200"/>
                  </a:lnTo>
                  <a:lnTo>
                    <a:pt x="304800" y="990600"/>
                  </a:lnTo>
                  <a:lnTo>
                    <a:pt x="393700" y="990600"/>
                  </a:lnTo>
                  <a:lnTo>
                    <a:pt x="393700" y="1019175"/>
                  </a:lnTo>
                  <a:lnTo>
                    <a:pt x="3441700" y="1019175"/>
                  </a:lnTo>
                  <a:lnTo>
                    <a:pt x="3441700" y="495300"/>
                  </a:lnTo>
                  <a:close/>
                </a:path>
                <a:path w="7315200" h="2743200">
                  <a:moveTo>
                    <a:pt x="4495800" y="1143000"/>
                  </a:moveTo>
                  <a:lnTo>
                    <a:pt x="2667000" y="1143000"/>
                  </a:lnTo>
                  <a:lnTo>
                    <a:pt x="2667000" y="1524012"/>
                  </a:lnTo>
                  <a:lnTo>
                    <a:pt x="4495800" y="1524012"/>
                  </a:lnTo>
                  <a:lnTo>
                    <a:pt x="4495800" y="1143000"/>
                  </a:lnTo>
                  <a:close/>
                </a:path>
                <a:path w="7315200" h="2743200">
                  <a:moveTo>
                    <a:pt x="4876800" y="0"/>
                  </a:moveTo>
                  <a:lnTo>
                    <a:pt x="0" y="0"/>
                  </a:lnTo>
                  <a:lnTo>
                    <a:pt x="0" y="381000"/>
                  </a:lnTo>
                  <a:lnTo>
                    <a:pt x="777875" y="381000"/>
                  </a:lnTo>
                  <a:lnTo>
                    <a:pt x="777875" y="390525"/>
                  </a:lnTo>
                  <a:lnTo>
                    <a:pt x="4016375" y="390525"/>
                  </a:lnTo>
                  <a:lnTo>
                    <a:pt x="4016375" y="381000"/>
                  </a:lnTo>
                  <a:lnTo>
                    <a:pt x="4876800" y="381000"/>
                  </a:lnTo>
                  <a:lnTo>
                    <a:pt x="4876800" y="0"/>
                  </a:lnTo>
                  <a:close/>
                </a:path>
                <a:path w="7315200" h="2743200">
                  <a:moveTo>
                    <a:pt x="5029200" y="533400"/>
                  </a:moveTo>
                  <a:lnTo>
                    <a:pt x="4803838" y="533400"/>
                  </a:lnTo>
                  <a:lnTo>
                    <a:pt x="4803838" y="495300"/>
                  </a:lnTo>
                  <a:lnTo>
                    <a:pt x="3916426" y="495300"/>
                  </a:lnTo>
                  <a:lnTo>
                    <a:pt x="3916426" y="533400"/>
                  </a:lnTo>
                  <a:lnTo>
                    <a:pt x="3733800" y="533400"/>
                  </a:lnTo>
                  <a:lnTo>
                    <a:pt x="3733800" y="914400"/>
                  </a:lnTo>
                  <a:lnTo>
                    <a:pt x="3916426" y="914400"/>
                  </a:lnTo>
                  <a:lnTo>
                    <a:pt x="3916426" y="1019175"/>
                  </a:lnTo>
                  <a:lnTo>
                    <a:pt x="4803838" y="1019175"/>
                  </a:lnTo>
                  <a:lnTo>
                    <a:pt x="4803838" y="914400"/>
                  </a:lnTo>
                  <a:lnTo>
                    <a:pt x="5029200" y="914400"/>
                  </a:lnTo>
                  <a:lnTo>
                    <a:pt x="5029200" y="533400"/>
                  </a:lnTo>
                  <a:close/>
                </a:path>
                <a:path w="7315200" h="2743200">
                  <a:moveTo>
                    <a:pt x="7315200" y="381000"/>
                  </a:moveTo>
                  <a:lnTo>
                    <a:pt x="5181600" y="381000"/>
                  </a:lnTo>
                  <a:lnTo>
                    <a:pt x="5181600" y="2743200"/>
                  </a:lnTo>
                  <a:lnTo>
                    <a:pt x="7315200" y="2743200"/>
                  </a:lnTo>
                  <a:lnTo>
                    <a:pt x="7315200" y="38100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9" name="object 19"/>
          <p:cNvSpPr txBox="1"/>
          <p:nvPr/>
        </p:nvSpPr>
        <p:spPr>
          <a:xfrm>
            <a:off x="1783969" y="2153793"/>
            <a:ext cx="3809365" cy="86614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105"/>
              </a:spcBef>
            </a:pPr>
            <a:r>
              <a:rPr sz="1400" spc="-10" dirty="0">
                <a:latin typeface="Calibri"/>
                <a:cs typeface="Calibri"/>
              </a:rPr>
              <a:t>Classification</a:t>
            </a:r>
            <a:r>
              <a:rPr sz="1400" spc="-20" dirty="0">
                <a:latin typeface="Calibri"/>
                <a:cs typeface="Calibri"/>
              </a:rPr>
              <a:t> </a:t>
            </a:r>
            <a:r>
              <a:rPr sz="1400" spc="-10" dirty="0">
                <a:latin typeface="Calibri"/>
                <a:cs typeface="Calibri"/>
              </a:rPr>
              <a:t>texturale</a:t>
            </a:r>
            <a:r>
              <a:rPr sz="1400" dirty="0">
                <a:latin typeface="Calibri"/>
                <a:cs typeface="Calibri"/>
              </a:rPr>
              <a:t> de</a:t>
            </a:r>
            <a:r>
              <a:rPr sz="1400" spc="-20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Dunham</a:t>
            </a:r>
            <a:r>
              <a:rPr sz="1400" spc="-15" dirty="0">
                <a:latin typeface="Calibri"/>
                <a:cs typeface="Calibri"/>
              </a:rPr>
              <a:t> </a:t>
            </a:r>
            <a:r>
              <a:rPr sz="1400" spc="-10" dirty="0">
                <a:latin typeface="Calibri"/>
                <a:cs typeface="Calibri"/>
              </a:rPr>
              <a:t>(1962)</a:t>
            </a:r>
            <a:endParaRPr sz="1400">
              <a:latin typeface="Calibri"/>
              <a:cs typeface="Calibri"/>
            </a:endParaRPr>
          </a:p>
          <a:p>
            <a:pPr marL="22860">
              <a:lnSpc>
                <a:spcPct val="100000"/>
              </a:lnSpc>
              <a:spcBef>
                <a:spcPts val="1570"/>
              </a:spcBef>
              <a:tabLst>
                <a:tab pos="3186430" algn="l"/>
              </a:tabLst>
            </a:pPr>
            <a:r>
              <a:rPr sz="1400" dirty="0">
                <a:latin typeface="Calibri"/>
                <a:cs typeface="Calibri"/>
              </a:rPr>
              <a:t>La</a:t>
            </a:r>
            <a:r>
              <a:rPr sz="1400" spc="-45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roche</a:t>
            </a:r>
            <a:r>
              <a:rPr sz="1400" spc="-40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contient</a:t>
            </a:r>
            <a:r>
              <a:rPr sz="1400" spc="-15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de</a:t>
            </a:r>
            <a:r>
              <a:rPr sz="1400" spc="-35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la</a:t>
            </a:r>
            <a:r>
              <a:rPr sz="1400" spc="-35" dirty="0">
                <a:latin typeface="Calibri"/>
                <a:cs typeface="Calibri"/>
              </a:rPr>
              <a:t> </a:t>
            </a:r>
            <a:r>
              <a:rPr sz="1400" spc="-20" dirty="0">
                <a:latin typeface="Calibri"/>
                <a:cs typeface="Calibri"/>
              </a:rPr>
              <a:t>boue</a:t>
            </a:r>
            <a:r>
              <a:rPr sz="1400" dirty="0">
                <a:latin typeface="Calibri"/>
                <a:cs typeface="Calibri"/>
              </a:rPr>
              <a:t>	</a:t>
            </a:r>
            <a:r>
              <a:rPr sz="1400" spc="-10" dirty="0">
                <a:latin typeface="Calibri"/>
                <a:cs typeface="Calibri"/>
              </a:rPr>
              <a:t>Absence</a:t>
            </a:r>
            <a:endParaRPr sz="1400">
              <a:latin typeface="Calibri"/>
              <a:cs typeface="Calibri"/>
            </a:endParaRPr>
          </a:p>
          <a:p>
            <a:pPr marL="97790">
              <a:lnSpc>
                <a:spcPct val="100000"/>
              </a:lnSpc>
              <a:tabLst>
                <a:tab pos="3195320" algn="l"/>
              </a:tabLst>
            </a:pPr>
            <a:r>
              <a:rPr sz="1400" spc="-10" dirty="0">
                <a:latin typeface="Calibri"/>
                <a:cs typeface="Calibri"/>
              </a:rPr>
              <a:t>(carbonatée</a:t>
            </a:r>
            <a:r>
              <a:rPr sz="1400" dirty="0">
                <a:latin typeface="Calibri"/>
                <a:cs typeface="Calibri"/>
              </a:rPr>
              <a:t> ou</a:t>
            </a:r>
            <a:r>
              <a:rPr sz="1400" spc="-15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de</a:t>
            </a:r>
            <a:r>
              <a:rPr sz="1400" spc="-5" dirty="0">
                <a:latin typeface="Calibri"/>
                <a:cs typeface="Calibri"/>
              </a:rPr>
              <a:t> </a:t>
            </a:r>
            <a:r>
              <a:rPr sz="1400" spc="-10" dirty="0">
                <a:latin typeface="Calibri"/>
                <a:cs typeface="Calibri"/>
              </a:rPr>
              <a:t>l'argile)</a:t>
            </a:r>
            <a:r>
              <a:rPr sz="1400" dirty="0">
                <a:latin typeface="Calibri"/>
                <a:cs typeface="Calibri"/>
              </a:rPr>
              <a:t>	de</a:t>
            </a:r>
            <a:r>
              <a:rPr sz="1400" spc="-20" dirty="0">
                <a:latin typeface="Calibri"/>
                <a:cs typeface="Calibri"/>
              </a:rPr>
              <a:t> boue</a:t>
            </a:r>
            <a:endParaRPr sz="1400">
              <a:latin typeface="Calibri"/>
              <a:cs typeface="Calibri"/>
            </a:endParaRPr>
          </a:p>
        </p:txBody>
      </p:sp>
      <p:sp>
        <p:nvSpPr>
          <p:cNvPr id="20" name="object 20"/>
          <p:cNvSpPr txBox="1"/>
          <p:nvPr/>
        </p:nvSpPr>
        <p:spPr>
          <a:xfrm>
            <a:off x="4918075" y="3770947"/>
            <a:ext cx="687705" cy="954405"/>
          </a:xfrm>
          <a:prstGeom prst="rect">
            <a:avLst/>
          </a:prstGeom>
          <a:solidFill>
            <a:srgbClr val="FFFFFF"/>
          </a:solidFill>
        </p:spPr>
        <p:txBody>
          <a:bodyPr vert="horz" wrap="square" lIns="0" tIns="34290" rIns="0" bIns="0" rtlCol="0">
            <a:spAutoFit/>
          </a:bodyPr>
          <a:lstStyle/>
          <a:p>
            <a:pPr marL="97155" marR="90805" algn="ctr">
              <a:lnSpc>
                <a:spcPct val="100000"/>
              </a:lnSpc>
              <a:spcBef>
                <a:spcPts val="270"/>
              </a:spcBef>
            </a:pPr>
            <a:r>
              <a:rPr sz="1400" spc="-10" dirty="0">
                <a:latin typeface="Calibri"/>
                <a:cs typeface="Calibri"/>
              </a:rPr>
              <a:t>Grains jointifs</a:t>
            </a:r>
            <a:endParaRPr sz="1400">
              <a:latin typeface="Calibri"/>
              <a:cs typeface="Calibri"/>
            </a:endParaRPr>
          </a:p>
          <a:p>
            <a:pPr marL="1270" algn="ctr">
              <a:lnSpc>
                <a:spcPct val="100000"/>
              </a:lnSpc>
              <a:spcBef>
                <a:spcPts val="5"/>
              </a:spcBef>
            </a:pPr>
            <a:r>
              <a:rPr sz="1400" spc="-50" dirty="0">
                <a:latin typeface="Calibri"/>
                <a:cs typeface="Calibri"/>
              </a:rPr>
              <a:t>+</a:t>
            </a:r>
            <a:endParaRPr sz="1400">
              <a:latin typeface="Calibri"/>
              <a:cs typeface="Calibri"/>
            </a:endParaRPr>
          </a:p>
          <a:p>
            <a:pPr marL="1270" algn="ctr">
              <a:lnSpc>
                <a:spcPct val="100000"/>
              </a:lnSpc>
            </a:pPr>
            <a:r>
              <a:rPr sz="1400" spc="-10" dirty="0">
                <a:latin typeface="Calibri"/>
                <a:cs typeface="Calibri"/>
              </a:rPr>
              <a:t>ciment</a:t>
            </a:r>
            <a:endParaRPr sz="1400">
              <a:latin typeface="Calibri"/>
              <a:cs typeface="Calibri"/>
            </a:endParaRPr>
          </a:p>
        </p:txBody>
      </p:sp>
      <p:sp>
        <p:nvSpPr>
          <p:cNvPr id="21" name="object 21"/>
          <p:cNvSpPr txBox="1"/>
          <p:nvPr/>
        </p:nvSpPr>
        <p:spPr>
          <a:xfrm>
            <a:off x="3611626" y="3770947"/>
            <a:ext cx="681355" cy="954405"/>
          </a:xfrm>
          <a:prstGeom prst="rect">
            <a:avLst/>
          </a:prstGeom>
          <a:solidFill>
            <a:srgbClr val="FFFFFF"/>
          </a:solidFill>
        </p:spPr>
        <p:txBody>
          <a:bodyPr vert="horz" wrap="square" lIns="0" tIns="34290" rIns="0" bIns="0" rtlCol="0">
            <a:spAutoFit/>
          </a:bodyPr>
          <a:lstStyle/>
          <a:p>
            <a:pPr marL="93345" marR="87630" algn="ctr">
              <a:lnSpc>
                <a:spcPct val="100000"/>
              </a:lnSpc>
              <a:spcBef>
                <a:spcPts val="270"/>
              </a:spcBef>
            </a:pPr>
            <a:r>
              <a:rPr sz="1400" spc="-10" dirty="0">
                <a:latin typeface="Calibri"/>
                <a:cs typeface="Calibri"/>
              </a:rPr>
              <a:t>Grains jointifs</a:t>
            </a:r>
            <a:endParaRPr sz="1400">
              <a:latin typeface="Calibri"/>
              <a:cs typeface="Calibri"/>
            </a:endParaRPr>
          </a:p>
          <a:p>
            <a:pPr marL="635" algn="ctr">
              <a:lnSpc>
                <a:spcPct val="100000"/>
              </a:lnSpc>
              <a:spcBef>
                <a:spcPts val="5"/>
              </a:spcBef>
            </a:pPr>
            <a:r>
              <a:rPr sz="1400" spc="-50" dirty="0">
                <a:latin typeface="Calibri"/>
                <a:cs typeface="Calibri"/>
              </a:rPr>
              <a:t>+</a:t>
            </a:r>
            <a:endParaRPr sz="1400">
              <a:latin typeface="Calibri"/>
              <a:cs typeface="Calibri"/>
            </a:endParaRPr>
          </a:p>
          <a:p>
            <a:pPr marL="635" algn="ctr">
              <a:lnSpc>
                <a:spcPct val="100000"/>
              </a:lnSpc>
            </a:pPr>
            <a:r>
              <a:rPr sz="1400" spc="-20" dirty="0">
                <a:latin typeface="Calibri"/>
                <a:cs typeface="Calibri"/>
              </a:rPr>
              <a:t>boue</a:t>
            </a:r>
            <a:endParaRPr sz="1400">
              <a:latin typeface="Calibri"/>
              <a:cs typeface="Calibri"/>
            </a:endParaRPr>
          </a:p>
        </p:txBody>
      </p:sp>
      <p:sp>
        <p:nvSpPr>
          <p:cNvPr id="22" name="object 22"/>
          <p:cNvSpPr/>
          <p:nvPr/>
        </p:nvSpPr>
        <p:spPr>
          <a:xfrm>
            <a:off x="2149475" y="3770947"/>
            <a:ext cx="1116330" cy="954405"/>
          </a:xfrm>
          <a:custGeom>
            <a:avLst/>
            <a:gdLst/>
            <a:ahLst/>
            <a:cxnLst/>
            <a:rect l="l" t="t" r="r" b="b"/>
            <a:pathLst>
              <a:path w="1116329" h="954404">
                <a:moveTo>
                  <a:pt x="1116012" y="0"/>
                </a:moveTo>
                <a:lnTo>
                  <a:pt x="0" y="0"/>
                </a:lnTo>
                <a:lnTo>
                  <a:pt x="0" y="954087"/>
                </a:lnTo>
                <a:lnTo>
                  <a:pt x="1116012" y="954087"/>
                </a:lnTo>
                <a:lnTo>
                  <a:pt x="1116012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" name="object 23"/>
          <p:cNvSpPr txBox="1"/>
          <p:nvPr/>
        </p:nvSpPr>
        <p:spPr>
          <a:xfrm>
            <a:off x="2247900" y="3792473"/>
            <a:ext cx="932815" cy="88011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79705" marR="226695" algn="ctr">
              <a:lnSpc>
                <a:spcPct val="100000"/>
              </a:lnSpc>
              <a:spcBef>
                <a:spcPts val="100"/>
              </a:spcBef>
            </a:pPr>
            <a:r>
              <a:rPr sz="1400" dirty="0">
                <a:latin typeface="Calibri"/>
                <a:cs typeface="Calibri"/>
              </a:rPr>
              <a:t>Plus</a:t>
            </a:r>
            <a:r>
              <a:rPr sz="1400" spc="-40" dirty="0">
                <a:latin typeface="Calibri"/>
                <a:cs typeface="Calibri"/>
              </a:rPr>
              <a:t> </a:t>
            </a:r>
            <a:r>
              <a:rPr sz="1400" spc="-25" dirty="0">
                <a:latin typeface="Calibri"/>
                <a:cs typeface="Calibri"/>
              </a:rPr>
              <a:t>de 10%</a:t>
            </a:r>
            <a:endParaRPr sz="1400">
              <a:latin typeface="Calibri"/>
              <a:cs typeface="Calibri"/>
            </a:endParaRPr>
          </a:p>
          <a:p>
            <a:pPr marR="5080" indent="-635" algn="ctr">
              <a:lnSpc>
                <a:spcPct val="100000"/>
              </a:lnSpc>
              <a:spcBef>
                <a:spcPts val="5"/>
              </a:spcBef>
            </a:pPr>
            <a:r>
              <a:rPr sz="1400" dirty="0">
                <a:latin typeface="Calibri"/>
                <a:cs typeface="Calibri"/>
              </a:rPr>
              <a:t>de</a:t>
            </a:r>
            <a:r>
              <a:rPr sz="1400" spc="-20" dirty="0">
                <a:latin typeface="Calibri"/>
                <a:cs typeface="Calibri"/>
              </a:rPr>
              <a:t> </a:t>
            </a:r>
            <a:r>
              <a:rPr sz="1400" spc="-10" dirty="0">
                <a:latin typeface="Calibri"/>
                <a:cs typeface="Calibri"/>
              </a:rPr>
              <a:t>grains </a:t>
            </a:r>
            <a:r>
              <a:rPr sz="1400" dirty="0">
                <a:latin typeface="Calibri"/>
                <a:cs typeface="Calibri"/>
              </a:rPr>
              <a:t>(non</a:t>
            </a:r>
            <a:r>
              <a:rPr sz="1400" spc="-25" dirty="0">
                <a:latin typeface="Calibri"/>
                <a:cs typeface="Calibri"/>
              </a:rPr>
              <a:t> </a:t>
            </a:r>
            <a:r>
              <a:rPr sz="1400" spc="-10" dirty="0">
                <a:latin typeface="Calibri"/>
                <a:cs typeface="Calibri"/>
              </a:rPr>
              <a:t>jointifs)</a:t>
            </a:r>
            <a:endParaRPr sz="1400">
              <a:latin typeface="Calibri"/>
              <a:cs typeface="Calibri"/>
            </a:endParaRPr>
          </a:p>
        </p:txBody>
      </p:sp>
      <p:sp>
        <p:nvSpPr>
          <p:cNvPr id="24" name="object 24"/>
          <p:cNvSpPr/>
          <p:nvPr/>
        </p:nvSpPr>
        <p:spPr>
          <a:xfrm>
            <a:off x="995362" y="3770884"/>
            <a:ext cx="903605" cy="739775"/>
          </a:xfrm>
          <a:custGeom>
            <a:avLst/>
            <a:gdLst/>
            <a:ahLst/>
            <a:cxnLst/>
            <a:rect l="l" t="t" r="r" b="b"/>
            <a:pathLst>
              <a:path w="903605" h="739775">
                <a:moveTo>
                  <a:pt x="903287" y="0"/>
                </a:moveTo>
                <a:lnTo>
                  <a:pt x="0" y="0"/>
                </a:lnTo>
                <a:lnTo>
                  <a:pt x="0" y="739775"/>
                </a:lnTo>
                <a:lnTo>
                  <a:pt x="903287" y="739775"/>
                </a:lnTo>
                <a:lnTo>
                  <a:pt x="903287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5" name="object 25"/>
          <p:cNvSpPr txBox="1"/>
          <p:nvPr/>
        </p:nvSpPr>
        <p:spPr>
          <a:xfrm>
            <a:off x="1090574" y="3792473"/>
            <a:ext cx="696595" cy="66675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202565" marR="15875" indent="-203200">
              <a:lnSpc>
                <a:spcPct val="100000"/>
              </a:lnSpc>
              <a:spcBef>
                <a:spcPts val="100"/>
              </a:spcBef>
            </a:pPr>
            <a:r>
              <a:rPr sz="1400" dirty="0">
                <a:latin typeface="Calibri"/>
                <a:cs typeface="Calibri"/>
              </a:rPr>
              <a:t>Moins</a:t>
            </a:r>
            <a:r>
              <a:rPr sz="1400" spc="-20" dirty="0">
                <a:latin typeface="Calibri"/>
                <a:cs typeface="Calibri"/>
              </a:rPr>
              <a:t> </a:t>
            </a:r>
            <a:r>
              <a:rPr sz="1400" spc="-25" dirty="0">
                <a:latin typeface="Calibri"/>
                <a:cs typeface="Calibri"/>
              </a:rPr>
              <a:t>de 10%</a:t>
            </a:r>
            <a:endParaRPr sz="1400">
              <a:latin typeface="Calibri"/>
              <a:cs typeface="Calibri"/>
            </a:endParaRPr>
          </a:p>
          <a:p>
            <a:pPr marL="28575">
              <a:lnSpc>
                <a:spcPct val="100000"/>
              </a:lnSpc>
              <a:spcBef>
                <a:spcPts val="5"/>
              </a:spcBef>
            </a:pPr>
            <a:r>
              <a:rPr sz="1400" dirty="0">
                <a:latin typeface="Calibri"/>
                <a:cs typeface="Calibri"/>
              </a:rPr>
              <a:t>de</a:t>
            </a:r>
            <a:r>
              <a:rPr sz="1400" spc="-20" dirty="0">
                <a:latin typeface="Calibri"/>
                <a:cs typeface="Calibri"/>
              </a:rPr>
              <a:t> </a:t>
            </a:r>
            <a:r>
              <a:rPr sz="1400" spc="-10" dirty="0">
                <a:latin typeface="Calibri"/>
                <a:cs typeface="Calibri"/>
              </a:rPr>
              <a:t>grains</a:t>
            </a:r>
            <a:endParaRPr sz="1400">
              <a:latin typeface="Calibri"/>
              <a:cs typeface="Calibri"/>
            </a:endParaRPr>
          </a:p>
        </p:txBody>
      </p:sp>
      <p:sp>
        <p:nvSpPr>
          <p:cNvPr id="26" name="object 26"/>
          <p:cNvSpPr/>
          <p:nvPr/>
        </p:nvSpPr>
        <p:spPr>
          <a:xfrm>
            <a:off x="6011926" y="2434208"/>
            <a:ext cx="2160905" cy="1816100"/>
          </a:xfrm>
          <a:custGeom>
            <a:avLst/>
            <a:gdLst/>
            <a:ahLst/>
            <a:cxnLst/>
            <a:rect l="l" t="t" r="r" b="b"/>
            <a:pathLst>
              <a:path w="2160904" h="1816100">
                <a:moveTo>
                  <a:pt x="2160524" y="0"/>
                </a:moveTo>
                <a:lnTo>
                  <a:pt x="0" y="0"/>
                </a:lnTo>
                <a:lnTo>
                  <a:pt x="0" y="1816100"/>
                </a:lnTo>
                <a:lnTo>
                  <a:pt x="2160524" y="1816100"/>
                </a:lnTo>
                <a:lnTo>
                  <a:pt x="2160524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7" name="object 27"/>
          <p:cNvSpPr txBox="1"/>
          <p:nvPr/>
        </p:nvSpPr>
        <p:spPr>
          <a:xfrm>
            <a:off x="6283197" y="2455545"/>
            <a:ext cx="1632585" cy="173355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59385" marR="164465" algn="ctr">
              <a:lnSpc>
                <a:spcPct val="100000"/>
              </a:lnSpc>
              <a:spcBef>
                <a:spcPts val="105"/>
              </a:spcBef>
            </a:pPr>
            <a:r>
              <a:rPr sz="1400" dirty="0">
                <a:latin typeface="Calibri"/>
                <a:cs typeface="Calibri"/>
              </a:rPr>
              <a:t>Les</a:t>
            </a:r>
            <a:r>
              <a:rPr sz="1400" spc="-45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éléments</a:t>
            </a:r>
            <a:r>
              <a:rPr sz="1400" spc="-35" dirty="0">
                <a:latin typeface="Calibri"/>
                <a:cs typeface="Calibri"/>
              </a:rPr>
              <a:t> </a:t>
            </a:r>
            <a:r>
              <a:rPr sz="1400" spc="-20" dirty="0">
                <a:latin typeface="Calibri"/>
                <a:cs typeface="Calibri"/>
              </a:rPr>
              <a:t>sont </a:t>
            </a:r>
            <a:r>
              <a:rPr sz="1400" dirty="0">
                <a:latin typeface="Calibri"/>
                <a:cs typeface="Calibri"/>
              </a:rPr>
              <a:t>liées</a:t>
            </a:r>
            <a:r>
              <a:rPr sz="1400" spc="-30" dirty="0">
                <a:latin typeface="Calibri"/>
                <a:cs typeface="Calibri"/>
              </a:rPr>
              <a:t> </a:t>
            </a:r>
            <a:r>
              <a:rPr sz="1400" spc="-10" dirty="0">
                <a:latin typeface="Calibri"/>
                <a:cs typeface="Calibri"/>
              </a:rPr>
              <a:t>entre</a:t>
            </a:r>
            <a:r>
              <a:rPr sz="1400" spc="-35" dirty="0">
                <a:latin typeface="Calibri"/>
                <a:cs typeface="Calibri"/>
              </a:rPr>
              <a:t> </a:t>
            </a:r>
            <a:r>
              <a:rPr sz="1400" spc="-25" dirty="0">
                <a:latin typeface="Calibri"/>
                <a:cs typeface="Calibri"/>
              </a:rPr>
              <a:t>eux</a:t>
            </a:r>
            <a:endParaRPr sz="1400">
              <a:latin typeface="Calibri"/>
              <a:cs typeface="Calibri"/>
            </a:endParaRPr>
          </a:p>
          <a:p>
            <a:pPr marL="20955" marR="26670" algn="ctr">
              <a:lnSpc>
                <a:spcPct val="100000"/>
              </a:lnSpc>
            </a:pPr>
            <a:r>
              <a:rPr sz="1400" dirty="0">
                <a:latin typeface="Calibri"/>
                <a:cs typeface="Calibri"/>
              </a:rPr>
              <a:t>au</a:t>
            </a:r>
            <a:r>
              <a:rPr sz="1400" spc="-25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moment</a:t>
            </a:r>
            <a:r>
              <a:rPr sz="1400" spc="-35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du</a:t>
            </a:r>
            <a:r>
              <a:rPr sz="1400" spc="-20" dirty="0">
                <a:latin typeface="Calibri"/>
                <a:cs typeface="Calibri"/>
              </a:rPr>
              <a:t> </a:t>
            </a:r>
            <a:r>
              <a:rPr sz="1400" spc="-10" dirty="0">
                <a:latin typeface="Calibri"/>
                <a:cs typeface="Calibri"/>
              </a:rPr>
              <a:t>dépôt. </a:t>
            </a:r>
            <a:r>
              <a:rPr sz="1400" dirty="0">
                <a:latin typeface="Calibri"/>
                <a:cs typeface="Calibri"/>
              </a:rPr>
              <a:t>La</a:t>
            </a:r>
            <a:r>
              <a:rPr sz="1400" spc="-40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roche</a:t>
            </a:r>
            <a:r>
              <a:rPr sz="1400" spc="-40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est</a:t>
            </a:r>
            <a:r>
              <a:rPr sz="1400" spc="-30" dirty="0">
                <a:latin typeface="Calibri"/>
                <a:cs typeface="Calibri"/>
              </a:rPr>
              <a:t> </a:t>
            </a:r>
            <a:r>
              <a:rPr sz="1400" spc="-10" dirty="0">
                <a:latin typeface="Calibri"/>
                <a:cs typeface="Calibri"/>
              </a:rPr>
              <a:t>formée </a:t>
            </a:r>
            <a:r>
              <a:rPr sz="1400" dirty="0">
                <a:latin typeface="Calibri"/>
                <a:cs typeface="Calibri"/>
              </a:rPr>
              <a:t>par</a:t>
            </a:r>
            <a:r>
              <a:rPr sz="1400" spc="-20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du</a:t>
            </a:r>
            <a:r>
              <a:rPr sz="1400" spc="-15" dirty="0">
                <a:latin typeface="Calibri"/>
                <a:cs typeface="Calibri"/>
              </a:rPr>
              <a:t> </a:t>
            </a:r>
            <a:r>
              <a:rPr sz="1400" spc="-10" dirty="0">
                <a:latin typeface="Calibri"/>
                <a:cs typeface="Calibri"/>
              </a:rPr>
              <a:t>matériel bioconstruit</a:t>
            </a:r>
            <a:endParaRPr sz="1400">
              <a:latin typeface="Calibri"/>
              <a:cs typeface="Calibri"/>
            </a:endParaRPr>
          </a:p>
          <a:p>
            <a:pPr marR="5080" algn="ctr">
              <a:lnSpc>
                <a:spcPct val="100000"/>
              </a:lnSpc>
            </a:pPr>
            <a:r>
              <a:rPr sz="1400" dirty="0">
                <a:latin typeface="Calibri"/>
                <a:cs typeface="Calibri"/>
              </a:rPr>
              <a:t>(ex.</a:t>
            </a:r>
            <a:r>
              <a:rPr sz="1400" spc="-50" dirty="0">
                <a:latin typeface="Calibri"/>
                <a:cs typeface="Calibri"/>
              </a:rPr>
              <a:t> </a:t>
            </a:r>
            <a:r>
              <a:rPr sz="1400" spc="-10" dirty="0">
                <a:latin typeface="Calibri"/>
                <a:cs typeface="Calibri"/>
              </a:rPr>
              <a:t>squelettes</a:t>
            </a:r>
            <a:r>
              <a:rPr sz="1400" spc="-15" dirty="0">
                <a:latin typeface="Calibri"/>
                <a:cs typeface="Calibri"/>
              </a:rPr>
              <a:t> </a:t>
            </a:r>
            <a:r>
              <a:rPr sz="1400" spc="-10" dirty="0">
                <a:latin typeface="Calibri"/>
                <a:cs typeface="Calibri"/>
              </a:rPr>
              <a:t>coraux, </a:t>
            </a:r>
            <a:r>
              <a:rPr sz="1400" dirty="0">
                <a:latin typeface="Calibri"/>
                <a:cs typeface="Calibri"/>
              </a:rPr>
              <a:t>tapis</a:t>
            </a:r>
            <a:r>
              <a:rPr sz="1400" spc="-25" dirty="0">
                <a:latin typeface="Calibri"/>
                <a:cs typeface="Calibri"/>
              </a:rPr>
              <a:t> </a:t>
            </a:r>
            <a:r>
              <a:rPr sz="1400" spc="-10" dirty="0">
                <a:latin typeface="Calibri"/>
                <a:cs typeface="Calibri"/>
              </a:rPr>
              <a:t>microbien,</a:t>
            </a:r>
            <a:r>
              <a:rPr sz="1400" spc="-40" dirty="0">
                <a:latin typeface="Calibri"/>
                <a:cs typeface="Calibri"/>
              </a:rPr>
              <a:t> </a:t>
            </a:r>
            <a:r>
              <a:rPr sz="1400" spc="-20" dirty="0">
                <a:latin typeface="Calibri"/>
                <a:cs typeface="Calibri"/>
              </a:rPr>
              <a:t>etc.)</a:t>
            </a:r>
            <a:endParaRPr sz="1400">
              <a:latin typeface="Calibri"/>
              <a:cs typeface="Calibri"/>
            </a:endParaRPr>
          </a:p>
        </p:txBody>
      </p:sp>
      <p:sp>
        <p:nvSpPr>
          <p:cNvPr id="28" name="object 28"/>
          <p:cNvSpPr/>
          <p:nvPr/>
        </p:nvSpPr>
        <p:spPr>
          <a:xfrm>
            <a:off x="1339850" y="3121660"/>
            <a:ext cx="1484630" cy="523875"/>
          </a:xfrm>
          <a:custGeom>
            <a:avLst/>
            <a:gdLst/>
            <a:ahLst/>
            <a:cxnLst/>
            <a:rect l="l" t="t" r="r" b="b"/>
            <a:pathLst>
              <a:path w="1484630" h="523875">
                <a:moveTo>
                  <a:pt x="1484376" y="0"/>
                </a:moveTo>
                <a:lnTo>
                  <a:pt x="0" y="0"/>
                </a:lnTo>
                <a:lnTo>
                  <a:pt x="0" y="523875"/>
                </a:lnTo>
                <a:lnTo>
                  <a:pt x="1484376" y="523875"/>
                </a:lnTo>
                <a:lnTo>
                  <a:pt x="1484376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9" name="object 29"/>
          <p:cNvSpPr txBox="1"/>
          <p:nvPr/>
        </p:nvSpPr>
        <p:spPr>
          <a:xfrm>
            <a:off x="1517269" y="3143250"/>
            <a:ext cx="1141730" cy="45275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R="5080" indent="302895">
              <a:lnSpc>
                <a:spcPct val="100000"/>
              </a:lnSpc>
              <a:spcBef>
                <a:spcPts val="105"/>
              </a:spcBef>
            </a:pPr>
            <a:r>
              <a:rPr sz="1400" spc="-10" dirty="0">
                <a:latin typeface="Calibri"/>
                <a:cs typeface="Calibri"/>
              </a:rPr>
              <a:t>texture mud-supported</a:t>
            </a:r>
            <a:endParaRPr sz="1400">
              <a:latin typeface="Calibri"/>
              <a:cs typeface="Calibri"/>
            </a:endParaRPr>
          </a:p>
        </p:txBody>
      </p:sp>
      <p:sp>
        <p:nvSpPr>
          <p:cNvPr id="30" name="object 30"/>
          <p:cNvSpPr/>
          <p:nvPr/>
        </p:nvSpPr>
        <p:spPr>
          <a:xfrm>
            <a:off x="3819525" y="3121660"/>
            <a:ext cx="1524000" cy="523875"/>
          </a:xfrm>
          <a:custGeom>
            <a:avLst/>
            <a:gdLst/>
            <a:ahLst/>
            <a:cxnLst/>
            <a:rect l="l" t="t" r="r" b="b"/>
            <a:pathLst>
              <a:path w="1524000" h="523875">
                <a:moveTo>
                  <a:pt x="1524000" y="0"/>
                </a:moveTo>
                <a:lnTo>
                  <a:pt x="0" y="0"/>
                </a:lnTo>
                <a:lnTo>
                  <a:pt x="0" y="523875"/>
                </a:lnTo>
                <a:lnTo>
                  <a:pt x="1524000" y="523875"/>
                </a:lnTo>
                <a:lnTo>
                  <a:pt x="1524000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1" name="object 31"/>
          <p:cNvSpPr txBox="1"/>
          <p:nvPr/>
        </p:nvSpPr>
        <p:spPr>
          <a:xfrm>
            <a:off x="4000500" y="3143250"/>
            <a:ext cx="1176655" cy="45275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R="5080" indent="320040">
              <a:lnSpc>
                <a:spcPct val="100000"/>
              </a:lnSpc>
              <a:spcBef>
                <a:spcPts val="105"/>
              </a:spcBef>
            </a:pPr>
            <a:r>
              <a:rPr sz="1400" spc="-10" dirty="0">
                <a:latin typeface="Calibri"/>
                <a:cs typeface="Calibri"/>
              </a:rPr>
              <a:t>texture grain-supported</a:t>
            </a:r>
            <a:endParaRPr sz="1400">
              <a:latin typeface="Calibri"/>
              <a:cs typeface="Calibri"/>
            </a:endParaRPr>
          </a:p>
        </p:txBody>
      </p:sp>
      <p:sp>
        <p:nvSpPr>
          <p:cNvPr id="32" name="object 32"/>
          <p:cNvSpPr txBox="1"/>
          <p:nvPr/>
        </p:nvSpPr>
        <p:spPr>
          <a:xfrm>
            <a:off x="4736338" y="1153413"/>
            <a:ext cx="4325620" cy="508000"/>
          </a:xfrm>
          <a:prstGeom prst="rect">
            <a:avLst/>
          </a:prstGeom>
        </p:spPr>
        <p:txBody>
          <a:bodyPr vert="horz" wrap="square" lIns="0" tIns="24130" rIns="0" bIns="0" rtlCol="0">
            <a:spAutoFit/>
          </a:bodyPr>
          <a:lstStyle/>
          <a:p>
            <a:pPr marR="5080">
              <a:lnSpc>
                <a:spcPts val="1880"/>
              </a:lnSpc>
              <a:spcBef>
                <a:spcPts val="190"/>
              </a:spcBef>
            </a:pPr>
            <a:r>
              <a:rPr sz="1600" dirty="0">
                <a:solidFill>
                  <a:srgbClr val="FFFFFF"/>
                </a:solidFill>
                <a:latin typeface="Arial"/>
                <a:cs typeface="Arial"/>
              </a:rPr>
              <a:t>basée</a:t>
            </a:r>
            <a:r>
              <a:rPr sz="1600" spc="-4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600" dirty="0">
                <a:solidFill>
                  <a:srgbClr val="FFFFFF"/>
                </a:solidFill>
                <a:latin typeface="Arial"/>
                <a:cs typeface="Arial"/>
              </a:rPr>
              <a:t>essentiellement</a:t>
            </a:r>
            <a:r>
              <a:rPr sz="1600" spc="-4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600" dirty="0">
                <a:solidFill>
                  <a:srgbClr val="FFFFFF"/>
                </a:solidFill>
                <a:latin typeface="Arial"/>
                <a:cs typeface="Arial"/>
              </a:rPr>
              <a:t>sur</a:t>
            </a:r>
            <a:r>
              <a:rPr sz="1600" spc="-4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600" dirty="0">
                <a:solidFill>
                  <a:srgbClr val="FFFFFF"/>
                </a:solidFill>
                <a:latin typeface="Arial"/>
                <a:cs typeface="Arial"/>
              </a:rPr>
              <a:t>la</a:t>
            </a:r>
            <a:r>
              <a:rPr sz="1600" spc="-3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600" dirty="0">
                <a:solidFill>
                  <a:srgbClr val="FFFFFF"/>
                </a:solidFill>
                <a:latin typeface="Arial"/>
                <a:cs typeface="Arial"/>
              </a:rPr>
              <a:t>texture</a:t>
            </a:r>
            <a:r>
              <a:rPr sz="1600" spc="-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600" dirty="0">
                <a:solidFill>
                  <a:srgbClr val="FFFFFF"/>
                </a:solidFill>
                <a:latin typeface="Arial"/>
                <a:cs typeface="Arial"/>
              </a:rPr>
              <a:t>de</a:t>
            </a:r>
            <a:r>
              <a:rPr sz="1600" spc="-4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600" dirty="0">
                <a:solidFill>
                  <a:srgbClr val="FFFFFF"/>
                </a:solidFill>
                <a:latin typeface="Arial"/>
                <a:cs typeface="Arial"/>
              </a:rPr>
              <a:t>la</a:t>
            </a:r>
            <a:r>
              <a:rPr sz="1600" spc="-4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600" spc="-10" dirty="0">
                <a:solidFill>
                  <a:srgbClr val="FFFFFF"/>
                </a:solidFill>
                <a:latin typeface="Arial"/>
                <a:cs typeface="Arial"/>
              </a:rPr>
              <a:t>roche </a:t>
            </a:r>
            <a:r>
              <a:rPr sz="1600" dirty="0">
                <a:solidFill>
                  <a:srgbClr val="FFFFFF"/>
                </a:solidFill>
                <a:latin typeface="Arial"/>
                <a:cs typeface="Arial"/>
              </a:rPr>
              <a:t>et</a:t>
            </a:r>
            <a:r>
              <a:rPr sz="1600" spc="-1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600" dirty="0">
                <a:solidFill>
                  <a:srgbClr val="FFFFFF"/>
                </a:solidFill>
                <a:latin typeface="Arial"/>
                <a:cs typeface="Arial"/>
              </a:rPr>
              <a:t>sur</a:t>
            </a:r>
            <a:r>
              <a:rPr sz="1600" spc="-1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600" dirty="0">
                <a:solidFill>
                  <a:srgbClr val="FFFFFF"/>
                </a:solidFill>
                <a:latin typeface="Arial"/>
                <a:cs typeface="Arial"/>
              </a:rPr>
              <a:t>le</a:t>
            </a:r>
            <a:r>
              <a:rPr sz="1600" spc="-3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600" dirty="0">
                <a:solidFill>
                  <a:srgbClr val="FFFFFF"/>
                </a:solidFill>
                <a:latin typeface="Arial"/>
                <a:cs typeface="Arial"/>
              </a:rPr>
              <a:t>type</a:t>
            </a:r>
            <a:r>
              <a:rPr sz="1600" spc="1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600" dirty="0">
                <a:solidFill>
                  <a:srgbClr val="FFFFFF"/>
                </a:solidFill>
                <a:latin typeface="Arial"/>
                <a:cs typeface="Arial"/>
              </a:rPr>
              <a:t>de</a:t>
            </a:r>
            <a:r>
              <a:rPr sz="1600" spc="-2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600" dirty="0">
                <a:solidFill>
                  <a:srgbClr val="FFFFFF"/>
                </a:solidFill>
                <a:latin typeface="Arial"/>
                <a:cs typeface="Arial"/>
              </a:rPr>
              <a:t>liaison</a:t>
            </a:r>
            <a:r>
              <a:rPr sz="1600" spc="-4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600" dirty="0">
                <a:solidFill>
                  <a:srgbClr val="FFFFFF"/>
                </a:solidFill>
                <a:latin typeface="Arial"/>
                <a:cs typeface="Arial"/>
              </a:rPr>
              <a:t>entre</a:t>
            </a:r>
            <a:r>
              <a:rPr sz="1600" spc="-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600" dirty="0">
                <a:solidFill>
                  <a:srgbClr val="FFFFFF"/>
                </a:solidFill>
                <a:latin typeface="Arial"/>
                <a:cs typeface="Arial"/>
              </a:rPr>
              <a:t>les</a:t>
            </a:r>
            <a:r>
              <a:rPr sz="1600" spc="-3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600" spc="-10" dirty="0">
                <a:solidFill>
                  <a:srgbClr val="FFFFFF"/>
                </a:solidFill>
                <a:latin typeface="Arial"/>
                <a:cs typeface="Arial"/>
              </a:rPr>
              <a:t>grains.</a:t>
            </a:r>
            <a:endParaRPr sz="1600">
              <a:latin typeface="Arial"/>
              <a:cs typeface="Arial"/>
            </a:endParaRPr>
          </a:p>
        </p:txBody>
      </p:sp>
      <p:sp>
        <p:nvSpPr>
          <p:cNvPr id="33" name="object 33"/>
          <p:cNvSpPr txBox="1"/>
          <p:nvPr/>
        </p:nvSpPr>
        <p:spPr>
          <a:xfrm>
            <a:off x="882802" y="6353047"/>
            <a:ext cx="6786880" cy="26924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600" i="1" dirty="0">
                <a:latin typeface="Calibri"/>
                <a:cs typeface="Calibri"/>
              </a:rPr>
              <a:t>Classification</a:t>
            </a:r>
            <a:r>
              <a:rPr sz="1600" i="1" spc="-50" dirty="0">
                <a:latin typeface="Calibri"/>
                <a:cs typeface="Calibri"/>
              </a:rPr>
              <a:t> </a:t>
            </a:r>
            <a:r>
              <a:rPr sz="1600" i="1" dirty="0">
                <a:latin typeface="Calibri"/>
                <a:cs typeface="Calibri"/>
              </a:rPr>
              <a:t>des</a:t>
            </a:r>
            <a:r>
              <a:rPr sz="1600" i="1" spc="-60" dirty="0">
                <a:latin typeface="Calibri"/>
                <a:cs typeface="Calibri"/>
              </a:rPr>
              <a:t> </a:t>
            </a:r>
            <a:r>
              <a:rPr sz="1600" i="1" dirty="0">
                <a:latin typeface="Calibri"/>
                <a:cs typeface="Calibri"/>
              </a:rPr>
              <a:t>roches</a:t>
            </a:r>
            <a:r>
              <a:rPr sz="1600" i="1" spc="-35" dirty="0">
                <a:latin typeface="Calibri"/>
                <a:cs typeface="Calibri"/>
              </a:rPr>
              <a:t> </a:t>
            </a:r>
            <a:r>
              <a:rPr sz="1600" i="1" dirty="0">
                <a:latin typeface="Calibri"/>
                <a:cs typeface="Calibri"/>
              </a:rPr>
              <a:t>calcaires</a:t>
            </a:r>
            <a:r>
              <a:rPr sz="1600" i="1" spc="-60" dirty="0">
                <a:latin typeface="Calibri"/>
                <a:cs typeface="Calibri"/>
              </a:rPr>
              <a:t> </a:t>
            </a:r>
            <a:r>
              <a:rPr sz="1600" i="1" dirty="0">
                <a:latin typeface="Calibri"/>
                <a:cs typeface="Calibri"/>
              </a:rPr>
              <a:t>selon</a:t>
            </a:r>
            <a:r>
              <a:rPr sz="1600" i="1" spc="-40" dirty="0">
                <a:latin typeface="Calibri"/>
                <a:cs typeface="Calibri"/>
              </a:rPr>
              <a:t> </a:t>
            </a:r>
            <a:r>
              <a:rPr sz="1600" i="1" dirty="0">
                <a:latin typeface="Calibri"/>
                <a:cs typeface="Calibri"/>
              </a:rPr>
              <a:t>Dunham</a:t>
            </a:r>
            <a:r>
              <a:rPr sz="1600" i="1" spc="-30" dirty="0">
                <a:latin typeface="Calibri"/>
                <a:cs typeface="Calibri"/>
              </a:rPr>
              <a:t> </a:t>
            </a:r>
            <a:r>
              <a:rPr sz="1600" i="1" dirty="0">
                <a:latin typeface="Calibri"/>
                <a:cs typeface="Calibri"/>
              </a:rPr>
              <a:t>(1962)</a:t>
            </a:r>
            <a:r>
              <a:rPr sz="1600" i="1" spc="-10" dirty="0">
                <a:latin typeface="Calibri"/>
                <a:cs typeface="Calibri"/>
              </a:rPr>
              <a:t> </a:t>
            </a:r>
            <a:r>
              <a:rPr sz="1600" i="1" dirty="0">
                <a:latin typeface="Calibri"/>
                <a:cs typeface="Calibri"/>
              </a:rPr>
              <a:t>et</a:t>
            </a:r>
            <a:r>
              <a:rPr sz="1600" i="1" spc="-60" dirty="0">
                <a:latin typeface="Calibri"/>
                <a:cs typeface="Calibri"/>
              </a:rPr>
              <a:t> </a:t>
            </a:r>
            <a:r>
              <a:rPr sz="1600" i="1" dirty="0">
                <a:latin typeface="Calibri"/>
                <a:cs typeface="Calibri"/>
              </a:rPr>
              <a:t>Embry</a:t>
            </a:r>
            <a:r>
              <a:rPr sz="1600" i="1" spc="-40" dirty="0">
                <a:latin typeface="Calibri"/>
                <a:cs typeface="Calibri"/>
              </a:rPr>
              <a:t> </a:t>
            </a:r>
            <a:r>
              <a:rPr sz="1600" i="1" dirty="0">
                <a:latin typeface="Calibri"/>
                <a:cs typeface="Calibri"/>
              </a:rPr>
              <a:t>&amp;</a:t>
            </a:r>
            <a:r>
              <a:rPr sz="1600" i="1" spc="-50" dirty="0">
                <a:latin typeface="Calibri"/>
                <a:cs typeface="Calibri"/>
              </a:rPr>
              <a:t> </a:t>
            </a:r>
            <a:r>
              <a:rPr sz="1600" i="1" dirty="0">
                <a:latin typeface="Calibri"/>
                <a:cs typeface="Calibri"/>
              </a:rPr>
              <a:t>Klovan</a:t>
            </a:r>
            <a:r>
              <a:rPr sz="1600" i="1" spc="-30" dirty="0">
                <a:latin typeface="Calibri"/>
                <a:cs typeface="Calibri"/>
              </a:rPr>
              <a:t> </a:t>
            </a:r>
            <a:r>
              <a:rPr sz="1600" i="1" spc="-10" dirty="0">
                <a:latin typeface="Calibri"/>
                <a:cs typeface="Calibri"/>
              </a:rPr>
              <a:t>(1972).</a:t>
            </a:r>
            <a:endParaRPr sz="16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5604668" y="231089"/>
            <a:ext cx="3335654" cy="26924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487680">
              <a:lnSpc>
                <a:spcPct val="100000"/>
              </a:lnSpc>
              <a:spcBef>
                <a:spcPts val="95"/>
              </a:spcBef>
            </a:pPr>
            <a:r>
              <a:rPr sz="1600" dirty="0">
                <a:solidFill>
                  <a:srgbClr val="FFFFFF"/>
                </a:solidFill>
                <a:latin typeface="Calibri"/>
                <a:cs typeface="Calibri"/>
              </a:rPr>
              <a:t>III</a:t>
            </a:r>
            <a:r>
              <a:rPr sz="1600" spc="-5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600" dirty="0">
                <a:solidFill>
                  <a:srgbClr val="FFFFFF"/>
                </a:solidFill>
                <a:latin typeface="Calibri"/>
                <a:cs typeface="Calibri"/>
              </a:rPr>
              <a:t>.</a:t>
            </a:r>
            <a:r>
              <a:rPr sz="1600" spc="-3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600" dirty="0">
                <a:solidFill>
                  <a:srgbClr val="FFFFFF"/>
                </a:solidFill>
                <a:latin typeface="Calibri"/>
                <a:cs typeface="Calibri"/>
              </a:rPr>
              <a:t>Les</a:t>
            </a:r>
            <a:r>
              <a:rPr sz="1600" spc="-3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600" dirty="0">
                <a:solidFill>
                  <a:srgbClr val="FFFFFF"/>
                </a:solidFill>
                <a:latin typeface="Calibri"/>
                <a:cs typeface="Calibri"/>
              </a:rPr>
              <a:t>roches</a:t>
            </a:r>
            <a:r>
              <a:rPr sz="1600" spc="-1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600" spc="-10" dirty="0">
                <a:solidFill>
                  <a:srgbClr val="FFFFFF"/>
                </a:solidFill>
                <a:latin typeface="Calibri"/>
                <a:cs typeface="Calibri"/>
              </a:rPr>
              <a:t>sédimentaires</a:t>
            </a:r>
            <a:endParaRPr sz="1600">
              <a:latin typeface="Calibri"/>
              <a:cs typeface="Calibri"/>
            </a:endParaRPr>
          </a:p>
        </p:txBody>
      </p:sp>
      <p:grpSp>
        <p:nvGrpSpPr>
          <p:cNvPr id="3" name="object 3"/>
          <p:cNvGrpSpPr/>
          <p:nvPr/>
        </p:nvGrpSpPr>
        <p:grpSpPr>
          <a:xfrm>
            <a:off x="-4762" y="661288"/>
            <a:ext cx="9153525" cy="1043305"/>
            <a:chOff x="-4762" y="661288"/>
            <a:chExt cx="9153525" cy="1043305"/>
          </a:xfrm>
        </p:grpSpPr>
        <p:sp>
          <p:nvSpPr>
            <p:cNvPr id="4" name="object 4"/>
            <p:cNvSpPr/>
            <p:nvPr/>
          </p:nvSpPr>
          <p:spPr>
            <a:xfrm>
              <a:off x="179514" y="673988"/>
              <a:ext cx="4680585" cy="379095"/>
            </a:xfrm>
            <a:custGeom>
              <a:avLst/>
              <a:gdLst/>
              <a:ahLst/>
              <a:cxnLst/>
              <a:rect l="l" t="t" r="r" b="b"/>
              <a:pathLst>
                <a:path w="4680585" h="379094">
                  <a:moveTo>
                    <a:pt x="4617402" y="0"/>
                  </a:moveTo>
                  <a:lnTo>
                    <a:pt x="63131" y="0"/>
                  </a:lnTo>
                  <a:lnTo>
                    <a:pt x="38554" y="4951"/>
                  </a:lnTo>
                  <a:lnTo>
                    <a:pt x="18488" y="18462"/>
                  </a:lnTo>
                  <a:lnTo>
                    <a:pt x="4960" y="38522"/>
                  </a:lnTo>
                  <a:lnTo>
                    <a:pt x="0" y="63119"/>
                  </a:lnTo>
                  <a:lnTo>
                    <a:pt x="0" y="315595"/>
                  </a:lnTo>
                  <a:lnTo>
                    <a:pt x="4960" y="340191"/>
                  </a:lnTo>
                  <a:lnTo>
                    <a:pt x="18488" y="360251"/>
                  </a:lnTo>
                  <a:lnTo>
                    <a:pt x="38554" y="373762"/>
                  </a:lnTo>
                  <a:lnTo>
                    <a:pt x="63131" y="378713"/>
                  </a:lnTo>
                  <a:lnTo>
                    <a:pt x="4617402" y="378713"/>
                  </a:lnTo>
                  <a:lnTo>
                    <a:pt x="4641945" y="373762"/>
                  </a:lnTo>
                  <a:lnTo>
                    <a:pt x="4662011" y="360251"/>
                  </a:lnTo>
                  <a:lnTo>
                    <a:pt x="4675552" y="340191"/>
                  </a:lnTo>
                  <a:lnTo>
                    <a:pt x="4680521" y="315595"/>
                  </a:lnTo>
                  <a:lnTo>
                    <a:pt x="4680521" y="63119"/>
                  </a:lnTo>
                  <a:lnTo>
                    <a:pt x="4675552" y="38522"/>
                  </a:lnTo>
                  <a:lnTo>
                    <a:pt x="4662011" y="18462"/>
                  </a:lnTo>
                  <a:lnTo>
                    <a:pt x="4641945" y="4951"/>
                  </a:lnTo>
                  <a:lnTo>
                    <a:pt x="4617402" y="0"/>
                  </a:lnTo>
                  <a:close/>
                </a:path>
              </a:pathLst>
            </a:custGeom>
            <a:solidFill>
              <a:srgbClr val="C0504D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" name="object 5"/>
            <p:cNvSpPr/>
            <p:nvPr/>
          </p:nvSpPr>
          <p:spPr>
            <a:xfrm>
              <a:off x="179514" y="673988"/>
              <a:ext cx="4680585" cy="379095"/>
            </a:xfrm>
            <a:custGeom>
              <a:avLst/>
              <a:gdLst/>
              <a:ahLst/>
              <a:cxnLst/>
              <a:rect l="l" t="t" r="r" b="b"/>
              <a:pathLst>
                <a:path w="4680585" h="379094">
                  <a:moveTo>
                    <a:pt x="4617402" y="0"/>
                  </a:moveTo>
                  <a:lnTo>
                    <a:pt x="4641945" y="4951"/>
                  </a:lnTo>
                  <a:lnTo>
                    <a:pt x="4662011" y="18462"/>
                  </a:lnTo>
                  <a:lnTo>
                    <a:pt x="4675552" y="38522"/>
                  </a:lnTo>
                  <a:lnTo>
                    <a:pt x="4680521" y="63119"/>
                  </a:lnTo>
                  <a:lnTo>
                    <a:pt x="4680521" y="315595"/>
                  </a:lnTo>
                  <a:lnTo>
                    <a:pt x="4675552" y="340191"/>
                  </a:lnTo>
                  <a:lnTo>
                    <a:pt x="4662011" y="360251"/>
                  </a:lnTo>
                  <a:lnTo>
                    <a:pt x="4641945" y="373762"/>
                  </a:lnTo>
                  <a:lnTo>
                    <a:pt x="4617402" y="378713"/>
                  </a:lnTo>
                  <a:lnTo>
                    <a:pt x="63131" y="378713"/>
                  </a:lnTo>
                  <a:lnTo>
                    <a:pt x="38554" y="373762"/>
                  </a:lnTo>
                  <a:lnTo>
                    <a:pt x="18488" y="360251"/>
                  </a:lnTo>
                  <a:lnTo>
                    <a:pt x="4960" y="340191"/>
                  </a:lnTo>
                  <a:lnTo>
                    <a:pt x="0" y="315595"/>
                  </a:lnTo>
                  <a:lnTo>
                    <a:pt x="0" y="63119"/>
                  </a:lnTo>
                  <a:lnTo>
                    <a:pt x="4960" y="38522"/>
                  </a:lnTo>
                  <a:lnTo>
                    <a:pt x="18488" y="18462"/>
                  </a:lnTo>
                  <a:lnTo>
                    <a:pt x="38554" y="4951"/>
                  </a:lnTo>
                  <a:lnTo>
                    <a:pt x="63131" y="0"/>
                  </a:lnTo>
                  <a:lnTo>
                    <a:pt x="4617402" y="0"/>
                  </a:lnTo>
                  <a:close/>
                </a:path>
              </a:pathLst>
            </a:custGeom>
            <a:ln w="25400">
              <a:solidFill>
                <a:srgbClr val="8B3836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6" name="object 6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0" y="1149984"/>
              <a:ext cx="9144000" cy="549275"/>
            </a:xfrm>
            <a:prstGeom prst="rect">
              <a:avLst/>
            </a:prstGeom>
          </p:spPr>
        </p:pic>
        <p:sp>
          <p:nvSpPr>
            <p:cNvPr id="7" name="object 7"/>
            <p:cNvSpPr/>
            <p:nvPr/>
          </p:nvSpPr>
          <p:spPr>
            <a:xfrm>
              <a:off x="0" y="1149984"/>
              <a:ext cx="9144000" cy="549275"/>
            </a:xfrm>
            <a:custGeom>
              <a:avLst/>
              <a:gdLst/>
              <a:ahLst/>
              <a:cxnLst/>
              <a:rect l="l" t="t" r="r" b="b"/>
              <a:pathLst>
                <a:path w="9144000" h="549275">
                  <a:moveTo>
                    <a:pt x="0" y="549275"/>
                  </a:moveTo>
                  <a:lnTo>
                    <a:pt x="9144000" y="549275"/>
                  </a:lnTo>
                  <a:lnTo>
                    <a:pt x="9144000" y="0"/>
                  </a:lnTo>
                  <a:lnTo>
                    <a:pt x="0" y="0"/>
                  </a:lnTo>
                  <a:lnTo>
                    <a:pt x="0" y="549275"/>
                  </a:lnTo>
                  <a:close/>
                </a:path>
              </a:pathLst>
            </a:custGeom>
            <a:ln w="952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8" name="object 8"/>
          <p:cNvSpPr txBox="1"/>
          <p:nvPr/>
        </p:nvSpPr>
        <p:spPr>
          <a:xfrm>
            <a:off x="127101" y="716661"/>
            <a:ext cx="4041775" cy="893444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442720" indent="-286385">
              <a:lnSpc>
                <a:spcPct val="100000"/>
              </a:lnSpc>
              <a:spcBef>
                <a:spcPts val="95"/>
              </a:spcBef>
              <a:buFont typeface="Arial"/>
              <a:buChar char="•"/>
              <a:tabLst>
                <a:tab pos="1442720" algn="l"/>
              </a:tabLst>
            </a:pPr>
            <a:r>
              <a:rPr sz="1600" spc="-10" dirty="0">
                <a:solidFill>
                  <a:srgbClr val="FFFFFF"/>
                </a:solidFill>
                <a:latin typeface="Calibri"/>
                <a:cs typeface="Calibri"/>
              </a:rPr>
              <a:t>Sédimentation</a:t>
            </a:r>
            <a:r>
              <a:rPr sz="1600" spc="-4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600" spc="-10" dirty="0">
                <a:solidFill>
                  <a:srgbClr val="FFFFFF"/>
                </a:solidFill>
                <a:latin typeface="Calibri"/>
                <a:cs typeface="Calibri"/>
              </a:rPr>
              <a:t>carbonatée</a:t>
            </a:r>
            <a:endParaRPr sz="1600">
              <a:latin typeface="Calibri"/>
              <a:cs typeface="Calibri"/>
            </a:endParaRPr>
          </a:p>
          <a:p>
            <a:pPr>
              <a:lnSpc>
                <a:spcPct val="100000"/>
              </a:lnSpc>
              <a:spcBef>
                <a:spcPts val="80"/>
              </a:spcBef>
            </a:pPr>
            <a:endParaRPr sz="1600">
              <a:latin typeface="Calibri"/>
              <a:cs typeface="Calibri"/>
            </a:endParaRPr>
          </a:p>
          <a:p>
            <a:pPr>
              <a:lnSpc>
                <a:spcPct val="100000"/>
              </a:lnSpc>
              <a:spcBef>
                <a:spcPts val="5"/>
              </a:spcBef>
            </a:pPr>
            <a:r>
              <a:rPr sz="2400" b="1" spc="-20" dirty="0">
                <a:latin typeface="Trebuchet MS"/>
                <a:cs typeface="Trebuchet MS"/>
              </a:rPr>
              <a:t>CLASSIFICATION</a:t>
            </a:r>
            <a:r>
              <a:rPr sz="2400" b="1" spc="-45" dirty="0">
                <a:latin typeface="Trebuchet MS"/>
                <a:cs typeface="Trebuchet MS"/>
              </a:rPr>
              <a:t> </a:t>
            </a:r>
            <a:r>
              <a:rPr sz="2400" b="1" dirty="0">
                <a:latin typeface="Trebuchet MS"/>
                <a:cs typeface="Trebuchet MS"/>
              </a:rPr>
              <a:t>DE</a:t>
            </a:r>
            <a:r>
              <a:rPr sz="2400" b="1" spc="-20" dirty="0">
                <a:latin typeface="Trebuchet MS"/>
                <a:cs typeface="Trebuchet MS"/>
              </a:rPr>
              <a:t> </a:t>
            </a:r>
            <a:r>
              <a:rPr sz="2400" b="1" spc="-10" dirty="0">
                <a:latin typeface="Trebuchet MS"/>
                <a:cs typeface="Trebuchet MS"/>
              </a:rPr>
              <a:t>DUNHAM</a:t>
            </a:r>
            <a:endParaRPr sz="2400">
              <a:latin typeface="Trebuchet MS"/>
              <a:cs typeface="Trebuchet MS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4736338" y="1153413"/>
            <a:ext cx="4325620" cy="508000"/>
          </a:xfrm>
          <a:prstGeom prst="rect">
            <a:avLst/>
          </a:prstGeom>
        </p:spPr>
        <p:txBody>
          <a:bodyPr vert="horz" wrap="square" lIns="0" tIns="24130" rIns="0" bIns="0" rtlCol="0">
            <a:spAutoFit/>
          </a:bodyPr>
          <a:lstStyle/>
          <a:p>
            <a:pPr marR="5080">
              <a:lnSpc>
                <a:spcPts val="1880"/>
              </a:lnSpc>
              <a:spcBef>
                <a:spcPts val="190"/>
              </a:spcBef>
            </a:pPr>
            <a:r>
              <a:rPr sz="1600" dirty="0">
                <a:solidFill>
                  <a:srgbClr val="FFFFFF"/>
                </a:solidFill>
                <a:latin typeface="Arial"/>
                <a:cs typeface="Arial"/>
              </a:rPr>
              <a:t>basée</a:t>
            </a:r>
            <a:r>
              <a:rPr sz="1600" spc="-4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600" dirty="0">
                <a:solidFill>
                  <a:srgbClr val="FFFFFF"/>
                </a:solidFill>
                <a:latin typeface="Arial"/>
                <a:cs typeface="Arial"/>
              </a:rPr>
              <a:t>essentiellement</a:t>
            </a:r>
            <a:r>
              <a:rPr sz="1600" spc="-4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600" dirty="0">
                <a:solidFill>
                  <a:srgbClr val="FFFFFF"/>
                </a:solidFill>
                <a:latin typeface="Arial"/>
                <a:cs typeface="Arial"/>
              </a:rPr>
              <a:t>sur</a:t>
            </a:r>
            <a:r>
              <a:rPr sz="1600" spc="-4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600" dirty="0">
                <a:solidFill>
                  <a:srgbClr val="FFFFFF"/>
                </a:solidFill>
                <a:latin typeface="Arial"/>
                <a:cs typeface="Arial"/>
              </a:rPr>
              <a:t>la</a:t>
            </a:r>
            <a:r>
              <a:rPr sz="1600" spc="-3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600" dirty="0">
                <a:solidFill>
                  <a:srgbClr val="FFFFFF"/>
                </a:solidFill>
                <a:latin typeface="Arial"/>
                <a:cs typeface="Arial"/>
              </a:rPr>
              <a:t>texture</a:t>
            </a:r>
            <a:r>
              <a:rPr sz="1600" spc="-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600" dirty="0">
                <a:solidFill>
                  <a:srgbClr val="FFFFFF"/>
                </a:solidFill>
                <a:latin typeface="Arial"/>
                <a:cs typeface="Arial"/>
              </a:rPr>
              <a:t>de</a:t>
            </a:r>
            <a:r>
              <a:rPr sz="1600" spc="-4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600" dirty="0">
                <a:solidFill>
                  <a:srgbClr val="FFFFFF"/>
                </a:solidFill>
                <a:latin typeface="Arial"/>
                <a:cs typeface="Arial"/>
              </a:rPr>
              <a:t>la</a:t>
            </a:r>
            <a:r>
              <a:rPr sz="1600" spc="-4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600" spc="-10" dirty="0">
                <a:solidFill>
                  <a:srgbClr val="FFFFFF"/>
                </a:solidFill>
                <a:latin typeface="Arial"/>
                <a:cs typeface="Arial"/>
              </a:rPr>
              <a:t>roche </a:t>
            </a:r>
            <a:r>
              <a:rPr sz="1600" dirty="0">
                <a:solidFill>
                  <a:srgbClr val="FFFFFF"/>
                </a:solidFill>
                <a:latin typeface="Arial"/>
                <a:cs typeface="Arial"/>
              </a:rPr>
              <a:t>et</a:t>
            </a:r>
            <a:r>
              <a:rPr sz="1600" spc="-1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600" dirty="0">
                <a:solidFill>
                  <a:srgbClr val="FFFFFF"/>
                </a:solidFill>
                <a:latin typeface="Arial"/>
                <a:cs typeface="Arial"/>
              </a:rPr>
              <a:t>sur</a:t>
            </a:r>
            <a:r>
              <a:rPr sz="1600" spc="-1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600" dirty="0">
                <a:solidFill>
                  <a:srgbClr val="FFFFFF"/>
                </a:solidFill>
                <a:latin typeface="Arial"/>
                <a:cs typeface="Arial"/>
              </a:rPr>
              <a:t>le</a:t>
            </a:r>
            <a:r>
              <a:rPr sz="1600" spc="-3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600" dirty="0">
                <a:solidFill>
                  <a:srgbClr val="FFFFFF"/>
                </a:solidFill>
                <a:latin typeface="Arial"/>
                <a:cs typeface="Arial"/>
              </a:rPr>
              <a:t>type</a:t>
            </a:r>
            <a:r>
              <a:rPr sz="1600" spc="1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600" dirty="0">
                <a:solidFill>
                  <a:srgbClr val="FFFFFF"/>
                </a:solidFill>
                <a:latin typeface="Arial"/>
                <a:cs typeface="Arial"/>
              </a:rPr>
              <a:t>de</a:t>
            </a:r>
            <a:r>
              <a:rPr sz="1600" spc="-2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600" dirty="0">
                <a:solidFill>
                  <a:srgbClr val="FFFFFF"/>
                </a:solidFill>
                <a:latin typeface="Arial"/>
                <a:cs typeface="Arial"/>
              </a:rPr>
              <a:t>liaison</a:t>
            </a:r>
            <a:r>
              <a:rPr sz="1600" spc="-4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600" dirty="0">
                <a:solidFill>
                  <a:srgbClr val="FFFFFF"/>
                </a:solidFill>
                <a:latin typeface="Arial"/>
                <a:cs typeface="Arial"/>
              </a:rPr>
              <a:t>entre</a:t>
            </a:r>
            <a:r>
              <a:rPr sz="1600" spc="-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600" dirty="0">
                <a:solidFill>
                  <a:srgbClr val="FFFFFF"/>
                </a:solidFill>
                <a:latin typeface="Arial"/>
                <a:cs typeface="Arial"/>
              </a:rPr>
              <a:t>les</a:t>
            </a:r>
            <a:r>
              <a:rPr sz="1600" spc="-3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600" spc="-10" dirty="0">
                <a:solidFill>
                  <a:srgbClr val="FFFFFF"/>
                </a:solidFill>
                <a:latin typeface="Arial"/>
                <a:cs typeface="Arial"/>
              </a:rPr>
              <a:t>grains.</a:t>
            </a:r>
            <a:endParaRPr sz="1600">
              <a:latin typeface="Arial"/>
              <a:cs typeface="Arial"/>
            </a:endParaRPr>
          </a:p>
        </p:txBody>
      </p:sp>
      <p:grpSp>
        <p:nvGrpSpPr>
          <p:cNvPr id="10" name="object 10"/>
          <p:cNvGrpSpPr/>
          <p:nvPr/>
        </p:nvGrpSpPr>
        <p:grpSpPr>
          <a:xfrm>
            <a:off x="0" y="1708404"/>
            <a:ext cx="6461760" cy="3782695"/>
            <a:chOff x="0" y="1708404"/>
            <a:chExt cx="6461760" cy="3782695"/>
          </a:xfrm>
        </p:grpSpPr>
        <p:sp>
          <p:nvSpPr>
            <p:cNvPr id="11" name="object 11"/>
            <p:cNvSpPr/>
            <p:nvPr/>
          </p:nvSpPr>
          <p:spPr>
            <a:xfrm>
              <a:off x="55029" y="1786128"/>
              <a:ext cx="6297930" cy="3632200"/>
            </a:xfrm>
            <a:custGeom>
              <a:avLst/>
              <a:gdLst/>
              <a:ahLst/>
              <a:cxnLst/>
              <a:rect l="l" t="t" r="r" b="b"/>
              <a:pathLst>
                <a:path w="6297930" h="3632200">
                  <a:moveTo>
                    <a:pt x="0" y="3631946"/>
                  </a:moveTo>
                  <a:lnTo>
                    <a:pt x="6297422" y="3631946"/>
                  </a:lnTo>
                  <a:lnTo>
                    <a:pt x="6297422" y="0"/>
                  </a:lnTo>
                  <a:lnTo>
                    <a:pt x="0" y="0"/>
                  </a:lnTo>
                  <a:lnTo>
                    <a:pt x="0" y="3631946"/>
                  </a:lnTo>
                  <a:close/>
                </a:path>
              </a:pathLst>
            </a:custGeom>
            <a:ln w="25399">
              <a:solidFill>
                <a:srgbClr val="385D89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2" name="object 12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0" y="1708404"/>
              <a:ext cx="6461760" cy="3782567"/>
            </a:xfrm>
            <a:prstGeom prst="rect">
              <a:avLst/>
            </a:prstGeom>
          </p:spPr>
        </p:pic>
        <p:pic>
          <p:nvPicPr>
            <p:cNvPr id="13" name="object 13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64372" y="1772793"/>
              <a:ext cx="6278753" cy="3599941"/>
            </a:xfrm>
            <a:prstGeom prst="rect">
              <a:avLst/>
            </a:prstGeom>
          </p:spPr>
        </p:pic>
        <p:sp>
          <p:nvSpPr>
            <p:cNvPr id="14" name="object 14"/>
            <p:cNvSpPr/>
            <p:nvPr/>
          </p:nvSpPr>
          <p:spPr>
            <a:xfrm>
              <a:off x="45322" y="1753743"/>
              <a:ext cx="6316980" cy="3638550"/>
            </a:xfrm>
            <a:custGeom>
              <a:avLst/>
              <a:gdLst/>
              <a:ahLst/>
              <a:cxnLst/>
              <a:rect l="l" t="t" r="r" b="b"/>
              <a:pathLst>
                <a:path w="6316980" h="3638550">
                  <a:moveTo>
                    <a:pt x="0" y="3638041"/>
                  </a:moveTo>
                  <a:lnTo>
                    <a:pt x="6316853" y="3638041"/>
                  </a:lnTo>
                  <a:lnTo>
                    <a:pt x="6316853" y="0"/>
                  </a:lnTo>
                  <a:lnTo>
                    <a:pt x="0" y="0"/>
                  </a:lnTo>
                  <a:lnTo>
                    <a:pt x="0" y="3638041"/>
                  </a:lnTo>
                  <a:close/>
                </a:path>
              </a:pathLst>
            </a:custGeom>
            <a:ln w="381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" name="object 15"/>
            <p:cNvSpPr/>
            <p:nvPr/>
          </p:nvSpPr>
          <p:spPr>
            <a:xfrm>
              <a:off x="128435" y="2157221"/>
              <a:ext cx="6151245" cy="1986280"/>
            </a:xfrm>
            <a:custGeom>
              <a:avLst/>
              <a:gdLst/>
              <a:ahLst/>
              <a:cxnLst/>
              <a:rect l="l" t="t" r="r" b="b"/>
              <a:pathLst>
                <a:path w="6151245" h="1986279">
                  <a:moveTo>
                    <a:pt x="961034" y="1089164"/>
                  </a:moveTo>
                  <a:lnTo>
                    <a:pt x="0" y="1089164"/>
                  </a:lnTo>
                  <a:lnTo>
                    <a:pt x="0" y="1601724"/>
                  </a:lnTo>
                  <a:lnTo>
                    <a:pt x="961034" y="1601724"/>
                  </a:lnTo>
                  <a:lnTo>
                    <a:pt x="961034" y="1089164"/>
                  </a:lnTo>
                  <a:close/>
                </a:path>
                <a:path w="6151245" h="1986279">
                  <a:moveTo>
                    <a:pt x="1794002" y="640664"/>
                  </a:moveTo>
                  <a:lnTo>
                    <a:pt x="256286" y="640664"/>
                  </a:lnTo>
                  <a:lnTo>
                    <a:pt x="256286" y="961009"/>
                  </a:lnTo>
                  <a:lnTo>
                    <a:pt x="1794002" y="961009"/>
                  </a:lnTo>
                  <a:lnTo>
                    <a:pt x="1794002" y="640664"/>
                  </a:lnTo>
                  <a:close/>
                </a:path>
                <a:path w="6151245" h="1986279">
                  <a:moveTo>
                    <a:pt x="1986153" y="1089164"/>
                  </a:moveTo>
                  <a:lnTo>
                    <a:pt x="1025118" y="1089164"/>
                  </a:lnTo>
                  <a:lnTo>
                    <a:pt x="1025118" y="1601724"/>
                  </a:lnTo>
                  <a:lnTo>
                    <a:pt x="1986153" y="1601724"/>
                  </a:lnTo>
                  <a:lnTo>
                    <a:pt x="1986153" y="1089164"/>
                  </a:lnTo>
                  <a:close/>
                </a:path>
                <a:path w="6151245" h="1986279">
                  <a:moveTo>
                    <a:pt x="2755011" y="64084"/>
                  </a:moveTo>
                  <a:lnTo>
                    <a:pt x="256286" y="64084"/>
                  </a:lnTo>
                  <a:lnTo>
                    <a:pt x="256286" y="512572"/>
                  </a:lnTo>
                  <a:lnTo>
                    <a:pt x="2755011" y="512572"/>
                  </a:lnTo>
                  <a:lnTo>
                    <a:pt x="2755011" y="64084"/>
                  </a:lnTo>
                  <a:close/>
                </a:path>
                <a:path w="6151245" h="1986279">
                  <a:moveTo>
                    <a:pt x="3780117" y="640664"/>
                  </a:moveTo>
                  <a:lnTo>
                    <a:pt x="2242401" y="640664"/>
                  </a:lnTo>
                  <a:lnTo>
                    <a:pt x="2242401" y="961009"/>
                  </a:lnTo>
                  <a:lnTo>
                    <a:pt x="3780117" y="961009"/>
                  </a:lnTo>
                  <a:lnTo>
                    <a:pt x="3780117" y="640664"/>
                  </a:lnTo>
                  <a:close/>
                </a:path>
                <a:path w="6151245" h="1986279">
                  <a:moveTo>
                    <a:pt x="4228579" y="128092"/>
                  </a:moveTo>
                  <a:lnTo>
                    <a:pt x="3139402" y="128092"/>
                  </a:lnTo>
                  <a:lnTo>
                    <a:pt x="3139402" y="448437"/>
                  </a:lnTo>
                  <a:lnTo>
                    <a:pt x="4228579" y="448437"/>
                  </a:lnTo>
                  <a:lnTo>
                    <a:pt x="4228579" y="128092"/>
                  </a:lnTo>
                  <a:close/>
                </a:path>
                <a:path w="6151245" h="1986279">
                  <a:moveTo>
                    <a:pt x="6150699" y="0"/>
                  </a:moveTo>
                  <a:lnTo>
                    <a:pt x="4356697" y="0"/>
                  </a:lnTo>
                  <a:lnTo>
                    <a:pt x="4356697" y="1986153"/>
                  </a:lnTo>
                  <a:lnTo>
                    <a:pt x="6150699" y="1986153"/>
                  </a:lnTo>
                  <a:lnTo>
                    <a:pt x="6150699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6" name="object 16"/>
          <p:cNvSpPr txBox="1"/>
          <p:nvPr/>
        </p:nvSpPr>
        <p:spPr>
          <a:xfrm>
            <a:off x="128435" y="1836877"/>
            <a:ext cx="4100829" cy="346710"/>
          </a:xfrm>
          <a:prstGeom prst="rect">
            <a:avLst/>
          </a:prstGeom>
          <a:solidFill>
            <a:srgbClr val="FFFFFF"/>
          </a:solidFill>
        </p:spPr>
        <p:txBody>
          <a:bodyPr vert="horz" wrap="square" lIns="0" tIns="106045" rIns="0" bIns="0" rtlCol="0">
            <a:spAutoFit/>
          </a:bodyPr>
          <a:lstStyle/>
          <a:p>
            <a:pPr marR="17780" algn="ctr">
              <a:lnSpc>
                <a:spcPct val="100000"/>
              </a:lnSpc>
              <a:spcBef>
                <a:spcPts val="835"/>
              </a:spcBef>
            </a:pPr>
            <a:r>
              <a:rPr sz="1200" spc="-10" dirty="0">
                <a:latin typeface="Calibri"/>
                <a:cs typeface="Calibri"/>
              </a:rPr>
              <a:t>Classification</a:t>
            </a:r>
            <a:r>
              <a:rPr sz="1200" dirty="0">
                <a:latin typeface="Calibri"/>
                <a:cs typeface="Calibri"/>
              </a:rPr>
              <a:t> </a:t>
            </a:r>
            <a:r>
              <a:rPr sz="1200" spc="-10" dirty="0">
                <a:latin typeface="Calibri"/>
                <a:cs typeface="Calibri"/>
              </a:rPr>
              <a:t>texturale</a:t>
            </a:r>
            <a:r>
              <a:rPr sz="1200" spc="-2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de</a:t>
            </a:r>
            <a:r>
              <a:rPr sz="1200" spc="-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Dunham</a:t>
            </a:r>
            <a:r>
              <a:rPr sz="1200" spc="-30" dirty="0">
                <a:latin typeface="Calibri"/>
                <a:cs typeface="Calibri"/>
              </a:rPr>
              <a:t> </a:t>
            </a:r>
            <a:r>
              <a:rPr sz="1200" spc="-10" dirty="0">
                <a:latin typeface="Calibri"/>
                <a:cs typeface="Calibri"/>
              </a:rPr>
              <a:t>(1962)</a:t>
            </a:r>
            <a:endParaRPr sz="1200">
              <a:latin typeface="Calibri"/>
              <a:cs typeface="Calibri"/>
            </a:endParaRPr>
          </a:p>
        </p:txBody>
      </p:sp>
      <p:sp>
        <p:nvSpPr>
          <p:cNvPr id="17" name="object 17"/>
          <p:cNvSpPr/>
          <p:nvPr/>
        </p:nvSpPr>
        <p:spPr>
          <a:xfrm>
            <a:off x="459460" y="2253335"/>
            <a:ext cx="2562860" cy="462280"/>
          </a:xfrm>
          <a:custGeom>
            <a:avLst/>
            <a:gdLst/>
            <a:ahLst/>
            <a:cxnLst/>
            <a:rect l="l" t="t" r="r" b="b"/>
            <a:pathLst>
              <a:path w="2562860" h="462280">
                <a:moveTo>
                  <a:pt x="2562733" y="0"/>
                </a:moveTo>
                <a:lnTo>
                  <a:pt x="0" y="0"/>
                </a:lnTo>
                <a:lnTo>
                  <a:pt x="0" y="461670"/>
                </a:lnTo>
                <a:lnTo>
                  <a:pt x="2562733" y="461670"/>
                </a:lnTo>
                <a:lnTo>
                  <a:pt x="2562733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" name="object 18"/>
          <p:cNvSpPr txBox="1"/>
          <p:nvPr/>
        </p:nvSpPr>
        <p:spPr>
          <a:xfrm>
            <a:off x="861974" y="2277617"/>
            <a:ext cx="1769110" cy="39179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100"/>
              </a:spcBef>
            </a:pPr>
            <a:r>
              <a:rPr sz="1200" dirty="0">
                <a:latin typeface="Calibri"/>
                <a:cs typeface="Calibri"/>
              </a:rPr>
              <a:t>La</a:t>
            </a:r>
            <a:r>
              <a:rPr sz="1200" spc="-2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roche </a:t>
            </a:r>
            <a:r>
              <a:rPr sz="1200" spc="-10" dirty="0">
                <a:latin typeface="Calibri"/>
                <a:cs typeface="Calibri"/>
              </a:rPr>
              <a:t>contient</a:t>
            </a:r>
            <a:r>
              <a:rPr sz="1200" spc="-2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de</a:t>
            </a:r>
            <a:r>
              <a:rPr sz="1200" spc="-1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la</a:t>
            </a:r>
            <a:r>
              <a:rPr sz="1200" spc="-5" dirty="0">
                <a:latin typeface="Calibri"/>
                <a:cs typeface="Calibri"/>
              </a:rPr>
              <a:t> </a:t>
            </a:r>
            <a:r>
              <a:rPr sz="1200" spc="-20" dirty="0">
                <a:latin typeface="Calibri"/>
                <a:cs typeface="Calibri"/>
              </a:rPr>
              <a:t>boue</a:t>
            </a:r>
            <a:endParaRPr sz="1200">
              <a:latin typeface="Calibri"/>
              <a:cs typeface="Calibri"/>
            </a:endParaRPr>
          </a:p>
          <a:p>
            <a:pPr marL="65405">
              <a:lnSpc>
                <a:spcPct val="100000"/>
              </a:lnSpc>
            </a:pPr>
            <a:r>
              <a:rPr sz="1200" spc="-10" dirty="0">
                <a:latin typeface="Calibri"/>
                <a:cs typeface="Calibri"/>
              </a:rPr>
              <a:t>(carbonatée</a:t>
            </a:r>
            <a:r>
              <a:rPr sz="1200" spc="-1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ou</a:t>
            </a:r>
            <a:r>
              <a:rPr sz="1200" spc="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de </a:t>
            </a:r>
            <a:r>
              <a:rPr sz="1200" spc="-10" dirty="0">
                <a:latin typeface="Calibri"/>
                <a:cs typeface="Calibri"/>
              </a:rPr>
              <a:t>l'argile)</a:t>
            </a:r>
            <a:endParaRPr sz="1200">
              <a:latin typeface="Calibri"/>
              <a:cs typeface="Calibri"/>
            </a:endParaRPr>
          </a:p>
        </p:txBody>
      </p:sp>
      <p:sp>
        <p:nvSpPr>
          <p:cNvPr id="19" name="object 19"/>
          <p:cNvSpPr/>
          <p:nvPr/>
        </p:nvSpPr>
        <p:spPr>
          <a:xfrm>
            <a:off x="3421379" y="2253335"/>
            <a:ext cx="746760" cy="462280"/>
          </a:xfrm>
          <a:custGeom>
            <a:avLst/>
            <a:gdLst/>
            <a:ahLst/>
            <a:cxnLst/>
            <a:rect l="l" t="t" r="r" b="b"/>
            <a:pathLst>
              <a:path w="746760" h="462280">
                <a:moveTo>
                  <a:pt x="746137" y="0"/>
                </a:moveTo>
                <a:lnTo>
                  <a:pt x="0" y="0"/>
                </a:lnTo>
                <a:lnTo>
                  <a:pt x="0" y="461670"/>
                </a:lnTo>
                <a:lnTo>
                  <a:pt x="746137" y="461670"/>
                </a:lnTo>
                <a:lnTo>
                  <a:pt x="746137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" name="object 20"/>
          <p:cNvSpPr txBox="1"/>
          <p:nvPr/>
        </p:nvSpPr>
        <p:spPr>
          <a:xfrm>
            <a:off x="3532378" y="2277617"/>
            <a:ext cx="537845" cy="39179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100"/>
              </a:spcBef>
            </a:pPr>
            <a:r>
              <a:rPr sz="1200" spc="-10" dirty="0">
                <a:latin typeface="Calibri"/>
                <a:cs typeface="Calibri"/>
              </a:rPr>
              <a:t>Absence</a:t>
            </a:r>
            <a:endParaRPr sz="1200">
              <a:latin typeface="Calibri"/>
              <a:cs typeface="Calibri"/>
            </a:endParaRPr>
          </a:p>
          <a:p>
            <a:pPr marL="7620">
              <a:lnSpc>
                <a:spcPct val="100000"/>
              </a:lnSpc>
            </a:pPr>
            <a:r>
              <a:rPr sz="1200" dirty="0">
                <a:latin typeface="Calibri"/>
                <a:cs typeface="Calibri"/>
              </a:rPr>
              <a:t>de</a:t>
            </a:r>
            <a:r>
              <a:rPr sz="1200" spc="-5" dirty="0">
                <a:latin typeface="Calibri"/>
                <a:cs typeface="Calibri"/>
              </a:rPr>
              <a:t> </a:t>
            </a:r>
            <a:r>
              <a:rPr sz="1200" spc="-20" dirty="0">
                <a:latin typeface="Calibri"/>
                <a:cs typeface="Calibri"/>
              </a:rPr>
              <a:t>boue</a:t>
            </a:r>
            <a:endParaRPr sz="1200">
              <a:latin typeface="Calibri"/>
              <a:cs typeface="Calibri"/>
            </a:endParaRPr>
          </a:p>
        </p:txBody>
      </p:sp>
      <p:sp>
        <p:nvSpPr>
          <p:cNvPr id="21" name="object 21"/>
          <p:cNvSpPr txBox="1"/>
          <p:nvPr/>
        </p:nvSpPr>
        <p:spPr>
          <a:xfrm>
            <a:off x="3475735" y="3283800"/>
            <a:ext cx="616585" cy="831215"/>
          </a:xfrm>
          <a:prstGeom prst="rect">
            <a:avLst/>
          </a:prstGeom>
          <a:solidFill>
            <a:srgbClr val="FFFFFF"/>
          </a:solidFill>
        </p:spPr>
        <p:txBody>
          <a:bodyPr vert="horz" wrap="square" lIns="0" tIns="36830" rIns="0" bIns="0" rtlCol="0">
            <a:spAutoFit/>
          </a:bodyPr>
          <a:lstStyle/>
          <a:p>
            <a:pPr marL="95250" marR="90170" indent="1270" algn="ctr">
              <a:lnSpc>
                <a:spcPct val="100000"/>
              </a:lnSpc>
              <a:spcBef>
                <a:spcPts val="290"/>
              </a:spcBef>
            </a:pPr>
            <a:r>
              <a:rPr sz="1200" spc="-10" dirty="0">
                <a:latin typeface="Calibri"/>
                <a:cs typeface="Calibri"/>
              </a:rPr>
              <a:t>Grains jointifs</a:t>
            </a:r>
            <a:endParaRPr sz="1200">
              <a:latin typeface="Calibri"/>
              <a:cs typeface="Calibri"/>
            </a:endParaRPr>
          </a:p>
          <a:p>
            <a:pPr algn="ctr">
              <a:lnSpc>
                <a:spcPct val="100000"/>
              </a:lnSpc>
            </a:pPr>
            <a:r>
              <a:rPr sz="1200" spc="-50" dirty="0">
                <a:latin typeface="Calibri"/>
                <a:cs typeface="Calibri"/>
              </a:rPr>
              <a:t>+</a:t>
            </a:r>
            <a:endParaRPr sz="1200">
              <a:latin typeface="Calibri"/>
              <a:cs typeface="Calibri"/>
            </a:endParaRPr>
          </a:p>
          <a:p>
            <a:pPr algn="ctr">
              <a:lnSpc>
                <a:spcPct val="100000"/>
              </a:lnSpc>
            </a:pPr>
            <a:r>
              <a:rPr sz="1200" spc="-10" dirty="0">
                <a:latin typeface="Calibri"/>
                <a:cs typeface="Calibri"/>
              </a:rPr>
              <a:t>ciment</a:t>
            </a:r>
            <a:endParaRPr sz="1200">
              <a:latin typeface="Calibri"/>
              <a:cs typeface="Calibri"/>
            </a:endParaRPr>
          </a:p>
        </p:txBody>
      </p:sp>
      <p:sp>
        <p:nvSpPr>
          <p:cNvPr id="22" name="object 22"/>
          <p:cNvSpPr txBox="1"/>
          <p:nvPr/>
        </p:nvSpPr>
        <p:spPr>
          <a:xfrm>
            <a:off x="2377948" y="3283800"/>
            <a:ext cx="609600" cy="831215"/>
          </a:xfrm>
          <a:prstGeom prst="rect">
            <a:avLst/>
          </a:prstGeom>
          <a:solidFill>
            <a:srgbClr val="FFFFFF"/>
          </a:solidFill>
        </p:spPr>
        <p:txBody>
          <a:bodyPr vert="horz" wrap="square" lIns="0" tIns="36830" rIns="0" bIns="0" rtlCol="0">
            <a:spAutoFit/>
          </a:bodyPr>
          <a:lstStyle/>
          <a:p>
            <a:pPr marL="92075" marR="85725" indent="1270" algn="ctr">
              <a:lnSpc>
                <a:spcPct val="100000"/>
              </a:lnSpc>
              <a:spcBef>
                <a:spcPts val="290"/>
              </a:spcBef>
            </a:pPr>
            <a:r>
              <a:rPr sz="1200" spc="-10" dirty="0">
                <a:latin typeface="Calibri"/>
                <a:cs typeface="Calibri"/>
              </a:rPr>
              <a:t>Grains jointifs</a:t>
            </a:r>
            <a:endParaRPr sz="1200">
              <a:latin typeface="Calibri"/>
              <a:cs typeface="Calibri"/>
            </a:endParaRPr>
          </a:p>
          <a:p>
            <a:pPr algn="ctr">
              <a:lnSpc>
                <a:spcPct val="100000"/>
              </a:lnSpc>
            </a:pPr>
            <a:r>
              <a:rPr sz="1200" spc="-50" dirty="0">
                <a:latin typeface="Calibri"/>
                <a:cs typeface="Calibri"/>
              </a:rPr>
              <a:t>+</a:t>
            </a:r>
            <a:endParaRPr sz="1200">
              <a:latin typeface="Calibri"/>
              <a:cs typeface="Calibri"/>
            </a:endParaRPr>
          </a:p>
          <a:p>
            <a:pPr algn="ctr">
              <a:lnSpc>
                <a:spcPct val="100000"/>
              </a:lnSpc>
            </a:pPr>
            <a:r>
              <a:rPr sz="1200" spc="-20" dirty="0">
                <a:latin typeface="Calibri"/>
                <a:cs typeface="Calibri"/>
              </a:rPr>
              <a:t>boue</a:t>
            </a:r>
            <a:endParaRPr sz="1200">
              <a:latin typeface="Calibri"/>
              <a:cs typeface="Calibri"/>
            </a:endParaRPr>
          </a:p>
        </p:txBody>
      </p:sp>
      <p:sp>
        <p:nvSpPr>
          <p:cNvPr id="23" name="object 23"/>
          <p:cNvSpPr/>
          <p:nvPr/>
        </p:nvSpPr>
        <p:spPr>
          <a:xfrm>
            <a:off x="1146327" y="3283800"/>
            <a:ext cx="979805" cy="831215"/>
          </a:xfrm>
          <a:custGeom>
            <a:avLst/>
            <a:gdLst/>
            <a:ahLst/>
            <a:cxnLst/>
            <a:rect l="l" t="t" r="r" b="b"/>
            <a:pathLst>
              <a:path w="979805" h="831214">
                <a:moveTo>
                  <a:pt x="979500" y="0"/>
                </a:moveTo>
                <a:lnTo>
                  <a:pt x="0" y="0"/>
                </a:lnTo>
                <a:lnTo>
                  <a:pt x="0" y="830999"/>
                </a:lnTo>
                <a:lnTo>
                  <a:pt x="979500" y="830999"/>
                </a:lnTo>
                <a:lnTo>
                  <a:pt x="979500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" name="object 24"/>
          <p:cNvSpPr txBox="1"/>
          <p:nvPr/>
        </p:nvSpPr>
        <p:spPr>
          <a:xfrm>
            <a:off x="1146327" y="3308350"/>
            <a:ext cx="979805" cy="7569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248920" marR="276860" algn="ctr">
              <a:lnSpc>
                <a:spcPct val="100000"/>
              </a:lnSpc>
              <a:spcBef>
                <a:spcPts val="100"/>
              </a:spcBef>
            </a:pPr>
            <a:r>
              <a:rPr sz="1200" dirty="0">
                <a:latin typeface="Calibri"/>
                <a:cs typeface="Calibri"/>
              </a:rPr>
              <a:t>Plus</a:t>
            </a:r>
            <a:r>
              <a:rPr sz="1200" spc="-15" dirty="0">
                <a:latin typeface="Calibri"/>
                <a:cs typeface="Calibri"/>
              </a:rPr>
              <a:t> </a:t>
            </a:r>
            <a:r>
              <a:rPr sz="1200" spc="-25" dirty="0">
                <a:latin typeface="Calibri"/>
                <a:cs typeface="Calibri"/>
              </a:rPr>
              <a:t>de 10%</a:t>
            </a:r>
            <a:endParaRPr sz="1200">
              <a:latin typeface="Calibri"/>
              <a:cs typeface="Calibri"/>
            </a:endParaRPr>
          </a:p>
          <a:p>
            <a:pPr marL="94615" marR="87630" algn="ctr">
              <a:lnSpc>
                <a:spcPct val="100000"/>
              </a:lnSpc>
            </a:pPr>
            <a:r>
              <a:rPr sz="1200" dirty="0">
                <a:latin typeface="Calibri"/>
                <a:cs typeface="Calibri"/>
              </a:rPr>
              <a:t>de</a:t>
            </a:r>
            <a:r>
              <a:rPr sz="1200" spc="-15" dirty="0">
                <a:latin typeface="Calibri"/>
                <a:cs typeface="Calibri"/>
              </a:rPr>
              <a:t> </a:t>
            </a:r>
            <a:r>
              <a:rPr sz="1200" spc="-10" dirty="0">
                <a:latin typeface="Calibri"/>
                <a:cs typeface="Calibri"/>
              </a:rPr>
              <a:t>grains </a:t>
            </a:r>
            <a:r>
              <a:rPr sz="1200" dirty="0">
                <a:latin typeface="Calibri"/>
                <a:cs typeface="Calibri"/>
              </a:rPr>
              <a:t>(non</a:t>
            </a:r>
            <a:r>
              <a:rPr sz="1200" spc="-30" dirty="0">
                <a:latin typeface="Calibri"/>
                <a:cs typeface="Calibri"/>
              </a:rPr>
              <a:t> </a:t>
            </a:r>
            <a:r>
              <a:rPr sz="1200" spc="-10" dirty="0">
                <a:latin typeface="Calibri"/>
                <a:cs typeface="Calibri"/>
              </a:rPr>
              <a:t>jointifs)</a:t>
            </a:r>
            <a:endParaRPr sz="1200">
              <a:latin typeface="Calibri"/>
              <a:cs typeface="Calibri"/>
            </a:endParaRPr>
          </a:p>
        </p:txBody>
      </p:sp>
      <p:sp>
        <p:nvSpPr>
          <p:cNvPr id="25" name="object 25"/>
          <p:cNvSpPr/>
          <p:nvPr/>
        </p:nvSpPr>
        <p:spPr>
          <a:xfrm>
            <a:off x="175348" y="3283813"/>
            <a:ext cx="802005" cy="646430"/>
          </a:xfrm>
          <a:custGeom>
            <a:avLst/>
            <a:gdLst/>
            <a:ahLst/>
            <a:cxnLst/>
            <a:rect l="l" t="t" r="r" b="b"/>
            <a:pathLst>
              <a:path w="802005" h="646429">
                <a:moveTo>
                  <a:pt x="801827" y="0"/>
                </a:moveTo>
                <a:lnTo>
                  <a:pt x="0" y="0"/>
                </a:lnTo>
                <a:lnTo>
                  <a:pt x="0" y="646328"/>
                </a:lnTo>
                <a:lnTo>
                  <a:pt x="801827" y="646328"/>
                </a:lnTo>
                <a:lnTo>
                  <a:pt x="801827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6" name="object 26"/>
          <p:cNvSpPr txBox="1"/>
          <p:nvPr/>
        </p:nvSpPr>
        <p:spPr>
          <a:xfrm>
            <a:off x="128435" y="3308350"/>
            <a:ext cx="961390" cy="574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15595" marR="234950" indent="-173990">
              <a:lnSpc>
                <a:spcPct val="100000"/>
              </a:lnSpc>
              <a:spcBef>
                <a:spcPts val="100"/>
              </a:spcBef>
            </a:pPr>
            <a:r>
              <a:rPr sz="1200" dirty="0">
                <a:latin typeface="Calibri"/>
                <a:cs typeface="Calibri"/>
              </a:rPr>
              <a:t>Moins</a:t>
            </a:r>
            <a:r>
              <a:rPr sz="1200" spc="-35" dirty="0">
                <a:latin typeface="Calibri"/>
                <a:cs typeface="Calibri"/>
              </a:rPr>
              <a:t> </a:t>
            </a:r>
            <a:r>
              <a:rPr sz="1200" spc="-25" dirty="0">
                <a:latin typeface="Calibri"/>
                <a:cs typeface="Calibri"/>
              </a:rPr>
              <a:t>de 10%</a:t>
            </a:r>
            <a:endParaRPr sz="1200">
              <a:latin typeface="Calibri"/>
              <a:cs typeface="Calibri"/>
            </a:endParaRPr>
          </a:p>
          <a:p>
            <a:pPr marL="165735">
              <a:lnSpc>
                <a:spcPct val="100000"/>
              </a:lnSpc>
            </a:pPr>
            <a:r>
              <a:rPr sz="1200" dirty="0">
                <a:latin typeface="Calibri"/>
                <a:cs typeface="Calibri"/>
              </a:rPr>
              <a:t>de</a:t>
            </a:r>
            <a:r>
              <a:rPr sz="1200" spc="-15" dirty="0">
                <a:latin typeface="Calibri"/>
                <a:cs typeface="Calibri"/>
              </a:rPr>
              <a:t> </a:t>
            </a:r>
            <a:r>
              <a:rPr sz="1200" spc="-10" dirty="0">
                <a:latin typeface="Calibri"/>
                <a:cs typeface="Calibri"/>
              </a:rPr>
              <a:t>grains</a:t>
            </a:r>
            <a:endParaRPr sz="1200">
              <a:latin typeface="Calibri"/>
              <a:cs typeface="Calibri"/>
            </a:endParaRPr>
          </a:p>
        </p:txBody>
      </p:sp>
      <p:sp>
        <p:nvSpPr>
          <p:cNvPr id="27" name="object 27"/>
          <p:cNvSpPr/>
          <p:nvPr/>
        </p:nvSpPr>
        <p:spPr>
          <a:xfrm>
            <a:off x="4414392" y="2159889"/>
            <a:ext cx="1816735" cy="1569720"/>
          </a:xfrm>
          <a:custGeom>
            <a:avLst/>
            <a:gdLst/>
            <a:ahLst/>
            <a:cxnLst/>
            <a:rect l="l" t="t" r="r" b="b"/>
            <a:pathLst>
              <a:path w="1816735" h="1569720">
                <a:moveTo>
                  <a:pt x="1816608" y="0"/>
                </a:moveTo>
                <a:lnTo>
                  <a:pt x="0" y="0"/>
                </a:lnTo>
                <a:lnTo>
                  <a:pt x="0" y="1569720"/>
                </a:lnTo>
                <a:lnTo>
                  <a:pt x="1816608" y="1569720"/>
                </a:lnTo>
                <a:lnTo>
                  <a:pt x="1816608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8" name="object 28"/>
          <p:cNvSpPr txBox="1"/>
          <p:nvPr/>
        </p:nvSpPr>
        <p:spPr>
          <a:xfrm>
            <a:off x="4414392" y="2184272"/>
            <a:ext cx="1864995" cy="148907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51155" marR="390525" algn="ctr">
              <a:lnSpc>
                <a:spcPct val="100000"/>
              </a:lnSpc>
              <a:spcBef>
                <a:spcPts val="100"/>
              </a:spcBef>
            </a:pPr>
            <a:r>
              <a:rPr sz="1200" dirty="0">
                <a:latin typeface="Calibri"/>
                <a:cs typeface="Calibri"/>
              </a:rPr>
              <a:t>Les</a:t>
            </a:r>
            <a:r>
              <a:rPr sz="1200" spc="-10" dirty="0">
                <a:latin typeface="Calibri"/>
                <a:cs typeface="Calibri"/>
              </a:rPr>
              <a:t> éléments </a:t>
            </a:r>
            <a:r>
              <a:rPr sz="1200" spc="-20" dirty="0">
                <a:latin typeface="Calibri"/>
                <a:cs typeface="Calibri"/>
              </a:rPr>
              <a:t>sont </a:t>
            </a:r>
            <a:r>
              <a:rPr sz="1200" dirty="0">
                <a:latin typeface="Calibri"/>
                <a:cs typeface="Calibri"/>
              </a:rPr>
              <a:t>liées</a:t>
            </a:r>
            <a:r>
              <a:rPr sz="1200" spc="-3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entre</a:t>
            </a:r>
            <a:r>
              <a:rPr sz="1200" spc="-45" dirty="0">
                <a:latin typeface="Calibri"/>
                <a:cs typeface="Calibri"/>
              </a:rPr>
              <a:t> </a:t>
            </a:r>
            <a:r>
              <a:rPr sz="1200" spc="-25" dirty="0">
                <a:latin typeface="Calibri"/>
                <a:cs typeface="Calibri"/>
              </a:rPr>
              <a:t>eux</a:t>
            </a:r>
            <a:endParaRPr sz="1200">
              <a:latin typeface="Calibri"/>
              <a:cs typeface="Calibri"/>
            </a:endParaRPr>
          </a:p>
          <a:p>
            <a:pPr marL="230504" marR="272415" algn="ctr">
              <a:lnSpc>
                <a:spcPct val="100000"/>
              </a:lnSpc>
            </a:pPr>
            <a:r>
              <a:rPr sz="1200" dirty="0">
                <a:latin typeface="Calibri"/>
                <a:cs typeface="Calibri"/>
              </a:rPr>
              <a:t>au</a:t>
            </a:r>
            <a:r>
              <a:rPr sz="1200" spc="-1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moment</a:t>
            </a:r>
            <a:r>
              <a:rPr sz="1200" spc="-1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du</a:t>
            </a:r>
            <a:r>
              <a:rPr sz="1200" spc="-25" dirty="0">
                <a:latin typeface="Calibri"/>
                <a:cs typeface="Calibri"/>
              </a:rPr>
              <a:t> </a:t>
            </a:r>
            <a:r>
              <a:rPr sz="1200" spc="-10" dirty="0">
                <a:latin typeface="Calibri"/>
                <a:cs typeface="Calibri"/>
              </a:rPr>
              <a:t>dépôt. </a:t>
            </a:r>
            <a:r>
              <a:rPr sz="1200" dirty="0">
                <a:latin typeface="Calibri"/>
                <a:cs typeface="Calibri"/>
              </a:rPr>
              <a:t>La</a:t>
            </a:r>
            <a:r>
              <a:rPr sz="1200" spc="-3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roche</a:t>
            </a:r>
            <a:r>
              <a:rPr sz="1200" spc="-2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est</a:t>
            </a:r>
            <a:r>
              <a:rPr sz="1200" spc="-20" dirty="0">
                <a:latin typeface="Calibri"/>
                <a:cs typeface="Calibri"/>
              </a:rPr>
              <a:t> </a:t>
            </a:r>
            <a:r>
              <a:rPr sz="1200" spc="-10" dirty="0">
                <a:latin typeface="Calibri"/>
                <a:cs typeface="Calibri"/>
              </a:rPr>
              <a:t>formée </a:t>
            </a:r>
            <a:r>
              <a:rPr sz="1200" dirty="0">
                <a:latin typeface="Calibri"/>
                <a:cs typeface="Calibri"/>
              </a:rPr>
              <a:t>par</a:t>
            </a:r>
            <a:r>
              <a:rPr sz="1200" spc="-2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du</a:t>
            </a:r>
            <a:r>
              <a:rPr sz="1200" spc="-15" dirty="0">
                <a:latin typeface="Calibri"/>
                <a:cs typeface="Calibri"/>
              </a:rPr>
              <a:t> </a:t>
            </a:r>
            <a:r>
              <a:rPr sz="1200" spc="-10" dirty="0">
                <a:latin typeface="Calibri"/>
                <a:cs typeface="Calibri"/>
              </a:rPr>
              <a:t>matériel bioconstruit</a:t>
            </a:r>
            <a:endParaRPr sz="1200">
              <a:latin typeface="Calibri"/>
              <a:cs typeface="Calibri"/>
            </a:endParaRPr>
          </a:p>
          <a:p>
            <a:pPr marR="41275" algn="ctr">
              <a:lnSpc>
                <a:spcPct val="100000"/>
              </a:lnSpc>
            </a:pPr>
            <a:r>
              <a:rPr sz="1200" dirty="0">
                <a:latin typeface="Calibri"/>
                <a:cs typeface="Calibri"/>
              </a:rPr>
              <a:t>(ex.</a:t>
            </a:r>
            <a:r>
              <a:rPr sz="1200" spc="-5" dirty="0">
                <a:latin typeface="Calibri"/>
                <a:cs typeface="Calibri"/>
              </a:rPr>
              <a:t> </a:t>
            </a:r>
            <a:r>
              <a:rPr sz="1200" spc="-10" dirty="0">
                <a:latin typeface="Calibri"/>
                <a:cs typeface="Calibri"/>
              </a:rPr>
              <a:t>squelettes</a:t>
            </a:r>
            <a:r>
              <a:rPr sz="1200" spc="-25" dirty="0">
                <a:latin typeface="Calibri"/>
                <a:cs typeface="Calibri"/>
              </a:rPr>
              <a:t> </a:t>
            </a:r>
            <a:r>
              <a:rPr sz="1200" spc="-10" dirty="0">
                <a:latin typeface="Calibri"/>
                <a:cs typeface="Calibri"/>
              </a:rPr>
              <a:t>coraux,</a:t>
            </a:r>
            <a:endParaRPr sz="1200">
              <a:latin typeface="Calibri"/>
              <a:cs typeface="Calibri"/>
            </a:endParaRPr>
          </a:p>
          <a:p>
            <a:pPr marR="40640" algn="ctr">
              <a:lnSpc>
                <a:spcPct val="100000"/>
              </a:lnSpc>
            </a:pPr>
            <a:r>
              <a:rPr sz="1200" dirty="0">
                <a:latin typeface="Calibri"/>
                <a:cs typeface="Calibri"/>
              </a:rPr>
              <a:t>tapis</a:t>
            </a:r>
            <a:r>
              <a:rPr sz="1200" spc="-5" dirty="0">
                <a:latin typeface="Calibri"/>
                <a:cs typeface="Calibri"/>
              </a:rPr>
              <a:t> </a:t>
            </a:r>
            <a:r>
              <a:rPr sz="1200" spc="-10" dirty="0">
                <a:latin typeface="Calibri"/>
                <a:cs typeface="Calibri"/>
              </a:rPr>
              <a:t>microbien, </a:t>
            </a:r>
            <a:r>
              <a:rPr sz="1200" spc="-20" dirty="0">
                <a:latin typeface="Calibri"/>
                <a:cs typeface="Calibri"/>
              </a:rPr>
              <a:t>etc.)</a:t>
            </a:r>
            <a:endParaRPr sz="1200">
              <a:latin typeface="Calibri"/>
              <a:cs typeface="Calibri"/>
            </a:endParaRPr>
          </a:p>
        </p:txBody>
      </p:sp>
      <p:sp>
        <p:nvSpPr>
          <p:cNvPr id="29" name="object 29"/>
          <p:cNvSpPr/>
          <p:nvPr/>
        </p:nvSpPr>
        <p:spPr>
          <a:xfrm>
            <a:off x="486155" y="2737840"/>
            <a:ext cx="1248410" cy="462280"/>
          </a:xfrm>
          <a:custGeom>
            <a:avLst/>
            <a:gdLst/>
            <a:ahLst/>
            <a:cxnLst/>
            <a:rect l="l" t="t" r="r" b="b"/>
            <a:pathLst>
              <a:path w="1248410" h="462280">
                <a:moveTo>
                  <a:pt x="1248016" y="0"/>
                </a:moveTo>
                <a:lnTo>
                  <a:pt x="0" y="0"/>
                </a:lnTo>
                <a:lnTo>
                  <a:pt x="0" y="461670"/>
                </a:lnTo>
                <a:lnTo>
                  <a:pt x="1248016" y="461670"/>
                </a:lnTo>
                <a:lnTo>
                  <a:pt x="1248016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0" name="object 30"/>
          <p:cNvSpPr txBox="1"/>
          <p:nvPr/>
        </p:nvSpPr>
        <p:spPr>
          <a:xfrm>
            <a:off x="625754" y="2762250"/>
            <a:ext cx="981710" cy="39179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R="4445" algn="ctr">
              <a:lnSpc>
                <a:spcPct val="100000"/>
              </a:lnSpc>
              <a:spcBef>
                <a:spcPts val="100"/>
              </a:spcBef>
            </a:pPr>
            <a:r>
              <a:rPr sz="1200" spc="-10" dirty="0">
                <a:latin typeface="Calibri"/>
                <a:cs typeface="Calibri"/>
              </a:rPr>
              <a:t>texture</a:t>
            </a:r>
            <a:endParaRPr sz="1200">
              <a:latin typeface="Calibri"/>
              <a:cs typeface="Calibri"/>
            </a:endParaRPr>
          </a:p>
          <a:p>
            <a:pPr marR="5080" algn="ctr">
              <a:lnSpc>
                <a:spcPct val="100000"/>
              </a:lnSpc>
            </a:pPr>
            <a:r>
              <a:rPr sz="1200" dirty="0">
                <a:latin typeface="Calibri"/>
                <a:cs typeface="Calibri"/>
              </a:rPr>
              <a:t>mud-</a:t>
            </a:r>
            <a:r>
              <a:rPr sz="1200" spc="-10" dirty="0">
                <a:latin typeface="Calibri"/>
                <a:cs typeface="Calibri"/>
              </a:rPr>
              <a:t>supported</a:t>
            </a:r>
            <a:endParaRPr sz="1200">
              <a:latin typeface="Calibri"/>
              <a:cs typeface="Calibri"/>
            </a:endParaRPr>
          </a:p>
        </p:txBody>
      </p:sp>
      <p:sp>
        <p:nvSpPr>
          <p:cNvPr id="31" name="object 31"/>
          <p:cNvSpPr/>
          <p:nvPr/>
        </p:nvSpPr>
        <p:spPr>
          <a:xfrm>
            <a:off x="2571114" y="2737840"/>
            <a:ext cx="1281430" cy="462280"/>
          </a:xfrm>
          <a:custGeom>
            <a:avLst/>
            <a:gdLst/>
            <a:ahLst/>
            <a:cxnLst/>
            <a:rect l="l" t="t" r="r" b="b"/>
            <a:pathLst>
              <a:path w="1281429" h="462280">
                <a:moveTo>
                  <a:pt x="1281430" y="0"/>
                </a:moveTo>
                <a:lnTo>
                  <a:pt x="0" y="0"/>
                </a:lnTo>
                <a:lnTo>
                  <a:pt x="0" y="461670"/>
                </a:lnTo>
                <a:lnTo>
                  <a:pt x="1281430" y="461670"/>
                </a:lnTo>
                <a:lnTo>
                  <a:pt x="1281430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2" name="object 32"/>
          <p:cNvSpPr txBox="1"/>
          <p:nvPr/>
        </p:nvSpPr>
        <p:spPr>
          <a:xfrm>
            <a:off x="2713989" y="2762250"/>
            <a:ext cx="1009015" cy="39179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R="4445" algn="ctr">
              <a:lnSpc>
                <a:spcPct val="100000"/>
              </a:lnSpc>
              <a:spcBef>
                <a:spcPts val="100"/>
              </a:spcBef>
            </a:pPr>
            <a:r>
              <a:rPr sz="1200" spc="-10" dirty="0">
                <a:latin typeface="Calibri"/>
                <a:cs typeface="Calibri"/>
              </a:rPr>
              <a:t>texture</a:t>
            </a:r>
            <a:endParaRPr sz="1200">
              <a:latin typeface="Calibri"/>
              <a:cs typeface="Calibri"/>
            </a:endParaRPr>
          </a:p>
          <a:p>
            <a:pPr marR="5080" algn="ctr">
              <a:lnSpc>
                <a:spcPct val="100000"/>
              </a:lnSpc>
            </a:pPr>
            <a:r>
              <a:rPr sz="1200" spc="-10" dirty="0">
                <a:latin typeface="Calibri"/>
                <a:cs typeface="Calibri"/>
              </a:rPr>
              <a:t>grain-supported</a:t>
            </a:r>
            <a:endParaRPr sz="1200">
              <a:latin typeface="Calibri"/>
              <a:cs typeface="Calibri"/>
            </a:endParaRPr>
          </a:p>
        </p:txBody>
      </p:sp>
      <p:grpSp>
        <p:nvGrpSpPr>
          <p:cNvPr id="33" name="object 33"/>
          <p:cNvGrpSpPr/>
          <p:nvPr/>
        </p:nvGrpSpPr>
        <p:grpSpPr>
          <a:xfrm>
            <a:off x="0" y="653923"/>
            <a:ext cx="9083040" cy="6166485"/>
            <a:chOff x="0" y="653923"/>
            <a:chExt cx="9083040" cy="6166485"/>
          </a:xfrm>
        </p:grpSpPr>
        <p:pic>
          <p:nvPicPr>
            <p:cNvPr id="34" name="object 34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0" y="2574036"/>
              <a:ext cx="2293620" cy="723900"/>
            </a:xfrm>
            <a:prstGeom prst="rect">
              <a:avLst/>
            </a:prstGeom>
          </p:spPr>
        </p:pic>
        <p:pic>
          <p:nvPicPr>
            <p:cNvPr id="35" name="object 35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2115311" y="2574036"/>
              <a:ext cx="2359152" cy="723900"/>
            </a:xfrm>
            <a:prstGeom prst="rect">
              <a:avLst/>
            </a:prstGeom>
          </p:spPr>
        </p:pic>
        <p:pic>
          <p:nvPicPr>
            <p:cNvPr id="36" name="object 36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4658867" y="5020054"/>
              <a:ext cx="4424172" cy="1793748"/>
            </a:xfrm>
            <a:prstGeom prst="rect">
              <a:avLst/>
            </a:prstGeom>
          </p:spPr>
        </p:pic>
        <p:pic>
          <p:nvPicPr>
            <p:cNvPr id="37" name="object 37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4723384" y="5085207"/>
              <a:ext cx="4241165" cy="1610360"/>
            </a:xfrm>
            <a:prstGeom prst="rect">
              <a:avLst/>
            </a:prstGeom>
          </p:spPr>
        </p:pic>
        <p:sp>
          <p:nvSpPr>
            <p:cNvPr id="38" name="object 38"/>
            <p:cNvSpPr/>
            <p:nvPr/>
          </p:nvSpPr>
          <p:spPr>
            <a:xfrm>
              <a:off x="4704334" y="5066157"/>
              <a:ext cx="4279265" cy="1648460"/>
            </a:xfrm>
            <a:custGeom>
              <a:avLst/>
              <a:gdLst/>
              <a:ahLst/>
              <a:cxnLst/>
              <a:rect l="l" t="t" r="r" b="b"/>
              <a:pathLst>
                <a:path w="4279264" h="1648459">
                  <a:moveTo>
                    <a:pt x="0" y="1648460"/>
                  </a:moveTo>
                  <a:lnTo>
                    <a:pt x="4279265" y="1648460"/>
                  </a:lnTo>
                  <a:lnTo>
                    <a:pt x="4279265" y="0"/>
                  </a:lnTo>
                  <a:lnTo>
                    <a:pt x="0" y="0"/>
                  </a:lnTo>
                  <a:lnTo>
                    <a:pt x="0" y="1648460"/>
                  </a:lnTo>
                  <a:close/>
                </a:path>
              </a:pathLst>
            </a:custGeom>
            <a:ln w="381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39" name="object 39"/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4648200" y="5414770"/>
              <a:ext cx="1374648" cy="1405128"/>
            </a:xfrm>
            <a:prstGeom prst="rect">
              <a:avLst/>
            </a:prstGeom>
          </p:spPr>
        </p:pic>
        <p:pic>
          <p:nvPicPr>
            <p:cNvPr id="40" name="object 40"/>
            <p:cNvPicPr/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7633716" y="5414770"/>
              <a:ext cx="1423416" cy="1405128"/>
            </a:xfrm>
            <a:prstGeom prst="rect">
              <a:avLst/>
            </a:prstGeom>
          </p:spPr>
        </p:pic>
        <p:sp>
          <p:nvSpPr>
            <p:cNvPr id="41" name="object 41"/>
            <p:cNvSpPr/>
            <p:nvPr/>
          </p:nvSpPr>
          <p:spPr>
            <a:xfrm>
              <a:off x="5580126" y="666623"/>
              <a:ext cx="3384550" cy="386080"/>
            </a:xfrm>
            <a:custGeom>
              <a:avLst/>
              <a:gdLst/>
              <a:ahLst/>
              <a:cxnLst/>
              <a:rect l="l" t="t" r="r" b="b"/>
              <a:pathLst>
                <a:path w="3384550" h="386080">
                  <a:moveTo>
                    <a:pt x="3320033" y="0"/>
                  </a:moveTo>
                  <a:lnTo>
                    <a:pt x="64388" y="0"/>
                  </a:lnTo>
                  <a:lnTo>
                    <a:pt x="39326" y="5058"/>
                  </a:lnTo>
                  <a:lnTo>
                    <a:pt x="18859" y="18843"/>
                  </a:lnTo>
                  <a:lnTo>
                    <a:pt x="5060" y="39272"/>
                  </a:lnTo>
                  <a:lnTo>
                    <a:pt x="0" y="64262"/>
                  </a:lnTo>
                  <a:lnTo>
                    <a:pt x="0" y="321690"/>
                  </a:lnTo>
                  <a:lnTo>
                    <a:pt x="5060" y="346753"/>
                  </a:lnTo>
                  <a:lnTo>
                    <a:pt x="18859" y="367220"/>
                  </a:lnTo>
                  <a:lnTo>
                    <a:pt x="39326" y="381019"/>
                  </a:lnTo>
                  <a:lnTo>
                    <a:pt x="64388" y="386079"/>
                  </a:lnTo>
                  <a:lnTo>
                    <a:pt x="3320033" y="386079"/>
                  </a:lnTo>
                  <a:lnTo>
                    <a:pt x="3345096" y="381019"/>
                  </a:lnTo>
                  <a:lnTo>
                    <a:pt x="3365563" y="367220"/>
                  </a:lnTo>
                  <a:lnTo>
                    <a:pt x="3379362" y="346753"/>
                  </a:lnTo>
                  <a:lnTo>
                    <a:pt x="3384423" y="321690"/>
                  </a:lnTo>
                  <a:lnTo>
                    <a:pt x="3384423" y="64262"/>
                  </a:lnTo>
                  <a:lnTo>
                    <a:pt x="3379362" y="39272"/>
                  </a:lnTo>
                  <a:lnTo>
                    <a:pt x="3365563" y="18843"/>
                  </a:lnTo>
                  <a:lnTo>
                    <a:pt x="3345096" y="5058"/>
                  </a:lnTo>
                  <a:lnTo>
                    <a:pt x="3320033" y="0"/>
                  </a:lnTo>
                  <a:close/>
                </a:path>
              </a:pathLst>
            </a:custGeom>
            <a:solidFill>
              <a:srgbClr val="F7954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2" name="object 42"/>
            <p:cNvSpPr/>
            <p:nvPr/>
          </p:nvSpPr>
          <p:spPr>
            <a:xfrm>
              <a:off x="5580126" y="666623"/>
              <a:ext cx="3384550" cy="386080"/>
            </a:xfrm>
            <a:custGeom>
              <a:avLst/>
              <a:gdLst/>
              <a:ahLst/>
              <a:cxnLst/>
              <a:rect l="l" t="t" r="r" b="b"/>
              <a:pathLst>
                <a:path w="3384550" h="386080">
                  <a:moveTo>
                    <a:pt x="0" y="64262"/>
                  </a:moveTo>
                  <a:lnTo>
                    <a:pt x="5060" y="39272"/>
                  </a:lnTo>
                  <a:lnTo>
                    <a:pt x="18859" y="18843"/>
                  </a:lnTo>
                  <a:lnTo>
                    <a:pt x="39326" y="5058"/>
                  </a:lnTo>
                  <a:lnTo>
                    <a:pt x="64388" y="0"/>
                  </a:lnTo>
                  <a:lnTo>
                    <a:pt x="3320033" y="0"/>
                  </a:lnTo>
                  <a:lnTo>
                    <a:pt x="3345096" y="5058"/>
                  </a:lnTo>
                  <a:lnTo>
                    <a:pt x="3365563" y="18843"/>
                  </a:lnTo>
                  <a:lnTo>
                    <a:pt x="3379362" y="39272"/>
                  </a:lnTo>
                  <a:lnTo>
                    <a:pt x="3384423" y="64262"/>
                  </a:lnTo>
                  <a:lnTo>
                    <a:pt x="3384423" y="321690"/>
                  </a:lnTo>
                  <a:lnTo>
                    <a:pt x="3379362" y="346753"/>
                  </a:lnTo>
                  <a:lnTo>
                    <a:pt x="3365563" y="367220"/>
                  </a:lnTo>
                  <a:lnTo>
                    <a:pt x="3345096" y="381019"/>
                  </a:lnTo>
                  <a:lnTo>
                    <a:pt x="3320033" y="386079"/>
                  </a:lnTo>
                  <a:lnTo>
                    <a:pt x="64388" y="386079"/>
                  </a:lnTo>
                  <a:lnTo>
                    <a:pt x="39326" y="381019"/>
                  </a:lnTo>
                  <a:lnTo>
                    <a:pt x="18859" y="367220"/>
                  </a:lnTo>
                  <a:lnTo>
                    <a:pt x="5060" y="346753"/>
                  </a:lnTo>
                  <a:lnTo>
                    <a:pt x="0" y="321690"/>
                  </a:lnTo>
                  <a:lnTo>
                    <a:pt x="0" y="64262"/>
                  </a:lnTo>
                  <a:close/>
                </a:path>
              </a:pathLst>
            </a:custGeom>
            <a:ln w="25399">
              <a:solidFill>
                <a:srgbClr val="B66C3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43" name="object 43"/>
          <p:cNvSpPr txBox="1"/>
          <p:nvPr/>
        </p:nvSpPr>
        <p:spPr>
          <a:xfrm>
            <a:off x="5706871" y="712978"/>
            <a:ext cx="3128645" cy="26924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600" i="1" dirty="0">
                <a:solidFill>
                  <a:srgbClr val="FFFFFF"/>
                </a:solidFill>
                <a:latin typeface="Calibri"/>
                <a:cs typeface="Calibri"/>
              </a:rPr>
              <a:t>3.</a:t>
            </a:r>
            <a:r>
              <a:rPr sz="1600" i="1" spc="-5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600" i="1" dirty="0">
                <a:solidFill>
                  <a:srgbClr val="FFFFFF"/>
                </a:solidFill>
                <a:latin typeface="Calibri"/>
                <a:cs typeface="Calibri"/>
              </a:rPr>
              <a:t>Catégories</a:t>
            </a:r>
            <a:r>
              <a:rPr sz="1600" i="1" spc="-4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600" i="1" dirty="0">
                <a:solidFill>
                  <a:srgbClr val="FFFFFF"/>
                </a:solidFill>
                <a:latin typeface="Calibri"/>
                <a:cs typeface="Calibri"/>
              </a:rPr>
              <a:t>de</a:t>
            </a:r>
            <a:r>
              <a:rPr sz="1600" i="1" spc="-3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600" i="1" dirty="0">
                <a:solidFill>
                  <a:srgbClr val="FFFFFF"/>
                </a:solidFill>
                <a:latin typeface="Calibri"/>
                <a:cs typeface="Calibri"/>
              </a:rPr>
              <a:t>roches</a:t>
            </a:r>
            <a:r>
              <a:rPr sz="1600" i="1" spc="-4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600" i="1" spc="-10" dirty="0">
                <a:solidFill>
                  <a:srgbClr val="FFFFFF"/>
                </a:solidFill>
                <a:latin typeface="Calibri"/>
                <a:cs typeface="Calibri"/>
              </a:rPr>
              <a:t>sédimentaires</a:t>
            </a:r>
            <a:endParaRPr sz="1600">
              <a:latin typeface="Calibri"/>
              <a:cs typeface="Calibri"/>
            </a:endParaRPr>
          </a:p>
        </p:txBody>
      </p:sp>
      <p:sp>
        <p:nvSpPr>
          <p:cNvPr id="44" name="object 44"/>
          <p:cNvSpPr txBox="1"/>
          <p:nvPr/>
        </p:nvSpPr>
        <p:spPr>
          <a:xfrm>
            <a:off x="6595998" y="4311777"/>
            <a:ext cx="1789430" cy="574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</a:pPr>
            <a:r>
              <a:rPr sz="1800" spc="-25" dirty="0">
                <a:latin typeface="Calibri"/>
                <a:cs typeface="Calibri"/>
              </a:rPr>
              <a:t>Texture</a:t>
            </a:r>
            <a:r>
              <a:rPr sz="1800" spc="-35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en</a:t>
            </a:r>
            <a:r>
              <a:rPr sz="1800" spc="-25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mud-</a:t>
            </a:r>
            <a:r>
              <a:rPr sz="1800" spc="-30" dirty="0">
                <a:latin typeface="Calibri"/>
                <a:cs typeface="Calibri"/>
              </a:rPr>
              <a:t> </a:t>
            </a:r>
            <a:r>
              <a:rPr sz="1800" spc="-25" dirty="0">
                <a:latin typeface="Calibri"/>
                <a:cs typeface="Calibri"/>
              </a:rPr>
              <a:t>et </a:t>
            </a:r>
            <a:r>
              <a:rPr sz="1800" spc="-20" dirty="0">
                <a:latin typeface="Calibri"/>
                <a:cs typeface="Calibri"/>
              </a:rPr>
              <a:t>grain-</a:t>
            </a:r>
            <a:r>
              <a:rPr sz="1800" spc="-10" dirty="0">
                <a:latin typeface="Calibri"/>
                <a:cs typeface="Calibri"/>
              </a:rPr>
              <a:t>supported</a:t>
            </a:r>
            <a:endParaRPr sz="18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5604668" y="231089"/>
            <a:ext cx="3335654" cy="26924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487680">
              <a:lnSpc>
                <a:spcPct val="100000"/>
              </a:lnSpc>
              <a:spcBef>
                <a:spcPts val="95"/>
              </a:spcBef>
            </a:pPr>
            <a:r>
              <a:rPr sz="1600" dirty="0">
                <a:solidFill>
                  <a:srgbClr val="FFFFFF"/>
                </a:solidFill>
                <a:latin typeface="Calibri"/>
                <a:cs typeface="Calibri"/>
              </a:rPr>
              <a:t>III</a:t>
            </a:r>
            <a:r>
              <a:rPr sz="1600" spc="-5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600" dirty="0">
                <a:solidFill>
                  <a:srgbClr val="FFFFFF"/>
                </a:solidFill>
                <a:latin typeface="Calibri"/>
                <a:cs typeface="Calibri"/>
              </a:rPr>
              <a:t>.</a:t>
            </a:r>
            <a:r>
              <a:rPr sz="1600" spc="-3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600" dirty="0">
                <a:solidFill>
                  <a:srgbClr val="FFFFFF"/>
                </a:solidFill>
                <a:latin typeface="Calibri"/>
                <a:cs typeface="Calibri"/>
              </a:rPr>
              <a:t>Les</a:t>
            </a:r>
            <a:r>
              <a:rPr sz="1600" spc="-3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600" dirty="0">
                <a:solidFill>
                  <a:srgbClr val="FFFFFF"/>
                </a:solidFill>
                <a:latin typeface="Calibri"/>
                <a:cs typeface="Calibri"/>
              </a:rPr>
              <a:t>roches</a:t>
            </a:r>
            <a:r>
              <a:rPr sz="1600" spc="-1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600" spc="-10" dirty="0">
                <a:solidFill>
                  <a:srgbClr val="FFFFFF"/>
                </a:solidFill>
                <a:latin typeface="Calibri"/>
                <a:cs typeface="Calibri"/>
              </a:rPr>
              <a:t>sédimentaires</a:t>
            </a:r>
            <a:endParaRPr sz="1600">
              <a:latin typeface="Calibri"/>
              <a:cs typeface="Calibri"/>
            </a:endParaRPr>
          </a:p>
        </p:txBody>
      </p:sp>
      <p:grpSp>
        <p:nvGrpSpPr>
          <p:cNvPr id="3" name="object 3"/>
          <p:cNvGrpSpPr/>
          <p:nvPr/>
        </p:nvGrpSpPr>
        <p:grpSpPr>
          <a:xfrm>
            <a:off x="-4762" y="661288"/>
            <a:ext cx="9153525" cy="1043305"/>
            <a:chOff x="-4762" y="661288"/>
            <a:chExt cx="9153525" cy="1043305"/>
          </a:xfrm>
        </p:grpSpPr>
        <p:sp>
          <p:nvSpPr>
            <p:cNvPr id="4" name="object 4"/>
            <p:cNvSpPr/>
            <p:nvPr/>
          </p:nvSpPr>
          <p:spPr>
            <a:xfrm>
              <a:off x="179514" y="673988"/>
              <a:ext cx="4680585" cy="379095"/>
            </a:xfrm>
            <a:custGeom>
              <a:avLst/>
              <a:gdLst/>
              <a:ahLst/>
              <a:cxnLst/>
              <a:rect l="l" t="t" r="r" b="b"/>
              <a:pathLst>
                <a:path w="4680585" h="379094">
                  <a:moveTo>
                    <a:pt x="4617402" y="0"/>
                  </a:moveTo>
                  <a:lnTo>
                    <a:pt x="63131" y="0"/>
                  </a:lnTo>
                  <a:lnTo>
                    <a:pt x="38554" y="4951"/>
                  </a:lnTo>
                  <a:lnTo>
                    <a:pt x="18488" y="18462"/>
                  </a:lnTo>
                  <a:lnTo>
                    <a:pt x="4960" y="38522"/>
                  </a:lnTo>
                  <a:lnTo>
                    <a:pt x="0" y="63119"/>
                  </a:lnTo>
                  <a:lnTo>
                    <a:pt x="0" y="315595"/>
                  </a:lnTo>
                  <a:lnTo>
                    <a:pt x="4960" y="340191"/>
                  </a:lnTo>
                  <a:lnTo>
                    <a:pt x="18488" y="360251"/>
                  </a:lnTo>
                  <a:lnTo>
                    <a:pt x="38554" y="373762"/>
                  </a:lnTo>
                  <a:lnTo>
                    <a:pt x="63131" y="378713"/>
                  </a:lnTo>
                  <a:lnTo>
                    <a:pt x="4617402" y="378713"/>
                  </a:lnTo>
                  <a:lnTo>
                    <a:pt x="4641945" y="373762"/>
                  </a:lnTo>
                  <a:lnTo>
                    <a:pt x="4662011" y="360251"/>
                  </a:lnTo>
                  <a:lnTo>
                    <a:pt x="4675552" y="340191"/>
                  </a:lnTo>
                  <a:lnTo>
                    <a:pt x="4680521" y="315595"/>
                  </a:lnTo>
                  <a:lnTo>
                    <a:pt x="4680521" y="63119"/>
                  </a:lnTo>
                  <a:lnTo>
                    <a:pt x="4675552" y="38522"/>
                  </a:lnTo>
                  <a:lnTo>
                    <a:pt x="4662011" y="18462"/>
                  </a:lnTo>
                  <a:lnTo>
                    <a:pt x="4641945" y="4951"/>
                  </a:lnTo>
                  <a:lnTo>
                    <a:pt x="4617402" y="0"/>
                  </a:lnTo>
                  <a:close/>
                </a:path>
              </a:pathLst>
            </a:custGeom>
            <a:solidFill>
              <a:srgbClr val="C0504D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" name="object 5"/>
            <p:cNvSpPr/>
            <p:nvPr/>
          </p:nvSpPr>
          <p:spPr>
            <a:xfrm>
              <a:off x="179514" y="673988"/>
              <a:ext cx="4680585" cy="379095"/>
            </a:xfrm>
            <a:custGeom>
              <a:avLst/>
              <a:gdLst/>
              <a:ahLst/>
              <a:cxnLst/>
              <a:rect l="l" t="t" r="r" b="b"/>
              <a:pathLst>
                <a:path w="4680585" h="379094">
                  <a:moveTo>
                    <a:pt x="4617402" y="0"/>
                  </a:moveTo>
                  <a:lnTo>
                    <a:pt x="4641945" y="4951"/>
                  </a:lnTo>
                  <a:lnTo>
                    <a:pt x="4662011" y="18462"/>
                  </a:lnTo>
                  <a:lnTo>
                    <a:pt x="4675552" y="38522"/>
                  </a:lnTo>
                  <a:lnTo>
                    <a:pt x="4680521" y="63119"/>
                  </a:lnTo>
                  <a:lnTo>
                    <a:pt x="4680521" y="315595"/>
                  </a:lnTo>
                  <a:lnTo>
                    <a:pt x="4675552" y="340191"/>
                  </a:lnTo>
                  <a:lnTo>
                    <a:pt x="4662011" y="360251"/>
                  </a:lnTo>
                  <a:lnTo>
                    <a:pt x="4641945" y="373762"/>
                  </a:lnTo>
                  <a:lnTo>
                    <a:pt x="4617402" y="378713"/>
                  </a:lnTo>
                  <a:lnTo>
                    <a:pt x="63131" y="378713"/>
                  </a:lnTo>
                  <a:lnTo>
                    <a:pt x="38554" y="373762"/>
                  </a:lnTo>
                  <a:lnTo>
                    <a:pt x="18488" y="360251"/>
                  </a:lnTo>
                  <a:lnTo>
                    <a:pt x="4960" y="340191"/>
                  </a:lnTo>
                  <a:lnTo>
                    <a:pt x="0" y="315595"/>
                  </a:lnTo>
                  <a:lnTo>
                    <a:pt x="0" y="63119"/>
                  </a:lnTo>
                  <a:lnTo>
                    <a:pt x="4960" y="38522"/>
                  </a:lnTo>
                  <a:lnTo>
                    <a:pt x="18488" y="18462"/>
                  </a:lnTo>
                  <a:lnTo>
                    <a:pt x="38554" y="4951"/>
                  </a:lnTo>
                  <a:lnTo>
                    <a:pt x="63131" y="0"/>
                  </a:lnTo>
                  <a:lnTo>
                    <a:pt x="4617402" y="0"/>
                  </a:lnTo>
                  <a:close/>
                </a:path>
              </a:pathLst>
            </a:custGeom>
            <a:ln w="25400">
              <a:solidFill>
                <a:srgbClr val="8B3836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6" name="object 6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0" y="1149984"/>
              <a:ext cx="9144000" cy="549275"/>
            </a:xfrm>
            <a:prstGeom prst="rect">
              <a:avLst/>
            </a:prstGeom>
          </p:spPr>
        </p:pic>
        <p:sp>
          <p:nvSpPr>
            <p:cNvPr id="7" name="object 7"/>
            <p:cNvSpPr/>
            <p:nvPr/>
          </p:nvSpPr>
          <p:spPr>
            <a:xfrm>
              <a:off x="0" y="1149984"/>
              <a:ext cx="9144000" cy="549275"/>
            </a:xfrm>
            <a:custGeom>
              <a:avLst/>
              <a:gdLst/>
              <a:ahLst/>
              <a:cxnLst/>
              <a:rect l="l" t="t" r="r" b="b"/>
              <a:pathLst>
                <a:path w="9144000" h="549275">
                  <a:moveTo>
                    <a:pt x="0" y="549275"/>
                  </a:moveTo>
                  <a:lnTo>
                    <a:pt x="9144000" y="549275"/>
                  </a:lnTo>
                  <a:lnTo>
                    <a:pt x="9144000" y="0"/>
                  </a:lnTo>
                  <a:lnTo>
                    <a:pt x="0" y="0"/>
                  </a:lnTo>
                  <a:lnTo>
                    <a:pt x="0" y="549275"/>
                  </a:lnTo>
                  <a:close/>
                </a:path>
              </a:pathLst>
            </a:custGeom>
            <a:ln w="952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8" name="object 8"/>
          <p:cNvSpPr txBox="1"/>
          <p:nvPr/>
        </p:nvSpPr>
        <p:spPr>
          <a:xfrm>
            <a:off x="127101" y="716661"/>
            <a:ext cx="4041775" cy="893444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442720" indent="-286385">
              <a:lnSpc>
                <a:spcPct val="100000"/>
              </a:lnSpc>
              <a:spcBef>
                <a:spcPts val="95"/>
              </a:spcBef>
              <a:buFont typeface="Arial"/>
              <a:buChar char="•"/>
              <a:tabLst>
                <a:tab pos="1442720" algn="l"/>
              </a:tabLst>
            </a:pPr>
            <a:r>
              <a:rPr sz="1600" spc="-10" dirty="0">
                <a:solidFill>
                  <a:srgbClr val="FFFFFF"/>
                </a:solidFill>
                <a:latin typeface="Calibri"/>
                <a:cs typeface="Calibri"/>
              </a:rPr>
              <a:t>Sédimentation</a:t>
            </a:r>
            <a:r>
              <a:rPr sz="1600" spc="-4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600" spc="-10" dirty="0">
                <a:solidFill>
                  <a:srgbClr val="FFFFFF"/>
                </a:solidFill>
                <a:latin typeface="Calibri"/>
                <a:cs typeface="Calibri"/>
              </a:rPr>
              <a:t>carbonatée</a:t>
            </a:r>
            <a:endParaRPr sz="1600">
              <a:latin typeface="Calibri"/>
              <a:cs typeface="Calibri"/>
            </a:endParaRPr>
          </a:p>
          <a:p>
            <a:pPr>
              <a:lnSpc>
                <a:spcPct val="100000"/>
              </a:lnSpc>
              <a:spcBef>
                <a:spcPts val="80"/>
              </a:spcBef>
            </a:pPr>
            <a:endParaRPr sz="1600">
              <a:latin typeface="Calibri"/>
              <a:cs typeface="Calibri"/>
            </a:endParaRPr>
          </a:p>
          <a:p>
            <a:pPr>
              <a:lnSpc>
                <a:spcPct val="100000"/>
              </a:lnSpc>
              <a:spcBef>
                <a:spcPts val="5"/>
              </a:spcBef>
            </a:pPr>
            <a:r>
              <a:rPr sz="2400" b="1" spc="-20" dirty="0">
                <a:latin typeface="Trebuchet MS"/>
                <a:cs typeface="Trebuchet MS"/>
              </a:rPr>
              <a:t>CLASSIFICATION</a:t>
            </a:r>
            <a:r>
              <a:rPr sz="2400" b="1" spc="-45" dirty="0">
                <a:latin typeface="Trebuchet MS"/>
                <a:cs typeface="Trebuchet MS"/>
              </a:rPr>
              <a:t> </a:t>
            </a:r>
            <a:r>
              <a:rPr sz="2400" b="1" dirty="0">
                <a:latin typeface="Trebuchet MS"/>
                <a:cs typeface="Trebuchet MS"/>
              </a:rPr>
              <a:t>DE</a:t>
            </a:r>
            <a:r>
              <a:rPr sz="2400" b="1" spc="-20" dirty="0">
                <a:latin typeface="Trebuchet MS"/>
                <a:cs typeface="Trebuchet MS"/>
              </a:rPr>
              <a:t> </a:t>
            </a:r>
            <a:r>
              <a:rPr sz="2400" b="1" spc="-10" dirty="0">
                <a:latin typeface="Trebuchet MS"/>
                <a:cs typeface="Trebuchet MS"/>
              </a:rPr>
              <a:t>DUNHAM</a:t>
            </a:r>
            <a:endParaRPr sz="2400">
              <a:latin typeface="Trebuchet MS"/>
              <a:cs typeface="Trebuchet MS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4736338" y="1153413"/>
            <a:ext cx="4325620" cy="508000"/>
          </a:xfrm>
          <a:prstGeom prst="rect">
            <a:avLst/>
          </a:prstGeom>
        </p:spPr>
        <p:txBody>
          <a:bodyPr vert="horz" wrap="square" lIns="0" tIns="24130" rIns="0" bIns="0" rtlCol="0">
            <a:spAutoFit/>
          </a:bodyPr>
          <a:lstStyle/>
          <a:p>
            <a:pPr marR="5080">
              <a:lnSpc>
                <a:spcPts val="1880"/>
              </a:lnSpc>
              <a:spcBef>
                <a:spcPts val="190"/>
              </a:spcBef>
            </a:pPr>
            <a:r>
              <a:rPr sz="1600" dirty="0">
                <a:solidFill>
                  <a:srgbClr val="FFFFFF"/>
                </a:solidFill>
                <a:latin typeface="Arial"/>
                <a:cs typeface="Arial"/>
              </a:rPr>
              <a:t>basée</a:t>
            </a:r>
            <a:r>
              <a:rPr sz="1600" spc="-4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600" dirty="0">
                <a:solidFill>
                  <a:srgbClr val="FFFFFF"/>
                </a:solidFill>
                <a:latin typeface="Arial"/>
                <a:cs typeface="Arial"/>
              </a:rPr>
              <a:t>essentiellement</a:t>
            </a:r>
            <a:r>
              <a:rPr sz="1600" spc="-4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600" dirty="0">
                <a:solidFill>
                  <a:srgbClr val="FFFFFF"/>
                </a:solidFill>
                <a:latin typeface="Arial"/>
                <a:cs typeface="Arial"/>
              </a:rPr>
              <a:t>sur</a:t>
            </a:r>
            <a:r>
              <a:rPr sz="1600" spc="-4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600" dirty="0">
                <a:solidFill>
                  <a:srgbClr val="FFFFFF"/>
                </a:solidFill>
                <a:latin typeface="Arial"/>
                <a:cs typeface="Arial"/>
              </a:rPr>
              <a:t>la</a:t>
            </a:r>
            <a:r>
              <a:rPr sz="1600" spc="-3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600" dirty="0">
                <a:solidFill>
                  <a:srgbClr val="FFFFFF"/>
                </a:solidFill>
                <a:latin typeface="Arial"/>
                <a:cs typeface="Arial"/>
              </a:rPr>
              <a:t>texture</a:t>
            </a:r>
            <a:r>
              <a:rPr sz="1600" spc="-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600" dirty="0">
                <a:solidFill>
                  <a:srgbClr val="FFFFFF"/>
                </a:solidFill>
                <a:latin typeface="Arial"/>
                <a:cs typeface="Arial"/>
              </a:rPr>
              <a:t>de</a:t>
            </a:r>
            <a:r>
              <a:rPr sz="1600" spc="-4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600" dirty="0">
                <a:solidFill>
                  <a:srgbClr val="FFFFFF"/>
                </a:solidFill>
                <a:latin typeface="Arial"/>
                <a:cs typeface="Arial"/>
              </a:rPr>
              <a:t>la</a:t>
            </a:r>
            <a:r>
              <a:rPr sz="1600" spc="-4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600" spc="-10" dirty="0">
                <a:solidFill>
                  <a:srgbClr val="FFFFFF"/>
                </a:solidFill>
                <a:latin typeface="Arial"/>
                <a:cs typeface="Arial"/>
              </a:rPr>
              <a:t>roche </a:t>
            </a:r>
            <a:r>
              <a:rPr sz="1600" dirty="0">
                <a:solidFill>
                  <a:srgbClr val="FFFFFF"/>
                </a:solidFill>
                <a:latin typeface="Arial"/>
                <a:cs typeface="Arial"/>
              </a:rPr>
              <a:t>et</a:t>
            </a:r>
            <a:r>
              <a:rPr sz="1600" spc="-1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600" dirty="0">
                <a:solidFill>
                  <a:srgbClr val="FFFFFF"/>
                </a:solidFill>
                <a:latin typeface="Arial"/>
                <a:cs typeface="Arial"/>
              </a:rPr>
              <a:t>sur</a:t>
            </a:r>
            <a:r>
              <a:rPr sz="1600" spc="-1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600" dirty="0">
                <a:solidFill>
                  <a:srgbClr val="FFFFFF"/>
                </a:solidFill>
                <a:latin typeface="Arial"/>
                <a:cs typeface="Arial"/>
              </a:rPr>
              <a:t>le</a:t>
            </a:r>
            <a:r>
              <a:rPr sz="1600" spc="-3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600" dirty="0">
                <a:solidFill>
                  <a:srgbClr val="FFFFFF"/>
                </a:solidFill>
                <a:latin typeface="Arial"/>
                <a:cs typeface="Arial"/>
              </a:rPr>
              <a:t>type</a:t>
            </a:r>
            <a:r>
              <a:rPr sz="1600" spc="1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600" dirty="0">
                <a:solidFill>
                  <a:srgbClr val="FFFFFF"/>
                </a:solidFill>
                <a:latin typeface="Arial"/>
                <a:cs typeface="Arial"/>
              </a:rPr>
              <a:t>de</a:t>
            </a:r>
            <a:r>
              <a:rPr sz="1600" spc="-2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600" dirty="0">
                <a:solidFill>
                  <a:srgbClr val="FFFFFF"/>
                </a:solidFill>
                <a:latin typeface="Arial"/>
                <a:cs typeface="Arial"/>
              </a:rPr>
              <a:t>liaison</a:t>
            </a:r>
            <a:r>
              <a:rPr sz="1600" spc="-4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600" dirty="0">
                <a:solidFill>
                  <a:srgbClr val="FFFFFF"/>
                </a:solidFill>
                <a:latin typeface="Arial"/>
                <a:cs typeface="Arial"/>
              </a:rPr>
              <a:t>entre</a:t>
            </a:r>
            <a:r>
              <a:rPr sz="1600" spc="-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600" dirty="0">
                <a:solidFill>
                  <a:srgbClr val="FFFFFF"/>
                </a:solidFill>
                <a:latin typeface="Arial"/>
                <a:cs typeface="Arial"/>
              </a:rPr>
              <a:t>les</a:t>
            </a:r>
            <a:r>
              <a:rPr sz="1600" spc="-3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600" spc="-10" dirty="0">
                <a:solidFill>
                  <a:srgbClr val="FFFFFF"/>
                </a:solidFill>
                <a:latin typeface="Arial"/>
                <a:cs typeface="Arial"/>
              </a:rPr>
              <a:t>grains.</a:t>
            </a:r>
            <a:endParaRPr sz="1600">
              <a:latin typeface="Arial"/>
              <a:cs typeface="Arial"/>
            </a:endParaRPr>
          </a:p>
        </p:txBody>
      </p:sp>
      <p:grpSp>
        <p:nvGrpSpPr>
          <p:cNvPr id="10" name="object 10"/>
          <p:cNvGrpSpPr/>
          <p:nvPr/>
        </p:nvGrpSpPr>
        <p:grpSpPr>
          <a:xfrm>
            <a:off x="5567426" y="653923"/>
            <a:ext cx="3409950" cy="411480"/>
            <a:chOff x="5567426" y="653923"/>
            <a:chExt cx="3409950" cy="411480"/>
          </a:xfrm>
        </p:grpSpPr>
        <p:sp>
          <p:nvSpPr>
            <p:cNvPr id="11" name="object 11"/>
            <p:cNvSpPr/>
            <p:nvPr/>
          </p:nvSpPr>
          <p:spPr>
            <a:xfrm>
              <a:off x="5580126" y="666623"/>
              <a:ext cx="3384550" cy="386080"/>
            </a:xfrm>
            <a:custGeom>
              <a:avLst/>
              <a:gdLst/>
              <a:ahLst/>
              <a:cxnLst/>
              <a:rect l="l" t="t" r="r" b="b"/>
              <a:pathLst>
                <a:path w="3384550" h="386080">
                  <a:moveTo>
                    <a:pt x="3320033" y="0"/>
                  </a:moveTo>
                  <a:lnTo>
                    <a:pt x="64388" y="0"/>
                  </a:lnTo>
                  <a:lnTo>
                    <a:pt x="39326" y="5058"/>
                  </a:lnTo>
                  <a:lnTo>
                    <a:pt x="18859" y="18843"/>
                  </a:lnTo>
                  <a:lnTo>
                    <a:pt x="5060" y="39272"/>
                  </a:lnTo>
                  <a:lnTo>
                    <a:pt x="0" y="64262"/>
                  </a:lnTo>
                  <a:lnTo>
                    <a:pt x="0" y="321690"/>
                  </a:lnTo>
                  <a:lnTo>
                    <a:pt x="5060" y="346753"/>
                  </a:lnTo>
                  <a:lnTo>
                    <a:pt x="18859" y="367220"/>
                  </a:lnTo>
                  <a:lnTo>
                    <a:pt x="39326" y="381019"/>
                  </a:lnTo>
                  <a:lnTo>
                    <a:pt x="64388" y="386079"/>
                  </a:lnTo>
                  <a:lnTo>
                    <a:pt x="3320033" y="386079"/>
                  </a:lnTo>
                  <a:lnTo>
                    <a:pt x="3345096" y="381019"/>
                  </a:lnTo>
                  <a:lnTo>
                    <a:pt x="3365563" y="367220"/>
                  </a:lnTo>
                  <a:lnTo>
                    <a:pt x="3379362" y="346753"/>
                  </a:lnTo>
                  <a:lnTo>
                    <a:pt x="3384423" y="321690"/>
                  </a:lnTo>
                  <a:lnTo>
                    <a:pt x="3384423" y="64262"/>
                  </a:lnTo>
                  <a:lnTo>
                    <a:pt x="3379362" y="39272"/>
                  </a:lnTo>
                  <a:lnTo>
                    <a:pt x="3365563" y="18843"/>
                  </a:lnTo>
                  <a:lnTo>
                    <a:pt x="3345096" y="5058"/>
                  </a:lnTo>
                  <a:lnTo>
                    <a:pt x="3320033" y="0"/>
                  </a:lnTo>
                  <a:close/>
                </a:path>
              </a:pathLst>
            </a:custGeom>
            <a:solidFill>
              <a:srgbClr val="F7954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" name="object 12"/>
            <p:cNvSpPr/>
            <p:nvPr/>
          </p:nvSpPr>
          <p:spPr>
            <a:xfrm>
              <a:off x="5580126" y="666623"/>
              <a:ext cx="3384550" cy="386080"/>
            </a:xfrm>
            <a:custGeom>
              <a:avLst/>
              <a:gdLst/>
              <a:ahLst/>
              <a:cxnLst/>
              <a:rect l="l" t="t" r="r" b="b"/>
              <a:pathLst>
                <a:path w="3384550" h="386080">
                  <a:moveTo>
                    <a:pt x="0" y="64262"/>
                  </a:moveTo>
                  <a:lnTo>
                    <a:pt x="5060" y="39272"/>
                  </a:lnTo>
                  <a:lnTo>
                    <a:pt x="18859" y="18843"/>
                  </a:lnTo>
                  <a:lnTo>
                    <a:pt x="39326" y="5058"/>
                  </a:lnTo>
                  <a:lnTo>
                    <a:pt x="64388" y="0"/>
                  </a:lnTo>
                  <a:lnTo>
                    <a:pt x="3320033" y="0"/>
                  </a:lnTo>
                  <a:lnTo>
                    <a:pt x="3345096" y="5058"/>
                  </a:lnTo>
                  <a:lnTo>
                    <a:pt x="3365563" y="18843"/>
                  </a:lnTo>
                  <a:lnTo>
                    <a:pt x="3379362" y="39272"/>
                  </a:lnTo>
                  <a:lnTo>
                    <a:pt x="3384423" y="64262"/>
                  </a:lnTo>
                  <a:lnTo>
                    <a:pt x="3384423" y="321690"/>
                  </a:lnTo>
                  <a:lnTo>
                    <a:pt x="3379362" y="346753"/>
                  </a:lnTo>
                  <a:lnTo>
                    <a:pt x="3365563" y="367220"/>
                  </a:lnTo>
                  <a:lnTo>
                    <a:pt x="3345096" y="381019"/>
                  </a:lnTo>
                  <a:lnTo>
                    <a:pt x="3320033" y="386079"/>
                  </a:lnTo>
                  <a:lnTo>
                    <a:pt x="64388" y="386079"/>
                  </a:lnTo>
                  <a:lnTo>
                    <a:pt x="39326" y="381019"/>
                  </a:lnTo>
                  <a:lnTo>
                    <a:pt x="18859" y="367220"/>
                  </a:lnTo>
                  <a:lnTo>
                    <a:pt x="5060" y="346753"/>
                  </a:lnTo>
                  <a:lnTo>
                    <a:pt x="0" y="321690"/>
                  </a:lnTo>
                  <a:lnTo>
                    <a:pt x="0" y="64262"/>
                  </a:lnTo>
                  <a:close/>
                </a:path>
              </a:pathLst>
            </a:custGeom>
            <a:ln w="25399">
              <a:solidFill>
                <a:srgbClr val="B66C3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3" name="object 13"/>
          <p:cNvSpPr txBox="1"/>
          <p:nvPr/>
        </p:nvSpPr>
        <p:spPr>
          <a:xfrm>
            <a:off x="5706871" y="712978"/>
            <a:ext cx="3128645" cy="26924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600" i="1" dirty="0">
                <a:solidFill>
                  <a:srgbClr val="FFFFFF"/>
                </a:solidFill>
                <a:latin typeface="Calibri"/>
                <a:cs typeface="Calibri"/>
              </a:rPr>
              <a:t>3.</a:t>
            </a:r>
            <a:r>
              <a:rPr sz="1600" i="1" spc="-5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600" i="1" dirty="0">
                <a:solidFill>
                  <a:srgbClr val="FFFFFF"/>
                </a:solidFill>
                <a:latin typeface="Calibri"/>
                <a:cs typeface="Calibri"/>
              </a:rPr>
              <a:t>Catégories</a:t>
            </a:r>
            <a:r>
              <a:rPr sz="1600" i="1" spc="-4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600" i="1" dirty="0">
                <a:solidFill>
                  <a:srgbClr val="FFFFFF"/>
                </a:solidFill>
                <a:latin typeface="Calibri"/>
                <a:cs typeface="Calibri"/>
              </a:rPr>
              <a:t>de</a:t>
            </a:r>
            <a:r>
              <a:rPr sz="1600" i="1" spc="-3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600" i="1" dirty="0">
                <a:solidFill>
                  <a:srgbClr val="FFFFFF"/>
                </a:solidFill>
                <a:latin typeface="Calibri"/>
                <a:cs typeface="Calibri"/>
              </a:rPr>
              <a:t>roches</a:t>
            </a:r>
            <a:r>
              <a:rPr sz="1600" i="1" spc="-4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600" i="1" spc="-10" dirty="0">
                <a:solidFill>
                  <a:srgbClr val="FFFFFF"/>
                </a:solidFill>
                <a:latin typeface="Calibri"/>
                <a:cs typeface="Calibri"/>
              </a:rPr>
              <a:t>sédimentaires</a:t>
            </a:r>
            <a:endParaRPr sz="1600">
              <a:latin typeface="Calibri"/>
              <a:cs typeface="Calibri"/>
            </a:endParaRPr>
          </a:p>
        </p:txBody>
      </p:sp>
      <p:grpSp>
        <p:nvGrpSpPr>
          <p:cNvPr id="14" name="object 14"/>
          <p:cNvGrpSpPr/>
          <p:nvPr/>
        </p:nvGrpSpPr>
        <p:grpSpPr>
          <a:xfrm>
            <a:off x="0" y="1708404"/>
            <a:ext cx="6461760" cy="3782695"/>
            <a:chOff x="0" y="1708404"/>
            <a:chExt cx="6461760" cy="3782695"/>
          </a:xfrm>
        </p:grpSpPr>
        <p:sp>
          <p:nvSpPr>
            <p:cNvPr id="15" name="object 15"/>
            <p:cNvSpPr/>
            <p:nvPr/>
          </p:nvSpPr>
          <p:spPr>
            <a:xfrm>
              <a:off x="55029" y="1786128"/>
              <a:ext cx="6297930" cy="3632200"/>
            </a:xfrm>
            <a:custGeom>
              <a:avLst/>
              <a:gdLst/>
              <a:ahLst/>
              <a:cxnLst/>
              <a:rect l="l" t="t" r="r" b="b"/>
              <a:pathLst>
                <a:path w="6297930" h="3632200">
                  <a:moveTo>
                    <a:pt x="0" y="3631946"/>
                  </a:moveTo>
                  <a:lnTo>
                    <a:pt x="6297422" y="3631946"/>
                  </a:lnTo>
                  <a:lnTo>
                    <a:pt x="6297422" y="0"/>
                  </a:lnTo>
                  <a:lnTo>
                    <a:pt x="0" y="0"/>
                  </a:lnTo>
                  <a:lnTo>
                    <a:pt x="0" y="3631946"/>
                  </a:lnTo>
                  <a:close/>
                </a:path>
              </a:pathLst>
            </a:custGeom>
            <a:ln w="25399">
              <a:solidFill>
                <a:srgbClr val="385D89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6" name="object 16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0" y="1708404"/>
              <a:ext cx="6461760" cy="3782567"/>
            </a:xfrm>
            <a:prstGeom prst="rect">
              <a:avLst/>
            </a:prstGeom>
          </p:spPr>
        </p:pic>
        <p:pic>
          <p:nvPicPr>
            <p:cNvPr id="17" name="object 17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64372" y="1772793"/>
              <a:ext cx="6278753" cy="3599941"/>
            </a:xfrm>
            <a:prstGeom prst="rect">
              <a:avLst/>
            </a:prstGeom>
          </p:spPr>
        </p:pic>
        <p:sp>
          <p:nvSpPr>
            <p:cNvPr id="18" name="object 18"/>
            <p:cNvSpPr/>
            <p:nvPr/>
          </p:nvSpPr>
          <p:spPr>
            <a:xfrm>
              <a:off x="45322" y="1753743"/>
              <a:ext cx="6316980" cy="3638550"/>
            </a:xfrm>
            <a:custGeom>
              <a:avLst/>
              <a:gdLst/>
              <a:ahLst/>
              <a:cxnLst/>
              <a:rect l="l" t="t" r="r" b="b"/>
              <a:pathLst>
                <a:path w="6316980" h="3638550">
                  <a:moveTo>
                    <a:pt x="0" y="3638041"/>
                  </a:moveTo>
                  <a:lnTo>
                    <a:pt x="6316853" y="3638041"/>
                  </a:lnTo>
                  <a:lnTo>
                    <a:pt x="6316853" y="0"/>
                  </a:lnTo>
                  <a:lnTo>
                    <a:pt x="0" y="0"/>
                  </a:lnTo>
                  <a:lnTo>
                    <a:pt x="0" y="3638041"/>
                  </a:lnTo>
                  <a:close/>
                </a:path>
              </a:pathLst>
            </a:custGeom>
            <a:ln w="381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9" name="object 19"/>
            <p:cNvSpPr/>
            <p:nvPr/>
          </p:nvSpPr>
          <p:spPr>
            <a:xfrm>
              <a:off x="1153553" y="2157221"/>
              <a:ext cx="5125720" cy="1986280"/>
            </a:xfrm>
            <a:custGeom>
              <a:avLst/>
              <a:gdLst/>
              <a:ahLst/>
              <a:cxnLst/>
              <a:rect l="l" t="t" r="r" b="b"/>
              <a:pathLst>
                <a:path w="5125720" h="1986279">
                  <a:moveTo>
                    <a:pt x="961034" y="1089164"/>
                  </a:moveTo>
                  <a:lnTo>
                    <a:pt x="0" y="1089164"/>
                  </a:lnTo>
                  <a:lnTo>
                    <a:pt x="0" y="1601724"/>
                  </a:lnTo>
                  <a:lnTo>
                    <a:pt x="961034" y="1601724"/>
                  </a:lnTo>
                  <a:lnTo>
                    <a:pt x="961034" y="1089164"/>
                  </a:lnTo>
                  <a:close/>
                </a:path>
                <a:path w="5125720" h="1986279">
                  <a:moveTo>
                    <a:pt x="5125580" y="0"/>
                  </a:moveTo>
                  <a:lnTo>
                    <a:pt x="3331578" y="0"/>
                  </a:lnTo>
                  <a:lnTo>
                    <a:pt x="3331578" y="1986153"/>
                  </a:lnTo>
                  <a:lnTo>
                    <a:pt x="5125580" y="1986153"/>
                  </a:lnTo>
                  <a:lnTo>
                    <a:pt x="5125580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20" name="object 20"/>
          <p:cNvSpPr txBox="1"/>
          <p:nvPr/>
        </p:nvSpPr>
        <p:spPr>
          <a:xfrm>
            <a:off x="128435" y="1836877"/>
            <a:ext cx="4100829" cy="346710"/>
          </a:xfrm>
          <a:prstGeom prst="rect">
            <a:avLst/>
          </a:prstGeom>
          <a:solidFill>
            <a:srgbClr val="FFFFFF"/>
          </a:solidFill>
        </p:spPr>
        <p:txBody>
          <a:bodyPr vert="horz" wrap="square" lIns="0" tIns="106045" rIns="0" bIns="0" rtlCol="0">
            <a:spAutoFit/>
          </a:bodyPr>
          <a:lstStyle/>
          <a:p>
            <a:pPr marR="17780" algn="ctr">
              <a:lnSpc>
                <a:spcPct val="100000"/>
              </a:lnSpc>
              <a:spcBef>
                <a:spcPts val="835"/>
              </a:spcBef>
            </a:pPr>
            <a:r>
              <a:rPr sz="1200" spc="-10" dirty="0">
                <a:latin typeface="Calibri"/>
                <a:cs typeface="Calibri"/>
              </a:rPr>
              <a:t>Classification</a:t>
            </a:r>
            <a:r>
              <a:rPr sz="1200" dirty="0">
                <a:latin typeface="Calibri"/>
                <a:cs typeface="Calibri"/>
              </a:rPr>
              <a:t> </a:t>
            </a:r>
            <a:r>
              <a:rPr sz="1200" spc="-10" dirty="0">
                <a:latin typeface="Calibri"/>
                <a:cs typeface="Calibri"/>
              </a:rPr>
              <a:t>texturale</a:t>
            </a:r>
            <a:r>
              <a:rPr sz="1200" spc="-2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de</a:t>
            </a:r>
            <a:r>
              <a:rPr sz="1200" spc="-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Dunham</a:t>
            </a:r>
            <a:r>
              <a:rPr sz="1200" spc="-30" dirty="0">
                <a:latin typeface="Calibri"/>
                <a:cs typeface="Calibri"/>
              </a:rPr>
              <a:t> </a:t>
            </a:r>
            <a:r>
              <a:rPr sz="1200" spc="-10" dirty="0">
                <a:latin typeface="Calibri"/>
                <a:cs typeface="Calibri"/>
              </a:rPr>
              <a:t>(1962)</a:t>
            </a:r>
            <a:endParaRPr sz="1200">
              <a:latin typeface="Calibri"/>
              <a:cs typeface="Calibri"/>
            </a:endParaRPr>
          </a:p>
        </p:txBody>
      </p:sp>
      <p:sp>
        <p:nvSpPr>
          <p:cNvPr id="21" name="object 21"/>
          <p:cNvSpPr txBox="1"/>
          <p:nvPr/>
        </p:nvSpPr>
        <p:spPr>
          <a:xfrm>
            <a:off x="384721" y="2221331"/>
            <a:ext cx="2646045" cy="448945"/>
          </a:xfrm>
          <a:prstGeom prst="rect">
            <a:avLst/>
          </a:prstGeom>
          <a:solidFill>
            <a:srgbClr val="FFFFFF"/>
          </a:solidFill>
        </p:spPr>
        <p:txBody>
          <a:bodyPr vert="horz" wrap="square" lIns="0" tIns="36830" rIns="0" bIns="0" rtlCol="0">
            <a:spAutoFit/>
          </a:bodyPr>
          <a:lstStyle/>
          <a:p>
            <a:pPr marL="550545" marR="396240" indent="-66040">
              <a:lnSpc>
                <a:spcPct val="100000"/>
              </a:lnSpc>
              <a:spcBef>
                <a:spcPts val="290"/>
              </a:spcBef>
            </a:pPr>
            <a:r>
              <a:rPr sz="1200" dirty="0">
                <a:latin typeface="Calibri"/>
                <a:cs typeface="Calibri"/>
              </a:rPr>
              <a:t>La</a:t>
            </a:r>
            <a:r>
              <a:rPr sz="1200" spc="-2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roche </a:t>
            </a:r>
            <a:r>
              <a:rPr sz="1200" spc="-10" dirty="0">
                <a:latin typeface="Calibri"/>
                <a:cs typeface="Calibri"/>
              </a:rPr>
              <a:t>contient</a:t>
            </a:r>
            <a:r>
              <a:rPr sz="1200" spc="-2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de</a:t>
            </a:r>
            <a:r>
              <a:rPr sz="1200" spc="-1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la</a:t>
            </a:r>
            <a:r>
              <a:rPr sz="1200" spc="-5" dirty="0">
                <a:latin typeface="Calibri"/>
                <a:cs typeface="Calibri"/>
              </a:rPr>
              <a:t> </a:t>
            </a:r>
            <a:r>
              <a:rPr sz="1200" spc="-20" dirty="0">
                <a:latin typeface="Calibri"/>
                <a:cs typeface="Calibri"/>
              </a:rPr>
              <a:t>boue </a:t>
            </a:r>
            <a:r>
              <a:rPr sz="1200" spc="-10" dirty="0">
                <a:latin typeface="Calibri"/>
                <a:cs typeface="Calibri"/>
              </a:rPr>
              <a:t>(carbonatée</a:t>
            </a:r>
            <a:r>
              <a:rPr sz="1200" spc="-2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ou de </a:t>
            </a:r>
            <a:r>
              <a:rPr sz="1200" spc="-10" dirty="0">
                <a:latin typeface="Calibri"/>
                <a:cs typeface="Calibri"/>
              </a:rPr>
              <a:t>l'argile)</a:t>
            </a:r>
            <a:endParaRPr sz="1200">
              <a:latin typeface="Calibri"/>
              <a:cs typeface="Calibri"/>
            </a:endParaRPr>
          </a:p>
        </p:txBody>
      </p:sp>
      <p:sp>
        <p:nvSpPr>
          <p:cNvPr id="22" name="object 22"/>
          <p:cNvSpPr txBox="1"/>
          <p:nvPr/>
        </p:nvSpPr>
        <p:spPr>
          <a:xfrm>
            <a:off x="3267836" y="2221331"/>
            <a:ext cx="1089660" cy="448945"/>
          </a:xfrm>
          <a:prstGeom prst="rect">
            <a:avLst/>
          </a:prstGeom>
          <a:solidFill>
            <a:srgbClr val="FFFFFF"/>
          </a:solidFill>
        </p:spPr>
        <p:txBody>
          <a:bodyPr vert="horz" wrap="square" lIns="0" tIns="36830" rIns="0" bIns="0" rtlCol="0">
            <a:spAutoFit/>
          </a:bodyPr>
          <a:lstStyle/>
          <a:p>
            <a:pPr marL="280035" marR="283845" indent="-7620">
              <a:lnSpc>
                <a:spcPct val="100000"/>
              </a:lnSpc>
              <a:spcBef>
                <a:spcPts val="290"/>
              </a:spcBef>
            </a:pPr>
            <a:r>
              <a:rPr sz="1200" spc="-10" dirty="0">
                <a:latin typeface="Calibri"/>
                <a:cs typeface="Calibri"/>
              </a:rPr>
              <a:t>Absence </a:t>
            </a:r>
            <a:r>
              <a:rPr sz="1200" dirty="0">
                <a:latin typeface="Calibri"/>
                <a:cs typeface="Calibri"/>
              </a:rPr>
              <a:t>de</a:t>
            </a:r>
            <a:r>
              <a:rPr sz="1200" spc="-15" dirty="0">
                <a:latin typeface="Calibri"/>
                <a:cs typeface="Calibri"/>
              </a:rPr>
              <a:t> </a:t>
            </a:r>
            <a:r>
              <a:rPr sz="1200" spc="-20" dirty="0">
                <a:latin typeface="Calibri"/>
                <a:cs typeface="Calibri"/>
              </a:rPr>
              <a:t>boue</a:t>
            </a:r>
            <a:endParaRPr sz="1200">
              <a:latin typeface="Calibri"/>
              <a:cs typeface="Calibri"/>
            </a:endParaRPr>
          </a:p>
        </p:txBody>
      </p:sp>
      <p:sp>
        <p:nvSpPr>
          <p:cNvPr id="23" name="object 23"/>
          <p:cNvSpPr/>
          <p:nvPr/>
        </p:nvSpPr>
        <p:spPr>
          <a:xfrm>
            <a:off x="3475735" y="3283800"/>
            <a:ext cx="616585" cy="831215"/>
          </a:xfrm>
          <a:custGeom>
            <a:avLst/>
            <a:gdLst/>
            <a:ahLst/>
            <a:cxnLst/>
            <a:rect l="l" t="t" r="r" b="b"/>
            <a:pathLst>
              <a:path w="616585" h="831214">
                <a:moveTo>
                  <a:pt x="616064" y="0"/>
                </a:moveTo>
                <a:lnTo>
                  <a:pt x="0" y="0"/>
                </a:lnTo>
                <a:lnTo>
                  <a:pt x="0" y="830999"/>
                </a:lnTo>
                <a:lnTo>
                  <a:pt x="616064" y="830999"/>
                </a:lnTo>
                <a:lnTo>
                  <a:pt x="616064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" name="object 24"/>
          <p:cNvSpPr txBox="1"/>
          <p:nvPr/>
        </p:nvSpPr>
        <p:spPr>
          <a:xfrm>
            <a:off x="3557142" y="3308350"/>
            <a:ext cx="452755" cy="7569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3970" marR="7620" indent="1270" algn="ctr">
              <a:lnSpc>
                <a:spcPct val="100000"/>
              </a:lnSpc>
              <a:spcBef>
                <a:spcPts val="100"/>
              </a:spcBef>
            </a:pPr>
            <a:r>
              <a:rPr sz="1200" spc="-10" dirty="0">
                <a:latin typeface="Calibri"/>
                <a:cs typeface="Calibri"/>
              </a:rPr>
              <a:t>Grains jointifs</a:t>
            </a:r>
            <a:endParaRPr sz="1200">
              <a:latin typeface="Calibri"/>
              <a:cs typeface="Calibri"/>
            </a:endParaRPr>
          </a:p>
          <a:p>
            <a:pPr algn="ctr">
              <a:lnSpc>
                <a:spcPct val="100000"/>
              </a:lnSpc>
            </a:pPr>
            <a:r>
              <a:rPr sz="1200" spc="-50" dirty="0">
                <a:latin typeface="Calibri"/>
                <a:cs typeface="Calibri"/>
              </a:rPr>
              <a:t>+</a:t>
            </a:r>
            <a:endParaRPr sz="1200">
              <a:latin typeface="Calibri"/>
              <a:cs typeface="Calibri"/>
            </a:endParaRPr>
          </a:p>
          <a:p>
            <a:pPr algn="ctr">
              <a:lnSpc>
                <a:spcPct val="100000"/>
              </a:lnSpc>
            </a:pPr>
            <a:r>
              <a:rPr sz="1200" spc="-10" dirty="0">
                <a:latin typeface="Calibri"/>
                <a:cs typeface="Calibri"/>
              </a:rPr>
              <a:t>ciment</a:t>
            </a:r>
            <a:endParaRPr sz="1200">
              <a:latin typeface="Calibri"/>
              <a:cs typeface="Calibri"/>
            </a:endParaRPr>
          </a:p>
        </p:txBody>
      </p:sp>
      <p:sp>
        <p:nvSpPr>
          <p:cNvPr id="25" name="object 25"/>
          <p:cNvSpPr/>
          <p:nvPr/>
        </p:nvSpPr>
        <p:spPr>
          <a:xfrm>
            <a:off x="2377948" y="3283800"/>
            <a:ext cx="609600" cy="831215"/>
          </a:xfrm>
          <a:custGeom>
            <a:avLst/>
            <a:gdLst/>
            <a:ahLst/>
            <a:cxnLst/>
            <a:rect l="l" t="t" r="r" b="b"/>
            <a:pathLst>
              <a:path w="609600" h="831214">
                <a:moveTo>
                  <a:pt x="609206" y="0"/>
                </a:moveTo>
                <a:lnTo>
                  <a:pt x="0" y="0"/>
                </a:lnTo>
                <a:lnTo>
                  <a:pt x="0" y="830999"/>
                </a:lnTo>
                <a:lnTo>
                  <a:pt x="609206" y="830999"/>
                </a:lnTo>
                <a:lnTo>
                  <a:pt x="609206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6" name="object 26"/>
          <p:cNvSpPr txBox="1"/>
          <p:nvPr/>
        </p:nvSpPr>
        <p:spPr>
          <a:xfrm>
            <a:off x="2457450" y="3308350"/>
            <a:ext cx="448945" cy="7569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indent="1270" algn="ctr">
              <a:lnSpc>
                <a:spcPct val="100000"/>
              </a:lnSpc>
              <a:spcBef>
                <a:spcPts val="100"/>
              </a:spcBef>
            </a:pPr>
            <a:r>
              <a:rPr sz="1200" spc="-10" dirty="0">
                <a:latin typeface="Calibri"/>
                <a:cs typeface="Calibri"/>
              </a:rPr>
              <a:t>Grains jointifs</a:t>
            </a:r>
            <a:endParaRPr sz="1200">
              <a:latin typeface="Calibri"/>
              <a:cs typeface="Calibri"/>
            </a:endParaRPr>
          </a:p>
          <a:p>
            <a:pPr algn="ctr">
              <a:lnSpc>
                <a:spcPct val="100000"/>
              </a:lnSpc>
            </a:pPr>
            <a:r>
              <a:rPr sz="1200" spc="-50" dirty="0">
                <a:latin typeface="Calibri"/>
                <a:cs typeface="Calibri"/>
              </a:rPr>
              <a:t>+</a:t>
            </a:r>
            <a:endParaRPr sz="1200">
              <a:latin typeface="Calibri"/>
              <a:cs typeface="Calibri"/>
            </a:endParaRPr>
          </a:p>
          <a:p>
            <a:pPr marL="635" algn="ctr">
              <a:lnSpc>
                <a:spcPct val="100000"/>
              </a:lnSpc>
            </a:pPr>
            <a:r>
              <a:rPr sz="1200" spc="-20" dirty="0">
                <a:latin typeface="Calibri"/>
                <a:cs typeface="Calibri"/>
              </a:rPr>
              <a:t>boue</a:t>
            </a:r>
            <a:endParaRPr sz="1200">
              <a:latin typeface="Calibri"/>
              <a:cs typeface="Calibri"/>
            </a:endParaRPr>
          </a:p>
        </p:txBody>
      </p:sp>
      <p:sp>
        <p:nvSpPr>
          <p:cNvPr id="27" name="object 27"/>
          <p:cNvSpPr/>
          <p:nvPr/>
        </p:nvSpPr>
        <p:spPr>
          <a:xfrm>
            <a:off x="1146327" y="3283800"/>
            <a:ext cx="979805" cy="831215"/>
          </a:xfrm>
          <a:custGeom>
            <a:avLst/>
            <a:gdLst/>
            <a:ahLst/>
            <a:cxnLst/>
            <a:rect l="l" t="t" r="r" b="b"/>
            <a:pathLst>
              <a:path w="979805" h="831214">
                <a:moveTo>
                  <a:pt x="979500" y="0"/>
                </a:moveTo>
                <a:lnTo>
                  <a:pt x="0" y="0"/>
                </a:lnTo>
                <a:lnTo>
                  <a:pt x="0" y="830999"/>
                </a:lnTo>
                <a:lnTo>
                  <a:pt x="979500" y="830999"/>
                </a:lnTo>
                <a:lnTo>
                  <a:pt x="979500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8" name="object 28"/>
          <p:cNvSpPr txBox="1"/>
          <p:nvPr/>
        </p:nvSpPr>
        <p:spPr>
          <a:xfrm>
            <a:off x="1146327" y="3308350"/>
            <a:ext cx="979805" cy="7569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248920" marR="276860" algn="ctr">
              <a:lnSpc>
                <a:spcPct val="100000"/>
              </a:lnSpc>
              <a:spcBef>
                <a:spcPts val="100"/>
              </a:spcBef>
            </a:pPr>
            <a:r>
              <a:rPr sz="1200" dirty="0">
                <a:latin typeface="Calibri"/>
                <a:cs typeface="Calibri"/>
              </a:rPr>
              <a:t>Plus</a:t>
            </a:r>
            <a:r>
              <a:rPr sz="1200" spc="-15" dirty="0">
                <a:latin typeface="Calibri"/>
                <a:cs typeface="Calibri"/>
              </a:rPr>
              <a:t> </a:t>
            </a:r>
            <a:r>
              <a:rPr sz="1200" spc="-25" dirty="0">
                <a:latin typeface="Calibri"/>
                <a:cs typeface="Calibri"/>
              </a:rPr>
              <a:t>de 10%</a:t>
            </a:r>
            <a:endParaRPr sz="1200">
              <a:latin typeface="Calibri"/>
              <a:cs typeface="Calibri"/>
            </a:endParaRPr>
          </a:p>
          <a:p>
            <a:pPr marL="94615" marR="87630" algn="ctr">
              <a:lnSpc>
                <a:spcPct val="100000"/>
              </a:lnSpc>
            </a:pPr>
            <a:r>
              <a:rPr sz="1200" dirty="0">
                <a:latin typeface="Calibri"/>
                <a:cs typeface="Calibri"/>
              </a:rPr>
              <a:t>de</a:t>
            </a:r>
            <a:r>
              <a:rPr sz="1200" spc="-15" dirty="0">
                <a:latin typeface="Calibri"/>
                <a:cs typeface="Calibri"/>
              </a:rPr>
              <a:t> </a:t>
            </a:r>
            <a:r>
              <a:rPr sz="1200" spc="-10" dirty="0">
                <a:latin typeface="Calibri"/>
                <a:cs typeface="Calibri"/>
              </a:rPr>
              <a:t>grains </a:t>
            </a:r>
            <a:r>
              <a:rPr sz="1200" dirty="0">
                <a:latin typeface="Calibri"/>
                <a:cs typeface="Calibri"/>
              </a:rPr>
              <a:t>(non</a:t>
            </a:r>
            <a:r>
              <a:rPr sz="1200" spc="-30" dirty="0">
                <a:latin typeface="Calibri"/>
                <a:cs typeface="Calibri"/>
              </a:rPr>
              <a:t> </a:t>
            </a:r>
            <a:r>
              <a:rPr sz="1200" spc="-10" dirty="0">
                <a:latin typeface="Calibri"/>
                <a:cs typeface="Calibri"/>
              </a:rPr>
              <a:t>jointifs)</a:t>
            </a:r>
            <a:endParaRPr sz="1200">
              <a:latin typeface="Calibri"/>
              <a:cs typeface="Calibri"/>
            </a:endParaRPr>
          </a:p>
        </p:txBody>
      </p:sp>
      <p:sp>
        <p:nvSpPr>
          <p:cNvPr id="29" name="object 29"/>
          <p:cNvSpPr txBox="1"/>
          <p:nvPr/>
        </p:nvSpPr>
        <p:spPr>
          <a:xfrm>
            <a:off x="128435" y="3228667"/>
            <a:ext cx="961390" cy="701675"/>
          </a:xfrm>
          <a:prstGeom prst="rect">
            <a:avLst/>
          </a:prstGeom>
          <a:solidFill>
            <a:srgbClr val="FFFFFF"/>
          </a:solidFill>
        </p:spPr>
        <p:txBody>
          <a:bodyPr vert="horz" wrap="square" lIns="0" tIns="92075" rIns="0" bIns="0" rtlCol="0">
            <a:spAutoFit/>
          </a:bodyPr>
          <a:lstStyle/>
          <a:p>
            <a:pPr marL="315595" marR="234950" indent="-173990">
              <a:lnSpc>
                <a:spcPct val="100000"/>
              </a:lnSpc>
              <a:spcBef>
                <a:spcPts val="725"/>
              </a:spcBef>
            </a:pPr>
            <a:r>
              <a:rPr sz="1200" dirty="0">
                <a:latin typeface="Calibri"/>
                <a:cs typeface="Calibri"/>
              </a:rPr>
              <a:t>Moins</a:t>
            </a:r>
            <a:r>
              <a:rPr sz="1200" spc="-35" dirty="0">
                <a:latin typeface="Calibri"/>
                <a:cs typeface="Calibri"/>
              </a:rPr>
              <a:t> </a:t>
            </a:r>
            <a:r>
              <a:rPr sz="1200" spc="-25" dirty="0">
                <a:latin typeface="Calibri"/>
                <a:cs typeface="Calibri"/>
              </a:rPr>
              <a:t>de 10%</a:t>
            </a:r>
            <a:endParaRPr sz="1200">
              <a:latin typeface="Calibri"/>
              <a:cs typeface="Calibri"/>
            </a:endParaRPr>
          </a:p>
          <a:p>
            <a:pPr marL="165735">
              <a:lnSpc>
                <a:spcPct val="100000"/>
              </a:lnSpc>
            </a:pPr>
            <a:r>
              <a:rPr sz="1200" dirty="0">
                <a:latin typeface="Calibri"/>
                <a:cs typeface="Calibri"/>
              </a:rPr>
              <a:t>de</a:t>
            </a:r>
            <a:r>
              <a:rPr sz="1200" spc="-15" dirty="0">
                <a:latin typeface="Calibri"/>
                <a:cs typeface="Calibri"/>
              </a:rPr>
              <a:t> </a:t>
            </a:r>
            <a:r>
              <a:rPr sz="1200" spc="-10" dirty="0">
                <a:latin typeface="Calibri"/>
                <a:cs typeface="Calibri"/>
              </a:rPr>
              <a:t>grains</a:t>
            </a:r>
            <a:endParaRPr sz="1200">
              <a:latin typeface="Calibri"/>
              <a:cs typeface="Calibri"/>
            </a:endParaRPr>
          </a:p>
        </p:txBody>
      </p:sp>
      <p:sp>
        <p:nvSpPr>
          <p:cNvPr id="30" name="object 30"/>
          <p:cNvSpPr/>
          <p:nvPr/>
        </p:nvSpPr>
        <p:spPr>
          <a:xfrm>
            <a:off x="4414392" y="2159889"/>
            <a:ext cx="1816735" cy="1569720"/>
          </a:xfrm>
          <a:custGeom>
            <a:avLst/>
            <a:gdLst/>
            <a:ahLst/>
            <a:cxnLst/>
            <a:rect l="l" t="t" r="r" b="b"/>
            <a:pathLst>
              <a:path w="1816735" h="1569720">
                <a:moveTo>
                  <a:pt x="1816608" y="0"/>
                </a:moveTo>
                <a:lnTo>
                  <a:pt x="0" y="0"/>
                </a:lnTo>
                <a:lnTo>
                  <a:pt x="0" y="1569720"/>
                </a:lnTo>
                <a:lnTo>
                  <a:pt x="1816608" y="1569720"/>
                </a:lnTo>
                <a:lnTo>
                  <a:pt x="1816608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1" name="object 31"/>
          <p:cNvSpPr txBox="1"/>
          <p:nvPr/>
        </p:nvSpPr>
        <p:spPr>
          <a:xfrm>
            <a:off x="4414392" y="2184272"/>
            <a:ext cx="1864995" cy="148907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51155" marR="390525" algn="ctr">
              <a:lnSpc>
                <a:spcPct val="100000"/>
              </a:lnSpc>
              <a:spcBef>
                <a:spcPts val="100"/>
              </a:spcBef>
            </a:pPr>
            <a:r>
              <a:rPr sz="1200" dirty="0">
                <a:latin typeface="Calibri"/>
                <a:cs typeface="Calibri"/>
              </a:rPr>
              <a:t>Les</a:t>
            </a:r>
            <a:r>
              <a:rPr sz="1200" spc="-10" dirty="0">
                <a:latin typeface="Calibri"/>
                <a:cs typeface="Calibri"/>
              </a:rPr>
              <a:t> éléments </a:t>
            </a:r>
            <a:r>
              <a:rPr sz="1200" spc="-20" dirty="0">
                <a:latin typeface="Calibri"/>
                <a:cs typeface="Calibri"/>
              </a:rPr>
              <a:t>sont </a:t>
            </a:r>
            <a:r>
              <a:rPr sz="1200" dirty="0">
                <a:latin typeface="Calibri"/>
                <a:cs typeface="Calibri"/>
              </a:rPr>
              <a:t>liées</a:t>
            </a:r>
            <a:r>
              <a:rPr sz="1200" spc="-3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entre</a:t>
            </a:r>
            <a:r>
              <a:rPr sz="1200" spc="-45" dirty="0">
                <a:latin typeface="Calibri"/>
                <a:cs typeface="Calibri"/>
              </a:rPr>
              <a:t> </a:t>
            </a:r>
            <a:r>
              <a:rPr sz="1200" spc="-25" dirty="0">
                <a:latin typeface="Calibri"/>
                <a:cs typeface="Calibri"/>
              </a:rPr>
              <a:t>eux</a:t>
            </a:r>
            <a:endParaRPr sz="1200">
              <a:latin typeface="Calibri"/>
              <a:cs typeface="Calibri"/>
            </a:endParaRPr>
          </a:p>
          <a:p>
            <a:pPr marL="230504" marR="272415" algn="ctr">
              <a:lnSpc>
                <a:spcPct val="100000"/>
              </a:lnSpc>
            </a:pPr>
            <a:r>
              <a:rPr sz="1200" dirty="0">
                <a:latin typeface="Calibri"/>
                <a:cs typeface="Calibri"/>
              </a:rPr>
              <a:t>au</a:t>
            </a:r>
            <a:r>
              <a:rPr sz="1200" spc="-1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moment</a:t>
            </a:r>
            <a:r>
              <a:rPr sz="1200" spc="-1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du</a:t>
            </a:r>
            <a:r>
              <a:rPr sz="1200" spc="-25" dirty="0">
                <a:latin typeface="Calibri"/>
                <a:cs typeface="Calibri"/>
              </a:rPr>
              <a:t> </a:t>
            </a:r>
            <a:r>
              <a:rPr sz="1200" spc="-10" dirty="0">
                <a:latin typeface="Calibri"/>
                <a:cs typeface="Calibri"/>
              </a:rPr>
              <a:t>dépôt. </a:t>
            </a:r>
            <a:r>
              <a:rPr sz="1200" dirty="0">
                <a:latin typeface="Calibri"/>
                <a:cs typeface="Calibri"/>
              </a:rPr>
              <a:t>La</a:t>
            </a:r>
            <a:r>
              <a:rPr sz="1200" spc="-3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roche</a:t>
            </a:r>
            <a:r>
              <a:rPr sz="1200" spc="-2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est</a:t>
            </a:r>
            <a:r>
              <a:rPr sz="1200" spc="-20" dirty="0">
                <a:latin typeface="Calibri"/>
                <a:cs typeface="Calibri"/>
              </a:rPr>
              <a:t> </a:t>
            </a:r>
            <a:r>
              <a:rPr sz="1200" spc="-10" dirty="0">
                <a:latin typeface="Calibri"/>
                <a:cs typeface="Calibri"/>
              </a:rPr>
              <a:t>formée </a:t>
            </a:r>
            <a:r>
              <a:rPr sz="1200" dirty="0">
                <a:latin typeface="Calibri"/>
                <a:cs typeface="Calibri"/>
              </a:rPr>
              <a:t>par</a:t>
            </a:r>
            <a:r>
              <a:rPr sz="1200" spc="-2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du</a:t>
            </a:r>
            <a:r>
              <a:rPr sz="1200" spc="-15" dirty="0">
                <a:latin typeface="Calibri"/>
                <a:cs typeface="Calibri"/>
              </a:rPr>
              <a:t> </a:t>
            </a:r>
            <a:r>
              <a:rPr sz="1200" spc="-10" dirty="0">
                <a:latin typeface="Calibri"/>
                <a:cs typeface="Calibri"/>
              </a:rPr>
              <a:t>matériel bioconstruit</a:t>
            </a:r>
            <a:endParaRPr sz="1200">
              <a:latin typeface="Calibri"/>
              <a:cs typeface="Calibri"/>
            </a:endParaRPr>
          </a:p>
          <a:p>
            <a:pPr marR="41275" algn="ctr">
              <a:lnSpc>
                <a:spcPct val="100000"/>
              </a:lnSpc>
            </a:pPr>
            <a:r>
              <a:rPr sz="1200" dirty="0">
                <a:latin typeface="Calibri"/>
                <a:cs typeface="Calibri"/>
              </a:rPr>
              <a:t>(ex.</a:t>
            </a:r>
            <a:r>
              <a:rPr sz="1200" spc="-5" dirty="0">
                <a:latin typeface="Calibri"/>
                <a:cs typeface="Calibri"/>
              </a:rPr>
              <a:t> </a:t>
            </a:r>
            <a:r>
              <a:rPr sz="1200" spc="-10" dirty="0">
                <a:latin typeface="Calibri"/>
                <a:cs typeface="Calibri"/>
              </a:rPr>
              <a:t>squelettes</a:t>
            </a:r>
            <a:r>
              <a:rPr sz="1200" spc="-25" dirty="0">
                <a:latin typeface="Calibri"/>
                <a:cs typeface="Calibri"/>
              </a:rPr>
              <a:t> </a:t>
            </a:r>
            <a:r>
              <a:rPr sz="1200" spc="-10" dirty="0">
                <a:latin typeface="Calibri"/>
                <a:cs typeface="Calibri"/>
              </a:rPr>
              <a:t>coraux,</a:t>
            </a:r>
            <a:endParaRPr sz="1200">
              <a:latin typeface="Calibri"/>
              <a:cs typeface="Calibri"/>
            </a:endParaRPr>
          </a:p>
          <a:p>
            <a:pPr marR="40640" algn="ctr">
              <a:lnSpc>
                <a:spcPct val="100000"/>
              </a:lnSpc>
            </a:pPr>
            <a:r>
              <a:rPr sz="1200" dirty="0">
                <a:latin typeface="Calibri"/>
                <a:cs typeface="Calibri"/>
              </a:rPr>
              <a:t>tapis</a:t>
            </a:r>
            <a:r>
              <a:rPr sz="1200" spc="-5" dirty="0">
                <a:latin typeface="Calibri"/>
                <a:cs typeface="Calibri"/>
              </a:rPr>
              <a:t> </a:t>
            </a:r>
            <a:r>
              <a:rPr sz="1200" spc="-10" dirty="0">
                <a:latin typeface="Calibri"/>
                <a:cs typeface="Calibri"/>
              </a:rPr>
              <a:t>microbien, </a:t>
            </a:r>
            <a:r>
              <a:rPr sz="1200" spc="-20" dirty="0">
                <a:latin typeface="Calibri"/>
                <a:cs typeface="Calibri"/>
              </a:rPr>
              <a:t>etc.)</a:t>
            </a:r>
            <a:endParaRPr sz="1200">
              <a:latin typeface="Calibri"/>
              <a:cs typeface="Calibri"/>
            </a:endParaRPr>
          </a:p>
        </p:txBody>
      </p:sp>
      <p:sp>
        <p:nvSpPr>
          <p:cNvPr id="32" name="object 32"/>
          <p:cNvSpPr txBox="1"/>
          <p:nvPr/>
        </p:nvSpPr>
        <p:spPr>
          <a:xfrm>
            <a:off x="384721" y="2713837"/>
            <a:ext cx="1537970" cy="462280"/>
          </a:xfrm>
          <a:prstGeom prst="rect">
            <a:avLst/>
          </a:prstGeom>
          <a:solidFill>
            <a:srgbClr val="FFFFFF"/>
          </a:solidFill>
        </p:spPr>
        <p:txBody>
          <a:bodyPr vert="horz" wrap="square" lIns="0" tIns="36830" rIns="0" bIns="0" rtlCol="0">
            <a:spAutoFit/>
          </a:bodyPr>
          <a:lstStyle/>
          <a:p>
            <a:pPr marL="240665" marR="321310" indent="259079">
              <a:lnSpc>
                <a:spcPct val="100000"/>
              </a:lnSpc>
              <a:spcBef>
                <a:spcPts val="290"/>
              </a:spcBef>
            </a:pPr>
            <a:r>
              <a:rPr sz="1200" spc="-10" dirty="0">
                <a:latin typeface="Calibri"/>
                <a:cs typeface="Calibri"/>
              </a:rPr>
              <a:t>texture </a:t>
            </a:r>
            <a:r>
              <a:rPr sz="1200" dirty="0">
                <a:latin typeface="Calibri"/>
                <a:cs typeface="Calibri"/>
              </a:rPr>
              <a:t>mud-</a:t>
            </a:r>
            <a:r>
              <a:rPr sz="1200" spc="-10" dirty="0">
                <a:latin typeface="Calibri"/>
                <a:cs typeface="Calibri"/>
              </a:rPr>
              <a:t>supported</a:t>
            </a:r>
            <a:endParaRPr sz="1200">
              <a:latin typeface="Calibri"/>
              <a:cs typeface="Calibri"/>
            </a:endParaRPr>
          </a:p>
        </p:txBody>
      </p:sp>
      <p:sp>
        <p:nvSpPr>
          <p:cNvPr id="33" name="object 33"/>
          <p:cNvSpPr txBox="1"/>
          <p:nvPr/>
        </p:nvSpPr>
        <p:spPr>
          <a:xfrm>
            <a:off x="2370835" y="2713837"/>
            <a:ext cx="1537970" cy="462280"/>
          </a:xfrm>
          <a:prstGeom prst="rect">
            <a:avLst/>
          </a:prstGeom>
          <a:solidFill>
            <a:srgbClr val="FFFFFF"/>
          </a:solidFill>
        </p:spPr>
        <p:txBody>
          <a:bodyPr vert="horz" wrap="square" lIns="0" tIns="36830" rIns="0" bIns="0" rtlCol="0">
            <a:spAutoFit/>
          </a:bodyPr>
          <a:lstStyle/>
          <a:p>
            <a:pPr marL="342900" marR="191770" indent="272415">
              <a:lnSpc>
                <a:spcPct val="100000"/>
              </a:lnSpc>
              <a:spcBef>
                <a:spcPts val="290"/>
              </a:spcBef>
            </a:pPr>
            <a:r>
              <a:rPr sz="1200" spc="-10" dirty="0">
                <a:latin typeface="Calibri"/>
                <a:cs typeface="Calibri"/>
              </a:rPr>
              <a:t>texture grain-supported</a:t>
            </a:r>
            <a:endParaRPr sz="1200">
              <a:latin typeface="Calibri"/>
              <a:cs typeface="Calibri"/>
            </a:endParaRPr>
          </a:p>
        </p:txBody>
      </p:sp>
      <p:grpSp>
        <p:nvGrpSpPr>
          <p:cNvPr id="34" name="object 34"/>
          <p:cNvGrpSpPr/>
          <p:nvPr/>
        </p:nvGrpSpPr>
        <p:grpSpPr>
          <a:xfrm>
            <a:off x="2060448" y="3706367"/>
            <a:ext cx="7084059" cy="3121660"/>
            <a:chOff x="2060448" y="3706367"/>
            <a:chExt cx="7084059" cy="3121660"/>
          </a:xfrm>
        </p:grpSpPr>
        <p:pic>
          <p:nvPicPr>
            <p:cNvPr id="35" name="object 35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2968752" y="4916423"/>
              <a:ext cx="6175248" cy="1911095"/>
            </a:xfrm>
            <a:prstGeom prst="rect">
              <a:avLst/>
            </a:prstGeom>
          </p:spPr>
        </p:pic>
        <p:pic>
          <p:nvPicPr>
            <p:cNvPr id="36" name="object 36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3032887" y="4980647"/>
              <a:ext cx="6003924" cy="1728724"/>
            </a:xfrm>
            <a:prstGeom prst="rect">
              <a:avLst/>
            </a:prstGeom>
          </p:spPr>
        </p:pic>
        <p:sp>
          <p:nvSpPr>
            <p:cNvPr id="37" name="object 37"/>
            <p:cNvSpPr/>
            <p:nvPr/>
          </p:nvSpPr>
          <p:spPr>
            <a:xfrm>
              <a:off x="3013837" y="4961597"/>
              <a:ext cx="6042025" cy="1767205"/>
            </a:xfrm>
            <a:custGeom>
              <a:avLst/>
              <a:gdLst/>
              <a:ahLst/>
              <a:cxnLst/>
              <a:rect l="l" t="t" r="r" b="b"/>
              <a:pathLst>
                <a:path w="6042025" h="1767204">
                  <a:moveTo>
                    <a:pt x="0" y="1766823"/>
                  </a:moveTo>
                  <a:lnTo>
                    <a:pt x="6042024" y="1766823"/>
                  </a:lnTo>
                  <a:lnTo>
                    <a:pt x="6042024" y="0"/>
                  </a:lnTo>
                  <a:lnTo>
                    <a:pt x="0" y="0"/>
                  </a:lnTo>
                  <a:lnTo>
                    <a:pt x="0" y="1766823"/>
                  </a:lnTo>
                  <a:close/>
                </a:path>
              </a:pathLst>
            </a:custGeom>
            <a:ln w="381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38" name="object 38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2060448" y="3706367"/>
              <a:ext cx="1274064" cy="528828"/>
            </a:xfrm>
            <a:prstGeom prst="rect">
              <a:avLst/>
            </a:prstGeom>
          </p:spPr>
        </p:pic>
        <p:pic>
          <p:nvPicPr>
            <p:cNvPr id="39" name="object 39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3156204" y="3706367"/>
              <a:ext cx="1335023" cy="528828"/>
            </a:xfrm>
            <a:prstGeom prst="rect">
              <a:avLst/>
            </a:prstGeom>
          </p:spPr>
        </p:pic>
        <p:pic>
          <p:nvPicPr>
            <p:cNvPr id="40" name="object 40"/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3080004" y="4928614"/>
              <a:ext cx="1904999" cy="1833372"/>
            </a:xfrm>
            <a:prstGeom prst="rect">
              <a:avLst/>
            </a:prstGeom>
          </p:spPr>
        </p:pic>
        <p:pic>
          <p:nvPicPr>
            <p:cNvPr id="41" name="object 41"/>
            <p:cNvPicPr/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6248400" y="4928614"/>
              <a:ext cx="1905000" cy="1833372"/>
            </a:xfrm>
            <a:prstGeom prst="rect">
              <a:avLst/>
            </a:prstGeom>
          </p:spPr>
        </p:pic>
      </p:grpSp>
      <p:sp>
        <p:nvSpPr>
          <p:cNvPr id="42" name="object 42"/>
          <p:cNvSpPr txBox="1"/>
          <p:nvPr/>
        </p:nvSpPr>
        <p:spPr>
          <a:xfrm>
            <a:off x="6532626" y="3948810"/>
            <a:ext cx="2096770" cy="8483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</a:pPr>
            <a:r>
              <a:rPr sz="1800" dirty="0">
                <a:latin typeface="Calibri"/>
                <a:cs typeface="Calibri"/>
              </a:rPr>
              <a:t>Distinction</a:t>
            </a:r>
            <a:r>
              <a:rPr sz="1800" spc="-85" dirty="0">
                <a:latin typeface="Calibri"/>
                <a:cs typeface="Calibri"/>
              </a:rPr>
              <a:t> </a:t>
            </a:r>
            <a:r>
              <a:rPr sz="1800" spc="-10" dirty="0">
                <a:latin typeface="Calibri"/>
                <a:cs typeface="Calibri"/>
              </a:rPr>
              <a:t>matrice- </a:t>
            </a:r>
            <a:r>
              <a:rPr sz="1800" dirty="0">
                <a:latin typeface="Calibri"/>
                <a:cs typeface="Calibri"/>
              </a:rPr>
              <a:t>ciment</a:t>
            </a:r>
            <a:r>
              <a:rPr sz="1800" spc="-40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pour</a:t>
            </a:r>
            <a:r>
              <a:rPr sz="1800" spc="-25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la</a:t>
            </a:r>
            <a:r>
              <a:rPr sz="1800" spc="-40" dirty="0">
                <a:latin typeface="Calibri"/>
                <a:cs typeface="Calibri"/>
              </a:rPr>
              <a:t> </a:t>
            </a:r>
            <a:r>
              <a:rPr sz="1800" spc="-10" dirty="0">
                <a:latin typeface="Calibri"/>
                <a:cs typeface="Calibri"/>
              </a:rPr>
              <a:t>texture </a:t>
            </a:r>
            <a:r>
              <a:rPr sz="1800" spc="-20" dirty="0">
                <a:latin typeface="Calibri"/>
                <a:cs typeface="Calibri"/>
              </a:rPr>
              <a:t>grain-</a:t>
            </a:r>
            <a:r>
              <a:rPr sz="1800" spc="-10" dirty="0">
                <a:latin typeface="Calibri"/>
                <a:cs typeface="Calibri"/>
              </a:rPr>
              <a:t>supported</a:t>
            </a:r>
            <a:endParaRPr sz="18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487680">
              <a:lnSpc>
                <a:spcPct val="100000"/>
              </a:lnSpc>
              <a:spcBef>
                <a:spcPts val="95"/>
              </a:spcBef>
            </a:pPr>
            <a:r>
              <a:rPr dirty="0"/>
              <a:t>III</a:t>
            </a:r>
            <a:r>
              <a:rPr spc="-55" dirty="0"/>
              <a:t> </a:t>
            </a:r>
            <a:r>
              <a:rPr dirty="0"/>
              <a:t>.</a:t>
            </a:r>
            <a:r>
              <a:rPr spc="-35" dirty="0"/>
              <a:t> </a:t>
            </a:r>
            <a:r>
              <a:rPr dirty="0"/>
              <a:t>Les</a:t>
            </a:r>
            <a:r>
              <a:rPr spc="-30" dirty="0"/>
              <a:t> </a:t>
            </a:r>
            <a:r>
              <a:rPr dirty="0"/>
              <a:t>roches</a:t>
            </a:r>
            <a:r>
              <a:rPr spc="-15" dirty="0"/>
              <a:t> </a:t>
            </a:r>
            <a:r>
              <a:rPr spc="-10" dirty="0"/>
              <a:t>sédimentaires</a:t>
            </a:r>
          </a:p>
        </p:txBody>
      </p:sp>
      <p:grpSp>
        <p:nvGrpSpPr>
          <p:cNvPr id="3" name="object 3"/>
          <p:cNvGrpSpPr/>
          <p:nvPr/>
        </p:nvGrpSpPr>
        <p:grpSpPr>
          <a:xfrm>
            <a:off x="-4762" y="661288"/>
            <a:ext cx="9153525" cy="1043305"/>
            <a:chOff x="-4762" y="661288"/>
            <a:chExt cx="9153525" cy="1043305"/>
          </a:xfrm>
        </p:grpSpPr>
        <p:sp>
          <p:nvSpPr>
            <p:cNvPr id="4" name="object 4"/>
            <p:cNvSpPr/>
            <p:nvPr/>
          </p:nvSpPr>
          <p:spPr>
            <a:xfrm>
              <a:off x="179514" y="673988"/>
              <a:ext cx="4680585" cy="379095"/>
            </a:xfrm>
            <a:custGeom>
              <a:avLst/>
              <a:gdLst/>
              <a:ahLst/>
              <a:cxnLst/>
              <a:rect l="l" t="t" r="r" b="b"/>
              <a:pathLst>
                <a:path w="4680585" h="379094">
                  <a:moveTo>
                    <a:pt x="4617402" y="0"/>
                  </a:moveTo>
                  <a:lnTo>
                    <a:pt x="63131" y="0"/>
                  </a:lnTo>
                  <a:lnTo>
                    <a:pt x="38554" y="4951"/>
                  </a:lnTo>
                  <a:lnTo>
                    <a:pt x="18488" y="18462"/>
                  </a:lnTo>
                  <a:lnTo>
                    <a:pt x="4960" y="38522"/>
                  </a:lnTo>
                  <a:lnTo>
                    <a:pt x="0" y="63119"/>
                  </a:lnTo>
                  <a:lnTo>
                    <a:pt x="0" y="315595"/>
                  </a:lnTo>
                  <a:lnTo>
                    <a:pt x="4960" y="340191"/>
                  </a:lnTo>
                  <a:lnTo>
                    <a:pt x="18488" y="360251"/>
                  </a:lnTo>
                  <a:lnTo>
                    <a:pt x="38554" y="373762"/>
                  </a:lnTo>
                  <a:lnTo>
                    <a:pt x="63131" y="378713"/>
                  </a:lnTo>
                  <a:lnTo>
                    <a:pt x="4617402" y="378713"/>
                  </a:lnTo>
                  <a:lnTo>
                    <a:pt x="4641945" y="373762"/>
                  </a:lnTo>
                  <a:lnTo>
                    <a:pt x="4662011" y="360251"/>
                  </a:lnTo>
                  <a:lnTo>
                    <a:pt x="4675552" y="340191"/>
                  </a:lnTo>
                  <a:lnTo>
                    <a:pt x="4680521" y="315595"/>
                  </a:lnTo>
                  <a:lnTo>
                    <a:pt x="4680521" y="63119"/>
                  </a:lnTo>
                  <a:lnTo>
                    <a:pt x="4675552" y="38522"/>
                  </a:lnTo>
                  <a:lnTo>
                    <a:pt x="4662011" y="18462"/>
                  </a:lnTo>
                  <a:lnTo>
                    <a:pt x="4641945" y="4951"/>
                  </a:lnTo>
                  <a:lnTo>
                    <a:pt x="4617402" y="0"/>
                  </a:lnTo>
                  <a:close/>
                </a:path>
              </a:pathLst>
            </a:custGeom>
            <a:solidFill>
              <a:srgbClr val="C0504D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" name="object 5"/>
            <p:cNvSpPr/>
            <p:nvPr/>
          </p:nvSpPr>
          <p:spPr>
            <a:xfrm>
              <a:off x="179514" y="673988"/>
              <a:ext cx="4680585" cy="379095"/>
            </a:xfrm>
            <a:custGeom>
              <a:avLst/>
              <a:gdLst/>
              <a:ahLst/>
              <a:cxnLst/>
              <a:rect l="l" t="t" r="r" b="b"/>
              <a:pathLst>
                <a:path w="4680585" h="379094">
                  <a:moveTo>
                    <a:pt x="4617402" y="0"/>
                  </a:moveTo>
                  <a:lnTo>
                    <a:pt x="4641945" y="4951"/>
                  </a:lnTo>
                  <a:lnTo>
                    <a:pt x="4662011" y="18462"/>
                  </a:lnTo>
                  <a:lnTo>
                    <a:pt x="4675552" y="38522"/>
                  </a:lnTo>
                  <a:lnTo>
                    <a:pt x="4680521" y="63119"/>
                  </a:lnTo>
                  <a:lnTo>
                    <a:pt x="4680521" y="315595"/>
                  </a:lnTo>
                  <a:lnTo>
                    <a:pt x="4675552" y="340191"/>
                  </a:lnTo>
                  <a:lnTo>
                    <a:pt x="4662011" y="360251"/>
                  </a:lnTo>
                  <a:lnTo>
                    <a:pt x="4641945" y="373762"/>
                  </a:lnTo>
                  <a:lnTo>
                    <a:pt x="4617402" y="378713"/>
                  </a:lnTo>
                  <a:lnTo>
                    <a:pt x="63131" y="378713"/>
                  </a:lnTo>
                  <a:lnTo>
                    <a:pt x="38554" y="373762"/>
                  </a:lnTo>
                  <a:lnTo>
                    <a:pt x="18488" y="360251"/>
                  </a:lnTo>
                  <a:lnTo>
                    <a:pt x="4960" y="340191"/>
                  </a:lnTo>
                  <a:lnTo>
                    <a:pt x="0" y="315595"/>
                  </a:lnTo>
                  <a:lnTo>
                    <a:pt x="0" y="63119"/>
                  </a:lnTo>
                  <a:lnTo>
                    <a:pt x="4960" y="38522"/>
                  </a:lnTo>
                  <a:lnTo>
                    <a:pt x="18488" y="18462"/>
                  </a:lnTo>
                  <a:lnTo>
                    <a:pt x="38554" y="4951"/>
                  </a:lnTo>
                  <a:lnTo>
                    <a:pt x="63131" y="0"/>
                  </a:lnTo>
                  <a:lnTo>
                    <a:pt x="4617402" y="0"/>
                  </a:lnTo>
                  <a:close/>
                </a:path>
              </a:pathLst>
            </a:custGeom>
            <a:ln w="25400">
              <a:solidFill>
                <a:srgbClr val="8B3836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6" name="object 6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0" y="1149984"/>
              <a:ext cx="9144000" cy="549275"/>
            </a:xfrm>
            <a:prstGeom prst="rect">
              <a:avLst/>
            </a:prstGeom>
          </p:spPr>
        </p:pic>
        <p:sp>
          <p:nvSpPr>
            <p:cNvPr id="7" name="object 7"/>
            <p:cNvSpPr/>
            <p:nvPr/>
          </p:nvSpPr>
          <p:spPr>
            <a:xfrm>
              <a:off x="0" y="1149984"/>
              <a:ext cx="9144000" cy="549275"/>
            </a:xfrm>
            <a:custGeom>
              <a:avLst/>
              <a:gdLst/>
              <a:ahLst/>
              <a:cxnLst/>
              <a:rect l="l" t="t" r="r" b="b"/>
              <a:pathLst>
                <a:path w="9144000" h="549275">
                  <a:moveTo>
                    <a:pt x="0" y="549275"/>
                  </a:moveTo>
                  <a:lnTo>
                    <a:pt x="9144000" y="549275"/>
                  </a:lnTo>
                  <a:lnTo>
                    <a:pt x="9144000" y="0"/>
                  </a:lnTo>
                  <a:lnTo>
                    <a:pt x="0" y="0"/>
                  </a:lnTo>
                  <a:lnTo>
                    <a:pt x="0" y="549275"/>
                  </a:lnTo>
                  <a:close/>
                </a:path>
              </a:pathLst>
            </a:custGeom>
            <a:ln w="952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8" name="object 8"/>
          <p:cNvSpPr txBox="1"/>
          <p:nvPr/>
        </p:nvSpPr>
        <p:spPr>
          <a:xfrm>
            <a:off x="127101" y="716661"/>
            <a:ext cx="4041775" cy="893444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442720" indent="-286385">
              <a:lnSpc>
                <a:spcPct val="100000"/>
              </a:lnSpc>
              <a:spcBef>
                <a:spcPts val="95"/>
              </a:spcBef>
              <a:buFont typeface="Arial"/>
              <a:buChar char="•"/>
              <a:tabLst>
                <a:tab pos="1442720" algn="l"/>
              </a:tabLst>
            </a:pPr>
            <a:r>
              <a:rPr sz="1600" spc="-10" dirty="0">
                <a:solidFill>
                  <a:srgbClr val="FFFFFF"/>
                </a:solidFill>
                <a:latin typeface="Calibri"/>
                <a:cs typeface="Calibri"/>
              </a:rPr>
              <a:t>Sédimentation</a:t>
            </a:r>
            <a:r>
              <a:rPr sz="1600" spc="-4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600" spc="-10" dirty="0">
                <a:solidFill>
                  <a:srgbClr val="FFFFFF"/>
                </a:solidFill>
                <a:latin typeface="Calibri"/>
                <a:cs typeface="Calibri"/>
              </a:rPr>
              <a:t>carbonatée</a:t>
            </a:r>
            <a:endParaRPr sz="1600">
              <a:latin typeface="Calibri"/>
              <a:cs typeface="Calibri"/>
            </a:endParaRPr>
          </a:p>
          <a:p>
            <a:pPr>
              <a:lnSpc>
                <a:spcPct val="100000"/>
              </a:lnSpc>
              <a:spcBef>
                <a:spcPts val="80"/>
              </a:spcBef>
            </a:pPr>
            <a:endParaRPr sz="1600">
              <a:latin typeface="Calibri"/>
              <a:cs typeface="Calibri"/>
            </a:endParaRPr>
          </a:p>
          <a:p>
            <a:pPr>
              <a:lnSpc>
                <a:spcPct val="100000"/>
              </a:lnSpc>
              <a:spcBef>
                <a:spcPts val="5"/>
              </a:spcBef>
            </a:pPr>
            <a:r>
              <a:rPr sz="2400" b="1" spc="-20" dirty="0">
                <a:latin typeface="Trebuchet MS"/>
                <a:cs typeface="Trebuchet MS"/>
              </a:rPr>
              <a:t>CLASSIFICATION</a:t>
            </a:r>
            <a:r>
              <a:rPr sz="2400" b="1" spc="-45" dirty="0">
                <a:latin typeface="Trebuchet MS"/>
                <a:cs typeface="Trebuchet MS"/>
              </a:rPr>
              <a:t> </a:t>
            </a:r>
            <a:r>
              <a:rPr sz="2400" b="1" dirty="0">
                <a:latin typeface="Trebuchet MS"/>
                <a:cs typeface="Trebuchet MS"/>
              </a:rPr>
              <a:t>DE</a:t>
            </a:r>
            <a:r>
              <a:rPr sz="2400" b="1" spc="-20" dirty="0">
                <a:latin typeface="Trebuchet MS"/>
                <a:cs typeface="Trebuchet MS"/>
              </a:rPr>
              <a:t> </a:t>
            </a:r>
            <a:r>
              <a:rPr sz="2400" b="1" spc="-10" dirty="0">
                <a:latin typeface="Trebuchet MS"/>
                <a:cs typeface="Trebuchet MS"/>
              </a:rPr>
              <a:t>DUNHAM</a:t>
            </a:r>
            <a:endParaRPr sz="2400">
              <a:latin typeface="Trebuchet MS"/>
              <a:cs typeface="Trebuchet MS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4736338" y="1153413"/>
            <a:ext cx="4325620" cy="508000"/>
          </a:xfrm>
          <a:prstGeom prst="rect">
            <a:avLst/>
          </a:prstGeom>
        </p:spPr>
        <p:txBody>
          <a:bodyPr vert="horz" wrap="square" lIns="0" tIns="24130" rIns="0" bIns="0" rtlCol="0">
            <a:spAutoFit/>
          </a:bodyPr>
          <a:lstStyle/>
          <a:p>
            <a:pPr marR="5080">
              <a:lnSpc>
                <a:spcPts val="1880"/>
              </a:lnSpc>
              <a:spcBef>
                <a:spcPts val="190"/>
              </a:spcBef>
            </a:pPr>
            <a:r>
              <a:rPr sz="1600" dirty="0">
                <a:solidFill>
                  <a:srgbClr val="FFFFFF"/>
                </a:solidFill>
                <a:latin typeface="Arial"/>
                <a:cs typeface="Arial"/>
              </a:rPr>
              <a:t>basée</a:t>
            </a:r>
            <a:r>
              <a:rPr sz="1600" spc="-4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600" dirty="0">
                <a:solidFill>
                  <a:srgbClr val="FFFFFF"/>
                </a:solidFill>
                <a:latin typeface="Arial"/>
                <a:cs typeface="Arial"/>
              </a:rPr>
              <a:t>essentiellement</a:t>
            </a:r>
            <a:r>
              <a:rPr sz="1600" spc="-4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600" dirty="0">
                <a:solidFill>
                  <a:srgbClr val="FFFFFF"/>
                </a:solidFill>
                <a:latin typeface="Arial"/>
                <a:cs typeface="Arial"/>
              </a:rPr>
              <a:t>sur</a:t>
            </a:r>
            <a:r>
              <a:rPr sz="1600" spc="-4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600" dirty="0">
                <a:solidFill>
                  <a:srgbClr val="FFFFFF"/>
                </a:solidFill>
                <a:latin typeface="Arial"/>
                <a:cs typeface="Arial"/>
              </a:rPr>
              <a:t>la</a:t>
            </a:r>
            <a:r>
              <a:rPr sz="1600" spc="-3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600" dirty="0">
                <a:solidFill>
                  <a:srgbClr val="FFFFFF"/>
                </a:solidFill>
                <a:latin typeface="Arial"/>
                <a:cs typeface="Arial"/>
              </a:rPr>
              <a:t>texture</a:t>
            </a:r>
            <a:r>
              <a:rPr sz="1600" spc="-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600" dirty="0">
                <a:solidFill>
                  <a:srgbClr val="FFFFFF"/>
                </a:solidFill>
                <a:latin typeface="Arial"/>
                <a:cs typeface="Arial"/>
              </a:rPr>
              <a:t>de</a:t>
            </a:r>
            <a:r>
              <a:rPr sz="1600" spc="-4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600" dirty="0">
                <a:solidFill>
                  <a:srgbClr val="FFFFFF"/>
                </a:solidFill>
                <a:latin typeface="Arial"/>
                <a:cs typeface="Arial"/>
              </a:rPr>
              <a:t>la</a:t>
            </a:r>
            <a:r>
              <a:rPr sz="1600" spc="-4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600" spc="-10" dirty="0">
                <a:solidFill>
                  <a:srgbClr val="FFFFFF"/>
                </a:solidFill>
                <a:latin typeface="Arial"/>
                <a:cs typeface="Arial"/>
              </a:rPr>
              <a:t>roche </a:t>
            </a:r>
            <a:r>
              <a:rPr sz="1600" dirty="0">
                <a:solidFill>
                  <a:srgbClr val="FFFFFF"/>
                </a:solidFill>
                <a:latin typeface="Arial"/>
                <a:cs typeface="Arial"/>
              </a:rPr>
              <a:t>et</a:t>
            </a:r>
            <a:r>
              <a:rPr sz="1600" spc="-1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600" dirty="0">
                <a:solidFill>
                  <a:srgbClr val="FFFFFF"/>
                </a:solidFill>
                <a:latin typeface="Arial"/>
                <a:cs typeface="Arial"/>
              </a:rPr>
              <a:t>sur</a:t>
            </a:r>
            <a:r>
              <a:rPr sz="1600" spc="-1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600" dirty="0">
                <a:solidFill>
                  <a:srgbClr val="FFFFFF"/>
                </a:solidFill>
                <a:latin typeface="Arial"/>
                <a:cs typeface="Arial"/>
              </a:rPr>
              <a:t>le</a:t>
            </a:r>
            <a:r>
              <a:rPr sz="1600" spc="-3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600" dirty="0">
                <a:solidFill>
                  <a:srgbClr val="FFFFFF"/>
                </a:solidFill>
                <a:latin typeface="Arial"/>
                <a:cs typeface="Arial"/>
              </a:rPr>
              <a:t>type</a:t>
            </a:r>
            <a:r>
              <a:rPr sz="1600" spc="1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600" dirty="0">
                <a:solidFill>
                  <a:srgbClr val="FFFFFF"/>
                </a:solidFill>
                <a:latin typeface="Arial"/>
                <a:cs typeface="Arial"/>
              </a:rPr>
              <a:t>de</a:t>
            </a:r>
            <a:r>
              <a:rPr sz="1600" spc="-2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600" dirty="0">
                <a:solidFill>
                  <a:srgbClr val="FFFFFF"/>
                </a:solidFill>
                <a:latin typeface="Arial"/>
                <a:cs typeface="Arial"/>
              </a:rPr>
              <a:t>liaison</a:t>
            </a:r>
            <a:r>
              <a:rPr sz="1600" spc="-4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600" dirty="0">
                <a:solidFill>
                  <a:srgbClr val="FFFFFF"/>
                </a:solidFill>
                <a:latin typeface="Arial"/>
                <a:cs typeface="Arial"/>
              </a:rPr>
              <a:t>entre</a:t>
            </a:r>
            <a:r>
              <a:rPr sz="1600" spc="-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600" dirty="0">
                <a:solidFill>
                  <a:srgbClr val="FFFFFF"/>
                </a:solidFill>
                <a:latin typeface="Arial"/>
                <a:cs typeface="Arial"/>
              </a:rPr>
              <a:t>les</a:t>
            </a:r>
            <a:r>
              <a:rPr sz="1600" spc="-3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600" spc="-10" dirty="0">
                <a:solidFill>
                  <a:srgbClr val="FFFFFF"/>
                </a:solidFill>
                <a:latin typeface="Arial"/>
                <a:cs typeface="Arial"/>
              </a:rPr>
              <a:t>grains.</a:t>
            </a:r>
            <a:endParaRPr sz="1600">
              <a:latin typeface="Arial"/>
              <a:cs typeface="Arial"/>
            </a:endParaRPr>
          </a:p>
        </p:txBody>
      </p:sp>
      <p:grpSp>
        <p:nvGrpSpPr>
          <p:cNvPr id="10" name="object 10"/>
          <p:cNvGrpSpPr/>
          <p:nvPr/>
        </p:nvGrpSpPr>
        <p:grpSpPr>
          <a:xfrm>
            <a:off x="5567426" y="653923"/>
            <a:ext cx="3409950" cy="411480"/>
            <a:chOff x="5567426" y="653923"/>
            <a:chExt cx="3409950" cy="411480"/>
          </a:xfrm>
        </p:grpSpPr>
        <p:sp>
          <p:nvSpPr>
            <p:cNvPr id="11" name="object 11"/>
            <p:cNvSpPr/>
            <p:nvPr/>
          </p:nvSpPr>
          <p:spPr>
            <a:xfrm>
              <a:off x="5580126" y="666623"/>
              <a:ext cx="3384550" cy="386080"/>
            </a:xfrm>
            <a:custGeom>
              <a:avLst/>
              <a:gdLst/>
              <a:ahLst/>
              <a:cxnLst/>
              <a:rect l="l" t="t" r="r" b="b"/>
              <a:pathLst>
                <a:path w="3384550" h="386080">
                  <a:moveTo>
                    <a:pt x="3320033" y="0"/>
                  </a:moveTo>
                  <a:lnTo>
                    <a:pt x="64388" y="0"/>
                  </a:lnTo>
                  <a:lnTo>
                    <a:pt x="39326" y="5058"/>
                  </a:lnTo>
                  <a:lnTo>
                    <a:pt x="18859" y="18843"/>
                  </a:lnTo>
                  <a:lnTo>
                    <a:pt x="5060" y="39272"/>
                  </a:lnTo>
                  <a:lnTo>
                    <a:pt x="0" y="64262"/>
                  </a:lnTo>
                  <a:lnTo>
                    <a:pt x="0" y="321690"/>
                  </a:lnTo>
                  <a:lnTo>
                    <a:pt x="5060" y="346753"/>
                  </a:lnTo>
                  <a:lnTo>
                    <a:pt x="18859" y="367220"/>
                  </a:lnTo>
                  <a:lnTo>
                    <a:pt x="39326" y="381019"/>
                  </a:lnTo>
                  <a:lnTo>
                    <a:pt x="64388" y="386079"/>
                  </a:lnTo>
                  <a:lnTo>
                    <a:pt x="3320033" y="386079"/>
                  </a:lnTo>
                  <a:lnTo>
                    <a:pt x="3345096" y="381019"/>
                  </a:lnTo>
                  <a:lnTo>
                    <a:pt x="3365563" y="367220"/>
                  </a:lnTo>
                  <a:lnTo>
                    <a:pt x="3379362" y="346753"/>
                  </a:lnTo>
                  <a:lnTo>
                    <a:pt x="3384423" y="321690"/>
                  </a:lnTo>
                  <a:lnTo>
                    <a:pt x="3384423" y="64262"/>
                  </a:lnTo>
                  <a:lnTo>
                    <a:pt x="3379362" y="39272"/>
                  </a:lnTo>
                  <a:lnTo>
                    <a:pt x="3365563" y="18843"/>
                  </a:lnTo>
                  <a:lnTo>
                    <a:pt x="3345096" y="5058"/>
                  </a:lnTo>
                  <a:lnTo>
                    <a:pt x="3320033" y="0"/>
                  </a:lnTo>
                  <a:close/>
                </a:path>
              </a:pathLst>
            </a:custGeom>
            <a:solidFill>
              <a:srgbClr val="F7954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" name="object 12"/>
            <p:cNvSpPr/>
            <p:nvPr/>
          </p:nvSpPr>
          <p:spPr>
            <a:xfrm>
              <a:off x="5580126" y="666623"/>
              <a:ext cx="3384550" cy="386080"/>
            </a:xfrm>
            <a:custGeom>
              <a:avLst/>
              <a:gdLst/>
              <a:ahLst/>
              <a:cxnLst/>
              <a:rect l="l" t="t" r="r" b="b"/>
              <a:pathLst>
                <a:path w="3384550" h="386080">
                  <a:moveTo>
                    <a:pt x="0" y="64262"/>
                  </a:moveTo>
                  <a:lnTo>
                    <a:pt x="5060" y="39272"/>
                  </a:lnTo>
                  <a:lnTo>
                    <a:pt x="18859" y="18843"/>
                  </a:lnTo>
                  <a:lnTo>
                    <a:pt x="39326" y="5058"/>
                  </a:lnTo>
                  <a:lnTo>
                    <a:pt x="64388" y="0"/>
                  </a:lnTo>
                  <a:lnTo>
                    <a:pt x="3320033" y="0"/>
                  </a:lnTo>
                  <a:lnTo>
                    <a:pt x="3345096" y="5058"/>
                  </a:lnTo>
                  <a:lnTo>
                    <a:pt x="3365563" y="18843"/>
                  </a:lnTo>
                  <a:lnTo>
                    <a:pt x="3379362" y="39272"/>
                  </a:lnTo>
                  <a:lnTo>
                    <a:pt x="3384423" y="64262"/>
                  </a:lnTo>
                  <a:lnTo>
                    <a:pt x="3384423" y="321690"/>
                  </a:lnTo>
                  <a:lnTo>
                    <a:pt x="3379362" y="346753"/>
                  </a:lnTo>
                  <a:lnTo>
                    <a:pt x="3365563" y="367220"/>
                  </a:lnTo>
                  <a:lnTo>
                    <a:pt x="3345096" y="381019"/>
                  </a:lnTo>
                  <a:lnTo>
                    <a:pt x="3320033" y="386079"/>
                  </a:lnTo>
                  <a:lnTo>
                    <a:pt x="64388" y="386079"/>
                  </a:lnTo>
                  <a:lnTo>
                    <a:pt x="39326" y="381019"/>
                  </a:lnTo>
                  <a:lnTo>
                    <a:pt x="18859" y="367220"/>
                  </a:lnTo>
                  <a:lnTo>
                    <a:pt x="5060" y="346753"/>
                  </a:lnTo>
                  <a:lnTo>
                    <a:pt x="0" y="321690"/>
                  </a:lnTo>
                  <a:lnTo>
                    <a:pt x="0" y="64262"/>
                  </a:lnTo>
                  <a:close/>
                </a:path>
              </a:pathLst>
            </a:custGeom>
            <a:ln w="25399">
              <a:solidFill>
                <a:srgbClr val="B66C3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3" name="object 13"/>
          <p:cNvSpPr txBox="1"/>
          <p:nvPr/>
        </p:nvSpPr>
        <p:spPr>
          <a:xfrm>
            <a:off x="5706871" y="712978"/>
            <a:ext cx="3128645" cy="26924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600" i="1" dirty="0">
                <a:solidFill>
                  <a:srgbClr val="FFFFFF"/>
                </a:solidFill>
                <a:latin typeface="Calibri"/>
                <a:cs typeface="Calibri"/>
              </a:rPr>
              <a:t>3.</a:t>
            </a:r>
            <a:r>
              <a:rPr sz="1600" i="1" spc="-5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600" i="1" dirty="0">
                <a:solidFill>
                  <a:srgbClr val="FFFFFF"/>
                </a:solidFill>
                <a:latin typeface="Calibri"/>
                <a:cs typeface="Calibri"/>
              </a:rPr>
              <a:t>Catégories</a:t>
            </a:r>
            <a:r>
              <a:rPr sz="1600" i="1" spc="-4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600" i="1" dirty="0">
                <a:solidFill>
                  <a:srgbClr val="FFFFFF"/>
                </a:solidFill>
                <a:latin typeface="Calibri"/>
                <a:cs typeface="Calibri"/>
              </a:rPr>
              <a:t>de</a:t>
            </a:r>
            <a:r>
              <a:rPr sz="1600" i="1" spc="-3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600" i="1" dirty="0">
                <a:solidFill>
                  <a:srgbClr val="FFFFFF"/>
                </a:solidFill>
                <a:latin typeface="Calibri"/>
                <a:cs typeface="Calibri"/>
              </a:rPr>
              <a:t>roches</a:t>
            </a:r>
            <a:r>
              <a:rPr sz="1600" i="1" spc="-4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600" i="1" spc="-10" dirty="0">
                <a:solidFill>
                  <a:srgbClr val="FFFFFF"/>
                </a:solidFill>
                <a:latin typeface="Calibri"/>
                <a:cs typeface="Calibri"/>
              </a:rPr>
              <a:t>sédimentaires</a:t>
            </a:r>
            <a:endParaRPr sz="1600">
              <a:latin typeface="Calibri"/>
              <a:cs typeface="Calibri"/>
            </a:endParaRPr>
          </a:p>
        </p:txBody>
      </p:sp>
      <p:grpSp>
        <p:nvGrpSpPr>
          <p:cNvPr id="14" name="object 14"/>
          <p:cNvGrpSpPr/>
          <p:nvPr/>
        </p:nvGrpSpPr>
        <p:grpSpPr>
          <a:xfrm>
            <a:off x="2093976" y="1719072"/>
            <a:ext cx="5189220" cy="3053080"/>
            <a:chOff x="2093976" y="1719072"/>
            <a:chExt cx="5189220" cy="3053080"/>
          </a:xfrm>
        </p:grpSpPr>
        <p:sp>
          <p:nvSpPr>
            <p:cNvPr id="15" name="object 15"/>
            <p:cNvSpPr/>
            <p:nvPr/>
          </p:nvSpPr>
          <p:spPr>
            <a:xfrm>
              <a:off x="2151126" y="1794129"/>
              <a:ext cx="5021580" cy="2896235"/>
            </a:xfrm>
            <a:custGeom>
              <a:avLst/>
              <a:gdLst/>
              <a:ahLst/>
              <a:cxnLst/>
              <a:rect l="l" t="t" r="r" b="b"/>
              <a:pathLst>
                <a:path w="5021580" h="2896235">
                  <a:moveTo>
                    <a:pt x="0" y="2895727"/>
                  </a:moveTo>
                  <a:lnTo>
                    <a:pt x="5021072" y="2895727"/>
                  </a:lnTo>
                  <a:lnTo>
                    <a:pt x="5021072" y="0"/>
                  </a:lnTo>
                  <a:lnTo>
                    <a:pt x="0" y="0"/>
                  </a:lnTo>
                  <a:lnTo>
                    <a:pt x="0" y="2895727"/>
                  </a:lnTo>
                  <a:close/>
                </a:path>
              </a:pathLst>
            </a:custGeom>
            <a:ln w="25400">
              <a:solidFill>
                <a:srgbClr val="385D89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6" name="object 16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2093976" y="1719072"/>
              <a:ext cx="5189220" cy="3052572"/>
            </a:xfrm>
            <a:prstGeom prst="rect">
              <a:avLst/>
            </a:prstGeom>
          </p:spPr>
        </p:pic>
        <p:pic>
          <p:nvPicPr>
            <p:cNvPr id="17" name="object 17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2158492" y="1783461"/>
              <a:ext cx="5006085" cy="2870200"/>
            </a:xfrm>
            <a:prstGeom prst="rect">
              <a:avLst/>
            </a:prstGeom>
          </p:spPr>
        </p:pic>
        <p:sp>
          <p:nvSpPr>
            <p:cNvPr id="18" name="object 18"/>
            <p:cNvSpPr/>
            <p:nvPr/>
          </p:nvSpPr>
          <p:spPr>
            <a:xfrm>
              <a:off x="2139442" y="1764411"/>
              <a:ext cx="5044440" cy="2908300"/>
            </a:xfrm>
            <a:custGeom>
              <a:avLst/>
              <a:gdLst/>
              <a:ahLst/>
              <a:cxnLst/>
              <a:rect l="l" t="t" r="r" b="b"/>
              <a:pathLst>
                <a:path w="5044440" h="2908300">
                  <a:moveTo>
                    <a:pt x="0" y="2908300"/>
                  </a:moveTo>
                  <a:lnTo>
                    <a:pt x="5044185" y="2908300"/>
                  </a:lnTo>
                  <a:lnTo>
                    <a:pt x="5044185" y="0"/>
                  </a:lnTo>
                  <a:lnTo>
                    <a:pt x="0" y="0"/>
                  </a:lnTo>
                  <a:lnTo>
                    <a:pt x="0" y="2908300"/>
                  </a:lnTo>
                  <a:close/>
                </a:path>
              </a:pathLst>
            </a:custGeom>
            <a:ln w="381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9" name="object 19"/>
            <p:cNvSpPr/>
            <p:nvPr/>
          </p:nvSpPr>
          <p:spPr>
            <a:xfrm>
              <a:off x="2209546" y="2141016"/>
              <a:ext cx="3371850" cy="1226185"/>
            </a:xfrm>
            <a:custGeom>
              <a:avLst/>
              <a:gdLst/>
              <a:ahLst/>
              <a:cxnLst/>
              <a:rect l="l" t="t" r="r" b="b"/>
              <a:pathLst>
                <a:path w="3371850" h="1226185">
                  <a:moveTo>
                    <a:pt x="766241" y="817346"/>
                  </a:moveTo>
                  <a:lnTo>
                    <a:pt x="0" y="817346"/>
                  </a:lnTo>
                  <a:lnTo>
                    <a:pt x="0" y="1226007"/>
                  </a:lnTo>
                  <a:lnTo>
                    <a:pt x="766241" y="1226007"/>
                  </a:lnTo>
                  <a:lnTo>
                    <a:pt x="766241" y="817346"/>
                  </a:lnTo>
                  <a:close/>
                </a:path>
                <a:path w="3371850" h="1226185">
                  <a:moveTo>
                    <a:pt x="1430337" y="459803"/>
                  </a:moveTo>
                  <a:lnTo>
                    <a:pt x="204343" y="459803"/>
                  </a:lnTo>
                  <a:lnTo>
                    <a:pt x="204343" y="715213"/>
                  </a:lnTo>
                  <a:lnTo>
                    <a:pt x="1430337" y="715213"/>
                  </a:lnTo>
                  <a:lnTo>
                    <a:pt x="1430337" y="459803"/>
                  </a:lnTo>
                  <a:close/>
                </a:path>
                <a:path w="3371850" h="1226185">
                  <a:moveTo>
                    <a:pt x="1583613" y="817346"/>
                  </a:moveTo>
                  <a:lnTo>
                    <a:pt x="817372" y="817346"/>
                  </a:lnTo>
                  <a:lnTo>
                    <a:pt x="817372" y="1226007"/>
                  </a:lnTo>
                  <a:lnTo>
                    <a:pt x="1583613" y="1226007"/>
                  </a:lnTo>
                  <a:lnTo>
                    <a:pt x="1583613" y="817346"/>
                  </a:lnTo>
                  <a:close/>
                </a:path>
                <a:path w="3371850" h="1226185">
                  <a:moveTo>
                    <a:pt x="2196592" y="0"/>
                  </a:moveTo>
                  <a:lnTo>
                    <a:pt x="204343" y="0"/>
                  </a:lnTo>
                  <a:lnTo>
                    <a:pt x="204343" y="357581"/>
                  </a:lnTo>
                  <a:lnTo>
                    <a:pt x="2196592" y="357581"/>
                  </a:lnTo>
                  <a:lnTo>
                    <a:pt x="2196592" y="0"/>
                  </a:lnTo>
                  <a:close/>
                </a:path>
                <a:path w="3371850" h="1226185">
                  <a:moveTo>
                    <a:pt x="3013887" y="459803"/>
                  </a:moveTo>
                  <a:lnTo>
                    <a:pt x="1787906" y="459803"/>
                  </a:lnTo>
                  <a:lnTo>
                    <a:pt x="1787906" y="715213"/>
                  </a:lnTo>
                  <a:lnTo>
                    <a:pt x="3013887" y="715213"/>
                  </a:lnTo>
                  <a:lnTo>
                    <a:pt x="3013887" y="459803"/>
                  </a:lnTo>
                  <a:close/>
                </a:path>
                <a:path w="3371850" h="1226185">
                  <a:moveTo>
                    <a:pt x="3371583" y="51130"/>
                  </a:moveTo>
                  <a:lnTo>
                    <a:pt x="2503170" y="51130"/>
                  </a:lnTo>
                  <a:lnTo>
                    <a:pt x="2503170" y="306527"/>
                  </a:lnTo>
                  <a:lnTo>
                    <a:pt x="3371583" y="306527"/>
                  </a:lnTo>
                  <a:lnTo>
                    <a:pt x="3371583" y="5113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20" name="object 20"/>
          <p:cNvSpPr txBox="1"/>
          <p:nvPr/>
        </p:nvSpPr>
        <p:spPr>
          <a:xfrm>
            <a:off x="2163826" y="1834502"/>
            <a:ext cx="3315335" cy="255904"/>
          </a:xfrm>
          <a:prstGeom prst="rect">
            <a:avLst/>
          </a:prstGeom>
          <a:solidFill>
            <a:srgbClr val="FFFFFF"/>
          </a:solidFill>
        </p:spPr>
        <p:txBody>
          <a:bodyPr vert="horz" wrap="square" lIns="0" tIns="48260" rIns="0" bIns="0" rtlCol="0">
            <a:spAutoFit/>
          </a:bodyPr>
          <a:lstStyle/>
          <a:p>
            <a:pPr marL="659130">
              <a:lnSpc>
                <a:spcPct val="100000"/>
              </a:lnSpc>
              <a:spcBef>
                <a:spcPts val="380"/>
              </a:spcBef>
            </a:pPr>
            <a:r>
              <a:rPr sz="1000" spc="-10" dirty="0">
                <a:latin typeface="Calibri"/>
                <a:cs typeface="Calibri"/>
              </a:rPr>
              <a:t>Classification</a:t>
            </a:r>
            <a:r>
              <a:rPr sz="1000" spc="-20" dirty="0">
                <a:latin typeface="Calibri"/>
                <a:cs typeface="Calibri"/>
              </a:rPr>
              <a:t> </a:t>
            </a:r>
            <a:r>
              <a:rPr sz="1000" dirty="0">
                <a:latin typeface="Calibri"/>
                <a:cs typeface="Calibri"/>
              </a:rPr>
              <a:t>texturale</a:t>
            </a:r>
            <a:r>
              <a:rPr sz="1000" spc="-5" dirty="0">
                <a:latin typeface="Calibri"/>
                <a:cs typeface="Calibri"/>
              </a:rPr>
              <a:t> </a:t>
            </a:r>
            <a:r>
              <a:rPr sz="1000" dirty="0">
                <a:latin typeface="Calibri"/>
                <a:cs typeface="Calibri"/>
              </a:rPr>
              <a:t>de</a:t>
            </a:r>
            <a:r>
              <a:rPr sz="1000" spc="-5" dirty="0">
                <a:latin typeface="Calibri"/>
                <a:cs typeface="Calibri"/>
              </a:rPr>
              <a:t> </a:t>
            </a:r>
            <a:r>
              <a:rPr sz="1000" dirty="0">
                <a:latin typeface="Calibri"/>
                <a:cs typeface="Calibri"/>
              </a:rPr>
              <a:t>Dunham</a:t>
            </a:r>
            <a:r>
              <a:rPr sz="1000" spc="-20" dirty="0">
                <a:latin typeface="Calibri"/>
                <a:cs typeface="Calibri"/>
              </a:rPr>
              <a:t> </a:t>
            </a:r>
            <a:r>
              <a:rPr sz="1000" spc="-10" dirty="0">
                <a:latin typeface="Calibri"/>
                <a:cs typeface="Calibri"/>
              </a:rPr>
              <a:t>(1962)</a:t>
            </a:r>
            <a:endParaRPr sz="1000">
              <a:latin typeface="Calibri"/>
              <a:cs typeface="Calibri"/>
            </a:endParaRPr>
          </a:p>
        </p:txBody>
      </p:sp>
      <p:sp>
        <p:nvSpPr>
          <p:cNvPr id="21" name="object 21"/>
          <p:cNvSpPr/>
          <p:nvPr/>
        </p:nvSpPr>
        <p:spPr>
          <a:xfrm>
            <a:off x="2479929" y="2141029"/>
            <a:ext cx="2043430" cy="400685"/>
          </a:xfrm>
          <a:custGeom>
            <a:avLst/>
            <a:gdLst/>
            <a:ahLst/>
            <a:cxnLst/>
            <a:rect l="l" t="t" r="r" b="b"/>
            <a:pathLst>
              <a:path w="2043429" h="400685">
                <a:moveTo>
                  <a:pt x="2043302" y="0"/>
                </a:moveTo>
                <a:lnTo>
                  <a:pt x="0" y="0"/>
                </a:lnTo>
                <a:lnTo>
                  <a:pt x="0" y="400113"/>
                </a:lnTo>
                <a:lnTo>
                  <a:pt x="2043302" y="400113"/>
                </a:lnTo>
                <a:lnTo>
                  <a:pt x="2043302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" name="object 22"/>
          <p:cNvSpPr txBox="1"/>
          <p:nvPr/>
        </p:nvSpPr>
        <p:spPr>
          <a:xfrm>
            <a:off x="2767583" y="2166873"/>
            <a:ext cx="1479550" cy="3302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55880" marR="5080" indent="-56515">
              <a:lnSpc>
                <a:spcPct val="100000"/>
              </a:lnSpc>
              <a:spcBef>
                <a:spcPts val="95"/>
              </a:spcBef>
            </a:pPr>
            <a:r>
              <a:rPr sz="1000" dirty="0">
                <a:latin typeface="Calibri"/>
                <a:cs typeface="Calibri"/>
              </a:rPr>
              <a:t>La</a:t>
            </a:r>
            <a:r>
              <a:rPr sz="1000" spc="-20" dirty="0">
                <a:latin typeface="Calibri"/>
                <a:cs typeface="Calibri"/>
              </a:rPr>
              <a:t> </a:t>
            </a:r>
            <a:r>
              <a:rPr sz="1000" dirty="0">
                <a:latin typeface="Calibri"/>
                <a:cs typeface="Calibri"/>
              </a:rPr>
              <a:t>roche</a:t>
            </a:r>
            <a:r>
              <a:rPr sz="1000" spc="-20" dirty="0">
                <a:latin typeface="Calibri"/>
                <a:cs typeface="Calibri"/>
              </a:rPr>
              <a:t> </a:t>
            </a:r>
            <a:r>
              <a:rPr sz="1000" dirty="0">
                <a:latin typeface="Calibri"/>
                <a:cs typeface="Calibri"/>
              </a:rPr>
              <a:t>contient</a:t>
            </a:r>
            <a:r>
              <a:rPr sz="1000" spc="-15" dirty="0">
                <a:latin typeface="Calibri"/>
                <a:cs typeface="Calibri"/>
              </a:rPr>
              <a:t> </a:t>
            </a:r>
            <a:r>
              <a:rPr sz="1000" dirty="0">
                <a:latin typeface="Calibri"/>
                <a:cs typeface="Calibri"/>
              </a:rPr>
              <a:t>de</a:t>
            </a:r>
            <a:r>
              <a:rPr sz="1000" spc="-20" dirty="0">
                <a:latin typeface="Calibri"/>
                <a:cs typeface="Calibri"/>
              </a:rPr>
              <a:t> </a:t>
            </a:r>
            <a:r>
              <a:rPr sz="1000" dirty="0">
                <a:latin typeface="Calibri"/>
                <a:cs typeface="Calibri"/>
              </a:rPr>
              <a:t>la</a:t>
            </a:r>
            <a:r>
              <a:rPr sz="1000" spc="-15" dirty="0">
                <a:latin typeface="Calibri"/>
                <a:cs typeface="Calibri"/>
              </a:rPr>
              <a:t> </a:t>
            </a:r>
            <a:r>
              <a:rPr sz="1000" spc="-20" dirty="0">
                <a:latin typeface="Calibri"/>
                <a:cs typeface="Calibri"/>
              </a:rPr>
              <a:t>boue </a:t>
            </a:r>
            <a:r>
              <a:rPr sz="1000" spc="-10" dirty="0">
                <a:latin typeface="Calibri"/>
                <a:cs typeface="Calibri"/>
              </a:rPr>
              <a:t>(carbonatée</a:t>
            </a:r>
            <a:r>
              <a:rPr sz="1000" spc="5" dirty="0">
                <a:latin typeface="Calibri"/>
                <a:cs typeface="Calibri"/>
              </a:rPr>
              <a:t> </a:t>
            </a:r>
            <a:r>
              <a:rPr sz="1000" dirty="0">
                <a:latin typeface="Calibri"/>
                <a:cs typeface="Calibri"/>
              </a:rPr>
              <a:t>ou</a:t>
            </a:r>
            <a:r>
              <a:rPr sz="1000" spc="5" dirty="0">
                <a:latin typeface="Calibri"/>
                <a:cs typeface="Calibri"/>
              </a:rPr>
              <a:t> </a:t>
            </a:r>
            <a:r>
              <a:rPr sz="1000" dirty="0">
                <a:latin typeface="Calibri"/>
                <a:cs typeface="Calibri"/>
              </a:rPr>
              <a:t>de</a:t>
            </a:r>
            <a:r>
              <a:rPr sz="1000" spc="20" dirty="0">
                <a:latin typeface="Calibri"/>
                <a:cs typeface="Calibri"/>
              </a:rPr>
              <a:t> </a:t>
            </a:r>
            <a:r>
              <a:rPr sz="1000" spc="-10" dirty="0">
                <a:latin typeface="Calibri"/>
                <a:cs typeface="Calibri"/>
              </a:rPr>
              <a:t>l'argile)</a:t>
            </a:r>
            <a:endParaRPr sz="1000">
              <a:latin typeface="Calibri"/>
              <a:cs typeface="Calibri"/>
            </a:endParaRPr>
          </a:p>
        </p:txBody>
      </p:sp>
      <p:sp>
        <p:nvSpPr>
          <p:cNvPr id="23" name="object 23"/>
          <p:cNvSpPr/>
          <p:nvPr/>
        </p:nvSpPr>
        <p:spPr>
          <a:xfrm>
            <a:off x="4712715" y="2141029"/>
            <a:ext cx="822960" cy="400685"/>
          </a:xfrm>
          <a:custGeom>
            <a:avLst/>
            <a:gdLst/>
            <a:ahLst/>
            <a:cxnLst/>
            <a:rect l="l" t="t" r="r" b="b"/>
            <a:pathLst>
              <a:path w="822960" h="400685">
                <a:moveTo>
                  <a:pt x="822782" y="0"/>
                </a:moveTo>
                <a:lnTo>
                  <a:pt x="0" y="0"/>
                </a:lnTo>
                <a:lnTo>
                  <a:pt x="0" y="400113"/>
                </a:lnTo>
                <a:lnTo>
                  <a:pt x="822782" y="400113"/>
                </a:lnTo>
                <a:lnTo>
                  <a:pt x="822782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" name="object 24"/>
          <p:cNvSpPr txBox="1"/>
          <p:nvPr/>
        </p:nvSpPr>
        <p:spPr>
          <a:xfrm>
            <a:off x="4907026" y="2166873"/>
            <a:ext cx="447675" cy="3302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5715" marR="5080" indent="-6350">
              <a:lnSpc>
                <a:spcPct val="100000"/>
              </a:lnSpc>
              <a:spcBef>
                <a:spcPts val="95"/>
              </a:spcBef>
            </a:pPr>
            <a:r>
              <a:rPr sz="1000" spc="-10" dirty="0">
                <a:latin typeface="Calibri"/>
                <a:cs typeface="Calibri"/>
              </a:rPr>
              <a:t>Absence </a:t>
            </a:r>
            <a:r>
              <a:rPr sz="1000" dirty="0">
                <a:latin typeface="Calibri"/>
                <a:cs typeface="Calibri"/>
              </a:rPr>
              <a:t>de</a:t>
            </a:r>
            <a:r>
              <a:rPr sz="1000" spc="-20" dirty="0">
                <a:latin typeface="Calibri"/>
                <a:cs typeface="Calibri"/>
              </a:rPr>
              <a:t> boue</a:t>
            </a:r>
            <a:endParaRPr sz="1000">
              <a:latin typeface="Calibri"/>
              <a:cs typeface="Calibri"/>
            </a:endParaRPr>
          </a:p>
        </p:txBody>
      </p:sp>
      <p:sp>
        <p:nvSpPr>
          <p:cNvPr id="25" name="object 25"/>
          <p:cNvSpPr/>
          <p:nvPr/>
        </p:nvSpPr>
        <p:spPr>
          <a:xfrm>
            <a:off x="4851272" y="2988195"/>
            <a:ext cx="545465" cy="708025"/>
          </a:xfrm>
          <a:custGeom>
            <a:avLst/>
            <a:gdLst/>
            <a:ahLst/>
            <a:cxnLst/>
            <a:rect l="l" t="t" r="r" b="b"/>
            <a:pathLst>
              <a:path w="545464" h="708025">
                <a:moveTo>
                  <a:pt x="545338" y="0"/>
                </a:moveTo>
                <a:lnTo>
                  <a:pt x="0" y="0"/>
                </a:lnTo>
                <a:lnTo>
                  <a:pt x="0" y="707885"/>
                </a:lnTo>
                <a:lnTo>
                  <a:pt x="545338" y="707885"/>
                </a:lnTo>
                <a:lnTo>
                  <a:pt x="545338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6" name="object 26"/>
          <p:cNvSpPr txBox="1"/>
          <p:nvPr/>
        </p:nvSpPr>
        <p:spPr>
          <a:xfrm>
            <a:off x="4946903" y="3014217"/>
            <a:ext cx="367665" cy="6350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" marR="5080" indent="1270" algn="ctr">
              <a:lnSpc>
                <a:spcPct val="100000"/>
              </a:lnSpc>
              <a:spcBef>
                <a:spcPts val="95"/>
              </a:spcBef>
            </a:pPr>
            <a:r>
              <a:rPr sz="1000" spc="-10" dirty="0">
                <a:latin typeface="Calibri"/>
                <a:cs typeface="Calibri"/>
              </a:rPr>
              <a:t>Grains jointifs</a:t>
            </a:r>
            <a:endParaRPr sz="1000">
              <a:latin typeface="Calibri"/>
              <a:cs typeface="Calibri"/>
            </a:endParaRPr>
          </a:p>
          <a:p>
            <a:pPr marR="3810" algn="ctr">
              <a:lnSpc>
                <a:spcPct val="100000"/>
              </a:lnSpc>
            </a:pPr>
            <a:r>
              <a:rPr sz="1000" spc="-50" dirty="0">
                <a:latin typeface="Calibri"/>
                <a:cs typeface="Calibri"/>
              </a:rPr>
              <a:t>+</a:t>
            </a:r>
            <a:endParaRPr sz="1000">
              <a:latin typeface="Calibri"/>
              <a:cs typeface="Calibri"/>
            </a:endParaRPr>
          </a:p>
          <a:p>
            <a:pPr marR="5080" algn="ctr">
              <a:lnSpc>
                <a:spcPct val="100000"/>
              </a:lnSpc>
            </a:pPr>
            <a:r>
              <a:rPr sz="1000" spc="-10" dirty="0">
                <a:latin typeface="Calibri"/>
                <a:cs typeface="Calibri"/>
              </a:rPr>
              <a:t>ciment</a:t>
            </a:r>
            <a:endParaRPr sz="1000">
              <a:latin typeface="Calibri"/>
              <a:cs typeface="Calibri"/>
            </a:endParaRPr>
          </a:p>
        </p:txBody>
      </p:sp>
      <p:sp>
        <p:nvSpPr>
          <p:cNvPr id="27" name="object 27"/>
          <p:cNvSpPr/>
          <p:nvPr/>
        </p:nvSpPr>
        <p:spPr>
          <a:xfrm>
            <a:off x="3976496" y="2988195"/>
            <a:ext cx="539115" cy="708025"/>
          </a:xfrm>
          <a:custGeom>
            <a:avLst/>
            <a:gdLst/>
            <a:ahLst/>
            <a:cxnLst/>
            <a:rect l="l" t="t" r="r" b="b"/>
            <a:pathLst>
              <a:path w="539114" h="708025">
                <a:moveTo>
                  <a:pt x="538924" y="0"/>
                </a:moveTo>
                <a:lnTo>
                  <a:pt x="0" y="0"/>
                </a:lnTo>
                <a:lnTo>
                  <a:pt x="0" y="707885"/>
                </a:lnTo>
                <a:lnTo>
                  <a:pt x="538924" y="707885"/>
                </a:lnTo>
                <a:lnTo>
                  <a:pt x="538924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8" name="object 28"/>
          <p:cNvSpPr txBox="1"/>
          <p:nvPr/>
        </p:nvSpPr>
        <p:spPr>
          <a:xfrm>
            <a:off x="4070350" y="3014217"/>
            <a:ext cx="365760" cy="6350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R="5080" indent="-1905" algn="ctr">
              <a:lnSpc>
                <a:spcPct val="100000"/>
              </a:lnSpc>
              <a:spcBef>
                <a:spcPts val="95"/>
              </a:spcBef>
            </a:pPr>
            <a:r>
              <a:rPr sz="1000" spc="-10" dirty="0">
                <a:latin typeface="Calibri"/>
                <a:cs typeface="Calibri"/>
              </a:rPr>
              <a:t>Grains jointifs</a:t>
            </a:r>
            <a:endParaRPr sz="1000">
              <a:latin typeface="Calibri"/>
              <a:cs typeface="Calibri"/>
            </a:endParaRPr>
          </a:p>
          <a:p>
            <a:pPr marR="5080" algn="ctr">
              <a:lnSpc>
                <a:spcPct val="100000"/>
              </a:lnSpc>
            </a:pPr>
            <a:r>
              <a:rPr sz="1000" spc="-50" dirty="0">
                <a:latin typeface="Calibri"/>
                <a:cs typeface="Calibri"/>
              </a:rPr>
              <a:t>+</a:t>
            </a:r>
            <a:endParaRPr sz="1000">
              <a:latin typeface="Calibri"/>
              <a:cs typeface="Calibri"/>
            </a:endParaRPr>
          </a:p>
          <a:p>
            <a:pPr marR="5080" algn="ctr">
              <a:lnSpc>
                <a:spcPct val="100000"/>
              </a:lnSpc>
            </a:pPr>
            <a:r>
              <a:rPr sz="1000" spc="-20" dirty="0">
                <a:latin typeface="Calibri"/>
                <a:cs typeface="Calibri"/>
              </a:rPr>
              <a:t>boue</a:t>
            </a:r>
            <a:endParaRPr sz="1000">
              <a:latin typeface="Calibri"/>
              <a:cs typeface="Calibri"/>
            </a:endParaRPr>
          </a:p>
        </p:txBody>
      </p:sp>
      <p:sp>
        <p:nvSpPr>
          <p:cNvPr id="29" name="object 29"/>
          <p:cNvSpPr/>
          <p:nvPr/>
        </p:nvSpPr>
        <p:spPr>
          <a:xfrm>
            <a:off x="2988310" y="2988195"/>
            <a:ext cx="847090" cy="708025"/>
          </a:xfrm>
          <a:custGeom>
            <a:avLst/>
            <a:gdLst/>
            <a:ahLst/>
            <a:cxnLst/>
            <a:rect l="l" t="t" r="r" b="b"/>
            <a:pathLst>
              <a:path w="847089" h="708025">
                <a:moveTo>
                  <a:pt x="846709" y="0"/>
                </a:moveTo>
                <a:lnTo>
                  <a:pt x="0" y="0"/>
                </a:lnTo>
                <a:lnTo>
                  <a:pt x="0" y="707885"/>
                </a:lnTo>
                <a:lnTo>
                  <a:pt x="846709" y="707885"/>
                </a:lnTo>
                <a:lnTo>
                  <a:pt x="846709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0" name="object 30"/>
          <p:cNvSpPr txBox="1"/>
          <p:nvPr/>
        </p:nvSpPr>
        <p:spPr>
          <a:xfrm>
            <a:off x="3083305" y="3014217"/>
            <a:ext cx="669290" cy="6350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9539" marR="163830" algn="ctr">
              <a:lnSpc>
                <a:spcPct val="100000"/>
              </a:lnSpc>
              <a:spcBef>
                <a:spcPts val="95"/>
              </a:spcBef>
            </a:pPr>
            <a:r>
              <a:rPr sz="1000" dirty="0">
                <a:latin typeface="Calibri"/>
                <a:cs typeface="Calibri"/>
              </a:rPr>
              <a:t>Plus</a:t>
            </a:r>
            <a:r>
              <a:rPr sz="1000" spc="-25" dirty="0">
                <a:latin typeface="Calibri"/>
                <a:cs typeface="Calibri"/>
              </a:rPr>
              <a:t> de</a:t>
            </a:r>
            <a:r>
              <a:rPr sz="1000" spc="500" dirty="0">
                <a:latin typeface="Calibri"/>
                <a:cs typeface="Calibri"/>
              </a:rPr>
              <a:t> </a:t>
            </a:r>
            <a:r>
              <a:rPr sz="1000" spc="-25" dirty="0">
                <a:latin typeface="Calibri"/>
                <a:cs typeface="Calibri"/>
              </a:rPr>
              <a:t>10%</a:t>
            </a:r>
            <a:endParaRPr sz="1000">
              <a:latin typeface="Calibri"/>
              <a:cs typeface="Calibri"/>
            </a:endParaRPr>
          </a:p>
          <a:p>
            <a:pPr marR="5080" indent="635" algn="ctr">
              <a:lnSpc>
                <a:spcPct val="100000"/>
              </a:lnSpc>
            </a:pPr>
            <a:r>
              <a:rPr sz="1000" dirty="0">
                <a:latin typeface="Calibri"/>
                <a:cs typeface="Calibri"/>
              </a:rPr>
              <a:t>de</a:t>
            </a:r>
            <a:r>
              <a:rPr sz="1000" spc="-20" dirty="0">
                <a:latin typeface="Calibri"/>
                <a:cs typeface="Calibri"/>
              </a:rPr>
              <a:t> </a:t>
            </a:r>
            <a:r>
              <a:rPr sz="1000" spc="-10" dirty="0">
                <a:latin typeface="Calibri"/>
                <a:cs typeface="Calibri"/>
              </a:rPr>
              <a:t>grains </a:t>
            </a:r>
            <a:r>
              <a:rPr sz="1000" dirty="0">
                <a:latin typeface="Calibri"/>
                <a:cs typeface="Calibri"/>
              </a:rPr>
              <a:t>(non</a:t>
            </a:r>
            <a:r>
              <a:rPr sz="1000" spc="-25" dirty="0">
                <a:latin typeface="Calibri"/>
                <a:cs typeface="Calibri"/>
              </a:rPr>
              <a:t> </a:t>
            </a:r>
            <a:r>
              <a:rPr sz="1000" spc="-10" dirty="0">
                <a:latin typeface="Calibri"/>
                <a:cs typeface="Calibri"/>
              </a:rPr>
              <a:t>jointifs)</a:t>
            </a:r>
            <a:endParaRPr sz="1000">
              <a:latin typeface="Calibri"/>
              <a:cs typeface="Calibri"/>
            </a:endParaRPr>
          </a:p>
        </p:txBody>
      </p:sp>
      <p:sp>
        <p:nvSpPr>
          <p:cNvPr id="31" name="object 31"/>
          <p:cNvSpPr/>
          <p:nvPr/>
        </p:nvSpPr>
        <p:spPr>
          <a:xfrm>
            <a:off x="2218689" y="2988157"/>
            <a:ext cx="696595" cy="554355"/>
          </a:xfrm>
          <a:custGeom>
            <a:avLst/>
            <a:gdLst/>
            <a:ahLst/>
            <a:cxnLst/>
            <a:rect l="l" t="t" r="r" b="b"/>
            <a:pathLst>
              <a:path w="696594" h="554354">
                <a:moveTo>
                  <a:pt x="696023" y="0"/>
                </a:moveTo>
                <a:lnTo>
                  <a:pt x="0" y="0"/>
                </a:lnTo>
                <a:lnTo>
                  <a:pt x="0" y="553999"/>
                </a:lnTo>
                <a:lnTo>
                  <a:pt x="696023" y="553999"/>
                </a:lnTo>
                <a:lnTo>
                  <a:pt x="696023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2" name="object 32"/>
          <p:cNvSpPr txBox="1"/>
          <p:nvPr/>
        </p:nvSpPr>
        <p:spPr>
          <a:xfrm>
            <a:off x="2313432" y="3014217"/>
            <a:ext cx="501015" cy="4826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44780" marR="15240" indent="-144780">
              <a:lnSpc>
                <a:spcPct val="100000"/>
              </a:lnSpc>
              <a:spcBef>
                <a:spcPts val="95"/>
              </a:spcBef>
            </a:pPr>
            <a:r>
              <a:rPr sz="1000" dirty="0">
                <a:latin typeface="Calibri"/>
                <a:cs typeface="Calibri"/>
              </a:rPr>
              <a:t>Moins</a:t>
            </a:r>
            <a:r>
              <a:rPr sz="1000" spc="-25" dirty="0">
                <a:latin typeface="Calibri"/>
                <a:cs typeface="Calibri"/>
              </a:rPr>
              <a:t> de</a:t>
            </a:r>
            <a:r>
              <a:rPr sz="1000" spc="500" dirty="0">
                <a:latin typeface="Calibri"/>
                <a:cs typeface="Calibri"/>
              </a:rPr>
              <a:t> </a:t>
            </a:r>
            <a:r>
              <a:rPr sz="1000" spc="-25" dirty="0">
                <a:latin typeface="Calibri"/>
                <a:cs typeface="Calibri"/>
              </a:rPr>
              <a:t>10%</a:t>
            </a:r>
            <a:endParaRPr sz="1000">
              <a:latin typeface="Calibri"/>
              <a:cs typeface="Calibri"/>
            </a:endParaRPr>
          </a:p>
          <a:p>
            <a:pPr marL="19685">
              <a:lnSpc>
                <a:spcPct val="100000"/>
              </a:lnSpc>
            </a:pPr>
            <a:r>
              <a:rPr sz="1000" dirty="0">
                <a:latin typeface="Calibri"/>
                <a:cs typeface="Calibri"/>
              </a:rPr>
              <a:t>de</a:t>
            </a:r>
            <a:r>
              <a:rPr sz="1000" spc="-20" dirty="0">
                <a:latin typeface="Calibri"/>
                <a:cs typeface="Calibri"/>
              </a:rPr>
              <a:t> </a:t>
            </a:r>
            <a:r>
              <a:rPr sz="1000" spc="-10" dirty="0">
                <a:latin typeface="Calibri"/>
                <a:cs typeface="Calibri"/>
              </a:rPr>
              <a:t>grains</a:t>
            </a:r>
            <a:endParaRPr sz="1000">
              <a:latin typeface="Calibri"/>
              <a:cs typeface="Calibri"/>
            </a:endParaRPr>
          </a:p>
        </p:txBody>
      </p:sp>
      <p:sp>
        <p:nvSpPr>
          <p:cNvPr id="33" name="object 33"/>
          <p:cNvSpPr txBox="1"/>
          <p:nvPr/>
        </p:nvSpPr>
        <p:spPr>
          <a:xfrm>
            <a:off x="5626861" y="2141029"/>
            <a:ext cx="1532890" cy="1555115"/>
          </a:xfrm>
          <a:prstGeom prst="rect">
            <a:avLst/>
          </a:prstGeom>
          <a:solidFill>
            <a:srgbClr val="FFFFFF"/>
          </a:solidFill>
        </p:spPr>
        <p:txBody>
          <a:bodyPr vert="horz" wrap="square" lIns="0" tIns="0" rIns="0" bIns="0" rtlCol="0">
            <a:spAutoFit/>
          </a:bodyPr>
          <a:lstStyle/>
          <a:p>
            <a:pPr marR="77470" algn="ctr">
              <a:lnSpc>
                <a:spcPts val="1115"/>
              </a:lnSpc>
            </a:pPr>
            <a:r>
              <a:rPr sz="1000" dirty="0">
                <a:latin typeface="Calibri"/>
                <a:cs typeface="Calibri"/>
              </a:rPr>
              <a:t>Les</a:t>
            </a:r>
            <a:r>
              <a:rPr sz="1000" spc="-45" dirty="0">
                <a:latin typeface="Calibri"/>
                <a:cs typeface="Calibri"/>
              </a:rPr>
              <a:t> </a:t>
            </a:r>
            <a:r>
              <a:rPr sz="1000" dirty="0">
                <a:latin typeface="Calibri"/>
                <a:cs typeface="Calibri"/>
              </a:rPr>
              <a:t>éléments</a:t>
            </a:r>
            <a:r>
              <a:rPr sz="1000" spc="-25" dirty="0">
                <a:latin typeface="Calibri"/>
                <a:cs typeface="Calibri"/>
              </a:rPr>
              <a:t> </a:t>
            </a:r>
            <a:r>
              <a:rPr sz="1000" spc="-20" dirty="0">
                <a:latin typeface="Calibri"/>
                <a:cs typeface="Calibri"/>
              </a:rPr>
              <a:t>sont</a:t>
            </a:r>
            <a:endParaRPr sz="1000">
              <a:latin typeface="Calibri"/>
              <a:cs typeface="Calibri"/>
            </a:endParaRPr>
          </a:p>
          <a:p>
            <a:pPr marR="75565" algn="ctr">
              <a:lnSpc>
                <a:spcPct val="100000"/>
              </a:lnSpc>
            </a:pPr>
            <a:r>
              <a:rPr sz="1000" dirty="0">
                <a:latin typeface="Calibri"/>
                <a:cs typeface="Calibri"/>
              </a:rPr>
              <a:t>liées</a:t>
            </a:r>
            <a:r>
              <a:rPr sz="1000" spc="-20" dirty="0">
                <a:latin typeface="Calibri"/>
                <a:cs typeface="Calibri"/>
              </a:rPr>
              <a:t> </a:t>
            </a:r>
            <a:r>
              <a:rPr sz="1000" dirty="0">
                <a:latin typeface="Calibri"/>
                <a:cs typeface="Calibri"/>
              </a:rPr>
              <a:t>entre</a:t>
            </a:r>
            <a:r>
              <a:rPr sz="1000" spc="-15" dirty="0">
                <a:latin typeface="Calibri"/>
                <a:cs typeface="Calibri"/>
              </a:rPr>
              <a:t> </a:t>
            </a:r>
            <a:r>
              <a:rPr sz="1000" spc="-25" dirty="0">
                <a:latin typeface="Calibri"/>
                <a:cs typeface="Calibri"/>
              </a:rPr>
              <a:t>eux</a:t>
            </a:r>
            <a:endParaRPr sz="1000">
              <a:latin typeface="Calibri"/>
              <a:cs typeface="Calibri"/>
            </a:endParaRPr>
          </a:p>
          <a:p>
            <a:pPr marL="160655" marR="237490" algn="ctr">
              <a:lnSpc>
                <a:spcPct val="100000"/>
              </a:lnSpc>
            </a:pPr>
            <a:r>
              <a:rPr sz="1000" dirty="0">
                <a:latin typeface="Calibri"/>
                <a:cs typeface="Calibri"/>
              </a:rPr>
              <a:t>au</a:t>
            </a:r>
            <a:r>
              <a:rPr sz="1000" spc="-30" dirty="0">
                <a:latin typeface="Calibri"/>
                <a:cs typeface="Calibri"/>
              </a:rPr>
              <a:t> </a:t>
            </a:r>
            <a:r>
              <a:rPr sz="1000" dirty="0">
                <a:latin typeface="Calibri"/>
                <a:cs typeface="Calibri"/>
              </a:rPr>
              <a:t>moment</a:t>
            </a:r>
            <a:r>
              <a:rPr sz="1000" spc="-5" dirty="0">
                <a:latin typeface="Calibri"/>
                <a:cs typeface="Calibri"/>
              </a:rPr>
              <a:t> </a:t>
            </a:r>
            <a:r>
              <a:rPr sz="1000" dirty="0">
                <a:latin typeface="Calibri"/>
                <a:cs typeface="Calibri"/>
              </a:rPr>
              <a:t>du</a:t>
            </a:r>
            <a:r>
              <a:rPr sz="1000" spc="-20" dirty="0">
                <a:latin typeface="Calibri"/>
                <a:cs typeface="Calibri"/>
              </a:rPr>
              <a:t> </a:t>
            </a:r>
            <a:r>
              <a:rPr sz="1000" spc="-10" dirty="0">
                <a:latin typeface="Calibri"/>
                <a:cs typeface="Calibri"/>
              </a:rPr>
              <a:t>dépôt. </a:t>
            </a:r>
            <a:r>
              <a:rPr sz="1000" dirty="0">
                <a:latin typeface="Calibri"/>
                <a:cs typeface="Calibri"/>
              </a:rPr>
              <a:t>La</a:t>
            </a:r>
            <a:r>
              <a:rPr sz="1000" spc="-25" dirty="0">
                <a:latin typeface="Calibri"/>
                <a:cs typeface="Calibri"/>
              </a:rPr>
              <a:t> </a:t>
            </a:r>
            <a:r>
              <a:rPr sz="1000" dirty="0">
                <a:latin typeface="Calibri"/>
                <a:cs typeface="Calibri"/>
              </a:rPr>
              <a:t>roche</a:t>
            </a:r>
            <a:r>
              <a:rPr sz="1000" spc="-25" dirty="0">
                <a:latin typeface="Calibri"/>
                <a:cs typeface="Calibri"/>
              </a:rPr>
              <a:t> </a:t>
            </a:r>
            <a:r>
              <a:rPr sz="1000" dirty="0">
                <a:latin typeface="Calibri"/>
                <a:cs typeface="Calibri"/>
              </a:rPr>
              <a:t>est</a:t>
            </a:r>
            <a:r>
              <a:rPr sz="1000" spc="-5" dirty="0">
                <a:latin typeface="Calibri"/>
                <a:cs typeface="Calibri"/>
              </a:rPr>
              <a:t> </a:t>
            </a:r>
            <a:r>
              <a:rPr sz="1000" spc="-10" dirty="0">
                <a:latin typeface="Calibri"/>
                <a:cs typeface="Calibri"/>
              </a:rPr>
              <a:t>formée </a:t>
            </a:r>
            <a:r>
              <a:rPr sz="1000" dirty="0">
                <a:latin typeface="Calibri"/>
                <a:cs typeface="Calibri"/>
              </a:rPr>
              <a:t>par</a:t>
            </a:r>
            <a:r>
              <a:rPr sz="1000" spc="-25" dirty="0">
                <a:latin typeface="Calibri"/>
                <a:cs typeface="Calibri"/>
              </a:rPr>
              <a:t> </a:t>
            </a:r>
            <a:r>
              <a:rPr sz="1000" dirty="0">
                <a:latin typeface="Calibri"/>
                <a:cs typeface="Calibri"/>
              </a:rPr>
              <a:t>du</a:t>
            </a:r>
            <a:r>
              <a:rPr sz="1000" spc="-20" dirty="0">
                <a:latin typeface="Calibri"/>
                <a:cs typeface="Calibri"/>
              </a:rPr>
              <a:t> </a:t>
            </a:r>
            <a:r>
              <a:rPr sz="1000" spc="-10" dirty="0">
                <a:latin typeface="Calibri"/>
                <a:cs typeface="Calibri"/>
              </a:rPr>
              <a:t>matériel bioconstruit</a:t>
            </a:r>
            <a:endParaRPr sz="1000">
              <a:latin typeface="Calibri"/>
              <a:cs typeface="Calibri"/>
            </a:endParaRPr>
          </a:p>
          <a:p>
            <a:pPr marL="142240" marR="220345" algn="ctr">
              <a:lnSpc>
                <a:spcPct val="100000"/>
              </a:lnSpc>
            </a:pPr>
            <a:r>
              <a:rPr sz="1000" dirty="0">
                <a:latin typeface="Calibri"/>
                <a:cs typeface="Calibri"/>
              </a:rPr>
              <a:t>(ex.</a:t>
            </a:r>
            <a:r>
              <a:rPr sz="1000" spc="-40" dirty="0">
                <a:latin typeface="Calibri"/>
                <a:cs typeface="Calibri"/>
              </a:rPr>
              <a:t> </a:t>
            </a:r>
            <a:r>
              <a:rPr sz="1000" dirty="0">
                <a:latin typeface="Calibri"/>
                <a:cs typeface="Calibri"/>
              </a:rPr>
              <a:t>squelettes</a:t>
            </a:r>
            <a:r>
              <a:rPr sz="1000" spc="-35" dirty="0">
                <a:latin typeface="Calibri"/>
                <a:cs typeface="Calibri"/>
              </a:rPr>
              <a:t> </a:t>
            </a:r>
            <a:r>
              <a:rPr sz="1000" spc="-10" dirty="0">
                <a:latin typeface="Calibri"/>
                <a:cs typeface="Calibri"/>
              </a:rPr>
              <a:t>coraux, </a:t>
            </a:r>
            <a:r>
              <a:rPr sz="1000" dirty="0">
                <a:latin typeface="Calibri"/>
                <a:cs typeface="Calibri"/>
              </a:rPr>
              <a:t>tapis</a:t>
            </a:r>
            <a:r>
              <a:rPr sz="1000" spc="-20" dirty="0">
                <a:latin typeface="Calibri"/>
                <a:cs typeface="Calibri"/>
              </a:rPr>
              <a:t> </a:t>
            </a:r>
            <a:r>
              <a:rPr sz="1000" spc="-10" dirty="0">
                <a:latin typeface="Calibri"/>
                <a:cs typeface="Calibri"/>
              </a:rPr>
              <a:t>microbien,</a:t>
            </a:r>
            <a:r>
              <a:rPr sz="1000" spc="5" dirty="0">
                <a:latin typeface="Calibri"/>
                <a:cs typeface="Calibri"/>
              </a:rPr>
              <a:t> </a:t>
            </a:r>
            <a:r>
              <a:rPr sz="1000" spc="-10" dirty="0">
                <a:latin typeface="Calibri"/>
                <a:cs typeface="Calibri"/>
              </a:rPr>
              <a:t>etc.)</a:t>
            </a:r>
            <a:endParaRPr sz="1000">
              <a:latin typeface="Calibri"/>
              <a:cs typeface="Calibri"/>
            </a:endParaRPr>
          </a:p>
        </p:txBody>
      </p:sp>
      <p:sp>
        <p:nvSpPr>
          <p:cNvPr id="34" name="object 34"/>
          <p:cNvSpPr/>
          <p:nvPr/>
        </p:nvSpPr>
        <p:spPr>
          <a:xfrm>
            <a:off x="2494788" y="2533840"/>
            <a:ext cx="995680" cy="400685"/>
          </a:xfrm>
          <a:custGeom>
            <a:avLst/>
            <a:gdLst/>
            <a:ahLst/>
            <a:cxnLst/>
            <a:rect l="l" t="t" r="r" b="b"/>
            <a:pathLst>
              <a:path w="995679" h="400685">
                <a:moveTo>
                  <a:pt x="995057" y="0"/>
                </a:moveTo>
                <a:lnTo>
                  <a:pt x="0" y="0"/>
                </a:lnTo>
                <a:lnTo>
                  <a:pt x="0" y="400113"/>
                </a:lnTo>
                <a:lnTo>
                  <a:pt x="995057" y="400113"/>
                </a:lnTo>
                <a:lnTo>
                  <a:pt x="995057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5" name="object 35"/>
          <p:cNvSpPr txBox="1"/>
          <p:nvPr/>
        </p:nvSpPr>
        <p:spPr>
          <a:xfrm>
            <a:off x="2589910" y="2559811"/>
            <a:ext cx="818515" cy="3302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R="5080" indent="214629">
              <a:lnSpc>
                <a:spcPct val="100000"/>
              </a:lnSpc>
              <a:spcBef>
                <a:spcPts val="95"/>
              </a:spcBef>
            </a:pPr>
            <a:r>
              <a:rPr sz="1000" spc="-10" dirty="0">
                <a:latin typeface="Calibri"/>
                <a:cs typeface="Calibri"/>
              </a:rPr>
              <a:t>texture mud-supported</a:t>
            </a:r>
            <a:endParaRPr sz="1000">
              <a:latin typeface="Calibri"/>
              <a:cs typeface="Calibri"/>
            </a:endParaRPr>
          </a:p>
        </p:txBody>
      </p:sp>
      <p:sp>
        <p:nvSpPr>
          <p:cNvPr id="36" name="object 36"/>
          <p:cNvSpPr/>
          <p:nvPr/>
        </p:nvSpPr>
        <p:spPr>
          <a:xfrm>
            <a:off x="4157090" y="2533840"/>
            <a:ext cx="1021715" cy="400685"/>
          </a:xfrm>
          <a:custGeom>
            <a:avLst/>
            <a:gdLst/>
            <a:ahLst/>
            <a:cxnLst/>
            <a:rect l="l" t="t" r="r" b="b"/>
            <a:pathLst>
              <a:path w="1021714" h="400685">
                <a:moveTo>
                  <a:pt x="1021664" y="0"/>
                </a:moveTo>
                <a:lnTo>
                  <a:pt x="0" y="0"/>
                </a:lnTo>
                <a:lnTo>
                  <a:pt x="0" y="400113"/>
                </a:lnTo>
                <a:lnTo>
                  <a:pt x="1021664" y="400113"/>
                </a:lnTo>
                <a:lnTo>
                  <a:pt x="1021664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7" name="object 37"/>
          <p:cNvSpPr txBox="1"/>
          <p:nvPr/>
        </p:nvSpPr>
        <p:spPr>
          <a:xfrm>
            <a:off x="4252595" y="2559811"/>
            <a:ext cx="843915" cy="3302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R="5080" indent="226695">
              <a:lnSpc>
                <a:spcPct val="100000"/>
              </a:lnSpc>
              <a:spcBef>
                <a:spcPts val="95"/>
              </a:spcBef>
            </a:pPr>
            <a:r>
              <a:rPr sz="1000" spc="-10" dirty="0">
                <a:latin typeface="Calibri"/>
                <a:cs typeface="Calibri"/>
              </a:rPr>
              <a:t>texture grain-supported</a:t>
            </a:r>
            <a:endParaRPr sz="1000">
              <a:latin typeface="Calibri"/>
              <a:cs typeface="Calibri"/>
            </a:endParaRPr>
          </a:p>
        </p:txBody>
      </p:sp>
      <p:grpSp>
        <p:nvGrpSpPr>
          <p:cNvPr id="38" name="object 38"/>
          <p:cNvGrpSpPr/>
          <p:nvPr/>
        </p:nvGrpSpPr>
        <p:grpSpPr>
          <a:xfrm>
            <a:off x="3047" y="2497835"/>
            <a:ext cx="9141460" cy="4318000"/>
            <a:chOff x="3047" y="2497835"/>
            <a:chExt cx="9141460" cy="4318000"/>
          </a:xfrm>
        </p:grpSpPr>
        <p:pic>
          <p:nvPicPr>
            <p:cNvPr id="39" name="object 39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3047" y="4619242"/>
              <a:ext cx="2906268" cy="2196084"/>
            </a:xfrm>
            <a:prstGeom prst="rect">
              <a:avLst/>
            </a:prstGeom>
          </p:spPr>
        </p:pic>
        <p:pic>
          <p:nvPicPr>
            <p:cNvPr id="40" name="object 40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1761743" y="4619242"/>
              <a:ext cx="3127248" cy="2196084"/>
            </a:xfrm>
            <a:prstGeom prst="rect">
              <a:avLst/>
            </a:prstGeom>
          </p:spPr>
        </p:pic>
        <p:pic>
          <p:nvPicPr>
            <p:cNvPr id="41" name="object 41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3489959" y="4712206"/>
              <a:ext cx="2822448" cy="2069592"/>
            </a:xfrm>
            <a:prstGeom prst="rect">
              <a:avLst/>
            </a:prstGeom>
          </p:spPr>
        </p:pic>
        <p:pic>
          <p:nvPicPr>
            <p:cNvPr id="42" name="object 42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5323332" y="4712207"/>
              <a:ext cx="2849880" cy="2103120"/>
            </a:xfrm>
            <a:prstGeom prst="rect">
              <a:avLst/>
            </a:prstGeom>
          </p:spPr>
        </p:pic>
        <p:pic>
          <p:nvPicPr>
            <p:cNvPr id="43" name="object 43"/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7135367" y="4725923"/>
              <a:ext cx="2008631" cy="2089404"/>
            </a:xfrm>
            <a:prstGeom prst="rect">
              <a:avLst/>
            </a:prstGeom>
          </p:spPr>
        </p:pic>
        <p:pic>
          <p:nvPicPr>
            <p:cNvPr id="44" name="object 44"/>
            <p:cNvPicPr/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2115312" y="2497835"/>
              <a:ext cx="3508248" cy="111251"/>
            </a:xfrm>
            <a:prstGeom prst="rect">
              <a:avLst/>
            </a:prstGeom>
          </p:spPr>
        </p:pic>
        <p:sp>
          <p:nvSpPr>
            <p:cNvPr id="45" name="object 45"/>
            <p:cNvSpPr/>
            <p:nvPr/>
          </p:nvSpPr>
          <p:spPr>
            <a:xfrm>
              <a:off x="2158492" y="2533776"/>
              <a:ext cx="3422650" cy="0"/>
            </a:xfrm>
            <a:custGeom>
              <a:avLst/>
              <a:gdLst/>
              <a:ahLst/>
              <a:cxnLst/>
              <a:rect l="l" t="t" r="r" b="b"/>
              <a:pathLst>
                <a:path w="3422650">
                  <a:moveTo>
                    <a:pt x="0" y="0"/>
                  </a:moveTo>
                  <a:lnTo>
                    <a:pt x="3422650" y="0"/>
                  </a:lnTo>
                </a:path>
              </a:pathLst>
            </a:custGeom>
            <a:ln w="254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46" name="object 46"/>
            <p:cNvPicPr/>
            <p:nvPr/>
          </p:nvPicPr>
          <p:blipFill>
            <a:blip r:embed="rId11" cstate="print"/>
            <a:stretch>
              <a:fillRect/>
            </a:stretch>
          </p:blipFill>
          <p:spPr>
            <a:xfrm>
              <a:off x="2081783" y="2894075"/>
              <a:ext cx="3541776" cy="111251"/>
            </a:xfrm>
            <a:prstGeom prst="rect">
              <a:avLst/>
            </a:prstGeom>
          </p:spPr>
        </p:pic>
        <p:sp>
          <p:nvSpPr>
            <p:cNvPr id="47" name="object 47"/>
            <p:cNvSpPr/>
            <p:nvPr/>
          </p:nvSpPr>
          <p:spPr>
            <a:xfrm>
              <a:off x="2123693" y="2930143"/>
              <a:ext cx="3457575" cy="0"/>
            </a:xfrm>
            <a:custGeom>
              <a:avLst/>
              <a:gdLst/>
              <a:ahLst/>
              <a:cxnLst/>
              <a:rect l="l" t="t" r="r" b="b"/>
              <a:pathLst>
                <a:path w="3457575">
                  <a:moveTo>
                    <a:pt x="0" y="0"/>
                  </a:moveTo>
                  <a:lnTo>
                    <a:pt x="3457448" y="0"/>
                  </a:lnTo>
                </a:path>
              </a:pathLst>
            </a:custGeom>
            <a:ln w="254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</p:spTree>
  </p:cSld>
  <p:clrMapOvr>
    <a:masterClrMapping/>
  </p:clrMapOvr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487680">
              <a:lnSpc>
                <a:spcPct val="100000"/>
              </a:lnSpc>
              <a:spcBef>
                <a:spcPts val="95"/>
              </a:spcBef>
            </a:pPr>
            <a:r>
              <a:rPr dirty="0"/>
              <a:t>III</a:t>
            </a:r>
            <a:r>
              <a:rPr spc="-55" dirty="0"/>
              <a:t> </a:t>
            </a:r>
            <a:r>
              <a:rPr dirty="0"/>
              <a:t>.</a:t>
            </a:r>
            <a:r>
              <a:rPr spc="-35" dirty="0"/>
              <a:t> </a:t>
            </a:r>
            <a:r>
              <a:rPr dirty="0"/>
              <a:t>Les</a:t>
            </a:r>
            <a:r>
              <a:rPr spc="-30" dirty="0"/>
              <a:t> </a:t>
            </a:r>
            <a:r>
              <a:rPr dirty="0"/>
              <a:t>roches</a:t>
            </a:r>
            <a:r>
              <a:rPr spc="-15" dirty="0"/>
              <a:t> </a:t>
            </a:r>
            <a:r>
              <a:rPr spc="-10" dirty="0"/>
              <a:t>sédimentaires</a:t>
            </a:r>
          </a:p>
        </p:txBody>
      </p:sp>
      <p:grpSp>
        <p:nvGrpSpPr>
          <p:cNvPr id="3" name="object 3"/>
          <p:cNvGrpSpPr/>
          <p:nvPr/>
        </p:nvGrpSpPr>
        <p:grpSpPr>
          <a:xfrm>
            <a:off x="-4762" y="661288"/>
            <a:ext cx="9153525" cy="1043305"/>
            <a:chOff x="-4762" y="661288"/>
            <a:chExt cx="9153525" cy="1043305"/>
          </a:xfrm>
        </p:grpSpPr>
        <p:sp>
          <p:nvSpPr>
            <p:cNvPr id="4" name="object 4"/>
            <p:cNvSpPr/>
            <p:nvPr/>
          </p:nvSpPr>
          <p:spPr>
            <a:xfrm>
              <a:off x="179514" y="673988"/>
              <a:ext cx="4680585" cy="379095"/>
            </a:xfrm>
            <a:custGeom>
              <a:avLst/>
              <a:gdLst/>
              <a:ahLst/>
              <a:cxnLst/>
              <a:rect l="l" t="t" r="r" b="b"/>
              <a:pathLst>
                <a:path w="4680585" h="379094">
                  <a:moveTo>
                    <a:pt x="4617402" y="0"/>
                  </a:moveTo>
                  <a:lnTo>
                    <a:pt x="63131" y="0"/>
                  </a:lnTo>
                  <a:lnTo>
                    <a:pt x="38554" y="4951"/>
                  </a:lnTo>
                  <a:lnTo>
                    <a:pt x="18488" y="18462"/>
                  </a:lnTo>
                  <a:lnTo>
                    <a:pt x="4960" y="38522"/>
                  </a:lnTo>
                  <a:lnTo>
                    <a:pt x="0" y="63119"/>
                  </a:lnTo>
                  <a:lnTo>
                    <a:pt x="0" y="315595"/>
                  </a:lnTo>
                  <a:lnTo>
                    <a:pt x="4960" y="340191"/>
                  </a:lnTo>
                  <a:lnTo>
                    <a:pt x="18488" y="360251"/>
                  </a:lnTo>
                  <a:lnTo>
                    <a:pt x="38554" y="373762"/>
                  </a:lnTo>
                  <a:lnTo>
                    <a:pt x="63131" y="378713"/>
                  </a:lnTo>
                  <a:lnTo>
                    <a:pt x="4617402" y="378713"/>
                  </a:lnTo>
                  <a:lnTo>
                    <a:pt x="4641945" y="373762"/>
                  </a:lnTo>
                  <a:lnTo>
                    <a:pt x="4662011" y="360251"/>
                  </a:lnTo>
                  <a:lnTo>
                    <a:pt x="4675552" y="340191"/>
                  </a:lnTo>
                  <a:lnTo>
                    <a:pt x="4680521" y="315595"/>
                  </a:lnTo>
                  <a:lnTo>
                    <a:pt x="4680521" y="63119"/>
                  </a:lnTo>
                  <a:lnTo>
                    <a:pt x="4675552" y="38522"/>
                  </a:lnTo>
                  <a:lnTo>
                    <a:pt x="4662011" y="18462"/>
                  </a:lnTo>
                  <a:lnTo>
                    <a:pt x="4641945" y="4951"/>
                  </a:lnTo>
                  <a:lnTo>
                    <a:pt x="4617402" y="0"/>
                  </a:lnTo>
                  <a:close/>
                </a:path>
              </a:pathLst>
            </a:custGeom>
            <a:solidFill>
              <a:srgbClr val="C0504D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" name="object 5"/>
            <p:cNvSpPr/>
            <p:nvPr/>
          </p:nvSpPr>
          <p:spPr>
            <a:xfrm>
              <a:off x="179514" y="673988"/>
              <a:ext cx="4680585" cy="379095"/>
            </a:xfrm>
            <a:custGeom>
              <a:avLst/>
              <a:gdLst/>
              <a:ahLst/>
              <a:cxnLst/>
              <a:rect l="l" t="t" r="r" b="b"/>
              <a:pathLst>
                <a:path w="4680585" h="379094">
                  <a:moveTo>
                    <a:pt x="4617402" y="0"/>
                  </a:moveTo>
                  <a:lnTo>
                    <a:pt x="4641945" y="4951"/>
                  </a:lnTo>
                  <a:lnTo>
                    <a:pt x="4662011" y="18462"/>
                  </a:lnTo>
                  <a:lnTo>
                    <a:pt x="4675552" y="38522"/>
                  </a:lnTo>
                  <a:lnTo>
                    <a:pt x="4680521" y="63119"/>
                  </a:lnTo>
                  <a:lnTo>
                    <a:pt x="4680521" y="315595"/>
                  </a:lnTo>
                  <a:lnTo>
                    <a:pt x="4675552" y="340191"/>
                  </a:lnTo>
                  <a:lnTo>
                    <a:pt x="4662011" y="360251"/>
                  </a:lnTo>
                  <a:lnTo>
                    <a:pt x="4641945" y="373762"/>
                  </a:lnTo>
                  <a:lnTo>
                    <a:pt x="4617402" y="378713"/>
                  </a:lnTo>
                  <a:lnTo>
                    <a:pt x="63131" y="378713"/>
                  </a:lnTo>
                  <a:lnTo>
                    <a:pt x="38554" y="373762"/>
                  </a:lnTo>
                  <a:lnTo>
                    <a:pt x="18488" y="360251"/>
                  </a:lnTo>
                  <a:lnTo>
                    <a:pt x="4960" y="340191"/>
                  </a:lnTo>
                  <a:lnTo>
                    <a:pt x="0" y="315595"/>
                  </a:lnTo>
                  <a:lnTo>
                    <a:pt x="0" y="63119"/>
                  </a:lnTo>
                  <a:lnTo>
                    <a:pt x="4960" y="38522"/>
                  </a:lnTo>
                  <a:lnTo>
                    <a:pt x="18488" y="18462"/>
                  </a:lnTo>
                  <a:lnTo>
                    <a:pt x="38554" y="4951"/>
                  </a:lnTo>
                  <a:lnTo>
                    <a:pt x="63131" y="0"/>
                  </a:lnTo>
                  <a:lnTo>
                    <a:pt x="4617402" y="0"/>
                  </a:lnTo>
                  <a:close/>
                </a:path>
              </a:pathLst>
            </a:custGeom>
            <a:ln w="25400">
              <a:solidFill>
                <a:srgbClr val="8B3836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6" name="object 6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0" y="1149984"/>
              <a:ext cx="9144000" cy="549275"/>
            </a:xfrm>
            <a:prstGeom prst="rect">
              <a:avLst/>
            </a:prstGeom>
          </p:spPr>
        </p:pic>
        <p:sp>
          <p:nvSpPr>
            <p:cNvPr id="7" name="object 7"/>
            <p:cNvSpPr/>
            <p:nvPr/>
          </p:nvSpPr>
          <p:spPr>
            <a:xfrm>
              <a:off x="0" y="1149984"/>
              <a:ext cx="9144000" cy="549275"/>
            </a:xfrm>
            <a:custGeom>
              <a:avLst/>
              <a:gdLst/>
              <a:ahLst/>
              <a:cxnLst/>
              <a:rect l="l" t="t" r="r" b="b"/>
              <a:pathLst>
                <a:path w="9144000" h="549275">
                  <a:moveTo>
                    <a:pt x="0" y="549275"/>
                  </a:moveTo>
                  <a:lnTo>
                    <a:pt x="9144000" y="549275"/>
                  </a:lnTo>
                  <a:lnTo>
                    <a:pt x="9144000" y="0"/>
                  </a:lnTo>
                  <a:lnTo>
                    <a:pt x="0" y="0"/>
                  </a:lnTo>
                  <a:lnTo>
                    <a:pt x="0" y="549275"/>
                  </a:lnTo>
                  <a:close/>
                </a:path>
              </a:pathLst>
            </a:custGeom>
            <a:ln w="952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8" name="object 8"/>
          <p:cNvSpPr txBox="1"/>
          <p:nvPr/>
        </p:nvSpPr>
        <p:spPr>
          <a:xfrm>
            <a:off x="127101" y="716661"/>
            <a:ext cx="4041775" cy="893444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442720" indent="-286385">
              <a:lnSpc>
                <a:spcPct val="100000"/>
              </a:lnSpc>
              <a:spcBef>
                <a:spcPts val="95"/>
              </a:spcBef>
              <a:buFont typeface="Arial"/>
              <a:buChar char="•"/>
              <a:tabLst>
                <a:tab pos="1442720" algn="l"/>
              </a:tabLst>
            </a:pPr>
            <a:r>
              <a:rPr sz="1600" spc="-10" dirty="0">
                <a:solidFill>
                  <a:srgbClr val="FFFFFF"/>
                </a:solidFill>
                <a:latin typeface="Calibri"/>
                <a:cs typeface="Calibri"/>
              </a:rPr>
              <a:t>Sédimentation</a:t>
            </a:r>
            <a:r>
              <a:rPr sz="1600" spc="-4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600" spc="-10" dirty="0">
                <a:solidFill>
                  <a:srgbClr val="FFFFFF"/>
                </a:solidFill>
                <a:latin typeface="Calibri"/>
                <a:cs typeface="Calibri"/>
              </a:rPr>
              <a:t>carbonatée</a:t>
            </a:r>
            <a:endParaRPr sz="1600">
              <a:latin typeface="Calibri"/>
              <a:cs typeface="Calibri"/>
            </a:endParaRPr>
          </a:p>
          <a:p>
            <a:pPr>
              <a:lnSpc>
                <a:spcPct val="100000"/>
              </a:lnSpc>
              <a:spcBef>
                <a:spcPts val="80"/>
              </a:spcBef>
            </a:pPr>
            <a:endParaRPr sz="1600">
              <a:latin typeface="Calibri"/>
              <a:cs typeface="Calibri"/>
            </a:endParaRPr>
          </a:p>
          <a:p>
            <a:pPr>
              <a:lnSpc>
                <a:spcPct val="100000"/>
              </a:lnSpc>
              <a:spcBef>
                <a:spcPts val="5"/>
              </a:spcBef>
            </a:pPr>
            <a:r>
              <a:rPr sz="2400" b="1" spc="-20" dirty="0">
                <a:latin typeface="Trebuchet MS"/>
                <a:cs typeface="Trebuchet MS"/>
              </a:rPr>
              <a:t>CLASSIFICATION</a:t>
            </a:r>
            <a:r>
              <a:rPr sz="2400" b="1" spc="-45" dirty="0">
                <a:latin typeface="Trebuchet MS"/>
                <a:cs typeface="Trebuchet MS"/>
              </a:rPr>
              <a:t> </a:t>
            </a:r>
            <a:r>
              <a:rPr sz="2400" b="1" dirty="0">
                <a:latin typeface="Trebuchet MS"/>
                <a:cs typeface="Trebuchet MS"/>
              </a:rPr>
              <a:t>DE</a:t>
            </a:r>
            <a:r>
              <a:rPr sz="2400" b="1" spc="-20" dirty="0">
                <a:latin typeface="Trebuchet MS"/>
                <a:cs typeface="Trebuchet MS"/>
              </a:rPr>
              <a:t> </a:t>
            </a:r>
            <a:r>
              <a:rPr sz="2400" b="1" spc="-10" dirty="0">
                <a:latin typeface="Trebuchet MS"/>
                <a:cs typeface="Trebuchet MS"/>
              </a:rPr>
              <a:t>DUNHAM</a:t>
            </a:r>
            <a:endParaRPr sz="2400">
              <a:latin typeface="Trebuchet MS"/>
              <a:cs typeface="Trebuchet MS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4736338" y="1153413"/>
            <a:ext cx="4325620" cy="508000"/>
          </a:xfrm>
          <a:prstGeom prst="rect">
            <a:avLst/>
          </a:prstGeom>
        </p:spPr>
        <p:txBody>
          <a:bodyPr vert="horz" wrap="square" lIns="0" tIns="24130" rIns="0" bIns="0" rtlCol="0">
            <a:spAutoFit/>
          </a:bodyPr>
          <a:lstStyle/>
          <a:p>
            <a:pPr marR="5080">
              <a:lnSpc>
                <a:spcPts val="1880"/>
              </a:lnSpc>
              <a:spcBef>
                <a:spcPts val="190"/>
              </a:spcBef>
            </a:pPr>
            <a:r>
              <a:rPr sz="1600" dirty="0">
                <a:solidFill>
                  <a:srgbClr val="FFFFFF"/>
                </a:solidFill>
                <a:latin typeface="Arial"/>
                <a:cs typeface="Arial"/>
              </a:rPr>
              <a:t>basée</a:t>
            </a:r>
            <a:r>
              <a:rPr sz="1600" spc="-4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600" dirty="0">
                <a:solidFill>
                  <a:srgbClr val="FFFFFF"/>
                </a:solidFill>
                <a:latin typeface="Arial"/>
                <a:cs typeface="Arial"/>
              </a:rPr>
              <a:t>essentiellement</a:t>
            </a:r>
            <a:r>
              <a:rPr sz="1600" spc="-4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600" dirty="0">
                <a:solidFill>
                  <a:srgbClr val="FFFFFF"/>
                </a:solidFill>
                <a:latin typeface="Arial"/>
                <a:cs typeface="Arial"/>
              </a:rPr>
              <a:t>sur</a:t>
            </a:r>
            <a:r>
              <a:rPr sz="1600" spc="-4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600" dirty="0">
                <a:solidFill>
                  <a:srgbClr val="FFFFFF"/>
                </a:solidFill>
                <a:latin typeface="Arial"/>
                <a:cs typeface="Arial"/>
              </a:rPr>
              <a:t>la</a:t>
            </a:r>
            <a:r>
              <a:rPr sz="1600" spc="-3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600" dirty="0">
                <a:solidFill>
                  <a:srgbClr val="FFFFFF"/>
                </a:solidFill>
                <a:latin typeface="Arial"/>
                <a:cs typeface="Arial"/>
              </a:rPr>
              <a:t>texture</a:t>
            </a:r>
            <a:r>
              <a:rPr sz="1600" spc="-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600" dirty="0">
                <a:solidFill>
                  <a:srgbClr val="FFFFFF"/>
                </a:solidFill>
                <a:latin typeface="Arial"/>
                <a:cs typeface="Arial"/>
              </a:rPr>
              <a:t>de</a:t>
            </a:r>
            <a:r>
              <a:rPr sz="1600" spc="-4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600" dirty="0">
                <a:solidFill>
                  <a:srgbClr val="FFFFFF"/>
                </a:solidFill>
                <a:latin typeface="Arial"/>
                <a:cs typeface="Arial"/>
              </a:rPr>
              <a:t>la</a:t>
            </a:r>
            <a:r>
              <a:rPr sz="1600" spc="-4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600" spc="-10" dirty="0">
                <a:solidFill>
                  <a:srgbClr val="FFFFFF"/>
                </a:solidFill>
                <a:latin typeface="Arial"/>
                <a:cs typeface="Arial"/>
              </a:rPr>
              <a:t>roche </a:t>
            </a:r>
            <a:r>
              <a:rPr sz="1600" dirty="0">
                <a:solidFill>
                  <a:srgbClr val="FFFFFF"/>
                </a:solidFill>
                <a:latin typeface="Arial"/>
                <a:cs typeface="Arial"/>
              </a:rPr>
              <a:t>et</a:t>
            </a:r>
            <a:r>
              <a:rPr sz="1600" spc="-1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600" dirty="0">
                <a:solidFill>
                  <a:srgbClr val="FFFFFF"/>
                </a:solidFill>
                <a:latin typeface="Arial"/>
                <a:cs typeface="Arial"/>
              </a:rPr>
              <a:t>sur</a:t>
            </a:r>
            <a:r>
              <a:rPr sz="1600" spc="-1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600" dirty="0">
                <a:solidFill>
                  <a:srgbClr val="FFFFFF"/>
                </a:solidFill>
                <a:latin typeface="Arial"/>
                <a:cs typeface="Arial"/>
              </a:rPr>
              <a:t>le</a:t>
            </a:r>
            <a:r>
              <a:rPr sz="1600" spc="-3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600" dirty="0">
                <a:solidFill>
                  <a:srgbClr val="FFFFFF"/>
                </a:solidFill>
                <a:latin typeface="Arial"/>
                <a:cs typeface="Arial"/>
              </a:rPr>
              <a:t>type</a:t>
            </a:r>
            <a:r>
              <a:rPr sz="1600" spc="1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600" dirty="0">
                <a:solidFill>
                  <a:srgbClr val="FFFFFF"/>
                </a:solidFill>
                <a:latin typeface="Arial"/>
                <a:cs typeface="Arial"/>
              </a:rPr>
              <a:t>de</a:t>
            </a:r>
            <a:r>
              <a:rPr sz="1600" spc="-2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600" dirty="0">
                <a:solidFill>
                  <a:srgbClr val="FFFFFF"/>
                </a:solidFill>
                <a:latin typeface="Arial"/>
                <a:cs typeface="Arial"/>
              </a:rPr>
              <a:t>liaison</a:t>
            </a:r>
            <a:r>
              <a:rPr sz="1600" spc="-4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600" dirty="0">
                <a:solidFill>
                  <a:srgbClr val="FFFFFF"/>
                </a:solidFill>
                <a:latin typeface="Arial"/>
                <a:cs typeface="Arial"/>
              </a:rPr>
              <a:t>entre</a:t>
            </a:r>
            <a:r>
              <a:rPr sz="1600" spc="-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600" dirty="0">
                <a:solidFill>
                  <a:srgbClr val="FFFFFF"/>
                </a:solidFill>
                <a:latin typeface="Arial"/>
                <a:cs typeface="Arial"/>
              </a:rPr>
              <a:t>les</a:t>
            </a:r>
            <a:r>
              <a:rPr sz="1600" spc="-3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600" spc="-10" dirty="0">
                <a:solidFill>
                  <a:srgbClr val="FFFFFF"/>
                </a:solidFill>
                <a:latin typeface="Arial"/>
                <a:cs typeface="Arial"/>
              </a:rPr>
              <a:t>grains.</a:t>
            </a:r>
            <a:endParaRPr sz="1600">
              <a:latin typeface="Arial"/>
              <a:cs typeface="Arial"/>
            </a:endParaRPr>
          </a:p>
        </p:txBody>
      </p:sp>
      <p:grpSp>
        <p:nvGrpSpPr>
          <p:cNvPr id="10" name="object 10"/>
          <p:cNvGrpSpPr/>
          <p:nvPr/>
        </p:nvGrpSpPr>
        <p:grpSpPr>
          <a:xfrm>
            <a:off x="5567426" y="653923"/>
            <a:ext cx="3409950" cy="411480"/>
            <a:chOff x="5567426" y="653923"/>
            <a:chExt cx="3409950" cy="411480"/>
          </a:xfrm>
        </p:grpSpPr>
        <p:sp>
          <p:nvSpPr>
            <p:cNvPr id="11" name="object 11"/>
            <p:cNvSpPr/>
            <p:nvPr/>
          </p:nvSpPr>
          <p:spPr>
            <a:xfrm>
              <a:off x="5580126" y="666623"/>
              <a:ext cx="3384550" cy="386080"/>
            </a:xfrm>
            <a:custGeom>
              <a:avLst/>
              <a:gdLst/>
              <a:ahLst/>
              <a:cxnLst/>
              <a:rect l="l" t="t" r="r" b="b"/>
              <a:pathLst>
                <a:path w="3384550" h="386080">
                  <a:moveTo>
                    <a:pt x="3320033" y="0"/>
                  </a:moveTo>
                  <a:lnTo>
                    <a:pt x="64388" y="0"/>
                  </a:lnTo>
                  <a:lnTo>
                    <a:pt x="39326" y="5058"/>
                  </a:lnTo>
                  <a:lnTo>
                    <a:pt x="18859" y="18843"/>
                  </a:lnTo>
                  <a:lnTo>
                    <a:pt x="5060" y="39272"/>
                  </a:lnTo>
                  <a:lnTo>
                    <a:pt x="0" y="64262"/>
                  </a:lnTo>
                  <a:lnTo>
                    <a:pt x="0" y="321690"/>
                  </a:lnTo>
                  <a:lnTo>
                    <a:pt x="5060" y="346753"/>
                  </a:lnTo>
                  <a:lnTo>
                    <a:pt x="18859" y="367220"/>
                  </a:lnTo>
                  <a:lnTo>
                    <a:pt x="39326" y="381019"/>
                  </a:lnTo>
                  <a:lnTo>
                    <a:pt x="64388" y="386079"/>
                  </a:lnTo>
                  <a:lnTo>
                    <a:pt x="3320033" y="386079"/>
                  </a:lnTo>
                  <a:lnTo>
                    <a:pt x="3345096" y="381019"/>
                  </a:lnTo>
                  <a:lnTo>
                    <a:pt x="3365563" y="367220"/>
                  </a:lnTo>
                  <a:lnTo>
                    <a:pt x="3379362" y="346753"/>
                  </a:lnTo>
                  <a:lnTo>
                    <a:pt x="3384423" y="321690"/>
                  </a:lnTo>
                  <a:lnTo>
                    <a:pt x="3384423" y="64262"/>
                  </a:lnTo>
                  <a:lnTo>
                    <a:pt x="3379362" y="39272"/>
                  </a:lnTo>
                  <a:lnTo>
                    <a:pt x="3365563" y="18843"/>
                  </a:lnTo>
                  <a:lnTo>
                    <a:pt x="3345096" y="5058"/>
                  </a:lnTo>
                  <a:lnTo>
                    <a:pt x="3320033" y="0"/>
                  </a:lnTo>
                  <a:close/>
                </a:path>
              </a:pathLst>
            </a:custGeom>
            <a:solidFill>
              <a:srgbClr val="F7954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" name="object 12"/>
            <p:cNvSpPr/>
            <p:nvPr/>
          </p:nvSpPr>
          <p:spPr>
            <a:xfrm>
              <a:off x="5580126" y="666623"/>
              <a:ext cx="3384550" cy="386080"/>
            </a:xfrm>
            <a:custGeom>
              <a:avLst/>
              <a:gdLst/>
              <a:ahLst/>
              <a:cxnLst/>
              <a:rect l="l" t="t" r="r" b="b"/>
              <a:pathLst>
                <a:path w="3384550" h="386080">
                  <a:moveTo>
                    <a:pt x="0" y="64262"/>
                  </a:moveTo>
                  <a:lnTo>
                    <a:pt x="5060" y="39272"/>
                  </a:lnTo>
                  <a:lnTo>
                    <a:pt x="18859" y="18843"/>
                  </a:lnTo>
                  <a:lnTo>
                    <a:pt x="39326" y="5058"/>
                  </a:lnTo>
                  <a:lnTo>
                    <a:pt x="64388" y="0"/>
                  </a:lnTo>
                  <a:lnTo>
                    <a:pt x="3320033" y="0"/>
                  </a:lnTo>
                  <a:lnTo>
                    <a:pt x="3345096" y="5058"/>
                  </a:lnTo>
                  <a:lnTo>
                    <a:pt x="3365563" y="18843"/>
                  </a:lnTo>
                  <a:lnTo>
                    <a:pt x="3379362" y="39272"/>
                  </a:lnTo>
                  <a:lnTo>
                    <a:pt x="3384423" y="64262"/>
                  </a:lnTo>
                  <a:lnTo>
                    <a:pt x="3384423" y="321690"/>
                  </a:lnTo>
                  <a:lnTo>
                    <a:pt x="3379362" y="346753"/>
                  </a:lnTo>
                  <a:lnTo>
                    <a:pt x="3365563" y="367220"/>
                  </a:lnTo>
                  <a:lnTo>
                    <a:pt x="3345096" y="381019"/>
                  </a:lnTo>
                  <a:lnTo>
                    <a:pt x="3320033" y="386079"/>
                  </a:lnTo>
                  <a:lnTo>
                    <a:pt x="64388" y="386079"/>
                  </a:lnTo>
                  <a:lnTo>
                    <a:pt x="39326" y="381019"/>
                  </a:lnTo>
                  <a:lnTo>
                    <a:pt x="18859" y="367220"/>
                  </a:lnTo>
                  <a:lnTo>
                    <a:pt x="5060" y="346753"/>
                  </a:lnTo>
                  <a:lnTo>
                    <a:pt x="0" y="321690"/>
                  </a:lnTo>
                  <a:lnTo>
                    <a:pt x="0" y="64262"/>
                  </a:lnTo>
                  <a:close/>
                </a:path>
              </a:pathLst>
            </a:custGeom>
            <a:ln w="25399">
              <a:solidFill>
                <a:srgbClr val="B66C3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3" name="object 13"/>
          <p:cNvSpPr txBox="1"/>
          <p:nvPr/>
        </p:nvSpPr>
        <p:spPr>
          <a:xfrm>
            <a:off x="5706871" y="712978"/>
            <a:ext cx="3128645" cy="26924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600" i="1" dirty="0">
                <a:solidFill>
                  <a:srgbClr val="FFFFFF"/>
                </a:solidFill>
                <a:latin typeface="Calibri"/>
                <a:cs typeface="Calibri"/>
              </a:rPr>
              <a:t>3.</a:t>
            </a:r>
            <a:r>
              <a:rPr sz="1600" i="1" spc="-5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600" i="1" dirty="0">
                <a:solidFill>
                  <a:srgbClr val="FFFFFF"/>
                </a:solidFill>
                <a:latin typeface="Calibri"/>
                <a:cs typeface="Calibri"/>
              </a:rPr>
              <a:t>Catégories</a:t>
            </a:r>
            <a:r>
              <a:rPr sz="1600" i="1" spc="-4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600" i="1" dirty="0">
                <a:solidFill>
                  <a:srgbClr val="FFFFFF"/>
                </a:solidFill>
                <a:latin typeface="Calibri"/>
                <a:cs typeface="Calibri"/>
              </a:rPr>
              <a:t>de</a:t>
            </a:r>
            <a:r>
              <a:rPr sz="1600" i="1" spc="-3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600" i="1" dirty="0">
                <a:solidFill>
                  <a:srgbClr val="FFFFFF"/>
                </a:solidFill>
                <a:latin typeface="Calibri"/>
                <a:cs typeface="Calibri"/>
              </a:rPr>
              <a:t>roches</a:t>
            </a:r>
            <a:r>
              <a:rPr sz="1600" i="1" spc="-4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600" i="1" spc="-10" dirty="0">
                <a:solidFill>
                  <a:srgbClr val="FFFFFF"/>
                </a:solidFill>
                <a:latin typeface="Calibri"/>
                <a:cs typeface="Calibri"/>
              </a:rPr>
              <a:t>sédimentaires</a:t>
            </a:r>
            <a:endParaRPr sz="1600">
              <a:latin typeface="Calibri"/>
              <a:cs typeface="Calibri"/>
            </a:endParaRPr>
          </a:p>
        </p:txBody>
      </p:sp>
      <p:grpSp>
        <p:nvGrpSpPr>
          <p:cNvPr id="14" name="object 14"/>
          <p:cNvGrpSpPr/>
          <p:nvPr/>
        </p:nvGrpSpPr>
        <p:grpSpPr>
          <a:xfrm>
            <a:off x="4218403" y="1807503"/>
            <a:ext cx="4502785" cy="1346200"/>
            <a:chOff x="4218403" y="1807503"/>
            <a:chExt cx="4502785" cy="1346200"/>
          </a:xfrm>
        </p:grpSpPr>
        <p:pic>
          <p:nvPicPr>
            <p:cNvPr id="15" name="object 15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4218403" y="1807503"/>
              <a:ext cx="1877625" cy="1345613"/>
            </a:xfrm>
            <a:prstGeom prst="rect">
              <a:avLst/>
            </a:prstGeom>
          </p:spPr>
        </p:pic>
        <p:pic>
          <p:nvPicPr>
            <p:cNvPr id="16" name="object 16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4376419" y="1966521"/>
              <a:ext cx="1363162" cy="829891"/>
            </a:xfrm>
            <a:prstGeom prst="rect">
              <a:avLst/>
            </a:prstGeom>
          </p:spPr>
        </p:pic>
        <p:sp>
          <p:nvSpPr>
            <p:cNvPr id="17" name="object 17"/>
            <p:cNvSpPr/>
            <p:nvPr/>
          </p:nvSpPr>
          <p:spPr>
            <a:xfrm>
              <a:off x="5868161" y="2060803"/>
              <a:ext cx="2853055" cy="646430"/>
            </a:xfrm>
            <a:custGeom>
              <a:avLst/>
              <a:gdLst/>
              <a:ahLst/>
              <a:cxnLst/>
              <a:rect l="l" t="t" r="r" b="b"/>
              <a:pathLst>
                <a:path w="2853054" h="646430">
                  <a:moveTo>
                    <a:pt x="2852928" y="0"/>
                  </a:moveTo>
                  <a:lnTo>
                    <a:pt x="0" y="0"/>
                  </a:lnTo>
                  <a:lnTo>
                    <a:pt x="0" y="646328"/>
                  </a:lnTo>
                  <a:lnTo>
                    <a:pt x="2852928" y="646328"/>
                  </a:lnTo>
                  <a:lnTo>
                    <a:pt x="2852928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8" name="object 18"/>
          <p:cNvSpPr txBox="1"/>
          <p:nvPr/>
        </p:nvSpPr>
        <p:spPr>
          <a:xfrm>
            <a:off x="5868161" y="2060803"/>
            <a:ext cx="2853055" cy="646430"/>
          </a:xfrm>
          <a:prstGeom prst="rect">
            <a:avLst/>
          </a:prstGeom>
          <a:ln w="25400">
            <a:solidFill>
              <a:srgbClr val="C0504D"/>
            </a:solidFill>
          </a:ln>
        </p:spPr>
        <p:txBody>
          <a:bodyPr vert="horz" wrap="square" lIns="0" tIns="38735" rIns="0" bIns="0" rtlCol="0">
            <a:spAutoFit/>
          </a:bodyPr>
          <a:lstStyle/>
          <a:p>
            <a:pPr marL="581660" marR="572770" indent="-1905" algn="ctr">
              <a:lnSpc>
                <a:spcPct val="100000"/>
              </a:lnSpc>
              <a:spcBef>
                <a:spcPts val="305"/>
              </a:spcBef>
            </a:pPr>
            <a:r>
              <a:rPr sz="1200" dirty="0">
                <a:latin typeface="Comic Sans MS"/>
                <a:cs typeface="Comic Sans MS"/>
              </a:rPr>
              <a:t>Constituants</a:t>
            </a:r>
            <a:r>
              <a:rPr sz="1200" spc="-45" dirty="0">
                <a:latin typeface="Comic Sans MS"/>
                <a:cs typeface="Comic Sans MS"/>
              </a:rPr>
              <a:t> </a:t>
            </a:r>
            <a:r>
              <a:rPr sz="1200" spc="-10" dirty="0">
                <a:latin typeface="Comic Sans MS"/>
                <a:cs typeface="Comic Sans MS"/>
              </a:rPr>
              <a:t>originaux </a:t>
            </a:r>
            <a:r>
              <a:rPr sz="1200" dirty="0">
                <a:latin typeface="Comic Sans MS"/>
                <a:cs typeface="Comic Sans MS"/>
              </a:rPr>
              <a:t>non</a:t>
            </a:r>
            <a:r>
              <a:rPr sz="1200" spc="-45" dirty="0">
                <a:latin typeface="Comic Sans MS"/>
                <a:cs typeface="Comic Sans MS"/>
              </a:rPr>
              <a:t> </a:t>
            </a:r>
            <a:r>
              <a:rPr sz="1200" dirty="0">
                <a:latin typeface="Comic Sans MS"/>
                <a:cs typeface="Comic Sans MS"/>
              </a:rPr>
              <a:t>cimentés</a:t>
            </a:r>
            <a:r>
              <a:rPr sz="1200" spc="-10" dirty="0">
                <a:latin typeface="Comic Sans MS"/>
                <a:cs typeface="Comic Sans MS"/>
              </a:rPr>
              <a:t> </a:t>
            </a:r>
            <a:r>
              <a:rPr sz="1200" dirty="0">
                <a:latin typeface="Comic Sans MS"/>
                <a:cs typeface="Comic Sans MS"/>
              </a:rPr>
              <a:t>pendant</a:t>
            </a:r>
            <a:r>
              <a:rPr sz="1200" spc="-30" dirty="0">
                <a:latin typeface="Comic Sans MS"/>
                <a:cs typeface="Comic Sans MS"/>
              </a:rPr>
              <a:t> </a:t>
            </a:r>
            <a:r>
              <a:rPr sz="1200" spc="-25" dirty="0">
                <a:latin typeface="Comic Sans MS"/>
                <a:cs typeface="Comic Sans MS"/>
              </a:rPr>
              <a:t>la </a:t>
            </a:r>
            <a:r>
              <a:rPr sz="1200" spc="-10" dirty="0">
                <a:latin typeface="Comic Sans MS"/>
                <a:cs typeface="Comic Sans MS"/>
              </a:rPr>
              <a:t>sédimentation</a:t>
            </a:r>
            <a:endParaRPr sz="1200">
              <a:latin typeface="Comic Sans MS"/>
              <a:cs typeface="Comic Sans MS"/>
            </a:endParaRPr>
          </a:p>
        </p:txBody>
      </p:sp>
      <p:grpSp>
        <p:nvGrpSpPr>
          <p:cNvPr id="19" name="object 19"/>
          <p:cNvGrpSpPr/>
          <p:nvPr/>
        </p:nvGrpSpPr>
        <p:grpSpPr>
          <a:xfrm>
            <a:off x="44196" y="1784021"/>
            <a:ext cx="4391025" cy="1308735"/>
            <a:chOff x="44196" y="1784021"/>
            <a:chExt cx="4391025" cy="1308735"/>
          </a:xfrm>
        </p:grpSpPr>
        <p:sp>
          <p:nvSpPr>
            <p:cNvPr id="20" name="object 20"/>
            <p:cNvSpPr/>
            <p:nvPr/>
          </p:nvSpPr>
          <p:spPr>
            <a:xfrm>
              <a:off x="107950" y="1788783"/>
              <a:ext cx="2074545" cy="59055"/>
            </a:xfrm>
            <a:custGeom>
              <a:avLst/>
              <a:gdLst/>
              <a:ahLst/>
              <a:cxnLst/>
              <a:rect l="l" t="t" r="r" b="b"/>
              <a:pathLst>
                <a:path w="2074545" h="59055">
                  <a:moveTo>
                    <a:pt x="2074164" y="0"/>
                  </a:moveTo>
                  <a:lnTo>
                    <a:pt x="0" y="0"/>
                  </a:lnTo>
                  <a:lnTo>
                    <a:pt x="0" y="58812"/>
                  </a:lnTo>
                  <a:lnTo>
                    <a:pt x="2074164" y="58812"/>
                  </a:lnTo>
                  <a:lnTo>
                    <a:pt x="2074164" y="0"/>
                  </a:lnTo>
                  <a:close/>
                </a:path>
              </a:pathLst>
            </a:custGeom>
            <a:solidFill>
              <a:srgbClr val="00CC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1" name="object 21"/>
            <p:cNvSpPr/>
            <p:nvPr/>
          </p:nvSpPr>
          <p:spPr>
            <a:xfrm>
              <a:off x="107950" y="1788783"/>
              <a:ext cx="2074545" cy="59055"/>
            </a:xfrm>
            <a:custGeom>
              <a:avLst/>
              <a:gdLst/>
              <a:ahLst/>
              <a:cxnLst/>
              <a:rect l="l" t="t" r="r" b="b"/>
              <a:pathLst>
                <a:path w="2074545" h="59055">
                  <a:moveTo>
                    <a:pt x="0" y="58812"/>
                  </a:moveTo>
                  <a:lnTo>
                    <a:pt x="2074164" y="58812"/>
                  </a:lnTo>
                  <a:lnTo>
                    <a:pt x="2074164" y="0"/>
                  </a:lnTo>
                  <a:lnTo>
                    <a:pt x="0" y="0"/>
                  </a:lnTo>
                  <a:lnTo>
                    <a:pt x="0" y="58812"/>
                  </a:lnTo>
                  <a:close/>
                </a:path>
              </a:pathLst>
            </a:custGeom>
            <a:ln w="952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2" name="object 22"/>
            <p:cNvSpPr/>
            <p:nvPr/>
          </p:nvSpPr>
          <p:spPr>
            <a:xfrm>
              <a:off x="2182113" y="1788783"/>
              <a:ext cx="1007744" cy="59055"/>
            </a:xfrm>
            <a:custGeom>
              <a:avLst/>
              <a:gdLst/>
              <a:ahLst/>
              <a:cxnLst/>
              <a:rect l="l" t="t" r="r" b="b"/>
              <a:pathLst>
                <a:path w="1007744" h="59055">
                  <a:moveTo>
                    <a:pt x="1007656" y="0"/>
                  </a:moveTo>
                  <a:lnTo>
                    <a:pt x="0" y="0"/>
                  </a:lnTo>
                  <a:lnTo>
                    <a:pt x="0" y="58812"/>
                  </a:lnTo>
                  <a:lnTo>
                    <a:pt x="1007656" y="58812"/>
                  </a:lnTo>
                  <a:lnTo>
                    <a:pt x="1007656" y="0"/>
                  </a:lnTo>
                  <a:close/>
                </a:path>
              </a:pathLst>
            </a:custGeom>
            <a:solidFill>
              <a:srgbClr val="FF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3" name="object 23"/>
            <p:cNvSpPr/>
            <p:nvPr/>
          </p:nvSpPr>
          <p:spPr>
            <a:xfrm>
              <a:off x="2182113" y="1788783"/>
              <a:ext cx="1007744" cy="59055"/>
            </a:xfrm>
            <a:custGeom>
              <a:avLst/>
              <a:gdLst/>
              <a:ahLst/>
              <a:cxnLst/>
              <a:rect l="l" t="t" r="r" b="b"/>
              <a:pathLst>
                <a:path w="1007744" h="59055">
                  <a:moveTo>
                    <a:pt x="0" y="58812"/>
                  </a:moveTo>
                  <a:lnTo>
                    <a:pt x="1007656" y="58812"/>
                  </a:lnTo>
                  <a:lnTo>
                    <a:pt x="1007656" y="0"/>
                  </a:lnTo>
                  <a:lnTo>
                    <a:pt x="0" y="0"/>
                  </a:lnTo>
                  <a:lnTo>
                    <a:pt x="0" y="58812"/>
                  </a:lnTo>
                  <a:close/>
                </a:path>
              </a:pathLst>
            </a:custGeom>
            <a:ln w="952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4" name="object 24"/>
            <p:cNvSpPr/>
            <p:nvPr/>
          </p:nvSpPr>
          <p:spPr>
            <a:xfrm>
              <a:off x="3189731" y="1788783"/>
              <a:ext cx="1127125" cy="59055"/>
            </a:xfrm>
            <a:custGeom>
              <a:avLst/>
              <a:gdLst/>
              <a:ahLst/>
              <a:cxnLst/>
              <a:rect l="l" t="t" r="r" b="b"/>
              <a:pathLst>
                <a:path w="1127125" h="59055">
                  <a:moveTo>
                    <a:pt x="1126591" y="0"/>
                  </a:moveTo>
                  <a:lnTo>
                    <a:pt x="0" y="0"/>
                  </a:lnTo>
                  <a:lnTo>
                    <a:pt x="0" y="58812"/>
                  </a:lnTo>
                  <a:lnTo>
                    <a:pt x="1126591" y="58812"/>
                  </a:lnTo>
                  <a:lnTo>
                    <a:pt x="1126591" y="0"/>
                  </a:lnTo>
                  <a:close/>
                </a:path>
              </a:pathLst>
            </a:custGeom>
            <a:solidFill>
              <a:srgbClr val="4F81BC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5" name="object 25"/>
            <p:cNvSpPr/>
            <p:nvPr/>
          </p:nvSpPr>
          <p:spPr>
            <a:xfrm>
              <a:off x="3189731" y="1788783"/>
              <a:ext cx="1127125" cy="59055"/>
            </a:xfrm>
            <a:custGeom>
              <a:avLst/>
              <a:gdLst/>
              <a:ahLst/>
              <a:cxnLst/>
              <a:rect l="l" t="t" r="r" b="b"/>
              <a:pathLst>
                <a:path w="1127125" h="59055">
                  <a:moveTo>
                    <a:pt x="0" y="58812"/>
                  </a:moveTo>
                  <a:lnTo>
                    <a:pt x="1126591" y="58812"/>
                  </a:lnTo>
                  <a:lnTo>
                    <a:pt x="1126591" y="0"/>
                  </a:lnTo>
                  <a:lnTo>
                    <a:pt x="0" y="0"/>
                  </a:lnTo>
                  <a:lnTo>
                    <a:pt x="0" y="58812"/>
                  </a:lnTo>
                  <a:close/>
                </a:path>
              </a:pathLst>
            </a:custGeom>
            <a:ln w="952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26" name="object 26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44196" y="1842516"/>
              <a:ext cx="4390644" cy="1249679"/>
            </a:xfrm>
            <a:prstGeom prst="rect">
              <a:avLst/>
            </a:prstGeom>
          </p:spPr>
        </p:pic>
        <p:pic>
          <p:nvPicPr>
            <p:cNvPr id="27" name="object 27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107950" y="1907743"/>
              <a:ext cx="4208399" cy="1066469"/>
            </a:xfrm>
            <a:prstGeom prst="rect">
              <a:avLst/>
            </a:prstGeom>
          </p:spPr>
        </p:pic>
        <p:sp>
          <p:nvSpPr>
            <p:cNvPr id="28" name="object 28"/>
            <p:cNvSpPr/>
            <p:nvPr/>
          </p:nvSpPr>
          <p:spPr>
            <a:xfrm>
              <a:off x="88900" y="1888693"/>
              <a:ext cx="4246880" cy="1104900"/>
            </a:xfrm>
            <a:custGeom>
              <a:avLst/>
              <a:gdLst/>
              <a:ahLst/>
              <a:cxnLst/>
              <a:rect l="l" t="t" r="r" b="b"/>
              <a:pathLst>
                <a:path w="4246880" h="1104900">
                  <a:moveTo>
                    <a:pt x="0" y="1104569"/>
                  </a:moveTo>
                  <a:lnTo>
                    <a:pt x="4246499" y="1104569"/>
                  </a:lnTo>
                  <a:lnTo>
                    <a:pt x="4246499" y="0"/>
                  </a:lnTo>
                  <a:lnTo>
                    <a:pt x="0" y="0"/>
                  </a:lnTo>
                  <a:lnTo>
                    <a:pt x="0" y="1104569"/>
                  </a:lnTo>
                  <a:close/>
                </a:path>
              </a:pathLst>
            </a:custGeom>
            <a:ln w="38099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29" name="object 29"/>
          <p:cNvGrpSpPr/>
          <p:nvPr/>
        </p:nvGrpSpPr>
        <p:grpSpPr>
          <a:xfrm>
            <a:off x="5409374" y="3205913"/>
            <a:ext cx="542925" cy="68580"/>
            <a:chOff x="5409374" y="3205913"/>
            <a:chExt cx="542925" cy="68580"/>
          </a:xfrm>
        </p:grpSpPr>
        <p:sp>
          <p:nvSpPr>
            <p:cNvPr id="30" name="object 30"/>
            <p:cNvSpPr/>
            <p:nvPr/>
          </p:nvSpPr>
          <p:spPr>
            <a:xfrm>
              <a:off x="5414136" y="3210675"/>
              <a:ext cx="533400" cy="59055"/>
            </a:xfrm>
            <a:custGeom>
              <a:avLst/>
              <a:gdLst/>
              <a:ahLst/>
              <a:cxnLst/>
              <a:rect l="l" t="t" r="r" b="b"/>
              <a:pathLst>
                <a:path w="533400" h="59054">
                  <a:moveTo>
                    <a:pt x="533234" y="0"/>
                  </a:moveTo>
                  <a:lnTo>
                    <a:pt x="0" y="0"/>
                  </a:lnTo>
                  <a:lnTo>
                    <a:pt x="0" y="58812"/>
                  </a:lnTo>
                  <a:lnTo>
                    <a:pt x="533234" y="58812"/>
                  </a:lnTo>
                  <a:lnTo>
                    <a:pt x="533234" y="0"/>
                  </a:lnTo>
                  <a:close/>
                </a:path>
              </a:pathLst>
            </a:custGeom>
            <a:solidFill>
              <a:srgbClr val="00CC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1" name="object 31"/>
            <p:cNvSpPr/>
            <p:nvPr/>
          </p:nvSpPr>
          <p:spPr>
            <a:xfrm>
              <a:off x="5414136" y="3210675"/>
              <a:ext cx="533400" cy="59055"/>
            </a:xfrm>
            <a:custGeom>
              <a:avLst/>
              <a:gdLst/>
              <a:ahLst/>
              <a:cxnLst/>
              <a:rect l="l" t="t" r="r" b="b"/>
              <a:pathLst>
                <a:path w="533400" h="59054">
                  <a:moveTo>
                    <a:pt x="0" y="58812"/>
                  </a:moveTo>
                  <a:lnTo>
                    <a:pt x="533234" y="58812"/>
                  </a:lnTo>
                  <a:lnTo>
                    <a:pt x="533234" y="0"/>
                  </a:lnTo>
                  <a:lnTo>
                    <a:pt x="0" y="0"/>
                  </a:lnTo>
                  <a:lnTo>
                    <a:pt x="0" y="58812"/>
                  </a:lnTo>
                  <a:close/>
                </a:path>
              </a:pathLst>
            </a:custGeom>
            <a:ln w="952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32" name="object 32"/>
          <p:cNvGrpSpPr/>
          <p:nvPr/>
        </p:nvGrpSpPr>
        <p:grpSpPr>
          <a:xfrm>
            <a:off x="5409374" y="3383674"/>
            <a:ext cx="544195" cy="69850"/>
            <a:chOff x="5409374" y="3383674"/>
            <a:chExt cx="544195" cy="69850"/>
          </a:xfrm>
        </p:grpSpPr>
        <p:sp>
          <p:nvSpPr>
            <p:cNvPr id="33" name="object 33"/>
            <p:cNvSpPr/>
            <p:nvPr/>
          </p:nvSpPr>
          <p:spPr>
            <a:xfrm>
              <a:off x="5414136" y="3388437"/>
              <a:ext cx="534670" cy="60325"/>
            </a:xfrm>
            <a:custGeom>
              <a:avLst/>
              <a:gdLst/>
              <a:ahLst/>
              <a:cxnLst/>
              <a:rect l="l" t="t" r="r" b="b"/>
              <a:pathLst>
                <a:path w="534670" h="60325">
                  <a:moveTo>
                    <a:pt x="534542" y="0"/>
                  </a:moveTo>
                  <a:lnTo>
                    <a:pt x="0" y="0"/>
                  </a:lnTo>
                  <a:lnTo>
                    <a:pt x="0" y="60120"/>
                  </a:lnTo>
                  <a:lnTo>
                    <a:pt x="534542" y="60120"/>
                  </a:lnTo>
                  <a:lnTo>
                    <a:pt x="534542" y="0"/>
                  </a:lnTo>
                  <a:close/>
                </a:path>
              </a:pathLst>
            </a:custGeom>
            <a:solidFill>
              <a:srgbClr val="FF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4" name="object 34"/>
            <p:cNvSpPr/>
            <p:nvPr/>
          </p:nvSpPr>
          <p:spPr>
            <a:xfrm>
              <a:off x="5414136" y="3388437"/>
              <a:ext cx="534670" cy="60325"/>
            </a:xfrm>
            <a:custGeom>
              <a:avLst/>
              <a:gdLst/>
              <a:ahLst/>
              <a:cxnLst/>
              <a:rect l="l" t="t" r="r" b="b"/>
              <a:pathLst>
                <a:path w="534670" h="60325">
                  <a:moveTo>
                    <a:pt x="0" y="60120"/>
                  </a:moveTo>
                  <a:lnTo>
                    <a:pt x="534542" y="60120"/>
                  </a:lnTo>
                  <a:lnTo>
                    <a:pt x="534542" y="0"/>
                  </a:lnTo>
                  <a:lnTo>
                    <a:pt x="0" y="0"/>
                  </a:lnTo>
                  <a:lnTo>
                    <a:pt x="0" y="60120"/>
                  </a:lnTo>
                  <a:close/>
                </a:path>
              </a:pathLst>
            </a:custGeom>
            <a:ln w="952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35" name="object 35"/>
          <p:cNvGrpSpPr/>
          <p:nvPr/>
        </p:nvGrpSpPr>
        <p:grpSpPr>
          <a:xfrm>
            <a:off x="5409374" y="3561386"/>
            <a:ext cx="544195" cy="68580"/>
            <a:chOff x="5409374" y="3561386"/>
            <a:chExt cx="544195" cy="68580"/>
          </a:xfrm>
        </p:grpSpPr>
        <p:sp>
          <p:nvSpPr>
            <p:cNvPr id="36" name="object 36"/>
            <p:cNvSpPr/>
            <p:nvPr/>
          </p:nvSpPr>
          <p:spPr>
            <a:xfrm>
              <a:off x="5414136" y="3566148"/>
              <a:ext cx="534670" cy="59055"/>
            </a:xfrm>
            <a:custGeom>
              <a:avLst/>
              <a:gdLst/>
              <a:ahLst/>
              <a:cxnLst/>
              <a:rect l="l" t="t" r="r" b="b"/>
              <a:pathLst>
                <a:path w="534670" h="59054">
                  <a:moveTo>
                    <a:pt x="534542" y="0"/>
                  </a:moveTo>
                  <a:lnTo>
                    <a:pt x="0" y="0"/>
                  </a:lnTo>
                  <a:lnTo>
                    <a:pt x="0" y="58812"/>
                  </a:lnTo>
                  <a:lnTo>
                    <a:pt x="534542" y="58812"/>
                  </a:lnTo>
                  <a:lnTo>
                    <a:pt x="534542" y="0"/>
                  </a:lnTo>
                  <a:close/>
                </a:path>
              </a:pathLst>
            </a:custGeom>
            <a:solidFill>
              <a:srgbClr val="4F81BC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7" name="object 37"/>
            <p:cNvSpPr/>
            <p:nvPr/>
          </p:nvSpPr>
          <p:spPr>
            <a:xfrm>
              <a:off x="5414136" y="3566148"/>
              <a:ext cx="534670" cy="59055"/>
            </a:xfrm>
            <a:custGeom>
              <a:avLst/>
              <a:gdLst/>
              <a:ahLst/>
              <a:cxnLst/>
              <a:rect l="l" t="t" r="r" b="b"/>
              <a:pathLst>
                <a:path w="534670" h="59054">
                  <a:moveTo>
                    <a:pt x="0" y="58812"/>
                  </a:moveTo>
                  <a:lnTo>
                    <a:pt x="534542" y="58812"/>
                  </a:lnTo>
                  <a:lnTo>
                    <a:pt x="534542" y="0"/>
                  </a:lnTo>
                  <a:lnTo>
                    <a:pt x="0" y="0"/>
                  </a:lnTo>
                  <a:lnTo>
                    <a:pt x="0" y="58812"/>
                  </a:lnTo>
                  <a:close/>
                </a:path>
              </a:pathLst>
            </a:custGeom>
            <a:ln w="952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38" name="object 38"/>
          <p:cNvSpPr txBox="1"/>
          <p:nvPr/>
        </p:nvSpPr>
        <p:spPr>
          <a:xfrm>
            <a:off x="6067425" y="3119120"/>
            <a:ext cx="1247775" cy="66675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5"/>
              </a:spcBef>
            </a:pPr>
            <a:r>
              <a:rPr sz="1050" b="1" dirty="0">
                <a:latin typeface="Comic Sans MS"/>
                <a:cs typeface="Comic Sans MS"/>
              </a:rPr>
              <a:t>Grains</a:t>
            </a:r>
            <a:r>
              <a:rPr sz="1050" b="1" spc="-35" dirty="0">
                <a:latin typeface="Comic Sans MS"/>
                <a:cs typeface="Comic Sans MS"/>
              </a:rPr>
              <a:t> </a:t>
            </a:r>
            <a:r>
              <a:rPr sz="1050" b="1" dirty="0">
                <a:latin typeface="Comic Sans MS"/>
                <a:cs typeface="Comic Sans MS"/>
              </a:rPr>
              <a:t>non</a:t>
            </a:r>
            <a:r>
              <a:rPr sz="1050" b="1" spc="-25" dirty="0">
                <a:latin typeface="Comic Sans MS"/>
                <a:cs typeface="Comic Sans MS"/>
              </a:rPr>
              <a:t> </a:t>
            </a:r>
            <a:r>
              <a:rPr sz="1050" b="1" spc="-10" dirty="0">
                <a:latin typeface="Comic Sans MS"/>
                <a:cs typeface="Comic Sans MS"/>
              </a:rPr>
              <a:t>jointifs </a:t>
            </a:r>
            <a:r>
              <a:rPr sz="1050" b="1" dirty="0">
                <a:latin typeface="Comic Sans MS"/>
                <a:cs typeface="Comic Sans MS"/>
              </a:rPr>
              <a:t>Grains</a:t>
            </a:r>
            <a:r>
              <a:rPr sz="1050" b="1" spc="-40" dirty="0">
                <a:latin typeface="Comic Sans MS"/>
                <a:cs typeface="Comic Sans MS"/>
              </a:rPr>
              <a:t> </a:t>
            </a:r>
            <a:r>
              <a:rPr sz="1050" b="1" spc="-10" dirty="0">
                <a:latin typeface="Comic Sans MS"/>
                <a:cs typeface="Comic Sans MS"/>
              </a:rPr>
              <a:t>jointifs </a:t>
            </a:r>
            <a:r>
              <a:rPr sz="1050" b="1" dirty="0">
                <a:latin typeface="Comic Sans MS"/>
                <a:cs typeface="Comic Sans MS"/>
              </a:rPr>
              <a:t>Grains</a:t>
            </a:r>
            <a:r>
              <a:rPr sz="1050" b="1" spc="-60" dirty="0">
                <a:latin typeface="Comic Sans MS"/>
                <a:cs typeface="Comic Sans MS"/>
              </a:rPr>
              <a:t> </a:t>
            </a:r>
            <a:r>
              <a:rPr sz="1050" b="1" dirty="0">
                <a:latin typeface="Comic Sans MS"/>
                <a:cs typeface="Comic Sans MS"/>
              </a:rPr>
              <a:t>jointifs</a:t>
            </a:r>
            <a:r>
              <a:rPr sz="1050" b="1" spc="-30" dirty="0">
                <a:latin typeface="Comic Sans MS"/>
                <a:cs typeface="Comic Sans MS"/>
              </a:rPr>
              <a:t> </a:t>
            </a:r>
            <a:r>
              <a:rPr sz="1050" b="1" spc="-25" dirty="0">
                <a:latin typeface="Comic Sans MS"/>
                <a:cs typeface="Comic Sans MS"/>
              </a:rPr>
              <a:t>et </a:t>
            </a:r>
            <a:r>
              <a:rPr sz="1050" b="1" dirty="0">
                <a:latin typeface="Comic Sans MS"/>
                <a:cs typeface="Comic Sans MS"/>
              </a:rPr>
              <a:t>absence</a:t>
            </a:r>
            <a:r>
              <a:rPr sz="1050" b="1" spc="-15" dirty="0">
                <a:latin typeface="Comic Sans MS"/>
                <a:cs typeface="Comic Sans MS"/>
              </a:rPr>
              <a:t> </a:t>
            </a:r>
            <a:r>
              <a:rPr sz="1050" b="1" dirty="0">
                <a:latin typeface="Comic Sans MS"/>
                <a:cs typeface="Comic Sans MS"/>
              </a:rPr>
              <a:t>de</a:t>
            </a:r>
            <a:r>
              <a:rPr sz="1050" b="1" spc="-30" dirty="0">
                <a:latin typeface="Comic Sans MS"/>
                <a:cs typeface="Comic Sans MS"/>
              </a:rPr>
              <a:t> </a:t>
            </a:r>
            <a:r>
              <a:rPr sz="1050" b="1" spc="-10" dirty="0">
                <a:latin typeface="Comic Sans MS"/>
                <a:cs typeface="Comic Sans MS"/>
              </a:rPr>
              <a:t>micrite</a:t>
            </a:r>
            <a:endParaRPr sz="1050">
              <a:latin typeface="Comic Sans MS"/>
              <a:cs typeface="Comic Sans MS"/>
            </a:endParaRPr>
          </a:p>
        </p:txBody>
      </p:sp>
      <p:grpSp>
        <p:nvGrpSpPr>
          <p:cNvPr id="39" name="object 39"/>
          <p:cNvGrpSpPr/>
          <p:nvPr/>
        </p:nvGrpSpPr>
        <p:grpSpPr>
          <a:xfrm>
            <a:off x="53339" y="4582655"/>
            <a:ext cx="5290185" cy="1644650"/>
            <a:chOff x="53339" y="4582655"/>
            <a:chExt cx="5290185" cy="1644650"/>
          </a:xfrm>
        </p:grpSpPr>
        <p:pic>
          <p:nvPicPr>
            <p:cNvPr id="40" name="object 40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53339" y="4582655"/>
              <a:ext cx="5289804" cy="1644416"/>
            </a:xfrm>
            <a:prstGeom prst="rect">
              <a:avLst/>
            </a:prstGeom>
          </p:spPr>
        </p:pic>
        <p:pic>
          <p:nvPicPr>
            <p:cNvPr id="41" name="object 41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107950" y="4633930"/>
              <a:ext cx="5118527" cy="1483443"/>
            </a:xfrm>
            <a:prstGeom prst="rect">
              <a:avLst/>
            </a:prstGeom>
          </p:spPr>
        </p:pic>
        <p:sp>
          <p:nvSpPr>
            <p:cNvPr id="42" name="object 42"/>
            <p:cNvSpPr/>
            <p:nvPr/>
          </p:nvSpPr>
          <p:spPr>
            <a:xfrm>
              <a:off x="88899" y="4614964"/>
              <a:ext cx="5164455" cy="1521460"/>
            </a:xfrm>
            <a:custGeom>
              <a:avLst/>
              <a:gdLst/>
              <a:ahLst/>
              <a:cxnLst/>
              <a:rect l="l" t="t" r="r" b="b"/>
              <a:pathLst>
                <a:path w="5164455" h="1521460">
                  <a:moveTo>
                    <a:pt x="0" y="1521459"/>
                  </a:moveTo>
                  <a:lnTo>
                    <a:pt x="5163947" y="1521459"/>
                  </a:lnTo>
                  <a:lnTo>
                    <a:pt x="5163947" y="0"/>
                  </a:lnTo>
                  <a:lnTo>
                    <a:pt x="0" y="0"/>
                  </a:lnTo>
                  <a:lnTo>
                    <a:pt x="0" y="1521459"/>
                  </a:lnTo>
                  <a:close/>
                </a:path>
              </a:pathLst>
            </a:custGeom>
            <a:ln w="38099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43" name="object 43"/>
          <p:cNvSpPr txBox="1"/>
          <p:nvPr/>
        </p:nvSpPr>
        <p:spPr>
          <a:xfrm>
            <a:off x="5384165" y="4869154"/>
            <a:ext cx="3336925" cy="1046480"/>
          </a:xfrm>
          <a:prstGeom prst="rect">
            <a:avLst/>
          </a:prstGeom>
          <a:ln w="25400">
            <a:solidFill>
              <a:srgbClr val="C0504D"/>
            </a:solidFill>
          </a:ln>
        </p:spPr>
        <p:txBody>
          <a:bodyPr vert="horz" wrap="square" lIns="0" tIns="38100" rIns="0" bIns="0" rtlCol="0">
            <a:spAutoFit/>
          </a:bodyPr>
          <a:lstStyle/>
          <a:p>
            <a:pPr marL="3175" algn="ctr">
              <a:lnSpc>
                <a:spcPct val="100000"/>
              </a:lnSpc>
              <a:spcBef>
                <a:spcPts val="300"/>
              </a:spcBef>
            </a:pPr>
            <a:r>
              <a:rPr sz="1400" b="1" spc="-10" dirty="0">
                <a:latin typeface="Comic Sans MS"/>
                <a:cs typeface="Comic Sans MS"/>
              </a:rPr>
              <a:t>Boundstone</a:t>
            </a:r>
            <a:endParaRPr sz="1400">
              <a:latin typeface="Comic Sans MS"/>
              <a:cs typeface="Comic Sans MS"/>
            </a:endParaRPr>
          </a:p>
          <a:p>
            <a:pPr marL="1270" algn="ctr">
              <a:lnSpc>
                <a:spcPct val="100000"/>
              </a:lnSpc>
              <a:spcBef>
                <a:spcPts val="5"/>
              </a:spcBef>
            </a:pPr>
            <a:r>
              <a:rPr sz="1200" dirty="0">
                <a:latin typeface="Comic Sans MS"/>
                <a:cs typeface="Comic Sans MS"/>
              </a:rPr>
              <a:t>Constituants</a:t>
            </a:r>
            <a:r>
              <a:rPr sz="1200" spc="-45" dirty="0">
                <a:latin typeface="Comic Sans MS"/>
                <a:cs typeface="Comic Sans MS"/>
              </a:rPr>
              <a:t> </a:t>
            </a:r>
            <a:r>
              <a:rPr sz="1200" dirty="0">
                <a:latin typeface="Comic Sans MS"/>
                <a:cs typeface="Comic Sans MS"/>
              </a:rPr>
              <a:t>cimentés</a:t>
            </a:r>
            <a:r>
              <a:rPr sz="1200" spc="-25" dirty="0">
                <a:latin typeface="Comic Sans MS"/>
                <a:cs typeface="Comic Sans MS"/>
              </a:rPr>
              <a:t> </a:t>
            </a:r>
            <a:r>
              <a:rPr sz="1200" dirty="0">
                <a:latin typeface="Comic Sans MS"/>
                <a:cs typeface="Comic Sans MS"/>
              </a:rPr>
              <a:t>pendant</a:t>
            </a:r>
            <a:r>
              <a:rPr sz="1200" spc="-55" dirty="0">
                <a:latin typeface="Comic Sans MS"/>
                <a:cs typeface="Comic Sans MS"/>
              </a:rPr>
              <a:t> </a:t>
            </a:r>
            <a:r>
              <a:rPr sz="1200" spc="-25" dirty="0">
                <a:latin typeface="Comic Sans MS"/>
                <a:cs typeface="Comic Sans MS"/>
              </a:rPr>
              <a:t>la</a:t>
            </a:r>
            <a:endParaRPr sz="1200">
              <a:latin typeface="Comic Sans MS"/>
              <a:cs typeface="Comic Sans MS"/>
            </a:endParaRPr>
          </a:p>
          <a:p>
            <a:pPr marL="635" algn="ctr">
              <a:lnSpc>
                <a:spcPct val="100000"/>
              </a:lnSpc>
              <a:spcBef>
                <a:spcPts val="5"/>
              </a:spcBef>
            </a:pPr>
            <a:r>
              <a:rPr sz="1200" spc="-10" dirty="0">
                <a:latin typeface="Comic Sans MS"/>
                <a:cs typeface="Comic Sans MS"/>
              </a:rPr>
              <a:t>sédimentation</a:t>
            </a:r>
            <a:endParaRPr sz="1200">
              <a:latin typeface="Comic Sans MS"/>
              <a:cs typeface="Comic Sans MS"/>
            </a:endParaRPr>
          </a:p>
          <a:p>
            <a:pPr algn="ctr">
              <a:lnSpc>
                <a:spcPct val="100000"/>
              </a:lnSpc>
              <a:spcBef>
                <a:spcPts val="1440"/>
              </a:spcBef>
            </a:pPr>
            <a:r>
              <a:rPr sz="1200" dirty="0">
                <a:latin typeface="Comic Sans MS"/>
                <a:cs typeface="Comic Sans MS"/>
              </a:rPr>
              <a:t>Calcaire</a:t>
            </a:r>
            <a:r>
              <a:rPr sz="1200" spc="-40" dirty="0">
                <a:latin typeface="Comic Sans MS"/>
                <a:cs typeface="Comic Sans MS"/>
              </a:rPr>
              <a:t> </a:t>
            </a:r>
            <a:r>
              <a:rPr sz="1200" spc="-10" dirty="0">
                <a:latin typeface="Comic Sans MS"/>
                <a:cs typeface="Comic Sans MS"/>
              </a:rPr>
              <a:t>bioconstruit</a:t>
            </a:r>
            <a:endParaRPr sz="1200">
              <a:latin typeface="Comic Sans MS"/>
              <a:cs typeface="Comic Sans MS"/>
            </a:endParaRPr>
          </a:p>
        </p:txBody>
      </p:sp>
      <p:sp>
        <p:nvSpPr>
          <p:cNvPr id="44" name="object 44"/>
          <p:cNvSpPr txBox="1"/>
          <p:nvPr/>
        </p:nvSpPr>
        <p:spPr>
          <a:xfrm>
            <a:off x="2083689" y="6207353"/>
            <a:ext cx="849630" cy="4826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 marR="5080" algn="ctr">
              <a:lnSpc>
                <a:spcPct val="100000"/>
              </a:lnSpc>
              <a:spcBef>
                <a:spcPts val="95"/>
              </a:spcBef>
            </a:pPr>
            <a:r>
              <a:rPr sz="1000" spc="-10" dirty="0">
                <a:latin typeface="Arial"/>
                <a:cs typeface="Arial"/>
              </a:rPr>
              <a:t>Encroutement, Colonisation </a:t>
            </a:r>
            <a:r>
              <a:rPr sz="1000" dirty="0">
                <a:latin typeface="Arial"/>
                <a:cs typeface="Arial"/>
              </a:rPr>
              <a:t>en</a:t>
            </a:r>
            <a:r>
              <a:rPr sz="1000" spc="-10" dirty="0">
                <a:latin typeface="Arial"/>
                <a:cs typeface="Arial"/>
              </a:rPr>
              <a:t> hauteur</a:t>
            </a:r>
            <a:endParaRPr sz="1000">
              <a:latin typeface="Arial"/>
              <a:cs typeface="Arial"/>
            </a:endParaRPr>
          </a:p>
        </p:txBody>
      </p:sp>
      <p:sp>
        <p:nvSpPr>
          <p:cNvPr id="45" name="object 45"/>
          <p:cNvSpPr txBox="1"/>
          <p:nvPr/>
        </p:nvSpPr>
        <p:spPr>
          <a:xfrm>
            <a:off x="3677158" y="6207353"/>
            <a:ext cx="979805" cy="4826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 marR="5080" algn="ctr">
              <a:lnSpc>
                <a:spcPct val="100000"/>
              </a:lnSpc>
              <a:spcBef>
                <a:spcPts val="95"/>
              </a:spcBef>
            </a:pPr>
            <a:r>
              <a:rPr sz="1000" dirty="0">
                <a:latin typeface="Arial"/>
                <a:cs typeface="Arial"/>
              </a:rPr>
              <a:t>Édifice</a:t>
            </a:r>
            <a:r>
              <a:rPr sz="1000" spc="-15" dirty="0">
                <a:latin typeface="Arial"/>
                <a:cs typeface="Arial"/>
              </a:rPr>
              <a:t> </a:t>
            </a:r>
            <a:r>
              <a:rPr sz="1000" dirty="0">
                <a:latin typeface="Arial"/>
                <a:cs typeface="Arial"/>
              </a:rPr>
              <a:t>formé</a:t>
            </a:r>
            <a:r>
              <a:rPr sz="1000" spc="-50" dirty="0">
                <a:latin typeface="Arial"/>
                <a:cs typeface="Arial"/>
              </a:rPr>
              <a:t> </a:t>
            </a:r>
            <a:r>
              <a:rPr sz="1000" spc="-25" dirty="0">
                <a:latin typeface="Arial"/>
                <a:cs typeface="Arial"/>
              </a:rPr>
              <a:t>par </a:t>
            </a:r>
            <a:r>
              <a:rPr sz="1000" spc="-10" dirty="0">
                <a:latin typeface="Arial"/>
                <a:cs typeface="Arial"/>
              </a:rPr>
              <a:t>l’accumulation d’organismes</a:t>
            </a:r>
            <a:endParaRPr sz="1000">
              <a:latin typeface="Arial"/>
              <a:cs typeface="Arial"/>
            </a:endParaRPr>
          </a:p>
        </p:txBody>
      </p:sp>
      <p:sp>
        <p:nvSpPr>
          <p:cNvPr id="46" name="object 46"/>
          <p:cNvSpPr txBox="1"/>
          <p:nvPr/>
        </p:nvSpPr>
        <p:spPr>
          <a:xfrm>
            <a:off x="615187" y="6208877"/>
            <a:ext cx="822960" cy="6350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 marR="5080" algn="ctr">
              <a:lnSpc>
                <a:spcPct val="100000"/>
              </a:lnSpc>
              <a:spcBef>
                <a:spcPts val="95"/>
              </a:spcBef>
            </a:pPr>
            <a:r>
              <a:rPr sz="1000" dirty="0">
                <a:latin typeface="Arial"/>
                <a:cs typeface="Arial"/>
              </a:rPr>
              <a:t>Roche</a:t>
            </a:r>
            <a:r>
              <a:rPr sz="1000" spc="-45" dirty="0">
                <a:latin typeface="Arial"/>
                <a:cs typeface="Arial"/>
              </a:rPr>
              <a:t> </a:t>
            </a:r>
            <a:r>
              <a:rPr sz="1000" spc="-10" dirty="0">
                <a:latin typeface="Arial"/>
                <a:cs typeface="Arial"/>
              </a:rPr>
              <a:t>formée </a:t>
            </a:r>
            <a:r>
              <a:rPr sz="1000" dirty="0">
                <a:latin typeface="Arial"/>
                <a:cs typeface="Arial"/>
              </a:rPr>
              <a:t>par</a:t>
            </a:r>
            <a:r>
              <a:rPr sz="1000" spc="-20" dirty="0">
                <a:latin typeface="Arial"/>
                <a:cs typeface="Arial"/>
              </a:rPr>
              <a:t> </a:t>
            </a:r>
            <a:r>
              <a:rPr sz="1000" spc="-25" dirty="0">
                <a:latin typeface="Arial"/>
                <a:cs typeface="Arial"/>
              </a:rPr>
              <a:t>les </a:t>
            </a:r>
            <a:r>
              <a:rPr sz="1000" spc="-10" dirty="0">
                <a:latin typeface="Arial"/>
                <a:cs typeface="Arial"/>
              </a:rPr>
              <a:t>Sclératinières (coraux)</a:t>
            </a:r>
            <a:endParaRPr sz="1000">
              <a:latin typeface="Arial"/>
              <a:cs typeface="Arial"/>
            </a:endParaRPr>
          </a:p>
        </p:txBody>
      </p:sp>
      <p:grpSp>
        <p:nvGrpSpPr>
          <p:cNvPr id="47" name="object 47"/>
          <p:cNvGrpSpPr/>
          <p:nvPr/>
        </p:nvGrpSpPr>
        <p:grpSpPr>
          <a:xfrm>
            <a:off x="44196" y="3430523"/>
            <a:ext cx="3834765" cy="1419225"/>
            <a:chOff x="44196" y="3430523"/>
            <a:chExt cx="3834765" cy="1419225"/>
          </a:xfrm>
        </p:grpSpPr>
        <p:pic>
          <p:nvPicPr>
            <p:cNvPr id="48" name="object 48"/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44196" y="3442715"/>
              <a:ext cx="2119884" cy="1251204"/>
            </a:xfrm>
            <a:prstGeom prst="rect">
              <a:avLst/>
            </a:prstGeom>
          </p:spPr>
        </p:pic>
        <p:pic>
          <p:nvPicPr>
            <p:cNvPr id="49" name="object 49"/>
            <p:cNvPicPr/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107950" y="3507397"/>
              <a:ext cx="1938147" cy="1067777"/>
            </a:xfrm>
            <a:prstGeom prst="rect">
              <a:avLst/>
            </a:prstGeom>
          </p:spPr>
        </p:pic>
        <p:sp>
          <p:nvSpPr>
            <p:cNvPr id="50" name="object 50"/>
            <p:cNvSpPr/>
            <p:nvPr/>
          </p:nvSpPr>
          <p:spPr>
            <a:xfrm>
              <a:off x="88900" y="3488347"/>
              <a:ext cx="1976755" cy="1106170"/>
            </a:xfrm>
            <a:custGeom>
              <a:avLst/>
              <a:gdLst/>
              <a:ahLst/>
              <a:cxnLst/>
              <a:rect l="l" t="t" r="r" b="b"/>
              <a:pathLst>
                <a:path w="1976755" h="1106170">
                  <a:moveTo>
                    <a:pt x="0" y="1105877"/>
                  </a:moveTo>
                  <a:lnTo>
                    <a:pt x="1976247" y="1105877"/>
                  </a:lnTo>
                  <a:lnTo>
                    <a:pt x="1976247" y="0"/>
                  </a:lnTo>
                  <a:lnTo>
                    <a:pt x="0" y="0"/>
                  </a:lnTo>
                  <a:lnTo>
                    <a:pt x="0" y="1105877"/>
                  </a:lnTo>
                  <a:close/>
                </a:path>
              </a:pathLst>
            </a:custGeom>
            <a:ln w="381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51" name="object 51"/>
            <p:cNvPicPr/>
            <p:nvPr/>
          </p:nvPicPr>
          <p:blipFill>
            <a:blip r:embed="rId11" cstate="print"/>
            <a:stretch>
              <a:fillRect/>
            </a:stretch>
          </p:blipFill>
          <p:spPr>
            <a:xfrm>
              <a:off x="1927860" y="3430523"/>
              <a:ext cx="1950719" cy="1418844"/>
            </a:xfrm>
            <a:prstGeom prst="rect">
              <a:avLst/>
            </a:prstGeom>
          </p:spPr>
        </p:pic>
        <p:pic>
          <p:nvPicPr>
            <p:cNvPr id="52" name="object 52"/>
            <p:cNvPicPr/>
            <p:nvPr/>
          </p:nvPicPr>
          <p:blipFill>
            <a:blip r:embed="rId12" cstate="print"/>
            <a:stretch>
              <a:fillRect/>
            </a:stretch>
          </p:blipFill>
          <p:spPr>
            <a:xfrm>
              <a:off x="2123313" y="3626405"/>
              <a:ext cx="1363164" cy="829897"/>
            </a:xfrm>
            <a:prstGeom prst="rect">
              <a:avLst/>
            </a:prstGeom>
          </p:spPr>
        </p:pic>
      </p:grpSp>
    </p:spTree>
  </p:cSld>
  <p:clrMapOvr>
    <a:masterClrMapping/>
  </p:clrMapOvr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5604668" y="231089"/>
            <a:ext cx="3335654" cy="26924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487680">
              <a:lnSpc>
                <a:spcPct val="100000"/>
              </a:lnSpc>
              <a:spcBef>
                <a:spcPts val="95"/>
              </a:spcBef>
            </a:pPr>
            <a:r>
              <a:rPr sz="1600" dirty="0">
                <a:solidFill>
                  <a:srgbClr val="FFFFFF"/>
                </a:solidFill>
                <a:latin typeface="Calibri"/>
                <a:cs typeface="Calibri"/>
              </a:rPr>
              <a:t>III</a:t>
            </a:r>
            <a:r>
              <a:rPr sz="1600" spc="-5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600" dirty="0">
                <a:solidFill>
                  <a:srgbClr val="FFFFFF"/>
                </a:solidFill>
                <a:latin typeface="Calibri"/>
                <a:cs typeface="Calibri"/>
              </a:rPr>
              <a:t>.</a:t>
            </a:r>
            <a:r>
              <a:rPr sz="1600" spc="-3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600" dirty="0">
                <a:solidFill>
                  <a:srgbClr val="FFFFFF"/>
                </a:solidFill>
                <a:latin typeface="Calibri"/>
                <a:cs typeface="Calibri"/>
              </a:rPr>
              <a:t>Les</a:t>
            </a:r>
            <a:r>
              <a:rPr sz="1600" spc="-3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600" dirty="0">
                <a:solidFill>
                  <a:srgbClr val="FFFFFF"/>
                </a:solidFill>
                <a:latin typeface="Calibri"/>
                <a:cs typeface="Calibri"/>
              </a:rPr>
              <a:t>roches</a:t>
            </a:r>
            <a:r>
              <a:rPr sz="1600" spc="-1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600" spc="-10" dirty="0">
                <a:solidFill>
                  <a:srgbClr val="FFFFFF"/>
                </a:solidFill>
                <a:latin typeface="Calibri"/>
                <a:cs typeface="Calibri"/>
              </a:rPr>
              <a:t>sédimentaires</a:t>
            </a:r>
            <a:endParaRPr sz="1600">
              <a:latin typeface="Calibri"/>
              <a:cs typeface="Calibri"/>
            </a:endParaRPr>
          </a:p>
        </p:txBody>
      </p:sp>
      <p:grpSp>
        <p:nvGrpSpPr>
          <p:cNvPr id="3" name="object 3"/>
          <p:cNvGrpSpPr/>
          <p:nvPr/>
        </p:nvGrpSpPr>
        <p:grpSpPr>
          <a:xfrm>
            <a:off x="166814" y="661288"/>
            <a:ext cx="4705985" cy="404495"/>
            <a:chOff x="166814" y="661288"/>
            <a:chExt cx="4705985" cy="404495"/>
          </a:xfrm>
        </p:grpSpPr>
        <p:sp>
          <p:nvSpPr>
            <p:cNvPr id="4" name="object 4"/>
            <p:cNvSpPr/>
            <p:nvPr/>
          </p:nvSpPr>
          <p:spPr>
            <a:xfrm>
              <a:off x="179514" y="673988"/>
              <a:ext cx="4680585" cy="379095"/>
            </a:xfrm>
            <a:custGeom>
              <a:avLst/>
              <a:gdLst/>
              <a:ahLst/>
              <a:cxnLst/>
              <a:rect l="l" t="t" r="r" b="b"/>
              <a:pathLst>
                <a:path w="4680585" h="379094">
                  <a:moveTo>
                    <a:pt x="4617402" y="0"/>
                  </a:moveTo>
                  <a:lnTo>
                    <a:pt x="63131" y="0"/>
                  </a:lnTo>
                  <a:lnTo>
                    <a:pt x="38554" y="4951"/>
                  </a:lnTo>
                  <a:lnTo>
                    <a:pt x="18488" y="18462"/>
                  </a:lnTo>
                  <a:lnTo>
                    <a:pt x="4960" y="38522"/>
                  </a:lnTo>
                  <a:lnTo>
                    <a:pt x="0" y="63119"/>
                  </a:lnTo>
                  <a:lnTo>
                    <a:pt x="0" y="315595"/>
                  </a:lnTo>
                  <a:lnTo>
                    <a:pt x="4960" y="340191"/>
                  </a:lnTo>
                  <a:lnTo>
                    <a:pt x="18488" y="360251"/>
                  </a:lnTo>
                  <a:lnTo>
                    <a:pt x="38554" y="373762"/>
                  </a:lnTo>
                  <a:lnTo>
                    <a:pt x="63131" y="378713"/>
                  </a:lnTo>
                  <a:lnTo>
                    <a:pt x="4617402" y="378713"/>
                  </a:lnTo>
                  <a:lnTo>
                    <a:pt x="4641945" y="373762"/>
                  </a:lnTo>
                  <a:lnTo>
                    <a:pt x="4662011" y="360251"/>
                  </a:lnTo>
                  <a:lnTo>
                    <a:pt x="4675552" y="340191"/>
                  </a:lnTo>
                  <a:lnTo>
                    <a:pt x="4680521" y="315595"/>
                  </a:lnTo>
                  <a:lnTo>
                    <a:pt x="4680521" y="63119"/>
                  </a:lnTo>
                  <a:lnTo>
                    <a:pt x="4675552" y="38522"/>
                  </a:lnTo>
                  <a:lnTo>
                    <a:pt x="4662011" y="18462"/>
                  </a:lnTo>
                  <a:lnTo>
                    <a:pt x="4641945" y="4951"/>
                  </a:lnTo>
                  <a:lnTo>
                    <a:pt x="4617402" y="0"/>
                  </a:lnTo>
                  <a:close/>
                </a:path>
              </a:pathLst>
            </a:custGeom>
            <a:solidFill>
              <a:srgbClr val="C0504D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" name="object 5"/>
            <p:cNvSpPr/>
            <p:nvPr/>
          </p:nvSpPr>
          <p:spPr>
            <a:xfrm>
              <a:off x="179514" y="673988"/>
              <a:ext cx="4680585" cy="379095"/>
            </a:xfrm>
            <a:custGeom>
              <a:avLst/>
              <a:gdLst/>
              <a:ahLst/>
              <a:cxnLst/>
              <a:rect l="l" t="t" r="r" b="b"/>
              <a:pathLst>
                <a:path w="4680585" h="379094">
                  <a:moveTo>
                    <a:pt x="4617402" y="0"/>
                  </a:moveTo>
                  <a:lnTo>
                    <a:pt x="4641945" y="4951"/>
                  </a:lnTo>
                  <a:lnTo>
                    <a:pt x="4662011" y="18462"/>
                  </a:lnTo>
                  <a:lnTo>
                    <a:pt x="4675552" y="38522"/>
                  </a:lnTo>
                  <a:lnTo>
                    <a:pt x="4680521" y="63119"/>
                  </a:lnTo>
                  <a:lnTo>
                    <a:pt x="4680521" y="315595"/>
                  </a:lnTo>
                  <a:lnTo>
                    <a:pt x="4675552" y="340191"/>
                  </a:lnTo>
                  <a:lnTo>
                    <a:pt x="4662011" y="360251"/>
                  </a:lnTo>
                  <a:lnTo>
                    <a:pt x="4641945" y="373762"/>
                  </a:lnTo>
                  <a:lnTo>
                    <a:pt x="4617402" y="378713"/>
                  </a:lnTo>
                  <a:lnTo>
                    <a:pt x="63131" y="378713"/>
                  </a:lnTo>
                  <a:lnTo>
                    <a:pt x="38554" y="373762"/>
                  </a:lnTo>
                  <a:lnTo>
                    <a:pt x="18488" y="360251"/>
                  </a:lnTo>
                  <a:lnTo>
                    <a:pt x="4960" y="340191"/>
                  </a:lnTo>
                  <a:lnTo>
                    <a:pt x="0" y="315595"/>
                  </a:lnTo>
                  <a:lnTo>
                    <a:pt x="0" y="63119"/>
                  </a:lnTo>
                  <a:lnTo>
                    <a:pt x="4960" y="38522"/>
                  </a:lnTo>
                  <a:lnTo>
                    <a:pt x="18488" y="18462"/>
                  </a:lnTo>
                  <a:lnTo>
                    <a:pt x="38554" y="4951"/>
                  </a:lnTo>
                  <a:lnTo>
                    <a:pt x="63131" y="0"/>
                  </a:lnTo>
                  <a:lnTo>
                    <a:pt x="4617402" y="0"/>
                  </a:lnTo>
                  <a:close/>
                </a:path>
              </a:pathLst>
            </a:custGeom>
            <a:ln w="25400">
              <a:solidFill>
                <a:srgbClr val="8B3836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6" name="object 6"/>
          <p:cNvSpPr txBox="1"/>
          <p:nvPr/>
        </p:nvSpPr>
        <p:spPr>
          <a:xfrm>
            <a:off x="1215948" y="716661"/>
            <a:ext cx="2608580" cy="26924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299085" indent="-286385">
              <a:lnSpc>
                <a:spcPct val="100000"/>
              </a:lnSpc>
              <a:spcBef>
                <a:spcPts val="95"/>
              </a:spcBef>
              <a:buFont typeface="Arial"/>
              <a:buChar char="•"/>
              <a:tabLst>
                <a:tab pos="299085" algn="l"/>
              </a:tabLst>
            </a:pPr>
            <a:r>
              <a:rPr sz="1600" spc="-10" dirty="0">
                <a:solidFill>
                  <a:srgbClr val="FFFFFF"/>
                </a:solidFill>
                <a:latin typeface="Calibri"/>
                <a:cs typeface="Calibri"/>
              </a:rPr>
              <a:t>Sédimentation</a:t>
            </a:r>
            <a:r>
              <a:rPr sz="1600" spc="-3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600" spc="-10" dirty="0">
                <a:solidFill>
                  <a:srgbClr val="FFFFFF"/>
                </a:solidFill>
                <a:latin typeface="Calibri"/>
                <a:cs typeface="Calibri"/>
              </a:rPr>
              <a:t>évaporitique</a:t>
            </a:r>
            <a:endParaRPr sz="1600">
              <a:latin typeface="Calibri"/>
              <a:cs typeface="Calibri"/>
            </a:endParaRPr>
          </a:p>
        </p:txBody>
      </p:sp>
      <p:grpSp>
        <p:nvGrpSpPr>
          <p:cNvPr id="7" name="object 7"/>
          <p:cNvGrpSpPr/>
          <p:nvPr/>
        </p:nvGrpSpPr>
        <p:grpSpPr>
          <a:xfrm>
            <a:off x="5567426" y="653923"/>
            <a:ext cx="3409950" cy="411480"/>
            <a:chOff x="5567426" y="653923"/>
            <a:chExt cx="3409950" cy="411480"/>
          </a:xfrm>
        </p:grpSpPr>
        <p:sp>
          <p:nvSpPr>
            <p:cNvPr id="8" name="object 8"/>
            <p:cNvSpPr/>
            <p:nvPr/>
          </p:nvSpPr>
          <p:spPr>
            <a:xfrm>
              <a:off x="5580126" y="666623"/>
              <a:ext cx="3384550" cy="386080"/>
            </a:xfrm>
            <a:custGeom>
              <a:avLst/>
              <a:gdLst/>
              <a:ahLst/>
              <a:cxnLst/>
              <a:rect l="l" t="t" r="r" b="b"/>
              <a:pathLst>
                <a:path w="3384550" h="386080">
                  <a:moveTo>
                    <a:pt x="3320033" y="0"/>
                  </a:moveTo>
                  <a:lnTo>
                    <a:pt x="64388" y="0"/>
                  </a:lnTo>
                  <a:lnTo>
                    <a:pt x="39326" y="5058"/>
                  </a:lnTo>
                  <a:lnTo>
                    <a:pt x="18859" y="18843"/>
                  </a:lnTo>
                  <a:lnTo>
                    <a:pt x="5060" y="39272"/>
                  </a:lnTo>
                  <a:lnTo>
                    <a:pt x="0" y="64262"/>
                  </a:lnTo>
                  <a:lnTo>
                    <a:pt x="0" y="321690"/>
                  </a:lnTo>
                  <a:lnTo>
                    <a:pt x="5060" y="346753"/>
                  </a:lnTo>
                  <a:lnTo>
                    <a:pt x="18859" y="367220"/>
                  </a:lnTo>
                  <a:lnTo>
                    <a:pt x="39326" y="381019"/>
                  </a:lnTo>
                  <a:lnTo>
                    <a:pt x="64388" y="386079"/>
                  </a:lnTo>
                  <a:lnTo>
                    <a:pt x="3320033" y="386079"/>
                  </a:lnTo>
                  <a:lnTo>
                    <a:pt x="3345096" y="381019"/>
                  </a:lnTo>
                  <a:lnTo>
                    <a:pt x="3365563" y="367220"/>
                  </a:lnTo>
                  <a:lnTo>
                    <a:pt x="3379362" y="346753"/>
                  </a:lnTo>
                  <a:lnTo>
                    <a:pt x="3384423" y="321690"/>
                  </a:lnTo>
                  <a:lnTo>
                    <a:pt x="3384423" y="64262"/>
                  </a:lnTo>
                  <a:lnTo>
                    <a:pt x="3379362" y="39272"/>
                  </a:lnTo>
                  <a:lnTo>
                    <a:pt x="3365563" y="18843"/>
                  </a:lnTo>
                  <a:lnTo>
                    <a:pt x="3345096" y="5058"/>
                  </a:lnTo>
                  <a:lnTo>
                    <a:pt x="3320033" y="0"/>
                  </a:lnTo>
                  <a:close/>
                </a:path>
              </a:pathLst>
            </a:custGeom>
            <a:solidFill>
              <a:srgbClr val="F7954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" name="object 9"/>
            <p:cNvSpPr/>
            <p:nvPr/>
          </p:nvSpPr>
          <p:spPr>
            <a:xfrm>
              <a:off x="5580126" y="666623"/>
              <a:ext cx="3384550" cy="386080"/>
            </a:xfrm>
            <a:custGeom>
              <a:avLst/>
              <a:gdLst/>
              <a:ahLst/>
              <a:cxnLst/>
              <a:rect l="l" t="t" r="r" b="b"/>
              <a:pathLst>
                <a:path w="3384550" h="386080">
                  <a:moveTo>
                    <a:pt x="0" y="64262"/>
                  </a:moveTo>
                  <a:lnTo>
                    <a:pt x="5060" y="39272"/>
                  </a:lnTo>
                  <a:lnTo>
                    <a:pt x="18859" y="18843"/>
                  </a:lnTo>
                  <a:lnTo>
                    <a:pt x="39326" y="5058"/>
                  </a:lnTo>
                  <a:lnTo>
                    <a:pt x="64388" y="0"/>
                  </a:lnTo>
                  <a:lnTo>
                    <a:pt x="3320033" y="0"/>
                  </a:lnTo>
                  <a:lnTo>
                    <a:pt x="3345096" y="5058"/>
                  </a:lnTo>
                  <a:lnTo>
                    <a:pt x="3365563" y="18843"/>
                  </a:lnTo>
                  <a:lnTo>
                    <a:pt x="3379362" y="39272"/>
                  </a:lnTo>
                  <a:lnTo>
                    <a:pt x="3384423" y="64262"/>
                  </a:lnTo>
                  <a:lnTo>
                    <a:pt x="3384423" y="321690"/>
                  </a:lnTo>
                  <a:lnTo>
                    <a:pt x="3379362" y="346753"/>
                  </a:lnTo>
                  <a:lnTo>
                    <a:pt x="3365563" y="367220"/>
                  </a:lnTo>
                  <a:lnTo>
                    <a:pt x="3345096" y="381019"/>
                  </a:lnTo>
                  <a:lnTo>
                    <a:pt x="3320033" y="386079"/>
                  </a:lnTo>
                  <a:lnTo>
                    <a:pt x="64388" y="386079"/>
                  </a:lnTo>
                  <a:lnTo>
                    <a:pt x="39326" y="381019"/>
                  </a:lnTo>
                  <a:lnTo>
                    <a:pt x="18859" y="367220"/>
                  </a:lnTo>
                  <a:lnTo>
                    <a:pt x="5060" y="346753"/>
                  </a:lnTo>
                  <a:lnTo>
                    <a:pt x="0" y="321690"/>
                  </a:lnTo>
                  <a:lnTo>
                    <a:pt x="0" y="64262"/>
                  </a:lnTo>
                  <a:close/>
                </a:path>
              </a:pathLst>
            </a:custGeom>
            <a:ln w="25399">
              <a:solidFill>
                <a:srgbClr val="B66C3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0" name="object 10"/>
          <p:cNvSpPr txBox="1"/>
          <p:nvPr/>
        </p:nvSpPr>
        <p:spPr>
          <a:xfrm>
            <a:off x="5706871" y="712978"/>
            <a:ext cx="3128645" cy="26924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600" i="1" dirty="0">
                <a:solidFill>
                  <a:srgbClr val="FFFFFF"/>
                </a:solidFill>
                <a:latin typeface="Calibri"/>
                <a:cs typeface="Calibri"/>
              </a:rPr>
              <a:t>3.</a:t>
            </a:r>
            <a:r>
              <a:rPr sz="1600" i="1" spc="-5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600" i="1" dirty="0">
                <a:solidFill>
                  <a:srgbClr val="FFFFFF"/>
                </a:solidFill>
                <a:latin typeface="Calibri"/>
                <a:cs typeface="Calibri"/>
              </a:rPr>
              <a:t>Catégories</a:t>
            </a:r>
            <a:r>
              <a:rPr sz="1600" i="1" spc="-4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600" i="1" dirty="0">
                <a:solidFill>
                  <a:srgbClr val="FFFFFF"/>
                </a:solidFill>
                <a:latin typeface="Calibri"/>
                <a:cs typeface="Calibri"/>
              </a:rPr>
              <a:t>de</a:t>
            </a:r>
            <a:r>
              <a:rPr sz="1600" i="1" spc="-3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600" i="1" dirty="0">
                <a:solidFill>
                  <a:srgbClr val="FFFFFF"/>
                </a:solidFill>
                <a:latin typeface="Calibri"/>
                <a:cs typeface="Calibri"/>
              </a:rPr>
              <a:t>roches</a:t>
            </a:r>
            <a:r>
              <a:rPr sz="1600" i="1" spc="-4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600" i="1" spc="-10" dirty="0">
                <a:solidFill>
                  <a:srgbClr val="FFFFFF"/>
                </a:solidFill>
                <a:latin typeface="Calibri"/>
                <a:cs typeface="Calibri"/>
              </a:rPr>
              <a:t>sédimentaires</a:t>
            </a:r>
            <a:endParaRPr sz="1600">
              <a:latin typeface="Calibri"/>
              <a:cs typeface="Calibri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271068" y="1358900"/>
            <a:ext cx="8613775" cy="574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</a:pPr>
            <a:r>
              <a:rPr sz="1800" dirty="0">
                <a:latin typeface="Calibri"/>
                <a:cs typeface="Calibri"/>
              </a:rPr>
              <a:t>Les</a:t>
            </a:r>
            <a:r>
              <a:rPr sz="1800" spc="-30" dirty="0">
                <a:latin typeface="Calibri"/>
                <a:cs typeface="Calibri"/>
              </a:rPr>
              <a:t> </a:t>
            </a:r>
            <a:r>
              <a:rPr sz="1800" spc="-10" dirty="0">
                <a:latin typeface="Calibri"/>
                <a:cs typeface="Calibri"/>
              </a:rPr>
              <a:t>évaporites</a:t>
            </a:r>
            <a:r>
              <a:rPr sz="1800" spc="-30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sont</a:t>
            </a:r>
            <a:r>
              <a:rPr sz="1800" spc="-35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des</a:t>
            </a:r>
            <a:r>
              <a:rPr sz="1800" spc="-30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sédiments</a:t>
            </a:r>
            <a:r>
              <a:rPr sz="1800" spc="-25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chimiques</a:t>
            </a:r>
            <a:r>
              <a:rPr sz="1800" spc="-15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composés</a:t>
            </a:r>
            <a:r>
              <a:rPr sz="1800" spc="-25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de</a:t>
            </a:r>
            <a:r>
              <a:rPr sz="1800" spc="-25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minéraux</a:t>
            </a:r>
            <a:r>
              <a:rPr sz="1800" spc="-35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qui</a:t>
            </a:r>
            <a:r>
              <a:rPr sz="1800" spc="-30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cristallisent</a:t>
            </a:r>
            <a:r>
              <a:rPr sz="1800" spc="-35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à</a:t>
            </a:r>
            <a:r>
              <a:rPr sz="1800" spc="-30" dirty="0">
                <a:latin typeface="Calibri"/>
                <a:cs typeface="Calibri"/>
              </a:rPr>
              <a:t> </a:t>
            </a:r>
            <a:r>
              <a:rPr sz="1800" spc="-10" dirty="0">
                <a:latin typeface="Calibri"/>
                <a:cs typeface="Calibri"/>
              </a:rPr>
              <a:t>partir </a:t>
            </a:r>
            <a:r>
              <a:rPr sz="1800" dirty="0">
                <a:latin typeface="Calibri"/>
                <a:cs typeface="Calibri"/>
              </a:rPr>
              <a:t>des</a:t>
            </a:r>
            <a:r>
              <a:rPr sz="1800" spc="-40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substances</a:t>
            </a:r>
            <a:r>
              <a:rPr sz="1800" spc="345" dirty="0">
                <a:latin typeface="Calibri"/>
                <a:cs typeface="Calibri"/>
              </a:rPr>
              <a:t> </a:t>
            </a:r>
            <a:r>
              <a:rPr sz="1800" spc="-10" dirty="0">
                <a:latin typeface="Calibri"/>
                <a:cs typeface="Calibri"/>
              </a:rPr>
              <a:t>dissoutes</a:t>
            </a:r>
            <a:r>
              <a:rPr sz="1800" spc="-30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dans</a:t>
            </a:r>
            <a:r>
              <a:rPr sz="1800" spc="-35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les</a:t>
            </a:r>
            <a:r>
              <a:rPr sz="1800" spc="-40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eaux</a:t>
            </a:r>
            <a:r>
              <a:rPr sz="1800" spc="-35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de</a:t>
            </a:r>
            <a:r>
              <a:rPr sz="1800" spc="-40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surface</a:t>
            </a:r>
            <a:r>
              <a:rPr sz="1800" spc="-25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et</a:t>
            </a:r>
            <a:r>
              <a:rPr sz="1800" spc="-45" dirty="0">
                <a:latin typeface="Calibri"/>
                <a:cs typeface="Calibri"/>
              </a:rPr>
              <a:t> </a:t>
            </a:r>
            <a:r>
              <a:rPr sz="1800" spc="-10" dirty="0">
                <a:latin typeface="Calibri"/>
                <a:cs typeface="Calibri"/>
              </a:rPr>
              <a:t>concentrées</a:t>
            </a:r>
            <a:r>
              <a:rPr sz="1800" spc="-25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par</a:t>
            </a:r>
            <a:r>
              <a:rPr sz="1800" spc="-30" dirty="0">
                <a:latin typeface="Calibri"/>
                <a:cs typeface="Calibri"/>
              </a:rPr>
              <a:t> </a:t>
            </a:r>
            <a:r>
              <a:rPr sz="1800" spc="-10" dirty="0">
                <a:latin typeface="Calibri"/>
                <a:cs typeface="Calibri"/>
              </a:rPr>
              <a:t>évaporation.</a:t>
            </a:r>
            <a:endParaRPr sz="1800">
              <a:latin typeface="Calibri"/>
              <a:cs typeface="Calibri"/>
            </a:endParaRPr>
          </a:p>
        </p:txBody>
      </p:sp>
      <p:grpSp>
        <p:nvGrpSpPr>
          <p:cNvPr id="12" name="object 12"/>
          <p:cNvGrpSpPr/>
          <p:nvPr/>
        </p:nvGrpSpPr>
        <p:grpSpPr>
          <a:xfrm>
            <a:off x="112762" y="1981187"/>
            <a:ext cx="8864600" cy="4877435"/>
            <a:chOff x="112762" y="1981187"/>
            <a:chExt cx="8864600" cy="4877435"/>
          </a:xfrm>
        </p:grpSpPr>
        <p:pic>
          <p:nvPicPr>
            <p:cNvPr id="13" name="object 1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112762" y="1981187"/>
              <a:ext cx="5622055" cy="4876811"/>
            </a:xfrm>
            <a:prstGeom prst="rect">
              <a:avLst/>
            </a:prstGeom>
          </p:spPr>
        </p:pic>
        <p:pic>
          <p:nvPicPr>
            <p:cNvPr id="14" name="object 14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257098" y="2139645"/>
              <a:ext cx="5107051" cy="4457700"/>
            </a:xfrm>
            <a:prstGeom prst="rect">
              <a:avLst/>
            </a:prstGeom>
          </p:spPr>
        </p:pic>
        <p:sp>
          <p:nvSpPr>
            <p:cNvPr id="15" name="object 15"/>
            <p:cNvSpPr/>
            <p:nvPr/>
          </p:nvSpPr>
          <p:spPr>
            <a:xfrm>
              <a:off x="5580126" y="2132837"/>
              <a:ext cx="3384550" cy="1477645"/>
            </a:xfrm>
            <a:custGeom>
              <a:avLst/>
              <a:gdLst/>
              <a:ahLst/>
              <a:cxnLst/>
              <a:rect l="l" t="t" r="r" b="b"/>
              <a:pathLst>
                <a:path w="3384550" h="1477645">
                  <a:moveTo>
                    <a:pt x="3384423" y="0"/>
                  </a:moveTo>
                  <a:lnTo>
                    <a:pt x="0" y="0"/>
                  </a:lnTo>
                  <a:lnTo>
                    <a:pt x="0" y="1477391"/>
                  </a:lnTo>
                  <a:lnTo>
                    <a:pt x="3384423" y="1477391"/>
                  </a:lnTo>
                  <a:lnTo>
                    <a:pt x="3384423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" name="object 16"/>
            <p:cNvSpPr/>
            <p:nvPr/>
          </p:nvSpPr>
          <p:spPr>
            <a:xfrm>
              <a:off x="5580126" y="2132837"/>
              <a:ext cx="3384550" cy="1477645"/>
            </a:xfrm>
            <a:custGeom>
              <a:avLst/>
              <a:gdLst/>
              <a:ahLst/>
              <a:cxnLst/>
              <a:rect l="l" t="t" r="r" b="b"/>
              <a:pathLst>
                <a:path w="3384550" h="1477645">
                  <a:moveTo>
                    <a:pt x="0" y="1477391"/>
                  </a:moveTo>
                  <a:lnTo>
                    <a:pt x="3384423" y="1477391"/>
                  </a:lnTo>
                  <a:lnTo>
                    <a:pt x="3384423" y="0"/>
                  </a:lnTo>
                  <a:lnTo>
                    <a:pt x="0" y="0"/>
                  </a:lnTo>
                  <a:lnTo>
                    <a:pt x="0" y="1477391"/>
                  </a:lnTo>
                  <a:close/>
                </a:path>
              </a:pathLst>
            </a:custGeom>
            <a:ln w="254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7" name="object 17"/>
          <p:cNvSpPr txBox="1"/>
          <p:nvPr/>
        </p:nvSpPr>
        <p:spPr>
          <a:xfrm>
            <a:off x="5672328" y="2151126"/>
            <a:ext cx="906780" cy="574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R="5080">
              <a:lnSpc>
                <a:spcPct val="100000"/>
              </a:lnSpc>
              <a:spcBef>
                <a:spcPts val="100"/>
              </a:spcBef>
            </a:pPr>
            <a:r>
              <a:rPr sz="1800" spc="-10" dirty="0">
                <a:latin typeface="Calibri"/>
                <a:cs typeface="Calibri"/>
              </a:rPr>
              <a:t>Exemple </a:t>
            </a:r>
            <a:r>
              <a:rPr sz="1800" spc="-20" dirty="0">
                <a:latin typeface="Calibri"/>
                <a:cs typeface="Calibri"/>
              </a:rPr>
              <a:t>différents</a:t>
            </a:r>
            <a:endParaRPr sz="1800">
              <a:latin typeface="Calibri"/>
              <a:cs typeface="Calibri"/>
            </a:endParaRPr>
          </a:p>
        </p:txBody>
      </p:sp>
      <p:sp>
        <p:nvSpPr>
          <p:cNvPr id="18" name="object 18"/>
          <p:cNvSpPr txBox="1"/>
          <p:nvPr/>
        </p:nvSpPr>
        <p:spPr>
          <a:xfrm>
            <a:off x="6745478" y="2151126"/>
            <a:ext cx="2140585" cy="574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4445" marR="5080" indent="-5080">
              <a:lnSpc>
                <a:spcPct val="100000"/>
              </a:lnSpc>
              <a:spcBef>
                <a:spcPts val="100"/>
              </a:spcBef>
              <a:tabLst>
                <a:tab pos="519430" algn="l"/>
                <a:tab pos="1802764" algn="l"/>
                <a:tab pos="1897380" algn="l"/>
              </a:tabLst>
            </a:pPr>
            <a:r>
              <a:rPr sz="1800" spc="-25" dirty="0">
                <a:latin typeface="Calibri"/>
                <a:cs typeface="Calibri"/>
              </a:rPr>
              <a:t>de</a:t>
            </a:r>
            <a:r>
              <a:rPr sz="1800" dirty="0">
                <a:latin typeface="Calibri"/>
                <a:cs typeface="Calibri"/>
              </a:rPr>
              <a:t>	</a:t>
            </a:r>
            <a:r>
              <a:rPr sz="1800" spc="-10" dirty="0">
                <a:latin typeface="Calibri"/>
                <a:cs typeface="Calibri"/>
              </a:rPr>
              <a:t>répartition</a:t>
            </a:r>
            <a:r>
              <a:rPr sz="1800" dirty="0">
                <a:latin typeface="Calibri"/>
                <a:cs typeface="Calibri"/>
              </a:rPr>
              <a:t>	</a:t>
            </a:r>
            <a:r>
              <a:rPr sz="1800" spc="-25" dirty="0">
                <a:latin typeface="Calibri"/>
                <a:cs typeface="Calibri"/>
              </a:rPr>
              <a:t>des </a:t>
            </a:r>
            <a:r>
              <a:rPr sz="1800" spc="-20" dirty="0">
                <a:latin typeface="Calibri"/>
                <a:cs typeface="Calibri"/>
              </a:rPr>
              <a:t>sels</a:t>
            </a:r>
            <a:r>
              <a:rPr sz="1800" dirty="0">
                <a:latin typeface="Calibri"/>
                <a:cs typeface="Calibri"/>
              </a:rPr>
              <a:t>	</a:t>
            </a:r>
            <a:r>
              <a:rPr sz="1800" spc="-320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évaporitique		</a:t>
            </a:r>
            <a:r>
              <a:rPr sz="1800" spc="-25" dirty="0">
                <a:latin typeface="Calibri"/>
                <a:cs typeface="Calibri"/>
              </a:rPr>
              <a:t>au</a:t>
            </a:r>
            <a:endParaRPr sz="1800">
              <a:latin typeface="Calibri"/>
              <a:cs typeface="Calibri"/>
            </a:endParaRPr>
          </a:p>
        </p:txBody>
      </p:sp>
      <p:sp>
        <p:nvSpPr>
          <p:cNvPr id="19" name="object 19"/>
          <p:cNvSpPr txBox="1"/>
          <p:nvPr/>
        </p:nvSpPr>
        <p:spPr>
          <a:xfrm>
            <a:off x="5672328" y="2699715"/>
            <a:ext cx="3215005" cy="848994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R="5080" algn="just">
              <a:lnSpc>
                <a:spcPct val="100000"/>
              </a:lnSpc>
              <a:spcBef>
                <a:spcPts val="100"/>
              </a:spcBef>
            </a:pPr>
            <a:r>
              <a:rPr sz="1800" dirty="0">
                <a:latin typeface="Calibri"/>
                <a:cs typeface="Calibri"/>
              </a:rPr>
              <a:t>sein</a:t>
            </a:r>
            <a:r>
              <a:rPr sz="1800" spc="280" dirty="0">
                <a:latin typeface="Calibri"/>
                <a:cs typeface="Calibri"/>
              </a:rPr>
              <a:t>    </a:t>
            </a:r>
            <a:r>
              <a:rPr sz="1800" dirty="0">
                <a:latin typeface="Calibri"/>
                <a:cs typeface="Calibri"/>
              </a:rPr>
              <a:t>d’une</a:t>
            </a:r>
            <a:r>
              <a:rPr sz="1800" spc="280" dirty="0">
                <a:latin typeface="Calibri"/>
                <a:cs typeface="Calibri"/>
              </a:rPr>
              <a:t>    </a:t>
            </a:r>
            <a:r>
              <a:rPr sz="1800" dirty="0">
                <a:latin typeface="Calibri"/>
                <a:cs typeface="Calibri"/>
              </a:rPr>
              <a:t>lagune</a:t>
            </a:r>
            <a:r>
              <a:rPr sz="1800" spc="280" dirty="0">
                <a:latin typeface="Calibri"/>
                <a:cs typeface="Calibri"/>
              </a:rPr>
              <a:t>    </a:t>
            </a:r>
            <a:r>
              <a:rPr sz="1800" spc="-20" dirty="0">
                <a:latin typeface="Calibri"/>
                <a:cs typeface="Calibri"/>
              </a:rPr>
              <a:t>littoral </a:t>
            </a:r>
            <a:r>
              <a:rPr sz="1800" dirty="0">
                <a:latin typeface="Calibri"/>
                <a:cs typeface="Calibri"/>
              </a:rPr>
              <a:t>épisodiquement</a:t>
            </a:r>
            <a:r>
              <a:rPr sz="1800" spc="30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isolé</a:t>
            </a:r>
            <a:r>
              <a:rPr sz="1800" spc="35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du</a:t>
            </a:r>
            <a:r>
              <a:rPr sz="1800" spc="30" dirty="0">
                <a:latin typeface="Calibri"/>
                <a:cs typeface="Calibri"/>
              </a:rPr>
              <a:t> </a:t>
            </a:r>
            <a:r>
              <a:rPr sz="1800" spc="-10" dirty="0">
                <a:latin typeface="Calibri"/>
                <a:cs typeface="Calibri"/>
              </a:rPr>
              <a:t>domaine marin</a:t>
            </a:r>
            <a:endParaRPr sz="1800">
              <a:latin typeface="Calibri"/>
              <a:cs typeface="Calibri"/>
            </a:endParaRPr>
          </a:p>
        </p:txBody>
      </p:sp>
      <p:grpSp>
        <p:nvGrpSpPr>
          <p:cNvPr id="20" name="object 20"/>
          <p:cNvGrpSpPr/>
          <p:nvPr/>
        </p:nvGrpSpPr>
        <p:grpSpPr>
          <a:xfrm>
            <a:off x="4436364" y="4084318"/>
            <a:ext cx="4646930" cy="2731135"/>
            <a:chOff x="4436364" y="4084318"/>
            <a:chExt cx="4646930" cy="2731135"/>
          </a:xfrm>
        </p:grpSpPr>
        <p:pic>
          <p:nvPicPr>
            <p:cNvPr id="21" name="object 21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4436364" y="4084318"/>
              <a:ext cx="4646676" cy="2731008"/>
            </a:xfrm>
            <a:prstGeom prst="rect">
              <a:avLst/>
            </a:prstGeom>
          </p:spPr>
        </p:pic>
        <p:pic>
          <p:nvPicPr>
            <p:cNvPr id="22" name="object 22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4500753" y="4149026"/>
              <a:ext cx="4463669" cy="2548382"/>
            </a:xfrm>
            <a:prstGeom prst="rect">
              <a:avLst/>
            </a:prstGeom>
          </p:spPr>
        </p:pic>
        <p:sp>
          <p:nvSpPr>
            <p:cNvPr id="23" name="object 23"/>
            <p:cNvSpPr/>
            <p:nvPr/>
          </p:nvSpPr>
          <p:spPr>
            <a:xfrm>
              <a:off x="4481703" y="4129976"/>
              <a:ext cx="4502150" cy="2586990"/>
            </a:xfrm>
            <a:custGeom>
              <a:avLst/>
              <a:gdLst/>
              <a:ahLst/>
              <a:cxnLst/>
              <a:rect l="l" t="t" r="r" b="b"/>
              <a:pathLst>
                <a:path w="4502150" h="2586990">
                  <a:moveTo>
                    <a:pt x="0" y="2586482"/>
                  </a:moveTo>
                  <a:lnTo>
                    <a:pt x="4501769" y="2586482"/>
                  </a:lnTo>
                  <a:lnTo>
                    <a:pt x="4501769" y="0"/>
                  </a:lnTo>
                  <a:lnTo>
                    <a:pt x="0" y="0"/>
                  </a:lnTo>
                  <a:lnTo>
                    <a:pt x="0" y="2586482"/>
                  </a:lnTo>
                  <a:close/>
                </a:path>
              </a:pathLst>
            </a:custGeom>
            <a:ln w="381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</p:spTree>
  </p:cSld>
  <p:clrMapOvr>
    <a:masterClrMapping/>
  </p:clrMapOvr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5604668" y="231089"/>
            <a:ext cx="3335654" cy="26924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487680">
              <a:lnSpc>
                <a:spcPct val="100000"/>
              </a:lnSpc>
              <a:spcBef>
                <a:spcPts val="95"/>
              </a:spcBef>
            </a:pPr>
            <a:r>
              <a:rPr sz="1600" dirty="0">
                <a:solidFill>
                  <a:srgbClr val="FFFFFF"/>
                </a:solidFill>
                <a:latin typeface="Calibri"/>
                <a:cs typeface="Calibri"/>
              </a:rPr>
              <a:t>III</a:t>
            </a:r>
            <a:r>
              <a:rPr sz="1600" spc="-5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600" dirty="0">
                <a:solidFill>
                  <a:srgbClr val="FFFFFF"/>
                </a:solidFill>
                <a:latin typeface="Calibri"/>
                <a:cs typeface="Calibri"/>
              </a:rPr>
              <a:t>.</a:t>
            </a:r>
            <a:r>
              <a:rPr sz="1600" spc="-3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600" dirty="0">
                <a:solidFill>
                  <a:srgbClr val="FFFFFF"/>
                </a:solidFill>
                <a:latin typeface="Calibri"/>
                <a:cs typeface="Calibri"/>
              </a:rPr>
              <a:t>Les</a:t>
            </a:r>
            <a:r>
              <a:rPr sz="1600" spc="-3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600" dirty="0">
                <a:solidFill>
                  <a:srgbClr val="FFFFFF"/>
                </a:solidFill>
                <a:latin typeface="Calibri"/>
                <a:cs typeface="Calibri"/>
              </a:rPr>
              <a:t>roches</a:t>
            </a:r>
            <a:r>
              <a:rPr sz="1600" spc="-1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600" spc="-10" dirty="0">
                <a:solidFill>
                  <a:srgbClr val="FFFFFF"/>
                </a:solidFill>
                <a:latin typeface="Calibri"/>
                <a:cs typeface="Calibri"/>
              </a:rPr>
              <a:t>sédimentaires</a:t>
            </a:r>
            <a:endParaRPr sz="1600">
              <a:latin typeface="Calibri"/>
              <a:cs typeface="Calibri"/>
            </a:endParaRPr>
          </a:p>
        </p:txBody>
      </p:sp>
      <p:grpSp>
        <p:nvGrpSpPr>
          <p:cNvPr id="3" name="object 3"/>
          <p:cNvGrpSpPr/>
          <p:nvPr/>
        </p:nvGrpSpPr>
        <p:grpSpPr>
          <a:xfrm>
            <a:off x="166814" y="661288"/>
            <a:ext cx="4705985" cy="404495"/>
            <a:chOff x="166814" y="661288"/>
            <a:chExt cx="4705985" cy="404495"/>
          </a:xfrm>
        </p:grpSpPr>
        <p:sp>
          <p:nvSpPr>
            <p:cNvPr id="4" name="object 4"/>
            <p:cNvSpPr/>
            <p:nvPr/>
          </p:nvSpPr>
          <p:spPr>
            <a:xfrm>
              <a:off x="179514" y="673988"/>
              <a:ext cx="4680585" cy="379095"/>
            </a:xfrm>
            <a:custGeom>
              <a:avLst/>
              <a:gdLst/>
              <a:ahLst/>
              <a:cxnLst/>
              <a:rect l="l" t="t" r="r" b="b"/>
              <a:pathLst>
                <a:path w="4680585" h="379094">
                  <a:moveTo>
                    <a:pt x="4617402" y="0"/>
                  </a:moveTo>
                  <a:lnTo>
                    <a:pt x="63131" y="0"/>
                  </a:lnTo>
                  <a:lnTo>
                    <a:pt x="38554" y="4951"/>
                  </a:lnTo>
                  <a:lnTo>
                    <a:pt x="18488" y="18462"/>
                  </a:lnTo>
                  <a:lnTo>
                    <a:pt x="4960" y="38522"/>
                  </a:lnTo>
                  <a:lnTo>
                    <a:pt x="0" y="63119"/>
                  </a:lnTo>
                  <a:lnTo>
                    <a:pt x="0" y="315595"/>
                  </a:lnTo>
                  <a:lnTo>
                    <a:pt x="4960" y="340191"/>
                  </a:lnTo>
                  <a:lnTo>
                    <a:pt x="18488" y="360251"/>
                  </a:lnTo>
                  <a:lnTo>
                    <a:pt x="38554" y="373762"/>
                  </a:lnTo>
                  <a:lnTo>
                    <a:pt x="63131" y="378713"/>
                  </a:lnTo>
                  <a:lnTo>
                    <a:pt x="4617402" y="378713"/>
                  </a:lnTo>
                  <a:lnTo>
                    <a:pt x="4641945" y="373762"/>
                  </a:lnTo>
                  <a:lnTo>
                    <a:pt x="4662011" y="360251"/>
                  </a:lnTo>
                  <a:lnTo>
                    <a:pt x="4675552" y="340191"/>
                  </a:lnTo>
                  <a:lnTo>
                    <a:pt x="4680521" y="315595"/>
                  </a:lnTo>
                  <a:lnTo>
                    <a:pt x="4680521" y="63119"/>
                  </a:lnTo>
                  <a:lnTo>
                    <a:pt x="4675552" y="38522"/>
                  </a:lnTo>
                  <a:lnTo>
                    <a:pt x="4662011" y="18462"/>
                  </a:lnTo>
                  <a:lnTo>
                    <a:pt x="4641945" y="4951"/>
                  </a:lnTo>
                  <a:lnTo>
                    <a:pt x="4617402" y="0"/>
                  </a:lnTo>
                  <a:close/>
                </a:path>
              </a:pathLst>
            </a:custGeom>
            <a:solidFill>
              <a:srgbClr val="C0504D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" name="object 5"/>
            <p:cNvSpPr/>
            <p:nvPr/>
          </p:nvSpPr>
          <p:spPr>
            <a:xfrm>
              <a:off x="179514" y="673988"/>
              <a:ext cx="4680585" cy="379095"/>
            </a:xfrm>
            <a:custGeom>
              <a:avLst/>
              <a:gdLst/>
              <a:ahLst/>
              <a:cxnLst/>
              <a:rect l="l" t="t" r="r" b="b"/>
              <a:pathLst>
                <a:path w="4680585" h="379094">
                  <a:moveTo>
                    <a:pt x="4617402" y="0"/>
                  </a:moveTo>
                  <a:lnTo>
                    <a:pt x="4641945" y="4951"/>
                  </a:lnTo>
                  <a:lnTo>
                    <a:pt x="4662011" y="18462"/>
                  </a:lnTo>
                  <a:lnTo>
                    <a:pt x="4675552" y="38522"/>
                  </a:lnTo>
                  <a:lnTo>
                    <a:pt x="4680521" y="63119"/>
                  </a:lnTo>
                  <a:lnTo>
                    <a:pt x="4680521" y="315595"/>
                  </a:lnTo>
                  <a:lnTo>
                    <a:pt x="4675552" y="340191"/>
                  </a:lnTo>
                  <a:lnTo>
                    <a:pt x="4662011" y="360251"/>
                  </a:lnTo>
                  <a:lnTo>
                    <a:pt x="4641945" y="373762"/>
                  </a:lnTo>
                  <a:lnTo>
                    <a:pt x="4617402" y="378713"/>
                  </a:lnTo>
                  <a:lnTo>
                    <a:pt x="63131" y="378713"/>
                  </a:lnTo>
                  <a:lnTo>
                    <a:pt x="38554" y="373762"/>
                  </a:lnTo>
                  <a:lnTo>
                    <a:pt x="18488" y="360251"/>
                  </a:lnTo>
                  <a:lnTo>
                    <a:pt x="4960" y="340191"/>
                  </a:lnTo>
                  <a:lnTo>
                    <a:pt x="0" y="315595"/>
                  </a:lnTo>
                  <a:lnTo>
                    <a:pt x="0" y="63119"/>
                  </a:lnTo>
                  <a:lnTo>
                    <a:pt x="4960" y="38522"/>
                  </a:lnTo>
                  <a:lnTo>
                    <a:pt x="18488" y="18462"/>
                  </a:lnTo>
                  <a:lnTo>
                    <a:pt x="38554" y="4951"/>
                  </a:lnTo>
                  <a:lnTo>
                    <a:pt x="63131" y="0"/>
                  </a:lnTo>
                  <a:lnTo>
                    <a:pt x="4617402" y="0"/>
                  </a:lnTo>
                  <a:close/>
                </a:path>
              </a:pathLst>
            </a:custGeom>
            <a:ln w="25400">
              <a:solidFill>
                <a:srgbClr val="8B3836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6" name="object 6"/>
          <p:cNvSpPr txBox="1"/>
          <p:nvPr/>
        </p:nvSpPr>
        <p:spPr>
          <a:xfrm>
            <a:off x="1215948" y="716661"/>
            <a:ext cx="2608580" cy="26924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299085" indent="-286385">
              <a:lnSpc>
                <a:spcPct val="100000"/>
              </a:lnSpc>
              <a:spcBef>
                <a:spcPts val="95"/>
              </a:spcBef>
              <a:buFont typeface="Arial"/>
              <a:buChar char="•"/>
              <a:tabLst>
                <a:tab pos="299085" algn="l"/>
              </a:tabLst>
            </a:pPr>
            <a:r>
              <a:rPr sz="1600" spc="-10" dirty="0">
                <a:solidFill>
                  <a:srgbClr val="FFFFFF"/>
                </a:solidFill>
                <a:latin typeface="Calibri"/>
                <a:cs typeface="Calibri"/>
              </a:rPr>
              <a:t>Sédimentation</a:t>
            </a:r>
            <a:r>
              <a:rPr sz="1600" spc="-3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600" spc="-10" dirty="0">
                <a:solidFill>
                  <a:srgbClr val="FFFFFF"/>
                </a:solidFill>
                <a:latin typeface="Calibri"/>
                <a:cs typeface="Calibri"/>
              </a:rPr>
              <a:t>évaporitique</a:t>
            </a:r>
            <a:endParaRPr sz="1600">
              <a:latin typeface="Calibri"/>
              <a:cs typeface="Calibri"/>
            </a:endParaRPr>
          </a:p>
        </p:txBody>
      </p:sp>
      <p:grpSp>
        <p:nvGrpSpPr>
          <p:cNvPr id="7" name="object 7"/>
          <p:cNvGrpSpPr/>
          <p:nvPr/>
        </p:nvGrpSpPr>
        <p:grpSpPr>
          <a:xfrm>
            <a:off x="5567426" y="653923"/>
            <a:ext cx="3409950" cy="411480"/>
            <a:chOff x="5567426" y="653923"/>
            <a:chExt cx="3409950" cy="411480"/>
          </a:xfrm>
        </p:grpSpPr>
        <p:sp>
          <p:nvSpPr>
            <p:cNvPr id="8" name="object 8"/>
            <p:cNvSpPr/>
            <p:nvPr/>
          </p:nvSpPr>
          <p:spPr>
            <a:xfrm>
              <a:off x="5580126" y="666623"/>
              <a:ext cx="3384550" cy="386080"/>
            </a:xfrm>
            <a:custGeom>
              <a:avLst/>
              <a:gdLst/>
              <a:ahLst/>
              <a:cxnLst/>
              <a:rect l="l" t="t" r="r" b="b"/>
              <a:pathLst>
                <a:path w="3384550" h="386080">
                  <a:moveTo>
                    <a:pt x="3320033" y="0"/>
                  </a:moveTo>
                  <a:lnTo>
                    <a:pt x="64388" y="0"/>
                  </a:lnTo>
                  <a:lnTo>
                    <a:pt x="39326" y="5058"/>
                  </a:lnTo>
                  <a:lnTo>
                    <a:pt x="18859" y="18843"/>
                  </a:lnTo>
                  <a:lnTo>
                    <a:pt x="5060" y="39272"/>
                  </a:lnTo>
                  <a:lnTo>
                    <a:pt x="0" y="64262"/>
                  </a:lnTo>
                  <a:lnTo>
                    <a:pt x="0" y="321690"/>
                  </a:lnTo>
                  <a:lnTo>
                    <a:pt x="5060" y="346753"/>
                  </a:lnTo>
                  <a:lnTo>
                    <a:pt x="18859" y="367220"/>
                  </a:lnTo>
                  <a:lnTo>
                    <a:pt x="39326" y="381019"/>
                  </a:lnTo>
                  <a:lnTo>
                    <a:pt x="64388" y="386079"/>
                  </a:lnTo>
                  <a:lnTo>
                    <a:pt x="3320033" y="386079"/>
                  </a:lnTo>
                  <a:lnTo>
                    <a:pt x="3345096" y="381019"/>
                  </a:lnTo>
                  <a:lnTo>
                    <a:pt x="3365563" y="367220"/>
                  </a:lnTo>
                  <a:lnTo>
                    <a:pt x="3379362" y="346753"/>
                  </a:lnTo>
                  <a:lnTo>
                    <a:pt x="3384423" y="321690"/>
                  </a:lnTo>
                  <a:lnTo>
                    <a:pt x="3384423" y="64262"/>
                  </a:lnTo>
                  <a:lnTo>
                    <a:pt x="3379362" y="39272"/>
                  </a:lnTo>
                  <a:lnTo>
                    <a:pt x="3365563" y="18843"/>
                  </a:lnTo>
                  <a:lnTo>
                    <a:pt x="3345096" y="5058"/>
                  </a:lnTo>
                  <a:lnTo>
                    <a:pt x="3320033" y="0"/>
                  </a:lnTo>
                  <a:close/>
                </a:path>
              </a:pathLst>
            </a:custGeom>
            <a:solidFill>
              <a:srgbClr val="F7954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" name="object 9"/>
            <p:cNvSpPr/>
            <p:nvPr/>
          </p:nvSpPr>
          <p:spPr>
            <a:xfrm>
              <a:off x="5580126" y="666623"/>
              <a:ext cx="3384550" cy="386080"/>
            </a:xfrm>
            <a:custGeom>
              <a:avLst/>
              <a:gdLst/>
              <a:ahLst/>
              <a:cxnLst/>
              <a:rect l="l" t="t" r="r" b="b"/>
              <a:pathLst>
                <a:path w="3384550" h="386080">
                  <a:moveTo>
                    <a:pt x="0" y="64262"/>
                  </a:moveTo>
                  <a:lnTo>
                    <a:pt x="5060" y="39272"/>
                  </a:lnTo>
                  <a:lnTo>
                    <a:pt x="18859" y="18843"/>
                  </a:lnTo>
                  <a:lnTo>
                    <a:pt x="39326" y="5058"/>
                  </a:lnTo>
                  <a:lnTo>
                    <a:pt x="64388" y="0"/>
                  </a:lnTo>
                  <a:lnTo>
                    <a:pt x="3320033" y="0"/>
                  </a:lnTo>
                  <a:lnTo>
                    <a:pt x="3345096" y="5058"/>
                  </a:lnTo>
                  <a:lnTo>
                    <a:pt x="3365563" y="18843"/>
                  </a:lnTo>
                  <a:lnTo>
                    <a:pt x="3379362" y="39272"/>
                  </a:lnTo>
                  <a:lnTo>
                    <a:pt x="3384423" y="64262"/>
                  </a:lnTo>
                  <a:lnTo>
                    <a:pt x="3384423" y="321690"/>
                  </a:lnTo>
                  <a:lnTo>
                    <a:pt x="3379362" y="346753"/>
                  </a:lnTo>
                  <a:lnTo>
                    <a:pt x="3365563" y="367220"/>
                  </a:lnTo>
                  <a:lnTo>
                    <a:pt x="3345096" y="381019"/>
                  </a:lnTo>
                  <a:lnTo>
                    <a:pt x="3320033" y="386079"/>
                  </a:lnTo>
                  <a:lnTo>
                    <a:pt x="64388" y="386079"/>
                  </a:lnTo>
                  <a:lnTo>
                    <a:pt x="39326" y="381019"/>
                  </a:lnTo>
                  <a:lnTo>
                    <a:pt x="18859" y="367220"/>
                  </a:lnTo>
                  <a:lnTo>
                    <a:pt x="5060" y="346753"/>
                  </a:lnTo>
                  <a:lnTo>
                    <a:pt x="0" y="321690"/>
                  </a:lnTo>
                  <a:lnTo>
                    <a:pt x="0" y="64262"/>
                  </a:lnTo>
                  <a:close/>
                </a:path>
              </a:pathLst>
            </a:custGeom>
            <a:ln w="25399">
              <a:solidFill>
                <a:srgbClr val="B66C3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0" name="object 10"/>
          <p:cNvSpPr txBox="1"/>
          <p:nvPr/>
        </p:nvSpPr>
        <p:spPr>
          <a:xfrm>
            <a:off x="5706871" y="712978"/>
            <a:ext cx="3128645" cy="26924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600" i="1" dirty="0">
                <a:solidFill>
                  <a:srgbClr val="FFFFFF"/>
                </a:solidFill>
                <a:latin typeface="Calibri"/>
                <a:cs typeface="Calibri"/>
              </a:rPr>
              <a:t>3.</a:t>
            </a:r>
            <a:r>
              <a:rPr sz="1600" i="1" spc="-5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600" i="1" dirty="0">
                <a:solidFill>
                  <a:srgbClr val="FFFFFF"/>
                </a:solidFill>
                <a:latin typeface="Calibri"/>
                <a:cs typeface="Calibri"/>
              </a:rPr>
              <a:t>Catégories</a:t>
            </a:r>
            <a:r>
              <a:rPr sz="1600" i="1" spc="-4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600" i="1" dirty="0">
                <a:solidFill>
                  <a:srgbClr val="FFFFFF"/>
                </a:solidFill>
                <a:latin typeface="Calibri"/>
                <a:cs typeface="Calibri"/>
              </a:rPr>
              <a:t>de</a:t>
            </a:r>
            <a:r>
              <a:rPr sz="1600" i="1" spc="-3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600" i="1" dirty="0">
                <a:solidFill>
                  <a:srgbClr val="FFFFFF"/>
                </a:solidFill>
                <a:latin typeface="Calibri"/>
                <a:cs typeface="Calibri"/>
              </a:rPr>
              <a:t>roches</a:t>
            </a:r>
            <a:r>
              <a:rPr sz="1600" i="1" spc="-4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600" i="1" spc="-10" dirty="0">
                <a:solidFill>
                  <a:srgbClr val="FFFFFF"/>
                </a:solidFill>
                <a:latin typeface="Calibri"/>
                <a:cs typeface="Calibri"/>
              </a:rPr>
              <a:t>sédimentaires</a:t>
            </a:r>
            <a:endParaRPr sz="1600">
              <a:latin typeface="Calibri"/>
              <a:cs typeface="Calibri"/>
            </a:endParaRPr>
          </a:p>
        </p:txBody>
      </p:sp>
      <p:grpSp>
        <p:nvGrpSpPr>
          <p:cNvPr id="11" name="object 11"/>
          <p:cNvGrpSpPr/>
          <p:nvPr/>
        </p:nvGrpSpPr>
        <p:grpSpPr>
          <a:xfrm>
            <a:off x="178307" y="1051560"/>
            <a:ext cx="8895715" cy="5774690"/>
            <a:chOff x="178307" y="1051560"/>
            <a:chExt cx="8895715" cy="5774690"/>
          </a:xfrm>
        </p:grpSpPr>
        <p:pic>
          <p:nvPicPr>
            <p:cNvPr id="12" name="object 12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178307" y="1051560"/>
              <a:ext cx="4774692" cy="2747772"/>
            </a:xfrm>
            <a:prstGeom prst="rect">
              <a:avLst/>
            </a:prstGeom>
          </p:spPr>
        </p:pic>
        <p:pic>
          <p:nvPicPr>
            <p:cNvPr id="13" name="object 13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242315" y="3715510"/>
              <a:ext cx="4716780" cy="3110484"/>
            </a:xfrm>
            <a:prstGeom prst="rect">
              <a:avLst/>
            </a:prstGeom>
          </p:spPr>
        </p:pic>
        <p:pic>
          <p:nvPicPr>
            <p:cNvPr id="14" name="object 14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5518400" y="1141476"/>
              <a:ext cx="3555499" cy="5655563"/>
            </a:xfrm>
            <a:prstGeom prst="rect">
              <a:avLst/>
            </a:prstGeom>
          </p:spPr>
        </p:pic>
        <p:pic>
          <p:nvPicPr>
            <p:cNvPr id="15" name="object 15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5573522" y="1196759"/>
              <a:ext cx="3390900" cy="5491353"/>
            </a:xfrm>
            <a:prstGeom prst="rect">
              <a:avLst/>
            </a:prstGeom>
          </p:spPr>
        </p:pic>
        <p:sp>
          <p:nvSpPr>
            <p:cNvPr id="16" name="object 16"/>
            <p:cNvSpPr/>
            <p:nvPr/>
          </p:nvSpPr>
          <p:spPr>
            <a:xfrm>
              <a:off x="5554472" y="1177709"/>
              <a:ext cx="3429000" cy="5529580"/>
            </a:xfrm>
            <a:custGeom>
              <a:avLst/>
              <a:gdLst/>
              <a:ahLst/>
              <a:cxnLst/>
              <a:rect l="l" t="t" r="r" b="b"/>
              <a:pathLst>
                <a:path w="3429000" h="5529580">
                  <a:moveTo>
                    <a:pt x="0" y="5529453"/>
                  </a:moveTo>
                  <a:lnTo>
                    <a:pt x="3429000" y="5529453"/>
                  </a:lnTo>
                  <a:lnTo>
                    <a:pt x="3429000" y="0"/>
                  </a:lnTo>
                  <a:lnTo>
                    <a:pt x="0" y="0"/>
                  </a:lnTo>
                  <a:lnTo>
                    <a:pt x="0" y="5529453"/>
                  </a:lnTo>
                  <a:close/>
                </a:path>
              </a:pathLst>
            </a:custGeom>
            <a:ln w="381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</p:spTree>
  </p:cSld>
  <p:clrMapOvr>
    <a:masterClrMapping/>
  </p:clrMapOvr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5604668" y="231089"/>
            <a:ext cx="3335654" cy="26924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487680">
              <a:lnSpc>
                <a:spcPct val="100000"/>
              </a:lnSpc>
              <a:spcBef>
                <a:spcPts val="95"/>
              </a:spcBef>
            </a:pPr>
            <a:r>
              <a:rPr sz="1600" dirty="0">
                <a:solidFill>
                  <a:srgbClr val="FFFFFF"/>
                </a:solidFill>
                <a:latin typeface="Calibri"/>
                <a:cs typeface="Calibri"/>
              </a:rPr>
              <a:t>III</a:t>
            </a:r>
            <a:r>
              <a:rPr sz="1600" spc="-5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600" dirty="0">
                <a:solidFill>
                  <a:srgbClr val="FFFFFF"/>
                </a:solidFill>
                <a:latin typeface="Calibri"/>
                <a:cs typeface="Calibri"/>
              </a:rPr>
              <a:t>.</a:t>
            </a:r>
            <a:r>
              <a:rPr sz="1600" spc="-3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600" dirty="0">
                <a:solidFill>
                  <a:srgbClr val="FFFFFF"/>
                </a:solidFill>
                <a:latin typeface="Calibri"/>
                <a:cs typeface="Calibri"/>
              </a:rPr>
              <a:t>Les</a:t>
            </a:r>
            <a:r>
              <a:rPr sz="1600" spc="-3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600" dirty="0">
                <a:solidFill>
                  <a:srgbClr val="FFFFFF"/>
                </a:solidFill>
                <a:latin typeface="Calibri"/>
                <a:cs typeface="Calibri"/>
              </a:rPr>
              <a:t>roches</a:t>
            </a:r>
            <a:r>
              <a:rPr sz="1600" spc="-1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600" spc="-10" dirty="0">
                <a:solidFill>
                  <a:srgbClr val="FFFFFF"/>
                </a:solidFill>
                <a:latin typeface="Calibri"/>
                <a:cs typeface="Calibri"/>
              </a:rPr>
              <a:t>sédimentaires</a:t>
            </a:r>
            <a:endParaRPr sz="1600">
              <a:latin typeface="Calibri"/>
              <a:cs typeface="Calibri"/>
            </a:endParaRPr>
          </a:p>
        </p:txBody>
      </p:sp>
      <p:grpSp>
        <p:nvGrpSpPr>
          <p:cNvPr id="3" name="object 3"/>
          <p:cNvGrpSpPr/>
          <p:nvPr/>
        </p:nvGrpSpPr>
        <p:grpSpPr>
          <a:xfrm>
            <a:off x="166814" y="653923"/>
            <a:ext cx="8810625" cy="411480"/>
            <a:chOff x="166814" y="653923"/>
            <a:chExt cx="8810625" cy="411480"/>
          </a:xfrm>
        </p:grpSpPr>
        <p:sp>
          <p:nvSpPr>
            <p:cNvPr id="4" name="object 4"/>
            <p:cNvSpPr/>
            <p:nvPr/>
          </p:nvSpPr>
          <p:spPr>
            <a:xfrm>
              <a:off x="179514" y="673989"/>
              <a:ext cx="4680585" cy="379095"/>
            </a:xfrm>
            <a:custGeom>
              <a:avLst/>
              <a:gdLst/>
              <a:ahLst/>
              <a:cxnLst/>
              <a:rect l="l" t="t" r="r" b="b"/>
              <a:pathLst>
                <a:path w="4680585" h="379094">
                  <a:moveTo>
                    <a:pt x="4617402" y="0"/>
                  </a:moveTo>
                  <a:lnTo>
                    <a:pt x="63131" y="0"/>
                  </a:lnTo>
                  <a:lnTo>
                    <a:pt x="38554" y="4951"/>
                  </a:lnTo>
                  <a:lnTo>
                    <a:pt x="18488" y="18462"/>
                  </a:lnTo>
                  <a:lnTo>
                    <a:pt x="4960" y="38522"/>
                  </a:lnTo>
                  <a:lnTo>
                    <a:pt x="0" y="63119"/>
                  </a:lnTo>
                  <a:lnTo>
                    <a:pt x="0" y="315595"/>
                  </a:lnTo>
                  <a:lnTo>
                    <a:pt x="4960" y="340191"/>
                  </a:lnTo>
                  <a:lnTo>
                    <a:pt x="18488" y="360251"/>
                  </a:lnTo>
                  <a:lnTo>
                    <a:pt x="38554" y="373762"/>
                  </a:lnTo>
                  <a:lnTo>
                    <a:pt x="63131" y="378713"/>
                  </a:lnTo>
                  <a:lnTo>
                    <a:pt x="4617402" y="378713"/>
                  </a:lnTo>
                  <a:lnTo>
                    <a:pt x="4641945" y="373762"/>
                  </a:lnTo>
                  <a:lnTo>
                    <a:pt x="4662011" y="360251"/>
                  </a:lnTo>
                  <a:lnTo>
                    <a:pt x="4675552" y="340191"/>
                  </a:lnTo>
                  <a:lnTo>
                    <a:pt x="4680521" y="315595"/>
                  </a:lnTo>
                  <a:lnTo>
                    <a:pt x="4680521" y="63119"/>
                  </a:lnTo>
                  <a:lnTo>
                    <a:pt x="4675552" y="38522"/>
                  </a:lnTo>
                  <a:lnTo>
                    <a:pt x="4662011" y="18462"/>
                  </a:lnTo>
                  <a:lnTo>
                    <a:pt x="4641945" y="4951"/>
                  </a:lnTo>
                  <a:lnTo>
                    <a:pt x="4617402" y="0"/>
                  </a:lnTo>
                  <a:close/>
                </a:path>
              </a:pathLst>
            </a:custGeom>
            <a:solidFill>
              <a:srgbClr val="C0504D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" name="object 5"/>
            <p:cNvSpPr/>
            <p:nvPr/>
          </p:nvSpPr>
          <p:spPr>
            <a:xfrm>
              <a:off x="179514" y="673989"/>
              <a:ext cx="4680585" cy="379095"/>
            </a:xfrm>
            <a:custGeom>
              <a:avLst/>
              <a:gdLst/>
              <a:ahLst/>
              <a:cxnLst/>
              <a:rect l="l" t="t" r="r" b="b"/>
              <a:pathLst>
                <a:path w="4680585" h="379094">
                  <a:moveTo>
                    <a:pt x="4617402" y="0"/>
                  </a:moveTo>
                  <a:lnTo>
                    <a:pt x="4641945" y="4951"/>
                  </a:lnTo>
                  <a:lnTo>
                    <a:pt x="4662011" y="18462"/>
                  </a:lnTo>
                  <a:lnTo>
                    <a:pt x="4675552" y="38522"/>
                  </a:lnTo>
                  <a:lnTo>
                    <a:pt x="4680521" y="63119"/>
                  </a:lnTo>
                  <a:lnTo>
                    <a:pt x="4680521" y="315595"/>
                  </a:lnTo>
                  <a:lnTo>
                    <a:pt x="4675552" y="340191"/>
                  </a:lnTo>
                  <a:lnTo>
                    <a:pt x="4662011" y="360251"/>
                  </a:lnTo>
                  <a:lnTo>
                    <a:pt x="4641945" y="373762"/>
                  </a:lnTo>
                  <a:lnTo>
                    <a:pt x="4617402" y="378713"/>
                  </a:lnTo>
                  <a:lnTo>
                    <a:pt x="63131" y="378713"/>
                  </a:lnTo>
                  <a:lnTo>
                    <a:pt x="38554" y="373762"/>
                  </a:lnTo>
                  <a:lnTo>
                    <a:pt x="18488" y="360251"/>
                  </a:lnTo>
                  <a:lnTo>
                    <a:pt x="4960" y="340191"/>
                  </a:lnTo>
                  <a:lnTo>
                    <a:pt x="0" y="315595"/>
                  </a:lnTo>
                  <a:lnTo>
                    <a:pt x="0" y="63119"/>
                  </a:lnTo>
                  <a:lnTo>
                    <a:pt x="4960" y="38522"/>
                  </a:lnTo>
                  <a:lnTo>
                    <a:pt x="18488" y="18462"/>
                  </a:lnTo>
                  <a:lnTo>
                    <a:pt x="38554" y="4951"/>
                  </a:lnTo>
                  <a:lnTo>
                    <a:pt x="63131" y="0"/>
                  </a:lnTo>
                  <a:lnTo>
                    <a:pt x="4617402" y="0"/>
                  </a:lnTo>
                  <a:close/>
                </a:path>
              </a:pathLst>
            </a:custGeom>
            <a:ln w="25400">
              <a:solidFill>
                <a:srgbClr val="8B3836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" name="object 6"/>
            <p:cNvSpPr/>
            <p:nvPr/>
          </p:nvSpPr>
          <p:spPr>
            <a:xfrm>
              <a:off x="5580125" y="666623"/>
              <a:ext cx="3384550" cy="386080"/>
            </a:xfrm>
            <a:custGeom>
              <a:avLst/>
              <a:gdLst/>
              <a:ahLst/>
              <a:cxnLst/>
              <a:rect l="l" t="t" r="r" b="b"/>
              <a:pathLst>
                <a:path w="3384550" h="386080">
                  <a:moveTo>
                    <a:pt x="3320033" y="0"/>
                  </a:moveTo>
                  <a:lnTo>
                    <a:pt x="64388" y="0"/>
                  </a:lnTo>
                  <a:lnTo>
                    <a:pt x="39326" y="5058"/>
                  </a:lnTo>
                  <a:lnTo>
                    <a:pt x="18859" y="18843"/>
                  </a:lnTo>
                  <a:lnTo>
                    <a:pt x="5060" y="39272"/>
                  </a:lnTo>
                  <a:lnTo>
                    <a:pt x="0" y="64262"/>
                  </a:lnTo>
                  <a:lnTo>
                    <a:pt x="0" y="321690"/>
                  </a:lnTo>
                  <a:lnTo>
                    <a:pt x="5060" y="346753"/>
                  </a:lnTo>
                  <a:lnTo>
                    <a:pt x="18859" y="367220"/>
                  </a:lnTo>
                  <a:lnTo>
                    <a:pt x="39326" y="381019"/>
                  </a:lnTo>
                  <a:lnTo>
                    <a:pt x="64388" y="386079"/>
                  </a:lnTo>
                  <a:lnTo>
                    <a:pt x="3320033" y="386079"/>
                  </a:lnTo>
                  <a:lnTo>
                    <a:pt x="3345096" y="381019"/>
                  </a:lnTo>
                  <a:lnTo>
                    <a:pt x="3365563" y="367220"/>
                  </a:lnTo>
                  <a:lnTo>
                    <a:pt x="3379362" y="346753"/>
                  </a:lnTo>
                  <a:lnTo>
                    <a:pt x="3384423" y="321690"/>
                  </a:lnTo>
                  <a:lnTo>
                    <a:pt x="3384423" y="64262"/>
                  </a:lnTo>
                  <a:lnTo>
                    <a:pt x="3379362" y="39272"/>
                  </a:lnTo>
                  <a:lnTo>
                    <a:pt x="3365563" y="18843"/>
                  </a:lnTo>
                  <a:lnTo>
                    <a:pt x="3345096" y="5058"/>
                  </a:lnTo>
                  <a:lnTo>
                    <a:pt x="3320033" y="0"/>
                  </a:lnTo>
                  <a:close/>
                </a:path>
              </a:pathLst>
            </a:custGeom>
            <a:solidFill>
              <a:srgbClr val="F7954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" name="object 7"/>
            <p:cNvSpPr/>
            <p:nvPr/>
          </p:nvSpPr>
          <p:spPr>
            <a:xfrm>
              <a:off x="5580125" y="666623"/>
              <a:ext cx="3384550" cy="386080"/>
            </a:xfrm>
            <a:custGeom>
              <a:avLst/>
              <a:gdLst/>
              <a:ahLst/>
              <a:cxnLst/>
              <a:rect l="l" t="t" r="r" b="b"/>
              <a:pathLst>
                <a:path w="3384550" h="386080">
                  <a:moveTo>
                    <a:pt x="0" y="64262"/>
                  </a:moveTo>
                  <a:lnTo>
                    <a:pt x="5060" y="39272"/>
                  </a:lnTo>
                  <a:lnTo>
                    <a:pt x="18859" y="18843"/>
                  </a:lnTo>
                  <a:lnTo>
                    <a:pt x="39326" y="5058"/>
                  </a:lnTo>
                  <a:lnTo>
                    <a:pt x="64388" y="0"/>
                  </a:lnTo>
                  <a:lnTo>
                    <a:pt x="3320033" y="0"/>
                  </a:lnTo>
                  <a:lnTo>
                    <a:pt x="3345096" y="5058"/>
                  </a:lnTo>
                  <a:lnTo>
                    <a:pt x="3365563" y="18843"/>
                  </a:lnTo>
                  <a:lnTo>
                    <a:pt x="3379362" y="39272"/>
                  </a:lnTo>
                  <a:lnTo>
                    <a:pt x="3384423" y="64262"/>
                  </a:lnTo>
                  <a:lnTo>
                    <a:pt x="3384423" y="321690"/>
                  </a:lnTo>
                  <a:lnTo>
                    <a:pt x="3379362" y="346753"/>
                  </a:lnTo>
                  <a:lnTo>
                    <a:pt x="3365563" y="367220"/>
                  </a:lnTo>
                  <a:lnTo>
                    <a:pt x="3345096" y="381019"/>
                  </a:lnTo>
                  <a:lnTo>
                    <a:pt x="3320033" y="386079"/>
                  </a:lnTo>
                  <a:lnTo>
                    <a:pt x="64388" y="386079"/>
                  </a:lnTo>
                  <a:lnTo>
                    <a:pt x="39326" y="381019"/>
                  </a:lnTo>
                  <a:lnTo>
                    <a:pt x="18859" y="367220"/>
                  </a:lnTo>
                  <a:lnTo>
                    <a:pt x="5060" y="346753"/>
                  </a:lnTo>
                  <a:lnTo>
                    <a:pt x="0" y="321690"/>
                  </a:lnTo>
                  <a:lnTo>
                    <a:pt x="0" y="64262"/>
                  </a:lnTo>
                  <a:close/>
                </a:path>
              </a:pathLst>
            </a:custGeom>
            <a:ln w="25399">
              <a:solidFill>
                <a:srgbClr val="B66C3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8" name="object 8"/>
          <p:cNvSpPr txBox="1"/>
          <p:nvPr/>
        </p:nvSpPr>
        <p:spPr>
          <a:xfrm>
            <a:off x="5706871" y="712978"/>
            <a:ext cx="3128645" cy="26924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600" i="1" dirty="0">
                <a:solidFill>
                  <a:srgbClr val="FFFFFF"/>
                </a:solidFill>
                <a:latin typeface="Calibri"/>
                <a:cs typeface="Calibri"/>
              </a:rPr>
              <a:t>3.</a:t>
            </a:r>
            <a:r>
              <a:rPr sz="1600" i="1" spc="-5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600" i="1" dirty="0">
                <a:solidFill>
                  <a:srgbClr val="FFFFFF"/>
                </a:solidFill>
                <a:latin typeface="Calibri"/>
                <a:cs typeface="Calibri"/>
              </a:rPr>
              <a:t>Catégories</a:t>
            </a:r>
            <a:r>
              <a:rPr sz="1600" i="1" spc="-4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600" i="1" dirty="0">
                <a:solidFill>
                  <a:srgbClr val="FFFFFF"/>
                </a:solidFill>
                <a:latin typeface="Calibri"/>
                <a:cs typeface="Calibri"/>
              </a:rPr>
              <a:t>de</a:t>
            </a:r>
            <a:r>
              <a:rPr sz="1600" i="1" spc="-3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600" i="1" dirty="0">
                <a:solidFill>
                  <a:srgbClr val="FFFFFF"/>
                </a:solidFill>
                <a:latin typeface="Calibri"/>
                <a:cs typeface="Calibri"/>
              </a:rPr>
              <a:t>roches</a:t>
            </a:r>
            <a:r>
              <a:rPr sz="1600" i="1" spc="-4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600" i="1" spc="-10" dirty="0">
                <a:solidFill>
                  <a:srgbClr val="FFFFFF"/>
                </a:solidFill>
                <a:latin typeface="Calibri"/>
                <a:cs typeface="Calibri"/>
              </a:rPr>
              <a:t>sédimentaires</a:t>
            </a:r>
            <a:endParaRPr sz="1600">
              <a:latin typeface="Calibri"/>
              <a:cs typeface="Calibri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690473" y="716661"/>
            <a:ext cx="3134360" cy="72580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824230" indent="-286385">
              <a:lnSpc>
                <a:spcPct val="100000"/>
              </a:lnSpc>
              <a:spcBef>
                <a:spcPts val="95"/>
              </a:spcBef>
              <a:buFont typeface="Arial"/>
              <a:buChar char="•"/>
              <a:tabLst>
                <a:tab pos="824230" algn="l"/>
              </a:tabLst>
            </a:pPr>
            <a:r>
              <a:rPr sz="1600" spc="-10" dirty="0">
                <a:solidFill>
                  <a:srgbClr val="FFFFFF"/>
                </a:solidFill>
                <a:latin typeface="Calibri"/>
                <a:cs typeface="Calibri"/>
              </a:rPr>
              <a:t>Sédimentation</a:t>
            </a:r>
            <a:r>
              <a:rPr sz="1600" spc="-3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600" spc="-10" dirty="0">
                <a:solidFill>
                  <a:srgbClr val="FFFFFF"/>
                </a:solidFill>
                <a:latin typeface="Calibri"/>
                <a:cs typeface="Calibri"/>
              </a:rPr>
              <a:t>évaporitique</a:t>
            </a:r>
            <a:endParaRPr sz="160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  <a:spcBef>
                <a:spcPts val="1440"/>
              </a:spcBef>
            </a:pPr>
            <a:r>
              <a:rPr sz="1800" dirty="0">
                <a:latin typeface="Calibri"/>
                <a:cs typeface="Calibri"/>
              </a:rPr>
              <a:t>Ordre</a:t>
            </a:r>
            <a:r>
              <a:rPr sz="1800" spc="-40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de</a:t>
            </a:r>
            <a:r>
              <a:rPr sz="1800" spc="-50" dirty="0">
                <a:latin typeface="Calibri"/>
                <a:cs typeface="Calibri"/>
              </a:rPr>
              <a:t> </a:t>
            </a:r>
            <a:r>
              <a:rPr sz="1800" spc="-10" dirty="0">
                <a:latin typeface="Calibri"/>
                <a:cs typeface="Calibri"/>
              </a:rPr>
              <a:t>précipitation:</a:t>
            </a:r>
            <a:endParaRPr sz="1800">
              <a:latin typeface="Calibri"/>
              <a:cs typeface="Calibri"/>
            </a:endParaRPr>
          </a:p>
        </p:txBody>
      </p:sp>
      <p:grpSp>
        <p:nvGrpSpPr>
          <p:cNvPr id="10" name="object 10"/>
          <p:cNvGrpSpPr/>
          <p:nvPr/>
        </p:nvGrpSpPr>
        <p:grpSpPr>
          <a:xfrm>
            <a:off x="216408" y="1680966"/>
            <a:ext cx="3095625" cy="5083175"/>
            <a:chOff x="216408" y="1680966"/>
            <a:chExt cx="3095625" cy="5083175"/>
          </a:xfrm>
        </p:grpSpPr>
        <p:pic>
          <p:nvPicPr>
            <p:cNvPr id="11" name="object 11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216408" y="1680966"/>
              <a:ext cx="3095244" cy="5082546"/>
            </a:xfrm>
            <a:prstGeom prst="rect">
              <a:avLst/>
            </a:prstGeom>
          </p:spPr>
        </p:pic>
        <p:pic>
          <p:nvPicPr>
            <p:cNvPr id="12" name="object 12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251523" y="1695449"/>
              <a:ext cx="3024314" cy="5010150"/>
            </a:xfrm>
            <a:prstGeom prst="rect">
              <a:avLst/>
            </a:prstGeom>
          </p:spPr>
        </p:pic>
        <p:sp>
          <p:nvSpPr>
            <p:cNvPr id="13" name="object 13"/>
            <p:cNvSpPr/>
            <p:nvPr/>
          </p:nvSpPr>
          <p:spPr>
            <a:xfrm>
              <a:off x="251523" y="1695449"/>
              <a:ext cx="3024505" cy="5010150"/>
            </a:xfrm>
            <a:custGeom>
              <a:avLst/>
              <a:gdLst/>
              <a:ahLst/>
              <a:cxnLst/>
              <a:rect l="l" t="t" r="r" b="b"/>
              <a:pathLst>
                <a:path w="3024504" h="5010150">
                  <a:moveTo>
                    <a:pt x="0" y="1042542"/>
                  </a:moveTo>
                  <a:lnTo>
                    <a:pt x="1512125" y="0"/>
                  </a:lnTo>
                  <a:lnTo>
                    <a:pt x="3024314" y="1042542"/>
                  </a:lnTo>
                  <a:lnTo>
                    <a:pt x="2268283" y="1042542"/>
                  </a:lnTo>
                  <a:lnTo>
                    <a:pt x="2268283" y="5010150"/>
                  </a:lnTo>
                  <a:lnTo>
                    <a:pt x="756081" y="5010150"/>
                  </a:lnTo>
                  <a:lnTo>
                    <a:pt x="756081" y="1042542"/>
                  </a:lnTo>
                  <a:lnTo>
                    <a:pt x="0" y="1042542"/>
                  </a:lnTo>
                  <a:close/>
                </a:path>
              </a:pathLst>
            </a:custGeom>
            <a:ln w="9525">
              <a:solidFill>
                <a:srgbClr val="497DBA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4" name="object 14"/>
          <p:cNvSpPr/>
          <p:nvPr/>
        </p:nvSpPr>
        <p:spPr>
          <a:xfrm>
            <a:off x="702995" y="1409700"/>
            <a:ext cx="2059305" cy="15240"/>
          </a:xfrm>
          <a:custGeom>
            <a:avLst/>
            <a:gdLst/>
            <a:ahLst/>
            <a:cxnLst/>
            <a:rect l="l" t="t" r="r" b="b"/>
            <a:pathLst>
              <a:path w="2059305" h="15240">
                <a:moveTo>
                  <a:pt x="2058873" y="0"/>
                </a:moveTo>
                <a:lnTo>
                  <a:pt x="0" y="0"/>
                </a:lnTo>
                <a:lnTo>
                  <a:pt x="0" y="15239"/>
                </a:lnTo>
                <a:lnTo>
                  <a:pt x="2058873" y="15239"/>
                </a:lnTo>
                <a:lnTo>
                  <a:pt x="2058873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" name="object 15"/>
          <p:cNvSpPr txBox="1"/>
          <p:nvPr/>
        </p:nvSpPr>
        <p:spPr>
          <a:xfrm>
            <a:off x="7834121" y="3180029"/>
            <a:ext cx="699135" cy="30035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spc="-10" dirty="0">
                <a:latin typeface="Times New Roman"/>
                <a:cs typeface="Times New Roman"/>
              </a:rPr>
              <a:t>potasse</a:t>
            </a:r>
            <a:endParaRPr sz="1800">
              <a:latin typeface="Times New Roman"/>
              <a:cs typeface="Times New Roman"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2831338" y="5971133"/>
            <a:ext cx="5354320" cy="574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u="sng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Calcite</a:t>
            </a:r>
            <a:r>
              <a:rPr sz="1800" spc="-6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(</a:t>
            </a:r>
            <a:r>
              <a:rPr sz="1800" i="1" dirty="0">
                <a:latin typeface="Times New Roman"/>
                <a:cs typeface="Times New Roman"/>
              </a:rPr>
              <a:t>carbonate</a:t>
            </a:r>
            <a:r>
              <a:rPr sz="1800" i="1" spc="-45" dirty="0">
                <a:latin typeface="Times New Roman"/>
                <a:cs typeface="Times New Roman"/>
              </a:rPr>
              <a:t> </a:t>
            </a:r>
            <a:r>
              <a:rPr sz="1800" i="1" dirty="0">
                <a:latin typeface="Times New Roman"/>
                <a:cs typeface="Times New Roman"/>
              </a:rPr>
              <a:t>de</a:t>
            </a:r>
            <a:r>
              <a:rPr sz="1800" i="1" spc="-35" dirty="0">
                <a:latin typeface="Times New Roman"/>
                <a:cs typeface="Times New Roman"/>
              </a:rPr>
              <a:t> </a:t>
            </a:r>
            <a:r>
              <a:rPr sz="1800" i="1" dirty="0">
                <a:latin typeface="Times New Roman"/>
                <a:cs typeface="Times New Roman"/>
              </a:rPr>
              <a:t>calcium</a:t>
            </a:r>
            <a:r>
              <a:rPr sz="1800" dirty="0">
                <a:latin typeface="Times New Roman"/>
                <a:cs typeface="Times New Roman"/>
              </a:rPr>
              <a:t>)</a:t>
            </a:r>
            <a:r>
              <a:rPr sz="1800" spc="-6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associée</a:t>
            </a:r>
            <a:r>
              <a:rPr sz="1800" spc="-4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à</a:t>
            </a:r>
            <a:r>
              <a:rPr sz="1800" spc="-40" dirty="0">
                <a:latin typeface="Times New Roman"/>
                <a:cs typeface="Times New Roman"/>
              </a:rPr>
              <a:t> </a:t>
            </a:r>
            <a:r>
              <a:rPr sz="1800" spc="-25" dirty="0">
                <a:latin typeface="Times New Roman"/>
                <a:cs typeface="Times New Roman"/>
              </a:rPr>
              <a:t>la</a:t>
            </a:r>
            <a:endParaRPr sz="180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</a:pPr>
            <a:r>
              <a:rPr sz="1800" u="sng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Dolomite</a:t>
            </a:r>
            <a:r>
              <a:rPr sz="1800" spc="-3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(</a:t>
            </a:r>
            <a:r>
              <a:rPr sz="1800" i="1" dirty="0">
                <a:latin typeface="Times New Roman"/>
                <a:cs typeface="Times New Roman"/>
              </a:rPr>
              <a:t>carbonate</a:t>
            </a:r>
            <a:r>
              <a:rPr sz="1800" i="1" spc="-35" dirty="0">
                <a:latin typeface="Times New Roman"/>
                <a:cs typeface="Times New Roman"/>
              </a:rPr>
              <a:t> </a:t>
            </a:r>
            <a:r>
              <a:rPr sz="1800" i="1" dirty="0">
                <a:latin typeface="Times New Roman"/>
                <a:cs typeface="Times New Roman"/>
              </a:rPr>
              <a:t>double</a:t>
            </a:r>
            <a:r>
              <a:rPr sz="1800" i="1" spc="-35" dirty="0">
                <a:latin typeface="Times New Roman"/>
                <a:cs typeface="Times New Roman"/>
              </a:rPr>
              <a:t> </a:t>
            </a:r>
            <a:r>
              <a:rPr sz="1800" i="1" dirty="0">
                <a:latin typeface="Times New Roman"/>
                <a:cs typeface="Times New Roman"/>
              </a:rPr>
              <a:t>de</a:t>
            </a:r>
            <a:r>
              <a:rPr sz="1800" i="1" spc="-35" dirty="0">
                <a:latin typeface="Times New Roman"/>
                <a:cs typeface="Times New Roman"/>
              </a:rPr>
              <a:t> </a:t>
            </a:r>
            <a:r>
              <a:rPr sz="1800" i="1" dirty="0">
                <a:latin typeface="Times New Roman"/>
                <a:cs typeface="Times New Roman"/>
              </a:rPr>
              <a:t>calcium</a:t>
            </a:r>
            <a:r>
              <a:rPr sz="1800" i="1" spc="-45" dirty="0">
                <a:latin typeface="Times New Roman"/>
                <a:cs typeface="Times New Roman"/>
              </a:rPr>
              <a:t> </a:t>
            </a:r>
            <a:r>
              <a:rPr sz="1800" i="1" dirty="0">
                <a:latin typeface="Times New Roman"/>
                <a:cs typeface="Times New Roman"/>
              </a:rPr>
              <a:t>et</a:t>
            </a:r>
            <a:r>
              <a:rPr sz="1800" i="1" spc="-50" dirty="0">
                <a:latin typeface="Times New Roman"/>
                <a:cs typeface="Times New Roman"/>
              </a:rPr>
              <a:t> </a:t>
            </a:r>
            <a:r>
              <a:rPr sz="1800" i="1" dirty="0">
                <a:latin typeface="Times New Roman"/>
                <a:cs typeface="Times New Roman"/>
              </a:rPr>
              <a:t>de</a:t>
            </a:r>
            <a:r>
              <a:rPr sz="1800" i="1" spc="-25" dirty="0">
                <a:latin typeface="Times New Roman"/>
                <a:cs typeface="Times New Roman"/>
              </a:rPr>
              <a:t> </a:t>
            </a:r>
            <a:r>
              <a:rPr sz="1800" i="1" spc="-10" dirty="0">
                <a:latin typeface="Times New Roman"/>
                <a:cs typeface="Times New Roman"/>
              </a:rPr>
              <a:t>magnésium</a:t>
            </a:r>
            <a:r>
              <a:rPr sz="1800" spc="-10" dirty="0">
                <a:latin typeface="Times New Roman"/>
                <a:cs typeface="Times New Roman"/>
              </a:rPr>
              <a:t>)</a:t>
            </a:r>
            <a:endParaRPr sz="1800">
              <a:latin typeface="Times New Roman"/>
              <a:cs typeface="Times New Roman"/>
            </a:endParaRPr>
          </a:p>
        </p:txBody>
      </p:sp>
      <p:sp>
        <p:nvSpPr>
          <p:cNvPr id="17" name="object 17"/>
          <p:cNvSpPr txBox="1"/>
          <p:nvPr/>
        </p:nvSpPr>
        <p:spPr>
          <a:xfrm>
            <a:off x="1194612" y="5972657"/>
            <a:ext cx="1189990" cy="62039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R="43180" algn="r">
              <a:lnSpc>
                <a:spcPct val="100000"/>
              </a:lnSpc>
              <a:spcBef>
                <a:spcPts val="95"/>
              </a:spcBef>
            </a:pPr>
            <a:r>
              <a:rPr sz="1600" b="1" spc="-10" dirty="0">
                <a:latin typeface="Times New Roman"/>
                <a:cs typeface="Times New Roman"/>
              </a:rPr>
              <a:t>CaCO</a:t>
            </a:r>
            <a:r>
              <a:rPr sz="1200" b="1" spc="-10" dirty="0">
                <a:latin typeface="Times New Roman"/>
                <a:cs typeface="Times New Roman"/>
              </a:rPr>
              <a:t>3</a:t>
            </a:r>
            <a:endParaRPr sz="1200">
              <a:latin typeface="Times New Roman"/>
              <a:cs typeface="Times New Roman"/>
            </a:endParaRPr>
          </a:p>
          <a:p>
            <a:pPr marR="5080" algn="r">
              <a:lnSpc>
                <a:spcPct val="100000"/>
              </a:lnSpc>
              <a:spcBef>
                <a:spcPts val="1085"/>
              </a:spcBef>
            </a:pPr>
            <a:r>
              <a:rPr sz="1400" b="1" spc="-10" dirty="0">
                <a:latin typeface="Times New Roman"/>
                <a:cs typeface="Times New Roman"/>
              </a:rPr>
              <a:t>(Ca,Mg)(CO</a:t>
            </a:r>
            <a:r>
              <a:rPr sz="1100" b="1" spc="-10" dirty="0">
                <a:latin typeface="Times New Roman"/>
                <a:cs typeface="Times New Roman"/>
              </a:rPr>
              <a:t>3</a:t>
            </a:r>
            <a:r>
              <a:rPr sz="1400" b="1" spc="-10" dirty="0">
                <a:latin typeface="Times New Roman"/>
                <a:cs typeface="Times New Roman"/>
              </a:rPr>
              <a:t>)</a:t>
            </a:r>
            <a:r>
              <a:rPr sz="1100" b="1" spc="-10" dirty="0">
                <a:latin typeface="Times New Roman"/>
                <a:cs typeface="Times New Roman"/>
              </a:rPr>
              <a:t>2</a:t>
            </a:r>
            <a:endParaRPr sz="1100">
              <a:latin typeface="Times New Roman"/>
              <a:cs typeface="Times New Roman"/>
            </a:endParaRPr>
          </a:p>
        </p:txBody>
      </p:sp>
      <p:sp>
        <p:nvSpPr>
          <p:cNvPr id="18" name="object 18"/>
          <p:cNvSpPr txBox="1"/>
          <p:nvPr/>
        </p:nvSpPr>
        <p:spPr>
          <a:xfrm>
            <a:off x="2811017" y="5210047"/>
            <a:ext cx="4088129" cy="574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</a:pPr>
            <a:r>
              <a:rPr sz="1800" u="sng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Gypse</a:t>
            </a:r>
            <a:r>
              <a:rPr sz="1800" spc="-4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(forme</a:t>
            </a:r>
            <a:r>
              <a:rPr sz="1800" spc="-2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hydratée</a:t>
            </a:r>
            <a:r>
              <a:rPr sz="1800" spc="-7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à</a:t>
            </a:r>
            <a:r>
              <a:rPr sz="1800" spc="-3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2</a:t>
            </a:r>
            <a:r>
              <a:rPr sz="1800" spc="-2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molécules</a:t>
            </a:r>
            <a:r>
              <a:rPr sz="1800" spc="-55" dirty="0">
                <a:latin typeface="Times New Roman"/>
                <a:cs typeface="Times New Roman"/>
              </a:rPr>
              <a:t> </a:t>
            </a:r>
            <a:r>
              <a:rPr sz="1800" spc="-10" dirty="0">
                <a:latin typeface="Times New Roman"/>
                <a:cs typeface="Times New Roman"/>
              </a:rPr>
              <a:t>d’eau) </a:t>
            </a:r>
            <a:r>
              <a:rPr sz="1800" dirty="0">
                <a:latin typeface="Times New Roman"/>
                <a:cs typeface="Times New Roman"/>
              </a:rPr>
              <a:t>(</a:t>
            </a:r>
            <a:r>
              <a:rPr sz="1800" i="1" dirty="0">
                <a:latin typeface="Times New Roman"/>
                <a:cs typeface="Times New Roman"/>
              </a:rPr>
              <a:t>Sulfate</a:t>
            </a:r>
            <a:r>
              <a:rPr sz="1800" i="1" spc="-35" dirty="0">
                <a:latin typeface="Times New Roman"/>
                <a:cs typeface="Times New Roman"/>
              </a:rPr>
              <a:t> </a:t>
            </a:r>
            <a:r>
              <a:rPr sz="1800" i="1" dirty="0">
                <a:latin typeface="Times New Roman"/>
                <a:cs typeface="Times New Roman"/>
              </a:rPr>
              <a:t>de</a:t>
            </a:r>
            <a:r>
              <a:rPr sz="1800" i="1" spc="-20" dirty="0">
                <a:latin typeface="Times New Roman"/>
                <a:cs typeface="Times New Roman"/>
              </a:rPr>
              <a:t> </a:t>
            </a:r>
            <a:r>
              <a:rPr sz="1800" i="1" spc="-10" dirty="0">
                <a:latin typeface="Times New Roman"/>
                <a:cs typeface="Times New Roman"/>
              </a:rPr>
              <a:t>calcium</a:t>
            </a:r>
            <a:r>
              <a:rPr sz="1800" spc="-10" dirty="0">
                <a:latin typeface="Times New Roman"/>
                <a:cs typeface="Times New Roman"/>
              </a:rPr>
              <a:t>)</a:t>
            </a:r>
            <a:endParaRPr sz="1800">
              <a:latin typeface="Times New Roman"/>
              <a:cs typeface="Times New Roman"/>
            </a:endParaRPr>
          </a:p>
        </p:txBody>
      </p:sp>
      <p:sp>
        <p:nvSpPr>
          <p:cNvPr id="19" name="object 19"/>
          <p:cNvSpPr txBox="1"/>
          <p:nvPr/>
        </p:nvSpPr>
        <p:spPr>
          <a:xfrm>
            <a:off x="2825876" y="4639182"/>
            <a:ext cx="478980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u="sng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Anhydrite</a:t>
            </a:r>
            <a:r>
              <a:rPr sz="1800" spc="-4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(forme</a:t>
            </a:r>
            <a:r>
              <a:rPr sz="1800" spc="-5" dirty="0">
                <a:latin typeface="Times New Roman"/>
                <a:cs typeface="Times New Roman"/>
              </a:rPr>
              <a:t> </a:t>
            </a:r>
            <a:r>
              <a:rPr sz="1800" spc="-10" dirty="0">
                <a:latin typeface="Times New Roman"/>
                <a:cs typeface="Times New Roman"/>
              </a:rPr>
              <a:t>déshydratée),</a:t>
            </a:r>
            <a:r>
              <a:rPr sz="1800" spc="-5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(</a:t>
            </a:r>
            <a:r>
              <a:rPr sz="1800" i="1" dirty="0">
                <a:latin typeface="Times New Roman"/>
                <a:cs typeface="Times New Roman"/>
              </a:rPr>
              <a:t>sulfate</a:t>
            </a:r>
            <a:r>
              <a:rPr sz="1800" i="1" spc="-20" dirty="0">
                <a:latin typeface="Times New Roman"/>
                <a:cs typeface="Times New Roman"/>
              </a:rPr>
              <a:t> </a:t>
            </a:r>
            <a:r>
              <a:rPr sz="1800" i="1" dirty="0">
                <a:latin typeface="Times New Roman"/>
                <a:cs typeface="Times New Roman"/>
              </a:rPr>
              <a:t>de</a:t>
            </a:r>
            <a:r>
              <a:rPr sz="1800" i="1" spc="-15" dirty="0">
                <a:latin typeface="Times New Roman"/>
                <a:cs typeface="Times New Roman"/>
              </a:rPr>
              <a:t> </a:t>
            </a:r>
            <a:r>
              <a:rPr sz="1800" i="1" spc="-10" dirty="0">
                <a:latin typeface="Times New Roman"/>
                <a:cs typeface="Times New Roman"/>
              </a:rPr>
              <a:t>calcium)</a:t>
            </a:r>
            <a:endParaRPr sz="1800">
              <a:latin typeface="Times New Roman"/>
              <a:cs typeface="Times New Roman"/>
            </a:endParaRPr>
          </a:p>
        </p:txBody>
      </p:sp>
      <p:sp>
        <p:nvSpPr>
          <p:cNvPr id="20" name="object 20"/>
          <p:cNvSpPr txBox="1"/>
          <p:nvPr/>
        </p:nvSpPr>
        <p:spPr>
          <a:xfrm>
            <a:off x="2835020" y="4004817"/>
            <a:ext cx="375729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u="sng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Halite</a:t>
            </a:r>
            <a:r>
              <a:rPr sz="1800" spc="-6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(sel</a:t>
            </a:r>
            <a:r>
              <a:rPr sz="1800" spc="-5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gemme)</a:t>
            </a:r>
            <a:r>
              <a:rPr sz="1800" spc="-3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(</a:t>
            </a:r>
            <a:r>
              <a:rPr sz="1800" i="1" dirty="0">
                <a:latin typeface="Times New Roman"/>
                <a:cs typeface="Times New Roman"/>
              </a:rPr>
              <a:t>chlorure</a:t>
            </a:r>
            <a:r>
              <a:rPr sz="1800" i="1" spc="-50" dirty="0">
                <a:latin typeface="Times New Roman"/>
                <a:cs typeface="Times New Roman"/>
              </a:rPr>
              <a:t> </a:t>
            </a:r>
            <a:r>
              <a:rPr sz="1800" i="1" dirty="0">
                <a:latin typeface="Times New Roman"/>
                <a:cs typeface="Times New Roman"/>
              </a:rPr>
              <a:t>de</a:t>
            </a:r>
            <a:r>
              <a:rPr sz="1800" i="1" spc="-55" dirty="0">
                <a:latin typeface="Times New Roman"/>
                <a:cs typeface="Times New Roman"/>
              </a:rPr>
              <a:t> </a:t>
            </a:r>
            <a:r>
              <a:rPr sz="1800" i="1" spc="-10" dirty="0">
                <a:latin typeface="Times New Roman"/>
                <a:cs typeface="Times New Roman"/>
              </a:rPr>
              <a:t>sodium</a:t>
            </a:r>
            <a:r>
              <a:rPr sz="1800" spc="-10" dirty="0">
                <a:latin typeface="Times New Roman"/>
                <a:cs typeface="Times New Roman"/>
              </a:rPr>
              <a:t>)</a:t>
            </a:r>
            <a:endParaRPr sz="1800">
              <a:latin typeface="Times New Roman"/>
              <a:cs typeface="Times New Roman"/>
            </a:endParaRPr>
          </a:p>
        </p:txBody>
      </p:sp>
      <p:sp>
        <p:nvSpPr>
          <p:cNvPr id="21" name="object 21"/>
          <p:cNvSpPr txBox="1"/>
          <p:nvPr/>
        </p:nvSpPr>
        <p:spPr>
          <a:xfrm>
            <a:off x="2780157" y="3307207"/>
            <a:ext cx="4690745" cy="574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097915" marR="5080" indent="-1085850">
              <a:lnSpc>
                <a:spcPct val="100000"/>
              </a:lnSpc>
              <a:spcBef>
                <a:spcPts val="100"/>
              </a:spcBef>
            </a:pPr>
            <a:r>
              <a:rPr sz="1800" u="sng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Carnallite</a:t>
            </a:r>
            <a:r>
              <a:rPr sz="1800" spc="-5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(</a:t>
            </a:r>
            <a:r>
              <a:rPr sz="1800" i="1" dirty="0">
                <a:latin typeface="Times New Roman"/>
                <a:cs typeface="Times New Roman"/>
              </a:rPr>
              <a:t>chlorure</a:t>
            </a:r>
            <a:r>
              <a:rPr sz="1800" i="1" spc="-30" dirty="0">
                <a:latin typeface="Times New Roman"/>
                <a:cs typeface="Times New Roman"/>
              </a:rPr>
              <a:t> </a:t>
            </a:r>
            <a:r>
              <a:rPr sz="1800" i="1" dirty="0">
                <a:latin typeface="Times New Roman"/>
                <a:cs typeface="Times New Roman"/>
              </a:rPr>
              <a:t>de</a:t>
            </a:r>
            <a:r>
              <a:rPr sz="1800" i="1" spc="-35" dirty="0">
                <a:latin typeface="Times New Roman"/>
                <a:cs typeface="Times New Roman"/>
              </a:rPr>
              <a:t> </a:t>
            </a:r>
            <a:r>
              <a:rPr sz="1800" i="1" dirty="0">
                <a:latin typeface="Times New Roman"/>
                <a:cs typeface="Times New Roman"/>
              </a:rPr>
              <a:t>potassium</a:t>
            </a:r>
            <a:r>
              <a:rPr sz="1800" i="1" spc="-35" dirty="0">
                <a:latin typeface="Times New Roman"/>
                <a:cs typeface="Times New Roman"/>
              </a:rPr>
              <a:t> </a:t>
            </a:r>
            <a:r>
              <a:rPr sz="1800" i="1" dirty="0">
                <a:latin typeface="Times New Roman"/>
                <a:cs typeface="Times New Roman"/>
              </a:rPr>
              <a:t>et</a:t>
            </a:r>
            <a:r>
              <a:rPr sz="1800" i="1" spc="-35" dirty="0">
                <a:latin typeface="Times New Roman"/>
                <a:cs typeface="Times New Roman"/>
              </a:rPr>
              <a:t> </a:t>
            </a:r>
            <a:r>
              <a:rPr sz="1800" i="1" dirty="0">
                <a:latin typeface="Times New Roman"/>
                <a:cs typeface="Times New Roman"/>
              </a:rPr>
              <a:t>de</a:t>
            </a:r>
            <a:r>
              <a:rPr sz="1800" i="1" spc="-35" dirty="0">
                <a:latin typeface="Times New Roman"/>
                <a:cs typeface="Times New Roman"/>
              </a:rPr>
              <a:t> </a:t>
            </a:r>
            <a:r>
              <a:rPr sz="1800" i="1" spc="-10" dirty="0">
                <a:latin typeface="Times New Roman"/>
                <a:cs typeface="Times New Roman"/>
              </a:rPr>
              <a:t>magnésium hydraté</a:t>
            </a:r>
            <a:r>
              <a:rPr sz="1800" spc="-10" dirty="0">
                <a:latin typeface="Times New Roman"/>
                <a:cs typeface="Times New Roman"/>
              </a:rPr>
              <a:t>)</a:t>
            </a:r>
            <a:endParaRPr sz="1800">
              <a:latin typeface="Times New Roman"/>
              <a:cs typeface="Times New Roman"/>
            </a:endParaRPr>
          </a:p>
        </p:txBody>
      </p:sp>
      <p:sp>
        <p:nvSpPr>
          <p:cNvPr id="22" name="object 22"/>
          <p:cNvSpPr txBox="1"/>
          <p:nvPr/>
        </p:nvSpPr>
        <p:spPr>
          <a:xfrm>
            <a:off x="1172667" y="3372103"/>
            <a:ext cx="1152525" cy="23939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1400" b="1" spc="-10" dirty="0">
                <a:latin typeface="Times New Roman"/>
                <a:cs typeface="Times New Roman"/>
              </a:rPr>
              <a:t>KMgCl</a:t>
            </a:r>
            <a:r>
              <a:rPr sz="1100" b="1" spc="-10" dirty="0">
                <a:latin typeface="Times New Roman"/>
                <a:cs typeface="Times New Roman"/>
              </a:rPr>
              <a:t>3</a:t>
            </a:r>
            <a:r>
              <a:rPr sz="1400" b="1" spc="-10" dirty="0">
                <a:latin typeface="Times New Roman"/>
                <a:cs typeface="Times New Roman"/>
              </a:rPr>
              <a:t>,6H</a:t>
            </a:r>
            <a:r>
              <a:rPr sz="1100" b="1" spc="-10" dirty="0">
                <a:latin typeface="Times New Roman"/>
                <a:cs typeface="Times New Roman"/>
              </a:rPr>
              <a:t>2</a:t>
            </a:r>
            <a:r>
              <a:rPr sz="1400" b="1" spc="-10" dirty="0">
                <a:latin typeface="Times New Roman"/>
                <a:cs typeface="Times New Roman"/>
              </a:rPr>
              <a:t>O</a:t>
            </a:r>
            <a:endParaRPr sz="1400">
              <a:latin typeface="Times New Roman"/>
              <a:cs typeface="Times New Roman"/>
            </a:endParaRPr>
          </a:p>
        </p:txBody>
      </p:sp>
      <p:sp>
        <p:nvSpPr>
          <p:cNvPr id="23" name="object 23"/>
          <p:cNvSpPr txBox="1"/>
          <p:nvPr/>
        </p:nvSpPr>
        <p:spPr>
          <a:xfrm>
            <a:off x="1906904" y="4069841"/>
            <a:ext cx="421005" cy="23939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400" b="1" spc="-20" dirty="0">
                <a:latin typeface="Times New Roman"/>
                <a:cs typeface="Times New Roman"/>
              </a:rPr>
              <a:t>NaCl</a:t>
            </a:r>
            <a:endParaRPr sz="1400">
              <a:latin typeface="Times New Roman"/>
              <a:cs typeface="Times New Roman"/>
            </a:endParaRPr>
          </a:p>
        </p:txBody>
      </p:sp>
      <p:sp>
        <p:nvSpPr>
          <p:cNvPr id="24" name="object 24"/>
          <p:cNvSpPr txBox="1"/>
          <p:nvPr/>
        </p:nvSpPr>
        <p:spPr>
          <a:xfrm>
            <a:off x="1338452" y="5274945"/>
            <a:ext cx="1033780" cy="23939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400" b="1" spc="-10" dirty="0">
                <a:latin typeface="Times New Roman"/>
                <a:cs typeface="Times New Roman"/>
              </a:rPr>
              <a:t>CaSO</a:t>
            </a:r>
            <a:r>
              <a:rPr sz="1100" b="1" spc="-10" dirty="0">
                <a:latin typeface="Times New Roman"/>
                <a:cs typeface="Times New Roman"/>
              </a:rPr>
              <a:t>4</a:t>
            </a:r>
            <a:r>
              <a:rPr sz="1400" b="1" spc="-10" dirty="0">
                <a:latin typeface="Times New Roman"/>
                <a:cs typeface="Times New Roman"/>
              </a:rPr>
              <a:t>,2H</a:t>
            </a:r>
            <a:r>
              <a:rPr sz="1100" b="1" spc="-10" dirty="0">
                <a:latin typeface="Times New Roman"/>
                <a:cs typeface="Times New Roman"/>
              </a:rPr>
              <a:t>2</a:t>
            </a:r>
            <a:r>
              <a:rPr sz="1400" b="1" spc="-10" dirty="0">
                <a:latin typeface="Times New Roman"/>
                <a:cs typeface="Times New Roman"/>
              </a:rPr>
              <a:t>O</a:t>
            </a:r>
            <a:endParaRPr sz="1400">
              <a:latin typeface="Times New Roman"/>
              <a:cs typeface="Times New Roman"/>
            </a:endParaRPr>
          </a:p>
        </p:txBody>
      </p:sp>
      <p:sp>
        <p:nvSpPr>
          <p:cNvPr id="25" name="object 25"/>
          <p:cNvSpPr txBox="1"/>
          <p:nvPr/>
        </p:nvSpPr>
        <p:spPr>
          <a:xfrm>
            <a:off x="1756664" y="4704079"/>
            <a:ext cx="551815" cy="23939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400" b="1" spc="-10" dirty="0">
                <a:latin typeface="Times New Roman"/>
                <a:cs typeface="Times New Roman"/>
              </a:rPr>
              <a:t>CaSO</a:t>
            </a:r>
            <a:r>
              <a:rPr sz="1100" b="1" spc="-10" dirty="0">
                <a:latin typeface="Times New Roman"/>
                <a:cs typeface="Times New Roman"/>
              </a:rPr>
              <a:t>4</a:t>
            </a:r>
            <a:endParaRPr sz="1100">
              <a:latin typeface="Times New Roman"/>
              <a:cs typeface="Times New Roman"/>
            </a:endParaRPr>
          </a:p>
        </p:txBody>
      </p:sp>
      <p:sp>
        <p:nvSpPr>
          <p:cNvPr id="26" name="object 26"/>
          <p:cNvSpPr txBox="1"/>
          <p:nvPr/>
        </p:nvSpPr>
        <p:spPr>
          <a:xfrm>
            <a:off x="1987042" y="2927985"/>
            <a:ext cx="342265" cy="23939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1400" b="1" spc="-25" dirty="0">
                <a:latin typeface="Times New Roman"/>
                <a:cs typeface="Times New Roman"/>
              </a:rPr>
              <a:t>KCl</a:t>
            </a:r>
            <a:endParaRPr sz="1400">
              <a:latin typeface="Times New Roman"/>
              <a:cs typeface="Times New Roman"/>
            </a:endParaRPr>
          </a:p>
        </p:txBody>
      </p:sp>
      <p:sp>
        <p:nvSpPr>
          <p:cNvPr id="27" name="object 27"/>
          <p:cNvSpPr txBox="1"/>
          <p:nvPr/>
        </p:nvSpPr>
        <p:spPr>
          <a:xfrm>
            <a:off x="2779014" y="2863088"/>
            <a:ext cx="2918460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dirty="0">
                <a:latin typeface="Times New Roman"/>
                <a:cs typeface="Times New Roman"/>
              </a:rPr>
              <a:t>Sylvite</a:t>
            </a:r>
            <a:r>
              <a:rPr sz="1800" spc="-7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(</a:t>
            </a:r>
            <a:r>
              <a:rPr sz="1800" i="1" dirty="0">
                <a:latin typeface="Times New Roman"/>
                <a:cs typeface="Times New Roman"/>
              </a:rPr>
              <a:t>chlorure</a:t>
            </a:r>
            <a:r>
              <a:rPr sz="1800" i="1" spc="-40" dirty="0">
                <a:latin typeface="Times New Roman"/>
                <a:cs typeface="Times New Roman"/>
              </a:rPr>
              <a:t> </a:t>
            </a:r>
            <a:r>
              <a:rPr sz="1800" i="1" dirty="0">
                <a:latin typeface="Times New Roman"/>
                <a:cs typeface="Times New Roman"/>
              </a:rPr>
              <a:t>de</a:t>
            </a:r>
            <a:r>
              <a:rPr sz="1800" i="1" spc="-45" dirty="0">
                <a:latin typeface="Times New Roman"/>
                <a:cs typeface="Times New Roman"/>
              </a:rPr>
              <a:t> </a:t>
            </a:r>
            <a:r>
              <a:rPr sz="1800" i="1" spc="-10" dirty="0">
                <a:latin typeface="Times New Roman"/>
                <a:cs typeface="Times New Roman"/>
              </a:rPr>
              <a:t>potassium</a:t>
            </a:r>
            <a:r>
              <a:rPr sz="1800" spc="-10" dirty="0">
                <a:latin typeface="Times New Roman"/>
                <a:cs typeface="Times New Roman"/>
              </a:rPr>
              <a:t>)</a:t>
            </a:r>
            <a:endParaRPr sz="1800">
              <a:latin typeface="Times New Roman"/>
              <a:cs typeface="Times New Roman"/>
            </a:endParaRPr>
          </a:p>
        </p:txBody>
      </p:sp>
      <p:sp>
        <p:nvSpPr>
          <p:cNvPr id="28" name="object 28"/>
          <p:cNvSpPr/>
          <p:nvPr/>
        </p:nvSpPr>
        <p:spPr>
          <a:xfrm>
            <a:off x="2791205" y="3128136"/>
            <a:ext cx="652780" cy="10795"/>
          </a:xfrm>
          <a:custGeom>
            <a:avLst/>
            <a:gdLst/>
            <a:ahLst/>
            <a:cxnLst/>
            <a:rect l="l" t="t" r="r" b="b"/>
            <a:pathLst>
              <a:path w="652779" h="10794">
                <a:moveTo>
                  <a:pt x="652271" y="0"/>
                </a:moveTo>
                <a:lnTo>
                  <a:pt x="0" y="0"/>
                </a:lnTo>
                <a:lnTo>
                  <a:pt x="0" y="10668"/>
                </a:lnTo>
                <a:lnTo>
                  <a:pt x="652271" y="10668"/>
                </a:lnTo>
                <a:lnTo>
                  <a:pt x="652271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9" name="object 29"/>
          <p:cNvSpPr/>
          <p:nvPr/>
        </p:nvSpPr>
        <p:spPr>
          <a:xfrm>
            <a:off x="7575804" y="2900426"/>
            <a:ext cx="254000" cy="951865"/>
          </a:xfrm>
          <a:custGeom>
            <a:avLst/>
            <a:gdLst/>
            <a:ahLst/>
            <a:cxnLst/>
            <a:rect l="l" t="t" r="r" b="b"/>
            <a:pathLst>
              <a:path w="254000" h="951864">
                <a:moveTo>
                  <a:pt x="0" y="0"/>
                </a:moveTo>
                <a:lnTo>
                  <a:pt x="49325" y="6240"/>
                </a:lnTo>
                <a:lnTo>
                  <a:pt x="89614" y="23256"/>
                </a:lnTo>
                <a:lnTo>
                  <a:pt x="116782" y="48488"/>
                </a:lnTo>
                <a:lnTo>
                  <a:pt x="126746" y="79375"/>
                </a:lnTo>
                <a:lnTo>
                  <a:pt x="126746" y="396366"/>
                </a:lnTo>
                <a:lnTo>
                  <a:pt x="136711" y="427253"/>
                </a:lnTo>
                <a:lnTo>
                  <a:pt x="163893" y="452485"/>
                </a:lnTo>
                <a:lnTo>
                  <a:pt x="204219" y="469501"/>
                </a:lnTo>
                <a:lnTo>
                  <a:pt x="253619" y="475741"/>
                </a:lnTo>
                <a:lnTo>
                  <a:pt x="204219" y="481963"/>
                </a:lnTo>
                <a:lnTo>
                  <a:pt x="163893" y="498935"/>
                </a:lnTo>
                <a:lnTo>
                  <a:pt x="136711" y="524123"/>
                </a:lnTo>
                <a:lnTo>
                  <a:pt x="126746" y="554989"/>
                </a:lnTo>
                <a:lnTo>
                  <a:pt x="126746" y="872109"/>
                </a:lnTo>
                <a:lnTo>
                  <a:pt x="116782" y="902922"/>
                </a:lnTo>
                <a:lnTo>
                  <a:pt x="89614" y="928115"/>
                </a:lnTo>
                <a:lnTo>
                  <a:pt x="49325" y="945118"/>
                </a:lnTo>
                <a:lnTo>
                  <a:pt x="0" y="951357"/>
                </a:lnTo>
              </a:path>
            </a:pathLst>
          </a:custGeom>
          <a:ln w="952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5604668" y="231089"/>
            <a:ext cx="3335654" cy="26924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487680">
              <a:lnSpc>
                <a:spcPct val="100000"/>
              </a:lnSpc>
              <a:spcBef>
                <a:spcPts val="95"/>
              </a:spcBef>
            </a:pPr>
            <a:r>
              <a:rPr sz="1600" dirty="0">
                <a:solidFill>
                  <a:srgbClr val="FFFFFF"/>
                </a:solidFill>
                <a:latin typeface="Calibri"/>
                <a:cs typeface="Calibri"/>
              </a:rPr>
              <a:t>III</a:t>
            </a:r>
            <a:r>
              <a:rPr sz="1600" spc="-5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600" dirty="0">
                <a:solidFill>
                  <a:srgbClr val="FFFFFF"/>
                </a:solidFill>
                <a:latin typeface="Calibri"/>
                <a:cs typeface="Calibri"/>
              </a:rPr>
              <a:t>.</a:t>
            </a:r>
            <a:r>
              <a:rPr sz="1600" spc="-3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600" dirty="0">
                <a:solidFill>
                  <a:srgbClr val="FFFFFF"/>
                </a:solidFill>
                <a:latin typeface="Calibri"/>
                <a:cs typeface="Calibri"/>
              </a:rPr>
              <a:t>Les</a:t>
            </a:r>
            <a:r>
              <a:rPr sz="1600" spc="-3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600" dirty="0">
                <a:solidFill>
                  <a:srgbClr val="FFFFFF"/>
                </a:solidFill>
                <a:latin typeface="Calibri"/>
                <a:cs typeface="Calibri"/>
              </a:rPr>
              <a:t>roches</a:t>
            </a:r>
            <a:r>
              <a:rPr sz="1600" spc="-1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600" spc="-10" dirty="0">
                <a:solidFill>
                  <a:srgbClr val="FFFFFF"/>
                </a:solidFill>
                <a:latin typeface="Calibri"/>
                <a:cs typeface="Calibri"/>
              </a:rPr>
              <a:t>sédimentaires</a:t>
            </a:r>
            <a:endParaRPr sz="1600">
              <a:latin typeface="Calibri"/>
              <a:cs typeface="Calibri"/>
            </a:endParaRPr>
          </a:p>
        </p:txBody>
      </p:sp>
      <p:grpSp>
        <p:nvGrpSpPr>
          <p:cNvPr id="3" name="object 3"/>
          <p:cNvGrpSpPr/>
          <p:nvPr/>
        </p:nvGrpSpPr>
        <p:grpSpPr>
          <a:xfrm>
            <a:off x="166814" y="653923"/>
            <a:ext cx="8810625" cy="411480"/>
            <a:chOff x="166814" y="653923"/>
            <a:chExt cx="8810625" cy="411480"/>
          </a:xfrm>
        </p:grpSpPr>
        <p:sp>
          <p:nvSpPr>
            <p:cNvPr id="4" name="object 4"/>
            <p:cNvSpPr/>
            <p:nvPr/>
          </p:nvSpPr>
          <p:spPr>
            <a:xfrm>
              <a:off x="179514" y="673989"/>
              <a:ext cx="4680585" cy="379095"/>
            </a:xfrm>
            <a:custGeom>
              <a:avLst/>
              <a:gdLst/>
              <a:ahLst/>
              <a:cxnLst/>
              <a:rect l="l" t="t" r="r" b="b"/>
              <a:pathLst>
                <a:path w="4680585" h="379094">
                  <a:moveTo>
                    <a:pt x="4617402" y="0"/>
                  </a:moveTo>
                  <a:lnTo>
                    <a:pt x="63131" y="0"/>
                  </a:lnTo>
                  <a:lnTo>
                    <a:pt x="38554" y="4951"/>
                  </a:lnTo>
                  <a:lnTo>
                    <a:pt x="18488" y="18462"/>
                  </a:lnTo>
                  <a:lnTo>
                    <a:pt x="4960" y="38522"/>
                  </a:lnTo>
                  <a:lnTo>
                    <a:pt x="0" y="63119"/>
                  </a:lnTo>
                  <a:lnTo>
                    <a:pt x="0" y="315595"/>
                  </a:lnTo>
                  <a:lnTo>
                    <a:pt x="4960" y="340191"/>
                  </a:lnTo>
                  <a:lnTo>
                    <a:pt x="18488" y="360251"/>
                  </a:lnTo>
                  <a:lnTo>
                    <a:pt x="38554" y="373762"/>
                  </a:lnTo>
                  <a:lnTo>
                    <a:pt x="63131" y="378713"/>
                  </a:lnTo>
                  <a:lnTo>
                    <a:pt x="4617402" y="378713"/>
                  </a:lnTo>
                  <a:lnTo>
                    <a:pt x="4641945" y="373762"/>
                  </a:lnTo>
                  <a:lnTo>
                    <a:pt x="4662011" y="360251"/>
                  </a:lnTo>
                  <a:lnTo>
                    <a:pt x="4675552" y="340191"/>
                  </a:lnTo>
                  <a:lnTo>
                    <a:pt x="4680521" y="315595"/>
                  </a:lnTo>
                  <a:lnTo>
                    <a:pt x="4680521" y="63119"/>
                  </a:lnTo>
                  <a:lnTo>
                    <a:pt x="4675552" y="38522"/>
                  </a:lnTo>
                  <a:lnTo>
                    <a:pt x="4662011" y="18462"/>
                  </a:lnTo>
                  <a:lnTo>
                    <a:pt x="4641945" y="4951"/>
                  </a:lnTo>
                  <a:lnTo>
                    <a:pt x="4617402" y="0"/>
                  </a:lnTo>
                  <a:close/>
                </a:path>
              </a:pathLst>
            </a:custGeom>
            <a:solidFill>
              <a:srgbClr val="C0504D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" name="object 5"/>
            <p:cNvSpPr/>
            <p:nvPr/>
          </p:nvSpPr>
          <p:spPr>
            <a:xfrm>
              <a:off x="179514" y="673989"/>
              <a:ext cx="4680585" cy="379095"/>
            </a:xfrm>
            <a:custGeom>
              <a:avLst/>
              <a:gdLst/>
              <a:ahLst/>
              <a:cxnLst/>
              <a:rect l="l" t="t" r="r" b="b"/>
              <a:pathLst>
                <a:path w="4680585" h="379094">
                  <a:moveTo>
                    <a:pt x="4617402" y="0"/>
                  </a:moveTo>
                  <a:lnTo>
                    <a:pt x="4641945" y="4951"/>
                  </a:lnTo>
                  <a:lnTo>
                    <a:pt x="4662011" y="18462"/>
                  </a:lnTo>
                  <a:lnTo>
                    <a:pt x="4675552" y="38522"/>
                  </a:lnTo>
                  <a:lnTo>
                    <a:pt x="4680521" y="63119"/>
                  </a:lnTo>
                  <a:lnTo>
                    <a:pt x="4680521" y="315595"/>
                  </a:lnTo>
                  <a:lnTo>
                    <a:pt x="4675552" y="340191"/>
                  </a:lnTo>
                  <a:lnTo>
                    <a:pt x="4662011" y="360251"/>
                  </a:lnTo>
                  <a:lnTo>
                    <a:pt x="4641945" y="373762"/>
                  </a:lnTo>
                  <a:lnTo>
                    <a:pt x="4617402" y="378713"/>
                  </a:lnTo>
                  <a:lnTo>
                    <a:pt x="63131" y="378713"/>
                  </a:lnTo>
                  <a:lnTo>
                    <a:pt x="38554" y="373762"/>
                  </a:lnTo>
                  <a:lnTo>
                    <a:pt x="18488" y="360251"/>
                  </a:lnTo>
                  <a:lnTo>
                    <a:pt x="4960" y="340191"/>
                  </a:lnTo>
                  <a:lnTo>
                    <a:pt x="0" y="315595"/>
                  </a:lnTo>
                  <a:lnTo>
                    <a:pt x="0" y="63119"/>
                  </a:lnTo>
                  <a:lnTo>
                    <a:pt x="4960" y="38522"/>
                  </a:lnTo>
                  <a:lnTo>
                    <a:pt x="18488" y="18462"/>
                  </a:lnTo>
                  <a:lnTo>
                    <a:pt x="38554" y="4951"/>
                  </a:lnTo>
                  <a:lnTo>
                    <a:pt x="63131" y="0"/>
                  </a:lnTo>
                  <a:lnTo>
                    <a:pt x="4617402" y="0"/>
                  </a:lnTo>
                  <a:close/>
                </a:path>
              </a:pathLst>
            </a:custGeom>
            <a:ln w="25400">
              <a:solidFill>
                <a:srgbClr val="8B3836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" name="object 6"/>
            <p:cNvSpPr/>
            <p:nvPr/>
          </p:nvSpPr>
          <p:spPr>
            <a:xfrm>
              <a:off x="5580125" y="666623"/>
              <a:ext cx="3384550" cy="386080"/>
            </a:xfrm>
            <a:custGeom>
              <a:avLst/>
              <a:gdLst/>
              <a:ahLst/>
              <a:cxnLst/>
              <a:rect l="l" t="t" r="r" b="b"/>
              <a:pathLst>
                <a:path w="3384550" h="386080">
                  <a:moveTo>
                    <a:pt x="3320033" y="0"/>
                  </a:moveTo>
                  <a:lnTo>
                    <a:pt x="64388" y="0"/>
                  </a:lnTo>
                  <a:lnTo>
                    <a:pt x="39326" y="5058"/>
                  </a:lnTo>
                  <a:lnTo>
                    <a:pt x="18859" y="18843"/>
                  </a:lnTo>
                  <a:lnTo>
                    <a:pt x="5060" y="39272"/>
                  </a:lnTo>
                  <a:lnTo>
                    <a:pt x="0" y="64262"/>
                  </a:lnTo>
                  <a:lnTo>
                    <a:pt x="0" y="321690"/>
                  </a:lnTo>
                  <a:lnTo>
                    <a:pt x="5060" y="346753"/>
                  </a:lnTo>
                  <a:lnTo>
                    <a:pt x="18859" y="367220"/>
                  </a:lnTo>
                  <a:lnTo>
                    <a:pt x="39326" y="381019"/>
                  </a:lnTo>
                  <a:lnTo>
                    <a:pt x="64388" y="386079"/>
                  </a:lnTo>
                  <a:lnTo>
                    <a:pt x="3320033" y="386079"/>
                  </a:lnTo>
                  <a:lnTo>
                    <a:pt x="3345096" y="381019"/>
                  </a:lnTo>
                  <a:lnTo>
                    <a:pt x="3365563" y="367220"/>
                  </a:lnTo>
                  <a:lnTo>
                    <a:pt x="3379362" y="346753"/>
                  </a:lnTo>
                  <a:lnTo>
                    <a:pt x="3384423" y="321690"/>
                  </a:lnTo>
                  <a:lnTo>
                    <a:pt x="3384423" y="64262"/>
                  </a:lnTo>
                  <a:lnTo>
                    <a:pt x="3379362" y="39272"/>
                  </a:lnTo>
                  <a:lnTo>
                    <a:pt x="3365563" y="18843"/>
                  </a:lnTo>
                  <a:lnTo>
                    <a:pt x="3345096" y="5058"/>
                  </a:lnTo>
                  <a:lnTo>
                    <a:pt x="3320033" y="0"/>
                  </a:lnTo>
                  <a:close/>
                </a:path>
              </a:pathLst>
            </a:custGeom>
            <a:solidFill>
              <a:srgbClr val="F7954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" name="object 7"/>
            <p:cNvSpPr/>
            <p:nvPr/>
          </p:nvSpPr>
          <p:spPr>
            <a:xfrm>
              <a:off x="5580125" y="666623"/>
              <a:ext cx="3384550" cy="386080"/>
            </a:xfrm>
            <a:custGeom>
              <a:avLst/>
              <a:gdLst/>
              <a:ahLst/>
              <a:cxnLst/>
              <a:rect l="l" t="t" r="r" b="b"/>
              <a:pathLst>
                <a:path w="3384550" h="386080">
                  <a:moveTo>
                    <a:pt x="0" y="64262"/>
                  </a:moveTo>
                  <a:lnTo>
                    <a:pt x="5060" y="39272"/>
                  </a:lnTo>
                  <a:lnTo>
                    <a:pt x="18859" y="18843"/>
                  </a:lnTo>
                  <a:lnTo>
                    <a:pt x="39326" y="5058"/>
                  </a:lnTo>
                  <a:lnTo>
                    <a:pt x="64388" y="0"/>
                  </a:lnTo>
                  <a:lnTo>
                    <a:pt x="3320033" y="0"/>
                  </a:lnTo>
                  <a:lnTo>
                    <a:pt x="3345096" y="5058"/>
                  </a:lnTo>
                  <a:lnTo>
                    <a:pt x="3365563" y="18843"/>
                  </a:lnTo>
                  <a:lnTo>
                    <a:pt x="3379362" y="39272"/>
                  </a:lnTo>
                  <a:lnTo>
                    <a:pt x="3384423" y="64262"/>
                  </a:lnTo>
                  <a:lnTo>
                    <a:pt x="3384423" y="321690"/>
                  </a:lnTo>
                  <a:lnTo>
                    <a:pt x="3379362" y="346753"/>
                  </a:lnTo>
                  <a:lnTo>
                    <a:pt x="3365563" y="367220"/>
                  </a:lnTo>
                  <a:lnTo>
                    <a:pt x="3345096" y="381019"/>
                  </a:lnTo>
                  <a:lnTo>
                    <a:pt x="3320033" y="386079"/>
                  </a:lnTo>
                  <a:lnTo>
                    <a:pt x="64388" y="386079"/>
                  </a:lnTo>
                  <a:lnTo>
                    <a:pt x="39326" y="381019"/>
                  </a:lnTo>
                  <a:lnTo>
                    <a:pt x="18859" y="367220"/>
                  </a:lnTo>
                  <a:lnTo>
                    <a:pt x="5060" y="346753"/>
                  </a:lnTo>
                  <a:lnTo>
                    <a:pt x="0" y="321690"/>
                  </a:lnTo>
                  <a:lnTo>
                    <a:pt x="0" y="64262"/>
                  </a:lnTo>
                  <a:close/>
                </a:path>
              </a:pathLst>
            </a:custGeom>
            <a:ln w="25399">
              <a:solidFill>
                <a:srgbClr val="B66C3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8" name="object 8"/>
          <p:cNvSpPr txBox="1"/>
          <p:nvPr/>
        </p:nvSpPr>
        <p:spPr>
          <a:xfrm>
            <a:off x="5706871" y="712978"/>
            <a:ext cx="3128645" cy="26924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600" i="1" dirty="0">
                <a:solidFill>
                  <a:srgbClr val="FFFFFF"/>
                </a:solidFill>
                <a:latin typeface="Calibri"/>
                <a:cs typeface="Calibri"/>
              </a:rPr>
              <a:t>3.</a:t>
            </a:r>
            <a:r>
              <a:rPr sz="1600" i="1" spc="-5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600" i="1" dirty="0">
                <a:solidFill>
                  <a:srgbClr val="FFFFFF"/>
                </a:solidFill>
                <a:latin typeface="Calibri"/>
                <a:cs typeface="Calibri"/>
              </a:rPr>
              <a:t>Catégories</a:t>
            </a:r>
            <a:r>
              <a:rPr sz="1600" i="1" spc="-4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600" i="1" dirty="0">
                <a:solidFill>
                  <a:srgbClr val="FFFFFF"/>
                </a:solidFill>
                <a:latin typeface="Calibri"/>
                <a:cs typeface="Calibri"/>
              </a:rPr>
              <a:t>de</a:t>
            </a:r>
            <a:r>
              <a:rPr sz="1600" i="1" spc="-3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600" i="1" dirty="0">
                <a:solidFill>
                  <a:srgbClr val="FFFFFF"/>
                </a:solidFill>
                <a:latin typeface="Calibri"/>
                <a:cs typeface="Calibri"/>
              </a:rPr>
              <a:t>roches</a:t>
            </a:r>
            <a:r>
              <a:rPr sz="1600" i="1" spc="-4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600" i="1" spc="-10" dirty="0">
                <a:solidFill>
                  <a:srgbClr val="FFFFFF"/>
                </a:solidFill>
                <a:latin typeface="Calibri"/>
                <a:cs typeface="Calibri"/>
              </a:rPr>
              <a:t>sédimentaires</a:t>
            </a:r>
            <a:endParaRPr sz="1600">
              <a:latin typeface="Calibri"/>
              <a:cs typeface="Calibri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110744" y="716661"/>
            <a:ext cx="3714115" cy="78930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403985" indent="-286385">
              <a:lnSpc>
                <a:spcPct val="100000"/>
              </a:lnSpc>
              <a:spcBef>
                <a:spcPts val="95"/>
              </a:spcBef>
              <a:buFont typeface="Arial"/>
              <a:buChar char="•"/>
              <a:tabLst>
                <a:tab pos="1403985" algn="l"/>
              </a:tabLst>
            </a:pPr>
            <a:r>
              <a:rPr sz="1600" spc="-10" dirty="0">
                <a:solidFill>
                  <a:srgbClr val="FFFFFF"/>
                </a:solidFill>
                <a:latin typeface="Calibri"/>
                <a:cs typeface="Calibri"/>
              </a:rPr>
              <a:t>Sédimentation</a:t>
            </a:r>
            <a:r>
              <a:rPr sz="1600" spc="-3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600" spc="-10" dirty="0">
                <a:solidFill>
                  <a:srgbClr val="FFFFFF"/>
                </a:solidFill>
                <a:latin typeface="Calibri"/>
                <a:cs typeface="Calibri"/>
              </a:rPr>
              <a:t>évaporitique</a:t>
            </a:r>
            <a:endParaRPr sz="160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  <a:spcBef>
                <a:spcPts val="1695"/>
              </a:spcBef>
            </a:pPr>
            <a:r>
              <a:rPr sz="2000" dirty="0">
                <a:latin typeface="Calibri"/>
                <a:cs typeface="Calibri"/>
              </a:rPr>
              <a:t>La</a:t>
            </a:r>
            <a:r>
              <a:rPr sz="2000" spc="-25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halite</a:t>
            </a:r>
            <a:r>
              <a:rPr sz="2000" spc="15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de</a:t>
            </a:r>
            <a:r>
              <a:rPr sz="2000" spc="-30" dirty="0">
                <a:latin typeface="Calibri"/>
                <a:cs typeface="Calibri"/>
              </a:rPr>
              <a:t> </a:t>
            </a:r>
            <a:r>
              <a:rPr sz="2000" spc="-20" dirty="0">
                <a:latin typeface="Calibri"/>
                <a:cs typeface="Calibri"/>
              </a:rPr>
              <a:t>Salins-les-</a:t>
            </a:r>
            <a:r>
              <a:rPr sz="2000" dirty="0">
                <a:latin typeface="Calibri"/>
                <a:cs typeface="Calibri"/>
              </a:rPr>
              <a:t>Bains</a:t>
            </a:r>
            <a:r>
              <a:rPr sz="2000" spc="25" dirty="0">
                <a:latin typeface="Calibri"/>
                <a:cs typeface="Calibri"/>
              </a:rPr>
              <a:t> </a:t>
            </a:r>
            <a:r>
              <a:rPr sz="2000" spc="-50" dirty="0">
                <a:latin typeface="Calibri"/>
                <a:cs typeface="Calibri"/>
              </a:rPr>
              <a:t>:</a:t>
            </a:r>
            <a:endParaRPr sz="2000">
              <a:latin typeface="Calibri"/>
              <a:cs typeface="Calibri"/>
            </a:endParaRPr>
          </a:p>
        </p:txBody>
      </p:sp>
      <p:grpSp>
        <p:nvGrpSpPr>
          <p:cNvPr id="10" name="object 10"/>
          <p:cNvGrpSpPr/>
          <p:nvPr/>
        </p:nvGrpSpPr>
        <p:grpSpPr>
          <a:xfrm>
            <a:off x="3656076" y="1577335"/>
            <a:ext cx="5349240" cy="4374515"/>
            <a:chOff x="3656076" y="1577335"/>
            <a:chExt cx="5349240" cy="4374515"/>
          </a:xfrm>
        </p:grpSpPr>
        <p:pic>
          <p:nvPicPr>
            <p:cNvPr id="11" name="object 11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3656076" y="1577335"/>
              <a:ext cx="5349239" cy="4373887"/>
            </a:xfrm>
            <a:prstGeom prst="rect">
              <a:avLst/>
            </a:prstGeom>
          </p:spPr>
        </p:pic>
        <p:pic>
          <p:nvPicPr>
            <p:cNvPr id="12" name="object 12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3711321" y="1628800"/>
              <a:ext cx="5184521" cy="4212463"/>
            </a:xfrm>
            <a:prstGeom prst="rect">
              <a:avLst/>
            </a:prstGeom>
          </p:spPr>
        </p:pic>
      </p:grpSp>
      <p:pic>
        <p:nvPicPr>
          <p:cNvPr id="13" name="object 13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38102" y="4116327"/>
            <a:ext cx="2731002" cy="2045201"/>
          </a:xfrm>
          <a:prstGeom prst="rect">
            <a:avLst/>
          </a:prstGeom>
        </p:spPr>
      </p:pic>
      <p:sp>
        <p:nvSpPr>
          <p:cNvPr id="14" name="object 14"/>
          <p:cNvSpPr txBox="1"/>
          <p:nvPr/>
        </p:nvSpPr>
        <p:spPr>
          <a:xfrm>
            <a:off x="186334" y="6096711"/>
            <a:ext cx="3156585" cy="66675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algn="just">
              <a:lnSpc>
                <a:spcPct val="100000"/>
              </a:lnSpc>
              <a:spcBef>
                <a:spcPts val="100"/>
              </a:spcBef>
            </a:pPr>
            <a:r>
              <a:rPr sz="1400" dirty="0">
                <a:latin typeface="Calibri"/>
                <a:cs typeface="Calibri"/>
              </a:rPr>
              <a:t>Saumure</a:t>
            </a:r>
            <a:r>
              <a:rPr sz="1400" spc="155" dirty="0">
                <a:latin typeface="Calibri"/>
                <a:cs typeface="Calibri"/>
              </a:rPr>
              <a:t>  </a:t>
            </a:r>
            <a:r>
              <a:rPr sz="1400" dirty="0">
                <a:latin typeface="Calibri"/>
                <a:cs typeface="Calibri"/>
              </a:rPr>
              <a:t>mise</a:t>
            </a:r>
            <a:r>
              <a:rPr sz="1400" spc="165" dirty="0">
                <a:latin typeface="Calibri"/>
                <a:cs typeface="Calibri"/>
              </a:rPr>
              <a:t>  </a:t>
            </a:r>
            <a:r>
              <a:rPr sz="1400" dirty="0">
                <a:latin typeface="Calibri"/>
                <a:cs typeface="Calibri"/>
              </a:rPr>
              <a:t>à</a:t>
            </a:r>
            <a:r>
              <a:rPr sz="1400" spc="170" dirty="0">
                <a:latin typeface="Calibri"/>
                <a:cs typeface="Calibri"/>
              </a:rPr>
              <a:t>  </a:t>
            </a:r>
            <a:r>
              <a:rPr sz="1400" dirty="0">
                <a:latin typeface="Calibri"/>
                <a:cs typeface="Calibri"/>
              </a:rPr>
              <a:t>l’évaporation</a:t>
            </a:r>
            <a:r>
              <a:rPr sz="1400" spc="160" dirty="0">
                <a:latin typeface="Calibri"/>
                <a:cs typeface="Calibri"/>
              </a:rPr>
              <a:t>  </a:t>
            </a:r>
            <a:r>
              <a:rPr sz="1400" dirty="0">
                <a:latin typeface="Calibri"/>
                <a:cs typeface="Calibri"/>
              </a:rPr>
              <a:t>afin</a:t>
            </a:r>
            <a:r>
              <a:rPr sz="1400" spc="165" dirty="0">
                <a:latin typeface="Calibri"/>
                <a:cs typeface="Calibri"/>
              </a:rPr>
              <a:t>  </a:t>
            </a:r>
            <a:r>
              <a:rPr sz="1400" spc="-25" dirty="0">
                <a:latin typeface="Calibri"/>
                <a:cs typeface="Calibri"/>
              </a:rPr>
              <a:t>de </a:t>
            </a:r>
            <a:r>
              <a:rPr sz="1400" dirty="0">
                <a:latin typeface="Calibri"/>
                <a:cs typeface="Calibri"/>
              </a:rPr>
              <a:t>concentrer</a:t>
            </a:r>
            <a:r>
              <a:rPr sz="1400" spc="254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et</a:t>
            </a:r>
            <a:r>
              <a:rPr sz="1400" spc="260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de</a:t>
            </a:r>
            <a:r>
              <a:rPr sz="1400" spc="250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faire</a:t>
            </a:r>
            <a:r>
              <a:rPr sz="1400" spc="260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cristalliser</a:t>
            </a:r>
            <a:r>
              <a:rPr sz="1400" spc="260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les</a:t>
            </a:r>
            <a:r>
              <a:rPr sz="1400" spc="260" dirty="0">
                <a:latin typeface="Calibri"/>
                <a:cs typeface="Calibri"/>
              </a:rPr>
              <a:t> </a:t>
            </a:r>
            <a:r>
              <a:rPr sz="1400" spc="-20" dirty="0">
                <a:latin typeface="Calibri"/>
                <a:cs typeface="Calibri"/>
              </a:rPr>
              <a:t>sels </a:t>
            </a:r>
            <a:r>
              <a:rPr sz="1400" spc="-10" dirty="0">
                <a:latin typeface="Calibri"/>
                <a:cs typeface="Calibri"/>
              </a:rPr>
              <a:t>évaporitiques</a:t>
            </a:r>
            <a:r>
              <a:rPr sz="1400" spc="15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(ici</a:t>
            </a:r>
            <a:r>
              <a:rPr sz="1400" spc="-20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la</a:t>
            </a:r>
            <a:r>
              <a:rPr sz="1400" spc="-10" dirty="0">
                <a:latin typeface="Calibri"/>
                <a:cs typeface="Calibri"/>
              </a:rPr>
              <a:t> halite)</a:t>
            </a:r>
            <a:endParaRPr sz="1400">
              <a:latin typeface="Calibri"/>
              <a:cs typeface="Calibri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3715258" y="5965952"/>
            <a:ext cx="5244465" cy="57467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algn="just">
              <a:lnSpc>
                <a:spcPct val="100000"/>
              </a:lnSpc>
              <a:spcBef>
                <a:spcPts val="100"/>
              </a:spcBef>
            </a:pPr>
            <a:r>
              <a:rPr sz="1200" dirty="0">
                <a:latin typeface="Calibri"/>
                <a:cs typeface="Calibri"/>
              </a:rPr>
              <a:t>Vue</a:t>
            </a:r>
            <a:r>
              <a:rPr sz="1200" spc="15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d’un</a:t>
            </a:r>
            <a:r>
              <a:rPr sz="1200" spc="17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cristal</a:t>
            </a:r>
            <a:r>
              <a:rPr sz="1200" spc="16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de</a:t>
            </a:r>
            <a:r>
              <a:rPr sz="1200" spc="15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halite</a:t>
            </a:r>
            <a:r>
              <a:rPr sz="1200" spc="17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au</a:t>
            </a:r>
            <a:r>
              <a:rPr sz="1200" spc="16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MEB,</a:t>
            </a:r>
            <a:r>
              <a:rPr sz="1200" spc="16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issus</a:t>
            </a:r>
            <a:r>
              <a:rPr sz="1200" spc="15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du</a:t>
            </a:r>
            <a:r>
              <a:rPr sz="1200" spc="16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bac</a:t>
            </a:r>
            <a:r>
              <a:rPr sz="1200" spc="16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d’évaporation</a:t>
            </a:r>
            <a:r>
              <a:rPr sz="1200" spc="170" dirty="0">
                <a:latin typeface="Calibri"/>
                <a:cs typeface="Calibri"/>
              </a:rPr>
              <a:t> </a:t>
            </a:r>
            <a:r>
              <a:rPr sz="1200" spc="-10" dirty="0">
                <a:latin typeface="Calibri"/>
                <a:cs typeface="Calibri"/>
              </a:rPr>
              <a:t>ci-</a:t>
            </a:r>
            <a:r>
              <a:rPr sz="1200" dirty="0">
                <a:latin typeface="Calibri"/>
                <a:cs typeface="Calibri"/>
              </a:rPr>
              <a:t>contre.</a:t>
            </a:r>
            <a:r>
              <a:rPr sz="1200" spc="15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Noter</a:t>
            </a:r>
            <a:r>
              <a:rPr sz="1200" spc="170" dirty="0">
                <a:latin typeface="Calibri"/>
                <a:cs typeface="Calibri"/>
              </a:rPr>
              <a:t> </a:t>
            </a:r>
            <a:r>
              <a:rPr sz="1200" spc="-25" dirty="0">
                <a:latin typeface="Calibri"/>
                <a:cs typeface="Calibri"/>
              </a:rPr>
              <a:t>la </a:t>
            </a:r>
            <a:r>
              <a:rPr sz="1200" dirty="0">
                <a:latin typeface="Calibri"/>
                <a:cs typeface="Calibri"/>
              </a:rPr>
              <a:t>forme</a:t>
            </a:r>
            <a:r>
              <a:rPr sz="1200" spc="14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générale</a:t>
            </a:r>
            <a:r>
              <a:rPr sz="1200" spc="14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d’aspect</a:t>
            </a:r>
            <a:r>
              <a:rPr sz="1200" spc="15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octaédrique</a:t>
            </a:r>
            <a:r>
              <a:rPr sz="1200" spc="16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et</a:t>
            </a:r>
            <a:r>
              <a:rPr sz="1200" spc="16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les</a:t>
            </a:r>
            <a:r>
              <a:rPr sz="1200" spc="15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multiples</a:t>
            </a:r>
            <a:r>
              <a:rPr sz="1200" spc="16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chevrons</a:t>
            </a:r>
            <a:r>
              <a:rPr sz="1200" spc="16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de</a:t>
            </a:r>
            <a:r>
              <a:rPr sz="1200" spc="15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croissances</a:t>
            </a:r>
            <a:r>
              <a:rPr sz="1200" spc="155" dirty="0">
                <a:latin typeface="Calibri"/>
                <a:cs typeface="Calibri"/>
              </a:rPr>
              <a:t> </a:t>
            </a:r>
            <a:r>
              <a:rPr sz="1200" spc="-25" dirty="0">
                <a:latin typeface="Calibri"/>
                <a:cs typeface="Calibri"/>
              </a:rPr>
              <a:t>en </a:t>
            </a:r>
            <a:r>
              <a:rPr sz="1200" dirty="0">
                <a:latin typeface="Calibri"/>
                <a:cs typeface="Calibri"/>
              </a:rPr>
              <a:t>dendrite</a:t>
            </a:r>
            <a:r>
              <a:rPr sz="1200" spc="-35" dirty="0">
                <a:latin typeface="Calibri"/>
                <a:cs typeface="Calibri"/>
              </a:rPr>
              <a:t> </a:t>
            </a:r>
            <a:r>
              <a:rPr sz="1200" spc="-10" dirty="0">
                <a:latin typeface="Calibri"/>
                <a:cs typeface="Calibri"/>
              </a:rPr>
              <a:t>complexe</a:t>
            </a:r>
            <a:r>
              <a:rPr sz="1200" dirty="0">
                <a:latin typeface="Calibri"/>
                <a:cs typeface="Calibri"/>
              </a:rPr>
              <a:t> participant</a:t>
            </a:r>
            <a:r>
              <a:rPr sz="1200" spc="-4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la</a:t>
            </a:r>
            <a:r>
              <a:rPr sz="1200" spc="-5" dirty="0">
                <a:latin typeface="Calibri"/>
                <a:cs typeface="Calibri"/>
              </a:rPr>
              <a:t> </a:t>
            </a:r>
            <a:r>
              <a:rPr sz="1200" spc="-10" dirty="0">
                <a:latin typeface="Calibri"/>
                <a:cs typeface="Calibri"/>
              </a:rPr>
              <a:t>croissance</a:t>
            </a:r>
            <a:r>
              <a:rPr sz="1200" spc="5" dirty="0">
                <a:latin typeface="Calibri"/>
                <a:cs typeface="Calibri"/>
              </a:rPr>
              <a:t> </a:t>
            </a:r>
            <a:r>
              <a:rPr sz="1200" spc="-10" dirty="0">
                <a:latin typeface="Calibri"/>
                <a:cs typeface="Calibri"/>
              </a:rPr>
              <a:t>progressive</a:t>
            </a:r>
            <a:r>
              <a:rPr sz="1200" spc="-1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du</a:t>
            </a:r>
            <a:r>
              <a:rPr sz="1200" spc="-2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cristal</a:t>
            </a:r>
            <a:r>
              <a:rPr sz="1200" spc="-1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de</a:t>
            </a:r>
            <a:r>
              <a:rPr sz="1200" spc="-20" dirty="0">
                <a:latin typeface="Calibri"/>
                <a:cs typeface="Calibri"/>
              </a:rPr>
              <a:t> sel,</a:t>
            </a:r>
            <a:endParaRPr sz="1200">
              <a:latin typeface="Calibri"/>
              <a:cs typeface="Calibri"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3692271" y="1609750"/>
            <a:ext cx="5222875" cy="4250690"/>
          </a:xfrm>
          <a:prstGeom prst="rect">
            <a:avLst/>
          </a:prstGeom>
          <a:ln w="38100">
            <a:solidFill>
              <a:srgbClr val="000000"/>
            </a:solidFill>
          </a:ln>
        </p:spPr>
        <p:txBody>
          <a:bodyPr vert="horz" wrap="square" lIns="0" tIns="56515" rIns="0" bIns="0" rtlCol="0">
            <a:spAutoFit/>
          </a:bodyPr>
          <a:lstStyle/>
          <a:p>
            <a:pPr marR="106680" algn="r">
              <a:lnSpc>
                <a:spcPct val="100000"/>
              </a:lnSpc>
              <a:spcBef>
                <a:spcPts val="445"/>
              </a:spcBef>
            </a:pPr>
            <a:r>
              <a:rPr sz="1100" dirty="0">
                <a:solidFill>
                  <a:srgbClr val="FFFFFF"/>
                </a:solidFill>
                <a:latin typeface="Calibri"/>
                <a:cs typeface="Calibri"/>
              </a:rPr>
              <a:t>©</a:t>
            </a:r>
            <a:r>
              <a:rPr sz="1100" spc="-1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100" dirty="0">
                <a:solidFill>
                  <a:srgbClr val="FFFFFF"/>
                </a:solidFill>
                <a:latin typeface="Calibri"/>
                <a:cs typeface="Calibri"/>
              </a:rPr>
              <a:t>I.</a:t>
            </a:r>
            <a:r>
              <a:rPr sz="1100" spc="-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100" spc="-20" dirty="0">
                <a:solidFill>
                  <a:srgbClr val="FFFFFF"/>
                </a:solidFill>
                <a:latin typeface="Calibri"/>
                <a:cs typeface="Calibri"/>
              </a:rPr>
              <a:t>BOUR</a:t>
            </a:r>
            <a:endParaRPr sz="1100">
              <a:latin typeface="Calibri"/>
              <a:cs typeface="Calibri"/>
            </a:endParaRPr>
          </a:p>
        </p:txBody>
      </p:sp>
      <p:sp>
        <p:nvSpPr>
          <p:cNvPr id="17" name="object 17"/>
          <p:cNvSpPr txBox="1"/>
          <p:nvPr/>
        </p:nvSpPr>
        <p:spPr>
          <a:xfrm>
            <a:off x="2219070" y="5928461"/>
            <a:ext cx="396240" cy="13208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700" dirty="0">
                <a:solidFill>
                  <a:srgbClr val="FFFFFF"/>
                </a:solidFill>
                <a:latin typeface="Calibri"/>
                <a:cs typeface="Calibri"/>
              </a:rPr>
              <a:t>©</a:t>
            </a:r>
            <a:r>
              <a:rPr sz="700" spc="-1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700" dirty="0">
                <a:solidFill>
                  <a:srgbClr val="FFFFFF"/>
                </a:solidFill>
                <a:latin typeface="Calibri"/>
                <a:cs typeface="Calibri"/>
              </a:rPr>
              <a:t>I.</a:t>
            </a:r>
            <a:r>
              <a:rPr sz="700" spc="-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700" spc="-20" dirty="0">
                <a:solidFill>
                  <a:srgbClr val="FFFFFF"/>
                </a:solidFill>
                <a:latin typeface="Calibri"/>
                <a:cs typeface="Calibri"/>
              </a:rPr>
              <a:t>BOUR</a:t>
            </a:r>
            <a:endParaRPr sz="700">
              <a:latin typeface="Calibri"/>
              <a:cs typeface="Calibri"/>
            </a:endParaRPr>
          </a:p>
        </p:txBody>
      </p:sp>
      <p:sp>
        <p:nvSpPr>
          <p:cNvPr id="18" name="object 18"/>
          <p:cNvSpPr txBox="1"/>
          <p:nvPr/>
        </p:nvSpPr>
        <p:spPr>
          <a:xfrm>
            <a:off x="110744" y="1484502"/>
            <a:ext cx="3445510" cy="23939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  <a:tabLst>
                <a:tab pos="723900" algn="l"/>
                <a:tab pos="1508760" algn="l"/>
                <a:tab pos="2338070" algn="l"/>
                <a:tab pos="3191510" algn="l"/>
              </a:tabLst>
            </a:pPr>
            <a:r>
              <a:rPr sz="1400" spc="-10" dirty="0">
                <a:latin typeface="Calibri"/>
                <a:cs typeface="Calibri"/>
              </a:rPr>
              <a:t>bassin</a:t>
            </a:r>
            <a:r>
              <a:rPr sz="1400" dirty="0">
                <a:latin typeface="Calibri"/>
                <a:cs typeface="Calibri"/>
              </a:rPr>
              <a:t>	</a:t>
            </a:r>
            <a:r>
              <a:rPr sz="1400" spc="-10" dirty="0">
                <a:latin typeface="Calibri"/>
                <a:cs typeface="Calibri"/>
              </a:rPr>
              <a:t>salifère</a:t>
            </a:r>
            <a:r>
              <a:rPr sz="1400" dirty="0">
                <a:latin typeface="Calibri"/>
                <a:cs typeface="Calibri"/>
              </a:rPr>
              <a:t>	</a:t>
            </a:r>
            <a:r>
              <a:rPr sz="1400" spc="-10" dirty="0">
                <a:latin typeface="Calibri"/>
                <a:cs typeface="Calibri"/>
              </a:rPr>
              <a:t>comtois</a:t>
            </a:r>
            <a:r>
              <a:rPr sz="1400" dirty="0">
                <a:latin typeface="Calibri"/>
                <a:cs typeface="Calibri"/>
              </a:rPr>
              <a:t>	</a:t>
            </a:r>
            <a:r>
              <a:rPr sz="1400" spc="-10" dirty="0">
                <a:latin typeface="Calibri"/>
                <a:cs typeface="Calibri"/>
              </a:rPr>
              <a:t>formées</a:t>
            </a:r>
            <a:r>
              <a:rPr sz="1400" dirty="0">
                <a:latin typeface="Calibri"/>
                <a:cs typeface="Calibri"/>
              </a:rPr>
              <a:t>	</a:t>
            </a:r>
            <a:r>
              <a:rPr sz="1400" spc="-25" dirty="0">
                <a:latin typeface="Calibri"/>
                <a:cs typeface="Calibri"/>
              </a:rPr>
              <a:t>par</a:t>
            </a:r>
            <a:endParaRPr sz="1400">
              <a:latin typeface="Calibri"/>
              <a:cs typeface="Calibri"/>
            </a:endParaRPr>
          </a:p>
        </p:txBody>
      </p:sp>
      <p:sp>
        <p:nvSpPr>
          <p:cNvPr id="19" name="object 19"/>
          <p:cNvSpPr txBox="1"/>
          <p:nvPr/>
        </p:nvSpPr>
        <p:spPr>
          <a:xfrm>
            <a:off x="110744" y="1697812"/>
            <a:ext cx="3448050" cy="109347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 marR="6985" algn="just">
              <a:lnSpc>
                <a:spcPct val="100000"/>
              </a:lnSpc>
              <a:spcBef>
                <a:spcPts val="105"/>
              </a:spcBef>
            </a:pPr>
            <a:r>
              <a:rPr sz="1400" dirty="0">
                <a:latin typeface="Calibri"/>
                <a:cs typeface="Calibri"/>
              </a:rPr>
              <a:t>l'évaporation</a:t>
            </a:r>
            <a:r>
              <a:rPr sz="1400" spc="285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d'une</a:t>
            </a:r>
            <a:r>
              <a:rPr sz="1400" spc="310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ancienne</a:t>
            </a:r>
            <a:r>
              <a:rPr sz="1400" spc="305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mer</a:t>
            </a:r>
            <a:r>
              <a:rPr sz="1400" spc="290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chaude</a:t>
            </a:r>
            <a:r>
              <a:rPr sz="1400" spc="300" dirty="0">
                <a:latin typeface="Calibri"/>
                <a:cs typeface="Calibri"/>
              </a:rPr>
              <a:t> </a:t>
            </a:r>
            <a:r>
              <a:rPr sz="1400" spc="-25" dirty="0">
                <a:latin typeface="Calibri"/>
                <a:cs typeface="Calibri"/>
              </a:rPr>
              <a:t>et </a:t>
            </a:r>
            <a:r>
              <a:rPr sz="1400" dirty="0">
                <a:latin typeface="Calibri"/>
                <a:cs typeface="Calibri"/>
              </a:rPr>
              <a:t>peu</a:t>
            </a:r>
            <a:r>
              <a:rPr sz="1400" spc="140" dirty="0">
                <a:latin typeface="Calibri"/>
                <a:cs typeface="Calibri"/>
              </a:rPr>
              <a:t>  </a:t>
            </a:r>
            <a:r>
              <a:rPr sz="1400" dirty="0">
                <a:latin typeface="Calibri"/>
                <a:cs typeface="Calibri"/>
              </a:rPr>
              <a:t>profonde</a:t>
            </a:r>
            <a:r>
              <a:rPr sz="1400" spc="140" dirty="0">
                <a:latin typeface="Calibri"/>
                <a:cs typeface="Calibri"/>
              </a:rPr>
              <a:t>  </a:t>
            </a:r>
            <a:r>
              <a:rPr sz="1400" dirty="0">
                <a:latin typeface="Calibri"/>
                <a:cs typeface="Calibri"/>
              </a:rPr>
              <a:t>lors</a:t>
            </a:r>
            <a:r>
              <a:rPr sz="1400" spc="140" dirty="0">
                <a:latin typeface="Calibri"/>
                <a:cs typeface="Calibri"/>
              </a:rPr>
              <a:t>  </a:t>
            </a:r>
            <a:r>
              <a:rPr sz="1400" dirty="0">
                <a:latin typeface="Calibri"/>
                <a:cs typeface="Calibri"/>
              </a:rPr>
              <a:t>du</a:t>
            </a:r>
            <a:r>
              <a:rPr sz="1400" spc="140" dirty="0">
                <a:latin typeface="Calibri"/>
                <a:cs typeface="Calibri"/>
              </a:rPr>
              <a:t>  </a:t>
            </a:r>
            <a:r>
              <a:rPr sz="1400" dirty="0">
                <a:latin typeface="Calibri"/>
                <a:cs typeface="Calibri"/>
              </a:rPr>
              <a:t>Keuper</a:t>
            </a:r>
            <a:r>
              <a:rPr sz="1400" spc="145" dirty="0">
                <a:latin typeface="Calibri"/>
                <a:cs typeface="Calibri"/>
              </a:rPr>
              <a:t>  </a:t>
            </a:r>
            <a:r>
              <a:rPr sz="1400" dirty="0">
                <a:latin typeface="Calibri"/>
                <a:cs typeface="Calibri"/>
              </a:rPr>
              <a:t>inférieur</a:t>
            </a:r>
            <a:r>
              <a:rPr sz="1400" spc="145" dirty="0">
                <a:latin typeface="Calibri"/>
                <a:cs typeface="Calibri"/>
              </a:rPr>
              <a:t>  </a:t>
            </a:r>
            <a:r>
              <a:rPr sz="1400" spc="-25" dirty="0">
                <a:latin typeface="Calibri"/>
                <a:cs typeface="Calibri"/>
              </a:rPr>
              <a:t>et </a:t>
            </a:r>
            <a:r>
              <a:rPr sz="1400" dirty="0">
                <a:latin typeface="Calibri"/>
                <a:cs typeface="Calibri"/>
              </a:rPr>
              <a:t>moyen</a:t>
            </a:r>
            <a:r>
              <a:rPr sz="1400" spc="-80" dirty="0">
                <a:latin typeface="Calibri"/>
                <a:cs typeface="Calibri"/>
              </a:rPr>
              <a:t> </a:t>
            </a:r>
            <a:r>
              <a:rPr sz="1400" spc="-10" dirty="0">
                <a:latin typeface="Calibri"/>
                <a:cs typeface="Calibri"/>
              </a:rPr>
              <a:t>(Trias).</a:t>
            </a:r>
            <a:endParaRPr sz="1400">
              <a:latin typeface="Calibri"/>
              <a:cs typeface="Calibri"/>
            </a:endParaRPr>
          </a:p>
          <a:p>
            <a:pPr marL="12700" marR="5080" algn="just">
              <a:lnSpc>
                <a:spcPts val="1670"/>
              </a:lnSpc>
              <a:spcBef>
                <a:spcPts val="75"/>
              </a:spcBef>
            </a:pPr>
            <a:r>
              <a:rPr sz="1400" dirty="0">
                <a:latin typeface="Wingdings"/>
                <a:cs typeface="Wingdings"/>
              </a:rPr>
              <a:t></a:t>
            </a:r>
            <a:r>
              <a:rPr sz="1400" spc="32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Calibri"/>
                <a:cs typeface="Calibri"/>
              </a:rPr>
              <a:t>extension</a:t>
            </a:r>
            <a:r>
              <a:rPr sz="1400" spc="340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épicontinentale</a:t>
            </a:r>
            <a:r>
              <a:rPr sz="1400" spc="350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(mer</a:t>
            </a:r>
            <a:r>
              <a:rPr sz="1400" spc="355" dirty="0">
                <a:latin typeface="Calibri"/>
                <a:cs typeface="Calibri"/>
              </a:rPr>
              <a:t> </a:t>
            </a:r>
            <a:r>
              <a:rPr sz="1400" spc="-10" dirty="0">
                <a:latin typeface="Calibri"/>
                <a:cs typeface="Calibri"/>
              </a:rPr>
              <a:t>triasique) </a:t>
            </a:r>
            <a:r>
              <a:rPr sz="1400" dirty="0">
                <a:latin typeface="Calibri"/>
                <a:cs typeface="Calibri"/>
              </a:rPr>
              <a:t>de</a:t>
            </a:r>
            <a:r>
              <a:rPr sz="1400" spc="-40" dirty="0">
                <a:latin typeface="Calibri"/>
                <a:cs typeface="Calibri"/>
              </a:rPr>
              <a:t> </a:t>
            </a:r>
            <a:r>
              <a:rPr sz="1400" spc="-10" dirty="0">
                <a:latin typeface="Calibri"/>
                <a:cs typeface="Calibri"/>
              </a:rPr>
              <a:t>l’océan</a:t>
            </a:r>
            <a:r>
              <a:rPr sz="1400" spc="-25" dirty="0">
                <a:latin typeface="Calibri"/>
                <a:cs typeface="Calibri"/>
              </a:rPr>
              <a:t> </a:t>
            </a:r>
            <a:r>
              <a:rPr sz="1400" spc="-20" dirty="0">
                <a:latin typeface="Calibri"/>
                <a:cs typeface="Calibri"/>
              </a:rPr>
              <a:t>Paléo-</a:t>
            </a:r>
            <a:r>
              <a:rPr sz="1400" spc="-25" dirty="0">
                <a:latin typeface="Calibri"/>
                <a:cs typeface="Calibri"/>
              </a:rPr>
              <a:t>Téthys</a:t>
            </a:r>
            <a:r>
              <a:rPr sz="1400" spc="-30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qui</a:t>
            </a:r>
            <a:r>
              <a:rPr sz="1400" spc="-20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recouvrait</a:t>
            </a:r>
            <a:r>
              <a:rPr sz="1400" spc="-20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tout</a:t>
            </a:r>
            <a:r>
              <a:rPr sz="1400" spc="-30" dirty="0">
                <a:latin typeface="Calibri"/>
                <a:cs typeface="Calibri"/>
              </a:rPr>
              <a:t> </a:t>
            </a:r>
            <a:r>
              <a:rPr sz="1400" spc="-10" dirty="0">
                <a:latin typeface="Calibri"/>
                <a:cs typeface="Calibri"/>
              </a:rPr>
              <a:t>l'est</a:t>
            </a:r>
            <a:endParaRPr sz="1400">
              <a:latin typeface="Calibri"/>
              <a:cs typeface="Calibri"/>
            </a:endParaRPr>
          </a:p>
        </p:txBody>
      </p:sp>
      <p:sp>
        <p:nvSpPr>
          <p:cNvPr id="20" name="object 20"/>
          <p:cNvSpPr txBox="1"/>
          <p:nvPr/>
        </p:nvSpPr>
        <p:spPr>
          <a:xfrm>
            <a:off x="110744" y="2764917"/>
            <a:ext cx="3445510" cy="23939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  <a:tabLst>
                <a:tab pos="436245" algn="l"/>
                <a:tab pos="804545" algn="l"/>
                <a:tab pos="1528445" algn="l"/>
                <a:tab pos="2256155" algn="l"/>
                <a:tab pos="3246755" algn="l"/>
              </a:tabLst>
            </a:pPr>
            <a:r>
              <a:rPr sz="1400" spc="-25" dirty="0">
                <a:latin typeface="Calibri"/>
                <a:cs typeface="Calibri"/>
              </a:rPr>
              <a:t>de</a:t>
            </a:r>
            <a:r>
              <a:rPr sz="1400" dirty="0">
                <a:latin typeface="Calibri"/>
                <a:cs typeface="Calibri"/>
              </a:rPr>
              <a:t>	</a:t>
            </a:r>
            <a:r>
              <a:rPr sz="1400" spc="-25" dirty="0">
                <a:latin typeface="Calibri"/>
                <a:cs typeface="Calibri"/>
              </a:rPr>
              <a:t>la</a:t>
            </a:r>
            <a:r>
              <a:rPr sz="1400" dirty="0">
                <a:latin typeface="Calibri"/>
                <a:cs typeface="Calibri"/>
              </a:rPr>
              <a:t>	</a:t>
            </a:r>
            <a:r>
              <a:rPr sz="1400" spc="-10" dirty="0">
                <a:latin typeface="Calibri"/>
                <a:cs typeface="Calibri"/>
              </a:rPr>
              <a:t>France</a:t>
            </a:r>
            <a:r>
              <a:rPr sz="1400" dirty="0">
                <a:latin typeface="Calibri"/>
                <a:cs typeface="Calibri"/>
              </a:rPr>
              <a:t>	</a:t>
            </a:r>
            <a:r>
              <a:rPr sz="1400" spc="-10" dirty="0">
                <a:latin typeface="Calibri"/>
                <a:cs typeface="Calibri"/>
              </a:rPr>
              <a:t>(partie</a:t>
            </a:r>
            <a:r>
              <a:rPr sz="1400" dirty="0">
                <a:latin typeface="Calibri"/>
                <a:cs typeface="Calibri"/>
              </a:rPr>
              <a:t>	</a:t>
            </a:r>
            <a:r>
              <a:rPr sz="1400" spc="-10" dirty="0">
                <a:latin typeface="Calibri"/>
                <a:cs typeface="Calibri"/>
              </a:rPr>
              <a:t>intégrante</a:t>
            </a:r>
            <a:r>
              <a:rPr sz="1400" dirty="0">
                <a:latin typeface="Calibri"/>
                <a:cs typeface="Calibri"/>
              </a:rPr>
              <a:t>	</a:t>
            </a:r>
            <a:r>
              <a:rPr sz="1400" spc="-25" dirty="0">
                <a:latin typeface="Calibri"/>
                <a:cs typeface="Calibri"/>
              </a:rPr>
              <a:t>du</a:t>
            </a:r>
            <a:endParaRPr sz="1400">
              <a:latin typeface="Calibri"/>
              <a:cs typeface="Calibri"/>
            </a:endParaRPr>
          </a:p>
        </p:txBody>
      </p:sp>
      <p:sp>
        <p:nvSpPr>
          <p:cNvPr id="21" name="object 21"/>
          <p:cNvSpPr txBox="1"/>
          <p:nvPr/>
        </p:nvSpPr>
        <p:spPr>
          <a:xfrm>
            <a:off x="110744" y="2978276"/>
            <a:ext cx="3446145" cy="109347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 marR="5080" algn="just">
              <a:lnSpc>
                <a:spcPct val="100000"/>
              </a:lnSpc>
              <a:spcBef>
                <a:spcPts val="105"/>
              </a:spcBef>
            </a:pPr>
            <a:r>
              <a:rPr sz="1400" dirty="0">
                <a:latin typeface="Calibri"/>
                <a:cs typeface="Calibri"/>
              </a:rPr>
              <a:t>supercontinent</a:t>
            </a:r>
            <a:r>
              <a:rPr sz="1400" spc="135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Pangée)</a:t>
            </a:r>
            <a:r>
              <a:rPr sz="1400" spc="130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se</a:t>
            </a:r>
            <a:r>
              <a:rPr sz="1400" spc="140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retirant</a:t>
            </a:r>
            <a:r>
              <a:rPr sz="1400" spc="150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et</a:t>
            </a:r>
            <a:r>
              <a:rPr sz="1400" spc="135" dirty="0">
                <a:latin typeface="Calibri"/>
                <a:cs typeface="Calibri"/>
              </a:rPr>
              <a:t> </a:t>
            </a:r>
            <a:r>
              <a:rPr sz="1400" spc="-10" dirty="0">
                <a:latin typeface="Calibri"/>
                <a:cs typeface="Calibri"/>
              </a:rPr>
              <a:t>laissant </a:t>
            </a:r>
            <a:r>
              <a:rPr sz="1400" dirty="0">
                <a:latin typeface="Calibri"/>
                <a:cs typeface="Calibri"/>
              </a:rPr>
              <a:t>une</a:t>
            </a:r>
            <a:r>
              <a:rPr sz="1400" spc="-5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lagune</a:t>
            </a:r>
            <a:r>
              <a:rPr sz="1400" spc="5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peu profonde de</a:t>
            </a:r>
            <a:r>
              <a:rPr sz="1400" spc="5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saumure</a:t>
            </a:r>
            <a:r>
              <a:rPr sz="1400" spc="-5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d'eau</a:t>
            </a:r>
            <a:r>
              <a:rPr sz="1400" spc="5" dirty="0">
                <a:latin typeface="Calibri"/>
                <a:cs typeface="Calibri"/>
              </a:rPr>
              <a:t> </a:t>
            </a:r>
            <a:r>
              <a:rPr sz="1400" spc="-25" dirty="0">
                <a:latin typeface="Calibri"/>
                <a:cs typeface="Calibri"/>
              </a:rPr>
              <a:t>de </a:t>
            </a:r>
            <a:r>
              <a:rPr sz="1400" dirty="0">
                <a:latin typeface="Calibri"/>
                <a:cs typeface="Calibri"/>
              </a:rPr>
              <a:t>mer</a:t>
            </a:r>
            <a:r>
              <a:rPr sz="1400" spc="175" dirty="0">
                <a:latin typeface="Calibri"/>
                <a:cs typeface="Calibri"/>
              </a:rPr>
              <a:t>  </a:t>
            </a:r>
            <a:r>
              <a:rPr sz="1400" dirty="0">
                <a:latin typeface="Calibri"/>
                <a:cs typeface="Calibri"/>
              </a:rPr>
              <a:t>qui</a:t>
            </a:r>
            <a:r>
              <a:rPr sz="1400" spc="190" dirty="0">
                <a:latin typeface="Calibri"/>
                <a:cs typeface="Calibri"/>
              </a:rPr>
              <a:t>  </a:t>
            </a:r>
            <a:r>
              <a:rPr sz="1400" dirty="0">
                <a:latin typeface="Calibri"/>
                <a:cs typeface="Calibri"/>
              </a:rPr>
              <a:t>par</a:t>
            </a:r>
            <a:r>
              <a:rPr sz="1400" spc="180" dirty="0">
                <a:latin typeface="Calibri"/>
                <a:cs typeface="Calibri"/>
              </a:rPr>
              <a:t>  </a:t>
            </a:r>
            <a:r>
              <a:rPr sz="1400" dirty="0">
                <a:latin typeface="Calibri"/>
                <a:cs typeface="Calibri"/>
              </a:rPr>
              <a:t>évaporation</a:t>
            </a:r>
            <a:r>
              <a:rPr sz="1400" spc="180" dirty="0">
                <a:latin typeface="Calibri"/>
                <a:cs typeface="Calibri"/>
              </a:rPr>
              <a:t>  </a:t>
            </a:r>
            <a:r>
              <a:rPr sz="1400" dirty="0">
                <a:latin typeface="Calibri"/>
                <a:cs typeface="Calibri"/>
              </a:rPr>
              <a:t>forme</a:t>
            </a:r>
            <a:r>
              <a:rPr sz="1400" spc="180" dirty="0">
                <a:latin typeface="Calibri"/>
                <a:cs typeface="Calibri"/>
              </a:rPr>
              <a:t>  </a:t>
            </a:r>
            <a:r>
              <a:rPr sz="1400" dirty="0">
                <a:latin typeface="Calibri"/>
                <a:cs typeface="Calibri"/>
              </a:rPr>
              <a:t>une</a:t>
            </a:r>
            <a:r>
              <a:rPr sz="1400" spc="185" dirty="0">
                <a:latin typeface="Calibri"/>
                <a:cs typeface="Calibri"/>
              </a:rPr>
              <a:t>  </a:t>
            </a:r>
            <a:r>
              <a:rPr sz="1400" spc="-20" dirty="0">
                <a:latin typeface="Calibri"/>
                <a:cs typeface="Calibri"/>
              </a:rPr>
              <a:t>très </a:t>
            </a:r>
            <a:r>
              <a:rPr sz="1400" dirty="0">
                <a:latin typeface="Calibri"/>
                <a:cs typeface="Calibri"/>
              </a:rPr>
              <a:t>importante</a:t>
            </a:r>
            <a:r>
              <a:rPr sz="1400" spc="150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série</a:t>
            </a:r>
            <a:r>
              <a:rPr sz="1400" spc="155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évaporitique</a:t>
            </a:r>
            <a:r>
              <a:rPr sz="1400" spc="160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de</a:t>
            </a:r>
            <a:r>
              <a:rPr sz="1400" spc="155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plus</a:t>
            </a:r>
            <a:r>
              <a:rPr sz="1400" spc="165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de</a:t>
            </a:r>
            <a:r>
              <a:rPr sz="1400" spc="160" dirty="0">
                <a:latin typeface="Calibri"/>
                <a:cs typeface="Calibri"/>
              </a:rPr>
              <a:t> </a:t>
            </a:r>
            <a:r>
              <a:rPr sz="1400" spc="-25" dirty="0">
                <a:latin typeface="Calibri"/>
                <a:cs typeface="Calibri"/>
              </a:rPr>
              <a:t>100 </a:t>
            </a:r>
            <a:r>
              <a:rPr sz="1400" dirty="0">
                <a:latin typeface="Calibri"/>
                <a:cs typeface="Calibri"/>
              </a:rPr>
              <a:t>m</a:t>
            </a:r>
            <a:r>
              <a:rPr sz="1400" spc="-15" dirty="0">
                <a:latin typeface="Calibri"/>
                <a:cs typeface="Calibri"/>
              </a:rPr>
              <a:t> </a:t>
            </a:r>
            <a:r>
              <a:rPr sz="1400" spc="-10" dirty="0">
                <a:latin typeface="Calibri"/>
                <a:cs typeface="Calibri"/>
              </a:rPr>
              <a:t>d'épaisseur.</a:t>
            </a:r>
            <a:endParaRPr sz="14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487680">
              <a:lnSpc>
                <a:spcPct val="100000"/>
              </a:lnSpc>
              <a:spcBef>
                <a:spcPts val="95"/>
              </a:spcBef>
            </a:pPr>
            <a:r>
              <a:rPr dirty="0"/>
              <a:t>III</a:t>
            </a:r>
            <a:r>
              <a:rPr spc="-55" dirty="0"/>
              <a:t> </a:t>
            </a:r>
            <a:r>
              <a:rPr dirty="0"/>
              <a:t>.</a:t>
            </a:r>
            <a:r>
              <a:rPr spc="-35" dirty="0"/>
              <a:t> </a:t>
            </a:r>
            <a:r>
              <a:rPr dirty="0"/>
              <a:t>Les</a:t>
            </a:r>
            <a:r>
              <a:rPr spc="-30" dirty="0"/>
              <a:t> </a:t>
            </a:r>
            <a:r>
              <a:rPr dirty="0"/>
              <a:t>roches</a:t>
            </a:r>
            <a:r>
              <a:rPr spc="-15" dirty="0"/>
              <a:t> </a:t>
            </a:r>
            <a:r>
              <a:rPr spc="-10" dirty="0"/>
              <a:t>sédimentaires</a:t>
            </a:r>
          </a:p>
        </p:txBody>
      </p:sp>
      <p:grpSp>
        <p:nvGrpSpPr>
          <p:cNvPr id="3" name="object 3"/>
          <p:cNvGrpSpPr/>
          <p:nvPr/>
        </p:nvGrpSpPr>
        <p:grpSpPr>
          <a:xfrm>
            <a:off x="166814" y="661288"/>
            <a:ext cx="4705985" cy="404495"/>
            <a:chOff x="166814" y="661288"/>
            <a:chExt cx="4705985" cy="404495"/>
          </a:xfrm>
        </p:grpSpPr>
        <p:sp>
          <p:nvSpPr>
            <p:cNvPr id="4" name="object 4"/>
            <p:cNvSpPr/>
            <p:nvPr/>
          </p:nvSpPr>
          <p:spPr>
            <a:xfrm>
              <a:off x="179514" y="673988"/>
              <a:ext cx="4680585" cy="379095"/>
            </a:xfrm>
            <a:custGeom>
              <a:avLst/>
              <a:gdLst/>
              <a:ahLst/>
              <a:cxnLst/>
              <a:rect l="l" t="t" r="r" b="b"/>
              <a:pathLst>
                <a:path w="4680585" h="379094">
                  <a:moveTo>
                    <a:pt x="4617402" y="0"/>
                  </a:moveTo>
                  <a:lnTo>
                    <a:pt x="63131" y="0"/>
                  </a:lnTo>
                  <a:lnTo>
                    <a:pt x="38554" y="4951"/>
                  </a:lnTo>
                  <a:lnTo>
                    <a:pt x="18488" y="18462"/>
                  </a:lnTo>
                  <a:lnTo>
                    <a:pt x="4960" y="38522"/>
                  </a:lnTo>
                  <a:lnTo>
                    <a:pt x="0" y="63119"/>
                  </a:lnTo>
                  <a:lnTo>
                    <a:pt x="0" y="315595"/>
                  </a:lnTo>
                  <a:lnTo>
                    <a:pt x="4960" y="340191"/>
                  </a:lnTo>
                  <a:lnTo>
                    <a:pt x="18488" y="360251"/>
                  </a:lnTo>
                  <a:lnTo>
                    <a:pt x="38554" y="373762"/>
                  </a:lnTo>
                  <a:lnTo>
                    <a:pt x="63131" y="378713"/>
                  </a:lnTo>
                  <a:lnTo>
                    <a:pt x="4617402" y="378713"/>
                  </a:lnTo>
                  <a:lnTo>
                    <a:pt x="4641945" y="373762"/>
                  </a:lnTo>
                  <a:lnTo>
                    <a:pt x="4662011" y="360251"/>
                  </a:lnTo>
                  <a:lnTo>
                    <a:pt x="4675552" y="340191"/>
                  </a:lnTo>
                  <a:lnTo>
                    <a:pt x="4680521" y="315595"/>
                  </a:lnTo>
                  <a:lnTo>
                    <a:pt x="4680521" y="63119"/>
                  </a:lnTo>
                  <a:lnTo>
                    <a:pt x="4675552" y="38522"/>
                  </a:lnTo>
                  <a:lnTo>
                    <a:pt x="4662011" y="18462"/>
                  </a:lnTo>
                  <a:lnTo>
                    <a:pt x="4641945" y="4951"/>
                  </a:lnTo>
                  <a:lnTo>
                    <a:pt x="4617402" y="0"/>
                  </a:lnTo>
                  <a:close/>
                </a:path>
              </a:pathLst>
            </a:custGeom>
            <a:solidFill>
              <a:srgbClr val="C0504D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" name="object 5"/>
            <p:cNvSpPr/>
            <p:nvPr/>
          </p:nvSpPr>
          <p:spPr>
            <a:xfrm>
              <a:off x="179514" y="673988"/>
              <a:ext cx="4680585" cy="379095"/>
            </a:xfrm>
            <a:custGeom>
              <a:avLst/>
              <a:gdLst/>
              <a:ahLst/>
              <a:cxnLst/>
              <a:rect l="l" t="t" r="r" b="b"/>
              <a:pathLst>
                <a:path w="4680585" h="379094">
                  <a:moveTo>
                    <a:pt x="4617402" y="0"/>
                  </a:moveTo>
                  <a:lnTo>
                    <a:pt x="4641945" y="4951"/>
                  </a:lnTo>
                  <a:lnTo>
                    <a:pt x="4662011" y="18462"/>
                  </a:lnTo>
                  <a:lnTo>
                    <a:pt x="4675552" y="38522"/>
                  </a:lnTo>
                  <a:lnTo>
                    <a:pt x="4680521" y="63119"/>
                  </a:lnTo>
                  <a:lnTo>
                    <a:pt x="4680521" y="315595"/>
                  </a:lnTo>
                  <a:lnTo>
                    <a:pt x="4675552" y="340191"/>
                  </a:lnTo>
                  <a:lnTo>
                    <a:pt x="4662011" y="360251"/>
                  </a:lnTo>
                  <a:lnTo>
                    <a:pt x="4641945" y="373762"/>
                  </a:lnTo>
                  <a:lnTo>
                    <a:pt x="4617402" y="378713"/>
                  </a:lnTo>
                  <a:lnTo>
                    <a:pt x="63131" y="378713"/>
                  </a:lnTo>
                  <a:lnTo>
                    <a:pt x="38554" y="373762"/>
                  </a:lnTo>
                  <a:lnTo>
                    <a:pt x="18488" y="360251"/>
                  </a:lnTo>
                  <a:lnTo>
                    <a:pt x="4960" y="340191"/>
                  </a:lnTo>
                  <a:lnTo>
                    <a:pt x="0" y="315595"/>
                  </a:lnTo>
                  <a:lnTo>
                    <a:pt x="0" y="63119"/>
                  </a:lnTo>
                  <a:lnTo>
                    <a:pt x="4960" y="38522"/>
                  </a:lnTo>
                  <a:lnTo>
                    <a:pt x="18488" y="18462"/>
                  </a:lnTo>
                  <a:lnTo>
                    <a:pt x="38554" y="4951"/>
                  </a:lnTo>
                  <a:lnTo>
                    <a:pt x="63131" y="0"/>
                  </a:lnTo>
                  <a:lnTo>
                    <a:pt x="4617402" y="0"/>
                  </a:lnTo>
                  <a:close/>
                </a:path>
              </a:pathLst>
            </a:custGeom>
            <a:ln w="25400">
              <a:solidFill>
                <a:srgbClr val="8B3836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6" name="object 6"/>
          <p:cNvSpPr txBox="1"/>
          <p:nvPr/>
        </p:nvSpPr>
        <p:spPr>
          <a:xfrm>
            <a:off x="1215948" y="716661"/>
            <a:ext cx="2608580" cy="26924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299085" indent="-286385">
              <a:lnSpc>
                <a:spcPct val="100000"/>
              </a:lnSpc>
              <a:spcBef>
                <a:spcPts val="95"/>
              </a:spcBef>
              <a:buFont typeface="Arial"/>
              <a:buChar char="•"/>
              <a:tabLst>
                <a:tab pos="299085" algn="l"/>
              </a:tabLst>
            </a:pPr>
            <a:r>
              <a:rPr sz="1600" spc="-10" dirty="0">
                <a:solidFill>
                  <a:srgbClr val="FFFFFF"/>
                </a:solidFill>
                <a:latin typeface="Calibri"/>
                <a:cs typeface="Calibri"/>
              </a:rPr>
              <a:t>Sédimentation</a:t>
            </a:r>
            <a:r>
              <a:rPr sz="1600" spc="-3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600" spc="-10" dirty="0">
                <a:solidFill>
                  <a:srgbClr val="FFFFFF"/>
                </a:solidFill>
                <a:latin typeface="Calibri"/>
                <a:cs typeface="Calibri"/>
              </a:rPr>
              <a:t>évaporitique</a:t>
            </a:r>
            <a:endParaRPr sz="1600">
              <a:latin typeface="Calibri"/>
              <a:cs typeface="Calibri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179514" y="1467345"/>
            <a:ext cx="4277995" cy="1169670"/>
          </a:xfrm>
          <a:prstGeom prst="rect">
            <a:avLst/>
          </a:prstGeom>
          <a:ln w="25400">
            <a:solidFill>
              <a:srgbClr val="000000"/>
            </a:solidFill>
          </a:ln>
        </p:spPr>
        <p:txBody>
          <a:bodyPr vert="horz" wrap="square" lIns="0" tIns="34290" rIns="0" bIns="0" rtlCol="0">
            <a:spAutoFit/>
          </a:bodyPr>
          <a:lstStyle/>
          <a:p>
            <a:pPr marL="91440" marR="84455" algn="just">
              <a:lnSpc>
                <a:spcPct val="100000"/>
              </a:lnSpc>
              <a:spcBef>
                <a:spcPts val="270"/>
              </a:spcBef>
            </a:pPr>
            <a:r>
              <a:rPr sz="1400" dirty="0">
                <a:latin typeface="Calibri"/>
                <a:cs typeface="Calibri"/>
              </a:rPr>
              <a:t>Vues</a:t>
            </a:r>
            <a:r>
              <a:rPr sz="1400" spc="-35" dirty="0">
                <a:latin typeface="Calibri"/>
                <a:cs typeface="Calibri"/>
              </a:rPr>
              <a:t> </a:t>
            </a:r>
            <a:r>
              <a:rPr sz="1400" spc="-20" dirty="0">
                <a:latin typeface="Calibri"/>
                <a:cs typeface="Calibri"/>
              </a:rPr>
              <a:t>d’octaèdres</a:t>
            </a:r>
            <a:r>
              <a:rPr sz="1400" spc="-25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émoussés</a:t>
            </a:r>
            <a:r>
              <a:rPr sz="1400" spc="-30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avec</a:t>
            </a:r>
            <a:r>
              <a:rPr sz="1400" spc="-40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mise</a:t>
            </a:r>
            <a:r>
              <a:rPr sz="1400" spc="-20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en</a:t>
            </a:r>
            <a:r>
              <a:rPr sz="1400" spc="-25" dirty="0">
                <a:latin typeface="Calibri"/>
                <a:cs typeface="Calibri"/>
              </a:rPr>
              <a:t> </a:t>
            </a:r>
            <a:r>
              <a:rPr sz="1400" spc="-10" dirty="0">
                <a:latin typeface="Calibri"/>
                <a:cs typeface="Calibri"/>
              </a:rPr>
              <a:t>évidence</a:t>
            </a:r>
            <a:r>
              <a:rPr sz="1400" spc="-20" dirty="0">
                <a:latin typeface="Calibri"/>
                <a:cs typeface="Calibri"/>
              </a:rPr>
              <a:t> </a:t>
            </a:r>
            <a:r>
              <a:rPr sz="1400" spc="-10" dirty="0">
                <a:latin typeface="Calibri"/>
                <a:cs typeface="Calibri"/>
              </a:rPr>
              <a:t>d’une </a:t>
            </a:r>
            <a:r>
              <a:rPr sz="1400" dirty="0">
                <a:latin typeface="Calibri"/>
                <a:cs typeface="Calibri"/>
              </a:rPr>
              <a:t>croissance</a:t>
            </a:r>
            <a:r>
              <a:rPr sz="1400" spc="315" dirty="0">
                <a:latin typeface="Calibri"/>
                <a:cs typeface="Calibri"/>
              </a:rPr>
              <a:t>  </a:t>
            </a:r>
            <a:r>
              <a:rPr sz="1400" dirty="0">
                <a:latin typeface="Calibri"/>
                <a:cs typeface="Calibri"/>
              </a:rPr>
              <a:t>s’effectuant</a:t>
            </a:r>
            <a:r>
              <a:rPr sz="1400" spc="310" dirty="0">
                <a:latin typeface="Calibri"/>
                <a:cs typeface="Calibri"/>
              </a:rPr>
              <a:t>  </a:t>
            </a:r>
            <a:r>
              <a:rPr sz="1400" dirty="0">
                <a:latin typeface="Calibri"/>
                <a:cs typeface="Calibri"/>
              </a:rPr>
              <a:t>par</a:t>
            </a:r>
            <a:r>
              <a:rPr sz="1400" spc="315" dirty="0">
                <a:latin typeface="Calibri"/>
                <a:cs typeface="Calibri"/>
              </a:rPr>
              <a:t>  </a:t>
            </a:r>
            <a:r>
              <a:rPr sz="1400" dirty="0">
                <a:latin typeface="Calibri"/>
                <a:cs typeface="Calibri"/>
              </a:rPr>
              <a:t>les</a:t>
            </a:r>
            <a:r>
              <a:rPr sz="1400" spc="315" dirty="0">
                <a:latin typeface="Calibri"/>
                <a:cs typeface="Calibri"/>
              </a:rPr>
              <a:t>  </a:t>
            </a:r>
            <a:r>
              <a:rPr sz="1400" dirty="0">
                <a:latin typeface="Calibri"/>
                <a:cs typeface="Calibri"/>
              </a:rPr>
              <a:t>arrêtes</a:t>
            </a:r>
            <a:r>
              <a:rPr sz="1400" spc="315" dirty="0">
                <a:latin typeface="Calibri"/>
                <a:cs typeface="Calibri"/>
              </a:rPr>
              <a:t>  </a:t>
            </a:r>
            <a:r>
              <a:rPr sz="1400" dirty="0">
                <a:latin typeface="Calibri"/>
                <a:cs typeface="Calibri"/>
              </a:rPr>
              <a:t>avec</a:t>
            </a:r>
            <a:r>
              <a:rPr sz="1400" spc="310" dirty="0">
                <a:latin typeface="Calibri"/>
                <a:cs typeface="Calibri"/>
              </a:rPr>
              <a:t>  </a:t>
            </a:r>
            <a:r>
              <a:rPr sz="1400" spc="-25" dirty="0">
                <a:latin typeface="Calibri"/>
                <a:cs typeface="Calibri"/>
              </a:rPr>
              <a:t>un </a:t>
            </a:r>
            <a:r>
              <a:rPr sz="1400" dirty="0">
                <a:latin typeface="Calibri"/>
                <a:cs typeface="Calibri"/>
              </a:rPr>
              <a:t>remplissage</a:t>
            </a:r>
            <a:r>
              <a:rPr sz="1400" spc="450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progressif</a:t>
            </a:r>
            <a:r>
              <a:rPr sz="1400" spc="459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du</a:t>
            </a:r>
            <a:r>
              <a:rPr sz="1400" spc="450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cristal</a:t>
            </a:r>
            <a:r>
              <a:rPr sz="1400" spc="450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vers</a:t>
            </a:r>
            <a:r>
              <a:rPr sz="1400" spc="459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l’intérieur</a:t>
            </a:r>
            <a:r>
              <a:rPr sz="1400" spc="459" dirty="0">
                <a:latin typeface="Calibri"/>
                <a:cs typeface="Calibri"/>
              </a:rPr>
              <a:t> </a:t>
            </a:r>
            <a:r>
              <a:rPr sz="1400" spc="-25" dirty="0">
                <a:latin typeface="Calibri"/>
                <a:cs typeface="Calibri"/>
              </a:rPr>
              <a:t>par </a:t>
            </a:r>
            <a:r>
              <a:rPr sz="1400" dirty="0">
                <a:latin typeface="Calibri"/>
                <a:cs typeface="Calibri"/>
              </a:rPr>
              <a:t>cristallisation</a:t>
            </a:r>
            <a:r>
              <a:rPr sz="1400" spc="85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successif</a:t>
            </a:r>
            <a:r>
              <a:rPr sz="1400" spc="90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de</a:t>
            </a:r>
            <a:r>
              <a:rPr sz="1400" spc="80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nannocristaux</a:t>
            </a:r>
            <a:r>
              <a:rPr sz="1400" spc="100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de</a:t>
            </a:r>
            <a:r>
              <a:rPr sz="1400" spc="80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halite</a:t>
            </a:r>
            <a:r>
              <a:rPr sz="1400" spc="80" dirty="0">
                <a:latin typeface="Calibri"/>
                <a:cs typeface="Calibri"/>
              </a:rPr>
              <a:t> </a:t>
            </a:r>
            <a:r>
              <a:rPr sz="1400" spc="-20" dirty="0">
                <a:latin typeface="Calibri"/>
                <a:cs typeface="Calibri"/>
              </a:rPr>
              <a:t>dans </a:t>
            </a:r>
            <a:r>
              <a:rPr sz="1400" dirty="0">
                <a:latin typeface="Calibri"/>
                <a:cs typeface="Calibri"/>
              </a:rPr>
              <a:t>une</a:t>
            </a:r>
            <a:r>
              <a:rPr sz="1400" spc="-40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saumure</a:t>
            </a:r>
            <a:r>
              <a:rPr sz="1400" spc="-30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riche</a:t>
            </a:r>
            <a:r>
              <a:rPr sz="1400" spc="-30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en</a:t>
            </a:r>
            <a:r>
              <a:rPr sz="1400" spc="-40" dirty="0">
                <a:latin typeface="Calibri"/>
                <a:cs typeface="Calibri"/>
              </a:rPr>
              <a:t> </a:t>
            </a:r>
            <a:r>
              <a:rPr sz="1400" spc="-10" dirty="0">
                <a:latin typeface="Calibri"/>
                <a:cs typeface="Calibri"/>
              </a:rPr>
              <a:t>impureté</a:t>
            </a:r>
            <a:r>
              <a:rPr sz="1400" spc="-20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(argile</a:t>
            </a:r>
            <a:r>
              <a:rPr sz="1400" spc="-35" dirty="0">
                <a:latin typeface="Calibri"/>
                <a:cs typeface="Calibri"/>
              </a:rPr>
              <a:t> </a:t>
            </a:r>
            <a:r>
              <a:rPr sz="1400" spc="-10" dirty="0">
                <a:latin typeface="Calibri"/>
                <a:cs typeface="Calibri"/>
              </a:rPr>
              <a:t>notamment).</a:t>
            </a:r>
            <a:endParaRPr sz="1400">
              <a:latin typeface="Calibri"/>
              <a:cs typeface="Calibri"/>
            </a:endParaRPr>
          </a:p>
        </p:txBody>
      </p:sp>
      <p:grpSp>
        <p:nvGrpSpPr>
          <p:cNvPr id="8" name="object 8"/>
          <p:cNvGrpSpPr/>
          <p:nvPr/>
        </p:nvGrpSpPr>
        <p:grpSpPr>
          <a:xfrm>
            <a:off x="123444" y="3096766"/>
            <a:ext cx="4444365" cy="3639820"/>
            <a:chOff x="123444" y="3096766"/>
            <a:chExt cx="4444365" cy="3639820"/>
          </a:xfrm>
        </p:grpSpPr>
        <p:pic>
          <p:nvPicPr>
            <p:cNvPr id="9" name="object 9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123444" y="3096766"/>
              <a:ext cx="4443983" cy="3639312"/>
            </a:xfrm>
            <a:prstGeom prst="rect">
              <a:avLst/>
            </a:prstGeom>
          </p:spPr>
        </p:pic>
        <p:pic>
          <p:nvPicPr>
            <p:cNvPr id="10" name="object 10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179514" y="3151441"/>
              <a:ext cx="4277995" cy="3475863"/>
            </a:xfrm>
            <a:prstGeom prst="rect">
              <a:avLst/>
            </a:prstGeom>
          </p:spPr>
        </p:pic>
      </p:grpSp>
      <p:grpSp>
        <p:nvGrpSpPr>
          <p:cNvPr id="11" name="object 11"/>
          <p:cNvGrpSpPr/>
          <p:nvPr/>
        </p:nvGrpSpPr>
        <p:grpSpPr>
          <a:xfrm>
            <a:off x="4660394" y="524255"/>
            <a:ext cx="4427220" cy="6219825"/>
            <a:chOff x="4660394" y="524255"/>
            <a:chExt cx="4427220" cy="6219825"/>
          </a:xfrm>
        </p:grpSpPr>
        <p:pic>
          <p:nvPicPr>
            <p:cNvPr id="12" name="object 12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4660394" y="3115050"/>
              <a:ext cx="4427213" cy="3628651"/>
            </a:xfrm>
            <a:prstGeom prst="rect">
              <a:avLst/>
            </a:prstGeom>
          </p:spPr>
        </p:pic>
        <p:pic>
          <p:nvPicPr>
            <p:cNvPr id="13" name="object 13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4716017" y="3170529"/>
              <a:ext cx="4262628" cy="3463416"/>
            </a:xfrm>
            <a:prstGeom prst="rect">
              <a:avLst/>
            </a:prstGeom>
          </p:spPr>
        </p:pic>
        <p:sp>
          <p:nvSpPr>
            <p:cNvPr id="14" name="object 14"/>
            <p:cNvSpPr/>
            <p:nvPr/>
          </p:nvSpPr>
          <p:spPr>
            <a:xfrm>
              <a:off x="4696967" y="3151479"/>
              <a:ext cx="4300855" cy="3502025"/>
            </a:xfrm>
            <a:custGeom>
              <a:avLst/>
              <a:gdLst/>
              <a:ahLst/>
              <a:cxnLst/>
              <a:rect l="l" t="t" r="r" b="b"/>
              <a:pathLst>
                <a:path w="4300855" h="3502025">
                  <a:moveTo>
                    <a:pt x="0" y="3501516"/>
                  </a:moveTo>
                  <a:lnTo>
                    <a:pt x="4300728" y="3501516"/>
                  </a:lnTo>
                  <a:lnTo>
                    <a:pt x="4300728" y="0"/>
                  </a:lnTo>
                  <a:lnTo>
                    <a:pt x="0" y="0"/>
                  </a:lnTo>
                  <a:lnTo>
                    <a:pt x="0" y="3501516"/>
                  </a:lnTo>
                  <a:close/>
                </a:path>
              </a:pathLst>
            </a:custGeom>
            <a:ln w="381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5" name="object 15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5903975" y="524255"/>
              <a:ext cx="3076955" cy="2499360"/>
            </a:xfrm>
            <a:prstGeom prst="rect">
              <a:avLst/>
            </a:prstGeom>
          </p:spPr>
        </p:pic>
        <p:sp>
          <p:nvSpPr>
            <p:cNvPr id="16" name="object 16"/>
            <p:cNvSpPr/>
            <p:nvPr/>
          </p:nvSpPr>
          <p:spPr>
            <a:xfrm>
              <a:off x="5652134" y="4581144"/>
              <a:ext cx="576580" cy="432434"/>
            </a:xfrm>
            <a:custGeom>
              <a:avLst/>
              <a:gdLst/>
              <a:ahLst/>
              <a:cxnLst/>
              <a:rect l="l" t="t" r="r" b="b"/>
              <a:pathLst>
                <a:path w="576579" h="432435">
                  <a:moveTo>
                    <a:pt x="0" y="432053"/>
                  </a:moveTo>
                  <a:lnTo>
                    <a:pt x="576059" y="432053"/>
                  </a:lnTo>
                  <a:lnTo>
                    <a:pt x="576059" y="0"/>
                  </a:lnTo>
                  <a:lnTo>
                    <a:pt x="0" y="0"/>
                  </a:lnTo>
                  <a:lnTo>
                    <a:pt x="0" y="432053"/>
                  </a:lnTo>
                  <a:close/>
                </a:path>
              </a:pathLst>
            </a:custGeom>
            <a:ln w="25400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" name="object 17"/>
            <p:cNvSpPr/>
            <p:nvPr/>
          </p:nvSpPr>
          <p:spPr>
            <a:xfrm>
              <a:off x="5652134" y="2852927"/>
              <a:ext cx="3240405" cy="2160270"/>
            </a:xfrm>
            <a:custGeom>
              <a:avLst/>
              <a:gdLst/>
              <a:ahLst/>
              <a:cxnLst/>
              <a:rect l="l" t="t" r="r" b="b"/>
              <a:pathLst>
                <a:path w="3240404" h="2160270">
                  <a:moveTo>
                    <a:pt x="0" y="1728216"/>
                  </a:moveTo>
                  <a:lnTo>
                    <a:pt x="288036" y="0"/>
                  </a:lnTo>
                </a:path>
                <a:path w="3240404" h="2160270">
                  <a:moveTo>
                    <a:pt x="576072" y="2160270"/>
                  </a:moveTo>
                  <a:lnTo>
                    <a:pt x="3240405" y="0"/>
                  </a:lnTo>
                </a:path>
              </a:pathLst>
            </a:custGeom>
            <a:ln w="19050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8" name="object 18"/>
          <p:cNvSpPr txBox="1"/>
          <p:nvPr/>
        </p:nvSpPr>
        <p:spPr>
          <a:xfrm>
            <a:off x="160464" y="3132391"/>
            <a:ext cx="4316095" cy="3514090"/>
          </a:xfrm>
          <a:prstGeom prst="rect">
            <a:avLst/>
          </a:prstGeom>
          <a:ln w="38100">
            <a:solidFill>
              <a:srgbClr val="000000"/>
            </a:solidFill>
          </a:ln>
        </p:spPr>
        <p:txBody>
          <a:bodyPr vert="horz" wrap="square" lIns="0" tIns="56515" rIns="0" bIns="0" rtlCol="0">
            <a:spAutoFit/>
          </a:bodyPr>
          <a:lstStyle/>
          <a:p>
            <a:pPr marR="107314" algn="r">
              <a:lnSpc>
                <a:spcPct val="100000"/>
              </a:lnSpc>
              <a:spcBef>
                <a:spcPts val="445"/>
              </a:spcBef>
            </a:pPr>
            <a:r>
              <a:rPr sz="1100" dirty="0">
                <a:solidFill>
                  <a:srgbClr val="FFFFFF"/>
                </a:solidFill>
                <a:latin typeface="Calibri"/>
                <a:cs typeface="Calibri"/>
              </a:rPr>
              <a:t>©</a:t>
            </a:r>
            <a:r>
              <a:rPr sz="1100" spc="-1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100" dirty="0">
                <a:solidFill>
                  <a:srgbClr val="FFFFFF"/>
                </a:solidFill>
                <a:latin typeface="Calibri"/>
                <a:cs typeface="Calibri"/>
              </a:rPr>
              <a:t>I.</a:t>
            </a:r>
            <a:r>
              <a:rPr sz="1100" spc="-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100" spc="-20" dirty="0">
                <a:solidFill>
                  <a:srgbClr val="FFFFFF"/>
                </a:solidFill>
                <a:latin typeface="Calibri"/>
                <a:cs typeface="Calibri"/>
              </a:rPr>
              <a:t>BOUR</a:t>
            </a:r>
            <a:endParaRPr sz="1100">
              <a:latin typeface="Calibri"/>
              <a:cs typeface="Calibri"/>
            </a:endParaRPr>
          </a:p>
        </p:txBody>
      </p:sp>
      <p:sp>
        <p:nvSpPr>
          <p:cNvPr id="19" name="object 19"/>
          <p:cNvSpPr txBox="1"/>
          <p:nvPr/>
        </p:nvSpPr>
        <p:spPr>
          <a:xfrm>
            <a:off x="8285733" y="3195066"/>
            <a:ext cx="610235" cy="19367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1100" dirty="0">
                <a:solidFill>
                  <a:srgbClr val="FFFFFF"/>
                </a:solidFill>
                <a:latin typeface="Calibri"/>
                <a:cs typeface="Calibri"/>
              </a:rPr>
              <a:t>©</a:t>
            </a:r>
            <a:r>
              <a:rPr sz="1100" spc="-1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100" dirty="0">
                <a:solidFill>
                  <a:srgbClr val="FFFFFF"/>
                </a:solidFill>
                <a:latin typeface="Calibri"/>
                <a:cs typeface="Calibri"/>
              </a:rPr>
              <a:t>I.</a:t>
            </a:r>
            <a:r>
              <a:rPr sz="1100" spc="-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100" spc="-20" dirty="0">
                <a:solidFill>
                  <a:srgbClr val="FFFFFF"/>
                </a:solidFill>
                <a:latin typeface="Calibri"/>
                <a:cs typeface="Calibri"/>
              </a:rPr>
              <a:t>BOUR</a:t>
            </a:r>
            <a:endParaRPr sz="1100">
              <a:latin typeface="Calibri"/>
              <a:cs typeface="Calibri"/>
            </a:endParaRPr>
          </a:p>
        </p:txBody>
      </p:sp>
      <p:sp>
        <p:nvSpPr>
          <p:cNvPr id="20" name="object 20"/>
          <p:cNvSpPr txBox="1"/>
          <p:nvPr/>
        </p:nvSpPr>
        <p:spPr>
          <a:xfrm>
            <a:off x="8324468" y="646303"/>
            <a:ext cx="554355" cy="1778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000" dirty="0">
                <a:solidFill>
                  <a:srgbClr val="FFFFFF"/>
                </a:solidFill>
                <a:latin typeface="Calibri"/>
                <a:cs typeface="Calibri"/>
              </a:rPr>
              <a:t>©</a:t>
            </a:r>
            <a:r>
              <a:rPr sz="1000" spc="-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000" dirty="0">
                <a:solidFill>
                  <a:srgbClr val="FFFFFF"/>
                </a:solidFill>
                <a:latin typeface="Calibri"/>
                <a:cs typeface="Calibri"/>
              </a:rPr>
              <a:t>I.</a:t>
            </a:r>
            <a:r>
              <a:rPr sz="1000" spc="-1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000" spc="-20" dirty="0">
                <a:solidFill>
                  <a:srgbClr val="FFFFFF"/>
                </a:solidFill>
                <a:latin typeface="Calibri"/>
                <a:cs typeface="Calibri"/>
              </a:rPr>
              <a:t>BOUR</a:t>
            </a:r>
            <a:endParaRPr sz="10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5604668" y="231089"/>
            <a:ext cx="3335654" cy="26924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487680">
              <a:lnSpc>
                <a:spcPct val="100000"/>
              </a:lnSpc>
              <a:spcBef>
                <a:spcPts val="95"/>
              </a:spcBef>
            </a:pPr>
            <a:r>
              <a:rPr sz="1600" dirty="0">
                <a:solidFill>
                  <a:srgbClr val="FFFFFF"/>
                </a:solidFill>
                <a:latin typeface="Calibri"/>
                <a:cs typeface="Calibri"/>
              </a:rPr>
              <a:t>III</a:t>
            </a:r>
            <a:r>
              <a:rPr sz="1600" spc="-5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600" dirty="0">
                <a:solidFill>
                  <a:srgbClr val="FFFFFF"/>
                </a:solidFill>
                <a:latin typeface="Calibri"/>
                <a:cs typeface="Calibri"/>
              </a:rPr>
              <a:t>.</a:t>
            </a:r>
            <a:r>
              <a:rPr sz="1600" spc="-3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600" dirty="0">
                <a:solidFill>
                  <a:srgbClr val="FFFFFF"/>
                </a:solidFill>
                <a:latin typeface="Calibri"/>
                <a:cs typeface="Calibri"/>
              </a:rPr>
              <a:t>Les</a:t>
            </a:r>
            <a:r>
              <a:rPr sz="1600" spc="-3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600" dirty="0">
                <a:solidFill>
                  <a:srgbClr val="FFFFFF"/>
                </a:solidFill>
                <a:latin typeface="Calibri"/>
                <a:cs typeface="Calibri"/>
              </a:rPr>
              <a:t>roches</a:t>
            </a:r>
            <a:r>
              <a:rPr sz="1600" spc="-1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600" spc="-10" dirty="0">
                <a:solidFill>
                  <a:srgbClr val="FFFFFF"/>
                </a:solidFill>
                <a:latin typeface="Calibri"/>
                <a:cs typeface="Calibri"/>
              </a:rPr>
              <a:t>sédimentaires</a:t>
            </a:r>
            <a:endParaRPr sz="1600">
              <a:latin typeface="Calibri"/>
              <a:cs typeface="Calibri"/>
            </a:endParaRPr>
          </a:p>
        </p:txBody>
      </p:sp>
      <p:grpSp>
        <p:nvGrpSpPr>
          <p:cNvPr id="3" name="object 3"/>
          <p:cNvGrpSpPr/>
          <p:nvPr/>
        </p:nvGrpSpPr>
        <p:grpSpPr>
          <a:xfrm>
            <a:off x="166814" y="661288"/>
            <a:ext cx="4705985" cy="404495"/>
            <a:chOff x="166814" y="661288"/>
            <a:chExt cx="4705985" cy="404495"/>
          </a:xfrm>
        </p:grpSpPr>
        <p:sp>
          <p:nvSpPr>
            <p:cNvPr id="4" name="object 4"/>
            <p:cNvSpPr/>
            <p:nvPr/>
          </p:nvSpPr>
          <p:spPr>
            <a:xfrm>
              <a:off x="179514" y="673988"/>
              <a:ext cx="4680585" cy="379095"/>
            </a:xfrm>
            <a:custGeom>
              <a:avLst/>
              <a:gdLst/>
              <a:ahLst/>
              <a:cxnLst/>
              <a:rect l="l" t="t" r="r" b="b"/>
              <a:pathLst>
                <a:path w="4680585" h="379094">
                  <a:moveTo>
                    <a:pt x="4617402" y="0"/>
                  </a:moveTo>
                  <a:lnTo>
                    <a:pt x="63131" y="0"/>
                  </a:lnTo>
                  <a:lnTo>
                    <a:pt x="38554" y="4951"/>
                  </a:lnTo>
                  <a:lnTo>
                    <a:pt x="18488" y="18462"/>
                  </a:lnTo>
                  <a:lnTo>
                    <a:pt x="4960" y="38522"/>
                  </a:lnTo>
                  <a:lnTo>
                    <a:pt x="0" y="63119"/>
                  </a:lnTo>
                  <a:lnTo>
                    <a:pt x="0" y="315595"/>
                  </a:lnTo>
                  <a:lnTo>
                    <a:pt x="4960" y="340191"/>
                  </a:lnTo>
                  <a:lnTo>
                    <a:pt x="18488" y="360251"/>
                  </a:lnTo>
                  <a:lnTo>
                    <a:pt x="38554" y="373762"/>
                  </a:lnTo>
                  <a:lnTo>
                    <a:pt x="63131" y="378713"/>
                  </a:lnTo>
                  <a:lnTo>
                    <a:pt x="4617402" y="378713"/>
                  </a:lnTo>
                  <a:lnTo>
                    <a:pt x="4641945" y="373762"/>
                  </a:lnTo>
                  <a:lnTo>
                    <a:pt x="4662011" y="360251"/>
                  </a:lnTo>
                  <a:lnTo>
                    <a:pt x="4675552" y="340191"/>
                  </a:lnTo>
                  <a:lnTo>
                    <a:pt x="4680521" y="315595"/>
                  </a:lnTo>
                  <a:lnTo>
                    <a:pt x="4680521" y="63119"/>
                  </a:lnTo>
                  <a:lnTo>
                    <a:pt x="4675552" y="38522"/>
                  </a:lnTo>
                  <a:lnTo>
                    <a:pt x="4662011" y="18462"/>
                  </a:lnTo>
                  <a:lnTo>
                    <a:pt x="4641945" y="4951"/>
                  </a:lnTo>
                  <a:lnTo>
                    <a:pt x="4617402" y="0"/>
                  </a:lnTo>
                  <a:close/>
                </a:path>
              </a:pathLst>
            </a:custGeom>
            <a:solidFill>
              <a:srgbClr val="C0504D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" name="object 5"/>
            <p:cNvSpPr/>
            <p:nvPr/>
          </p:nvSpPr>
          <p:spPr>
            <a:xfrm>
              <a:off x="179514" y="673988"/>
              <a:ext cx="4680585" cy="379095"/>
            </a:xfrm>
            <a:custGeom>
              <a:avLst/>
              <a:gdLst/>
              <a:ahLst/>
              <a:cxnLst/>
              <a:rect l="l" t="t" r="r" b="b"/>
              <a:pathLst>
                <a:path w="4680585" h="379094">
                  <a:moveTo>
                    <a:pt x="4617402" y="0"/>
                  </a:moveTo>
                  <a:lnTo>
                    <a:pt x="4641945" y="4951"/>
                  </a:lnTo>
                  <a:lnTo>
                    <a:pt x="4662011" y="18462"/>
                  </a:lnTo>
                  <a:lnTo>
                    <a:pt x="4675552" y="38522"/>
                  </a:lnTo>
                  <a:lnTo>
                    <a:pt x="4680521" y="63119"/>
                  </a:lnTo>
                  <a:lnTo>
                    <a:pt x="4680521" y="315595"/>
                  </a:lnTo>
                  <a:lnTo>
                    <a:pt x="4675552" y="340191"/>
                  </a:lnTo>
                  <a:lnTo>
                    <a:pt x="4662011" y="360251"/>
                  </a:lnTo>
                  <a:lnTo>
                    <a:pt x="4641945" y="373762"/>
                  </a:lnTo>
                  <a:lnTo>
                    <a:pt x="4617402" y="378713"/>
                  </a:lnTo>
                  <a:lnTo>
                    <a:pt x="63131" y="378713"/>
                  </a:lnTo>
                  <a:lnTo>
                    <a:pt x="38554" y="373762"/>
                  </a:lnTo>
                  <a:lnTo>
                    <a:pt x="18488" y="360251"/>
                  </a:lnTo>
                  <a:lnTo>
                    <a:pt x="4960" y="340191"/>
                  </a:lnTo>
                  <a:lnTo>
                    <a:pt x="0" y="315595"/>
                  </a:lnTo>
                  <a:lnTo>
                    <a:pt x="0" y="63119"/>
                  </a:lnTo>
                  <a:lnTo>
                    <a:pt x="4960" y="38522"/>
                  </a:lnTo>
                  <a:lnTo>
                    <a:pt x="18488" y="18462"/>
                  </a:lnTo>
                  <a:lnTo>
                    <a:pt x="38554" y="4951"/>
                  </a:lnTo>
                  <a:lnTo>
                    <a:pt x="63131" y="0"/>
                  </a:lnTo>
                  <a:lnTo>
                    <a:pt x="4617402" y="0"/>
                  </a:lnTo>
                  <a:close/>
                </a:path>
              </a:pathLst>
            </a:custGeom>
            <a:ln w="25400">
              <a:solidFill>
                <a:srgbClr val="8B3836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6" name="object 6"/>
          <p:cNvSpPr txBox="1"/>
          <p:nvPr/>
        </p:nvSpPr>
        <p:spPr>
          <a:xfrm>
            <a:off x="1215948" y="716661"/>
            <a:ext cx="2608580" cy="26924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299085" indent="-286385">
              <a:lnSpc>
                <a:spcPct val="100000"/>
              </a:lnSpc>
              <a:spcBef>
                <a:spcPts val="95"/>
              </a:spcBef>
              <a:buFont typeface="Arial"/>
              <a:buChar char="•"/>
              <a:tabLst>
                <a:tab pos="299085" algn="l"/>
              </a:tabLst>
            </a:pPr>
            <a:r>
              <a:rPr sz="1600" spc="-10" dirty="0">
                <a:solidFill>
                  <a:srgbClr val="FFFFFF"/>
                </a:solidFill>
                <a:latin typeface="Calibri"/>
                <a:cs typeface="Calibri"/>
              </a:rPr>
              <a:t>Sédimentation</a:t>
            </a:r>
            <a:r>
              <a:rPr sz="1600" spc="-3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600" spc="-10" dirty="0">
                <a:solidFill>
                  <a:srgbClr val="FFFFFF"/>
                </a:solidFill>
                <a:latin typeface="Calibri"/>
                <a:cs typeface="Calibri"/>
              </a:rPr>
              <a:t>évaporitique</a:t>
            </a:r>
            <a:endParaRPr sz="1600">
              <a:latin typeface="Calibri"/>
              <a:cs typeface="Calibri"/>
            </a:endParaRPr>
          </a:p>
        </p:txBody>
      </p:sp>
      <p:grpSp>
        <p:nvGrpSpPr>
          <p:cNvPr id="7" name="object 7"/>
          <p:cNvGrpSpPr/>
          <p:nvPr/>
        </p:nvGrpSpPr>
        <p:grpSpPr>
          <a:xfrm>
            <a:off x="128015" y="653923"/>
            <a:ext cx="8849360" cy="6204585"/>
            <a:chOff x="128015" y="653923"/>
            <a:chExt cx="8849360" cy="6204585"/>
          </a:xfrm>
        </p:grpSpPr>
        <p:sp>
          <p:nvSpPr>
            <p:cNvPr id="8" name="object 8"/>
            <p:cNvSpPr/>
            <p:nvPr/>
          </p:nvSpPr>
          <p:spPr>
            <a:xfrm>
              <a:off x="5580125" y="666623"/>
              <a:ext cx="3384550" cy="386080"/>
            </a:xfrm>
            <a:custGeom>
              <a:avLst/>
              <a:gdLst/>
              <a:ahLst/>
              <a:cxnLst/>
              <a:rect l="l" t="t" r="r" b="b"/>
              <a:pathLst>
                <a:path w="3384550" h="386080">
                  <a:moveTo>
                    <a:pt x="3320033" y="0"/>
                  </a:moveTo>
                  <a:lnTo>
                    <a:pt x="64388" y="0"/>
                  </a:lnTo>
                  <a:lnTo>
                    <a:pt x="39326" y="5058"/>
                  </a:lnTo>
                  <a:lnTo>
                    <a:pt x="18859" y="18843"/>
                  </a:lnTo>
                  <a:lnTo>
                    <a:pt x="5060" y="39272"/>
                  </a:lnTo>
                  <a:lnTo>
                    <a:pt x="0" y="64262"/>
                  </a:lnTo>
                  <a:lnTo>
                    <a:pt x="0" y="321690"/>
                  </a:lnTo>
                  <a:lnTo>
                    <a:pt x="5060" y="346753"/>
                  </a:lnTo>
                  <a:lnTo>
                    <a:pt x="18859" y="367220"/>
                  </a:lnTo>
                  <a:lnTo>
                    <a:pt x="39326" y="381019"/>
                  </a:lnTo>
                  <a:lnTo>
                    <a:pt x="64388" y="386079"/>
                  </a:lnTo>
                  <a:lnTo>
                    <a:pt x="3320033" y="386079"/>
                  </a:lnTo>
                  <a:lnTo>
                    <a:pt x="3345096" y="381019"/>
                  </a:lnTo>
                  <a:lnTo>
                    <a:pt x="3365563" y="367220"/>
                  </a:lnTo>
                  <a:lnTo>
                    <a:pt x="3379362" y="346753"/>
                  </a:lnTo>
                  <a:lnTo>
                    <a:pt x="3384423" y="321690"/>
                  </a:lnTo>
                  <a:lnTo>
                    <a:pt x="3384423" y="64262"/>
                  </a:lnTo>
                  <a:lnTo>
                    <a:pt x="3379362" y="39272"/>
                  </a:lnTo>
                  <a:lnTo>
                    <a:pt x="3365563" y="18843"/>
                  </a:lnTo>
                  <a:lnTo>
                    <a:pt x="3345096" y="5058"/>
                  </a:lnTo>
                  <a:lnTo>
                    <a:pt x="3320033" y="0"/>
                  </a:lnTo>
                  <a:close/>
                </a:path>
              </a:pathLst>
            </a:custGeom>
            <a:solidFill>
              <a:srgbClr val="F7954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" name="object 9"/>
            <p:cNvSpPr/>
            <p:nvPr/>
          </p:nvSpPr>
          <p:spPr>
            <a:xfrm>
              <a:off x="5580125" y="666623"/>
              <a:ext cx="3384550" cy="386080"/>
            </a:xfrm>
            <a:custGeom>
              <a:avLst/>
              <a:gdLst/>
              <a:ahLst/>
              <a:cxnLst/>
              <a:rect l="l" t="t" r="r" b="b"/>
              <a:pathLst>
                <a:path w="3384550" h="386080">
                  <a:moveTo>
                    <a:pt x="0" y="64262"/>
                  </a:moveTo>
                  <a:lnTo>
                    <a:pt x="5060" y="39272"/>
                  </a:lnTo>
                  <a:lnTo>
                    <a:pt x="18859" y="18843"/>
                  </a:lnTo>
                  <a:lnTo>
                    <a:pt x="39326" y="5058"/>
                  </a:lnTo>
                  <a:lnTo>
                    <a:pt x="64388" y="0"/>
                  </a:lnTo>
                  <a:lnTo>
                    <a:pt x="3320033" y="0"/>
                  </a:lnTo>
                  <a:lnTo>
                    <a:pt x="3345096" y="5058"/>
                  </a:lnTo>
                  <a:lnTo>
                    <a:pt x="3365563" y="18843"/>
                  </a:lnTo>
                  <a:lnTo>
                    <a:pt x="3379362" y="39272"/>
                  </a:lnTo>
                  <a:lnTo>
                    <a:pt x="3384423" y="64262"/>
                  </a:lnTo>
                  <a:lnTo>
                    <a:pt x="3384423" y="321690"/>
                  </a:lnTo>
                  <a:lnTo>
                    <a:pt x="3379362" y="346753"/>
                  </a:lnTo>
                  <a:lnTo>
                    <a:pt x="3365563" y="367220"/>
                  </a:lnTo>
                  <a:lnTo>
                    <a:pt x="3345096" y="381019"/>
                  </a:lnTo>
                  <a:lnTo>
                    <a:pt x="3320033" y="386079"/>
                  </a:lnTo>
                  <a:lnTo>
                    <a:pt x="64388" y="386079"/>
                  </a:lnTo>
                  <a:lnTo>
                    <a:pt x="39326" y="381019"/>
                  </a:lnTo>
                  <a:lnTo>
                    <a:pt x="18859" y="367220"/>
                  </a:lnTo>
                  <a:lnTo>
                    <a:pt x="5060" y="346753"/>
                  </a:lnTo>
                  <a:lnTo>
                    <a:pt x="0" y="321690"/>
                  </a:lnTo>
                  <a:lnTo>
                    <a:pt x="0" y="64262"/>
                  </a:lnTo>
                  <a:close/>
                </a:path>
              </a:pathLst>
            </a:custGeom>
            <a:ln w="25399">
              <a:solidFill>
                <a:srgbClr val="B66C3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0" name="object 10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128015" y="1054606"/>
              <a:ext cx="5629656" cy="5803392"/>
            </a:xfrm>
            <a:prstGeom prst="rect">
              <a:avLst/>
            </a:prstGeom>
          </p:spPr>
        </p:pic>
        <p:pic>
          <p:nvPicPr>
            <p:cNvPr id="11" name="object 11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323850" y="1249756"/>
              <a:ext cx="5040249" cy="5419598"/>
            </a:xfrm>
            <a:prstGeom prst="rect">
              <a:avLst/>
            </a:prstGeom>
          </p:spPr>
        </p:pic>
      </p:grpSp>
      <p:sp>
        <p:nvSpPr>
          <p:cNvPr id="12" name="object 12"/>
          <p:cNvSpPr txBox="1"/>
          <p:nvPr/>
        </p:nvSpPr>
        <p:spPr>
          <a:xfrm>
            <a:off x="5706871" y="712978"/>
            <a:ext cx="3177540" cy="111506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600" i="1" dirty="0">
                <a:solidFill>
                  <a:srgbClr val="FFFFFF"/>
                </a:solidFill>
                <a:latin typeface="Calibri"/>
                <a:cs typeface="Calibri"/>
              </a:rPr>
              <a:t>3.</a:t>
            </a:r>
            <a:r>
              <a:rPr sz="1600" i="1" spc="-5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600" i="1" dirty="0">
                <a:solidFill>
                  <a:srgbClr val="FFFFFF"/>
                </a:solidFill>
                <a:latin typeface="Calibri"/>
                <a:cs typeface="Calibri"/>
              </a:rPr>
              <a:t>Catégories</a:t>
            </a:r>
            <a:r>
              <a:rPr sz="1600" i="1" spc="-4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600" i="1" dirty="0">
                <a:solidFill>
                  <a:srgbClr val="FFFFFF"/>
                </a:solidFill>
                <a:latin typeface="Calibri"/>
                <a:cs typeface="Calibri"/>
              </a:rPr>
              <a:t>de</a:t>
            </a:r>
            <a:r>
              <a:rPr sz="1600" i="1" spc="-3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600" i="1" dirty="0">
                <a:solidFill>
                  <a:srgbClr val="FFFFFF"/>
                </a:solidFill>
                <a:latin typeface="Calibri"/>
                <a:cs typeface="Calibri"/>
              </a:rPr>
              <a:t>roches</a:t>
            </a:r>
            <a:r>
              <a:rPr sz="1600" i="1" spc="-4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600" i="1" spc="-10" dirty="0">
                <a:solidFill>
                  <a:srgbClr val="FFFFFF"/>
                </a:solidFill>
                <a:latin typeface="Calibri"/>
                <a:cs typeface="Calibri"/>
              </a:rPr>
              <a:t>sédimentaires</a:t>
            </a:r>
            <a:endParaRPr sz="1600">
              <a:latin typeface="Calibri"/>
              <a:cs typeface="Calibri"/>
            </a:endParaRPr>
          </a:p>
          <a:p>
            <a:pPr marL="37465" marR="5080">
              <a:lnSpc>
                <a:spcPct val="100000"/>
              </a:lnSpc>
              <a:spcBef>
                <a:spcPts val="1860"/>
              </a:spcBef>
              <a:tabLst>
                <a:tab pos="1889125" algn="l"/>
              </a:tabLst>
            </a:pPr>
            <a:r>
              <a:rPr sz="2000" spc="-10" dirty="0">
                <a:latin typeface="Calibri"/>
                <a:cs typeface="Calibri"/>
              </a:rPr>
              <a:t>Evaporites</a:t>
            </a:r>
            <a:r>
              <a:rPr sz="2000" dirty="0">
                <a:latin typeface="Calibri"/>
                <a:cs typeface="Calibri"/>
              </a:rPr>
              <a:t>	</a:t>
            </a:r>
            <a:r>
              <a:rPr sz="2000" spc="-20" dirty="0">
                <a:latin typeface="Calibri"/>
                <a:cs typeface="Calibri"/>
              </a:rPr>
              <a:t>cénozoïques </a:t>
            </a:r>
            <a:r>
              <a:rPr sz="2000" spc="-10" dirty="0">
                <a:latin typeface="Calibri"/>
                <a:cs typeface="Calibri"/>
              </a:rPr>
              <a:t>français:</a:t>
            </a:r>
            <a:endParaRPr sz="2000">
              <a:latin typeface="Calibri"/>
              <a:cs typeface="Calibri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5731890" y="1966087"/>
            <a:ext cx="3155315" cy="109347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 marR="5080" algn="just">
              <a:lnSpc>
                <a:spcPct val="100000"/>
              </a:lnSpc>
              <a:spcBef>
                <a:spcPts val="105"/>
              </a:spcBef>
            </a:pPr>
            <a:r>
              <a:rPr sz="1400" dirty="0">
                <a:latin typeface="Calibri"/>
                <a:cs typeface="Calibri"/>
              </a:rPr>
              <a:t>Extension</a:t>
            </a:r>
            <a:r>
              <a:rPr sz="1400" spc="400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des</a:t>
            </a:r>
            <a:r>
              <a:rPr sz="1400" spc="415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évaporites</a:t>
            </a:r>
            <a:r>
              <a:rPr sz="1400" spc="409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d’âge</a:t>
            </a:r>
            <a:r>
              <a:rPr sz="1400" spc="409" dirty="0">
                <a:latin typeface="Calibri"/>
                <a:cs typeface="Calibri"/>
              </a:rPr>
              <a:t>  </a:t>
            </a:r>
            <a:r>
              <a:rPr sz="1400" spc="-10" dirty="0">
                <a:latin typeface="Calibri"/>
                <a:cs typeface="Calibri"/>
              </a:rPr>
              <a:t>Eocène </a:t>
            </a:r>
            <a:r>
              <a:rPr sz="1400" dirty="0">
                <a:latin typeface="Calibri"/>
                <a:cs typeface="Calibri"/>
              </a:rPr>
              <a:t>supérieur-</a:t>
            </a:r>
            <a:r>
              <a:rPr sz="1400" spc="385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Oligocène</a:t>
            </a:r>
            <a:r>
              <a:rPr sz="1400" spc="385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dans</a:t>
            </a:r>
            <a:r>
              <a:rPr sz="1400" spc="395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le</a:t>
            </a:r>
            <a:r>
              <a:rPr sz="1400" spc="385" dirty="0">
                <a:latin typeface="Calibri"/>
                <a:cs typeface="Calibri"/>
              </a:rPr>
              <a:t>  </a:t>
            </a:r>
            <a:r>
              <a:rPr sz="1400" dirty="0">
                <a:latin typeface="Calibri"/>
                <a:cs typeface="Calibri"/>
              </a:rPr>
              <a:t>rift</a:t>
            </a:r>
            <a:r>
              <a:rPr sz="1400" spc="390" dirty="0">
                <a:latin typeface="Calibri"/>
                <a:cs typeface="Calibri"/>
              </a:rPr>
              <a:t> </a:t>
            </a:r>
            <a:r>
              <a:rPr sz="1400" spc="-10" dirty="0">
                <a:latin typeface="Calibri"/>
                <a:cs typeface="Calibri"/>
              </a:rPr>
              <a:t>ouest </a:t>
            </a:r>
            <a:r>
              <a:rPr sz="1400" dirty="0">
                <a:latin typeface="Calibri"/>
                <a:cs typeface="Calibri"/>
              </a:rPr>
              <a:t>européen,</a:t>
            </a:r>
            <a:r>
              <a:rPr sz="1400" spc="385" dirty="0">
                <a:latin typeface="Calibri"/>
                <a:cs typeface="Calibri"/>
              </a:rPr>
              <a:t>  </a:t>
            </a:r>
            <a:r>
              <a:rPr sz="1400" dirty="0">
                <a:latin typeface="Calibri"/>
                <a:cs typeface="Calibri"/>
              </a:rPr>
              <a:t>les</a:t>
            </a:r>
            <a:r>
              <a:rPr sz="1400" spc="390" dirty="0">
                <a:latin typeface="Calibri"/>
                <a:cs typeface="Calibri"/>
              </a:rPr>
              <a:t>  </a:t>
            </a:r>
            <a:r>
              <a:rPr sz="1400" dirty="0">
                <a:latin typeface="Calibri"/>
                <a:cs typeface="Calibri"/>
              </a:rPr>
              <a:t>zones</a:t>
            </a:r>
            <a:r>
              <a:rPr sz="1400" spc="385" dirty="0">
                <a:latin typeface="Calibri"/>
                <a:cs typeface="Calibri"/>
              </a:rPr>
              <a:t>  </a:t>
            </a:r>
            <a:r>
              <a:rPr sz="1400" dirty="0">
                <a:latin typeface="Calibri"/>
                <a:cs typeface="Calibri"/>
              </a:rPr>
              <a:t>de</a:t>
            </a:r>
            <a:r>
              <a:rPr sz="1400" spc="390" dirty="0">
                <a:latin typeface="Calibri"/>
                <a:cs typeface="Calibri"/>
              </a:rPr>
              <a:t>  </a:t>
            </a:r>
            <a:r>
              <a:rPr sz="1400" spc="-20" dirty="0">
                <a:latin typeface="Calibri"/>
                <a:cs typeface="Calibri"/>
              </a:rPr>
              <a:t>plate-forme </a:t>
            </a:r>
            <a:r>
              <a:rPr sz="1400" dirty="0">
                <a:latin typeface="Calibri"/>
                <a:cs typeface="Calibri"/>
              </a:rPr>
              <a:t>voisines</a:t>
            </a:r>
            <a:r>
              <a:rPr sz="1400" spc="10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(Bassin</a:t>
            </a:r>
            <a:r>
              <a:rPr sz="1400" spc="25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de</a:t>
            </a:r>
            <a:r>
              <a:rPr sz="1400" spc="10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Paris</a:t>
            </a:r>
            <a:r>
              <a:rPr sz="1400" spc="20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et</a:t>
            </a:r>
            <a:r>
              <a:rPr sz="1400" spc="360" dirty="0">
                <a:latin typeface="Calibri"/>
                <a:cs typeface="Calibri"/>
              </a:rPr>
              <a:t> </a:t>
            </a:r>
            <a:r>
              <a:rPr sz="1400" spc="-10" dirty="0">
                <a:latin typeface="Calibri"/>
                <a:cs typeface="Calibri"/>
              </a:rPr>
              <a:t>d’Aquitaine)</a:t>
            </a:r>
            <a:r>
              <a:rPr sz="1400" spc="30" dirty="0">
                <a:latin typeface="Calibri"/>
                <a:cs typeface="Calibri"/>
              </a:rPr>
              <a:t> </a:t>
            </a:r>
            <a:r>
              <a:rPr sz="1400" spc="-25" dirty="0">
                <a:latin typeface="Calibri"/>
                <a:cs typeface="Calibri"/>
              </a:rPr>
              <a:t>et </a:t>
            </a:r>
            <a:r>
              <a:rPr sz="1400" dirty="0">
                <a:latin typeface="Calibri"/>
                <a:cs typeface="Calibri"/>
              </a:rPr>
              <a:t>la</a:t>
            </a:r>
            <a:r>
              <a:rPr sz="1400" spc="254" dirty="0">
                <a:latin typeface="Calibri"/>
                <a:cs typeface="Calibri"/>
              </a:rPr>
              <a:t> </a:t>
            </a:r>
            <a:r>
              <a:rPr sz="1400" spc="-10" dirty="0">
                <a:latin typeface="Calibri"/>
                <a:cs typeface="Calibri"/>
              </a:rPr>
              <a:t>dépression</a:t>
            </a:r>
            <a:r>
              <a:rPr sz="1400" spc="-5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de</a:t>
            </a:r>
            <a:r>
              <a:rPr sz="1400" spc="-20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l’Ebre</a:t>
            </a:r>
            <a:r>
              <a:rPr sz="1400" spc="-20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en</a:t>
            </a:r>
            <a:r>
              <a:rPr sz="1400" spc="-20" dirty="0">
                <a:latin typeface="Calibri"/>
                <a:cs typeface="Calibri"/>
              </a:rPr>
              <a:t> </a:t>
            </a:r>
            <a:r>
              <a:rPr sz="1400" spc="-10" dirty="0">
                <a:latin typeface="Calibri"/>
                <a:cs typeface="Calibri"/>
              </a:rPr>
              <a:t>Espagne.</a:t>
            </a:r>
            <a:endParaRPr sz="1400">
              <a:latin typeface="Calibri"/>
              <a:cs typeface="Calibri"/>
            </a:endParaRPr>
          </a:p>
        </p:txBody>
      </p:sp>
      <p:pic>
        <p:nvPicPr>
          <p:cNvPr id="14" name="object 14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5722620" y="3477766"/>
            <a:ext cx="2667000" cy="3264408"/>
          </a:xfrm>
          <a:prstGeom prst="rect">
            <a:avLst/>
          </a:prstGeom>
        </p:spPr>
      </p:pic>
      <p:sp>
        <p:nvSpPr>
          <p:cNvPr id="15" name="object 15"/>
          <p:cNvSpPr txBox="1"/>
          <p:nvPr/>
        </p:nvSpPr>
        <p:spPr>
          <a:xfrm>
            <a:off x="5803391" y="3158655"/>
            <a:ext cx="2421255" cy="320675"/>
          </a:xfrm>
          <a:prstGeom prst="rect">
            <a:avLst/>
          </a:prstGeom>
          <a:solidFill>
            <a:srgbClr val="FFBB09"/>
          </a:solidFill>
        </p:spPr>
        <p:txBody>
          <a:bodyPr vert="horz" wrap="square" lIns="0" tIns="44450" rIns="0" bIns="0" rtlCol="0">
            <a:spAutoFit/>
          </a:bodyPr>
          <a:lstStyle/>
          <a:p>
            <a:pPr marL="464184">
              <a:lnSpc>
                <a:spcPct val="100000"/>
              </a:lnSpc>
              <a:spcBef>
                <a:spcPts val="350"/>
              </a:spcBef>
            </a:pPr>
            <a:r>
              <a:rPr sz="600" b="1" dirty="0">
                <a:latin typeface="Arial"/>
                <a:cs typeface="Arial"/>
              </a:rPr>
              <a:t>LES</a:t>
            </a:r>
            <a:r>
              <a:rPr sz="600" b="1" spc="-20" dirty="0">
                <a:latin typeface="Arial"/>
                <a:cs typeface="Arial"/>
              </a:rPr>
              <a:t> </a:t>
            </a:r>
            <a:r>
              <a:rPr sz="600" b="1" dirty="0">
                <a:latin typeface="Arial"/>
                <a:cs typeface="Arial"/>
              </a:rPr>
              <a:t>SELS</a:t>
            </a:r>
            <a:r>
              <a:rPr sz="600" b="1" spc="-10" dirty="0">
                <a:latin typeface="Arial"/>
                <a:cs typeface="Arial"/>
              </a:rPr>
              <a:t> POTASSIQUES</a:t>
            </a:r>
            <a:endParaRPr sz="600">
              <a:latin typeface="Arial"/>
              <a:cs typeface="Arial"/>
            </a:endParaRPr>
          </a:p>
          <a:p>
            <a:pPr marL="92075">
              <a:lnSpc>
                <a:spcPct val="100000"/>
              </a:lnSpc>
            </a:pPr>
            <a:r>
              <a:rPr sz="600" b="1" dirty="0">
                <a:latin typeface="Arial"/>
                <a:cs typeface="Arial"/>
              </a:rPr>
              <a:t>PALEOGENE</a:t>
            </a:r>
            <a:r>
              <a:rPr sz="600" b="1" spc="-10" dirty="0">
                <a:latin typeface="Arial"/>
                <a:cs typeface="Arial"/>
              </a:rPr>
              <a:t> </a:t>
            </a:r>
            <a:r>
              <a:rPr sz="600" b="1" dirty="0">
                <a:latin typeface="Arial"/>
                <a:cs typeface="Arial"/>
              </a:rPr>
              <a:t>DU</a:t>
            </a:r>
            <a:r>
              <a:rPr sz="600" b="1" spc="-10" dirty="0">
                <a:latin typeface="Arial"/>
                <a:cs typeface="Arial"/>
              </a:rPr>
              <a:t> </a:t>
            </a:r>
            <a:r>
              <a:rPr sz="600" b="1" dirty="0">
                <a:latin typeface="Arial"/>
                <a:cs typeface="Arial"/>
              </a:rPr>
              <a:t>BASSIN</a:t>
            </a:r>
            <a:r>
              <a:rPr sz="600" b="1" spc="20" dirty="0">
                <a:latin typeface="Arial"/>
                <a:cs typeface="Arial"/>
              </a:rPr>
              <a:t> </a:t>
            </a:r>
            <a:r>
              <a:rPr sz="600" b="1" dirty="0">
                <a:latin typeface="Arial"/>
                <a:cs typeface="Arial"/>
              </a:rPr>
              <a:t>DE</a:t>
            </a:r>
            <a:r>
              <a:rPr sz="600" b="1" spc="-25" dirty="0">
                <a:latin typeface="Arial"/>
                <a:cs typeface="Arial"/>
              </a:rPr>
              <a:t> </a:t>
            </a:r>
            <a:r>
              <a:rPr sz="600" b="1" spc="-10" dirty="0">
                <a:latin typeface="Arial"/>
                <a:cs typeface="Arial"/>
              </a:rPr>
              <a:t>MULHOUSE (ALSACE)</a:t>
            </a:r>
            <a:endParaRPr sz="6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470916" y="865629"/>
            <a:ext cx="8130538" cy="5992369"/>
          </a:xfrm>
          <a:prstGeom prst="rect">
            <a:avLst/>
          </a:prstGeom>
        </p:spPr>
      </p:pic>
      <p:grpSp>
        <p:nvGrpSpPr>
          <p:cNvPr id="3" name="object 3"/>
          <p:cNvGrpSpPr/>
          <p:nvPr/>
        </p:nvGrpSpPr>
        <p:grpSpPr>
          <a:xfrm>
            <a:off x="0" y="0"/>
            <a:ext cx="9139555" cy="1126490"/>
            <a:chOff x="0" y="0"/>
            <a:chExt cx="9139555" cy="1126490"/>
          </a:xfrm>
        </p:grpSpPr>
        <p:pic>
          <p:nvPicPr>
            <p:cNvPr id="4" name="object 4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0" y="0"/>
              <a:ext cx="9139428" cy="807728"/>
            </a:xfrm>
            <a:prstGeom prst="rect">
              <a:avLst/>
            </a:prstGeom>
          </p:spPr>
        </p:pic>
        <p:pic>
          <p:nvPicPr>
            <p:cNvPr id="5" name="object 5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827532" y="100584"/>
              <a:ext cx="4227576" cy="682752"/>
            </a:xfrm>
            <a:prstGeom prst="rect">
              <a:avLst/>
            </a:prstGeom>
          </p:spPr>
        </p:pic>
        <p:pic>
          <p:nvPicPr>
            <p:cNvPr id="6" name="object 6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1039012" y="279018"/>
              <a:ext cx="3797782" cy="275463"/>
            </a:xfrm>
            <a:prstGeom prst="rect">
              <a:avLst/>
            </a:prstGeom>
          </p:spPr>
        </p:pic>
        <p:pic>
          <p:nvPicPr>
            <p:cNvPr id="7" name="object 7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164592" y="611123"/>
              <a:ext cx="675132" cy="515112"/>
            </a:xfrm>
            <a:prstGeom prst="rect">
              <a:avLst/>
            </a:prstGeom>
          </p:spPr>
        </p:pic>
        <p:pic>
          <p:nvPicPr>
            <p:cNvPr id="8" name="object 8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179514" y="135381"/>
              <a:ext cx="645121" cy="485267"/>
            </a:xfrm>
            <a:prstGeom prst="rect">
              <a:avLst/>
            </a:prstGeom>
          </p:spPr>
        </p:pic>
        <p:sp>
          <p:nvSpPr>
            <p:cNvPr id="9" name="object 9"/>
            <p:cNvSpPr/>
            <p:nvPr/>
          </p:nvSpPr>
          <p:spPr>
            <a:xfrm>
              <a:off x="5580126" y="135381"/>
              <a:ext cx="3384550" cy="485775"/>
            </a:xfrm>
            <a:custGeom>
              <a:avLst/>
              <a:gdLst/>
              <a:ahLst/>
              <a:cxnLst/>
              <a:rect l="l" t="t" r="r" b="b"/>
              <a:pathLst>
                <a:path w="3384550" h="485775">
                  <a:moveTo>
                    <a:pt x="3303524" y="0"/>
                  </a:moveTo>
                  <a:lnTo>
                    <a:pt x="80899" y="0"/>
                  </a:lnTo>
                  <a:lnTo>
                    <a:pt x="49399" y="6353"/>
                  </a:lnTo>
                  <a:lnTo>
                    <a:pt x="23685" y="23685"/>
                  </a:lnTo>
                  <a:lnTo>
                    <a:pt x="6353" y="49399"/>
                  </a:lnTo>
                  <a:lnTo>
                    <a:pt x="0" y="80899"/>
                  </a:lnTo>
                  <a:lnTo>
                    <a:pt x="0" y="404368"/>
                  </a:lnTo>
                  <a:lnTo>
                    <a:pt x="6353" y="435867"/>
                  </a:lnTo>
                  <a:lnTo>
                    <a:pt x="23685" y="461581"/>
                  </a:lnTo>
                  <a:lnTo>
                    <a:pt x="49399" y="478913"/>
                  </a:lnTo>
                  <a:lnTo>
                    <a:pt x="80899" y="485267"/>
                  </a:lnTo>
                  <a:lnTo>
                    <a:pt x="3303524" y="485267"/>
                  </a:lnTo>
                  <a:lnTo>
                    <a:pt x="3334970" y="478913"/>
                  </a:lnTo>
                  <a:lnTo>
                    <a:pt x="3360689" y="461581"/>
                  </a:lnTo>
                  <a:lnTo>
                    <a:pt x="3378051" y="435867"/>
                  </a:lnTo>
                  <a:lnTo>
                    <a:pt x="3384423" y="404368"/>
                  </a:lnTo>
                  <a:lnTo>
                    <a:pt x="3384423" y="80899"/>
                  </a:lnTo>
                  <a:lnTo>
                    <a:pt x="3378051" y="49399"/>
                  </a:lnTo>
                  <a:lnTo>
                    <a:pt x="3360689" y="23685"/>
                  </a:lnTo>
                  <a:lnTo>
                    <a:pt x="3334970" y="6353"/>
                  </a:lnTo>
                  <a:lnTo>
                    <a:pt x="3303524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" name="object 10"/>
            <p:cNvSpPr/>
            <p:nvPr/>
          </p:nvSpPr>
          <p:spPr>
            <a:xfrm>
              <a:off x="5580126" y="135381"/>
              <a:ext cx="3384550" cy="485775"/>
            </a:xfrm>
            <a:custGeom>
              <a:avLst/>
              <a:gdLst/>
              <a:ahLst/>
              <a:cxnLst/>
              <a:rect l="l" t="t" r="r" b="b"/>
              <a:pathLst>
                <a:path w="3384550" h="485775">
                  <a:moveTo>
                    <a:pt x="0" y="80899"/>
                  </a:moveTo>
                  <a:lnTo>
                    <a:pt x="6353" y="49399"/>
                  </a:lnTo>
                  <a:lnTo>
                    <a:pt x="23685" y="23685"/>
                  </a:lnTo>
                  <a:lnTo>
                    <a:pt x="49399" y="6353"/>
                  </a:lnTo>
                  <a:lnTo>
                    <a:pt x="80899" y="0"/>
                  </a:lnTo>
                  <a:lnTo>
                    <a:pt x="3303524" y="0"/>
                  </a:lnTo>
                  <a:lnTo>
                    <a:pt x="3334970" y="6353"/>
                  </a:lnTo>
                  <a:lnTo>
                    <a:pt x="3360689" y="23685"/>
                  </a:lnTo>
                  <a:lnTo>
                    <a:pt x="3378051" y="49399"/>
                  </a:lnTo>
                  <a:lnTo>
                    <a:pt x="3384423" y="80899"/>
                  </a:lnTo>
                  <a:lnTo>
                    <a:pt x="3384423" y="404368"/>
                  </a:lnTo>
                  <a:lnTo>
                    <a:pt x="3378051" y="435867"/>
                  </a:lnTo>
                  <a:lnTo>
                    <a:pt x="3360689" y="461581"/>
                  </a:lnTo>
                  <a:lnTo>
                    <a:pt x="3334970" y="478913"/>
                  </a:lnTo>
                  <a:lnTo>
                    <a:pt x="3303524" y="485267"/>
                  </a:lnTo>
                  <a:lnTo>
                    <a:pt x="80899" y="485267"/>
                  </a:lnTo>
                  <a:lnTo>
                    <a:pt x="49399" y="478913"/>
                  </a:lnTo>
                  <a:lnTo>
                    <a:pt x="23685" y="461581"/>
                  </a:lnTo>
                  <a:lnTo>
                    <a:pt x="6353" y="435867"/>
                  </a:lnTo>
                  <a:lnTo>
                    <a:pt x="0" y="404368"/>
                  </a:lnTo>
                  <a:lnTo>
                    <a:pt x="0" y="80899"/>
                  </a:lnTo>
                  <a:close/>
                </a:path>
              </a:pathLst>
            </a:custGeom>
            <a:ln w="25400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1" name="object 11"/>
          <p:cNvSpPr txBox="1"/>
          <p:nvPr/>
        </p:nvSpPr>
        <p:spPr>
          <a:xfrm>
            <a:off x="5604668" y="231089"/>
            <a:ext cx="3335654" cy="26924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487680">
              <a:lnSpc>
                <a:spcPct val="100000"/>
              </a:lnSpc>
              <a:spcBef>
                <a:spcPts val="95"/>
              </a:spcBef>
            </a:pPr>
            <a:r>
              <a:rPr sz="1600" dirty="0">
                <a:solidFill>
                  <a:srgbClr val="FFFFFF"/>
                </a:solidFill>
                <a:latin typeface="Calibri"/>
                <a:cs typeface="Calibri"/>
              </a:rPr>
              <a:t>III</a:t>
            </a:r>
            <a:r>
              <a:rPr sz="1600" spc="-5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600" dirty="0">
                <a:solidFill>
                  <a:srgbClr val="FFFFFF"/>
                </a:solidFill>
                <a:latin typeface="Calibri"/>
                <a:cs typeface="Calibri"/>
              </a:rPr>
              <a:t>.</a:t>
            </a:r>
            <a:r>
              <a:rPr sz="1600" spc="-3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600" dirty="0">
                <a:solidFill>
                  <a:srgbClr val="FFFFFF"/>
                </a:solidFill>
                <a:latin typeface="Calibri"/>
                <a:cs typeface="Calibri"/>
              </a:rPr>
              <a:t>Les</a:t>
            </a:r>
            <a:r>
              <a:rPr sz="1600" spc="-3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600" dirty="0">
                <a:solidFill>
                  <a:srgbClr val="FFFFFF"/>
                </a:solidFill>
                <a:latin typeface="Calibri"/>
                <a:cs typeface="Calibri"/>
              </a:rPr>
              <a:t>roches</a:t>
            </a:r>
            <a:r>
              <a:rPr sz="1600" spc="-1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600" spc="-10" dirty="0">
                <a:solidFill>
                  <a:srgbClr val="FFFFFF"/>
                </a:solidFill>
                <a:latin typeface="Calibri"/>
                <a:cs typeface="Calibri"/>
              </a:rPr>
              <a:t>sédimentaires</a:t>
            </a:r>
            <a:endParaRPr sz="1600">
              <a:latin typeface="Calibri"/>
              <a:cs typeface="Calibri"/>
            </a:endParaRPr>
          </a:p>
        </p:txBody>
      </p:sp>
      <p:grpSp>
        <p:nvGrpSpPr>
          <p:cNvPr id="12" name="object 12"/>
          <p:cNvGrpSpPr/>
          <p:nvPr/>
        </p:nvGrpSpPr>
        <p:grpSpPr>
          <a:xfrm>
            <a:off x="166814" y="661288"/>
            <a:ext cx="4705985" cy="404495"/>
            <a:chOff x="166814" y="661288"/>
            <a:chExt cx="4705985" cy="404495"/>
          </a:xfrm>
        </p:grpSpPr>
        <p:sp>
          <p:nvSpPr>
            <p:cNvPr id="13" name="object 13"/>
            <p:cNvSpPr/>
            <p:nvPr/>
          </p:nvSpPr>
          <p:spPr>
            <a:xfrm>
              <a:off x="179514" y="673988"/>
              <a:ext cx="4680585" cy="379095"/>
            </a:xfrm>
            <a:custGeom>
              <a:avLst/>
              <a:gdLst/>
              <a:ahLst/>
              <a:cxnLst/>
              <a:rect l="l" t="t" r="r" b="b"/>
              <a:pathLst>
                <a:path w="4680585" h="379094">
                  <a:moveTo>
                    <a:pt x="4617402" y="0"/>
                  </a:moveTo>
                  <a:lnTo>
                    <a:pt x="63131" y="0"/>
                  </a:lnTo>
                  <a:lnTo>
                    <a:pt x="38554" y="4951"/>
                  </a:lnTo>
                  <a:lnTo>
                    <a:pt x="18488" y="18462"/>
                  </a:lnTo>
                  <a:lnTo>
                    <a:pt x="4960" y="38522"/>
                  </a:lnTo>
                  <a:lnTo>
                    <a:pt x="0" y="63119"/>
                  </a:lnTo>
                  <a:lnTo>
                    <a:pt x="0" y="315595"/>
                  </a:lnTo>
                  <a:lnTo>
                    <a:pt x="4960" y="340191"/>
                  </a:lnTo>
                  <a:lnTo>
                    <a:pt x="18488" y="360251"/>
                  </a:lnTo>
                  <a:lnTo>
                    <a:pt x="38554" y="373762"/>
                  </a:lnTo>
                  <a:lnTo>
                    <a:pt x="63131" y="378713"/>
                  </a:lnTo>
                  <a:lnTo>
                    <a:pt x="4617402" y="378713"/>
                  </a:lnTo>
                  <a:lnTo>
                    <a:pt x="4641945" y="373762"/>
                  </a:lnTo>
                  <a:lnTo>
                    <a:pt x="4662011" y="360251"/>
                  </a:lnTo>
                  <a:lnTo>
                    <a:pt x="4675552" y="340191"/>
                  </a:lnTo>
                  <a:lnTo>
                    <a:pt x="4680521" y="315595"/>
                  </a:lnTo>
                  <a:lnTo>
                    <a:pt x="4680521" y="63119"/>
                  </a:lnTo>
                  <a:lnTo>
                    <a:pt x="4675552" y="38522"/>
                  </a:lnTo>
                  <a:lnTo>
                    <a:pt x="4662011" y="18462"/>
                  </a:lnTo>
                  <a:lnTo>
                    <a:pt x="4641945" y="4951"/>
                  </a:lnTo>
                  <a:lnTo>
                    <a:pt x="4617402" y="0"/>
                  </a:lnTo>
                  <a:close/>
                </a:path>
              </a:pathLst>
            </a:custGeom>
            <a:solidFill>
              <a:srgbClr val="C0504D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" name="object 14"/>
            <p:cNvSpPr/>
            <p:nvPr/>
          </p:nvSpPr>
          <p:spPr>
            <a:xfrm>
              <a:off x="179514" y="673988"/>
              <a:ext cx="4680585" cy="379095"/>
            </a:xfrm>
            <a:custGeom>
              <a:avLst/>
              <a:gdLst/>
              <a:ahLst/>
              <a:cxnLst/>
              <a:rect l="l" t="t" r="r" b="b"/>
              <a:pathLst>
                <a:path w="4680585" h="379094">
                  <a:moveTo>
                    <a:pt x="4617402" y="0"/>
                  </a:moveTo>
                  <a:lnTo>
                    <a:pt x="4641945" y="4951"/>
                  </a:lnTo>
                  <a:lnTo>
                    <a:pt x="4662011" y="18462"/>
                  </a:lnTo>
                  <a:lnTo>
                    <a:pt x="4675552" y="38522"/>
                  </a:lnTo>
                  <a:lnTo>
                    <a:pt x="4680521" y="63119"/>
                  </a:lnTo>
                  <a:lnTo>
                    <a:pt x="4680521" y="315595"/>
                  </a:lnTo>
                  <a:lnTo>
                    <a:pt x="4675552" y="340191"/>
                  </a:lnTo>
                  <a:lnTo>
                    <a:pt x="4662011" y="360251"/>
                  </a:lnTo>
                  <a:lnTo>
                    <a:pt x="4641945" y="373762"/>
                  </a:lnTo>
                  <a:lnTo>
                    <a:pt x="4617402" y="378713"/>
                  </a:lnTo>
                  <a:lnTo>
                    <a:pt x="63131" y="378713"/>
                  </a:lnTo>
                  <a:lnTo>
                    <a:pt x="38554" y="373762"/>
                  </a:lnTo>
                  <a:lnTo>
                    <a:pt x="18488" y="360251"/>
                  </a:lnTo>
                  <a:lnTo>
                    <a:pt x="4960" y="340191"/>
                  </a:lnTo>
                  <a:lnTo>
                    <a:pt x="0" y="315595"/>
                  </a:lnTo>
                  <a:lnTo>
                    <a:pt x="0" y="63119"/>
                  </a:lnTo>
                  <a:lnTo>
                    <a:pt x="4960" y="38522"/>
                  </a:lnTo>
                  <a:lnTo>
                    <a:pt x="18488" y="18462"/>
                  </a:lnTo>
                  <a:lnTo>
                    <a:pt x="38554" y="4951"/>
                  </a:lnTo>
                  <a:lnTo>
                    <a:pt x="63131" y="0"/>
                  </a:lnTo>
                  <a:lnTo>
                    <a:pt x="4617402" y="0"/>
                  </a:lnTo>
                  <a:close/>
                </a:path>
              </a:pathLst>
            </a:custGeom>
            <a:ln w="25400">
              <a:solidFill>
                <a:srgbClr val="8B3836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5" name="object 15"/>
          <p:cNvSpPr txBox="1"/>
          <p:nvPr/>
        </p:nvSpPr>
        <p:spPr>
          <a:xfrm>
            <a:off x="1215948" y="716661"/>
            <a:ext cx="2608580" cy="26924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299085" indent="-286385">
              <a:lnSpc>
                <a:spcPct val="100000"/>
              </a:lnSpc>
              <a:spcBef>
                <a:spcPts val="95"/>
              </a:spcBef>
              <a:buFont typeface="Arial"/>
              <a:buChar char="•"/>
              <a:tabLst>
                <a:tab pos="299085" algn="l"/>
              </a:tabLst>
            </a:pPr>
            <a:r>
              <a:rPr sz="1600" spc="-10" dirty="0">
                <a:solidFill>
                  <a:srgbClr val="FFFFFF"/>
                </a:solidFill>
                <a:latin typeface="Calibri"/>
                <a:cs typeface="Calibri"/>
              </a:rPr>
              <a:t>Sédimentation</a:t>
            </a:r>
            <a:r>
              <a:rPr sz="1600" spc="-3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600" spc="-10" dirty="0">
                <a:solidFill>
                  <a:srgbClr val="FFFFFF"/>
                </a:solidFill>
                <a:latin typeface="Calibri"/>
                <a:cs typeface="Calibri"/>
              </a:rPr>
              <a:t>évaporitique</a:t>
            </a:r>
            <a:endParaRPr sz="1600">
              <a:latin typeface="Calibri"/>
              <a:cs typeface="Calibri"/>
            </a:endParaRPr>
          </a:p>
        </p:txBody>
      </p:sp>
      <p:grpSp>
        <p:nvGrpSpPr>
          <p:cNvPr id="16" name="object 16"/>
          <p:cNvGrpSpPr/>
          <p:nvPr/>
        </p:nvGrpSpPr>
        <p:grpSpPr>
          <a:xfrm>
            <a:off x="5567426" y="653923"/>
            <a:ext cx="3409950" cy="411480"/>
            <a:chOff x="5567426" y="653923"/>
            <a:chExt cx="3409950" cy="411480"/>
          </a:xfrm>
        </p:grpSpPr>
        <p:sp>
          <p:nvSpPr>
            <p:cNvPr id="17" name="object 17"/>
            <p:cNvSpPr/>
            <p:nvPr/>
          </p:nvSpPr>
          <p:spPr>
            <a:xfrm>
              <a:off x="5580126" y="666623"/>
              <a:ext cx="3384550" cy="386080"/>
            </a:xfrm>
            <a:custGeom>
              <a:avLst/>
              <a:gdLst/>
              <a:ahLst/>
              <a:cxnLst/>
              <a:rect l="l" t="t" r="r" b="b"/>
              <a:pathLst>
                <a:path w="3384550" h="386080">
                  <a:moveTo>
                    <a:pt x="3320033" y="0"/>
                  </a:moveTo>
                  <a:lnTo>
                    <a:pt x="64388" y="0"/>
                  </a:lnTo>
                  <a:lnTo>
                    <a:pt x="39326" y="5058"/>
                  </a:lnTo>
                  <a:lnTo>
                    <a:pt x="18859" y="18843"/>
                  </a:lnTo>
                  <a:lnTo>
                    <a:pt x="5060" y="39272"/>
                  </a:lnTo>
                  <a:lnTo>
                    <a:pt x="0" y="64262"/>
                  </a:lnTo>
                  <a:lnTo>
                    <a:pt x="0" y="321690"/>
                  </a:lnTo>
                  <a:lnTo>
                    <a:pt x="5060" y="346753"/>
                  </a:lnTo>
                  <a:lnTo>
                    <a:pt x="18859" y="367220"/>
                  </a:lnTo>
                  <a:lnTo>
                    <a:pt x="39326" y="381019"/>
                  </a:lnTo>
                  <a:lnTo>
                    <a:pt x="64388" y="386079"/>
                  </a:lnTo>
                  <a:lnTo>
                    <a:pt x="3320033" y="386079"/>
                  </a:lnTo>
                  <a:lnTo>
                    <a:pt x="3345096" y="381019"/>
                  </a:lnTo>
                  <a:lnTo>
                    <a:pt x="3365563" y="367220"/>
                  </a:lnTo>
                  <a:lnTo>
                    <a:pt x="3379362" y="346753"/>
                  </a:lnTo>
                  <a:lnTo>
                    <a:pt x="3384423" y="321690"/>
                  </a:lnTo>
                  <a:lnTo>
                    <a:pt x="3384423" y="64262"/>
                  </a:lnTo>
                  <a:lnTo>
                    <a:pt x="3379362" y="39272"/>
                  </a:lnTo>
                  <a:lnTo>
                    <a:pt x="3365563" y="18843"/>
                  </a:lnTo>
                  <a:lnTo>
                    <a:pt x="3345096" y="5058"/>
                  </a:lnTo>
                  <a:lnTo>
                    <a:pt x="3320033" y="0"/>
                  </a:lnTo>
                  <a:close/>
                </a:path>
              </a:pathLst>
            </a:custGeom>
            <a:solidFill>
              <a:srgbClr val="F7954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8" name="object 18"/>
            <p:cNvSpPr/>
            <p:nvPr/>
          </p:nvSpPr>
          <p:spPr>
            <a:xfrm>
              <a:off x="5580126" y="666623"/>
              <a:ext cx="3384550" cy="386080"/>
            </a:xfrm>
            <a:custGeom>
              <a:avLst/>
              <a:gdLst/>
              <a:ahLst/>
              <a:cxnLst/>
              <a:rect l="l" t="t" r="r" b="b"/>
              <a:pathLst>
                <a:path w="3384550" h="386080">
                  <a:moveTo>
                    <a:pt x="0" y="64262"/>
                  </a:moveTo>
                  <a:lnTo>
                    <a:pt x="5060" y="39272"/>
                  </a:lnTo>
                  <a:lnTo>
                    <a:pt x="18859" y="18843"/>
                  </a:lnTo>
                  <a:lnTo>
                    <a:pt x="39326" y="5058"/>
                  </a:lnTo>
                  <a:lnTo>
                    <a:pt x="64388" y="0"/>
                  </a:lnTo>
                  <a:lnTo>
                    <a:pt x="3320033" y="0"/>
                  </a:lnTo>
                  <a:lnTo>
                    <a:pt x="3345096" y="5058"/>
                  </a:lnTo>
                  <a:lnTo>
                    <a:pt x="3365563" y="18843"/>
                  </a:lnTo>
                  <a:lnTo>
                    <a:pt x="3379362" y="39272"/>
                  </a:lnTo>
                  <a:lnTo>
                    <a:pt x="3384423" y="64262"/>
                  </a:lnTo>
                  <a:lnTo>
                    <a:pt x="3384423" y="321690"/>
                  </a:lnTo>
                  <a:lnTo>
                    <a:pt x="3379362" y="346753"/>
                  </a:lnTo>
                  <a:lnTo>
                    <a:pt x="3365563" y="367220"/>
                  </a:lnTo>
                  <a:lnTo>
                    <a:pt x="3345096" y="381019"/>
                  </a:lnTo>
                  <a:lnTo>
                    <a:pt x="3320033" y="386079"/>
                  </a:lnTo>
                  <a:lnTo>
                    <a:pt x="64388" y="386079"/>
                  </a:lnTo>
                  <a:lnTo>
                    <a:pt x="39326" y="381019"/>
                  </a:lnTo>
                  <a:lnTo>
                    <a:pt x="18859" y="367220"/>
                  </a:lnTo>
                  <a:lnTo>
                    <a:pt x="5060" y="346753"/>
                  </a:lnTo>
                  <a:lnTo>
                    <a:pt x="0" y="321690"/>
                  </a:lnTo>
                  <a:lnTo>
                    <a:pt x="0" y="64262"/>
                  </a:lnTo>
                  <a:close/>
                </a:path>
              </a:pathLst>
            </a:custGeom>
            <a:ln w="25399">
              <a:solidFill>
                <a:srgbClr val="B66C3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9" name="object 19"/>
          <p:cNvSpPr txBox="1"/>
          <p:nvPr/>
        </p:nvSpPr>
        <p:spPr>
          <a:xfrm>
            <a:off x="5706871" y="712978"/>
            <a:ext cx="3128645" cy="26924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600" i="1" dirty="0">
                <a:solidFill>
                  <a:srgbClr val="FFFFFF"/>
                </a:solidFill>
                <a:latin typeface="Calibri"/>
                <a:cs typeface="Calibri"/>
              </a:rPr>
              <a:t>3.</a:t>
            </a:r>
            <a:r>
              <a:rPr sz="1600" i="1" spc="-5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600" i="1" dirty="0">
                <a:solidFill>
                  <a:srgbClr val="FFFFFF"/>
                </a:solidFill>
                <a:latin typeface="Calibri"/>
                <a:cs typeface="Calibri"/>
              </a:rPr>
              <a:t>Catégories</a:t>
            </a:r>
            <a:r>
              <a:rPr sz="1600" i="1" spc="-4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600" i="1" dirty="0">
                <a:solidFill>
                  <a:srgbClr val="FFFFFF"/>
                </a:solidFill>
                <a:latin typeface="Calibri"/>
                <a:cs typeface="Calibri"/>
              </a:rPr>
              <a:t>de</a:t>
            </a:r>
            <a:r>
              <a:rPr sz="1600" i="1" spc="-3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600" i="1" dirty="0">
                <a:solidFill>
                  <a:srgbClr val="FFFFFF"/>
                </a:solidFill>
                <a:latin typeface="Calibri"/>
                <a:cs typeface="Calibri"/>
              </a:rPr>
              <a:t>roches</a:t>
            </a:r>
            <a:r>
              <a:rPr sz="1600" i="1" spc="-4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600" i="1" spc="-10" dirty="0">
                <a:solidFill>
                  <a:srgbClr val="FFFFFF"/>
                </a:solidFill>
                <a:latin typeface="Calibri"/>
                <a:cs typeface="Calibri"/>
              </a:rPr>
              <a:t>sédimentaires</a:t>
            </a:r>
            <a:endParaRPr sz="16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5604668" y="231089"/>
            <a:ext cx="3335654" cy="26924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487680">
              <a:lnSpc>
                <a:spcPct val="100000"/>
              </a:lnSpc>
              <a:spcBef>
                <a:spcPts val="95"/>
              </a:spcBef>
            </a:pPr>
            <a:r>
              <a:rPr sz="1600" dirty="0">
                <a:solidFill>
                  <a:srgbClr val="FFFFFF"/>
                </a:solidFill>
                <a:latin typeface="Calibri"/>
                <a:cs typeface="Calibri"/>
              </a:rPr>
              <a:t>III</a:t>
            </a:r>
            <a:r>
              <a:rPr sz="1600" spc="-5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600" dirty="0">
                <a:solidFill>
                  <a:srgbClr val="FFFFFF"/>
                </a:solidFill>
                <a:latin typeface="Calibri"/>
                <a:cs typeface="Calibri"/>
              </a:rPr>
              <a:t>.</a:t>
            </a:r>
            <a:r>
              <a:rPr sz="1600" spc="-3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600" dirty="0">
                <a:solidFill>
                  <a:srgbClr val="FFFFFF"/>
                </a:solidFill>
                <a:latin typeface="Calibri"/>
                <a:cs typeface="Calibri"/>
              </a:rPr>
              <a:t>Les</a:t>
            </a:r>
            <a:r>
              <a:rPr sz="1600" spc="-3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600" dirty="0">
                <a:solidFill>
                  <a:srgbClr val="FFFFFF"/>
                </a:solidFill>
                <a:latin typeface="Calibri"/>
                <a:cs typeface="Calibri"/>
              </a:rPr>
              <a:t>roches</a:t>
            </a:r>
            <a:r>
              <a:rPr sz="1600" spc="-1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600" spc="-10" dirty="0">
                <a:solidFill>
                  <a:srgbClr val="FFFFFF"/>
                </a:solidFill>
                <a:latin typeface="Calibri"/>
                <a:cs typeface="Calibri"/>
              </a:rPr>
              <a:t>sédimentaires</a:t>
            </a:r>
            <a:endParaRPr sz="1600">
              <a:latin typeface="Calibri"/>
              <a:cs typeface="Calibri"/>
            </a:endParaRPr>
          </a:p>
        </p:txBody>
      </p:sp>
      <p:grpSp>
        <p:nvGrpSpPr>
          <p:cNvPr id="3" name="object 3"/>
          <p:cNvGrpSpPr/>
          <p:nvPr/>
        </p:nvGrpSpPr>
        <p:grpSpPr>
          <a:xfrm>
            <a:off x="166814" y="661288"/>
            <a:ext cx="4705985" cy="404495"/>
            <a:chOff x="166814" y="661288"/>
            <a:chExt cx="4705985" cy="404495"/>
          </a:xfrm>
        </p:grpSpPr>
        <p:sp>
          <p:nvSpPr>
            <p:cNvPr id="4" name="object 4"/>
            <p:cNvSpPr/>
            <p:nvPr/>
          </p:nvSpPr>
          <p:spPr>
            <a:xfrm>
              <a:off x="179514" y="673988"/>
              <a:ext cx="4680585" cy="379095"/>
            </a:xfrm>
            <a:custGeom>
              <a:avLst/>
              <a:gdLst/>
              <a:ahLst/>
              <a:cxnLst/>
              <a:rect l="l" t="t" r="r" b="b"/>
              <a:pathLst>
                <a:path w="4680585" h="379094">
                  <a:moveTo>
                    <a:pt x="4617402" y="0"/>
                  </a:moveTo>
                  <a:lnTo>
                    <a:pt x="63131" y="0"/>
                  </a:lnTo>
                  <a:lnTo>
                    <a:pt x="38554" y="4951"/>
                  </a:lnTo>
                  <a:lnTo>
                    <a:pt x="18488" y="18462"/>
                  </a:lnTo>
                  <a:lnTo>
                    <a:pt x="4960" y="38522"/>
                  </a:lnTo>
                  <a:lnTo>
                    <a:pt x="0" y="63119"/>
                  </a:lnTo>
                  <a:lnTo>
                    <a:pt x="0" y="315595"/>
                  </a:lnTo>
                  <a:lnTo>
                    <a:pt x="4960" y="340191"/>
                  </a:lnTo>
                  <a:lnTo>
                    <a:pt x="18488" y="360251"/>
                  </a:lnTo>
                  <a:lnTo>
                    <a:pt x="38554" y="373762"/>
                  </a:lnTo>
                  <a:lnTo>
                    <a:pt x="63131" y="378713"/>
                  </a:lnTo>
                  <a:lnTo>
                    <a:pt x="4617402" y="378713"/>
                  </a:lnTo>
                  <a:lnTo>
                    <a:pt x="4641945" y="373762"/>
                  </a:lnTo>
                  <a:lnTo>
                    <a:pt x="4662011" y="360251"/>
                  </a:lnTo>
                  <a:lnTo>
                    <a:pt x="4675552" y="340191"/>
                  </a:lnTo>
                  <a:lnTo>
                    <a:pt x="4680521" y="315595"/>
                  </a:lnTo>
                  <a:lnTo>
                    <a:pt x="4680521" y="63119"/>
                  </a:lnTo>
                  <a:lnTo>
                    <a:pt x="4675552" y="38522"/>
                  </a:lnTo>
                  <a:lnTo>
                    <a:pt x="4662011" y="18462"/>
                  </a:lnTo>
                  <a:lnTo>
                    <a:pt x="4641945" y="4951"/>
                  </a:lnTo>
                  <a:lnTo>
                    <a:pt x="4617402" y="0"/>
                  </a:lnTo>
                  <a:close/>
                </a:path>
              </a:pathLst>
            </a:custGeom>
            <a:solidFill>
              <a:srgbClr val="C0504D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" name="object 5"/>
            <p:cNvSpPr/>
            <p:nvPr/>
          </p:nvSpPr>
          <p:spPr>
            <a:xfrm>
              <a:off x="179514" y="673988"/>
              <a:ext cx="4680585" cy="379095"/>
            </a:xfrm>
            <a:custGeom>
              <a:avLst/>
              <a:gdLst/>
              <a:ahLst/>
              <a:cxnLst/>
              <a:rect l="l" t="t" r="r" b="b"/>
              <a:pathLst>
                <a:path w="4680585" h="379094">
                  <a:moveTo>
                    <a:pt x="4617402" y="0"/>
                  </a:moveTo>
                  <a:lnTo>
                    <a:pt x="4641945" y="4951"/>
                  </a:lnTo>
                  <a:lnTo>
                    <a:pt x="4662011" y="18462"/>
                  </a:lnTo>
                  <a:lnTo>
                    <a:pt x="4675552" y="38522"/>
                  </a:lnTo>
                  <a:lnTo>
                    <a:pt x="4680521" y="63119"/>
                  </a:lnTo>
                  <a:lnTo>
                    <a:pt x="4680521" y="315595"/>
                  </a:lnTo>
                  <a:lnTo>
                    <a:pt x="4675552" y="340191"/>
                  </a:lnTo>
                  <a:lnTo>
                    <a:pt x="4662011" y="360251"/>
                  </a:lnTo>
                  <a:lnTo>
                    <a:pt x="4641945" y="373762"/>
                  </a:lnTo>
                  <a:lnTo>
                    <a:pt x="4617402" y="378713"/>
                  </a:lnTo>
                  <a:lnTo>
                    <a:pt x="63131" y="378713"/>
                  </a:lnTo>
                  <a:lnTo>
                    <a:pt x="38554" y="373762"/>
                  </a:lnTo>
                  <a:lnTo>
                    <a:pt x="18488" y="360251"/>
                  </a:lnTo>
                  <a:lnTo>
                    <a:pt x="4960" y="340191"/>
                  </a:lnTo>
                  <a:lnTo>
                    <a:pt x="0" y="315595"/>
                  </a:lnTo>
                  <a:lnTo>
                    <a:pt x="0" y="63119"/>
                  </a:lnTo>
                  <a:lnTo>
                    <a:pt x="4960" y="38522"/>
                  </a:lnTo>
                  <a:lnTo>
                    <a:pt x="18488" y="18462"/>
                  </a:lnTo>
                  <a:lnTo>
                    <a:pt x="38554" y="4951"/>
                  </a:lnTo>
                  <a:lnTo>
                    <a:pt x="63131" y="0"/>
                  </a:lnTo>
                  <a:lnTo>
                    <a:pt x="4617402" y="0"/>
                  </a:lnTo>
                  <a:close/>
                </a:path>
              </a:pathLst>
            </a:custGeom>
            <a:ln w="25400">
              <a:solidFill>
                <a:srgbClr val="8B3836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6" name="object 6"/>
          <p:cNvSpPr txBox="1"/>
          <p:nvPr/>
        </p:nvSpPr>
        <p:spPr>
          <a:xfrm>
            <a:off x="1215948" y="716661"/>
            <a:ext cx="2608580" cy="26924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299085" indent="-286385">
              <a:lnSpc>
                <a:spcPct val="100000"/>
              </a:lnSpc>
              <a:spcBef>
                <a:spcPts val="95"/>
              </a:spcBef>
              <a:buFont typeface="Arial"/>
              <a:buChar char="•"/>
              <a:tabLst>
                <a:tab pos="299085" algn="l"/>
              </a:tabLst>
            </a:pPr>
            <a:r>
              <a:rPr sz="1600" spc="-10" dirty="0">
                <a:solidFill>
                  <a:srgbClr val="FFFFFF"/>
                </a:solidFill>
                <a:latin typeface="Calibri"/>
                <a:cs typeface="Calibri"/>
              </a:rPr>
              <a:t>Sédimentation</a:t>
            </a:r>
            <a:r>
              <a:rPr sz="1600" spc="-3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600" spc="-10" dirty="0">
                <a:solidFill>
                  <a:srgbClr val="FFFFFF"/>
                </a:solidFill>
                <a:latin typeface="Calibri"/>
                <a:cs typeface="Calibri"/>
              </a:rPr>
              <a:t>évaporitique</a:t>
            </a:r>
            <a:endParaRPr sz="1600">
              <a:latin typeface="Calibri"/>
              <a:cs typeface="Calibri"/>
            </a:endParaRPr>
          </a:p>
        </p:txBody>
      </p:sp>
      <p:grpSp>
        <p:nvGrpSpPr>
          <p:cNvPr id="7" name="object 7"/>
          <p:cNvGrpSpPr/>
          <p:nvPr/>
        </p:nvGrpSpPr>
        <p:grpSpPr>
          <a:xfrm>
            <a:off x="5567426" y="653923"/>
            <a:ext cx="3409950" cy="411480"/>
            <a:chOff x="5567426" y="653923"/>
            <a:chExt cx="3409950" cy="411480"/>
          </a:xfrm>
        </p:grpSpPr>
        <p:sp>
          <p:nvSpPr>
            <p:cNvPr id="8" name="object 8"/>
            <p:cNvSpPr/>
            <p:nvPr/>
          </p:nvSpPr>
          <p:spPr>
            <a:xfrm>
              <a:off x="5580126" y="666623"/>
              <a:ext cx="3384550" cy="386080"/>
            </a:xfrm>
            <a:custGeom>
              <a:avLst/>
              <a:gdLst/>
              <a:ahLst/>
              <a:cxnLst/>
              <a:rect l="l" t="t" r="r" b="b"/>
              <a:pathLst>
                <a:path w="3384550" h="386080">
                  <a:moveTo>
                    <a:pt x="3320033" y="0"/>
                  </a:moveTo>
                  <a:lnTo>
                    <a:pt x="64388" y="0"/>
                  </a:lnTo>
                  <a:lnTo>
                    <a:pt x="39326" y="5058"/>
                  </a:lnTo>
                  <a:lnTo>
                    <a:pt x="18859" y="18843"/>
                  </a:lnTo>
                  <a:lnTo>
                    <a:pt x="5060" y="39272"/>
                  </a:lnTo>
                  <a:lnTo>
                    <a:pt x="0" y="64262"/>
                  </a:lnTo>
                  <a:lnTo>
                    <a:pt x="0" y="321690"/>
                  </a:lnTo>
                  <a:lnTo>
                    <a:pt x="5060" y="346753"/>
                  </a:lnTo>
                  <a:lnTo>
                    <a:pt x="18859" y="367220"/>
                  </a:lnTo>
                  <a:lnTo>
                    <a:pt x="39326" y="381019"/>
                  </a:lnTo>
                  <a:lnTo>
                    <a:pt x="64388" y="386079"/>
                  </a:lnTo>
                  <a:lnTo>
                    <a:pt x="3320033" y="386079"/>
                  </a:lnTo>
                  <a:lnTo>
                    <a:pt x="3345096" y="381019"/>
                  </a:lnTo>
                  <a:lnTo>
                    <a:pt x="3365563" y="367220"/>
                  </a:lnTo>
                  <a:lnTo>
                    <a:pt x="3379362" y="346753"/>
                  </a:lnTo>
                  <a:lnTo>
                    <a:pt x="3384423" y="321690"/>
                  </a:lnTo>
                  <a:lnTo>
                    <a:pt x="3384423" y="64262"/>
                  </a:lnTo>
                  <a:lnTo>
                    <a:pt x="3379362" y="39272"/>
                  </a:lnTo>
                  <a:lnTo>
                    <a:pt x="3365563" y="18843"/>
                  </a:lnTo>
                  <a:lnTo>
                    <a:pt x="3345096" y="5058"/>
                  </a:lnTo>
                  <a:lnTo>
                    <a:pt x="3320033" y="0"/>
                  </a:lnTo>
                  <a:close/>
                </a:path>
              </a:pathLst>
            </a:custGeom>
            <a:solidFill>
              <a:srgbClr val="F7954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" name="object 9"/>
            <p:cNvSpPr/>
            <p:nvPr/>
          </p:nvSpPr>
          <p:spPr>
            <a:xfrm>
              <a:off x="5580126" y="666623"/>
              <a:ext cx="3384550" cy="386080"/>
            </a:xfrm>
            <a:custGeom>
              <a:avLst/>
              <a:gdLst/>
              <a:ahLst/>
              <a:cxnLst/>
              <a:rect l="l" t="t" r="r" b="b"/>
              <a:pathLst>
                <a:path w="3384550" h="386080">
                  <a:moveTo>
                    <a:pt x="0" y="64262"/>
                  </a:moveTo>
                  <a:lnTo>
                    <a:pt x="5060" y="39272"/>
                  </a:lnTo>
                  <a:lnTo>
                    <a:pt x="18859" y="18843"/>
                  </a:lnTo>
                  <a:lnTo>
                    <a:pt x="39326" y="5058"/>
                  </a:lnTo>
                  <a:lnTo>
                    <a:pt x="64388" y="0"/>
                  </a:lnTo>
                  <a:lnTo>
                    <a:pt x="3320033" y="0"/>
                  </a:lnTo>
                  <a:lnTo>
                    <a:pt x="3345096" y="5058"/>
                  </a:lnTo>
                  <a:lnTo>
                    <a:pt x="3365563" y="18843"/>
                  </a:lnTo>
                  <a:lnTo>
                    <a:pt x="3379362" y="39272"/>
                  </a:lnTo>
                  <a:lnTo>
                    <a:pt x="3384423" y="64262"/>
                  </a:lnTo>
                  <a:lnTo>
                    <a:pt x="3384423" y="321690"/>
                  </a:lnTo>
                  <a:lnTo>
                    <a:pt x="3379362" y="346753"/>
                  </a:lnTo>
                  <a:lnTo>
                    <a:pt x="3365563" y="367220"/>
                  </a:lnTo>
                  <a:lnTo>
                    <a:pt x="3345096" y="381019"/>
                  </a:lnTo>
                  <a:lnTo>
                    <a:pt x="3320033" y="386079"/>
                  </a:lnTo>
                  <a:lnTo>
                    <a:pt x="64388" y="386079"/>
                  </a:lnTo>
                  <a:lnTo>
                    <a:pt x="39326" y="381019"/>
                  </a:lnTo>
                  <a:lnTo>
                    <a:pt x="18859" y="367220"/>
                  </a:lnTo>
                  <a:lnTo>
                    <a:pt x="5060" y="346753"/>
                  </a:lnTo>
                  <a:lnTo>
                    <a:pt x="0" y="321690"/>
                  </a:lnTo>
                  <a:lnTo>
                    <a:pt x="0" y="64262"/>
                  </a:lnTo>
                  <a:close/>
                </a:path>
              </a:pathLst>
            </a:custGeom>
            <a:ln w="25399">
              <a:solidFill>
                <a:srgbClr val="B66C3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0" name="object 10"/>
          <p:cNvSpPr txBox="1"/>
          <p:nvPr/>
        </p:nvSpPr>
        <p:spPr>
          <a:xfrm>
            <a:off x="5706871" y="712978"/>
            <a:ext cx="3128645" cy="26924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600" i="1" dirty="0">
                <a:solidFill>
                  <a:srgbClr val="FFFFFF"/>
                </a:solidFill>
                <a:latin typeface="Calibri"/>
                <a:cs typeface="Calibri"/>
              </a:rPr>
              <a:t>3.</a:t>
            </a:r>
            <a:r>
              <a:rPr sz="1600" i="1" spc="-5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600" i="1" dirty="0">
                <a:solidFill>
                  <a:srgbClr val="FFFFFF"/>
                </a:solidFill>
                <a:latin typeface="Calibri"/>
                <a:cs typeface="Calibri"/>
              </a:rPr>
              <a:t>Catégories</a:t>
            </a:r>
            <a:r>
              <a:rPr sz="1600" i="1" spc="-4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600" i="1" dirty="0">
                <a:solidFill>
                  <a:srgbClr val="FFFFFF"/>
                </a:solidFill>
                <a:latin typeface="Calibri"/>
                <a:cs typeface="Calibri"/>
              </a:rPr>
              <a:t>de</a:t>
            </a:r>
            <a:r>
              <a:rPr sz="1600" i="1" spc="-3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600" i="1" dirty="0">
                <a:solidFill>
                  <a:srgbClr val="FFFFFF"/>
                </a:solidFill>
                <a:latin typeface="Calibri"/>
                <a:cs typeface="Calibri"/>
              </a:rPr>
              <a:t>roches</a:t>
            </a:r>
            <a:r>
              <a:rPr sz="1600" i="1" spc="-4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600" i="1" spc="-10" dirty="0">
                <a:solidFill>
                  <a:srgbClr val="FFFFFF"/>
                </a:solidFill>
                <a:latin typeface="Calibri"/>
                <a:cs typeface="Calibri"/>
              </a:rPr>
              <a:t>sédimentaires</a:t>
            </a:r>
            <a:endParaRPr sz="1600">
              <a:latin typeface="Calibri"/>
              <a:cs typeface="Calibri"/>
            </a:endParaRPr>
          </a:p>
        </p:txBody>
      </p:sp>
      <p:grpSp>
        <p:nvGrpSpPr>
          <p:cNvPr id="11" name="object 11"/>
          <p:cNvGrpSpPr/>
          <p:nvPr/>
        </p:nvGrpSpPr>
        <p:grpSpPr>
          <a:xfrm>
            <a:off x="182879" y="1187196"/>
            <a:ext cx="8842375" cy="4921250"/>
            <a:chOff x="182879" y="1187196"/>
            <a:chExt cx="8842375" cy="4921250"/>
          </a:xfrm>
        </p:grpSpPr>
        <p:pic>
          <p:nvPicPr>
            <p:cNvPr id="12" name="object 12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182879" y="2269234"/>
              <a:ext cx="5189220" cy="3838959"/>
            </a:xfrm>
            <a:prstGeom prst="rect">
              <a:avLst/>
            </a:prstGeom>
          </p:spPr>
        </p:pic>
        <p:pic>
          <p:nvPicPr>
            <p:cNvPr id="13" name="object 13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4160520" y="1187196"/>
              <a:ext cx="4864608" cy="2990087"/>
            </a:xfrm>
            <a:prstGeom prst="rect">
              <a:avLst/>
            </a:prstGeom>
          </p:spPr>
        </p:pic>
      </p:grpSp>
      <p:sp>
        <p:nvSpPr>
          <p:cNvPr id="14" name="object 14"/>
          <p:cNvSpPr txBox="1"/>
          <p:nvPr/>
        </p:nvSpPr>
        <p:spPr>
          <a:xfrm>
            <a:off x="2482976" y="1295857"/>
            <a:ext cx="1653539" cy="45339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R="5080" algn="r">
              <a:lnSpc>
                <a:spcPct val="100000"/>
              </a:lnSpc>
              <a:spcBef>
                <a:spcPts val="105"/>
              </a:spcBef>
            </a:pPr>
            <a:r>
              <a:rPr sz="1400" b="1" dirty="0">
                <a:latin typeface="Arial"/>
                <a:cs typeface="Arial"/>
              </a:rPr>
              <a:t>Gypse</a:t>
            </a:r>
            <a:r>
              <a:rPr sz="1400" b="1" spc="-45" dirty="0">
                <a:latin typeface="Arial"/>
                <a:cs typeface="Arial"/>
              </a:rPr>
              <a:t> </a:t>
            </a:r>
            <a:r>
              <a:rPr sz="1400" b="1" spc="-10" dirty="0">
                <a:latin typeface="Arial"/>
                <a:cs typeface="Arial"/>
              </a:rPr>
              <a:t>sélénite</a:t>
            </a:r>
            <a:endParaRPr sz="1400">
              <a:latin typeface="Arial"/>
              <a:cs typeface="Arial"/>
            </a:endParaRPr>
          </a:p>
          <a:p>
            <a:pPr marR="5715" algn="r">
              <a:lnSpc>
                <a:spcPct val="100000"/>
              </a:lnSpc>
            </a:pPr>
            <a:r>
              <a:rPr sz="1400" b="1" dirty="0">
                <a:latin typeface="Arial"/>
                <a:cs typeface="Arial"/>
              </a:rPr>
              <a:t>Messinien</a:t>
            </a:r>
            <a:r>
              <a:rPr sz="1400" b="1" spc="-65" dirty="0">
                <a:latin typeface="Arial"/>
                <a:cs typeface="Arial"/>
              </a:rPr>
              <a:t> </a:t>
            </a:r>
            <a:r>
              <a:rPr sz="1400" b="1" dirty="0">
                <a:latin typeface="Arial"/>
                <a:cs typeface="Arial"/>
              </a:rPr>
              <a:t>de</a:t>
            </a:r>
            <a:r>
              <a:rPr sz="1400" b="1" spc="-30" dirty="0">
                <a:latin typeface="Arial"/>
                <a:cs typeface="Arial"/>
              </a:rPr>
              <a:t> </a:t>
            </a:r>
            <a:r>
              <a:rPr sz="1400" b="1" spc="-10" dirty="0">
                <a:latin typeface="Arial"/>
                <a:cs typeface="Arial"/>
              </a:rPr>
              <a:t>Sicile</a:t>
            </a:r>
            <a:endParaRPr sz="1400">
              <a:latin typeface="Arial"/>
              <a:cs typeface="Arial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258267" y="6039408"/>
            <a:ext cx="1869439" cy="66611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</a:pPr>
            <a:r>
              <a:rPr sz="1400" b="1" dirty="0">
                <a:latin typeface="Arial"/>
                <a:cs typeface="Arial"/>
              </a:rPr>
              <a:t>Gypse</a:t>
            </a:r>
            <a:r>
              <a:rPr sz="1400" b="1" spc="-30" dirty="0">
                <a:latin typeface="Arial"/>
                <a:cs typeface="Arial"/>
              </a:rPr>
              <a:t> </a:t>
            </a:r>
            <a:r>
              <a:rPr sz="1400" b="1" dirty="0">
                <a:latin typeface="Arial"/>
                <a:cs typeface="Arial"/>
              </a:rPr>
              <a:t>pied</a:t>
            </a:r>
            <a:r>
              <a:rPr sz="1400" b="1" spc="-60" dirty="0">
                <a:latin typeface="Arial"/>
                <a:cs typeface="Arial"/>
              </a:rPr>
              <a:t> </a:t>
            </a:r>
            <a:r>
              <a:rPr sz="1400" b="1" spc="-10" dirty="0">
                <a:latin typeface="Arial"/>
                <a:cs typeface="Arial"/>
              </a:rPr>
              <a:t>d’alouette </a:t>
            </a:r>
            <a:r>
              <a:rPr sz="1400" b="1" dirty="0">
                <a:latin typeface="Arial"/>
                <a:cs typeface="Arial"/>
              </a:rPr>
              <a:t>Paléogène</a:t>
            </a:r>
            <a:r>
              <a:rPr sz="1400" b="1" spc="-70" dirty="0">
                <a:latin typeface="Arial"/>
                <a:cs typeface="Arial"/>
              </a:rPr>
              <a:t> </a:t>
            </a:r>
            <a:r>
              <a:rPr sz="1400" b="1" spc="-25" dirty="0">
                <a:latin typeface="Arial"/>
                <a:cs typeface="Arial"/>
              </a:rPr>
              <a:t>du</a:t>
            </a:r>
            <a:endParaRPr sz="140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5"/>
              </a:spcBef>
            </a:pPr>
            <a:r>
              <a:rPr sz="1400" b="1" dirty="0">
                <a:latin typeface="Arial"/>
                <a:cs typeface="Arial"/>
              </a:rPr>
              <a:t>Bassin</a:t>
            </a:r>
            <a:r>
              <a:rPr sz="1400" b="1" spc="-40" dirty="0">
                <a:latin typeface="Arial"/>
                <a:cs typeface="Arial"/>
              </a:rPr>
              <a:t> </a:t>
            </a:r>
            <a:r>
              <a:rPr sz="1400" b="1" dirty="0">
                <a:latin typeface="Arial"/>
                <a:cs typeface="Arial"/>
              </a:rPr>
              <a:t>de</a:t>
            </a:r>
            <a:r>
              <a:rPr sz="1400" b="1" spc="-30" dirty="0">
                <a:latin typeface="Arial"/>
                <a:cs typeface="Arial"/>
              </a:rPr>
              <a:t> </a:t>
            </a:r>
            <a:r>
              <a:rPr sz="1400" b="1" spc="-20" dirty="0">
                <a:latin typeface="Arial"/>
                <a:cs typeface="Arial"/>
              </a:rPr>
              <a:t>Paris</a:t>
            </a:r>
            <a:endParaRPr sz="1400">
              <a:latin typeface="Arial"/>
              <a:cs typeface="Arial"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5443220" y="6472529"/>
            <a:ext cx="337502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spc="-10" dirty="0">
                <a:latin typeface="Calibri"/>
                <a:cs typeface="Calibri"/>
              </a:rPr>
              <a:t>sulfate</a:t>
            </a:r>
            <a:r>
              <a:rPr sz="1800" spc="-40" dirty="0">
                <a:latin typeface="Calibri"/>
                <a:cs typeface="Calibri"/>
              </a:rPr>
              <a:t> </a:t>
            </a:r>
            <a:r>
              <a:rPr sz="1800" spc="-10" dirty="0">
                <a:latin typeface="Calibri"/>
                <a:cs typeface="Calibri"/>
              </a:rPr>
              <a:t>anhydre</a:t>
            </a:r>
            <a:r>
              <a:rPr sz="1800" spc="-25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CaSO4</a:t>
            </a:r>
            <a:r>
              <a:rPr sz="1800" spc="-35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ou</a:t>
            </a:r>
            <a:r>
              <a:rPr sz="1800" spc="-20" dirty="0">
                <a:latin typeface="Calibri"/>
                <a:cs typeface="Calibri"/>
              </a:rPr>
              <a:t> </a:t>
            </a:r>
            <a:r>
              <a:rPr sz="1800" b="1" i="1" spc="-10" dirty="0">
                <a:latin typeface="Calibri"/>
                <a:cs typeface="Calibri"/>
              </a:rPr>
              <a:t>anhydrite</a:t>
            </a:r>
            <a:endParaRPr sz="1800">
              <a:latin typeface="Calibri"/>
              <a:cs typeface="Calibri"/>
            </a:endParaRPr>
          </a:p>
        </p:txBody>
      </p:sp>
      <p:pic>
        <p:nvPicPr>
          <p:cNvPr id="17" name="object 17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5686044" y="4146803"/>
            <a:ext cx="3171444" cy="2380488"/>
          </a:xfrm>
          <a:prstGeom prst="rect">
            <a:avLst/>
          </a:prstGeom>
        </p:spPr>
      </p:pic>
    </p:spTree>
  </p:cSld>
  <p:clrMapOvr>
    <a:masterClrMapping/>
  </p:clrMapOvr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2775204" y="3555489"/>
            <a:ext cx="3168396" cy="2750825"/>
          </a:xfrm>
          <a:prstGeom prst="rect">
            <a:avLst/>
          </a:prstGeom>
        </p:spPr>
      </p:pic>
      <p:pic>
        <p:nvPicPr>
          <p:cNvPr id="3" name="object 3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70103" y="1051560"/>
            <a:ext cx="4899660" cy="2590800"/>
          </a:xfrm>
          <a:prstGeom prst="rect">
            <a:avLst/>
          </a:prstGeom>
        </p:spPr>
      </p:pic>
      <p:grpSp>
        <p:nvGrpSpPr>
          <p:cNvPr id="4" name="object 4"/>
          <p:cNvGrpSpPr/>
          <p:nvPr/>
        </p:nvGrpSpPr>
        <p:grpSpPr>
          <a:xfrm>
            <a:off x="0" y="0"/>
            <a:ext cx="9139555" cy="1126490"/>
            <a:chOff x="0" y="0"/>
            <a:chExt cx="9139555" cy="1126490"/>
          </a:xfrm>
        </p:grpSpPr>
        <p:pic>
          <p:nvPicPr>
            <p:cNvPr id="5" name="object 5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0" y="0"/>
              <a:ext cx="9139428" cy="807728"/>
            </a:xfrm>
            <a:prstGeom prst="rect">
              <a:avLst/>
            </a:prstGeom>
          </p:spPr>
        </p:pic>
        <p:pic>
          <p:nvPicPr>
            <p:cNvPr id="6" name="object 6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827532" y="100584"/>
              <a:ext cx="4227576" cy="682752"/>
            </a:xfrm>
            <a:prstGeom prst="rect">
              <a:avLst/>
            </a:prstGeom>
          </p:spPr>
        </p:pic>
        <p:pic>
          <p:nvPicPr>
            <p:cNvPr id="7" name="object 7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1039012" y="279018"/>
              <a:ext cx="3797782" cy="275463"/>
            </a:xfrm>
            <a:prstGeom prst="rect">
              <a:avLst/>
            </a:prstGeom>
          </p:spPr>
        </p:pic>
        <p:pic>
          <p:nvPicPr>
            <p:cNvPr id="8" name="object 8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164592" y="611123"/>
              <a:ext cx="675132" cy="515112"/>
            </a:xfrm>
            <a:prstGeom prst="rect">
              <a:avLst/>
            </a:prstGeom>
          </p:spPr>
        </p:pic>
        <p:pic>
          <p:nvPicPr>
            <p:cNvPr id="9" name="object 9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179514" y="135381"/>
              <a:ext cx="645121" cy="485267"/>
            </a:xfrm>
            <a:prstGeom prst="rect">
              <a:avLst/>
            </a:prstGeom>
          </p:spPr>
        </p:pic>
        <p:sp>
          <p:nvSpPr>
            <p:cNvPr id="10" name="object 10"/>
            <p:cNvSpPr/>
            <p:nvPr/>
          </p:nvSpPr>
          <p:spPr>
            <a:xfrm>
              <a:off x="5580126" y="135381"/>
              <a:ext cx="3384550" cy="485775"/>
            </a:xfrm>
            <a:custGeom>
              <a:avLst/>
              <a:gdLst/>
              <a:ahLst/>
              <a:cxnLst/>
              <a:rect l="l" t="t" r="r" b="b"/>
              <a:pathLst>
                <a:path w="3384550" h="485775">
                  <a:moveTo>
                    <a:pt x="3303524" y="0"/>
                  </a:moveTo>
                  <a:lnTo>
                    <a:pt x="80899" y="0"/>
                  </a:lnTo>
                  <a:lnTo>
                    <a:pt x="49399" y="6353"/>
                  </a:lnTo>
                  <a:lnTo>
                    <a:pt x="23685" y="23685"/>
                  </a:lnTo>
                  <a:lnTo>
                    <a:pt x="6353" y="49399"/>
                  </a:lnTo>
                  <a:lnTo>
                    <a:pt x="0" y="80899"/>
                  </a:lnTo>
                  <a:lnTo>
                    <a:pt x="0" y="404368"/>
                  </a:lnTo>
                  <a:lnTo>
                    <a:pt x="6353" y="435867"/>
                  </a:lnTo>
                  <a:lnTo>
                    <a:pt x="23685" y="461581"/>
                  </a:lnTo>
                  <a:lnTo>
                    <a:pt x="49399" y="478913"/>
                  </a:lnTo>
                  <a:lnTo>
                    <a:pt x="80899" y="485267"/>
                  </a:lnTo>
                  <a:lnTo>
                    <a:pt x="3303524" y="485267"/>
                  </a:lnTo>
                  <a:lnTo>
                    <a:pt x="3334970" y="478913"/>
                  </a:lnTo>
                  <a:lnTo>
                    <a:pt x="3360689" y="461581"/>
                  </a:lnTo>
                  <a:lnTo>
                    <a:pt x="3378051" y="435867"/>
                  </a:lnTo>
                  <a:lnTo>
                    <a:pt x="3384423" y="404368"/>
                  </a:lnTo>
                  <a:lnTo>
                    <a:pt x="3384423" y="80899"/>
                  </a:lnTo>
                  <a:lnTo>
                    <a:pt x="3378051" y="49399"/>
                  </a:lnTo>
                  <a:lnTo>
                    <a:pt x="3360689" y="23685"/>
                  </a:lnTo>
                  <a:lnTo>
                    <a:pt x="3334970" y="6353"/>
                  </a:lnTo>
                  <a:lnTo>
                    <a:pt x="3303524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" name="object 11"/>
            <p:cNvSpPr/>
            <p:nvPr/>
          </p:nvSpPr>
          <p:spPr>
            <a:xfrm>
              <a:off x="5580126" y="135381"/>
              <a:ext cx="3384550" cy="485775"/>
            </a:xfrm>
            <a:custGeom>
              <a:avLst/>
              <a:gdLst/>
              <a:ahLst/>
              <a:cxnLst/>
              <a:rect l="l" t="t" r="r" b="b"/>
              <a:pathLst>
                <a:path w="3384550" h="485775">
                  <a:moveTo>
                    <a:pt x="0" y="80899"/>
                  </a:moveTo>
                  <a:lnTo>
                    <a:pt x="6353" y="49399"/>
                  </a:lnTo>
                  <a:lnTo>
                    <a:pt x="23685" y="23685"/>
                  </a:lnTo>
                  <a:lnTo>
                    <a:pt x="49399" y="6353"/>
                  </a:lnTo>
                  <a:lnTo>
                    <a:pt x="80899" y="0"/>
                  </a:lnTo>
                  <a:lnTo>
                    <a:pt x="3303524" y="0"/>
                  </a:lnTo>
                  <a:lnTo>
                    <a:pt x="3334970" y="6353"/>
                  </a:lnTo>
                  <a:lnTo>
                    <a:pt x="3360689" y="23685"/>
                  </a:lnTo>
                  <a:lnTo>
                    <a:pt x="3378051" y="49399"/>
                  </a:lnTo>
                  <a:lnTo>
                    <a:pt x="3384423" y="80899"/>
                  </a:lnTo>
                  <a:lnTo>
                    <a:pt x="3384423" y="404368"/>
                  </a:lnTo>
                  <a:lnTo>
                    <a:pt x="3378051" y="435867"/>
                  </a:lnTo>
                  <a:lnTo>
                    <a:pt x="3360689" y="461581"/>
                  </a:lnTo>
                  <a:lnTo>
                    <a:pt x="3334970" y="478913"/>
                  </a:lnTo>
                  <a:lnTo>
                    <a:pt x="3303524" y="485267"/>
                  </a:lnTo>
                  <a:lnTo>
                    <a:pt x="80899" y="485267"/>
                  </a:lnTo>
                  <a:lnTo>
                    <a:pt x="49399" y="478913"/>
                  </a:lnTo>
                  <a:lnTo>
                    <a:pt x="23685" y="461581"/>
                  </a:lnTo>
                  <a:lnTo>
                    <a:pt x="6353" y="435867"/>
                  </a:lnTo>
                  <a:lnTo>
                    <a:pt x="0" y="404368"/>
                  </a:lnTo>
                  <a:lnTo>
                    <a:pt x="0" y="80899"/>
                  </a:lnTo>
                  <a:close/>
                </a:path>
              </a:pathLst>
            </a:custGeom>
            <a:ln w="25400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2" name="object 1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487680">
              <a:lnSpc>
                <a:spcPct val="100000"/>
              </a:lnSpc>
              <a:spcBef>
                <a:spcPts val="95"/>
              </a:spcBef>
            </a:pPr>
            <a:r>
              <a:rPr dirty="0"/>
              <a:t>III</a:t>
            </a:r>
            <a:r>
              <a:rPr spc="-55" dirty="0"/>
              <a:t> </a:t>
            </a:r>
            <a:r>
              <a:rPr dirty="0"/>
              <a:t>.</a:t>
            </a:r>
            <a:r>
              <a:rPr spc="-35" dirty="0"/>
              <a:t> </a:t>
            </a:r>
            <a:r>
              <a:rPr dirty="0"/>
              <a:t>Les</a:t>
            </a:r>
            <a:r>
              <a:rPr spc="-30" dirty="0"/>
              <a:t> </a:t>
            </a:r>
            <a:r>
              <a:rPr dirty="0"/>
              <a:t>roches</a:t>
            </a:r>
            <a:r>
              <a:rPr spc="-15" dirty="0"/>
              <a:t> </a:t>
            </a:r>
            <a:r>
              <a:rPr spc="-10" dirty="0"/>
              <a:t>sédimentaires</a:t>
            </a:r>
          </a:p>
        </p:txBody>
      </p:sp>
      <p:grpSp>
        <p:nvGrpSpPr>
          <p:cNvPr id="13" name="object 13"/>
          <p:cNvGrpSpPr/>
          <p:nvPr/>
        </p:nvGrpSpPr>
        <p:grpSpPr>
          <a:xfrm>
            <a:off x="166814" y="661288"/>
            <a:ext cx="4705985" cy="404495"/>
            <a:chOff x="166814" y="661288"/>
            <a:chExt cx="4705985" cy="404495"/>
          </a:xfrm>
        </p:grpSpPr>
        <p:sp>
          <p:nvSpPr>
            <p:cNvPr id="14" name="object 14"/>
            <p:cNvSpPr/>
            <p:nvPr/>
          </p:nvSpPr>
          <p:spPr>
            <a:xfrm>
              <a:off x="179514" y="673988"/>
              <a:ext cx="4680585" cy="379095"/>
            </a:xfrm>
            <a:custGeom>
              <a:avLst/>
              <a:gdLst/>
              <a:ahLst/>
              <a:cxnLst/>
              <a:rect l="l" t="t" r="r" b="b"/>
              <a:pathLst>
                <a:path w="4680585" h="379094">
                  <a:moveTo>
                    <a:pt x="4617402" y="0"/>
                  </a:moveTo>
                  <a:lnTo>
                    <a:pt x="63131" y="0"/>
                  </a:lnTo>
                  <a:lnTo>
                    <a:pt x="38554" y="4951"/>
                  </a:lnTo>
                  <a:lnTo>
                    <a:pt x="18488" y="18462"/>
                  </a:lnTo>
                  <a:lnTo>
                    <a:pt x="4960" y="38522"/>
                  </a:lnTo>
                  <a:lnTo>
                    <a:pt x="0" y="63119"/>
                  </a:lnTo>
                  <a:lnTo>
                    <a:pt x="0" y="315595"/>
                  </a:lnTo>
                  <a:lnTo>
                    <a:pt x="4960" y="340191"/>
                  </a:lnTo>
                  <a:lnTo>
                    <a:pt x="18488" y="360251"/>
                  </a:lnTo>
                  <a:lnTo>
                    <a:pt x="38554" y="373762"/>
                  </a:lnTo>
                  <a:lnTo>
                    <a:pt x="63131" y="378713"/>
                  </a:lnTo>
                  <a:lnTo>
                    <a:pt x="4617402" y="378713"/>
                  </a:lnTo>
                  <a:lnTo>
                    <a:pt x="4641945" y="373762"/>
                  </a:lnTo>
                  <a:lnTo>
                    <a:pt x="4662011" y="360251"/>
                  </a:lnTo>
                  <a:lnTo>
                    <a:pt x="4675552" y="340191"/>
                  </a:lnTo>
                  <a:lnTo>
                    <a:pt x="4680521" y="315595"/>
                  </a:lnTo>
                  <a:lnTo>
                    <a:pt x="4680521" y="63119"/>
                  </a:lnTo>
                  <a:lnTo>
                    <a:pt x="4675552" y="38522"/>
                  </a:lnTo>
                  <a:lnTo>
                    <a:pt x="4662011" y="18462"/>
                  </a:lnTo>
                  <a:lnTo>
                    <a:pt x="4641945" y="4951"/>
                  </a:lnTo>
                  <a:lnTo>
                    <a:pt x="4617402" y="0"/>
                  </a:lnTo>
                  <a:close/>
                </a:path>
              </a:pathLst>
            </a:custGeom>
            <a:solidFill>
              <a:srgbClr val="C0504D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" name="object 15"/>
            <p:cNvSpPr/>
            <p:nvPr/>
          </p:nvSpPr>
          <p:spPr>
            <a:xfrm>
              <a:off x="179514" y="673988"/>
              <a:ext cx="4680585" cy="379095"/>
            </a:xfrm>
            <a:custGeom>
              <a:avLst/>
              <a:gdLst/>
              <a:ahLst/>
              <a:cxnLst/>
              <a:rect l="l" t="t" r="r" b="b"/>
              <a:pathLst>
                <a:path w="4680585" h="379094">
                  <a:moveTo>
                    <a:pt x="4617402" y="0"/>
                  </a:moveTo>
                  <a:lnTo>
                    <a:pt x="4641945" y="4951"/>
                  </a:lnTo>
                  <a:lnTo>
                    <a:pt x="4662011" y="18462"/>
                  </a:lnTo>
                  <a:lnTo>
                    <a:pt x="4675552" y="38522"/>
                  </a:lnTo>
                  <a:lnTo>
                    <a:pt x="4680521" y="63119"/>
                  </a:lnTo>
                  <a:lnTo>
                    <a:pt x="4680521" y="315595"/>
                  </a:lnTo>
                  <a:lnTo>
                    <a:pt x="4675552" y="340191"/>
                  </a:lnTo>
                  <a:lnTo>
                    <a:pt x="4662011" y="360251"/>
                  </a:lnTo>
                  <a:lnTo>
                    <a:pt x="4641945" y="373762"/>
                  </a:lnTo>
                  <a:lnTo>
                    <a:pt x="4617402" y="378713"/>
                  </a:lnTo>
                  <a:lnTo>
                    <a:pt x="63131" y="378713"/>
                  </a:lnTo>
                  <a:lnTo>
                    <a:pt x="38554" y="373762"/>
                  </a:lnTo>
                  <a:lnTo>
                    <a:pt x="18488" y="360251"/>
                  </a:lnTo>
                  <a:lnTo>
                    <a:pt x="4960" y="340191"/>
                  </a:lnTo>
                  <a:lnTo>
                    <a:pt x="0" y="315595"/>
                  </a:lnTo>
                  <a:lnTo>
                    <a:pt x="0" y="63119"/>
                  </a:lnTo>
                  <a:lnTo>
                    <a:pt x="4960" y="38522"/>
                  </a:lnTo>
                  <a:lnTo>
                    <a:pt x="18488" y="18462"/>
                  </a:lnTo>
                  <a:lnTo>
                    <a:pt x="38554" y="4951"/>
                  </a:lnTo>
                  <a:lnTo>
                    <a:pt x="63131" y="0"/>
                  </a:lnTo>
                  <a:lnTo>
                    <a:pt x="4617402" y="0"/>
                  </a:lnTo>
                  <a:close/>
                </a:path>
              </a:pathLst>
            </a:custGeom>
            <a:ln w="25400">
              <a:solidFill>
                <a:srgbClr val="8B3836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6" name="object 16"/>
          <p:cNvSpPr txBox="1"/>
          <p:nvPr/>
        </p:nvSpPr>
        <p:spPr>
          <a:xfrm>
            <a:off x="1215948" y="716661"/>
            <a:ext cx="2608580" cy="26924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299085" indent="-286385">
              <a:lnSpc>
                <a:spcPct val="100000"/>
              </a:lnSpc>
              <a:spcBef>
                <a:spcPts val="95"/>
              </a:spcBef>
              <a:buFont typeface="Arial"/>
              <a:buChar char="•"/>
              <a:tabLst>
                <a:tab pos="299085" algn="l"/>
              </a:tabLst>
            </a:pPr>
            <a:r>
              <a:rPr sz="1600" spc="-10" dirty="0">
                <a:solidFill>
                  <a:srgbClr val="FFFFFF"/>
                </a:solidFill>
                <a:latin typeface="Calibri"/>
                <a:cs typeface="Calibri"/>
              </a:rPr>
              <a:t>Sédimentation</a:t>
            </a:r>
            <a:r>
              <a:rPr sz="1600" spc="-3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600" spc="-10" dirty="0">
                <a:solidFill>
                  <a:srgbClr val="FFFFFF"/>
                </a:solidFill>
                <a:latin typeface="Calibri"/>
                <a:cs typeface="Calibri"/>
              </a:rPr>
              <a:t>évaporitique</a:t>
            </a:r>
            <a:endParaRPr sz="1600">
              <a:latin typeface="Calibri"/>
              <a:cs typeface="Calibri"/>
            </a:endParaRPr>
          </a:p>
        </p:txBody>
      </p:sp>
      <p:grpSp>
        <p:nvGrpSpPr>
          <p:cNvPr id="17" name="object 17"/>
          <p:cNvGrpSpPr/>
          <p:nvPr/>
        </p:nvGrpSpPr>
        <p:grpSpPr>
          <a:xfrm>
            <a:off x="5567426" y="653923"/>
            <a:ext cx="3409950" cy="411480"/>
            <a:chOff x="5567426" y="653923"/>
            <a:chExt cx="3409950" cy="411480"/>
          </a:xfrm>
        </p:grpSpPr>
        <p:sp>
          <p:nvSpPr>
            <p:cNvPr id="18" name="object 18"/>
            <p:cNvSpPr/>
            <p:nvPr/>
          </p:nvSpPr>
          <p:spPr>
            <a:xfrm>
              <a:off x="5580126" y="666623"/>
              <a:ext cx="3384550" cy="386080"/>
            </a:xfrm>
            <a:custGeom>
              <a:avLst/>
              <a:gdLst/>
              <a:ahLst/>
              <a:cxnLst/>
              <a:rect l="l" t="t" r="r" b="b"/>
              <a:pathLst>
                <a:path w="3384550" h="386080">
                  <a:moveTo>
                    <a:pt x="3320033" y="0"/>
                  </a:moveTo>
                  <a:lnTo>
                    <a:pt x="64388" y="0"/>
                  </a:lnTo>
                  <a:lnTo>
                    <a:pt x="39326" y="5058"/>
                  </a:lnTo>
                  <a:lnTo>
                    <a:pt x="18859" y="18843"/>
                  </a:lnTo>
                  <a:lnTo>
                    <a:pt x="5060" y="39272"/>
                  </a:lnTo>
                  <a:lnTo>
                    <a:pt x="0" y="64262"/>
                  </a:lnTo>
                  <a:lnTo>
                    <a:pt x="0" y="321690"/>
                  </a:lnTo>
                  <a:lnTo>
                    <a:pt x="5060" y="346753"/>
                  </a:lnTo>
                  <a:lnTo>
                    <a:pt x="18859" y="367220"/>
                  </a:lnTo>
                  <a:lnTo>
                    <a:pt x="39326" y="381019"/>
                  </a:lnTo>
                  <a:lnTo>
                    <a:pt x="64388" y="386079"/>
                  </a:lnTo>
                  <a:lnTo>
                    <a:pt x="3320033" y="386079"/>
                  </a:lnTo>
                  <a:lnTo>
                    <a:pt x="3345096" y="381019"/>
                  </a:lnTo>
                  <a:lnTo>
                    <a:pt x="3365563" y="367220"/>
                  </a:lnTo>
                  <a:lnTo>
                    <a:pt x="3379362" y="346753"/>
                  </a:lnTo>
                  <a:lnTo>
                    <a:pt x="3384423" y="321690"/>
                  </a:lnTo>
                  <a:lnTo>
                    <a:pt x="3384423" y="64262"/>
                  </a:lnTo>
                  <a:lnTo>
                    <a:pt x="3379362" y="39272"/>
                  </a:lnTo>
                  <a:lnTo>
                    <a:pt x="3365563" y="18843"/>
                  </a:lnTo>
                  <a:lnTo>
                    <a:pt x="3345096" y="5058"/>
                  </a:lnTo>
                  <a:lnTo>
                    <a:pt x="3320033" y="0"/>
                  </a:lnTo>
                  <a:close/>
                </a:path>
              </a:pathLst>
            </a:custGeom>
            <a:solidFill>
              <a:srgbClr val="F7954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9" name="object 19"/>
            <p:cNvSpPr/>
            <p:nvPr/>
          </p:nvSpPr>
          <p:spPr>
            <a:xfrm>
              <a:off x="5580126" y="666623"/>
              <a:ext cx="3384550" cy="386080"/>
            </a:xfrm>
            <a:custGeom>
              <a:avLst/>
              <a:gdLst/>
              <a:ahLst/>
              <a:cxnLst/>
              <a:rect l="l" t="t" r="r" b="b"/>
              <a:pathLst>
                <a:path w="3384550" h="386080">
                  <a:moveTo>
                    <a:pt x="0" y="64262"/>
                  </a:moveTo>
                  <a:lnTo>
                    <a:pt x="5060" y="39272"/>
                  </a:lnTo>
                  <a:lnTo>
                    <a:pt x="18859" y="18843"/>
                  </a:lnTo>
                  <a:lnTo>
                    <a:pt x="39326" y="5058"/>
                  </a:lnTo>
                  <a:lnTo>
                    <a:pt x="64388" y="0"/>
                  </a:lnTo>
                  <a:lnTo>
                    <a:pt x="3320033" y="0"/>
                  </a:lnTo>
                  <a:lnTo>
                    <a:pt x="3345096" y="5058"/>
                  </a:lnTo>
                  <a:lnTo>
                    <a:pt x="3365563" y="18843"/>
                  </a:lnTo>
                  <a:lnTo>
                    <a:pt x="3379362" y="39272"/>
                  </a:lnTo>
                  <a:lnTo>
                    <a:pt x="3384423" y="64262"/>
                  </a:lnTo>
                  <a:lnTo>
                    <a:pt x="3384423" y="321690"/>
                  </a:lnTo>
                  <a:lnTo>
                    <a:pt x="3379362" y="346753"/>
                  </a:lnTo>
                  <a:lnTo>
                    <a:pt x="3365563" y="367220"/>
                  </a:lnTo>
                  <a:lnTo>
                    <a:pt x="3345096" y="381019"/>
                  </a:lnTo>
                  <a:lnTo>
                    <a:pt x="3320033" y="386079"/>
                  </a:lnTo>
                  <a:lnTo>
                    <a:pt x="64388" y="386079"/>
                  </a:lnTo>
                  <a:lnTo>
                    <a:pt x="39326" y="381019"/>
                  </a:lnTo>
                  <a:lnTo>
                    <a:pt x="18859" y="367220"/>
                  </a:lnTo>
                  <a:lnTo>
                    <a:pt x="5060" y="346753"/>
                  </a:lnTo>
                  <a:lnTo>
                    <a:pt x="0" y="321690"/>
                  </a:lnTo>
                  <a:lnTo>
                    <a:pt x="0" y="64262"/>
                  </a:lnTo>
                  <a:close/>
                </a:path>
              </a:pathLst>
            </a:custGeom>
            <a:ln w="25399">
              <a:solidFill>
                <a:srgbClr val="B66C3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20" name="object 20"/>
          <p:cNvSpPr txBox="1"/>
          <p:nvPr/>
        </p:nvSpPr>
        <p:spPr>
          <a:xfrm>
            <a:off x="5706871" y="712978"/>
            <a:ext cx="3128645" cy="26924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600" i="1" dirty="0">
                <a:solidFill>
                  <a:srgbClr val="FFFFFF"/>
                </a:solidFill>
                <a:latin typeface="Calibri"/>
                <a:cs typeface="Calibri"/>
              </a:rPr>
              <a:t>3.</a:t>
            </a:r>
            <a:r>
              <a:rPr sz="1600" i="1" spc="-5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600" i="1" dirty="0">
                <a:solidFill>
                  <a:srgbClr val="FFFFFF"/>
                </a:solidFill>
                <a:latin typeface="Calibri"/>
                <a:cs typeface="Calibri"/>
              </a:rPr>
              <a:t>Catégories</a:t>
            </a:r>
            <a:r>
              <a:rPr sz="1600" i="1" spc="-4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600" i="1" dirty="0">
                <a:solidFill>
                  <a:srgbClr val="FFFFFF"/>
                </a:solidFill>
                <a:latin typeface="Calibri"/>
                <a:cs typeface="Calibri"/>
              </a:rPr>
              <a:t>de</a:t>
            </a:r>
            <a:r>
              <a:rPr sz="1600" i="1" spc="-3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600" i="1" dirty="0">
                <a:solidFill>
                  <a:srgbClr val="FFFFFF"/>
                </a:solidFill>
                <a:latin typeface="Calibri"/>
                <a:cs typeface="Calibri"/>
              </a:rPr>
              <a:t>roches</a:t>
            </a:r>
            <a:r>
              <a:rPr sz="1600" i="1" spc="-4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600" i="1" spc="-10" dirty="0">
                <a:solidFill>
                  <a:srgbClr val="FFFFFF"/>
                </a:solidFill>
                <a:latin typeface="Calibri"/>
                <a:cs typeface="Calibri"/>
              </a:rPr>
              <a:t>sédimentaires</a:t>
            </a:r>
            <a:endParaRPr sz="1600">
              <a:latin typeface="Calibri"/>
              <a:cs typeface="Calibri"/>
            </a:endParaRPr>
          </a:p>
        </p:txBody>
      </p:sp>
      <p:graphicFrame>
        <p:nvGraphicFramePr>
          <p:cNvPr id="21" name="object 21"/>
          <p:cNvGraphicFramePr>
            <a:graphicFrameLocks noGrp="1"/>
          </p:cNvGraphicFramePr>
          <p:nvPr/>
        </p:nvGraphicFramePr>
        <p:xfrm>
          <a:off x="167284" y="6029325"/>
          <a:ext cx="3687445" cy="605155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08585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60159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605155">
                <a:tc>
                  <a:txBody>
                    <a:bodyPr/>
                    <a:lstStyle/>
                    <a:p>
                      <a:pPr marL="31750">
                        <a:lnSpc>
                          <a:spcPts val="1335"/>
                        </a:lnSpc>
                      </a:pPr>
                      <a:r>
                        <a:rPr sz="1400" b="1" u="sng" dirty="0">
                          <a:uFill>
                            <a:solidFill>
                              <a:srgbClr val="000000"/>
                            </a:solidFill>
                          </a:uFill>
                          <a:latin typeface="Calibri"/>
                          <a:cs typeface="Calibri"/>
                        </a:rPr>
                        <a:t>Légende</a:t>
                      </a:r>
                      <a:r>
                        <a:rPr sz="1400" b="1" u="sng" spc="-70" dirty="0">
                          <a:uFill>
                            <a:solidFill>
                              <a:srgbClr val="000000"/>
                            </a:solidFill>
                          </a:uFill>
                          <a:latin typeface="Calibri"/>
                          <a:cs typeface="Calibri"/>
                        </a:rPr>
                        <a:t> </a:t>
                      </a:r>
                      <a:r>
                        <a:rPr sz="1400" b="1" u="sng" spc="-50" dirty="0">
                          <a:uFill>
                            <a:solidFill>
                              <a:srgbClr val="000000"/>
                            </a:solidFill>
                          </a:uFill>
                          <a:latin typeface="Calibri"/>
                          <a:cs typeface="Calibri"/>
                        </a:rPr>
                        <a:t>:</a:t>
                      </a:r>
                      <a:endParaRPr sz="1400">
                        <a:latin typeface="Calibri"/>
                        <a:cs typeface="Calibri"/>
                      </a:endParaRPr>
                    </a:p>
                    <a:p>
                      <a:pPr marL="93345" indent="-69850">
                        <a:lnSpc>
                          <a:spcPct val="100000"/>
                        </a:lnSpc>
                        <a:buSzPct val="92857"/>
                        <a:buFont typeface="Arial"/>
                        <a:buChar char="•"/>
                        <a:tabLst>
                          <a:tab pos="93345" algn="l"/>
                        </a:tabLst>
                      </a:pPr>
                      <a:r>
                        <a:rPr sz="1400" b="1" dirty="0">
                          <a:latin typeface="Calibri"/>
                          <a:cs typeface="Calibri"/>
                        </a:rPr>
                        <a:t>Bleu</a:t>
                      </a:r>
                      <a:r>
                        <a:rPr sz="1400" b="1" spc="-2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400" dirty="0">
                          <a:latin typeface="Calibri"/>
                          <a:cs typeface="Calibri"/>
                        </a:rPr>
                        <a:t>:</a:t>
                      </a:r>
                      <a:r>
                        <a:rPr sz="1400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400" dirty="0">
                          <a:latin typeface="Calibri"/>
                          <a:cs typeface="Calibri"/>
                        </a:rPr>
                        <a:t>=</a:t>
                      </a:r>
                      <a:r>
                        <a:rPr sz="1400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400" spc="-25" dirty="0">
                          <a:latin typeface="Calibri"/>
                          <a:cs typeface="Calibri"/>
                        </a:rPr>
                        <a:t>Na</a:t>
                      </a:r>
                      <a:r>
                        <a:rPr sz="1350" spc="-37" baseline="24691" dirty="0">
                          <a:latin typeface="Calibri"/>
                          <a:cs typeface="Calibri"/>
                        </a:rPr>
                        <a:t>+</a:t>
                      </a:r>
                      <a:endParaRPr sz="1350" baseline="24691">
                        <a:latin typeface="Calibri"/>
                        <a:cs typeface="Calibri"/>
                      </a:endParaRPr>
                    </a:p>
                    <a:p>
                      <a:pPr marL="93980" indent="-69850">
                        <a:lnSpc>
                          <a:spcPts val="1650"/>
                        </a:lnSpc>
                        <a:buSzPct val="92857"/>
                        <a:buFont typeface="Arial"/>
                        <a:buChar char="•"/>
                        <a:tabLst>
                          <a:tab pos="93980" algn="l"/>
                        </a:tabLst>
                      </a:pPr>
                      <a:r>
                        <a:rPr sz="1400" b="1" spc="-10" dirty="0">
                          <a:latin typeface="Calibri"/>
                          <a:cs typeface="Calibri"/>
                        </a:rPr>
                        <a:t>Vert</a:t>
                      </a:r>
                      <a:r>
                        <a:rPr sz="1400" b="1" spc="-5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400" dirty="0">
                          <a:latin typeface="Calibri"/>
                          <a:cs typeface="Calibri"/>
                        </a:rPr>
                        <a:t>=</a:t>
                      </a:r>
                      <a:r>
                        <a:rPr sz="1400" spc="-25" dirty="0">
                          <a:latin typeface="Calibri"/>
                          <a:cs typeface="Calibri"/>
                        </a:rPr>
                        <a:t> Cl</a:t>
                      </a:r>
                      <a:r>
                        <a:rPr sz="1350" spc="-37" baseline="24691" dirty="0">
                          <a:latin typeface="Calibri"/>
                          <a:cs typeface="Calibri"/>
                        </a:rPr>
                        <a:t>-</a:t>
                      </a:r>
                      <a:endParaRPr sz="1350" baseline="24691">
                        <a:latin typeface="Calibri"/>
                        <a:cs typeface="Calibri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146685">
                        <a:lnSpc>
                          <a:spcPct val="100000"/>
                        </a:lnSpc>
                        <a:spcBef>
                          <a:spcPts val="1335"/>
                        </a:spcBef>
                      </a:pPr>
                      <a:r>
                        <a:rPr sz="1400" dirty="0">
                          <a:latin typeface="Calibri"/>
                          <a:cs typeface="Calibri"/>
                        </a:rPr>
                        <a:t>Mise</a:t>
                      </a:r>
                      <a:r>
                        <a:rPr sz="1400" spc="-4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400" dirty="0">
                          <a:latin typeface="Calibri"/>
                          <a:cs typeface="Calibri"/>
                        </a:rPr>
                        <a:t>en</a:t>
                      </a:r>
                      <a:r>
                        <a:rPr sz="1400" spc="-3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400" dirty="0">
                          <a:latin typeface="Calibri"/>
                          <a:cs typeface="Calibri"/>
                        </a:rPr>
                        <a:t>valeur</a:t>
                      </a:r>
                      <a:r>
                        <a:rPr sz="1400" spc="-3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400" dirty="0">
                          <a:latin typeface="Calibri"/>
                          <a:cs typeface="Calibri"/>
                        </a:rPr>
                        <a:t>des</a:t>
                      </a:r>
                      <a:r>
                        <a:rPr sz="1400" spc="-2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400" dirty="0">
                          <a:latin typeface="Calibri"/>
                          <a:cs typeface="Calibri"/>
                        </a:rPr>
                        <a:t>polyhèdres</a:t>
                      </a:r>
                      <a:r>
                        <a:rPr sz="1400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400" spc="-25" dirty="0">
                          <a:latin typeface="Calibri"/>
                          <a:cs typeface="Calibri"/>
                        </a:rPr>
                        <a:t>de</a:t>
                      </a:r>
                      <a:endParaRPr sz="1400">
                        <a:latin typeface="Calibri"/>
                        <a:cs typeface="Calibri"/>
                      </a:endParaRPr>
                    </a:p>
                    <a:p>
                      <a:pPr marL="146685">
                        <a:lnSpc>
                          <a:spcPts val="1650"/>
                        </a:lnSpc>
                      </a:pPr>
                      <a:r>
                        <a:rPr sz="1400" spc="-10" dirty="0">
                          <a:latin typeface="Calibri"/>
                          <a:cs typeface="Calibri"/>
                        </a:rPr>
                        <a:t>coordination</a:t>
                      </a:r>
                      <a:r>
                        <a:rPr sz="1400" spc="-2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400" dirty="0">
                          <a:latin typeface="Calibri"/>
                          <a:cs typeface="Calibri"/>
                        </a:rPr>
                        <a:t>au</a:t>
                      </a:r>
                      <a:r>
                        <a:rPr sz="1400" spc="-3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400" dirty="0">
                          <a:latin typeface="Calibri"/>
                          <a:cs typeface="Calibri"/>
                        </a:rPr>
                        <a:t>sein</a:t>
                      </a:r>
                      <a:r>
                        <a:rPr sz="1400" spc="-2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400" dirty="0">
                          <a:latin typeface="Calibri"/>
                          <a:cs typeface="Calibri"/>
                        </a:rPr>
                        <a:t>de</a:t>
                      </a:r>
                      <a:r>
                        <a:rPr sz="1400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400" dirty="0">
                          <a:latin typeface="Calibri"/>
                          <a:cs typeface="Calibri"/>
                        </a:rPr>
                        <a:t>la</a:t>
                      </a:r>
                      <a:r>
                        <a:rPr sz="1400" spc="-2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400" spc="-10" dirty="0">
                          <a:latin typeface="Calibri"/>
                          <a:cs typeface="Calibri"/>
                        </a:rPr>
                        <a:t>maille</a:t>
                      </a:r>
                      <a:endParaRPr sz="1400">
                        <a:latin typeface="Calibri"/>
                        <a:cs typeface="Calibri"/>
                      </a:endParaRPr>
                    </a:p>
                  </a:txBody>
                  <a:tcPr marL="0" marR="0" marT="169545" marB="0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grpSp>
        <p:nvGrpSpPr>
          <p:cNvPr id="22" name="object 22"/>
          <p:cNvGrpSpPr/>
          <p:nvPr/>
        </p:nvGrpSpPr>
        <p:grpSpPr>
          <a:xfrm>
            <a:off x="144018" y="3572255"/>
            <a:ext cx="3829050" cy="2314575"/>
            <a:chOff x="144018" y="3572255"/>
            <a:chExt cx="3829050" cy="2314575"/>
          </a:xfrm>
        </p:grpSpPr>
        <p:pic>
          <p:nvPicPr>
            <p:cNvPr id="23" name="object 23"/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144018" y="3573030"/>
              <a:ext cx="2699766" cy="2313178"/>
            </a:xfrm>
            <a:prstGeom prst="rect">
              <a:avLst/>
            </a:prstGeom>
          </p:spPr>
        </p:pic>
        <p:pic>
          <p:nvPicPr>
            <p:cNvPr id="24" name="object 24"/>
            <p:cNvPicPr/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2633472" y="3572255"/>
              <a:ext cx="1339596" cy="789432"/>
            </a:xfrm>
            <a:prstGeom prst="rect">
              <a:avLst/>
            </a:prstGeom>
          </p:spPr>
        </p:pic>
      </p:grpSp>
      <p:sp>
        <p:nvSpPr>
          <p:cNvPr id="25" name="object 25"/>
          <p:cNvSpPr txBox="1"/>
          <p:nvPr/>
        </p:nvSpPr>
        <p:spPr>
          <a:xfrm>
            <a:off x="2841751" y="3651884"/>
            <a:ext cx="896619" cy="45212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2800" b="1" spc="-10" dirty="0">
                <a:latin typeface="Calibri"/>
                <a:cs typeface="Calibri"/>
              </a:rPr>
              <a:t>Halite</a:t>
            </a:r>
            <a:endParaRPr sz="2800">
              <a:latin typeface="Calibri"/>
              <a:cs typeface="Calibri"/>
            </a:endParaRPr>
          </a:p>
        </p:txBody>
      </p:sp>
      <p:grpSp>
        <p:nvGrpSpPr>
          <p:cNvPr id="26" name="object 26"/>
          <p:cNvGrpSpPr/>
          <p:nvPr/>
        </p:nvGrpSpPr>
        <p:grpSpPr>
          <a:xfrm>
            <a:off x="6292596" y="1056132"/>
            <a:ext cx="2653665" cy="883919"/>
            <a:chOff x="6292596" y="1056132"/>
            <a:chExt cx="2653665" cy="883919"/>
          </a:xfrm>
        </p:grpSpPr>
        <p:pic>
          <p:nvPicPr>
            <p:cNvPr id="27" name="object 27"/>
            <p:cNvPicPr/>
            <p:nvPr/>
          </p:nvPicPr>
          <p:blipFill>
            <a:blip r:embed="rId11" cstate="print"/>
            <a:stretch>
              <a:fillRect/>
            </a:stretch>
          </p:blipFill>
          <p:spPr>
            <a:xfrm>
              <a:off x="6292596" y="1056132"/>
              <a:ext cx="1438655" cy="789432"/>
            </a:xfrm>
            <a:prstGeom prst="rect">
              <a:avLst/>
            </a:prstGeom>
          </p:spPr>
        </p:pic>
        <p:pic>
          <p:nvPicPr>
            <p:cNvPr id="28" name="object 28"/>
            <p:cNvPicPr/>
            <p:nvPr/>
          </p:nvPicPr>
          <p:blipFill>
            <a:blip r:embed="rId12" cstate="print"/>
            <a:stretch>
              <a:fillRect/>
            </a:stretch>
          </p:blipFill>
          <p:spPr>
            <a:xfrm>
              <a:off x="7347204" y="1056132"/>
              <a:ext cx="1598676" cy="789432"/>
            </a:xfrm>
            <a:prstGeom prst="rect">
              <a:avLst/>
            </a:prstGeom>
          </p:spPr>
        </p:pic>
        <p:pic>
          <p:nvPicPr>
            <p:cNvPr id="29" name="object 29"/>
            <p:cNvPicPr/>
            <p:nvPr/>
          </p:nvPicPr>
          <p:blipFill>
            <a:blip r:embed="rId13" cstate="print"/>
            <a:stretch>
              <a:fillRect/>
            </a:stretch>
          </p:blipFill>
          <p:spPr>
            <a:xfrm>
              <a:off x="6640068" y="1539240"/>
              <a:ext cx="295655" cy="400812"/>
            </a:xfrm>
            <a:prstGeom prst="rect">
              <a:avLst/>
            </a:prstGeom>
          </p:spPr>
        </p:pic>
        <p:pic>
          <p:nvPicPr>
            <p:cNvPr id="30" name="object 30"/>
            <p:cNvPicPr/>
            <p:nvPr/>
          </p:nvPicPr>
          <p:blipFill>
            <a:blip r:embed="rId14" cstate="print"/>
            <a:stretch>
              <a:fillRect/>
            </a:stretch>
          </p:blipFill>
          <p:spPr>
            <a:xfrm>
              <a:off x="6694932" y="1539240"/>
              <a:ext cx="470916" cy="400812"/>
            </a:xfrm>
            <a:prstGeom prst="rect">
              <a:avLst/>
            </a:prstGeom>
          </p:spPr>
        </p:pic>
        <p:pic>
          <p:nvPicPr>
            <p:cNvPr id="31" name="object 31"/>
            <p:cNvPicPr/>
            <p:nvPr/>
          </p:nvPicPr>
          <p:blipFill>
            <a:blip r:embed="rId15" cstate="print"/>
            <a:stretch>
              <a:fillRect/>
            </a:stretch>
          </p:blipFill>
          <p:spPr>
            <a:xfrm>
              <a:off x="6925056" y="1539240"/>
              <a:ext cx="295655" cy="400812"/>
            </a:xfrm>
            <a:prstGeom prst="rect">
              <a:avLst/>
            </a:prstGeom>
          </p:spPr>
        </p:pic>
        <p:pic>
          <p:nvPicPr>
            <p:cNvPr id="32" name="object 32"/>
            <p:cNvPicPr/>
            <p:nvPr/>
          </p:nvPicPr>
          <p:blipFill>
            <a:blip r:embed="rId13" cstate="print"/>
            <a:stretch>
              <a:fillRect/>
            </a:stretch>
          </p:blipFill>
          <p:spPr>
            <a:xfrm>
              <a:off x="7912608" y="1539240"/>
              <a:ext cx="295655" cy="400812"/>
            </a:xfrm>
            <a:prstGeom prst="rect">
              <a:avLst/>
            </a:prstGeom>
          </p:spPr>
        </p:pic>
        <p:pic>
          <p:nvPicPr>
            <p:cNvPr id="33" name="object 33"/>
            <p:cNvPicPr/>
            <p:nvPr/>
          </p:nvPicPr>
          <p:blipFill>
            <a:blip r:embed="rId16" cstate="print"/>
            <a:stretch>
              <a:fillRect/>
            </a:stretch>
          </p:blipFill>
          <p:spPr>
            <a:xfrm>
              <a:off x="7967472" y="1539240"/>
              <a:ext cx="585216" cy="400812"/>
            </a:xfrm>
            <a:prstGeom prst="rect">
              <a:avLst/>
            </a:prstGeom>
          </p:spPr>
        </p:pic>
        <p:pic>
          <p:nvPicPr>
            <p:cNvPr id="34" name="object 34"/>
            <p:cNvPicPr/>
            <p:nvPr/>
          </p:nvPicPr>
          <p:blipFill>
            <a:blip r:embed="rId15" cstate="print"/>
            <a:stretch>
              <a:fillRect/>
            </a:stretch>
          </p:blipFill>
          <p:spPr>
            <a:xfrm>
              <a:off x="8311896" y="1539240"/>
              <a:ext cx="295655" cy="400812"/>
            </a:xfrm>
            <a:prstGeom prst="rect">
              <a:avLst/>
            </a:prstGeom>
          </p:spPr>
        </p:pic>
      </p:grpSp>
      <p:sp>
        <p:nvSpPr>
          <p:cNvPr id="35" name="object 35"/>
          <p:cNvSpPr txBox="1"/>
          <p:nvPr/>
        </p:nvSpPr>
        <p:spPr>
          <a:xfrm>
            <a:off x="6502654" y="1112667"/>
            <a:ext cx="2210435" cy="699770"/>
          </a:xfrm>
          <a:prstGeom prst="rect">
            <a:avLst/>
          </a:prstGeom>
        </p:spPr>
        <p:txBody>
          <a:bodyPr vert="horz" wrap="square" lIns="0" tIns="34290" rIns="0" bIns="0" rtlCol="0">
            <a:spAutoFit/>
          </a:bodyPr>
          <a:lstStyle/>
          <a:p>
            <a:pPr algn="ctr">
              <a:lnSpc>
                <a:spcPct val="100000"/>
              </a:lnSpc>
              <a:spcBef>
                <a:spcPts val="270"/>
              </a:spcBef>
            </a:pPr>
            <a:r>
              <a:rPr sz="2800" b="1" dirty="0">
                <a:latin typeface="Calibri"/>
                <a:cs typeface="Calibri"/>
              </a:rPr>
              <a:t>Sylvite</a:t>
            </a:r>
            <a:r>
              <a:rPr sz="2800" b="1" spc="-65" dirty="0">
                <a:latin typeface="Calibri"/>
                <a:cs typeface="Calibri"/>
              </a:rPr>
              <a:t> </a:t>
            </a:r>
            <a:r>
              <a:rPr sz="2800" b="1" dirty="0">
                <a:latin typeface="Calibri"/>
                <a:cs typeface="Calibri"/>
              </a:rPr>
              <a:t>+</a:t>
            </a:r>
            <a:r>
              <a:rPr sz="2800" b="1" spc="-80" dirty="0">
                <a:latin typeface="Calibri"/>
                <a:cs typeface="Calibri"/>
              </a:rPr>
              <a:t> </a:t>
            </a:r>
            <a:r>
              <a:rPr sz="2800" b="1" spc="-10" dirty="0">
                <a:latin typeface="Calibri"/>
                <a:cs typeface="Calibri"/>
              </a:rPr>
              <a:t>Halite</a:t>
            </a:r>
            <a:endParaRPr sz="2800">
              <a:latin typeface="Calibri"/>
              <a:cs typeface="Calibri"/>
            </a:endParaRPr>
          </a:p>
          <a:p>
            <a:pPr marL="18415" algn="ctr">
              <a:lnSpc>
                <a:spcPct val="100000"/>
              </a:lnSpc>
              <a:spcBef>
                <a:spcPts val="95"/>
              </a:spcBef>
              <a:tabLst>
                <a:tab pos="1290955" algn="l"/>
              </a:tabLst>
            </a:pPr>
            <a:r>
              <a:rPr sz="1400" b="1" spc="-10" dirty="0">
                <a:latin typeface="Calibri"/>
                <a:cs typeface="Calibri"/>
              </a:rPr>
              <a:t>(KCl)</a:t>
            </a:r>
            <a:r>
              <a:rPr sz="1400" b="1" dirty="0">
                <a:latin typeface="Calibri"/>
                <a:cs typeface="Calibri"/>
              </a:rPr>
              <a:t>	</a:t>
            </a:r>
            <a:r>
              <a:rPr sz="1400" b="1" spc="-10" dirty="0">
                <a:latin typeface="Calibri"/>
                <a:cs typeface="Calibri"/>
              </a:rPr>
              <a:t>(NaCl)</a:t>
            </a:r>
            <a:endParaRPr sz="1400">
              <a:latin typeface="Calibri"/>
              <a:cs typeface="Calibri"/>
            </a:endParaRPr>
          </a:p>
        </p:txBody>
      </p:sp>
      <p:grpSp>
        <p:nvGrpSpPr>
          <p:cNvPr id="36" name="object 36"/>
          <p:cNvGrpSpPr/>
          <p:nvPr/>
        </p:nvGrpSpPr>
        <p:grpSpPr>
          <a:xfrm>
            <a:off x="5794247" y="1805939"/>
            <a:ext cx="3350260" cy="4598035"/>
            <a:chOff x="5794247" y="1805939"/>
            <a:chExt cx="3350260" cy="4598035"/>
          </a:xfrm>
        </p:grpSpPr>
        <p:pic>
          <p:nvPicPr>
            <p:cNvPr id="37" name="object 37"/>
            <p:cNvPicPr/>
            <p:nvPr/>
          </p:nvPicPr>
          <p:blipFill>
            <a:blip r:embed="rId17" cstate="print"/>
            <a:stretch>
              <a:fillRect/>
            </a:stretch>
          </p:blipFill>
          <p:spPr>
            <a:xfrm>
              <a:off x="5794247" y="1805939"/>
              <a:ext cx="3349752" cy="2522219"/>
            </a:xfrm>
            <a:prstGeom prst="rect">
              <a:avLst/>
            </a:prstGeom>
          </p:spPr>
        </p:pic>
        <p:pic>
          <p:nvPicPr>
            <p:cNvPr id="38" name="object 38"/>
            <p:cNvPicPr/>
            <p:nvPr/>
          </p:nvPicPr>
          <p:blipFill>
            <a:blip r:embed="rId18" cstate="print"/>
            <a:stretch>
              <a:fillRect/>
            </a:stretch>
          </p:blipFill>
          <p:spPr>
            <a:xfrm>
              <a:off x="6577583" y="4219955"/>
              <a:ext cx="2532887" cy="2183892"/>
            </a:xfrm>
            <a:prstGeom prst="rect">
              <a:avLst/>
            </a:prstGeom>
          </p:spPr>
        </p:pic>
      </p:grpSp>
    </p:spTree>
  </p:cSld>
  <p:clrMapOvr>
    <a:masterClrMapping/>
  </p:clrMapOvr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5604668" y="231089"/>
            <a:ext cx="3335654" cy="26924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498475">
              <a:lnSpc>
                <a:spcPct val="100000"/>
              </a:lnSpc>
              <a:spcBef>
                <a:spcPts val="95"/>
              </a:spcBef>
            </a:pPr>
            <a:r>
              <a:rPr sz="1600" dirty="0">
                <a:solidFill>
                  <a:srgbClr val="FFFFFF"/>
                </a:solidFill>
                <a:latin typeface="Calibri"/>
                <a:cs typeface="Calibri"/>
              </a:rPr>
              <a:t>IV</a:t>
            </a:r>
            <a:r>
              <a:rPr sz="1600" spc="-3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600" dirty="0">
                <a:solidFill>
                  <a:srgbClr val="FFFFFF"/>
                </a:solidFill>
                <a:latin typeface="Calibri"/>
                <a:cs typeface="Calibri"/>
              </a:rPr>
              <a:t>.</a:t>
            </a:r>
            <a:r>
              <a:rPr sz="1600" spc="-4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600" dirty="0">
                <a:solidFill>
                  <a:srgbClr val="FFFFFF"/>
                </a:solidFill>
                <a:latin typeface="Calibri"/>
                <a:cs typeface="Calibri"/>
              </a:rPr>
              <a:t>Les</a:t>
            </a:r>
            <a:r>
              <a:rPr sz="1600" spc="-3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600" dirty="0">
                <a:solidFill>
                  <a:srgbClr val="FFFFFF"/>
                </a:solidFill>
                <a:latin typeface="Calibri"/>
                <a:cs typeface="Calibri"/>
              </a:rPr>
              <a:t>roches</a:t>
            </a:r>
            <a:r>
              <a:rPr sz="1600" spc="-10" dirty="0">
                <a:solidFill>
                  <a:srgbClr val="FFFFFF"/>
                </a:solidFill>
                <a:latin typeface="Calibri"/>
                <a:cs typeface="Calibri"/>
              </a:rPr>
              <a:t> magmatiques</a:t>
            </a:r>
            <a:endParaRPr sz="1600">
              <a:latin typeface="Calibri"/>
              <a:cs typeface="Calibri"/>
            </a:endParaRPr>
          </a:p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505459" y="1053464"/>
            <a:ext cx="7503159" cy="65087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4100" b="1" dirty="0">
                <a:solidFill>
                  <a:srgbClr val="000000"/>
                </a:solidFill>
                <a:latin typeface="Calibri"/>
                <a:cs typeface="Calibri"/>
              </a:rPr>
              <a:t>Les</a:t>
            </a:r>
            <a:r>
              <a:rPr sz="4100" b="1" spc="-20" dirty="0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sz="4100" b="1" dirty="0">
                <a:solidFill>
                  <a:srgbClr val="000000"/>
                </a:solidFill>
                <a:latin typeface="Calibri"/>
                <a:cs typeface="Calibri"/>
              </a:rPr>
              <a:t>roches</a:t>
            </a:r>
            <a:r>
              <a:rPr sz="4100" b="1" spc="-35" dirty="0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sz="4100" b="1" dirty="0">
                <a:solidFill>
                  <a:srgbClr val="000000"/>
                </a:solidFill>
                <a:latin typeface="Calibri"/>
                <a:cs typeface="Calibri"/>
              </a:rPr>
              <a:t>ignées</a:t>
            </a:r>
            <a:r>
              <a:rPr sz="4100" b="1" spc="-25" dirty="0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sz="4100" b="1" dirty="0">
                <a:solidFill>
                  <a:srgbClr val="000000"/>
                </a:solidFill>
                <a:latin typeface="Calibri"/>
                <a:cs typeface="Calibri"/>
              </a:rPr>
              <a:t>ou</a:t>
            </a:r>
            <a:r>
              <a:rPr sz="4100" b="1" spc="-25" dirty="0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sz="4100" b="1" spc="-10" dirty="0">
                <a:solidFill>
                  <a:srgbClr val="000000"/>
                </a:solidFill>
                <a:latin typeface="Calibri"/>
                <a:cs typeface="Calibri"/>
              </a:rPr>
              <a:t>magmatiques</a:t>
            </a:r>
            <a:endParaRPr sz="4100">
              <a:latin typeface="Calibri"/>
              <a:cs typeface="Calibri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402437" y="2170023"/>
            <a:ext cx="8087359" cy="3806190"/>
          </a:xfrm>
          <a:prstGeom prst="rect">
            <a:avLst/>
          </a:prstGeom>
        </p:spPr>
        <p:txBody>
          <a:bodyPr vert="horz" wrap="square" lIns="0" tIns="73660" rIns="0" bIns="0" rtlCol="0">
            <a:spAutoFit/>
          </a:bodyPr>
          <a:lstStyle/>
          <a:p>
            <a:pPr marL="354965" indent="-342265">
              <a:lnSpc>
                <a:spcPct val="100000"/>
              </a:lnSpc>
              <a:spcBef>
                <a:spcPts val="580"/>
              </a:spcBef>
              <a:buChar char="•"/>
              <a:tabLst>
                <a:tab pos="354965" algn="l"/>
              </a:tabLst>
            </a:pPr>
            <a:r>
              <a:rPr sz="2000" dirty="0">
                <a:latin typeface="Arial"/>
                <a:cs typeface="Arial"/>
              </a:rPr>
              <a:t>Origine</a:t>
            </a:r>
            <a:r>
              <a:rPr sz="2000" spc="-35" dirty="0">
                <a:latin typeface="Arial"/>
                <a:cs typeface="Arial"/>
              </a:rPr>
              <a:t> </a:t>
            </a:r>
            <a:r>
              <a:rPr sz="2000" dirty="0">
                <a:latin typeface="Arial"/>
                <a:cs typeface="Arial"/>
              </a:rPr>
              <a:t>profonde,</a:t>
            </a:r>
            <a:r>
              <a:rPr sz="2000" spc="-50" dirty="0">
                <a:latin typeface="Arial"/>
                <a:cs typeface="Arial"/>
              </a:rPr>
              <a:t> </a:t>
            </a:r>
            <a:r>
              <a:rPr sz="2000" dirty="0">
                <a:latin typeface="Arial"/>
                <a:cs typeface="Arial"/>
              </a:rPr>
              <a:t>résultent</a:t>
            </a:r>
            <a:r>
              <a:rPr sz="2000" spc="-40" dirty="0">
                <a:latin typeface="Arial"/>
                <a:cs typeface="Arial"/>
              </a:rPr>
              <a:t> </a:t>
            </a:r>
            <a:r>
              <a:rPr sz="2000" dirty="0">
                <a:latin typeface="Arial"/>
                <a:cs typeface="Arial"/>
              </a:rPr>
              <a:t>de</a:t>
            </a:r>
            <a:r>
              <a:rPr sz="2000" spc="-25" dirty="0">
                <a:latin typeface="Arial"/>
                <a:cs typeface="Arial"/>
              </a:rPr>
              <a:t> </a:t>
            </a:r>
            <a:r>
              <a:rPr sz="2000" dirty="0">
                <a:latin typeface="Arial"/>
                <a:cs typeface="Arial"/>
              </a:rPr>
              <a:t>la</a:t>
            </a:r>
            <a:r>
              <a:rPr sz="2000" spc="-10" dirty="0">
                <a:latin typeface="Arial"/>
                <a:cs typeface="Arial"/>
              </a:rPr>
              <a:t> cristallisation</a:t>
            </a:r>
            <a:r>
              <a:rPr sz="2000" spc="-30" dirty="0">
                <a:latin typeface="Arial"/>
                <a:cs typeface="Arial"/>
              </a:rPr>
              <a:t> </a:t>
            </a:r>
            <a:r>
              <a:rPr sz="2000" dirty="0">
                <a:latin typeface="Arial"/>
                <a:cs typeface="Arial"/>
              </a:rPr>
              <a:t>d’un</a:t>
            </a:r>
            <a:r>
              <a:rPr sz="2000" spc="-20" dirty="0">
                <a:latin typeface="Arial"/>
                <a:cs typeface="Arial"/>
              </a:rPr>
              <a:t> </a:t>
            </a:r>
            <a:r>
              <a:rPr sz="2000" spc="-10" dirty="0">
                <a:latin typeface="Arial"/>
                <a:cs typeface="Arial"/>
              </a:rPr>
              <a:t>magma,</a:t>
            </a:r>
            <a:endParaRPr sz="2000">
              <a:latin typeface="Arial"/>
              <a:cs typeface="Arial"/>
            </a:endParaRPr>
          </a:p>
          <a:p>
            <a:pPr marL="354965" indent="-342265">
              <a:lnSpc>
                <a:spcPct val="100000"/>
              </a:lnSpc>
              <a:spcBef>
                <a:spcPts val="480"/>
              </a:spcBef>
              <a:buChar char="•"/>
              <a:tabLst>
                <a:tab pos="354965" algn="l"/>
              </a:tabLst>
            </a:pPr>
            <a:r>
              <a:rPr sz="2000" dirty="0">
                <a:latin typeface="Arial"/>
                <a:cs typeface="Arial"/>
              </a:rPr>
              <a:t>Roches</a:t>
            </a:r>
            <a:r>
              <a:rPr sz="2000" spc="-45" dirty="0">
                <a:latin typeface="Arial"/>
                <a:cs typeface="Arial"/>
              </a:rPr>
              <a:t> </a:t>
            </a:r>
            <a:r>
              <a:rPr sz="2000" dirty="0">
                <a:latin typeface="Arial"/>
                <a:cs typeface="Arial"/>
              </a:rPr>
              <a:t>essentiellement</a:t>
            </a:r>
            <a:r>
              <a:rPr sz="2000" spc="-50" dirty="0">
                <a:latin typeface="Arial"/>
                <a:cs typeface="Arial"/>
              </a:rPr>
              <a:t> </a:t>
            </a:r>
            <a:r>
              <a:rPr sz="2000" spc="-10" dirty="0">
                <a:latin typeface="Arial"/>
                <a:cs typeface="Arial"/>
              </a:rPr>
              <a:t>silicatées,</a:t>
            </a:r>
            <a:endParaRPr sz="2000">
              <a:latin typeface="Arial"/>
              <a:cs typeface="Arial"/>
            </a:endParaRPr>
          </a:p>
          <a:p>
            <a:pPr marL="354965" indent="-342265">
              <a:lnSpc>
                <a:spcPct val="100000"/>
              </a:lnSpc>
              <a:spcBef>
                <a:spcPts val="480"/>
              </a:spcBef>
              <a:buChar char="•"/>
              <a:tabLst>
                <a:tab pos="354965" algn="l"/>
              </a:tabLst>
            </a:pPr>
            <a:r>
              <a:rPr sz="2000" dirty="0">
                <a:latin typeface="Arial"/>
                <a:cs typeface="Arial"/>
              </a:rPr>
              <a:t>Formées</a:t>
            </a:r>
            <a:r>
              <a:rPr sz="2000" spc="-45" dirty="0">
                <a:latin typeface="Arial"/>
                <a:cs typeface="Arial"/>
              </a:rPr>
              <a:t> </a:t>
            </a:r>
            <a:r>
              <a:rPr sz="2000" dirty="0">
                <a:latin typeface="Arial"/>
                <a:cs typeface="Arial"/>
              </a:rPr>
              <a:t>de</a:t>
            </a:r>
            <a:r>
              <a:rPr sz="2000" spc="-20" dirty="0">
                <a:latin typeface="Arial"/>
                <a:cs typeface="Arial"/>
              </a:rPr>
              <a:t> </a:t>
            </a:r>
            <a:r>
              <a:rPr sz="2000" dirty="0">
                <a:latin typeface="Arial"/>
                <a:cs typeface="Arial"/>
              </a:rPr>
              <a:t>cristaux</a:t>
            </a:r>
            <a:r>
              <a:rPr sz="2000" spc="-35" dirty="0">
                <a:latin typeface="Arial"/>
                <a:cs typeface="Arial"/>
              </a:rPr>
              <a:t> </a:t>
            </a:r>
            <a:r>
              <a:rPr sz="2000" dirty="0">
                <a:latin typeface="Arial"/>
                <a:cs typeface="Arial"/>
              </a:rPr>
              <a:t>étroitement</a:t>
            </a:r>
            <a:r>
              <a:rPr sz="2000" spc="-45" dirty="0">
                <a:latin typeface="Arial"/>
                <a:cs typeface="Arial"/>
              </a:rPr>
              <a:t> </a:t>
            </a:r>
            <a:r>
              <a:rPr sz="2000" spc="-10" dirty="0">
                <a:latin typeface="Arial"/>
                <a:cs typeface="Arial"/>
              </a:rPr>
              <a:t>enchevêtrés,</a:t>
            </a:r>
            <a:endParaRPr sz="2000">
              <a:latin typeface="Arial"/>
              <a:cs typeface="Arial"/>
            </a:endParaRPr>
          </a:p>
          <a:p>
            <a:pPr marL="354965" indent="-342265">
              <a:lnSpc>
                <a:spcPct val="100000"/>
              </a:lnSpc>
              <a:spcBef>
                <a:spcPts val="480"/>
              </a:spcBef>
              <a:buChar char="•"/>
              <a:tabLst>
                <a:tab pos="354965" algn="l"/>
              </a:tabLst>
            </a:pPr>
            <a:r>
              <a:rPr sz="2000" dirty="0">
                <a:latin typeface="Arial"/>
                <a:cs typeface="Arial"/>
              </a:rPr>
              <a:t>La</a:t>
            </a:r>
            <a:r>
              <a:rPr sz="2000" spc="-35" dirty="0">
                <a:latin typeface="Arial"/>
                <a:cs typeface="Arial"/>
              </a:rPr>
              <a:t> </a:t>
            </a:r>
            <a:r>
              <a:rPr sz="2000" dirty="0">
                <a:latin typeface="Arial"/>
                <a:cs typeface="Arial"/>
              </a:rPr>
              <a:t>texture</a:t>
            </a:r>
            <a:r>
              <a:rPr sz="2000" spc="-45" dirty="0">
                <a:latin typeface="Arial"/>
                <a:cs typeface="Arial"/>
              </a:rPr>
              <a:t> </a:t>
            </a:r>
            <a:r>
              <a:rPr sz="2000" dirty="0">
                <a:latin typeface="Arial"/>
                <a:cs typeface="Arial"/>
              </a:rPr>
              <a:t>traduit</a:t>
            </a:r>
            <a:r>
              <a:rPr sz="2000" spc="-40" dirty="0">
                <a:latin typeface="Arial"/>
                <a:cs typeface="Arial"/>
              </a:rPr>
              <a:t> </a:t>
            </a:r>
            <a:r>
              <a:rPr sz="2000" dirty="0">
                <a:latin typeface="Arial"/>
                <a:cs typeface="Arial"/>
              </a:rPr>
              <a:t>la</a:t>
            </a:r>
            <a:r>
              <a:rPr sz="2000" spc="-20" dirty="0">
                <a:latin typeface="Arial"/>
                <a:cs typeface="Arial"/>
              </a:rPr>
              <a:t> </a:t>
            </a:r>
            <a:r>
              <a:rPr sz="2000" dirty="0">
                <a:latin typeface="Arial"/>
                <a:cs typeface="Arial"/>
              </a:rPr>
              <a:t>vitesse</a:t>
            </a:r>
            <a:r>
              <a:rPr sz="2000" spc="-45" dirty="0">
                <a:latin typeface="Arial"/>
                <a:cs typeface="Arial"/>
              </a:rPr>
              <a:t> </a:t>
            </a:r>
            <a:r>
              <a:rPr sz="2000" dirty="0">
                <a:latin typeface="Arial"/>
                <a:cs typeface="Arial"/>
              </a:rPr>
              <a:t>et</a:t>
            </a:r>
            <a:r>
              <a:rPr sz="2000" spc="-30" dirty="0">
                <a:latin typeface="Arial"/>
                <a:cs typeface="Arial"/>
              </a:rPr>
              <a:t> </a:t>
            </a:r>
            <a:r>
              <a:rPr sz="2000" dirty="0">
                <a:latin typeface="Arial"/>
                <a:cs typeface="Arial"/>
              </a:rPr>
              <a:t>le</a:t>
            </a:r>
            <a:r>
              <a:rPr sz="2000" spc="-20" dirty="0">
                <a:latin typeface="Arial"/>
                <a:cs typeface="Arial"/>
              </a:rPr>
              <a:t> </a:t>
            </a:r>
            <a:r>
              <a:rPr sz="2000" dirty="0">
                <a:latin typeface="Arial"/>
                <a:cs typeface="Arial"/>
              </a:rPr>
              <a:t>milieu</a:t>
            </a:r>
            <a:r>
              <a:rPr sz="2000" spc="-20" dirty="0">
                <a:latin typeface="Arial"/>
                <a:cs typeface="Arial"/>
              </a:rPr>
              <a:t> </a:t>
            </a:r>
            <a:r>
              <a:rPr sz="2000" dirty="0">
                <a:latin typeface="Arial"/>
                <a:cs typeface="Arial"/>
              </a:rPr>
              <a:t>de</a:t>
            </a:r>
            <a:r>
              <a:rPr sz="2000" spc="-35" dirty="0">
                <a:latin typeface="Arial"/>
                <a:cs typeface="Arial"/>
              </a:rPr>
              <a:t> </a:t>
            </a:r>
            <a:r>
              <a:rPr sz="2000" spc="-10" dirty="0">
                <a:latin typeface="Arial"/>
                <a:cs typeface="Arial"/>
              </a:rPr>
              <a:t>cristallisation,</a:t>
            </a:r>
            <a:endParaRPr sz="2000">
              <a:latin typeface="Arial"/>
              <a:cs typeface="Arial"/>
            </a:endParaRPr>
          </a:p>
          <a:p>
            <a:pPr marL="354965" indent="-342265">
              <a:lnSpc>
                <a:spcPct val="100000"/>
              </a:lnSpc>
              <a:spcBef>
                <a:spcPts val="480"/>
              </a:spcBef>
              <a:buChar char="•"/>
              <a:tabLst>
                <a:tab pos="354965" algn="l"/>
              </a:tabLst>
            </a:pPr>
            <a:r>
              <a:rPr sz="2000" dirty="0">
                <a:latin typeface="Arial"/>
                <a:cs typeface="Arial"/>
              </a:rPr>
              <a:t>La</a:t>
            </a:r>
            <a:r>
              <a:rPr sz="2000" spc="-30" dirty="0">
                <a:latin typeface="Arial"/>
                <a:cs typeface="Arial"/>
              </a:rPr>
              <a:t> </a:t>
            </a:r>
            <a:r>
              <a:rPr sz="2000" dirty="0">
                <a:latin typeface="Arial"/>
                <a:cs typeface="Arial"/>
              </a:rPr>
              <a:t>nature</a:t>
            </a:r>
            <a:r>
              <a:rPr sz="2000" spc="-40" dirty="0">
                <a:latin typeface="Arial"/>
                <a:cs typeface="Arial"/>
              </a:rPr>
              <a:t> </a:t>
            </a:r>
            <a:r>
              <a:rPr sz="2000" dirty="0">
                <a:latin typeface="Arial"/>
                <a:cs typeface="Arial"/>
              </a:rPr>
              <a:t>des</a:t>
            </a:r>
            <a:r>
              <a:rPr sz="2000" spc="-25" dirty="0">
                <a:latin typeface="Arial"/>
                <a:cs typeface="Arial"/>
              </a:rPr>
              <a:t> </a:t>
            </a:r>
            <a:r>
              <a:rPr sz="2000" dirty="0">
                <a:latin typeface="Arial"/>
                <a:cs typeface="Arial"/>
              </a:rPr>
              <a:t>minéraux</a:t>
            </a:r>
            <a:r>
              <a:rPr sz="2000" spc="-45" dirty="0">
                <a:latin typeface="Arial"/>
                <a:cs typeface="Arial"/>
              </a:rPr>
              <a:t> </a:t>
            </a:r>
            <a:r>
              <a:rPr sz="2000" dirty="0">
                <a:latin typeface="Arial"/>
                <a:cs typeface="Arial"/>
              </a:rPr>
              <a:t>traduit</a:t>
            </a:r>
            <a:r>
              <a:rPr sz="2000" spc="-40" dirty="0">
                <a:latin typeface="Arial"/>
                <a:cs typeface="Arial"/>
              </a:rPr>
              <a:t> </a:t>
            </a:r>
            <a:r>
              <a:rPr sz="2000" dirty="0">
                <a:latin typeface="Arial"/>
                <a:cs typeface="Arial"/>
              </a:rPr>
              <a:t>la</a:t>
            </a:r>
            <a:r>
              <a:rPr sz="2000" spc="-20" dirty="0">
                <a:latin typeface="Arial"/>
                <a:cs typeface="Arial"/>
              </a:rPr>
              <a:t> </a:t>
            </a:r>
            <a:r>
              <a:rPr sz="2000" dirty="0">
                <a:latin typeface="Arial"/>
                <a:cs typeface="Arial"/>
              </a:rPr>
              <a:t>composition</a:t>
            </a:r>
            <a:r>
              <a:rPr sz="2000" spc="-40" dirty="0">
                <a:latin typeface="Arial"/>
                <a:cs typeface="Arial"/>
              </a:rPr>
              <a:t> </a:t>
            </a:r>
            <a:r>
              <a:rPr sz="2000" dirty="0">
                <a:latin typeface="Arial"/>
                <a:cs typeface="Arial"/>
              </a:rPr>
              <a:t>chimique</a:t>
            </a:r>
            <a:r>
              <a:rPr sz="2000" spc="-40" dirty="0">
                <a:latin typeface="Arial"/>
                <a:cs typeface="Arial"/>
              </a:rPr>
              <a:t> </a:t>
            </a:r>
            <a:r>
              <a:rPr sz="2000" dirty="0">
                <a:latin typeface="Arial"/>
                <a:cs typeface="Arial"/>
              </a:rPr>
              <a:t>du</a:t>
            </a:r>
            <a:r>
              <a:rPr sz="2000" spc="-30" dirty="0">
                <a:latin typeface="Arial"/>
                <a:cs typeface="Arial"/>
              </a:rPr>
              <a:t> </a:t>
            </a:r>
            <a:r>
              <a:rPr sz="2000" spc="-10" dirty="0">
                <a:latin typeface="Arial"/>
                <a:cs typeface="Arial"/>
              </a:rPr>
              <a:t>magma,</a:t>
            </a:r>
            <a:endParaRPr sz="2000">
              <a:latin typeface="Arial"/>
              <a:cs typeface="Arial"/>
            </a:endParaRPr>
          </a:p>
          <a:p>
            <a:pPr marL="354965" indent="-342265">
              <a:lnSpc>
                <a:spcPct val="100000"/>
              </a:lnSpc>
              <a:spcBef>
                <a:spcPts val="484"/>
              </a:spcBef>
              <a:buChar char="•"/>
              <a:tabLst>
                <a:tab pos="354965" algn="l"/>
              </a:tabLst>
            </a:pPr>
            <a:r>
              <a:rPr sz="2000" dirty="0">
                <a:latin typeface="Arial"/>
                <a:cs typeface="Arial"/>
              </a:rPr>
              <a:t>Ces</a:t>
            </a:r>
            <a:r>
              <a:rPr sz="2000" spc="100" dirty="0">
                <a:latin typeface="Arial"/>
                <a:cs typeface="Arial"/>
              </a:rPr>
              <a:t> </a:t>
            </a:r>
            <a:r>
              <a:rPr sz="2000" dirty="0">
                <a:latin typeface="Arial"/>
                <a:cs typeface="Arial"/>
              </a:rPr>
              <a:t>conditions</a:t>
            </a:r>
            <a:r>
              <a:rPr sz="2000" spc="114" dirty="0">
                <a:latin typeface="Arial"/>
                <a:cs typeface="Arial"/>
              </a:rPr>
              <a:t> </a:t>
            </a:r>
            <a:r>
              <a:rPr sz="2000" dirty="0">
                <a:latin typeface="Arial"/>
                <a:cs typeface="Arial"/>
              </a:rPr>
              <a:t>peuvent</a:t>
            </a:r>
            <a:r>
              <a:rPr sz="2000" spc="90" dirty="0">
                <a:latin typeface="Arial"/>
                <a:cs typeface="Arial"/>
              </a:rPr>
              <a:t> </a:t>
            </a:r>
            <a:r>
              <a:rPr sz="2000" dirty="0">
                <a:latin typeface="Arial"/>
                <a:cs typeface="Arial"/>
              </a:rPr>
              <a:t>se</a:t>
            </a:r>
            <a:r>
              <a:rPr sz="2000" spc="100" dirty="0">
                <a:latin typeface="Arial"/>
                <a:cs typeface="Arial"/>
              </a:rPr>
              <a:t> </a:t>
            </a:r>
            <a:r>
              <a:rPr sz="2000" dirty="0">
                <a:latin typeface="Arial"/>
                <a:cs typeface="Arial"/>
              </a:rPr>
              <a:t>ramener,</a:t>
            </a:r>
            <a:r>
              <a:rPr sz="2000" spc="105" dirty="0">
                <a:latin typeface="Arial"/>
                <a:cs typeface="Arial"/>
              </a:rPr>
              <a:t> </a:t>
            </a:r>
            <a:r>
              <a:rPr sz="2000" dirty="0">
                <a:latin typeface="Arial"/>
                <a:cs typeface="Arial"/>
              </a:rPr>
              <a:t>par</a:t>
            </a:r>
            <a:r>
              <a:rPr sz="2000" spc="100" dirty="0">
                <a:latin typeface="Arial"/>
                <a:cs typeface="Arial"/>
              </a:rPr>
              <a:t> </a:t>
            </a:r>
            <a:r>
              <a:rPr sz="2000" dirty="0">
                <a:latin typeface="Arial"/>
                <a:cs typeface="Arial"/>
              </a:rPr>
              <a:t>une</a:t>
            </a:r>
            <a:r>
              <a:rPr sz="2000" spc="100" dirty="0">
                <a:latin typeface="Arial"/>
                <a:cs typeface="Arial"/>
              </a:rPr>
              <a:t> </a:t>
            </a:r>
            <a:r>
              <a:rPr sz="2000" dirty="0">
                <a:latin typeface="Arial"/>
                <a:cs typeface="Arial"/>
              </a:rPr>
              <a:t>simplification</a:t>
            </a:r>
            <a:r>
              <a:rPr sz="2000" spc="110" dirty="0">
                <a:latin typeface="Arial"/>
                <a:cs typeface="Arial"/>
              </a:rPr>
              <a:t> </a:t>
            </a:r>
            <a:r>
              <a:rPr sz="2000" spc="-10" dirty="0">
                <a:latin typeface="Arial"/>
                <a:cs typeface="Arial"/>
              </a:rPr>
              <a:t>extrême,</a:t>
            </a:r>
            <a:endParaRPr sz="2000">
              <a:latin typeface="Arial"/>
              <a:cs typeface="Arial"/>
            </a:endParaRPr>
          </a:p>
          <a:p>
            <a:pPr marL="355600">
              <a:lnSpc>
                <a:spcPct val="100000"/>
              </a:lnSpc>
            </a:pPr>
            <a:r>
              <a:rPr sz="2000" dirty="0">
                <a:latin typeface="Arial"/>
                <a:cs typeface="Arial"/>
              </a:rPr>
              <a:t>à</a:t>
            </a:r>
            <a:r>
              <a:rPr sz="2000" spc="-25" dirty="0">
                <a:latin typeface="Arial"/>
                <a:cs typeface="Arial"/>
              </a:rPr>
              <a:t> </a:t>
            </a:r>
            <a:r>
              <a:rPr sz="2000" dirty="0">
                <a:latin typeface="Arial"/>
                <a:cs typeface="Arial"/>
              </a:rPr>
              <a:t>deux</a:t>
            </a:r>
            <a:r>
              <a:rPr sz="2000" spc="-40" dirty="0">
                <a:latin typeface="Arial"/>
                <a:cs typeface="Arial"/>
              </a:rPr>
              <a:t> </a:t>
            </a:r>
            <a:r>
              <a:rPr sz="2000" dirty="0">
                <a:latin typeface="Arial"/>
                <a:cs typeface="Arial"/>
              </a:rPr>
              <a:t>facteurs</a:t>
            </a:r>
            <a:r>
              <a:rPr sz="2000" spc="-55" dirty="0">
                <a:latin typeface="Arial"/>
                <a:cs typeface="Arial"/>
              </a:rPr>
              <a:t> </a:t>
            </a:r>
            <a:r>
              <a:rPr sz="2000" dirty="0">
                <a:latin typeface="Arial"/>
                <a:cs typeface="Arial"/>
              </a:rPr>
              <a:t>principaux,</a:t>
            </a:r>
            <a:r>
              <a:rPr sz="2000" spc="-50" dirty="0">
                <a:latin typeface="Arial"/>
                <a:cs typeface="Arial"/>
              </a:rPr>
              <a:t> </a:t>
            </a:r>
            <a:r>
              <a:rPr sz="2000" dirty="0">
                <a:latin typeface="Arial"/>
                <a:cs typeface="Arial"/>
              </a:rPr>
              <a:t>la</a:t>
            </a:r>
            <a:r>
              <a:rPr sz="2000" spc="-25" dirty="0">
                <a:latin typeface="Arial"/>
                <a:cs typeface="Arial"/>
              </a:rPr>
              <a:t> </a:t>
            </a:r>
            <a:r>
              <a:rPr sz="2000" dirty="0">
                <a:latin typeface="Arial"/>
                <a:cs typeface="Arial"/>
              </a:rPr>
              <a:t>pression</a:t>
            </a:r>
            <a:r>
              <a:rPr sz="2000" spc="-35" dirty="0">
                <a:latin typeface="Arial"/>
                <a:cs typeface="Arial"/>
              </a:rPr>
              <a:t> </a:t>
            </a:r>
            <a:r>
              <a:rPr sz="2000" dirty="0">
                <a:latin typeface="Arial"/>
                <a:cs typeface="Arial"/>
              </a:rPr>
              <a:t>P</a:t>
            </a:r>
            <a:r>
              <a:rPr sz="2000" spc="-60" dirty="0">
                <a:latin typeface="Arial"/>
                <a:cs typeface="Arial"/>
              </a:rPr>
              <a:t> </a:t>
            </a:r>
            <a:r>
              <a:rPr sz="2000" dirty="0">
                <a:latin typeface="Arial"/>
                <a:cs typeface="Arial"/>
              </a:rPr>
              <a:t>et</a:t>
            </a:r>
            <a:r>
              <a:rPr sz="2000" spc="-40" dirty="0">
                <a:latin typeface="Arial"/>
                <a:cs typeface="Arial"/>
              </a:rPr>
              <a:t> </a:t>
            </a:r>
            <a:r>
              <a:rPr sz="2000" dirty="0">
                <a:latin typeface="Arial"/>
                <a:cs typeface="Arial"/>
              </a:rPr>
              <a:t>la</a:t>
            </a:r>
            <a:r>
              <a:rPr sz="2000" spc="-25" dirty="0">
                <a:latin typeface="Arial"/>
                <a:cs typeface="Arial"/>
              </a:rPr>
              <a:t> </a:t>
            </a:r>
            <a:r>
              <a:rPr sz="2000" dirty="0">
                <a:latin typeface="Arial"/>
                <a:cs typeface="Arial"/>
              </a:rPr>
              <a:t>température</a:t>
            </a:r>
            <a:r>
              <a:rPr sz="2000" spc="-95" dirty="0">
                <a:latin typeface="Arial"/>
                <a:cs typeface="Arial"/>
              </a:rPr>
              <a:t> </a:t>
            </a:r>
            <a:r>
              <a:rPr sz="2000" spc="-25" dirty="0">
                <a:latin typeface="Arial"/>
                <a:cs typeface="Arial"/>
              </a:rPr>
              <a:t>T,</a:t>
            </a:r>
            <a:endParaRPr sz="2000">
              <a:latin typeface="Arial"/>
              <a:cs typeface="Arial"/>
            </a:endParaRPr>
          </a:p>
          <a:p>
            <a:pPr marL="352425" marR="5080" indent="-339725" algn="just">
              <a:lnSpc>
                <a:spcPct val="100000"/>
              </a:lnSpc>
              <a:spcBef>
                <a:spcPts val="480"/>
              </a:spcBef>
              <a:buChar char="•"/>
              <a:tabLst>
                <a:tab pos="355600" algn="l"/>
              </a:tabLst>
            </a:pPr>
            <a:r>
              <a:rPr sz="2000" dirty="0">
                <a:latin typeface="Arial"/>
                <a:cs typeface="Arial"/>
              </a:rPr>
              <a:t>Les</a:t>
            </a:r>
            <a:r>
              <a:rPr sz="2000" spc="315" dirty="0">
                <a:latin typeface="Arial"/>
                <a:cs typeface="Arial"/>
              </a:rPr>
              <a:t>    </a:t>
            </a:r>
            <a:r>
              <a:rPr sz="2000" b="1" u="sng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roches</a:t>
            </a:r>
            <a:r>
              <a:rPr sz="2000" b="1" u="sng" spc="315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    </a:t>
            </a:r>
            <a:r>
              <a:rPr sz="2000" b="1" u="sng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magmatiques</a:t>
            </a:r>
            <a:r>
              <a:rPr sz="2000" b="1" spc="315" dirty="0">
                <a:latin typeface="Arial"/>
                <a:cs typeface="Arial"/>
              </a:rPr>
              <a:t>    </a:t>
            </a:r>
            <a:r>
              <a:rPr sz="2000" dirty="0">
                <a:latin typeface="Arial"/>
                <a:cs typeface="Arial"/>
              </a:rPr>
              <a:t>résultent</a:t>
            </a:r>
            <a:r>
              <a:rPr sz="2000" spc="320" dirty="0">
                <a:latin typeface="Arial"/>
                <a:cs typeface="Arial"/>
              </a:rPr>
              <a:t>    </a:t>
            </a:r>
            <a:r>
              <a:rPr sz="2000" dirty="0">
                <a:latin typeface="Arial"/>
                <a:cs typeface="Arial"/>
              </a:rPr>
              <a:t>d'un</a:t>
            </a:r>
            <a:r>
              <a:rPr sz="2000" spc="315" dirty="0">
                <a:latin typeface="Arial"/>
                <a:cs typeface="Arial"/>
              </a:rPr>
              <a:t>    </a:t>
            </a:r>
            <a:r>
              <a:rPr sz="2000" spc="-10" dirty="0">
                <a:latin typeface="Arial"/>
                <a:cs typeface="Arial"/>
              </a:rPr>
              <a:t>processus 	</a:t>
            </a:r>
            <a:r>
              <a:rPr sz="2000" dirty="0">
                <a:latin typeface="Arial"/>
                <a:cs typeface="Arial"/>
              </a:rPr>
              <a:t>magmatogénique,</a:t>
            </a:r>
            <a:r>
              <a:rPr sz="2000" spc="35" dirty="0">
                <a:latin typeface="Arial"/>
                <a:cs typeface="Arial"/>
              </a:rPr>
              <a:t>  </a:t>
            </a:r>
            <a:r>
              <a:rPr sz="2000" dirty="0">
                <a:latin typeface="Arial"/>
                <a:cs typeface="Arial"/>
              </a:rPr>
              <a:t>responsable</a:t>
            </a:r>
            <a:r>
              <a:rPr sz="2000" spc="45" dirty="0">
                <a:latin typeface="Arial"/>
                <a:cs typeface="Arial"/>
              </a:rPr>
              <a:t>  </a:t>
            </a:r>
            <a:r>
              <a:rPr sz="2000" dirty="0">
                <a:latin typeface="Arial"/>
                <a:cs typeface="Arial"/>
              </a:rPr>
              <a:t>de</a:t>
            </a:r>
            <a:r>
              <a:rPr sz="2000" spc="45" dirty="0">
                <a:latin typeface="Arial"/>
                <a:cs typeface="Arial"/>
              </a:rPr>
              <a:t>  </a:t>
            </a:r>
            <a:r>
              <a:rPr sz="2000" dirty="0">
                <a:latin typeface="Arial"/>
                <a:cs typeface="Arial"/>
              </a:rPr>
              <a:t>l'individualisation</a:t>
            </a:r>
            <a:r>
              <a:rPr sz="2000" spc="50" dirty="0">
                <a:latin typeface="Arial"/>
                <a:cs typeface="Arial"/>
              </a:rPr>
              <a:t>  </a:t>
            </a:r>
            <a:r>
              <a:rPr sz="2000" dirty="0">
                <a:latin typeface="Arial"/>
                <a:cs typeface="Arial"/>
              </a:rPr>
              <a:t>d'une</a:t>
            </a:r>
            <a:r>
              <a:rPr sz="2000" spc="45" dirty="0">
                <a:latin typeface="Arial"/>
                <a:cs typeface="Arial"/>
              </a:rPr>
              <a:t>  </a:t>
            </a:r>
            <a:r>
              <a:rPr sz="2000" spc="-10" dirty="0">
                <a:latin typeface="Arial"/>
                <a:cs typeface="Arial"/>
              </a:rPr>
              <a:t>phase 	</a:t>
            </a:r>
            <a:r>
              <a:rPr sz="2000" dirty="0">
                <a:latin typeface="Arial"/>
                <a:cs typeface="Arial"/>
              </a:rPr>
              <a:t>liquide,</a:t>
            </a:r>
            <a:r>
              <a:rPr sz="2000" spc="459" dirty="0">
                <a:latin typeface="Arial"/>
                <a:cs typeface="Arial"/>
              </a:rPr>
              <a:t> </a:t>
            </a:r>
            <a:r>
              <a:rPr sz="2000" dirty="0">
                <a:latin typeface="Arial"/>
                <a:cs typeface="Arial"/>
              </a:rPr>
              <a:t>le</a:t>
            </a:r>
            <a:r>
              <a:rPr sz="2000" spc="465" dirty="0">
                <a:latin typeface="Arial"/>
                <a:cs typeface="Arial"/>
              </a:rPr>
              <a:t> </a:t>
            </a:r>
            <a:r>
              <a:rPr sz="2000" b="1" u="sng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magma</a:t>
            </a:r>
            <a:r>
              <a:rPr sz="2000" dirty="0">
                <a:latin typeface="Arial"/>
                <a:cs typeface="Arial"/>
              </a:rPr>
              <a:t>,</a:t>
            </a:r>
            <a:r>
              <a:rPr sz="2000" spc="450" dirty="0">
                <a:latin typeface="Arial"/>
                <a:cs typeface="Arial"/>
              </a:rPr>
              <a:t> </a:t>
            </a:r>
            <a:r>
              <a:rPr sz="2000" dirty="0">
                <a:latin typeface="Arial"/>
                <a:cs typeface="Arial"/>
              </a:rPr>
              <a:t>suivi</a:t>
            </a:r>
            <a:r>
              <a:rPr sz="2000" spc="465" dirty="0">
                <a:latin typeface="Arial"/>
                <a:cs typeface="Arial"/>
              </a:rPr>
              <a:t> </a:t>
            </a:r>
            <a:r>
              <a:rPr sz="2000" dirty="0">
                <a:latin typeface="Arial"/>
                <a:cs typeface="Arial"/>
              </a:rPr>
              <a:t>d'une</a:t>
            </a:r>
            <a:r>
              <a:rPr sz="2000" spc="455" dirty="0">
                <a:latin typeface="Arial"/>
                <a:cs typeface="Arial"/>
              </a:rPr>
              <a:t> </a:t>
            </a:r>
            <a:r>
              <a:rPr sz="2000" dirty="0">
                <a:latin typeface="Arial"/>
                <a:cs typeface="Arial"/>
              </a:rPr>
              <a:t>consolidation</a:t>
            </a:r>
            <a:r>
              <a:rPr sz="2000" spc="455" dirty="0">
                <a:latin typeface="Arial"/>
                <a:cs typeface="Arial"/>
              </a:rPr>
              <a:t> </a:t>
            </a:r>
            <a:r>
              <a:rPr sz="2000" dirty="0">
                <a:latin typeface="Arial"/>
                <a:cs typeface="Arial"/>
              </a:rPr>
              <a:t>sous</a:t>
            </a:r>
            <a:r>
              <a:rPr sz="2000" spc="445" dirty="0">
                <a:latin typeface="Arial"/>
                <a:cs typeface="Arial"/>
              </a:rPr>
              <a:t> </a:t>
            </a:r>
            <a:r>
              <a:rPr sz="2000" dirty="0">
                <a:latin typeface="Arial"/>
                <a:cs typeface="Arial"/>
              </a:rPr>
              <a:t>des</a:t>
            </a:r>
            <a:r>
              <a:rPr sz="2000" spc="459" dirty="0">
                <a:latin typeface="Arial"/>
                <a:cs typeface="Arial"/>
              </a:rPr>
              <a:t> </a:t>
            </a:r>
            <a:r>
              <a:rPr sz="2000" spc="-10" dirty="0">
                <a:latin typeface="Arial"/>
                <a:cs typeface="Arial"/>
              </a:rPr>
              <a:t>conditions 	</a:t>
            </a:r>
            <a:r>
              <a:rPr sz="2000" spc="-55" dirty="0">
                <a:latin typeface="Arial"/>
                <a:cs typeface="Arial"/>
              </a:rPr>
              <a:t>T/P.</a:t>
            </a:r>
            <a:r>
              <a:rPr sz="2000" spc="-40" dirty="0">
                <a:latin typeface="Arial"/>
                <a:cs typeface="Arial"/>
              </a:rPr>
              <a:t> </a:t>
            </a:r>
            <a:r>
              <a:rPr sz="2000" dirty="0">
                <a:latin typeface="Arial"/>
                <a:cs typeface="Arial"/>
              </a:rPr>
              <a:t>moins</a:t>
            </a:r>
            <a:r>
              <a:rPr sz="2000" spc="-50" dirty="0">
                <a:latin typeface="Arial"/>
                <a:cs typeface="Arial"/>
              </a:rPr>
              <a:t> </a:t>
            </a:r>
            <a:r>
              <a:rPr sz="2000" spc="-10" dirty="0">
                <a:latin typeface="Arial"/>
                <a:cs typeface="Arial"/>
              </a:rPr>
              <a:t>sévères.</a:t>
            </a:r>
            <a:endParaRPr sz="20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5604668" y="231089"/>
            <a:ext cx="3335654" cy="26924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498475">
              <a:lnSpc>
                <a:spcPct val="100000"/>
              </a:lnSpc>
              <a:spcBef>
                <a:spcPts val="95"/>
              </a:spcBef>
            </a:pPr>
            <a:r>
              <a:rPr sz="1600" dirty="0">
                <a:solidFill>
                  <a:srgbClr val="FFFFFF"/>
                </a:solidFill>
                <a:latin typeface="Calibri"/>
                <a:cs typeface="Calibri"/>
              </a:rPr>
              <a:t>IV</a:t>
            </a:r>
            <a:r>
              <a:rPr sz="1600" spc="-3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600" dirty="0">
                <a:solidFill>
                  <a:srgbClr val="FFFFFF"/>
                </a:solidFill>
                <a:latin typeface="Calibri"/>
                <a:cs typeface="Calibri"/>
              </a:rPr>
              <a:t>.</a:t>
            </a:r>
            <a:r>
              <a:rPr sz="1600" spc="-4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600" dirty="0">
                <a:solidFill>
                  <a:srgbClr val="FFFFFF"/>
                </a:solidFill>
                <a:latin typeface="Calibri"/>
                <a:cs typeface="Calibri"/>
              </a:rPr>
              <a:t>Les</a:t>
            </a:r>
            <a:r>
              <a:rPr sz="1600" spc="-3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600" dirty="0">
                <a:solidFill>
                  <a:srgbClr val="FFFFFF"/>
                </a:solidFill>
                <a:latin typeface="Calibri"/>
                <a:cs typeface="Calibri"/>
              </a:rPr>
              <a:t>roches</a:t>
            </a:r>
            <a:r>
              <a:rPr sz="1600" spc="-10" dirty="0">
                <a:solidFill>
                  <a:srgbClr val="FFFFFF"/>
                </a:solidFill>
                <a:latin typeface="Calibri"/>
                <a:cs typeface="Calibri"/>
              </a:rPr>
              <a:t> magmatiques</a:t>
            </a:r>
            <a:endParaRPr sz="1600">
              <a:latin typeface="Calibri"/>
              <a:cs typeface="Calibri"/>
            </a:endParaRPr>
          </a:p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301853" y="930656"/>
            <a:ext cx="3992245" cy="33083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2000" b="1" spc="-160" dirty="0">
                <a:solidFill>
                  <a:srgbClr val="1F487C"/>
                </a:solidFill>
                <a:latin typeface="Tahoma"/>
                <a:cs typeface="Tahoma"/>
              </a:rPr>
              <a:t>2</a:t>
            </a:r>
            <a:r>
              <a:rPr sz="2000" b="1" spc="-20" dirty="0">
                <a:solidFill>
                  <a:srgbClr val="1F487C"/>
                </a:solidFill>
                <a:latin typeface="Tahoma"/>
                <a:cs typeface="Tahoma"/>
              </a:rPr>
              <a:t> </a:t>
            </a:r>
            <a:r>
              <a:rPr sz="2000" b="1" spc="-30" dirty="0">
                <a:solidFill>
                  <a:srgbClr val="1F487C"/>
                </a:solidFill>
                <a:latin typeface="Tahoma"/>
                <a:cs typeface="Tahoma"/>
              </a:rPr>
              <a:t>types</a:t>
            </a:r>
            <a:r>
              <a:rPr sz="2000" b="1" spc="-110" dirty="0">
                <a:solidFill>
                  <a:srgbClr val="1F487C"/>
                </a:solidFill>
                <a:latin typeface="Tahoma"/>
                <a:cs typeface="Tahoma"/>
              </a:rPr>
              <a:t> </a:t>
            </a:r>
            <a:r>
              <a:rPr sz="2000" b="1" spc="70" dirty="0">
                <a:solidFill>
                  <a:srgbClr val="1F487C"/>
                </a:solidFill>
                <a:latin typeface="Tahoma"/>
                <a:cs typeface="Tahoma"/>
              </a:rPr>
              <a:t>de</a:t>
            </a:r>
            <a:r>
              <a:rPr sz="2000" b="1" spc="-75" dirty="0">
                <a:solidFill>
                  <a:srgbClr val="1F487C"/>
                </a:solidFill>
                <a:latin typeface="Tahoma"/>
                <a:cs typeface="Tahoma"/>
              </a:rPr>
              <a:t> </a:t>
            </a:r>
            <a:r>
              <a:rPr sz="2000" b="1" dirty="0">
                <a:solidFill>
                  <a:srgbClr val="1F487C"/>
                </a:solidFill>
                <a:latin typeface="Tahoma"/>
                <a:cs typeface="Tahoma"/>
              </a:rPr>
              <a:t>roches</a:t>
            </a:r>
            <a:r>
              <a:rPr sz="2000" b="1" spc="-90" dirty="0">
                <a:solidFill>
                  <a:srgbClr val="1F487C"/>
                </a:solidFill>
                <a:latin typeface="Tahoma"/>
                <a:cs typeface="Tahoma"/>
              </a:rPr>
              <a:t> </a:t>
            </a:r>
            <a:r>
              <a:rPr sz="2000" b="1" spc="-10" dirty="0">
                <a:solidFill>
                  <a:srgbClr val="1F487C"/>
                </a:solidFill>
                <a:latin typeface="Tahoma"/>
                <a:cs typeface="Tahoma"/>
              </a:rPr>
              <a:t>magmatiques</a:t>
            </a:r>
            <a:endParaRPr sz="2000">
              <a:latin typeface="Tahoma"/>
              <a:cs typeface="Tahoma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361899" y="1781936"/>
            <a:ext cx="1748789" cy="26924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600" dirty="0">
                <a:solidFill>
                  <a:srgbClr val="1F487C"/>
                </a:solidFill>
                <a:latin typeface="Calibri"/>
                <a:cs typeface="Calibri"/>
              </a:rPr>
              <a:t>-</a:t>
            </a:r>
            <a:r>
              <a:rPr sz="1600" spc="-45" dirty="0">
                <a:solidFill>
                  <a:srgbClr val="1F487C"/>
                </a:solidFill>
                <a:latin typeface="Calibri"/>
                <a:cs typeface="Calibri"/>
              </a:rPr>
              <a:t> </a:t>
            </a:r>
            <a:r>
              <a:rPr sz="1600" dirty="0">
                <a:solidFill>
                  <a:srgbClr val="1F487C"/>
                </a:solidFill>
                <a:latin typeface="Calibri"/>
                <a:cs typeface="Calibri"/>
              </a:rPr>
              <a:t>Roches</a:t>
            </a:r>
            <a:r>
              <a:rPr sz="1600" spc="-20" dirty="0">
                <a:solidFill>
                  <a:srgbClr val="1F487C"/>
                </a:solidFill>
                <a:latin typeface="Calibri"/>
                <a:cs typeface="Calibri"/>
              </a:rPr>
              <a:t> </a:t>
            </a:r>
            <a:r>
              <a:rPr sz="1600" spc="-10" dirty="0">
                <a:solidFill>
                  <a:srgbClr val="1F487C"/>
                </a:solidFill>
                <a:latin typeface="Calibri"/>
                <a:cs typeface="Calibri"/>
              </a:rPr>
              <a:t>plutoniques</a:t>
            </a:r>
            <a:endParaRPr sz="1600">
              <a:latin typeface="Calibri"/>
              <a:cs typeface="Calibri"/>
            </a:endParaRPr>
          </a:p>
        </p:txBody>
      </p:sp>
      <p:pic>
        <p:nvPicPr>
          <p:cNvPr id="5" name="object 5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394584" y="2261571"/>
            <a:ext cx="7595443" cy="1990528"/>
          </a:xfrm>
          <a:prstGeom prst="rect">
            <a:avLst/>
          </a:prstGeom>
        </p:spPr>
      </p:pic>
      <p:sp>
        <p:nvSpPr>
          <p:cNvPr id="6" name="object 6"/>
          <p:cNvSpPr txBox="1"/>
          <p:nvPr/>
        </p:nvSpPr>
        <p:spPr>
          <a:xfrm>
            <a:off x="5068570" y="1716786"/>
            <a:ext cx="1739900" cy="26924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600" dirty="0">
                <a:solidFill>
                  <a:srgbClr val="1F487C"/>
                </a:solidFill>
                <a:latin typeface="Calibri"/>
                <a:cs typeface="Calibri"/>
              </a:rPr>
              <a:t>-</a:t>
            </a:r>
            <a:r>
              <a:rPr sz="1600" spc="-45" dirty="0">
                <a:solidFill>
                  <a:srgbClr val="1F487C"/>
                </a:solidFill>
                <a:latin typeface="Calibri"/>
                <a:cs typeface="Calibri"/>
              </a:rPr>
              <a:t> </a:t>
            </a:r>
            <a:r>
              <a:rPr sz="1600" dirty="0">
                <a:solidFill>
                  <a:srgbClr val="1F487C"/>
                </a:solidFill>
                <a:latin typeface="Calibri"/>
                <a:cs typeface="Calibri"/>
              </a:rPr>
              <a:t>Roches</a:t>
            </a:r>
            <a:r>
              <a:rPr sz="1600" spc="-20" dirty="0">
                <a:solidFill>
                  <a:srgbClr val="1F487C"/>
                </a:solidFill>
                <a:latin typeface="Calibri"/>
                <a:cs typeface="Calibri"/>
              </a:rPr>
              <a:t> </a:t>
            </a:r>
            <a:r>
              <a:rPr sz="1600" spc="-10" dirty="0">
                <a:solidFill>
                  <a:srgbClr val="1F487C"/>
                </a:solidFill>
                <a:latin typeface="Calibri"/>
                <a:cs typeface="Calibri"/>
              </a:rPr>
              <a:t>volcaniques</a:t>
            </a:r>
            <a:endParaRPr sz="1600">
              <a:latin typeface="Calibri"/>
              <a:cs typeface="Calibri"/>
            </a:endParaRPr>
          </a:p>
        </p:txBody>
      </p:sp>
      <p:sp>
        <p:nvSpPr>
          <p:cNvPr id="7" name="object 7"/>
          <p:cNvSpPr/>
          <p:nvPr/>
        </p:nvSpPr>
        <p:spPr>
          <a:xfrm>
            <a:off x="2308986" y="4653534"/>
            <a:ext cx="3493135" cy="1709420"/>
          </a:xfrm>
          <a:custGeom>
            <a:avLst/>
            <a:gdLst/>
            <a:ahLst/>
            <a:cxnLst/>
            <a:rect l="l" t="t" r="r" b="b"/>
            <a:pathLst>
              <a:path w="3493135" h="1709420">
                <a:moveTo>
                  <a:pt x="1746377" y="0"/>
                </a:moveTo>
                <a:lnTo>
                  <a:pt x="1682358" y="563"/>
                </a:lnTo>
                <a:lnTo>
                  <a:pt x="1618919" y="2241"/>
                </a:lnTo>
                <a:lnTo>
                  <a:pt x="1556100" y="5013"/>
                </a:lnTo>
                <a:lnTo>
                  <a:pt x="1493940" y="8861"/>
                </a:lnTo>
                <a:lnTo>
                  <a:pt x="1432479" y="13765"/>
                </a:lnTo>
                <a:lnTo>
                  <a:pt x="1371755" y="19706"/>
                </a:lnTo>
                <a:lnTo>
                  <a:pt x="1311810" y="26665"/>
                </a:lnTo>
                <a:lnTo>
                  <a:pt x="1252681" y="34622"/>
                </a:lnTo>
                <a:lnTo>
                  <a:pt x="1194409" y="43557"/>
                </a:lnTo>
                <a:lnTo>
                  <a:pt x="1137033" y="53453"/>
                </a:lnTo>
                <a:lnTo>
                  <a:pt x="1080592" y="64289"/>
                </a:lnTo>
                <a:lnTo>
                  <a:pt x="1025126" y="76046"/>
                </a:lnTo>
                <a:lnTo>
                  <a:pt x="970675" y="88705"/>
                </a:lnTo>
                <a:lnTo>
                  <a:pt x="917277" y="102247"/>
                </a:lnTo>
                <a:lnTo>
                  <a:pt x="864973" y="116651"/>
                </a:lnTo>
                <a:lnTo>
                  <a:pt x="813801" y="131900"/>
                </a:lnTo>
                <a:lnTo>
                  <a:pt x="763802" y="147973"/>
                </a:lnTo>
                <a:lnTo>
                  <a:pt x="715015" y="164852"/>
                </a:lnTo>
                <a:lnTo>
                  <a:pt x="667478" y="182516"/>
                </a:lnTo>
                <a:lnTo>
                  <a:pt x="621232" y="200947"/>
                </a:lnTo>
                <a:lnTo>
                  <a:pt x="576317" y="220126"/>
                </a:lnTo>
                <a:lnTo>
                  <a:pt x="532771" y="240033"/>
                </a:lnTo>
                <a:lnTo>
                  <a:pt x="490634" y="260648"/>
                </a:lnTo>
                <a:lnTo>
                  <a:pt x="449945" y="281953"/>
                </a:lnTo>
                <a:lnTo>
                  <a:pt x="410745" y="303928"/>
                </a:lnTo>
                <a:lnTo>
                  <a:pt x="373072" y="326555"/>
                </a:lnTo>
                <a:lnTo>
                  <a:pt x="336966" y="349812"/>
                </a:lnTo>
                <a:lnTo>
                  <a:pt x="302466" y="373682"/>
                </a:lnTo>
                <a:lnTo>
                  <a:pt x="269613" y="398146"/>
                </a:lnTo>
                <a:lnTo>
                  <a:pt x="238444" y="423182"/>
                </a:lnTo>
                <a:lnTo>
                  <a:pt x="209001" y="448774"/>
                </a:lnTo>
                <a:lnTo>
                  <a:pt x="155446" y="501542"/>
                </a:lnTo>
                <a:lnTo>
                  <a:pt x="109264" y="556296"/>
                </a:lnTo>
                <a:lnTo>
                  <a:pt x="70771" y="612883"/>
                </a:lnTo>
                <a:lnTo>
                  <a:pt x="40282" y="671146"/>
                </a:lnTo>
                <a:lnTo>
                  <a:pt x="18113" y="730932"/>
                </a:lnTo>
                <a:lnTo>
                  <a:pt x="4581" y="792087"/>
                </a:lnTo>
                <a:lnTo>
                  <a:pt x="0" y="854456"/>
                </a:lnTo>
                <a:lnTo>
                  <a:pt x="1151" y="885776"/>
                </a:lnTo>
                <a:lnTo>
                  <a:pt x="10248" y="947546"/>
                </a:lnTo>
                <a:lnTo>
                  <a:pt x="28138" y="1008026"/>
                </a:lnTo>
                <a:lnTo>
                  <a:pt x="54506" y="1067061"/>
                </a:lnTo>
                <a:lnTo>
                  <a:pt x="89037" y="1124496"/>
                </a:lnTo>
                <a:lnTo>
                  <a:pt x="131414" y="1180178"/>
                </a:lnTo>
                <a:lnTo>
                  <a:pt x="181322" y="1233952"/>
                </a:lnTo>
                <a:lnTo>
                  <a:pt x="238444" y="1285663"/>
                </a:lnTo>
                <a:lnTo>
                  <a:pt x="269613" y="1310697"/>
                </a:lnTo>
                <a:lnTo>
                  <a:pt x="302466" y="1335157"/>
                </a:lnTo>
                <a:lnTo>
                  <a:pt x="336966" y="1359024"/>
                </a:lnTo>
                <a:lnTo>
                  <a:pt x="373072" y="1382280"/>
                </a:lnTo>
                <a:lnTo>
                  <a:pt x="410745" y="1404904"/>
                </a:lnTo>
                <a:lnTo>
                  <a:pt x="449945" y="1426877"/>
                </a:lnTo>
                <a:lnTo>
                  <a:pt x="490634" y="1448180"/>
                </a:lnTo>
                <a:lnTo>
                  <a:pt x="532771" y="1468793"/>
                </a:lnTo>
                <a:lnTo>
                  <a:pt x="576317" y="1488698"/>
                </a:lnTo>
                <a:lnTo>
                  <a:pt x="621232" y="1507875"/>
                </a:lnTo>
                <a:lnTo>
                  <a:pt x="667478" y="1526305"/>
                </a:lnTo>
                <a:lnTo>
                  <a:pt x="715015" y="1543968"/>
                </a:lnTo>
                <a:lnTo>
                  <a:pt x="763802" y="1560845"/>
                </a:lnTo>
                <a:lnTo>
                  <a:pt x="813801" y="1576917"/>
                </a:lnTo>
                <a:lnTo>
                  <a:pt x="864973" y="1592165"/>
                </a:lnTo>
                <a:lnTo>
                  <a:pt x="917277" y="1606568"/>
                </a:lnTo>
                <a:lnTo>
                  <a:pt x="970675" y="1620109"/>
                </a:lnTo>
                <a:lnTo>
                  <a:pt x="1025126" y="1632767"/>
                </a:lnTo>
                <a:lnTo>
                  <a:pt x="1080592" y="1644523"/>
                </a:lnTo>
                <a:lnTo>
                  <a:pt x="1137033" y="1655359"/>
                </a:lnTo>
                <a:lnTo>
                  <a:pt x="1194409" y="1665254"/>
                </a:lnTo>
                <a:lnTo>
                  <a:pt x="1252681" y="1674189"/>
                </a:lnTo>
                <a:lnTo>
                  <a:pt x="1311810" y="1682146"/>
                </a:lnTo>
                <a:lnTo>
                  <a:pt x="1371755" y="1689104"/>
                </a:lnTo>
                <a:lnTo>
                  <a:pt x="1432479" y="1695045"/>
                </a:lnTo>
                <a:lnTo>
                  <a:pt x="1493940" y="1699949"/>
                </a:lnTo>
                <a:lnTo>
                  <a:pt x="1556100" y="1703797"/>
                </a:lnTo>
                <a:lnTo>
                  <a:pt x="1618919" y="1706569"/>
                </a:lnTo>
                <a:lnTo>
                  <a:pt x="1682358" y="1708246"/>
                </a:lnTo>
                <a:lnTo>
                  <a:pt x="1746377" y="1708810"/>
                </a:lnTo>
                <a:lnTo>
                  <a:pt x="1810395" y="1708246"/>
                </a:lnTo>
                <a:lnTo>
                  <a:pt x="1873834" y="1706569"/>
                </a:lnTo>
                <a:lnTo>
                  <a:pt x="1936653" y="1703797"/>
                </a:lnTo>
                <a:lnTo>
                  <a:pt x="1998813" y="1699949"/>
                </a:lnTo>
                <a:lnTo>
                  <a:pt x="2060274" y="1695045"/>
                </a:lnTo>
                <a:lnTo>
                  <a:pt x="2120998" y="1689104"/>
                </a:lnTo>
                <a:lnTo>
                  <a:pt x="2180943" y="1682146"/>
                </a:lnTo>
                <a:lnTo>
                  <a:pt x="2240072" y="1674189"/>
                </a:lnTo>
                <a:lnTo>
                  <a:pt x="2298344" y="1665254"/>
                </a:lnTo>
                <a:lnTo>
                  <a:pt x="2355720" y="1655359"/>
                </a:lnTo>
                <a:lnTo>
                  <a:pt x="2412161" y="1644523"/>
                </a:lnTo>
                <a:lnTo>
                  <a:pt x="2467627" y="1632767"/>
                </a:lnTo>
                <a:lnTo>
                  <a:pt x="2522078" y="1620109"/>
                </a:lnTo>
                <a:lnTo>
                  <a:pt x="2575476" y="1606568"/>
                </a:lnTo>
                <a:lnTo>
                  <a:pt x="2627780" y="1592165"/>
                </a:lnTo>
                <a:lnTo>
                  <a:pt x="2678952" y="1576917"/>
                </a:lnTo>
                <a:lnTo>
                  <a:pt x="2728951" y="1560845"/>
                </a:lnTo>
                <a:lnTo>
                  <a:pt x="2777738" y="1543968"/>
                </a:lnTo>
                <a:lnTo>
                  <a:pt x="2825275" y="1526305"/>
                </a:lnTo>
                <a:lnTo>
                  <a:pt x="2871521" y="1507875"/>
                </a:lnTo>
                <a:lnTo>
                  <a:pt x="2916436" y="1488698"/>
                </a:lnTo>
                <a:lnTo>
                  <a:pt x="2959982" y="1468793"/>
                </a:lnTo>
                <a:lnTo>
                  <a:pt x="3002119" y="1448180"/>
                </a:lnTo>
                <a:lnTo>
                  <a:pt x="3042808" y="1426877"/>
                </a:lnTo>
                <a:lnTo>
                  <a:pt x="3082008" y="1404904"/>
                </a:lnTo>
                <a:lnTo>
                  <a:pt x="3119681" y="1382280"/>
                </a:lnTo>
                <a:lnTo>
                  <a:pt x="3155787" y="1359024"/>
                </a:lnTo>
                <a:lnTo>
                  <a:pt x="3190287" y="1335157"/>
                </a:lnTo>
                <a:lnTo>
                  <a:pt x="3223140" y="1310697"/>
                </a:lnTo>
                <a:lnTo>
                  <a:pt x="3254309" y="1285663"/>
                </a:lnTo>
                <a:lnTo>
                  <a:pt x="3283752" y="1260075"/>
                </a:lnTo>
                <a:lnTo>
                  <a:pt x="3337307" y="1207313"/>
                </a:lnTo>
                <a:lnTo>
                  <a:pt x="3383489" y="1152566"/>
                </a:lnTo>
                <a:lnTo>
                  <a:pt x="3421982" y="1095988"/>
                </a:lnTo>
                <a:lnTo>
                  <a:pt x="3452471" y="1037733"/>
                </a:lnTo>
                <a:lnTo>
                  <a:pt x="3474640" y="977957"/>
                </a:lnTo>
                <a:lnTo>
                  <a:pt x="3488172" y="916813"/>
                </a:lnTo>
                <a:lnTo>
                  <a:pt x="3492754" y="854456"/>
                </a:lnTo>
                <a:lnTo>
                  <a:pt x="3491602" y="823129"/>
                </a:lnTo>
                <a:lnTo>
                  <a:pt x="3482505" y="761348"/>
                </a:lnTo>
                <a:lnTo>
                  <a:pt x="3464615" y="700858"/>
                </a:lnTo>
                <a:lnTo>
                  <a:pt x="3438247" y="641814"/>
                </a:lnTo>
                <a:lnTo>
                  <a:pt x="3403716" y="584370"/>
                </a:lnTo>
                <a:lnTo>
                  <a:pt x="3361339" y="528681"/>
                </a:lnTo>
                <a:lnTo>
                  <a:pt x="3311431" y="474900"/>
                </a:lnTo>
                <a:lnTo>
                  <a:pt x="3254309" y="423182"/>
                </a:lnTo>
                <a:lnTo>
                  <a:pt x="3223140" y="398146"/>
                </a:lnTo>
                <a:lnTo>
                  <a:pt x="3190287" y="373682"/>
                </a:lnTo>
                <a:lnTo>
                  <a:pt x="3155787" y="349812"/>
                </a:lnTo>
                <a:lnTo>
                  <a:pt x="3119681" y="326555"/>
                </a:lnTo>
                <a:lnTo>
                  <a:pt x="3082008" y="303928"/>
                </a:lnTo>
                <a:lnTo>
                  <a:pt x="3042808" y="281953"/>
                </a:lnTo>
                <a:lnTo>
                  <a:pt x="3002119" y="260648"/>
                </a:lnTo>
                <a:lnTo>
                  <a:pt x="2959982" y="240033"/>
                </a:lnTo>
                <a:lnTo>
                  <a:pt x="2916436" y="220126"/>
                </a:lnTo>
                <a:lnTo>
                  <a:pt x="2871521" y="200947"/>
                </a:lnTo>
                <a:lnTo>
                  <a:pt x="2825275" y="182516"/>
                </a:lnTo>
                <a:lnTo>
                  <a:pt x="2777738" y="164852"/>
                </a:lnTo>
                <a:lnTo>
                  <a:pt x="2728951" y="147973"/>
                </a:lnTo>
                <a:lnTo>
                  <a:pt x="2678952" y="131900"/>
                </a:lnTo>
                <a:lnTo>
                  <a:pt x="2627780" y="116651"/>
                </a:lnTo>
                <a:lnTo>
                  <a:pt x="2575476" y="102247"/>
                </a:lnTo>
                <a:lnTo>
                  <a:pt x="2522078" y="88705"/>
                </a:lnTo>
                <a:lnTo>
                  <a:pt x="2467627" y="76046"/>
                </a:lnTo>
                <a:lnTo>
                  <a:pt x="2412161" y="64289"/>
                </a:lnTo>
                <a:lnTo>
                  <a:pt x="2355720" y="53453"/>
                </a:lnTo>
                <a:lnTo>
                  <a:pt x="2298344" y="43557"/>
                </a:lnTo>
                <a:lnTo>
                  <a:pt x="2240072" y="34622"/>
                </a:lnTo>
                <a:lnTo>
                  <a:pt x="2180943" y="26665"/>
                </a:lnTo>
                <a:lnTo>
                  <a:pt x="2120998" y="19706"/>
                </a:lnTo>
                <a:lnTo>
                  <a:pt x="2060274" y="13765"/>
                </a:lnTo>
                <a:lnTo>
                  <a:pt x="1998813" y="8861"/>
                </a:lnTo>
                <a:lnTo>
                  <a:pt x="1936653" y="5013"/>
                </a:lnTo>
                <a:lnTo>
                  <a:pt x="1873834" y="2241"/>
                </a:lnTo>
                <a:lnTo>
                  <a:pt x="1810395" y="563"/>
                </a:lnTo>
                <a:lnTo>
                  <a:pt x="1746377" y="0"/>
                </a:lnTo>
                <a:close/>
              </a:path>
            </a:pathLst>
          </a:custGeom>
          <a:solidFill>
            <a:srgbClr val="FF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 txBox="1"/>
          <p:nvPr/>
        </p:nvSpPr>
        <p:spPr>
          <a:xfrm>
            <a:off x="2781554" y="5069585"/>
            <a:ext cx="2550795" cy="848994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algn="ctr">
              <a:lnSpc>
                <a:spcPct val="100000"/>
              </a:lnSpc>
              <a:spcBef>
                <a:spcPts val="100"/>
              </a:spcBef>
            </a:pPr>
            <a:r>
              <a:rPr sz="1800" spc="-10" dirty="0">
                <a:latin typeface="Calibri"/>
                <a:cs typeface="Calibri"/>
              </a:rPr>
              <a:t>MAGMA</a:t>
            </a:r>
            <a:endParaRPr sz="1800">
              <a:latin typeface="Calibri"/>
              <a:cs typeface="Calibri"/>
            </a:endParaRPr>
          </a:p>
          <a:p>
            <a:pPr algn="ctr">
              <a:lnSpc>
                <a:spcPct val="100000"/>
              </a:lnSpc>
            </a:pPr>
            <a:r>
              <a:rPr sz="1800" spc="-10" dirty="0">
                <a:latin typeface="Calibri"/>
                <a:cs typeface="Calibri"/>
              </a:rPr>
              <a:t>(750-</a:t>
            </a:r>
            <a:r>
              <a:rPr sz="1800" dirty="0">
                <a:latin typeface="Calibri"/>
                <a:cs typeface="Calibri"/>
              </a:rPr>
              <a:t>1200°C</a:t>
            </a:r>
            <a:r>
              <a:rPr sz="1800" spc="-20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;</a:t>
            </a:r>
            <a:r>
              <a:rPr sz="1800" spc="-30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+/-</a:t>
            </a:r>
            <a:r>
              <a:rPr sz="1800" spc="-40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liquide</a:t>
            </a:r>
            <a:r>
              <a:rPr sz="1800" spc="-10" dirty="0">
                <a:latin typeface="Calibri"/>
                <a:cs typeface="Calibri"/>
              </a:rPr>
              <a:t> </a:t>
            </a:r>
            <a:r>
              <a:rPr sz="1800" spc="-50" dirty="0">
                <a:latin typeface="Calibri"/>
                <a:cs typeface="Calibri"/>
              </a:rPr>
              <a:t>;</a:t>
            </a:r>
            <a:endParaRPr sz="1800">
              <a:latin typeface="Calibri"/>
              <a:cs typeface="Calibri"/>
            </a:endParaRPr>
          </a:p>
          <a:p>
            <a:pPr algn="ctr">
              <a:lnSpc>
                <a:spcPct val="100000"/>
              </a:lnSpc>
            </a:pPr>
            <a:r>
              <a:rPr sz="1800" dirty="0">
                <a:latin typeface="Calibri"/>
                <a:cs typeface="Calibri"/>
              </a:rPr>
              <a:t>SiO</a:t>
            </a:r>
            <a:r>
              <a:rPr sz="1800" baseline="-20833" dirty="0">
                <a:latin typeface="Calibri"/>
                <a:cs typeface="Calibri"/>
              </a:rPr>
              <a:t>2</a:t>
            </a:r>
            <a:r>
              <a:rPr sz="1800" spc="172" baseline="-20833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+</a:t>
            </a:r>
            <a:r>
              <a:rPr sz="1800" spc="-10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autres</a:t>
            </a:r>
            <a:r>
              <a:rPr sz="1800" spc="-25" dirty="0">
                <a:latin typeface="Calibri"/>
                <a:cs typeface="Calibri"/>
              </a:rPr>
              <a:t> </a:t>
            </a:r>
            <a:r>
              <a:rPr sz="1800" spc="-10" dirty="0">
                <a:latin typeface="Calibri"/>
                <a:cs typeface="Calibri"/>
              </a:rPr>
              <a:t>oxydes</a:t>
            </a:r>
            <a:r>
              <a:rPr sz="1800" spc="-30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+</a:t>
            </a:r>
            <a:r>
              <a:rPr sz="1800" spc="-10" dirty="0">
                <a:latin typeface="Calibri"/>
                <a:cs typeface="Calibri"/>
              </a:rPr>
              <a:t> </a:t>
            </a:r>
            <a:r>
              <a:rPr sz="1800" spc="-20" dirty="0">
                <a:latin typeface="Calibri"/>
                <a:cs typeface="Calibri"/>
              </a:rPr>
              <a:t>gaz)</a:t>
            </a:r>
            <a:endParaRPr sz="1800">
              <a:latin typeface="Calibri"/>
              <a:cs typeface="Calibri"/>
            </a:endParaRPr>
          </a:p>
        </p:txBody>
      </p:sp>
      <p:grpSp>
        <p:nvGrpSpPr>
          <p:cNvPr id="9" name="object 9"/>
          <p:cNvGrpSpPr/>
          <p:nvPr/>
        </p:nvGrpSpPr>
        <p:grpSpPr>
          <a:xfrm>
            <a:off x="2326385" y="4375277"/>
            <a:ext cx="3873500" cy="1461135"/>
            <a:chOff x="2326385" y="4375277"/>
            <a:chExt cx="3873500" cy="1461135"/>
          </a:xfrm>
        </p:grpSpPr>
        <p:sp>
          <p:nvSpPr>
            <p:cNvPr id="10" name="object 10"/>
            <p:cNvSpPr/>
            <p:nvPr/>
          </p:nvSpPr>
          <p:spPr>
            <a:xfrm>
              <a:off x="2326386" y="4375277"/>
              <a:ext cx="3458210" cy="583565"/>
            </a:xfrm>
            <a:custGeom>
              <a:avLst/>
              <a:gdLst/>
              <a:ahLst/>
              <a:cxnLst/>
              <a:rect l="l" t="t" r="r" b="b"/>
              <a:pathLst>
                <a:path w="3458210" h="583564">
                  <a:moveTo>
                    <a:pt x="580263" y="529717"/>
                  </a:moveTo>
                  <a:lnTo>
                    <a:pt x="188150" y="135242"/>
                  </a:lnTo>
                  <a:lnTo>
                    <a:pt x="215341" y="108204"/>
                  </a:lnTo>
                  <a:lnTo>
                    <a:pt x="242189" y="81534"/>
                  </a:lnTo>
                  <a:lnTo>
                    <a:pt x="0" y="0"/>
                  </a:lnTo>
                  <a:lnTo>
                    <a:pt x="80010" y="242697"/>
                  </a:lnTo>
                  <a:lnTo>
                    <a:pt x="134061" y="188976"/>
                  </a:lnTo>
                  <a:lnTo>
                    <a:pt x="526161" y="583438"/>
                  </a:lnTo>
                  <a:lnTo>
                    <a:pt x="580263" y="529717"/>
                  </a:lnTo>
                  <a:close/>
                </a:path>
                <a:path w="3458210" h="583564">
                  <a:moveTo>
                    <a:pt x="3457956" y="0"/>
                  </a:moveTo>
                  <a:lnTo>
                    <a:pt x="3210941" y="65278"/>
                  </a:lnTo>
                  <a:lnTo>
                    <a:pt x="3261233" y="122440"/>
                  </a:lnTo>
                  <a:lnTo>
                    <a:pt x="2879598" y="458343"/>
                  </a:lnTo>
                  <a:lnTo>
                    <a:pt x="2929890" y="515620"/>
                  </a:lnTo>
                  <a:lnTo>
                    <a:pt x="3311588" y="179641"/>
                  </a:lnTo>
                  <a:lnTo>
                    <a:pt x="3361944" y="236855"/>
                  </a:lnTo>
                  <a:lnTo>
                    <a:pt x="3418509" y="97282"/>
                  </a:lnTo>
                  <a:lnTo>
                    <a:pt x="3457956" y="0"/>
                  </a:lnTo>
                  <a:close/>
                </a:path>
              </a:pathLst>
            </a:custGeom>
            <a:solidFill>
              <a:srgbClr val="FF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" name="object 11"/>
            <p:cNvSpPr/>
            <p:nvPr/>
          </p:nvSpPr>
          <p:spPr>
            <a:xfrm>
              <a:off x="5634990" y="4931791"/>
              <a:ext cx="564515" cy="904875"/>
            </a:xfrm>
            <a:custGeom>
              <a:avLst/>
              <a:gdLst/>
              <a:ahLst/>
              <a:cxnLst/>
              <a:rect l="l" t="t" r="r" b="b"/>
              <a:pathLst>
                <a:path w="564514" h="904875">
                  <a:moveTo>
                    <a:pt x="495173" y="904443"/>
                  </a:moveTo>
                  <a:lnTo>
                    <a:pt x="474649" y="873493"/>
                  </a:lnTo>
                  <a:lnTo>
                    <a:pt x="424561" y="797941"/>
                  </a:lnTo>
                  <a:lnTo>
                    <a:pt x="405599" y="830961"/>
                  </a:lnTo>
                  <a:lnTo>
                    <a:pt x="20574" y="609600"/>
                  </a:lnTo>
                  <a:lnTo>
                    <a:pt x="1651" y="642747"/>
                  </a:lnTo>
                  <a:lnTo>
                    <a:pt x="386613" y="864031"/>
                  </a:lnTo>
                  <a:lnTo>
                    <a:pt x="367665" y="897026"/>
                  </a:lnTo>
                  <a:lnTo>
                    <a:pt x="495173" y="904443"/>
                  </a:lnTo>
                  <a:close/>
                </a:path>
                <a:path w="564514" h="904875">
                  <a:moveTo>
                    <a:pt x="495173" y="0"/>
                  </a:moveTo>
                  <a:lnTo>
                    <a:pt x="369062" y="20320"/>
                  </a:lnTo>
                  <a:lnTo>
                    <a:pt x="391287" y="51269"/>
                  </a:lnTo>
                  <a:lnTo>
                    <a:pt x="0" y="332486"/>
                  </a:lnTo>
                  <a:lnTo>
                    <a:pt x="22225" y="363347"/>
                  </a:lnTo>
                  <a:lnTo>
                    <a:pt x="413524" y="82245"/>
                  </a:lnTo>
                  <a:lnTo>
                    <a:pt x="435737" y="113157"/>
                  </a:lnTo>
                  <a:lnTo>
                    <a:pt x="474091" y="40132"/>
                  </a:lnTo>
                  <a:lnTo>
                    <a:pt x="495173" y="0"/>
                  </a:lnTo>
                  <a:close/>
                </a:path>
                <a:path w="564514" h="904875">
                  <a:moveTo>
                    <a:pt x="564388" y="487045"/>
                  </a:moveTo>
                  <a:lnTo>
                    <a:pt x="526288" y="467995"/>
                  </a:lnTo>
                  <a:lnTo>
                    <a:pt x="450088" y="429895"/>
                  </a:lnTo>
                  <a:lnTo>
                    <a:pt x="450088" y="467995"/>
                  </a:lnTo>
                  <a:lnTo>
                    <a:pt x="11049" y="467995"/>
                  </a:lnTo>
                  <a:lnTo>
                    <a:pt x="11049" y="506095"/>
                  </a:lnTo>
                  <a:lnTo>
                    <a:pt x="450088" y="506095"/>
                  </a:lnTo>
                  <a:lnTo>
                    <a:pt x="450088" y="544195"/>
                  </a:lnTo>
                  <a:lnTo>
                    <a:pt x="526288" y="506095"/>
                  </a:lnTo>
                  <a:lnTo>
                    <a:pt x="564388" y="487045"/>
                  </a:lnTo>
                  <a:close/>
                </a:path>
              </a:pathLst>
            </a:custGeom>
            <a:solidFill>
              <a:srgbClr val="C0504D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2" name="object 12"/>
          <p:cNvSpPr txBox="1"/>
          <p:nvPr/>
        </p:nvSpPr>
        <p:spPr>
          <a:xfrm>
            <a:off x="6253607" y="4400169"/>
            <a:ext cx="1963420" cy="19659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100"/>
              </a:spcBef>
            </a:pPr>
            <a:r>
              <a:rPr sz="1800" b="1" spc="-10" dirty="0">
                <a:solidFill>
                  <a:srgbClr val="C0504D"/>
                </a:solidFill>
                <a:latin typeface="Tahoma"/>
                <a:cs typeface="Tahoma"/>
              </a:rPr>
              <a:t>Acides</a:t>
            </a:r>
            <a:endParaRPr sz="1800">
              <a:latin typeface="Tahoma"/>
              <a:cs typeface="Tahoma"/>
            </a:endParaRPr>
          </a:p>
          <a:p>
            <a:pPr marL="38100">
              <a:lnSpc>
                <a:spcPct val="100000"/>
              </a:lnSpc>
            </a:pPr>
            <a:r>
              <a:rPr sz="1800" b="1" spc="-35" dirty="0">
                <a:solidFill>
                  <a:srgbClr val="C0504D"/>
                </a:solidFill>
                <a:latin typeface="Tahoma"/>
                <a:cs typeface="Tahoma"/>
              </a:rPr>
              <a:t>SiO</a:t>
            </a:r>
            <a:r>
              <a:rPr sz="1800" b="1" spc="-52" baseline="-20833" dirty="0">
                <a:solidFill>
                  <a:srgbClr val="C0504D"/>
                </a:solidFill>
                <a:latin typeface="Tahoma"/>
                <a:cs typeface="Tahoma"/>
              </a:rPr>
              <a:t>2</a:t>
            </a:r>
            <a:r>
              <a:rPr sz="1800" b="1" spc="15" baseline="-20833" dirty="0">
                <a:solidFill>
                  <a:srgbClr val="C0504D"/>
                </a:solidFill>
                <a:latin typeface="Tahoma"/>
                <a:cs typeface="Tahoma"/>
              </a:rPr>
              <a:t> </a:t>
            </a:r>
            <a:r>
              <a:rPr sz="1800" b="1" spc="-400" dirty="0">
                <a:solidFill>
                  <a:srgbClr val="C0504D"/>
                </a:solidFill>
                <a:latin typeface="Tahoma"/>
                <a:cs typeface="Tahoma"/>
              </a:rPr>
              <a:t>&gt;</a:t>
            </a:r>
            <a:r>
              <a:rPr sz="1800" b="1" spc="-40" dirty="0">
                <a:solidFill>
                  <a:srgbClr val="C0504D"/>
                </a:solidFill>
                <a:latin typeface="Tahoma"/>
                <a:cs typeface="Tahoma"/>
              </a:rPr>
              <a:t> </a:t>
            </a:r>
            <a:r>
              <a:rPr sz="1800" b="1" spc="-340" dirty="0">
                <a:solidFill>
                  <a:srgbClr val="C0504D"/>
                </a:solidFill>
                <a:latin typeface="Tahoma"/>
                <a:cs typeface="Tahoma"/>
              </a:rPr>
              <a:t>65%</a:t>
            </a:r>
            <a:endParaRPr sz="1800">
              <a:latin typeface="Tahoma"/>
              <a:cs typeface="Tahoma"/>
            </a:endParaRPr>
          </a:p>
          <a:p>
            <a:pPr marL="38100">
              <a:lnSpc>
                <a:spcPct val="100000"/>
              </a:lnSpc>
              <a:spcBef>
                <a:spcPts val="1160"/>
              </a:spcBef>
            </a:pPr>
            <a:r>
              <a:rPr sz="1800" b="1" spc="-10" dirty="0">
                <a:solidFill>
                  <a:srgbClr val="C0504D"/>
                </a:solidFill>
                <a:latin typeface="Tahoma"/>
                <a:cs typeface="Tahoma"/>
              </a:rPr>
              <a:t>Intermédiaires</a:t>
            </a:r>
            <a:endParaRPr sz="1800">
              <a:latin typeface="Tahoma"/>
              <a:cs typeface="Tahoma"/>
            </a:endParaRPr>
          </a:p>
          <a:p>
            <a:pPr marL="38100">
              <a:lnSpc>
                <a:spcPct val="100000"/>
              </a:lnSpc>
            </a:pPr>
            <a:r>
              <a:rPr sz="1800" b="1" spc="-315" dirty="0">
                <a:solidFill>
                  <a:srgbClr val="C0504D"/>
                </a:solidFill>
                <a:latin typeface="Tahoma"/>
                <a:cs typeface="Tahoma"/>
              </a:rPr>
              <a:t>52%</a:t>
            </a:r>
            <a:r>
              <a:rPr sz="1800" b="1" spc="-20" dirty="0">
                <a:solidFill>
                  <a:srgbClr val="C0504D"/>
                </a:solidFill>
                <a:latin typeface="Tahoma"/>
                <a:cs typeface="Tahoma"/>
              </a:rPr>
              <a:t> </a:t>
            </a:r>
            <a:r>
              <a:rPr sz="1800" b="1" spc="-400" dirty="0">
                <a:solidFill>
                  <a:srgbClr val="C0504D"/>
                </a:solidFill>
                <a:latin typeface="Tahoma"/>
                <a:cs typeface="Tahoma"/>
              </a:rPr>
              <a:t>&lt;</a:t>
            </a:r>
            <a:r>
              <a:rPr sz="1800" b="1" spc="-40" dirty="0">
                <a:solidFill>
                  <a:srgbClr val="C0504D"/>
                </a:solidFill>
                <a:latin typeface="Tahoma"/>
                <a:cs typeface="Tahoma"/>
              </a:rPr>
              <a:t> </a:t>
            </a:r>
            <a:r>
              <a:rPr sz="1800" b="1" spc="-35" dirty="0">
                <a:solidFill>
                  <a:srgbClr val="C0504D"/>
                </a:solidFill>
                <a:latin typeface="Tahoma"/>
                <a:cs typeface="Tahoma"/>
              </a:rPr>
              <a:t>SiO</a:t>
            </a:r>
            <a:r>
              <a:rPr sz="1800" b="1" spc="-52" baseline="-20833" dirty="0">
                <a:solidFill>
                  <a:srgbClr val="C0504D"/>
                </a:solidFill>
                <a:latin typeface="Tahoma"/>
                <a:cs typeface="Tahoma"/>
              </a:rPr>
              <a:t>2</a:t>
            </a:r>
            <a:r>
              <a:rPr sz="1800" b="1" spc="30" baseline="-20833" dirty="0">
                <a:solidFill>
                  <a:srgbClr val="C0504D"/>
                </a:solidFill>
                <a:latin typeface="Tahoma"/>
                <a:cs typeface="Tahoma"/>
              </a:rPr>
              <a:t> </a:t>
            </a:r>
            <a:r>
              <a:rPr sz="1800" b="1" spc="-400" dirty="0">
                <a:solidFill>
                  <a:srgbClr val="C0504D"/>
                </a:solidFill>
                <a:latin typeface="Tahoma"/>
                <a:cs typeface="Tahoma"/>
              </a:rPr>
              <a:t>&lt;</a:t>
            </a:r>
            <a:r>
              <a:rPr sz="1800" b="1" spc="-30" dirty="0">
                <a:solidFill>
                  <a:srgbClr val="C0504D"/>
                </a:solidFill>
                <a:latin typeface="Tahoma"/>
                <a:cs typeface="Tahoma"/>
              </a:rPr>
              <a:t> </a:t>
            </a:r>
            <a:r>
              <a:rPr sz="1800" b="1" spc="-345" dirty="0">
                <a:solidFill>
                  <a:srgbClr val="C0504D"/>
                </a:solidFill>
                <a:latin typeface="Tahoma"/>
                <a:cs typeface="Tahoma"/>
              </a:rPr>
              <a:t>65%</a:t>
            </a:r>
            <a:endParaRPr sz="1800">
              <a:latin typeface="Tahoma"/>
              <a:cs typeface="Tahoma"/>
            </a:endParaRPr>
          </a:p>
          <a:p>
            <a:pPr marL="38100" marR="748030">
              <a:lnSpc>
                <a:spcPct val="100000"/>
              </a:lnSpc>
              <a:spcBef>
                <a:spcPts val="1155"/>
              </a:spcBef>
            </a:pPr>
            <a:r>
              <a:rPr sz="1800" b="1" spc="-10" dirty="0">
                <a:solidFill>
                  <a:srgbClr val="C0504D"/>
                </a:solidFill>
                <a:latin typeface="Tahoma"/>
                <a:cs typeface="Tahoma"/>
              </a:rPr>
              <a:t>Basiques </a:t>
            </a:r>
            <a:r>
              <a:rPr sz="1800" b="1" spc="-30" dirty="0">
                <a:solidFill>
                  <a:srgbClr val="C0504D"/>
                </a:solidFill>
                <a:latin typeface="Tahoma"/>
                <a:cs typeface="Tahoma"/>
              </a:rPr>
              <a:t>SiO</a:t>
            </a:r>
            <a:r>
              <a:rPr sz="1800" b="1" spc="-44" baseline="-20833" dirty="0">
                <a:solidFill>
                  <a:srgbClr val="C0504D"/>
                </a:solidFill>
                <a:latin typeface="Tahoma"/>
                <a:cs typeface="Tahoma"/>
              </a:rPr>
              <a:t>2</a:t>
            </a:r>
            <a:r>
              <a:rPr sz="1800" b="1" spc="7" baseline="-20833" dirty="0">
                <a:solidFill>
                  <a:srgbClr val="C0504D"/>
                </a:solidFill>
                <a:latin typeface="Tahoma"/>
                <a:cs typeface="Tahoma"/>
              </a:rPr>
              <a:t> </a:t>
            </a:r>
            <a:r>
              <a:rPr sz="1800" b="1" spc="-400" dirty="0">
                <a:solidFill>
                  <a:srgbClr val="C0504D"/>
                </a:solidFill>
                <a:latin typeface="Tahoma"/>
                <a:cs typeface="Tahoma"/>
              </a:rPr>
              <a:t>&lt;</a:t>
            </a:r>
            <a:r>
              <a:rPr sz="1800" b="1" spc="-40" dirty="0">
                <a:solidFill>
                  <a:srgbClr val="C0504D"/>
                </a:solidFill>
                <a:latin typeface="Tahoma"/>
                <a:cs typeface="Tahoma"/>
              </a:rPr>
              <a:t> </a:t>
            </a:r>
            <a:r>
              <a:rPr sz="1800" b="1" spc="-340" dirty="0">
                <a:solidFill>
                  <a:srgbClr val="C0504D"/>
                </a:solidFill>
                <a:latin typeface="Tahoma"/>
                <a:cs typeface="Tahoma"/>
              </a:rPr>
              <a:t>52%</a:t>
            </a:r>
            <a:endParaRPr sz="1800">
              <a:latin typeface="Tahoma"/>
              <a:cs typeface="Tahoma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465226" y="3839336"/>
            <a:ext cx="1224280" cy="1625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900" b="1" i="1" dirty="0">
                <a:latin typeface="Calibri"/>
                <a:cs typeface="Calibri"/>
              </a:rPr>
              <a:t>Source</a:t>
            </a:r>
            <a:r>
              <a:rPr sz="900" b="1" i="1" spc="10" dirty="0">
                <a:latin typeface="Calibri"/>
                <a:cs typeface="Calibri"/>
              </a:rPr>
              <a:t> </a:t>
            </a:r>
            <a:r>
              <a:rPr sz="900" b="1" i="1" dirty="0">
                <a:latin typeface="Calibri"/>
                <a:cs typeface="Calibri"/>
              </a:rPr>
              <a:t>:</a:t>
            </a:r>
            <a:r>
              <a:rPr sz="900" b="1" i="1" spc="15" dirty="0">
                <a:latin typeface="Calibri"/>
                <a:cs typeface="Calibri"/>
              </a:rPr>
              <a:t> </a:t>
            </a:r>
            <a:r>
              <a:rPr sz="900" b="1" i="1" spc="-10" dirty="0">
                <a:latin typeface="Calibri"/>
                <a:cs typeface="Calibri"/>
              </a:rPr>
              <a:t>LaSalle-Beauvais</a:t>
            </a:r>
            <a:endParaRPr sz="9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498475">
              <a:lnSpc>
                <a:spcPct val="100000"/>
              </a:lnSpc>
              <a:spcBef>
                <a:spcPts val="95"/>
              </a:spcBef>
            </a:pPr>
            <a:r>
              <a:rPr dirty="0"/>
              <a:t>IV</a:t>
            </a:r>
            <a:r>
              <a:rPr spc="-35" dirty="0"/>
              <a:t> </a:t>
            </a:r>
            <a:r>
              <a:rPr dirty="0"/>
              <a:t>.</a:t>
            </a:r>
            <a:r>
              <a:rPr spc="-45" dirty="0"/>
              <a:t> </a:t>
            </a:r>
            <a:r>
              <a:rPr dirty="0"/>
              <a:t>Les</a:t>
            </a:r>
            <a:r>
              <a:rPr spc="-35" dirty="0"/>
              <a:t> </a:t>
            </a:r>
            <a:r>
              <a:rPr dirty="0"/>
              <a:t>roches</a:t>
            </a:r>
            <a:r>
              <a:rPr spc="-10" dirty="0"/>
              <a:t> magmatiques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283565" y="932179"/>
            <a:ext cx="2403475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b="1" spc="-100" dirty="0">
                <a:solidFill>
                  <a:srgbClr val="1F487C"/>
                </a:solidFill>
                <a:latin typeface="Tahoma"/>
                <a:cs typeface="Tahoma"/>
              </a:rPr>
              <a:t>2</a:t>
            </a:r>
            <a:r>
              <a:rPr sz="1200" b="1" spc="-10" dirty="0">
                <a:solidFill>
                  <a:srgbClr val="1F487C"/>
                </a:solidFill>
                <a:latin typeface="Tahoma"/>
                <a:cs typeface="Tahoma"/>
              </a:rPr>
              <a:t> </a:t>
            </a:r>
            <a:r>
              <a:rPr sz="1200" b="1" spc="-20" dirty="0">
                <a:solidFill>
                  <a:srgbClr val="1F487C"/>
                </a:solidFill>
                <a:latin typeface="Tahoma"/>
                <a:cs typeface="Tahoma"/>
              </a:rPr>
              <a:t>types</a:t>
            </a:r>
            <a:r>
              <a:rPr sz="1200" b="1" spc="-10" dirty="0">
                <a:solidFill>
                  <a:srgbClr val="1F487C"/>
                </a:solidFill>
                <a:latin typeface="Tahoma"/>
                <a:cs typeface="Tahoma"/>
              </a:rPr>
              <a:t> </a:t>
            </a:r>
            <a:r>
              <a:rPr sz="1200" b="1" dirty="0">
                <a:solidFill>
                  <a:srgbClr val="1F487C"/>
                </a:solidFill>
                <a:latin typeface="Tahoma"/>
                <a:cs typeface="Tahoma"/>
              </a:rPr>
              <a:t>de</a:t>
            </a:r>
            <a:r>
              <a:rPr sz="1200" b="1" spc="-20" dirty="0">
                <a:solidFill>
                  <a:srgbClr val="1F487C"/>
                </a:solidFill>
                <a:latin typeface="Tahoma"/>
                <a:cs typeface="Tahoma"/>
              </a:rPr>
              <a:t> </a:t>
            </a:r>
            <a:r>
              <a:rPr sz="1200" b="1" spc="-10" dirty="0">
                <a:solidFill>
                  <a:srgbClr val="1F487C"/>
                </a:solidFill>
                <a:latin typeface="Tahoma"/>
                <a:cs typeface="Tahoma"/>
              </a:rPr>
              <a:t>roches</a:t>
            </a:r>
            <a:r>
              <a:rPr sz="1200" b="1" spc="-20" dirty="0">
                <a:solidFill>
                  <a:srgbClr val="1F487C"/>
                </a:solidFill>
                <a:latin typeface="Tahoma"/>
                <a:cs typeface="Tahoma"/>
              </a:rPr>
              <a:t> </a:t>
            </a:r>
            <a:r>
              <a:rPr sz="1200" b="1" spc="-10" dirty="0">
                <a:solidFill>
                  <a:srgbClr val="1F487C"/>
                </a:solidFill>
                <a:latin typeface="Tahoma"/>
                <a:cs typeface="Tahoma"/>
              </a:rPr>
              <a:t>magmatiques</a:t>
            </a:r>
            <a:endParaRPr sz="1200">
              <a:latin typeface="Tahoma"/>
              <a:cs typeface="Tahoma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315874" y="1390650"/>
            <a:ext cx="1161415" cy="18669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1050" dirty="0">
                <a:solidFill>
                  <a:srgbClr val="1F487C"/>
                </a:solidFill>
                <a:latin typeface="Calibri"/>
                <a:cs typeface="Calibri"/>
              </a:rPr>
              <a:t>-</a:t>
            </a:r>
            <a:r>
              <a:rPr sz="1050" spc="-10" dirty="0">
                <a:solidFill>
                  <a:srgbClr val="1F487C"/>
                </a:solidFill>
                <a:latin typeface="Calibri"/>
                <a:cs typeface="Calibri"/>
              </a:rPr>
              <a:t> </a:t>
            </a:r>
            <a:r>
              <a:rPr sz="1050" dirty="0">
                <a:solidFill>
                  <a:srgbClr val="1F487C"/>
                </a:solidFill>
                <a:latin typeface="Calibri"/>
                <a:cs typeface="Calibri"/>
              </a:rPr>
              <a:t>Roches</a:t>
            </a:r>
            <a:r>
              <a:rPr sz="1050" spc="-15" dirty="0">
                <a:solidFill>
                  <a:srgbClr val="1F487C"/>
                </a:solidFill>
                <a:latin typeface="Calibri"/>
                <a:cs typeface="Calibri"/>
              </a:rPr>
              <a:t> </a:t>
            </a:r>
            <a:r>
              <a:rPr sz="1050" spc="-10" dirty="0">
                <a:solidFill>
                  <a:srgbClr val="1F487C"/>
                </a:solidFill>
                <a:latin typeface="Calibri"/>
                <a:cs typeface="Calibri"/>
              </a:rPr>
              <a:t>plutoniques</a:t>
            </a:r>
            <a:endParaRPr sz="1050">
              <a:latin typeface="Calibri"/>
              <a:cs typeface="Calibri"/>
            </a:endParaRPr>
          </a:p>
        </p:txBody>
      </p:sp>
      <p:pic>
        <p:nvPicPr>
          <p:cNvPr id="5" name="object 5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295348" y="1637653"/>
            <a:ext cx="4106487" cy="1071696"/>
          </a:xfrm>
          <a:prstGeom prst="rect">
            <a:avLst/>
          </a:prstGeom>
        </p:spPr>
      </p:pic>
      <p:sp>
        <p:nvSpPr>
          <p:cNvPr id="6" name="object 6"/>
          <p:cNvSpPr txBox="1"/>
          <p:nvPr/>
        </p:nvSpPr>
        <p:spPr>
          <a:xfrm>
            <a:off x="2861310" y="1355216"/>
            <a:ext cx="1158240" cy="18669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1050" dirty="0">
                <a:solidFill>
                  <a:srgbClr val="1F487C"/>
                </a:solidFill>
                <a:latin typeface="Calibri"/>
                <a:cs typeface="Calibri"/>
              </a:rPr>
              <a:t>-</a:t>
            </a:r>
            <a:r>
              <a:rPr sz="1050" spc="-10" dirty="0">
                <a:solidFill>
                  <a:srgbClr val="1F487C"/>
                </a:solidFill>
                <a:latin typeface="Calibri"/>
                <a:cs typeface="Calibri"/>
              </a:rPr>
              <a:t> </a:t>
            </a:r>
            <a:r>
              <a:rPr sz="1050" dirty="0">
                <a:solidFill>
                  <a:srgbClr val="1F487C"/>
                </a:solidFill>
                <a:latin typeface="Calibri"/>
                <a:cs typeface="Calibri"/>
              </a:rPr>
              <a:t>Roches</a:t>
            </a:r>
            <a:r>
              <a:rPr sz="1050" spc="-15" dirty="0">
                <a:solidFill>
                  <a:srgbClr val="1F487C"/>
                </a:solidFill>
                <a:latin typeface="Calibri"/>
                <a:cs typeface="Calibri"/>
              </a:rPr>
              <a:t> </a:t>
            </a:r>
            <a:r>
              <a:rPr sz="1050" spc="-10" dirty="0">
                <a:solidFill>
                  <a:srgbClr val="1F487C"/>
                </a:solidFill>
                <a:latin typeface="Calibri"/>
                <a:cs typeface="Calibri"/>
              </a:rPr>
              <a:t>volcaniques</a:t>
            </a:r>
            <a:endParaRPr sz="1050">
              <a:latin typeface="Calibri"/>
              <a:cs typeface="Calibri"/>
            </a:endParaRPr>
          </a:p>
        </p:txBody>
      </p:sp>
      <p:sp>
        <p:nvSpPr>
          <p:cNvPr id="7" name="object 7"/>
          <p:cNvSpPr/>
          <p:nvPr/>
        </p:nvSpPr>
        <p:spPr>
          <a:xfrm>
            <a:off x="1332738" y="2930779"/>
            <a:ext cx="1889125" cy="924560"/>
          </a:xfrm>
          <a:custGeom>
            <a:avLst/>
            <a:gdLst/>
            <a:ahLst/>
            <a:cxnLst/>
            <a:rect l="l" t="t" r="r" b="b"/>
            <a:pathLst>
              <a:path w="1889125" h="924560">
                <a:moveTo>
                  <a:pt x="944372" y="0"/>
                </a:moveTo>
                <a:lnTo>
                  <a:pt x="882276" y="982"/>
                </a:lnTo>
                <a:lnTo>
                  <a:pt x="821253" y="3890"/>
                </a:lnTo>
                <a:lnTo>
                  <a:pt x="761428" y="8663"/>
                </a:lnTo>
                <a:lnTo>
                  <a:pt x="702924" y="15238"/>
                </a:lnTo>
                <a:lnTo>
                  <a:pt x="645867" y="23556"/>
                </a:lnTo>
                <a:lnTo>
                  <a:pt x="590380" y="33556"/>
                </a:lnTo>
                <a:lnTo>
                  <a:pt x="536588" y="45176"/>
                </a:lnTo>
                <a:lnTo>
                  <a:pt x="484615" y="58356"/>
                </a:lnTo>
                <a:lnTo>
                  <a:pt x="434587" y="73035"/>
                </a:lnTo>
                <a:lnTo>
                  <a:pt x="386626" y="89151"/>
                </a:lnTo>
                <a:lnTo>
                  <a:pt x="340858" y="106645"/>
                </a:lnTo>
                <a:lnTo>
                  <a:pt x="297407" y="125455"/>
                </a:lnTo>
                <a:lnTo>
                  <a:pt x="256398" y="145519"/>
                </a:lnTo>
                <a:lnTo>
                  <a:pt x="217954" y="166778"/>
                </a:lnTo>
                <a:lnTo>
                  <a:pt x="182201" y="189171"/>
                </a:lnTo>
                <a:lnTo>
                  <a:pt x="149262" y="212635"/>
                </a:lnTo>
                <a:lnTo>
                  <a:pt x="119262" y="237111"/>
                </a:lnTo>
                <a:lnTo>
                  <a:pt x="68578" y="288855"/>
                </a:lnTo>
                <a:lnTo>
                  <a:pt x="31142" y="343913"/>
                </a:lnTo>
                <a:lnTo>
                  <a:pt x="7951" y="401799"/>
                </a:lnTo>
                <a:lnTo>
                  <a:pt x="0" y="462025"/>
                </a:lnTo>
                <a:lnTo>
                  <a:pt x="2008" y="492401"/>
                </a:lnTo>
                <a:lnTo>
                  <a:pt x="17704" y="551518"/>
                </a:lnTo>
                <a:lnTo>
                  <a:pt x="48142" y="608051"/>
                </a:lnTo>
                <a:lnTo>
                  <a:pt x="92326" y="661513"/>
                </a:lnTo>
                <a:lnTo>
                  <a:pt x="149262" y="711416"/>
                </a:lnTo>
                <a:lnTo>
                  <a:pt x="182201" y="734880"/>
                </a:lnTo>
                <a:lnTo>
                  <a:pt x="217954" y="757273"/>
                </a:lnTo>
                <a:lnTo>
                  <a:pt x="256398" y="778532"/>
                </a:lnTo>
                <a:lnTo>
                  <a:pt x="297407" y="798596"/>
                </a:lnTo>
                <a:lnTo>
                  <a:pt x="340858" y="817406"/>
                </a:lnTo>
                <a:lnTo>
                  <a:pt x="386626" y="834900"/>
                </a:lnTo>
                <a:lnTo>
                  <a:pt x="434587" y="851016"/>
                </a:lnTo>
                <a:lnTo>
                  <a:pt x="484615" y="865695"/>
                </a:lnTo>
                <a:lnTo>
                  <a:pt x="536588" y="878875"/>
                </a:lnTo>
                <a:lnTo>
                  <a:pt x="590380" y="890495"/>
                </a:lnTo>
                <a:lnTo>
                  <a:pt x="645867" y="900495"/>
                </a:lnTo>
                <a:lnTo>
                  <a:pt x="702924" y="908813"/>
                </a:lnTo>
                <a:lnTo>
                  <a:pt x="761428" y="915388"/>
                </a:lnTo>
                <a:lnTo>
                  <a:pt x="821253" y="920161"/>
                </a:lnTo>
                <a:lnTo>
                  <a:pt x="882276" y="923069"/>
                </a:lnTo>
                <a:lnTo>
                  <a:pt x="944372" y="924052"/>
                </a:lnTo>
                <a:lnTo>
                  <a:pt x="1006467" y="923069"/>
                </a:lnTo>
                <a:lnTo>
                  <a:pt x="1067490" y="920161"/>
                </a:lnTo>
                <a:lnTo>
                  <a:pt x="1127315" y="915388"/>
                </a:lnTo>
                <a:lnTo>
                  <a:pt x="1185819" y="908813"/>
                </a:lnTo>
                <a:lnTo>
                  <a:pt x="1242876" y="900495"/>
                </a:lnTo>
                <a:lnTo>
                  <a:pt x="1298363" y="890495"/>
                </a:lnTo>
                <a:lnTo>
                  <a:pt x="1352155" y="878875"/>
                </a:lnTo>
                <a:lnTo>
                  <a:pt x="1404128" y="865695"/>
                </a:lnTo>
                <a:lnTo>
                  <a:pt x="1454156" y="851016"/>
                </a:lnTo>
                <a:lnTo>
                  <a:pt x="1502117" y="834900"/>
                </a:lnTo>
                <a:lnTo>
                  <a:pt x="1547885" y="817406"/>
                </a:lnTo>
                <a:lnTo>
                  <a:pt x="1591336" y="798596"/>
                </a:lnTo>
                <a:lnTo>
                  <a:pt x="1632345" y="778532"/>
                </a:lnTo>
                <a:lnTo>
                  <a:pt x="1670789" y="757273"/>
                </a:lnTo>
                <a:lnTo>
                  <a:pt x="1706542" y="734880"/>
                </a:lnTo>
                <a:lnTo>
                  <a:pt x="1739481" y="711416"/>
                </a:lnTo>
                <a:lnTo>
                  <a:pt x="1769481" y="686940"/>
                </a:lnTo>
                <a:lnTo>
                  <a:pt x="1820165" y="635196"/>
                </a:lnTo>
                <a:lnTo>
                  <a:pt x="1857601" y="580138"/>
                </a:lnTo>
                <a:lnTo>
                  <a:pt x="1880792" y="522252"/>
                </a:lnTo>
                <a:lnTo>
                  <a:pt x="1888744" y="462025"/>
                </a:lnTo>
                <a:lnTo>
                  <a:pt x="1886735" y="431650"/>
                </a:lnTo>
                <a:lnTo>
                  <a:pt x="1871039" y="372533"/>
                </a:lnTo>
                <a:lnTo>
                  <a:pt x="1840601" y="316000"/>
                </a:lnTo>
                <a:lnTo>
                  <a:pt x="1796417" y="262538"/>
                </a:lnTo>
                <a:lnTo>
                  <a:pt x="1739481" y="212635"/>
                </a:lnTo>
                <a:lnTo>
                  <a:pt x="1706542" y="189171"/>
                </a:lnTo>
                <a:lnTo>
                  <a:pt x="1670789" y="166778"/>
                </a:lnTo>
                <a:lnTo>
                  <a:pt x="1632345" y="145519"/>
                </a:lnTo>
                <a:lnTo>
                  <a:pt x="1591336" y="125455"/>
                </a:lnTo>
                <a:lnTo>
                  <a:pt x="1547885" y="106645"/>
                </a:lnTo>
                <a:lnTo>
                  <a:pt x="1502117" y="89151"/>
                </a:lnTo>
                <a:lnTo>
                  <a:pt x="1454156" y="73035"/>
                </a:lnTo>
                <a:lnTo>
                  <a:pt x="1404128" y="58356"/>
                </a:lnTo>
                <a:lnTo>
                  <a:pt x="1352155" y="45176"/>
                </a:lnTo>
                <a:lnTo>
                  <a:pt x="1298363" y="33556"/>
                </a:lnTo>
                <a:lnTo>
                  <a:pt x="1242876" y="23556"/>
                </a:lnTo>
                <a:lnTo>
                  <a:pt x="1185819" y="15238"/>
                </a:lnTo>
                <a:lnTo>
                  <a:pt x="1127315" y="8663"/>
                </a:lnTo>
                <a:lnTo>
                  <a:pt x="1067490" y="3890"/>
                </a:lnTo>
                <a:lnTo>
                  <a:pt x="1006467" y="982"/>
                </a:lnTo>
                <a:lnTo>
                  <a:pt x="944372" y="0"/>
                </a:lnTo>
                <a:close/>
              </a:path>
            </a:pathLst>
          </a:custGeom>
          <a:solidFill>
            <a:srgbClr val="FF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 txBox="1"/>
          <p:nvPr/>
        </p:nvSpPr>
        <p:spPr>
          <a:xfrm>
            <a:off x="1481582" y="3120008"/>
            <a:ext cx="1591945" cy="52959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algn="ctr">
              <a:lnSpc>
                <a:spcPct val="100000"/>
              </a:lnSpc>
              <a:spcBef>
                <a:spcPts val="105"/>
              </a:spcBef>
            </a:pPr>
            <a:r>
              <a:rPr sz="1100" spc="-10" dirty="0">
                <a:latin typeface="Calibri"/>
                <a:cs typeface="Calibri"/>
              </a:rPr>
              <a:t>MAGMA</a:t>
            </a:r>
            <a:endParaRPr sz="1100">
              <a:latin typeface="Calibri"/>
              <a:cs typeface="Calibri"/>
            </a:endParaRPr>
          </a:p>
          <a:p>
            <a:pPr marL="38100" marR="30480" algn="ctr">
              <a:lnSpc>
                <a:spcPct val="100000"/>
              </a:lnSpc>
            </a:pPr>
            <a:r>
              <a:rPr sz="1100" spc="-10" dirty="0">
                <a:latin typeface="Calibri"/>
                <a:cs typeface="Calibri"/>
              </a:rPr>
              <a:t>(750-</a:t>
            </a:r>
            <a:r>
              <a:rPr sz="1100" dirty="0">
                <a:latin typeface="Calibri"/>
                <a:cs typeface="Calibri"/>
              </a:rPr>
              <a:t>1200°C</a:t>
            </a:r>
            <a:r>
              <a:rPr sz="1100" spc="-2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;</a:t>
            </a:r>
            <a:r>
              <a:rPr sz="1100" spc="-1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+/-</a:t>
            </a:r>
            <a:r>
              <a:rPr sz="1100" spc="-2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liquide</a:t>
            </a:r>
            <a:r>
              <a:rPr sz="1100" spc="-20" dirty="0">
                <a:latin typeface="Calibri"/>
                <a:cs typeface="Calibri"/>
              </a:rPr>
              <a:t> </a:t>
            </a:r>
            <a:r>
              <a:rPr sz="1100" spc="-50" dirty="0">
                <a:latin typeface="Calibri"/>
                <a:cs typeface="Calibri"/>
              </a:rPr>
              <a:t>;</a:t>
            </a:r>
            <a:r>
              <a:rPr sz="1100" dirty="0">
                <a:latin typeface="Calibri"/>
                <a:cs typeface="Calibri"/>
              </a:rPr>
              <a:t> SiO</a:t>
            </a:r>
            <a:r>
              <a:rPr sz="1050" baseline="-19841" dirty="0">
                <a:latin typeface="Calibri"/>
                <a:cs typeface="Calibri"/>
              </a:rPr>
              <a:t>2</a:t>
            </a:r>
            <a:r>
              <a:rPr sz="1050" spc="112" baseline="-19841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+ autres</a:t>
            </a:r>
            <a:r>
              <a:rPr sz="1100" spc="-2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oxydes</a:t>
            </a:r>
            <a:r>
              <a:rPr sz="1100" spc="-3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+ </a:t>
            </a:r>
            <a:r>
              <a:rPr sz="1100" spc="-20" dirty="0">
                <a:latin typeface="Calibri"/>
                <a:cs typeface="Calibri"/>
              </a:rPr>
              <a:t>gaz)</a:t>
            </a:r>
            <a:endParaRPr sz="1100">
              <a:latin typeface="Calibri"/>
              <a:cs typeface="Calibri"/>
            </a:endParaRPr>
          </a:p>
        </p:txBody>
      </p:sp>
      <p:grpSp>
        <p:nvGrpSpPr>
          <p:cNvPr id="9" name="object 9"/>
          <p:cNvGrpSpPr/>
          <p:nvPr/>
        </p:nvGrpSpPr>
        <p:grpSpPr>
          <a:xfrm>
            <a:off x="1342136" y="2780283"/>
            <a:ext cx="2094864" cy="790575"/>
            <a:chOff x="1342136" y="2780283"/>
            <a:chExt cx="2094864" cy="790575"/>
          </a:xfrm>
        </p:grpSpPr>
        <p:sp>
          <p:nvSpPr>
            <p:cNvPr id="10" name="object 10"/>
            <p:cNvSpPr/>
            <p:nvPr/>
          </p:nvSpPr>
          <p:spPr>
            <a:xfrm>
              <a:off x="1342136" y="2780283"/>
              <a:ext cx="1870075" cy="328295"/>
            </a:xfrm>
            <a:custGeom>
              <a:avLst/>
              <a:gdLst/>
              <a:ahLst/>
              <a:cxnLst/>
              <a:rect l="l" t="t" r="r" b="b"/>
              <a:pathLst>
                <a:path w="1870075" h="328294">
                  <a:moveTo>
                    <a:pt x="326136" y="274066"/>
                  </a:moveTo>
                  <a:lnTo>
                    <a:pt x="188150" y="135242"/>
                  </a:lnTo>
                  <a:lnTo>
                    <a:pt x="215341" y="108204"/>
                  </a:lnTo>
                  <a:lnTo>
                    <a:pt x="242189" y="81534"/>
                  </a:lnTo>
                  <a:lnTo>
                    <a:pt x="0" y="0"/>
                  </a:lnTo>
                  <a:lnTo>
                    <a:pt x="80010" y="242697"/>
                  </a:lnTo>
                  <a:lnTo>
                    <a:pt x="134073" y="188976"/>
                  </a:lnTo>
                  <a:lnTo>
                    <a:pt x="272161" y="327787"/>
                  </a:lnTo>
                  <a:lnTo>
                    <a:pt x="326136" y="274066"/>
                  </a:lnTo>
                  <a:close/>
                </a:path>
                <a:path w="1870075" h="328294">
                  <a:moveTo>
                    <a:pt x="1870075" y="0"/>
                  </a:moveTo>
                  <a:lnTo>
                    <a:pt x="1622933" y="65278"/>
                  </a:lnTo>
                  <a:lnTo>
                    <a:pt x="1673263" y="122478"/>
                  </a:lnTo>
                  <a:lnTo>
                    <a:pt x="1545590" y="234696"/>
                  </a:lnTo>
                  <a:lnTo>
                    <a:pt x="1596009" y="291973"/>
                  </a:lnTo>
                  <a:lnTo>
                    <a:pt x="1723580" y="179654"/>
                  </a:lnTo>
                  <a:lnTo>
                    <a:pt x="1773936" y="236855"/>
                  </a:lnTo>
                  <a:lnTo>
                    <a:pt x="1830578" y="97282"/>
                  </a:lnTo>
                  <a:lnTo>
                    <a:pt x="1870075" y="0"/>
                  </a:lnTo>
                  <a:close/>
                </a:path>
              </a:pathLst>
            </a:custGeom>
            <a:solidFill>
              <a:srgbClr val="FF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" name="object 11"/>
            <p:cNvSpPr/>
            <p:nvPr/>
          </p:nvSpPr>
          <p:spPr>
            <a:xfrm>
              <a:off x="3126232" y="3081273"/>
              <a:ext cx="310515" cy="489584"/>
            </a:xfrm>
            <a:custGeom>
              <a:avLst/>
              <a:gdLst/>
              <a:ahLst/>
              <a:cxnLst/>
              <a:rect l="l" t="t" r="r" b="b"/>
              <a:pathLst>
                <a:path w="310514" h="489585">
                  <a:moveTo>
                    <a:pt x="272923" y="489077"/>
                  </a:moveTo>
                  <a:lnTo>
                    <a:pt x="252387" y="458089"/>
                  </a:lnTo>
                  <a:lnTo>
                    <a:pt x="202298" y="382524"/>
                  </a:lnTo>
                  <a:lnTo>
                    <a:pt x="183349" y="415569"/>
                  </a:lnTo>
                  <a:lnTo>
                    <a:pt x="20574" y="322072"/>
                  </a:lnTo>
                  <a:lnTo>
                    <a:pt x="1651" y="355092"/>
                  </a:lnTo>
                  <a:lnTo>
                    <a:pt x="164388" y="448640"/>
                  </a:lnTo>
                  <a:lnTo>
                    <a:pt x="145415" y="481711"/>
                  </a:lnTo>
                  <a:lnTo>
                    <a:pt x="272923" y="489077"/>
                  </a:lnTo>
                  <a:close/>
                </a:path>
                <a:path w="310514" h="489585">
                  <a:moveTo>
                    <a:pt x="272923" y="0"/>
                  </a:moveTo>
                  <a:lnTo>
                    <a:pt x="146812" y="20320"/>
                  </a:lnTo>
                  <a:lnTo>
                    <a:pt x="169049" y="51244"/>
                  </a:lnTo>
                  <a:lnTo>
                    <a:pt x="0" y="172593"/>
                  </a:lnTo>
                  <a:lnTo>
                    <a:pt x="22225" y="203581"/>
                  </a:lnTo>
                  <a:lnTo>
                    <a:pt x="191249" y="82130"/>
                  </a:lnTo>
                  <a:lnTo>
                    <a:pt x="213487" y="113030"/>
                  </a:lnTo>
                  <a:lnTo>
                    <a:pt x="251815" y="40132"/>
                  </a:lnTo>
                  <a:lnTo>
                    <a:pt x="272923" y="0"/>
                  </a:lnTo>
                  <a:close/>
                </a:path>
                <a:path w="310514" h="489585">
                  <a:moveTo>
                    <a:pt x="310388" y="263398"/>
                  </a:moveTo>
                  <a:lnTo>
                    <a:pt x="272288" y="244348"/>
                  </a:lnTo>
                  <a:lnTo>
                    <a:pt x="196088" y="206248"/>
                  </a:lnTo>
                  <a:lnTo>
                    <a:pt x="196088" y="244348"/>
                  </a:lnTo>
                  <a:lnTo>
                    <a:pt x="11176" y="244348"/>
                  </a:lnTo>
                  <a:lnTo>
                    <a:pt x="11176" y="282448"/>
                  </a:lnTo>
                  <a:lnTo>
                    <a:pt x="196088" y="282448"/>
                  </a:lnTo>
                  <a:lnTo>
                    <a:pt x="196088" y="320548"/>
                  </a:lnTo>
                  <a:lnTo>
                    <a:pt x="272288" y="282448"/>
                  </a:lnTo>
                  <a:lnTo>
                    <a:pt x="310388" y="263398"/>
                  </a:lnTo>
                  <a:close/>
                </a:path>
              </a:pathLst>
            </a:custGeom>
            <a:solidFill>
              <a:srgbClr val="C0504D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2" name="object 12"/>
          <p:cNvSpPr txBox="1"/>
          <p:nvPr/>
        </p:nvSpPr>
        <p:spPr>
          <a:xfrm>
            <a:off x="3490595" y="2808477"/>
            <a:ext cx="1234440" cy="111442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38100" marR="469265">
              <a:lnSpc>
                <a:spcPct val="100000"/>
              </a:lnSpc>
              <a:spcBef>
                <a:spcPts val="105"/>
              </a:spcBef>
            </a:pPr>
            <a:r>
              <a:rPr sz="1100" b="1" spc="-10" dirty="0">
                <a:solidFill>
                  <a:srgbClr val="C0504D"/>
                </a:solidFill>
                <a:latin typeface="Tahoma"/>
                <a:cs typeface="Tahoma"/>
              </a:rPr>
              <a:t>Acides </a:t>
            </a:r>
            <a:r>
              <a:rPr sz="1100" b="1" spc="-25" dirty="0">
                <a:solidFill>
                  <a:srgbClr val="C0504D"/>
                </a:solidFill>
                <a:latin typeface="Tahoma"/>
                <a:cs typeface="Tahoma"/>
              </a:rPr>
              <a:t>SiO</a:t>
            </a:r>
            <a:r>
              <a:rPr sz="1050" b="1" spc="-37" baseline="-19841" dirty="0">
                <a:solidFill>
                  <a:srgbClr val="C0504D"/>
                </a:solidFill>
                <a:latin typeface="Tahoma"/>
                <a:cs typeface="Tahoma"/>
              </a:rPr>
              <a:t>2</a:t>
            </a:r>
            <a:r>
              <a:rPr sz="1050" b="1" spc="30" baseline="-19841" dirty="0">
                <a:solidFill>
                  <a:srgbClr val="C0504D"/>
                </a:solidFill>
                <a:latin typeface="Tahoma"/>
                <a:cs typeface="Tahoma"/>
              </a:rPr>
              <a:t> </a:t>
            </a:r>
            <a:r>
              <a:rPr sz="1100" b="1" spc="-250" dirty="0">
                <a:solidFill>
                  <a:srgbClr val="C0504D"/>
                </a:solidFill>
                <a:latin typeface="Tahoma"/>
                <a:cs typeface="Tahoma"/>
              </a:rPr>
              <a:t>&gt;</a:t>
            </a:r>
            <a:r>
              <a:rPr sz="1100" b="1" spc="-5" dirty="0">
                <a:solidFill>
                  <a:srgbClr val="C0504D"/>
                </a:solidFill>
                <a:latin typeface="Tahoma"/>
                <a:cs typeface="Tahoma"/>
              </a:rPr>
              <a:t> </a:t>
            </a:r>
            <a:r>
              <a:rPr sz="1100" b="1" spc="-180" dirty="0">
                <a:solidFill>
                  <a:srgbClr val="C0504D"/>
                </a:solidFill>
                <a:latin typeface="Tahoma"/>
                <a:cs typeface="Tahoma"/>
              </a:rPr>
              <a:t>65%</a:t>
            </a:r>
            <a:endParaRPr sz="1100">
              <a:latin typeface="Tahoma"/>
              <a:cs typeface="Tahoma"/>
            </a:endParaRPr>
          </a:p>
          <a:p>
            <a:pPr marL="38100" marR="30480">
              <a:lnSpc>
                <a:spcPct val="100000"/>
              </a:lnSpc>
              <a:spcBef>
                <a:spcPts val="320"/>
              </a:spcBef>
            </a:pPr>
            <a:r>
              <a:rPr sz="1100" b="1" spc="-10" dirty="0">
                <a:solidFill>
                  <a:srgbClr val="C0504D"/>
                </a:solidFill>
                <a:latin typeface="Tahoma"/>
                <a:cs typeface="Tahoma"/>
              </a:rPr>
              <a:t>Intermédiaires </a:t>
            </a:r>
            <a:r>
              <a:rPr sz="1100" b="1" spc="-185" dirty="0">
                <a:solidFill>
                  <a:srgbClr val="C0504D"/>
                </a:solidFill>
                <a:latin typeface="Tahoma"/>
                <a:cs typeface="Tahoma"/>
              </a:rPr>
              <a:t>52%</a:t>
            </a:r>
            <a:r>
              <a:rPr sz="1100" b="1" spc="-40" dirty="0">
                <a:solidFill>
                  <a:srgbClr val="C0504D"/>
                </a:solidFill>
                <a:latin typeface="Tahoma"/>
                <a:cs typeface="Tahoma"/>
              </a:rPr>
              <a:t> </a:t>
            </a:r>
            <a:r>
              <a:rPr sz="1100" b="1" spc="-250" dirty="0">
                <a:solidFill>
                  <a:srgbClr val="C0504D"/>
                </a:solidFill>
                <a:latin typeface="Tahoma"/>
                <a:cs typeface="Tahoma"/>
              </a:rPr>
              <a:t>&lt;</a:t>
            </a:r>
            <a:r>
              <a:rPr sz="1100" b="1" spc="-5" dirty="0">
                <a:solidFill>
                  <a:srgbClr val="C0504D"/>
                </a:solidFill>
                <a:latin typeface="Tahoma"/>
                <a:cs typeface="Tahoma"/>
              </a:rPr>
              <a:t> </a:t>
            </a:r>
            <a:r>
              <a:rPr sz="1100" b="1" spc="-25" dirty="0">
                <a:solidFill>
                  <a:srgbClr val="C0504D"/>
                </a:solidFill>
                <a:latin typeface="Tahoma"/>
                <a:cs typeface="Tahoma"/>
              </a:rPr>
              <a:t>SiO</a:t>
            </a:r>
            <a:r>
              <a:rPr sz="1050" b="1" spc="-37" baseline="-19841" dirty="0">
                <a:solidFill>
                  <a:srgbClr val="C0504D"/>
                </a:solidFill>
                <a:latin typeface="Tahoma"/>
                <a:cs typeface="Tahoma"/>
              </a:rPr>
              <a:t>2</a:t>
            </a:r>
            <a:r>
              <a:rPr sz="1050" b="1" spc="82" baseline="-19841" dirty="0">
                <a:solidFill>
                  <a:srgbClr val="C0504D"/>
                </a:solidFill>
                <a:latin typeface="Tahoma"/>
                <a:cs typeface="Tahoma"/>
              </a:rPr>
              <a:t> </a:t>
            </a:r>
            <a:r>
              <a:rPr sz="1100" b="1" spc="-250" dirty="0">
                <a:solidFill>
                  <a:srgbClr val="C0504D"/>
                </a:solidFill>
                <a:latin typeface="Tahoma"/>
                <a:cs typeface="Tahoma"/>
              </a:rPr>
              <a:t>&lt;</a:t>
            </a:r>
            <a:r>
              <a:rPr sz="1100" b="1" spc="-15" dirty="0">
                <a:solidFill>
                  <a:srgbClr val="C0504D"/>
                </a:solidFill>
                <a:latin typeface="Tahoma"/>
                <a:cs typeface="Tahoma"/>
              </a:rPr>
              <a:t> </a:t>
            </a:r>
            <a:r>
              <a:rPr sz="1100" b="1" spc="-175" dirty="0">
                <a:solidFill>
                  <a:srgbClr val="C0504D"/>
                </a:solidFill>
                <a:latin typeface="Tahoma"/>
                <a:cs typeface="Tahoma"/>
              </a:rPr>
              <a:t>65%</a:t>
            </a:r>
            <a:endParaRPr sz="1100">
              <a:latin typeface="Tahoma"/>
              <a:cs typeface="Tahoma"/>
            </a:endParaRPr>
          </a:p>
          <a:p>
            <a:pPr marL="38100" marR="469265">
              <a:lnSpc>
                <a:spcPct val="100000"/>
              </a:lnSpc>
              <a:spcBef>
                <a:spcPts val="325"/>
              </a:spcBef>
            </a:pPr>
            <a:r>
              <a:rPr sz="1100" b="1" spc="-10" dirty="0">
                <a:solidFill>
                  <a:srgbClr val="C0504D"/>
                </a:solidFill>
                <a:latin typeface="Tahoma"/>
                <a:cs typeface="Tahoma"/>
              </a:rPr>
              <a:t>Basiques </a:t>
            </a:r>
            <a:r>
              <a:rPr sz="1100" b="1" spc="-25" dirty="0">
                <a:solidFill>
                  <a:srgbClr val="C0504D"/>
                </a:solidFill>
                <a:latin typeface="Tahoma"/>
                <a:cs typeface="Tahoma"/>
              </a:rPr>
              <a:t>SiO</a:t>
            </a:r>
            <a:r>
              <a:rPr sz="1050" b="1" spc="-37" baseline="-19841" dirty="0">
                <a:solidFill>
                  <a:srgbClr val="C0504D"/>
                </a:solidFill>
                <a:latin typeface="Tahoma"/>
                <a:cs typeface="Tahoma"/>
              </a:rPr>
              <a:t>2</a:t>
            </a:r>
            <a:r>
              <a:rPr sz="1050" b="1" spc="30" baseline="-19841" dirty="0">
                <a:solidFill>
                  <a:srgbClr val="C0504D"/>
                </a:solidFill>
                <a:latin typeface="Tahoma"/>
                <a:cs typeface="Tahoma"/>
              </a:rPr>
              <a:t> </a:t>
            </a:r>
            <a:r>
              <a:rPr sz="1100" b="1" spc="-250" dirty="0">
                <a:solidFill>
                  <a:srgbClr val="C0504D"/>
                </a:solidFill>
                <a:latin typeface="Tahoma"/>
                <a:cs typeface="Tahoma"/>
              </a:rPr>
              <a:t>&lt;</a:t>
            </a:r>
            <a:r>
              <a:rPr sz="1100" b="1" spc="-5" dirty="0">
                <a:solidFill>
                  <a:srgbClr val="C0504D"/>
                </a:solidFill>
                <a:latin typeface="Tahoma"/>
                <a:cs typeface="Tahoma"/>
              </a:rPr>
              <a:t> </a:t>
            </a:r>
            <a:r>
              <a:rPr sz="1100" b="1" spc="-180" dirty="0">
                <a:solidFill>
                  <a:srgbClr val="C0504D"/>
                </a:solidFill>
                <a:latin typeface="Tahoma"/>
                <a:cs typeface="Tahoma"/>
              </a:rPr>
              <a:t>52%</a:t>
            </a:r>
            <a:endParaRPr sz="1100">
              <a:latin typeface="Tahoma"/>
              <a:cs typeface="Tahoma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330200" y="2495169"/>
            <a:ext cx="663575" cy="10223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500" b="1" i="1" dirty="0">
                <a:latin typeface="Calibri"/>
                <a:cs typeface="Calibri"/>
              </a:rPr>
              <a:t>Source</a:t>
            </a:r>
            <a:r>
              <a:rPr sz="500" b="1" i="1" spc="35" dirty="0">
                <a:latin typeface="Calibri"/>
                <a:cs typeface="Calibri"/>
              </a:rPr>
              <a:t> </a:t>
            </a:r>
            <a:r>
              <a:rPr sz="500" b="1" i="1" spc="-10" dirty="0">
                <a:latin typeface="Calibri"/>
                <a:cs typeface="Calibri"/>
              </a:rPr>
              <a:t>LaSalle-Beauvais</a:t>
            </a:r>
            <a:endParaRPr sz="500">
              <a:latin typeface="Calibri"/>
              <a:cs typeface="Calibri"/>
            </a:endParaRPr>
          </a:p>
        </p:txBody>
      </p:sp>
      <p:pic>
        <p:nvPicPr>
          <p:cNvPr id="14" name="object 14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2933064" y="3876809"/>
            <a:ext cx="5961973" cy="2855920"/>
          </a:xfrm>
          <a:prstGeom prst="rect">
            <a:avLst/>
          </a:prstGeom>
        </p:spPr>
      </p:pic>
    </p:spTree>
  </p:cSld>
  <p:clrMapOvr>
    <a:masterClrMapping/>
  </p:clrMapOvr>
</p:sld>
</file>

<file path=ppt/slides/slide8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5028438" y="231089"/>
            <a:ext cx="3911600" cy="92583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075055">
              <a:lnSpc>
                <a:spcPct val="100000"/>
              </a:lnSpc>
              <a:spcBef>
                <a:spcPts val="95"/>
              </a:spcBef>
            </a:pPr>
            <a:r>
              <a:rPr sz="1600" dirty="0">
                <a:solidFill>
                  <a:srgbClr val="FFFFFF"/>
                </a:solidFill>
                <a:latin typeface="Calibri"/>
                <a:cs typeface="Calibri"/>
              </a:rPr>
              <a:t>IV</a:t>
            </a:r>
            <a:r>
              <a:rPr sz="1600" spc="-3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600" dirty="0">
                <a:solidFill>
                  <a:srgbClr val="FFFFFF"/>
                </a:solidFill>
                <a:latin typeface="Calibri"/>
                <a:cs typeface="Calibri"/>
              </a:rPr>
              <a:t>.</a:t>
            </a:r>
            <a:r>
              <a:rPr sz="1600" spc="-4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600" dirty="0">
                <a:solidFill>
                  <a:srgbClr val="FFFFFF"/>
                </a:solidFill>
                <a:latin typeface="Calibri"/>
                <a:cs typeface="Calibri"/>
              </a:rPr>
              <a:t>Les</a:t>
            </a:r>
            <a:r>
              <a:rPr sz="1600" spc="-3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600" dirty="0">
                <a:solidFill>
                  <a:srgbClr val="FFFFFF"/>
                </a:solidFill>
                <a:latin typeface="Calibri"/>
                <a:cs typeface="Calibri"/>
              </a:rPr>
              <a:t>roches</a:t>
            </a:r>
            <a:r>
              <a:rPr sz="1600" spc="-10" dirty="0">
                <a:solidFill>
                  <a:srgbClr val="FFFFFF"/>
                </a:solidFill>
                <a:latin typeface="Calibri"/>
                <a:cs typeface="Calibri"/>
              </a:rPr>
              <a:t> magmatiques</a:t>
            </a:r>
            <a:endParaRPr sz="1600">
              <a:latin typeface="Calibri"/>
              <a:cs typeface="Calibri"/>
            </a:endParaRPr>
          </a:p>
          <a:p>
            <a:pPr>
              <a:lnSpc>
                <a:spcPct val="100000"/>
              </a:lnSpc>
              <a:spcBef>
                <a:spcPts val="815"/>
              </a:spcBef>
            </a:pPr>
            <a:endParaRPr sz="160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  <a:tabLst>
                <a:tab pos="588645" algn="l"/>
                <a:tab pos="2135505" algn="l"/>
                <a:tab pos="2820035" algn="l"/>
              </a:tabLst>
            </a:pPr>
            <a:r>
              <a:rPr sz="2000" spc="-25" dirty="0">
                <a:latin typeface="Calibri"/>
                <a:cs typeface="Calibri"/>
              </a:rPr>
              <a:t>par</a:t>
            </a:r>
            <a:r>
              <a:rPr sz="2000" dirty="0">
                <a:latin typeface="Calibri"/>
                <a:cs typeface="Calibri"/>
              </a:rPr>
              <a:t>	</a:t>
            </a:r>
            <a:r>
              <a:rPr sz="2000" spc="-10" dirty="0">
                <a:latin typeface="Calibri"/>
                <a:cs typeface="Calibri"/>
              </a:rPr>
              <a:t>solidification</a:t>
            </a:r>
            <a:r>
              <a:rPr sz="2000" dirty="0">
                <a:latin typeface="Calibri"/>
                <a:cs typeface="Calibri"/>
              </a:rPr>
              <a:t>	</a:t>
            </a:r>
            <a:r>
              <a:rPr sz="2000" spc="-20" dirty="0">
                <a:latin typeface="Calibri"/>
                <a:cs typeface="Calibri"/>
              </a:rPr>
              <a:t>(lors</a:t>
            </a:r>
            <a:r>
              <a:rPr sz="2000" dirty="0">
                <a:latin typeface="Calibri"/>
                <a:cs typeface="Calibri"/>
              </a:rPr>
              <a:t>	</a:t>
            </a:r>
            <a:r>
              <a:rPr sz="2000" spc="-20" dirty="0">
                <a:latin typeface="Calibri"/>
                <a:cs typeface="Calibri"/>
              </a:rPr>
              <a:t>d’un</a:t>
            </a:r>
            <a:endParaRPr sz="2000">
              <a:latin typeface="Calibri"/>
              <a:cs typeface="Calibri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690473" y="825195"/>
            <a:ext cx="4132579" cy="63627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96215" indent="-183515">
              <a:lnSpc>
                <a:spcPct val="100000"/>
              </a:lnSpc>
              <a:spcBef>
                <a:spcPts val="105"/>
              </a:spcBef>
              <a:buFont typeface="Calibri"/>
              <a:buChar char="•"/>
              <a:tabLst>
                <a:tab pos="196215" algn="l"/>
                <a:tab pos="1175385" algn="l"/>
                <a:tab pos="2842260" algn="l"/>
                <a:tab pos="3148965" algn="l"/>
              </a:tabLst>
            </a:pPr>
            <a:r>
              <a:rPr sz="2000" b="1" u="sng" spc="-10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Roches</a:t>
            </a:r>
            <a:r>
              <a:rPr sz="2000" b="1" u="sng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	</a:t>
            </a:r>
            <a:r>
              <a:rPr sz="2000" b="1" u="sng" spc="-10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magmatiques</a:t>
            </a:r>
            <a:r>
              <a:rPr sz="2000" b="1" u="sng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	</a:t>
            </a:r>
            <a:r>
              <a:rPr sz="2000" spc="-50" dirty="0">
                <a:latin typeface="Calibri"/>
                <a:cs typeface="Calibri"/>
              </a:rPr>
              <a:t>-</a:t>
            </a:r>
            <a:r>
              <a:rPr sz="2000" dirty="0">
                <a:latin typeface="Calibri"/>
                <a:cs typeface="Calibri"/>
              </a:rPr>
              <a:t>	</a:t>
            </a:r>
            <a:r>
              <a:rPr sz="2000" spc="-10" dirty="0">
                <a:latin typeface="Calibri"/>
                <a:cs typeface="Calibri"/>
              </a:rPr>
              <a:t>obtenues</a:t>
            </a:r>
            <a:endParaRPr sz="200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</a:pPr>
            <a:r>
              <a:rPr sz="2000" spc="-10" dirty="0">
                <a:latin typeface="Calibri"/>
                <a:cs typeface="Calibri"/>
              </a:rPr>
              <a:t>refroidissement)</a:t>
            </a:r>
            <a:r>
              <a:rPr sz="2000" spc="-25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d’un</a:t>
            </a:r>
            <a:r>
              <a:rPr sz="2000" spc="-70" dirty="0">
                <a:latin typeface="Calibri"/>
                <a:cs typeface="Calibri"/>
              </a:rPr>
              <a:t> </a:t>
            </a:r>
            <a:r>
              <a:rPr sz="2000" spc="-20" dirty="0">
                <a:latin typeface="Calibri"/>
                <a:cs typeface="Calibri"/>
              </a:rPr>
              <a:t>magma</a:t>
            </a:r>
            <a:endParaRPr sz="2000">
              <a:latin typeface="Calibri"/>
              <a:cs typeface="Calibri"/>
            </a:endParaRPr>
          </a:p>
        </p:txBody>
      </p:sp>
      <p:pic>
        <p:nvPicPr>
          <p:cNvPr id="4" name="object 4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2092451" y="3855847"/>
            <a:ext cx="5106924" cy="2886327"/>
          </a:xfrm>
          <a:prstGeom prst="rect">
            <a:avLst/>
          </a:prstGeom>
        </p:spPr>
      </p:pic>
      <p:sp>
        <p:nvSpPr>
          <p:cNvPr id="5" name="object 5"/>
          <p:cNvSpPr txBox="1"/>
          <p:nvPr/>
        </p:nvSpPr>
        <p:spPr>
          <a:xfrm>
            <a:off x="690473" y="1739900"/>
            <a:ext cx="7627620" cy="221361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 marR="5080" indent="183515">
              <a:lnSpc>
                <a:spcPct val="100000"/>
              </a:lnSpc>
              <a:spcBef>
                <a:spcPts val="105"/>
              </a:spcBef>
              <a:buFont typeface="Calibri"/>
              <a:buChar char="•"/>
              <a:tabLst>
                <a:tab pos="196215" algn="l"/>
                <a:tab pos="1143000" algn="l"/>
                <a:tab pos="1367155" algn="l"/>
                <a:tab pos="2318385" algn="l"/>
                <a:tab pos="3197860" algn="l"/>
                <a:tab pos="4751070" algn="l"/>
                <a:tab pos="5915660" algn="l"/>
                <a:tab pos="6322695" algn="l"/>
                <a:tab pos="7346950" algn="l"/>
              </a:tabLst>
            </a:pPr>
            <a:r>
              <a:rPr sz="2000" b="1" u="sng" spc="-10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Magma</a:t>
            </a:r>
            <a:r>
              <a:rPr sz="2000" b="1" u="sng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	</a:t>
            </a:r>
            <a:r>
              <a:rPr sz="2000" spc="-50" dirty="0">
                <a:latin typeface="Calibri"/>
                <a:cs typeface="Calibri"/>
              </a:rPr>
              <a:t>-</a:t>
            </a:r>
            <a:r>
              <a:rPr sz="2000" dirty="0">
                <a:latin typeface="Calibri"/>
                <a:cs typeface="Calibri"/>
              </a:rPr>
              <a:t>	</a:t>
            </a:r>
            <a:r>
              <a:rPr sz="2000" spc="-10" dirty="0">
                <a:latin typeface="Calibri"/>
                <a:cs typeface="Calibri"/>
              </a:rPr>
              <a:t>matière</a:t>
            </a:r>
            <a:r>
              <a:rPr sz="2000" dirty="0">
                <a:latin typeface="Calibri"/>
                <a:cs typeface="Calibri"/>
              </a:rPr>
              <a:t>	</a:t>
            </a:r>
            <a:r>
              <a:rPr sz="2000" spc="-10" dirty="0">
                <a:latin typeface="Calibri"/>
                <a:cs typeface="Calibri"/>
              </a:rPr>
              <a:t>fondue</a:t>
            </a:r>
            <a:r>
              <a:rPr sz="2000" dirty="0">
                <a:latin typeface="Calibri"/>
                <a:cs typeface="Calibri"/>
              </a:rPr>
              <a:t>	</a:t>
            </a:r>
            <a:r>
              <a:rPr sz="2000" spc="-10" dirty="0">
                <a:latin typeface="Calibri"/>
                <a:cs typeface="Calibri"/>
              </a:rPr>
              <a:t>partiellement</a:t>
            </a:r>
            <a:r>
              <a:rPr sz="2000" dirty="0">
                <a:latin typeface="Calibri"/>
                <a:cs typeface="Calibri"/>
              </a:rPr>
              <a:t>	</a:t>
            </a:r>
            <a:r>
              <a:rPr sz="2000" spc="-10" dirty="0">
                <a:latin typeface="Calibri"/>
                <a:cs typeface="Calibri"/>
              </a:rPr>
              <a:t>(présence</a:t>
            </a:r>
            <a:r>
              <a:rPr sz="2000" dirty="0">
                <a:latin typeface="Calibri"/>
                <a:cs typeface="Calibri"/>
              </a:rPr>
              <a:t>	</a:t>
            </a:r>
            <a:r>
              <a:rPr sz="2000" spc="-25" dirty="0">
                <a:latin typeface="Calibri"/>
                <a:cs typeface="Calibri"/>
              </a:rPr>
              <a:t>de</a:t>
            </a:r>
            <a:r>
              <a:rPr sz="2000" dirty="0">
                <a:latin typeface="Calibri"/>
                <a:cs typeface="Calibri"/>
              </a:rPr>
              <a:t>	</a:t>
            </a:r>
            <a:r>
              <a:rPr sz="2000" spc="-10" dirty="0">
                <a:latin typeface="Calibri"/>
                <a:cs typeface="Calibri"/>
              </a:rPr>
              <a:t>cristaux)</a:t>
            </a:r>
            <a:r>
              <a:rPr sz="2000" dirty="0">
                <a:latin typeface="Calibri"/>
                <a:cs typeface="Calibri"/>
              </a:rPr>
              <a:t>	</a:t>
            </a:r>
            <a:r>
              <a:rPr sz="2000" spc="-25" dirty="0">
                <a:latin typeface="Calibri"/>
                <a:cs typeface="Calibri"/>
              </a:rPr>
              <a:t>ou </a:t>
            </a:r>
            <a:r>
              <a:rPr sz="2000" spc="-10" dirty="0">
                <a:latin typeface="Calibri"/>
                <a:cs typeface="Calibri"/>
              </a:rPr>
              <a:t>totalement</a:t>
            </a:r>
            <a:r>
              <a:rPr sz="2000" spc="-25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(proche</a:t>
            </a:r>
            <a:r>
              <a:rPr sz="2000" spc="-50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de</a:t>
            </a:r>
            <a:r>
              <a:rPr sz="2000" spc="-60" dirty="0">
                <a:latin typeface="Calibri"/>
                <a:cs typeface="Calibri"/>
              </a:rPr>
              <a:t> </a:t>
            </a:r>
            <a:r>
              <a:rPr sz="2000" spc="-25" dirty="0">
                <a:latin typeface="Calibri"/>
                <a:cs typeface="Calibri"/>
              </a:rPr>
              <a:t>l’état </a:t>
            </a:r>
            <a:r>
              <a:rPr sz="2000" dirty="0">
                <a:latin typeface="Calibri"/>
                <a:cs typeface="Calibri"/>
              </a:rPr>
              <a:t>liquide)</a:t>
            </a:r>
            <a:r>
              <a:rPr sz="2000" spc="-40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à</a:t>
            </a:r>
            <a:r>
              <a:rPr sz="2000" spc="-55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haute</a:t>
            </a:r>
            <a:r>
              <a:rPr sz="2000" spc="-40" dirty="0">
                <a:latin typeface="Calibri"/>
                <a:cs typeface="Calibri"/>
              </a:rPr>
              <a:t> </a:t>
            </a:r>
            <a:r>
              <a:rPr sz="2000" spc="-20" dirty="0">
                <a:latin typeface="Calibri"/>
                <a:cs typeface="Calibri"/>
              </a:rPr>
              <a:t>température</a:t>
            </a:r>
            <a:r>
              <a:rPr sz="2000" spc="-35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(min</a:t>
            </a:r>
            <a:r>
              <a:rPr sz="2000" spc="-45" dirty="0">
                <a:latin typeface="Calibri"/>
                <a:cs typeface="Calibri"/>
              </a:rPr>
              <a:t> </a:t>
            </a:r>
            <a:r>
              <a:rPr sz="2000" spc="-10" dirty="0">
                <a:latin typeface="Calibri"/>
                <a:cs typeface="Calibri"/>
              </a:rPr>
              <a:t>600°C).</a:t>
            </a:r>
            <a:endParaRPr sz="2000">
              <a:latin typeface="Calibri"/>
              <a:cs typeface="Calibri"/>
            </a:endParaRPr>
          </a:p>
          <a:p>
            <a:pPr marL="12700" marR="5080" indent="183515">
              <a:lnSpc>
                <a:spcPct val="100000"/>
              </a:lnSpc>
              <a:spcBef>
                <a:spcPts val="2400"/>
              </a:spcBef>
              <a:buFont typeface="Calibri"/>
              <a:buChar char="•"/>
              <a:tabLst>
                <a:tab pos="196215" algn="l"/>
              </a:tabLst>
            </a:pPr>
            <a:r>
              <a:rPr sz="2000" b="1" u="sng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Lave</a:t>
            </a:r>
            <a:r>
              <a:rPr sz="2000" b="1" u="sng" spc="204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-</a:t>
            </a:r>
            <a:r>
              <a:rPr sz="2000" spc="204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même</a:t>
            </a:r>
            <a:r>
              <a:rPr sz="2000" spc="204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matière,</a:t>
            </a:r>
            <a:r>
              <a:rPr sz="2000" spc="215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une</a:t>
            </a:r>
            <a:r>
              <a:rPr sz="2000" spc="190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fois</a:t>
            </a:r>
            <a:r>
              <a:rPr sz="2000" spc="204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qu’elle</a:t>
            </a:r>
            <a:r>
              <a:rPr sz="2000" spc="200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a</a:t>
            </a:r>
            <a:r>
              <a:rPr sz="2000" spc="204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atteint</a:t>
            </a:r>
            <a:r>
              <a:rPr sz="2000" spc="220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la</a:t>
            </a:r>
            <a:r>
              <a:rPr sz="2000" spc="210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surface</a:t>
            </a:r>
            <a:r>
              <a:rPr sz="2000" spc="215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(exemple</a:t>
            </a:r>
            <a:r>
              <a:rPr sz="2000" spc="215" dirty="0">
                <a:latin typeface="Calibri"/>
                <a:cs typeface="Calibri"/>
              </a:rPr>
              <a:t> </a:t>
            </a:r>
            <a:r>
              <a:rPr sz="2000" spc="-50" dirty="0">
                <a:latin typeface="Calibri"/>
                <a:cs typeface="Calibri"/>
              </a:rPr>
              <a:t>: </a:t>
            </a:r>
            <a:r>
              <a:rPr sz="2000" dirty="0">
                <a:latin typeface="Calibri"/>
                <a:cs typeface="Calibri"/>
              </a:rPr>
              <a:t>éruption)</a:t>
            </a:r>
            <a:r>
              <a:rPr sz="2000" spc="-45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:</a:t>
            </a:r>
            <a:r>
              <a:rPr sz="2000" spc="-35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donne</a:t>
            </a:r>
            <a:r>
              <a:rPr sz="2000" spc="-70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les</a:t>
            </a:r>
            <a:r>
              <a:rPr sz="2000" spc="-30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roches</a:t>
            </a:r>
            <a:r>
              <a:rPr sz="2000" spc="-45" dirty="0">
                <a:latin typeface="Calibri"/>
                <a:cs typeface="Calibri"/>
              </a:rPr>
              <a:t> </a:t>
            </a:r>
            <a:r>
              <a:rPr sz="2000" spc="-10" dirty="0">
                <a:latin typeface="Calibri"/>
                <a:cs typeface="Calibri"/>
              </a:rPr>
              <a:t>volcaniques.</a:t>
            </a:r>
            <a:endParaRPr sz="2000">
              <a:latin typeface="Calibri"/>
              <a:cs typeface="Calibri"/>
            </a:endParaRPr>
          </a:p>
          <a:p>
            <a:pPr>
              <a:lnSpc>
                <a:spcPct val="100000"/>
              </a:lnSpc>
              <a:spcBef>
                <a:spcPts val="860"/>
              </a:spcBef>
            </a:pPr>
            <a:endParaRPr sz="2000">
              <a:latin typeface="Calibri"/>
              <a:cs typeface="Calibri"/>
            </a:endParaRPr>
          </a:p>
          <a:p>
            <a:pPr marL="2066925">
              <a:lnSpc>
                <a:spcPct val="100000"/>
              </a:lnSpc>
            </a:pPr>
            <a:r>
              <a:rPr sz="1600" b="1" spc="-20" dirty="0">
                <a:latin typeface="Calibri"/>
                <a:cs typeface="Calibri"/>
              </a:rPr>
              <a:t>Lave</a:t>
            </a:r>
            <a:endParaRPr sz="1600">
              <a:latin typeface="Calibri"/>
              <a:cs typeface="Calibri"/>
            </a:endParaRPr>
          </a:p>
        </p:txBody>
      </p:sp>
      <p:sp>
        <p:nvSpPr>
          <p:cNvPr id="6" name="object 6"/>
          <p:cNvSpPr/>
          <p:nvPr/>
        </p:nvSpPr>
        <p:spPr>
          <a:xfrm>
            <a:off x="3312159" y="3875278"/>
            <a:ext cx="290195" cy="219710"/>
          </a:xfrm>
          <a:custGeom>
            <a:avLst/>
            <a:gdLst/>
            <a:ahLst/>
            <a:cxnLst/>
            <a:rect l="l" t="t" r="r" b="b"/>
            <a:pathLst>
              <a:path w="290195" h="219710">
                <a:moveTo>
                  <a:pt x="226488" y="177820"/>
                </a:moveTo>
                <a:lnTo>
                  <a:pt x="206501" y="204470"/>
                </a:lnTo>
                <a:lnTo>
                  <a:pt x="290194" y="219710"/>
                </a:lnTo>
                <a:lnTo>
                  <a:pt x="273107" y="185420"/>
                </a:lnTo>
                <a:lnTo>
                  <a:pt x="236600" y="185420"/>
                </a:lnTo>
                <a:lnTo>
                  <a:pt x="226488" y="177820"/>
                </a:lnTo>
                <a:close/>
              </a:path>
              <a:path w="290195" h="219710">
                <a:moveTo>
                  <a:pt x="232203" y="170200"/>
                </a:moveTo>
                <a:lnTo>
                  <a:pt x="226488" y="177820"/>
                </a:lnTo>
                <a:lnTo>
                  <a:pt x="236600" y="185420"/>
                </a:lnTo>
                <a:lnTo>
                  <a:pt x="242315" y="177800"/>
                </a:lnTo>
                <a:lnTo>
                  <a:pt x="232203" y="170200"/>
                </a:lnTo>
                <a:close/>
              </a:path>
              <a:path w="290195" h="219710">
                <a:moveTo>
                  <a:pt x="252222" y="143510"/>
                </a:moveTo>
                <a:lnTo>
                  <a:pt x="232203" y="170200"/>
                </a:lnTo>
                <a:lnTo>
                  <a:pt x="242315" y="177800"/>
                </a:lnTo>
                <a:lnTo>
                  <a:pt x="236600" y="185420"/>
                </a:lnTo>
                <a:lnTo>
                  <a:pt x="273107" y="185420"/>
                </a:lnTo>
                <a:lnTo>
                  <a:pt x="252222" y="143510"/>
                </a:lnTo>
                <a:close/>
              </a:path>
              <a:path w="290195" h="219710">
                <a:moveTo>
                  <a:pt x="5714" y="0"/>
                </a:moveTo>
                <a:lnTo>
                  <a:pt x="0" y="7620"/>
                </a:lnTo>
                <a:lnTo>
                  <a:pt x="226488" y="177820"/>
                </a:lnTo>
                <a:lnTo>
                  <a:pt x="232203" y="170200"/>
                </a:lnTo>
                <a:lnTo>
                  <a:pt x="5714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</p:sld>
</file>

<file path=ppt/slides/slide8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4344923" y="979932"/>
            <a:ext cx="4692396" cy="2548128"/>
          </a:xfrm>
          <a:prstGeom prst="rect">
            <a:avLst/>
          </a:prstGeom>
        </p:spPr>
      </p:pic>
      <p:grpSp>
        <p:nvGrpSpPr>
          <p:cNvPr id="3" name="object 3"/>
          <p:cNvGrpSpPr/>
          <p:nvPr/>
        </p:nvGrpSpPr>
        <p:grpSpPr>
          <a:xfrm>
            <a:off x="0" y="0"/>
            <a:ext cx="9139555" cy="1126490"/>
            <a:chOff x="0" y="0"/>
            <a:chExt cx="9139555" cy="1126490"/>
          </a:xfrm>
        </p:grpSpPr>
        <p:pic>
          <p:nvPicPr>
            <p:cNvPr id="4" name="object 4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0" y="0"/>
              <a:ext cx="9139428" cy="807728"/>
            </a:xfrm>
            <a:prstGeom prst="rect">
              <a:avLst/>
            </a:prstGeom>
          </p:spPr>
        </p:pic>
        <p:pic>
          <p:nvPicPr>
            <p:cNvPr id="5" name="object 5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827532" y="100584"/>
              <a:ext cx="4227576" cy="682752"/>
            </a:xfrm>
            <a:prstGeom prst="rect">
              <a:avLst/>
            </a:prstGeom>
          </p:spPr>
        </p:pic>
        <p:pic>
          <p:nvPicPr>
            <p:cNvPr id="6" name="object 6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1039012" y="279018"/>
              <a:ext cx="3797782" cy="275463"/>
            </a:xfrm>
            <a:prstGeom prst="rect">
              <a:avLst/>
            </a:prstGeom>
          </p:spPr>
        </p:pic>
        <p:pic>
          <p:nvPicPr>
            <p:cNvPr id="7" name="object 7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164592" y="611123"/>
              <a:ext cx="675132" cy="515112"/>
            </a:xfrm>
            <a:prstGeom prst="rect">
              <a:avLst/>
            </a:prstGeom>
          </p:spPr>
        </p:pic>
        <p:pic>
          <p:nvPicPr>
            <p:cNvPr id="8" name="object 8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179514" y="135381"/>
              <a:ext cx="645121" cy="485267"/>
            </a:xfrm>
            <a:prstGeom prst="rect">
              <a:avLst/>
            </a:prstGeom>
          </p:spPr>
        </p:pic>
        <p:sp>
          <p:nvSpPr>
            <p:cNvPr id="9" name="object 9"/>
            <p:cNvSpPr/>
            <p:nvPr/>
          </p:nvSpPr>
          <p:spPr>
            <a:xfrm>
              <a:off x="5580126" y="135381"/>
              <a:ext cx="3384550" cy="485775"/>
            </a:xfrm>
            <a:custGeom>
              <a:avLst/>
              <a:gdLst/>
              <a:ahLst/>
              <a:cxnLst/>
              <a:rect l="l" t="t" r="r" b="b"/>
              <a:pathLst>
                <a:path w="3384550" h="485775">
                  <a:moveTo>
                    <a:pt x="3303524" y="0"/>
                  </a:moveTo>
                  <a:lnTo>
                    <a:pt x="80899" y="0"/>
                  </a:lnTo>
                  <a:lnTo>
                    <a:pt x="49399" y="6353"/>
                  </a:lnTo>
                  <a:lnTo>
                    <a:pt x="23685" y="23685"/>
                  </a:lnTo>
                  <a:lnTo>
                    <a:pt x="6353" y="49399"/>
                  </a:lnTo>
                  <a:lnTo>
                    <a:pt x="0" y="80899"/>
                  </a:lnTo>
                  <a:lnTo>
                    <a:pt x="0" y="404368"/>
                  </a:lnTo>
                  <a:lnTo>
                    <a:pt x="6353" y="435867"/>
                  </a:lnTo>
                  <a:lnTo>
                    <a:pt x="23685" y="461581"/>
                  </a:lnTo>
                  <a:lnTo>
                    <a:pt x="49399" y="478913"/>
                  </a:lnTo>
                  <a:lnTo>
                    <a:pt x="80899" y="485267"/>
                  </a:lnTo>
                  <a:lnTo>
                    <a:pt x="3303524" y="485267"/>
                  </a:lnTo>
                  <a:lnTo>
                    <a:pt x="3334970" y="478913"/>
                  </a:lnTo>
                  <a:lnTo>
                    <a:pt x="3360689" y="461581"/>
                  </a:lnTo>
                  <a:lnTo>
                    <a:pt x="3378051" y="435867"/>
                  </a:lnTo>
                  <a:lnTo>
                    <a:pt x="3384423" y="404368"/>
                  </a:lnTo>
                  <a:lnTo>
                    <a:pt x="3384423" y="80899"/>
                  </a:lnTo>
                  <a:lnTo>
                    <a:pt x="3378051" y="49399"/>
                  </a:lnTo>
                  <a:lnTo>
                    <a:pt x="3360689" y="23685"/>
                  </a:lnTo>
                  <a:lnTo>
                    <a:pt x="3334970" y="6353"/>
                  </a:lnTo>
                  <a:lnTo>
                    <a:pt x="3303524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" name="object 10"/>
            <p:cNvSpPr/>
            <p:nvPr/>
          </p:nvSpPr>
          <p:spPr>
            <a:xfrm>
              <a:off x="5580126" y="135381"/>
              <a:ext cx="3384550" cy="485775"/>
            </a:xfrm>
            <a:custGeom>
              <a:avLst/>
              <a:gdLst/>
              <a:ahLst/>
              <a:cxnLst/>
              <a:rect l="l" t="t" r="r" b="b"/>
              <a:pathLst>
                <a:path w="3384550" h="485775">
                  <a:moveTo>
                    <a:pt x="0" y="80899"/>
                  </a:moveTo>
                  <a:lnTo>
                    <a:pt x="6353" y="49399"/>
                  </a:lnTo>
                  <a:lnTo>
                    <a:pt x="23685" y="23685"/>
                  </a:lnTo>
                  <a:lnTo>
                    <a:pt x="49399" y="6353"/>
                  </a:lnTo>
                  <a:lnTo>
                    <a:pt x="80899" y="0"/>
                  </a:lnTo>
                  <a:lnTo>
                    <a:pt x="3303524" y="0"/>
                  </a:lnTo>
                  <a:lnTo>
                    <a:pt x="3334970" y="6353"/>
                  </a:lnTo>
                  <a:lnTo>
                    <a:pt x="3360689" y="23685"/>
                  </a:lnTo>
                  <a:lnTo>
                    <a:pt x="3378051" y="49399"/>
                  </a:lnTo>
                  <a:lnTo>
                    <a:pt x="3384423" y="80899"/>
                  </a:lnTo>
                  <a:lnTo>
                    <a:pt x="3384423" y="404368"/>
                  </a:lnTo>
                  <a:lnTo>
                    <a:pt x="3378051" y="435867"/>
                  </a:lnTo>
                  <a:lnTo>
                    <a:pt x="3360689" y="461581"/>
                  </a:lnTo>
                  <a:lnTo>
                    <a:pt x="3334970" y="478913"/>
                  </a:lnTo>
                  <a:lnTo>
                    <a:pt x="3303524" y="485267"/>
                  </a:lnTo>
                  <a:lnTo>
                    <a:pt x="80899" y="485267"/>
                  </a:lnTo>
                  <a:lnTo>
                    <a:pt x="49399" y="478913"/>
                  </a:lnTo>
                  <a:lnTo>
                    <a:pt x="23685" y="461581"/>
                  </a:lnTo>
                  <a:lnTo>
                    <a:pt x="6353" y="435867"/>
                  </a:lnTo>
                  <a:lnTo>
                    <a:pt x="0" y="404368"/>
                  </a:lnTo>
                  <a:lnTo>
                    <a:pt x="0" y="80899"/>
                  </a:lnTo>
                  <a:close/>
                </a:path>
              </a:pathLst>
            </a:custGeom>
            <a:ln w="25400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1" name="object 11"/>
          <p:cNvSpPr txBox="1"/>
          <p:nvPr/>
        </p:nvSpPr>
        <p:spPr>
          <a:xfrm>
            <a:off x="5604668" y="231089"/>
            <a:ext cx="3335654" cy="26924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498475">
              <a:lnSpc>
                <a:spcPct val="100000"/>
              </a:lnSpc>
              <a:spcBef>
                <a:spcPts val="95"/>
              </a:spcBef>
            </a:pPr>
            <a:r>
              <a:rPr sz="1600" dirty="0">
                <a:solidFill>
                  <a:srgbClr val="FFFFFF"/>
                </a:solidFill>
                <a:latin typeface="Calibri"/>
                <a:cs typeface="Calibri"/>
              </a:rPr>
              <a:t>IV</a:t>
            </a:r>
            <a:r>
              <a:rPr sz="1600" spc="-3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600" dirty="0">
                <a:solidFill>
                  <a:srgbClr val="FFFFFF"/>
                </a:solidFill>
                <a:latin typeface="Calibri"/>
                <a:cs typeface="Calibri"/>
              </a:rPr>
              <a:t>.</a:t>
            </a:r>
            <a:r>
              <a:rPr sz="1600" spc="-4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600" dirty="0">
                <a:solidFill>
                  <a:srgbClr val="FFFFFF"/>
                </a:solidFill>
                <a:latin typeface="Calibri"/>
                <a:cs typeface="Calibri"/>
              </a:rPr>
              <a:t>Les</a:t>
            </a:r>
            <a:r>
              <a:rPr sz="1600" spc="-3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600" dirty="0">
                <a:solidFill>
                  <a:srgbClr val="FFFFFF"/>
                </a:solidFill>
                <a:latin typeface="Calibri"/>
                <a:cs typeface="Calibri"/>
              </a:rPr>
              <a:t>roches</a:t>
            </a:r>
            <a:r>
              <a:rPr sz="1600" spc="-10" dirty="0">
                <a:solidFill>
                  <a:srgbClr val="FFFFFF"/>
                </a:solidFill>
                <a:latin typeface="Calibri"/>
                <a:cs typeface="Calibri"/>
              </a:rPr>
              <a:t> magmatiques</a:t>
            </a:r>
            <a:endParaRPr sz="1600">
              <a:latin typeface="Calibri"/>
              <a:cs typeface="Calibri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433222" y="925195"/>
            <a:ext cx="4130040" cy="63563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56210" indent="-143510">
              <a:lnSpc>
                <a:spcPct val="100000"/>
              </a:lnSpc>
              <a:spcBef>
                <a:spcPts val="105"/>
              </a:spcBef>
              <a:buFont typeface="Arial"/>
              <a:buChar char="•"/>
              <a:tabLst>
                <a:tab pos="156210" algn="l"/>
              </a:tabLst>
            </a:pPr>
            <a:r>
              <a:rPr sz="2000" dirty="0">
                <a:latin typeface="Calibri"/>
                <a:cs typeface="Calibri"/>
              </a:rPr>
              <a:t>roches</a:t>
            </a:r>
            <a:r>
              <a:rPr sz="2000" spc="-75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intrusives</a:t>
            </a:r>
            <a:r>
              <a:rPr sz="2000" spc="-50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:</a:t>
            </a:r>
            <a:r>
              <a:rPr sz="2000" spc="-75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roches</a:t>
            </a:r>
            <a:r>
              <a:rPr sz="2000" spc="-65" dirty="0">
                <a:latin typeface="Calibri"/>
                <a:cs typeface="Calibri"/>
              </a:rPr>
              <a:t> </a:t>
            </a:r>
            <a:r>
              <a:rPr sz="2000" b="1" u="sng" spc="-10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plutoniques</a:t>
            </a:r>
            <a:endParaRPr sz="2000">
              <a:latin typeface="Calibri"/>
              <a:cs typeface="Calibri"/>
            </a:endParaRPr>
          </a:p>
          <a:p>
            <a:pPr marL="156210" indent="-143510">
              <a:lnSpc>
                <a:spcPct val="100000"/>
              </a:lnSpc>
              <a:buFont typeface="Arial"/>
              <a:buChar char="•"/>
              <a:tabLst>
                <a:tab pos="156210" algn="l"/>
              </a:tabLst>
            </a:pPr>
            <a:r>
              <a:rPr sz="2000" dirty="0">
                <a:latin typeface="Calibri"/>
                <a:cs typeface="Calibri"/>
              </a:rPr>
              <a:t>roches</a:t>
            </a:r>
            <a:r>
              <a:rPr sz="2000" spc="-70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extrusives</a:t>
            </a:r>
            <a:r>
              <a:rPr sz="2000" spc="-35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:</a:t>
            </a:r>
            <a:r>
              <a:rPr sz="2000" spc="-70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roches</a:t>
            </a:r>
            <a:r>
              <a:rPr sz="2000" spc="-65" dirty="0">
                <a:latin typeface="Calibri"/>
                <a:cs typeface="Calibri"/>
              </a:rPr>
              <a:t> </a:t>
            </a:r>
            <a:r>
              <a:rPr sz="2000" b="1" u="sng" spc="-10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volcaniques</a:t>
            </a:r>
            <a:endParaRPr sz="2000">
              <a:latin typeface="Calibri"/>
              <a:cs typeface="Calibri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402132" y="3038043"/>
            <a:ext cx="6816090" cy="3567429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2000" i="1" dirty="0">
                <a:latin typeface="Calibri"/>
                <a:cs typeface="Calibri"/>
              </a:rPr>
              <a:t>2</a:t>
            </a:r>
            <a:r>
              <a:rPr sz="2000" i="1" spc="-15" dirty="0">
                <a:latin typeface="Calibri"/>
                <a:cs typeface="Calibri"/>
              </a:rPr>
              <a:t> </a:t>
            </a:r>
            <a:r>
              <a:rPr sz="2000" i="1" dirty="0">
                <a:latin typeface="Calibri"/>
                <a:cs typeface="Calibri"/>
              </a:rPr>
              <a:t>types</a:t>
            </a:r>
            <a:r>
              <a:rPr sz="2000" i="1" spc="-25" dirty="0">
                <a:latin typeface="Calibri"/>
                <a:cs typeface="Calibri"/>
              </a:rPr>
              <a:t> </a:t>
            </a:r>
            <a:r>
              <a:rPr sz="2000" i="1" dirty="0">
                <a:latin typeface="Calibri"/>
                <a:cs typeface="Calibri"/>
              </a:rPr>
              <a:t>de</a:t>
            </a:r>
            <a:r>
              <a:rPr sz="2000" i="1" spc="-25" dirty="0">
                <a:latin typeface="Calibri"/>
                <a:cs typeface="Calibri"/>
              </a:rPr>
              <a:t> </a:t>
            </a:r>
            <a:r>
              <a:rPr sz="2000" i="1" spc="-10" dirty="0">
                <a:latin typeface="Calibri"/>
                <a:cs typeface="Calibri"/>
              </a:rPr>
              <a:t>refroidissements</a:t>
            </a:r>
            <a:endParaRPr sz="2000">
              <a:latin typeface="Calibri"/>
              <a:cs typeface="Calibri"/>
            </a:endParaRPr>
          </a:p>
          <a:p>
            <a:pPr marL="156210" indent="-143510">
              <a:lnSpc>
                <a:spcPct val="100000"/>
              </a:lnSpc>
              <a:spcBef>
                <a:spcPts val="200"/>
              </a:spcBef>
              <a:buSzPct val="111111"/>
              <a:buFont typeface="Arial"/>
              <a:buChar char="•"/>
              <a:tabLst>
                <a:tab pos="156210" algn="l"/>
              </a:tabLst>
            </a:pPr>
            <a:r>
              <a:rPr sz="1800" dirty="0">
                <a:latin typeface="Calibri"/>
                <a:cs typeface="Calibri"/>
              </a:rPr>
              <a:t>en</a:t>
            </a:r>
            <a:r>
              <a:rPr sz="1800" spc="-20" dirty="0">
                <a:latin typeface="Calibri"/>
                <a:cs typeface="Calibri"/>
              </a:rPr>
              <a:t> </a:t>
            </a:r>
            <a:r>
              <a:rPr sz="1800" spc="-10" dirty="0">
                <a:latin typeface="Calibri"/>
                <a:cs typeface="Calibri"/>
              </a:rPr>
              <a:t>profondeur</a:t>
            </a:r>
            <a:r>
              <a:rPr sz="1800" spc="-20" dirty="0">
                <a:latin typeface="Calibri"/>
                <a:cs typeface="Calibri"/>
              </a:rPr>
              <a:t> </a:t>
            </a:r>
            <a:r>
              <a:rPr sz="1800" spc="-50" dirty="0">
                <a:latin typeface="Calibri"/>
                <a:cs typeface="Calibri"/>
              </a:rPr>
              <a:t>:</a:t>
            </a:r>
            <a:endParaRPr sz="180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  <a:spcBef>
                <a:spcPts val="50"/>
              </a:spcBef>
            </a:pPr>
            <a:r>
              <a:rPr sz="1800" spc="-10" dirty="0">
                <a:latin typeface="Calibri"/>
                <a:cs typeface="Calibri"/>
              </a:rPr>
              <a:t>refroidissement</a:t>
            </a:r>
            <a:r>
              <a:rPr sz="1800" spc="-60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lent</a:t>
            </a:r>
            <a:r>
              <a:rPr sz="1800" spc="-35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→</a:t>
            </a:r>
            <a:r>
              <a:rPr sz="1800" spc="-45" dirty="0">
                <a:latin typeface="Calibri"/>
                <a:cs typeface="Calibri"/>
              </a:rPr>
              <a:t> </a:t>
            </a:r>
            <a:r>
              <a:rPr sz="1800" spc="-10" dirty="0">
                <a:latin typeface="Calibri"/>
                <a:cs typeface="Calibri"/>
              </a:rPr>
              <a:t>cristallisation</a:t>
            </a:r>
            <a:r>
              <a:rPr sz="1800" spc="-20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complète</a:t>
            </a:r>
            <a:r>
              <a:rPr sz="1800" b="1" dirty="0">
                <a:latin typeface="Calibri"/>
                <a:cs typeface="Calibri"/>
              </a:rPr>
              <a:t>→</a:t>
            </a:r>
            <a:r>
              <a:rPr sz="1800" b="1" spc="-25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roches</a:t>
            </a:r>
            <a:r>
              <a:rPr sz="1800" spc="-25" dirty="0">
                <a:latin typeface="Calibri"/>
                <a:cs typeface="Calibri"/>
              </a:rPr>
              <a:t> </a:t>
            </a:r>
            <a:r>
              <a:rPr sz="1800" b="1" u="sng" spc="-10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plutoniques</a:t>
            </a:r>
            <a:endParaRPr sz="1800">
              <a:latin typeface="Calibri"/>
              <a:cs typeface="Calibri"/>
            </a:endParaRPr>
          </a:p>
          <a:p>
            <a:pPr>
              <a:lnSpc>
                <a:spcPct val="100000"/>
              </a:lnSpc>
              <a:spcBef>
                <a:spcPts val="150"/>
              </a:spcBef>
            </a:pPr>
            <a:endParaRPr sz="1800">
              <a:latin typeface="Calibri"/>
              <a:cs typeface="Calibri"/>
            </a:endParaRPr>
          </a:p>
          <a:p>
            <a:pPr marL="156210" indent="-143510">
              <a:lnSpc>
                <a:spcPct val="100000"/>
              </a:lnSpc>
              <a:spcBef>
                <a:spcPts val="5"/>
              </a:spcBef>
              <a:buSzPct val="111111"/>
              <a:buFont typeface="Arial"/>
              <a:buChar char="•"/>
              <a:tabLst>
                <a:tab pos="156210" algn="l"/>
              </a:tabLst>
            </a:pPr>
            <a:r>
              <a:rPr sz="1800" dirty="0">
                <a:latin typeface="Calibri"/>
                <a:cs typeface="Calibri"/>
              </a:rPr>
              <a:t>en</a:t>
            </a:r>
            <a:r>
              <a:rPr sz="1800" spc="-30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surface</a:t>
            </a:r>
            <a:r>
              <a:rPr sz="1800" spc="-45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ou</a:t>
            </a:r>
            <a:r>
              <a:rPr sz="1800" spc="-20" dirty="0">
                <a:latin typeface="Calibri"/>
                <a:cs typeface="Calibri"/>
              </a:rPr>
              <a:t> </a:t>
            </a:r>
            <a:r>
              <a:rPr sz="1800" spc="-10" dirty="0">
                <a:latin typeface="Calibri"/>
                <a:cs typeface="Calibri"/>
              </a:rPr>
              <a:t>sub-surface</a:t>
            </a:r>
            <a:endParaRPr sz="180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  <a:spcBef>
                <a:spcPts val="45"/>
              </a:spcBef>
            </a:pPr>
            <a:r>
              <a:rPr sz="1800" spc="-10" dirty="0">
                <a:latin typeface="Calibri"/>
                <a:cs typeface="Calibri"/>
              </a:rPr>
              <a:t>refroidissement</a:t>
            </a:r>
            <a:r>
              <a:rPr sz="1800" spc="-70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rapide</a:t>
            </a:r>
            <a:r>
              <a:rPr sz="1800" spc="-40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→</a:t>
            </a:r>
            <a:r>
              <a:rPr sz="1800" spc="-55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cristallisation</a:t>
            </a:r>
            <a:r>
              <a:rPr sz="1800" spc="-35" dirty="0">
                <a:latin typeface="Calibri"/>
                <a:cs typeface="Calibri"/>
              </a:rPr>
              <a:t> </a:t>
            </a:r>
            <a:r>
              <a:rPr sz="1800" spc="-10" dirty="0">
                <a:latin typeface="Calibri"/>
                <a:cs typeface="Calibri"/>
              </a:rPr>
              <a:t>incomplète</a:t>
            </a:r>
            <a:r>
              <a:rPr sz="1800" b="1" spc="-10" dirty="0">
                <a:latin typeface="Calibri"/>
                <a:cs typeface="Calibri"/>
              </a:rPr>
              <a:t>→</a:t>
            </a:r>
            <a:r>
              <a:rPr sz="1800" b="1" spc="-35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roches</a:t>
            </a:r>
            <a:r>
              <a:rPr sz="1800" spc="-55" dirty="0">
                <a:latin typeface="Calibri"/>
                <a:cs typeface="Calibri"/>
              </a:rPr>
              <a:t> </a:t>
            </a:r>
            <a:r>
              <a:rPr sz="1800" b="1" u="sng" spc="-10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volcaniques</a:t>
            </a:r>
            <a:endParaRPr sz="180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  <a:spcBef>
                <a:spcPts val="2190"/>
              </a:spcBef>
            </a:pPr>
            <a:r>
              <a:rPr sz="2000" spc="-30" dirty="0">
                <a:latin typeface="Calibri"/>
                <a:cs typeface="Calibri"/>
              </a:rPr>
              <a:t>Temps</a:t>
            </a:r>
            <a:r>
              <a:rPr sz="2000" spc="-50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de</a:t>
            </a:r>
            <a:r>
              <a:rPr sz="2000" spc="-60" dirty="0">
                <a:latin typeface="Calibri"/>
                <a:cs typeface="Calibri"/>
              </a:rPr>
              <a:t> </a:t>
            </a:r>
            <a:r>
              <a:rPr sz="2000" spc="-10" dirty="0">
                <a:latin typeface="Calibri"/>
                <a:cs typeface="Calibri"/>
              </a:rPr>
              <a:t>refroidissement</a:t>
            </a:r>
            <a:r>
              <a:rPr sz="2000" spc="-25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contrôlé</a:t>
            </a:r>
            <a:r>
              <a:rPr sz="2000" spc="-65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par</a:t>
            </a:r>
            <a:r>
              <a:rPr sz="2000" spc="-70" dirty="0">
                <a:latin typeface="Calibri"/>
                <a:cs typeface="Calibri"/>
              </a:rPr>
              <a:t> </a:t>
            </a:r>
            <a:r>
              <a:rPr sz="2000" spc="-50" dirty="0">
                <a:latin typeface="Calibri"/>
                <a:cs typeface="Calibri"/>
              </a:rPr>
              <a:t>:</a:t>
            </a:r>
            <a:endParaRPr sz="2000">
              <a:latin typeface="Calibri"/>
              <a:cs typeface="Calibri"/>
            </a:endParaRPr>
          </a:p>
          <a:p>
            <a:pPr marL="156210" indent="-143510">
              <a:lnSpc>
                <a:spcPct val="100000"/>
              </a:lnSpc>
              <a:spcBef>
                <a:spcPts val="2400"/>
              </a:spcBef>
              <a:buFont typeface="Arial"/>
              <a:buChar char="•"/>
              <a:tabLst>
                <a:tab pos="156210" algn="l"/>
              </a:tabLst>
            </a:pPr>
            <a:r>
              <a:rPr sz="2000" dirty="0">
                <a:latin typeface="Calibri"/>
                <a:cs typeface="Calibri"/>
              </a:rPr>
              <a:t>vitesse</a:t>
            </a:r>
            <a:r>
              <a:rPr sz="2000" spc="-15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de</a:t>
            </a:r>
            <a:r>
              <a:rPr sz="2000" spc="-50" dirty="0">
                <a:latin typeface="Calibri"/>
                <a:cs typeface="Calibri"/>
              </a:rPr>
              <a:t> </a:t>
            </a:r>
            <a:r>
              <a:rPr sz="2000" spc="-10" dirty="0">
                <a:latin typeface="Calibri"/>
                <a:cs typeface="Calibri"/>
              </a:rPr>
              <a:t>remontée</a:t>
            </a:r>
            <a:r>
              <a:rPr sz="2000" spc="-35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du</a:t>
            </a:r>
            <a:r>
              <a:rPr sz="2000" spc="-50" dirty="0">
                <a:latin typeface="Calibri"/>
                <a:cs typeface="Calibri"/>
              </a:rPr>
              <a:t> </a:t>
            </a:r>
            <a:r>
              <a:rPr sz="2000" spc="-20" dirty="0">
                <a:latin typeface="Calibri"/>
                <a:cs typeface="Calibri"/>
              </a:rPr>
              <a:t>magma</a:t>
            </a:r>
            <a:endParaRPr sz="2000">
              <a:latin typeface="Calibri"/>
              <a:cs typeface="Calibri"/>
            </a:endParaRPr>
          </a:p>
          <a:p>
            <a:pPr marL="156210" indent="-143510">
              <a:lnSpc>
                <a:spcPct val="100000"/>
              </a:lnSpc>
              <a:buFont typeface="Arial"/>
              <a:buChar char="•"/>
              <a:tabLst>
                <a:tab pos="156210" algn="l"/>
              </a:tabLst>
            </a:pPr>
            <a:r>
              <a:rPr sz="2000" dirty="0">
                <a:latin typeface="Calibri"/>
                <a:cs typeface="Calibri"/>
              </a:rPr>
              <a:t>variation</a:t>
            </a:r>
            <a:r>
              <a:rPr sz="2000" spc="-60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de</a:t>
            </a:r>
            <a:r>
              <a:rPr sz="2000" spc="-70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pression</a:t>
            </a:r>
            <a:r>
              <a:rPr sz="2000" spc="-55" dirty="0">
                <a:latin typeface="Calibri"/>
                <a:cs typeface="Calibri"/>
              </a:rPr>
              <a:t> </a:t>
            </a:r>
            <a:r>
              <a:rPr sz="2000" spc="-25" dirty="0">
                <a:latin typeface="Calibri"/>
                <a:cs typeface="Calibri"/>
              </a:rPr>
              <a:t>(P)</a:t>
            </a:r>
            <a:endParaRPr sz="2000">
              <a:latin typeface="Calibri"/>
              <a:cs typeface="Calibri"/>
            </a:endParaRPr>
          </a:p>
          <a:p>
            <a:pPr marL="156210" indent="-143510">
              <a:lnSpc>
                <a:spcPct val="100000"/>
              </a:lnSpc>
              <a:buFont typeface="Arial"/>
              <a:buChar char="•"/>
              <a:tabLst>
                <a:tab pos="156210" algn="l"/>
              </a:tabLst>
            </a:pPr>
            <a:r>
              <a:rPr sz="2000" dirty="0">
                <a:latin typeface="Calibri"/>
                <a:cs typeface="Calibri"/>
              </a:rPr>
              <a:t>variation</a:t>
            </a:r>
            <a:r>
              <a:rPr sz="2000" spc="-70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de</a:t>
            </a:r>
            <a:r>
              <a:rPr sz="2000" spc="-80" dirty="0">
                <a:latin typeface="Calibri"/>
                <a:cs typeface="Calibri"/>
              </a:rPr>
              <a:t> </a:t>
            </a:r>
            <a:r>
              <a:rPr sz="2000" spc="-10" dirty="0">
                <a:latin typeface="Calibri"/>
                <a:cs typeface="Calibri"/>
              </a:rPr>
              <a:t>température</a:t>
            </a:r>
            <a:r>
              <a:rPr sz="2000" spc="-50" dirty="0">
                <a:latin typeface="Calibri"/>
                <a:cs typeface="Calibri"/>
              </a:rPr>
              <a:t> </a:t>
            </a:r>
            <a:r>
              <a:rPr sz="2000" spc="-25" dirty="0">
                <a:latin typeface="Calibri"/>
                <a:cs typeface="Calibri"/>
              </a:rPr>
              <a:t>(T)</a:t>
            </a:r>
            <a:endParaRPr sz="2000">
              <a:latin typeface="Calibri"/>
              <a:cs typeface="Calibri"/>
            </a:endParaRPr>
          </a:p>
        </p:txBody>
      </p:sp>
      <p:pic>
        <p:nvPicPr>
          <p:cNvPr id="14" name="object 14"/>
          <p:cNvPicPr/>
          <p:nvPr/>
        </p:nvPicPr>
        <p:blipFill>
          <a:blip r:embed="rId8" cstate="print"/>
          <a:stretch>
            <a:fillRect/>
          </a:stretch>
        </p:blipFill>
        <p:spPr>
          <a:xfrm>
            <a:off x="7207122" y="3072764"/>
            <a:ext cx="270636" cy="118237"/>
          </a:xfrm>
          <a:prstGeom prst="rect">
            <a:avLst/>
          </a:prstGeom>
        </p:spPr>
      </p:pic>
    </p:spTree>
  </p:cSld>
  <p:clrMapOvr>
    <a:masterClrMapping/>
  </p:clrMapOvr>
</p:sld>
</file>

<file path=ppt/slides/slide8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498475">
              <a:lnSpc>
                <a:spcPct val="100000"/>
              </a:lnSpc>
              <a:spcBef>
                <a:spcPts val="95"/>
              </a:spcBef>
            </a:pPr>
            <a:r>
              <a:rPr dirty="0"/>
              <a:t>IV</a:t>
            </a:r>
            <a:r>
              <a:rPr spc="-35" dirty="0"/>
              <a:t> </a:t>
            </a:r>
            <a:r>
              <a:rPr dirty="0"/>
              <a:t>.</a:t>
            </a:r>
            <a:r>
              <a:rPr spc="-45" dirty="0"/>
              <a:t> </a:t>
            </a:r>
            <a:r>
              <a:rPr dirty="0"/>
              <a:t>Les</a:t>
            </a:r>
            <a:r>
              <a:rPr spc="-35" dirty="0"/>
              <a:t> </a:t>
            </a:r>
            <a:r>
              <a:rPr dirty="0"/>
              <a:t>roches</a:t>
            </a:r>
            <a:r>
              <a:rPr spc="-10" dirty="0"/>
              <a:t> magmatiques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1295634" y="922771"/>
            <a:ext cx="6460490" cy="3140710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0"/>
              </a:spcBef>
            </a:pPr>
            <a:r>
              <a:rPr sz="1350" b="1" dirty="0">
                <a:latin typeface="Calibri"/>
                <a:cs typeface="Calibri"/>
              </a:rPr>
              <a:t>Synthèse</a:t>
            </a:r>
            <a:r>
              <a:rPr sz="1350" b="1" spc="-30" dirty="0">
                <a:latin typeface="Calibri"/>
                <a:cs typeface="Calibri"/>
              </a:rPr>
              <a:t> </a:t>
            </a:r>
            <a:r>
              <a:rPr sz="1350" b="1" dirty="0">
                <a:latin typeface="Calibri"/>
                <a:cs typeface="Calibri"/>
              </a:rPr>
              <a:t>et</a:t>
            </a:r>
            <a:r>
              <a:rPr sz="1350" b="1" spc="-20" dirty="0">
                <a:latin typeface="Calibri"/>
                <a:cs typeface="Calibri"/>
              </a:rPr>
              <a:t> </a:t>
            </a:r>
            <a:r>
              <a:rPr sz="1350" b="1" spc="-10" dirty="0">
                <a:latin typeface="Calibri"/>
                <a:cs typeface="Calibri"/>
              </a:rPr>
              <a:t>définitions</a:t>
            </a:r>
            <a:r>
              <a:rPr sz="1350" b="1" spc="-30" dirty="0">
                <a:latin typeface="Calibri"/>
                <a:cs typeface="Calibri"/>
              </a:rPr>
              <a:t> </a:t>
            </a:r>
            <a:r>
              <a:rPr sz="1350" b="1" dirty="0">
                <a:latin typeface="Calibri"/>
                <a:cs typeface="Calibri"/>
              </a:rPr>
              <a:t>à</a:t>
            </a:r>
            <a:r>
              <a:rPr sz="1350" b="1" spc="-25" dirty="0">
                <a:latin typeface="Calibri"/>
                <a:cs typeface="Calibri"/>
              </a:rPr>
              <a:t> </a:t>
            </a:r>
            <a:r>
              <a:rPr sz="1350" b="1" dirty="0">
                <a:latin typeface="Calibri"/>
                <a:cs typeface="Calibri"/>
              </a:rPr>
              <a:t>savoir</a:t>
            </a:r>
            <a:r>
              <a:rPr sz="1350" b="1" spc="-5" dirty="0">
                <a:latin typeface="Calibri"/>
                <a:cs typeface="Calibri"/>
              </a:rPr>
              <a:t> </a:t>
            </a:r>
            <a:r>
              <a:rPr sz="1350" b="1" spc="-50" dirty="0">
                <a:latin typeface="Calibri"/>
                <a:cs typeface="Calibri"/>
              </a:rPr>
              <a:t>:</a:t>
            </a:r>
            <a:endParaRPr sz="1350">
              <a:latin typeface="Calibri"/>
              <a:cs typeface="Calibri"/>
            </a:endParaRPr>
          </a:p>
          <a:p>
            <a:pPr>
              <a:lnSpc>
                <a:spcPct val="100000"/>
              </a:lnSpc>
              <a:spcBef>
                <a:spcPts val="15"/>
              </a:spcBef>
            </a:pPr>
            <a:endParaRPr sz="135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  <a:spcBef>
                <a:spcPts val="5"/>
              </a:spcBef>
            </a:pPr>
            <a:r>
              <a:rPr sz="1350" dirty="0">
                <a:latin typeface="Calibri"/>
                <a:cs typeface="Calibri"/>
              </a:rPr>
              <a:t>Les</a:t>
            </a:r>
            <a:r>
              <a:rPr sz="1350" spc="-35" dirty="0">
                <a:latin typeface="Calibri"/>
                <a:cs typeface="Calibri"/>
              </a:rPr>
              <a:t> </a:t>
            </a:r>
            <a:r>
              <a:rPr sz="1350" spc="-10" dirty="0">
                <a:latin typeface="Calibri"/>
                <a:cs typeface="Calibri"/>
              </a:rPr>
              <a:t>roches</a:t>
            </a:r>
            <a:r>
              <a:rPr sz="1350" spc="-45" dirty="0">
                <a:latin typeface="Calibri"/>
                <a:cs typeface="Calibri"/>
              </a:rPr>
              <a:t> </a:t>
            </a:r>
            <a:r>
              <a:rPr sz="1350" spc="-10" dirty="0">
                <a:latin typeface="Calibri"/>
                <a:cs typeface="Calibri"/>
              </a:rPr>
              <a:t>magmatiques</a:t>
            </a:r>
            <a:r>
              <a:rPr sz="1350" spc="-35" dirty="0">
                <a:latin typeface="Calibri"/>
                <a:cs typeface="Calibri"/>
              </a:rPr>
              <a:t> </a:t>
            </a:r>
            <a:r>
              <a:rPr sz="1350" dirty="0">
                <a:latin typeface="Calibri"/>
                <a:cs typeface="Calibri"/>
              </a:rPr>
              <a:t>ou</a:t>
            </a:r>
            <a:r>
              <a:rPr sz="1350" spc="-30" dirty="0">
                <a:latin typeface="Calibri"/>
                <a:cs typeface="Calibri"/>
              </a:rPr>
              <a:t> </a:t>
            </a:r>
            <a:r>
              <a:rPr sz="1350" dirty="0">
                <a:latin typeface="Calibri"/>
                <a:cs typeface="Calibri"/>
              </a:rPr>
              <a:t>ignées</a:t>
            </a:r>
            <a:r>
              <a:rPr sz="1350" spc="-20" dirty="0">
                <a:latin typeface="Calibri"/>
                <a:cs typeface="Calibri"/>
              </a:rPr>
              <a:t> </a:t>
            </a:r>
            <a:r>
              <a:rPr sz="1350" spc="-50" dirty="0">
                <a:latin typeface="Calibri"/>
                <a:cs typeface="Calibri"/>
              </a:rPr>
              <a:t>:</a:t>
            </a:r>
            <a:endParaRPr sz="1350">
              <a:latin typeface="Calibri"/>
              <a:cs typeface="Calibri"/>
            </a:endParaRPr>
          </a:p>
          <a:p>
            <a:pPr marL="523240" indent="-255270">
              <a:lnSpc>
                <a:spcPct val="100000"/>
              </a:lnSpc>
              <a:spcBef>
                <a:spcPts val="15"/>
              </a:spcBef>
              <a:buFont typeface="Times New Roman"/>
              <a:buChar char="•"/>
              <a:tabLst>
                <a:tab pos="523240" algn="l"/>
              </a:tabLst>
            </a:pPr>
            <a:r>
              <a:rPr sz="1350" spc="-10" dirty="0">
                <a:latin typeface="Calibri"/>
                <a:cs typeface="Calibri"/>
              </a:rPr>
              <a:t>Origine</a:t>
            </a:r>
            <a:r>
              <a:rPr sz="1350" spc="-25" dirty="0">
                <a:latin typeface="Calibri"/>
                <a:cs typeface="Calibri"/>
              </a:rPr>
              <a:t> </a:t>
            </a:r>
            <a:r>
              <a:rPr sz="1350" spc="-10" dirty="0">
                <a:latin typeface="Calibri"/>
                <a:cs typeface="Calibri"/>
              </a:rPr>
              <a:t>profonde,</a:t>
            </a:r>
            <a:r>
              <a:rPr sz="1350" spc="-20" dirty="0">
                <a:latin typeface="Calibri"/>
                <a:cs typeface="Calibri"/>
              </a:rPr>
              <a:t> </a:t>
            </a:r>
            <a:r>
              <a:rPr sz="1350" spc="-10" dirty="0">
                <a:latin typeface="Calibri"/>
                <a:cs typeface="Calibri"/>
              </a:rPr>
              <a:t>résultant</a:t>
            </a:r>
            <a:r>
              <a:rPr sz="1350" spc="-30" dirty="0">
                <a:latin typeface="Calibri"/>
                <a:cs typeface="Calibri"/>
              </a:rPr>
              <a:t> </a:t>
            </a:r>
            <a:r>
              <a:rPr sz="1350" dirty="0">
                <a:latin typeface="Calibri"/>
                <a:cs typeface="Calibri"/>
              </a:rPr>
              <a:t>de</a:t>
            </a:r>
            <a:r>
              <a:rPr sz="1350" spc="-35" dirty="0">
                <a:latin typeface="Calibri"/>
                <a:cs typeface="Calibri"/>
              </a:rPr>
              <a:t> </a:t>
            </a:r>
            <a:r>
              <a:rPr sz="1350" dirty="0">
                <a:latin typeface="Calibri"/>
                <a:cs typeface="Calibri"/>
              </a:rPr>
              <a:t>la</a:t>
            </a:r>
            <a:r>
              <a:rPr sz="1350" spc="-30" dirty="0">
                <a:latin typeface="Calibri"/>
                <a:cs typeface="Calibri"/>
              </a:rPr>
              <a:t> </a:t>
            </a:r>
            <a:r>
              <a:rPr sz="1350" spc="-10" dirty="0">
                <a:latin typeface="Calibri"/>
                <a:cs typeface="Calibri"/>
              </a:rPr>
              <a:t>cristallisation</a:t>
            </a:r>
            <a:r>
              <a:rPr sz="1350" spc="-35" dirty="0">
                <a:latin typeface="Calibri"/>
                <a:cs typeface="Calibri"/>
              </a:rPr>
              <a:t> </a:t>
            </a:r>
            <a:r>
              <a:rPr sz="1350" dirty="0">
                <a:latin typeface="Calibri"/>
                <a:cs typeface="Calibri"/>
              </a:rPr>
              <a:t>d’un</a:t>
            </a:r>
            <a:r>
              <a:rPr sz="1350" spc="-20" dirty="0">
                <a:latin typeface="Calibri"/>
                <a:cs typeface="Calibri"/>
              </a:rPr>
              <a:t> </a:t>
            </a:r>
            <a:r>
              <a:rPr sz="1350" dirty="0">
                <a:latin typeface="Calibri"/>
                <a:cs typeface="Calibri"/>
              </a:rPr>
              <a:t>magma</a:t>
            </a:r>
            <a:r>
              <a:rPr sz="1350" spc="-5" dirty="0">
                <a:latin typeface="Calibri"/>
                <a:cs typeface="Calibri"/>
              </a:rPr>
              <a:t> </a:t>
            </a:r>
            <a:r>
              <a:rPr sz="1350" spc="-50" dirty="0">
                <a:latin typeface="Calibri"/>
                <a:cs typeface="Calibri"/>
              </a:rPr>
              <a:t>;</a:t>
            </a:r>
            <a:endParaRPr sz="1350">
              <a:latin typeface="Calibri"/>
              <a:cs typeface="Calibri"/>
            </a:endParaRPr>
          </a:p>
          <a:p>
            <a:pPr marL="523240" indent="-255270">
              <a:lnSpc>
                <a:spcPct val="100000"/>
              </a:lnSpc>
              <a:spcBef>
                <a:spcPts val="15"/>
              </a:spcBef>
              <a:buFont typeface="Times New Roman"/>
              <a:buChar char="•"/>
              <a:tabLst>
                <a:tab pos="523240" algn="l"/>
              </a:tabLst>
            </a:pPr>
            <a:r>
              <a:rPr sz="1350" dirty="0">
                <a:latin typeface="Calibri"/>
                <a:cs typeface="Calibri"/>
              </a:rPr>
              <a:t>Roches</a:t>
            </a:r>
            <a:r>
              <a:rPr sz="1350" spc="-20" dirty="0">
                <a:latin typeface="Calibri"/>
                <a:cs typeface="Calibri"/>
              </a:rPr>
              <a:t> </a:t>
            </a:r>
            <a:r>
              <a:rPr sz="1350" spc="-10" dirty="0">
                <a:latin typeface="Calibri"/>
                <a:cs typeface="Calibri"/>
              </a:rPr>
              <a:t>essentiellement</a:t>
            </a:r>
            <a:r>
              <a:rPr sz="1350" spc="-15" dirty="0">
                <a:latin typeface="Calibri"/>
                <a:cs typeface="Calibri"/>
              </a:rPr>
              <a:t> </a:t>
            </a:r>
            <a:r>
              <a:rPr sz="1350" spc="-10" dirty="0">
                <a:latin typeface="Calibri"/>
                <a:cs typeface="Calibri"/>
              </a:rPr>
              <a:t>silicatées </a:t>
            </a:r>
            <a:r>
              <a:rPr sz="1350" spc="-50" dirty="0">
                <a:latin typeface="Calibri"/>
                <a:cs typeface="Calibri"/>
              </a:rPr>
              <a:t>;</a:t>
            </a:r>
            <a:endParaRPr sz="1350">
              <a:latin typeface="Calibri"/>
              <a:cs typeface="Calibri"/>
            </a:endParaRPr>
          </a:p>
          <a:p>
            <a:pPr marL="523240" indent="-255270">
              <a:lnSpc>
                <a:spcPct val="100000"/>
              </a:lnSpc>
              <a:spcBef>
                <a:spcPts val="15"/>
              </a:spcBef>
              <a:buFont typeface="Times New Roman"/>
              <a:buChar char="•"/>
              <a:tabLst>
                <a:tab pos="523240" algn="l"/>
              </a:tabLst>
            </a:pPr>
            <a:r>
              <a:rPr sz="1350" spc="-10" dirty="0">
                <a:latin typeface="Calibri"/>
                <a:cs typeface="Calibri"/>
              </a:rPr>
              <a:t>Formées</a:t>
            </a:r>
            <a:r>
              <a:rPr sz="1350" spc="-30" dirty="0">
                <a:latin typeface="Calibri"/>
                <a:cs typeface="Calibri"/>
              </a:rPr>
              <a:t> </a:t>
            </a:r>
            <a:r>
              <a:rPr sz="1350" dirty="0">
                <a:latin typeface="Calibri"/>
                <a:cs typeface="Calibri"/>
              </a:rPr>
              <a:t>de</a:t>
            </a:r>
            <a:r>
              <a:rPr sz="1350" spc="-15" dirty="0">
                <a:latin typeface="Calibri"/>
                <a:cs typeface="Calibri"/>
              </a:rPr>
              <a:t> </a:t>
            </a:r>
            <a:r>
              <a:rPr sz="1350" spc="-10" dirty="0">
                <a:latin typeface="Calibri"/>
                <a:cs typeface="Calibri"/>
              </a:rPr>
              <a:t>cristaux</a:t>
            </a:r>
            <a:r>
              <a:rPr sz="1350" spc="-35" dirty="0">
                <a:latin typeface="Calibri"/>
                <a:cs typeface="Calibri"/>
              </a:rPr>
              <a:t> </a:t>
            </a:r>
            <a:r>
              <a:rPr sz="1350" spc="-10" dirty="0">
                <a:latin typeface="Calibri"/>
                <a:cs typeface="Calibri"/>
              </a:rPr>
              <a:t>étroitement</a:t>
            </a:r>
            <a:r>
              <a:rPr sz="1350" spc="-25" dirty="0">
                <a:latin typeface="Calibri"/>
                <a:cs typeface="Calibri"/>
              </a:rPr>
              <a:t> </a:t>
            </a:r>
            <a:r>
              <a:rPr sz="1350" spc="-10" dirty="0">
                <a:latin typeface="Calibri"/>
                <a:cs typeface="Calibri"/>
              </a:rPr>
              <a:t>enchevêtrés</a:t>
            </a:r>
            <a:r>
              <a:rPr sz="1350" spc="10" dirty="0">
                <a:latin typeface="Calibri"/>
                <a:cs typeface="Calibri"/>
              </a:rPr>
              <a:t> </a:t>
            </a:r>
            <a:r>
              <a:rPr sz="1350" spc="-50" dirty="0">
                <a:latin typeface="Calibri"/>
                <a:cs typeface="Calibri"/>
              </a:rPr>
              <a:t>;</a:t>
            </a:r>
            <a:endParaRPr sz="1350">
              <a:latin typeface="Calibri"/>
              <a:cs typeface="Calibri"/>
            </a:endParaRPr>
          </a:p>
          <a:p>
            <a:pPr marL="523240" indent="-255270">
              <a:lnSpc>
                <a:spcPct val="100000"/>
              </a:lnSpc>
              <a:spcBef>
                <a:spcPts val="15"/>
              </a:spcBef>
              <a:buFont typeface="Times New Roman"/>
              <a:buChar char="•"/>
              <a:tabLst>
                <a:tab pos="523240" algn="l"/>
              </a:tabLst>
            </a:pPr>
            <a:r>
              <a:rPr sz="1350" dirty="0">
                <a:latin typeface="Calibri"/>
                <a:cs typeface="Calibri"/>
              </a:rPr>
              <a:t>La</a:t>
            </a:r>
            <a:r>
              <a:rPr sz="1350" spc="-25" dirty="0">
                <a:latin typeface="Calibri"/>
                <a:cs typeface="Calibri"/>
              </a:rPr>
              <a:t> </a:t>
            </a:r>
            <a:r>
              <a:rPr sz="1350" dirty="0">
                <a:latin typeface="Calibri"/>
                <a:cs typeface="Calibri"/>
              </a:rPr>
              <a:t>texture</a:t>
            </a:r>
            <a:r>
              <a:rPr sz="1350" spc="-35" dirty="0">
                <a:latin typeface="Calibri"/>
                <a:cs typeface="Calibri"/>
              </a:rPr>
              <a:t> </a:t>
            </a:r>
            <a:r>
              <a:rPr sz="1350" spc="-10" dirty="0">
                <a:latin typeface="Calibri"/>
                <a:cs typeface="Calibri"/>
              </a:rPr>
              <a:t>traduit</a:t>
            </a:r>
            <a:r>
              <a:rPr sz="1350" spc="-15" dirty="0">
                <a:latin typeface="Calibri"/>
                <a:cs typeface="Calibri"/>
              </a:rPr>
              <a:t> </a:t>
            </a:r>
            <a:r>
              <a:rPr sz="1350" dirty="0">
                <a:latin typeface="Calibri"/>
                <a:cs typeface="Calibri"/>
              </a:rPr>
              <a:t>la</a:t>
            </a:r>
            <a:r>
              <a:rPr sz="1350" spc="-40" dirty="0">
                <a:latin typeface="Calibri"/>
                <a:cs typeface="Calibri"/>
              </a:rPr>
              <a:t> </a:t>
            </a:r>
            <a:r>
              <a:rPr sz="1350" dirty="0">
                <a:latin typeface="Calibri"/>
                <a:cs typeface="Calibri"/>
              </a:rPr>
              <a:t>vitesse</a:t>
            </a:r>
            <a:r>
              <a:rPr sz="1350" spc="-25" dirty="0">
                <a:latin typeface="Calibri"/>
                <a:cs typeface="Calibri"/>
              </a:rPr>
              <a:t> </a:t>
            </a:r>
            <a:r>
              <a:rPr sz="1350" dirty="0">
                <a:latin typeface="Calibri"/>
                <a:cs typeface="Calibri"/>
              </a:rPr>
              <a:t>et</a:t>
            </a:r>
            <a:r>
              <a:rPr sz="1350" spc="-25" dirty="0">
                <a:latin typeface="Calibri"/>
                <a:cs typeface="Calibri"/>
              </a:rPr>
              <a:t> </a:t>
            </a:r>
            <a:r>
              <a:rPr sz="1350" dirty="0">
                <a:latin typeface="Calibri"/>
                <a:cs typeface="Calibri"/>
              </a:rPr>
              <a:t>le</a:t>
            </a:r>
            <a:r>
              <a:rPr sz="1350" spc="-20" dirty="0">
                <a:latin typeface="Calibri"/>
                <a:cs typeface="Calibri"/>
              </a:rPr>
              <a:t> </a:t>
            </a:r>
            <a:r>
              <a:rPr sz="1350" spc="-10" dirty="0">
                <a:latin typeface="Calibri"/>
                <a:cs typeface="Calibri"/>
              </a:rPr>
              <a:t>milieu</a:t>
            </a:r>
            <a:r>
              <a:rPr sz="1350" spc="-30" dirty="0">
                <a:latin typeface="Calibri"/>
                <a:cs typeface="Calibri"/>
              </a:rPr>
              <a:t> </a:t>
            </a:r>
            <a:r>
              <a:rPr sz="1350" dirty="0">
                <a:latin typeface="Calibri"/>
                <a:cs typeface="Calibri"/>
              </a:rPr>
              <a:t>de</a:t>
            </a:r>
            <a:r>
              <a:rPr sz="1350" spc="-30" dirty="0">
                <a:latin typeface="Calibri"/>
                <a:cs typeface="Calibri"/>
              </a:rPr>
              <a:t> </a:t>
            </a:r>
            <a:r>
              <a:rPr sz="1350" spc="-10" dirty="0">
                <a:latin typeface="Calibri"/>
                <a:cs typeface="Calibri"/>
              </a:rPr>
              <a:t>cristallisation</a:t>
            </a:r>
            <a:r>
              <a:rPr sz="1350" spc="5" dirty="0">
                <a:latin typeface="Calibri"/>
                <a:cs typeface="Calibri"/>
              </a:rPr>
              <a:t> </a:t>
            </a:r>
            <a:r>
              <a:rPr sz="1350" spc="-50" dirty="0">
                <a:latin typeface="Calibri"/>
                <a:cs typeface="Calibri"/>
              </a:rPr>
              <a:t>;</a:t>
            </a:r>
            <a:endParaRPr sz="1350">
              <a:latin typeface="Calibri"/>
              <a:cs typeface="Calibri"/>
            </a:endParaRPr>
          </a:p>
          <a:p>
            <a:pPr marL="523240" indent="-255270">
              <a:lnSpc>
                <a:spcPct val="100000"/>
              </a:lnSpc>
              <a:spcBef>
                <a:spcPts val="15"/>
              </a:spcBef>
              <a:buFont typeface="Times New Roman"/>
              <a:buChar char="•"/>
              <a:tabLst>
                <a:tab pos="523240" algn="l"/>
              </a:tabLst>
            </a:pPr>
            <a:r>
              <a:rPr sz="1350" dirty="0">
                <a:latin typeface="Calibri"/>
                <a:cs typeface="Calibri"/>
              </a:rPr>
              <a:t>La</a:t>
            </a:r>
            <a:r>
              <a:rPr sz="1350" spc="-25" dirty="0">
                <a:latin typeface="Calibri"/>
                <a:cs typeface="Calibri"/>
              </a:rPr>
              <a:t> </a:t>
            </a:r>
            <a:r>
              <a:rPr sz="1350" spc="-10" dirty="0">
                <a:latin typeface="Calibri"/>
                <a:cs typeface="Calibri"/>
              </a:rPr>
              <a:t>nature</a:t>
            </a:r>
            <a:r>
              <a:rPr sz="1350" spc="-35" dirty="0">
                <a:latin typeface="Calibri"/>
                <a:cs typeface="Calibri"/>
              </a:rPr>
              <a:t> </a:t>
            </a:r>
            <a:r>
              <a:rPr sz="1350" dirty="0">
                <a:latin typeface="Calibri"/>
                <a:cs typeface="Calibri"/>
              </a:rPr>
              <a:t>des</a:t>
            </a:r>
            <a:r>
              <a:rPr sz="1350" spc="-40" dirty="0">
                <a:latin typeface="Calibri"/>
                <a:cs typeface="Calibri"/>
              </a:rPr>
              <a:t> </a:t>
            </a:r>
            <a:r>
              <a:rPr sz="1350" spc="-10" dirty="0">
                <a:latin typeface="Calibri"/>
                <a:cs typeface="Calibri"/>
              </a:rPr>
              <a:t>minéraux</a:t>
            </a:r>
            <a:r>
              <a:rPr sz="1350" spc="-35" dirty="0">
                <a:latin typeface="Calibri"/>
                <a:cs typeface="Calibri"/>
              </a:rPr>
              <a:t> </a:t>
            </a:r>
            <a:r>
              <a:rPr sz="1350" spc="-10" dirty="0">
                <a:latin typeface="Calibri"/>
                <a:cs typeface="Calibri"/>
              </a:rPr>
              <a:t>traduit</a:t>
            </a:r>
            <a:r>
              <a:rPr sz="1350" spc="-20" dirty="0">
                <a:latin typeface="Calibri"/>
                <a:cs typeface="Calibri"/>
              </a:rPr>
              <a:t> </a:t>
            </a:r>
            <a:r>
              <a:rPr sz="1350" dirty="0">
                <a:latin typeface="Calibri"/>
                <a:cs typeface="Calibri"/>
              </a:rPr>
              <a:t>la</a:t>
            </a:r>
            <a:r>
              <a:rPr sz="1350" spc="-40" dirty="0">
                <a:latin typeface="Calibri"/>
                <a:cs typeface="Calibri"/>
              </a:rPr>
              <a:t> </a:t>
            </a:r>
            <a:r>
              <a:rPr sz="1350" spc="-10" dirty="0">
                <a:latin typeface="Calibri"/>
                <a:cs typeface="Calibri"/>
              </a:rPr>
              <a:t>composition</a:t>
            </a:r>
            <a:r>
              <a:rPr sz="1350" spc="-20" dirty="0">
                <a:latin typeface="Calibri"/>
                <a:cs typeface="Calibri"/>
              </a:rPr>
              <a:t> </a:t>
            </a:r>
            <a:r>
              <a:rPr sz="1350" spc="-10" dirty="0">
                <a:latin typeface="Calibri"/>
                <a:cs typeface="Calibri"/>
              </a:rPr>
              <a:t>chimique</a:t>
            </a:r>
            <a:r>
              <a:rPr sz="1350" spc="-30" dirty="0">
                <a:latin typeface="Calibri"/>
                <a:cs typeface="Calibri"/>
              </a:rPr>
              <a:t> </a:t>
            </a:r>
            <a:r>
              <a:rPr sz="1350" dirty="0">
                <a:latin typeface="Calibri"/>
                <a:cs typeface="Calibri"/>
              </a:rPr>
              <a:t>du</a:t>
            </a:r>
            <a:r>
              <a:rPr sz="1350" spc="-20" dirty="0">
                <a:latin typeface="Calibri"/>
                <a:cs typeface="Calibri"/>
              </a:rPr>
              <a:t> </a:t>
            </a:r>
            <a:r>
              <a:rPr sz="1350" dirty="0">
                <a:latin typeface="Calibri"/>
                <a:cs typeface="Calibri"/>
              </a:rPr>
              <a:t>magma</a:t>
            </a:r>
            <a:r>
              <a:rPr sz="1350" spc="10" dirty="0">
                <a:latin typeface="Calibri"/>
                <a:cs typeface="Calibri"/>
              </a:rPr>
              <a:t> </a:t>
            </a:r>
            <a:r>
              <a:rPr sz="1350" spc="-50" dirty="0">
                <a:latin typeface="Calibri"/>
                <a:cs typeface="Calibri"/>
              </a:rPr>
              <a:t>;</a:t>
            </a:r>
            <a:endParaRPr sz="1350">
              <a:latin typeface="Calibri"/>
              <a:cs typeface="Calibri"/>
            </a:endParaRPr>
          </a:p>
          <a:p>
            <a:pPr marL="523240" marR="10160" indent="-255904">
              <a:lnSpc>
                <a:spcPct val="101000"/>
              </a:lnSpc>
              <a:buFont typeface="Times New Roman"/>
              <a:buChar char="•"/>
              <a:tabLst>
                <a:tab pos="523240" algn="l"/>
              </a:tabLst>
            </a:pPr>
            <a:r>
              <a:rPr sz="1350" dirty="0">
                <a:latin typeface="Calibri"/>
                <a:cs typeface="Calibri"/>
              </a:rPr>
              <a:t>Ces</a:t>
            </a:r>
            <a:r>
              <a:rPr sz="1350" spc="45" dirty="0">
                <a:latin typeface="Calibri"/>
                <a:cs typeface="Calibri"/>
              </a:rPr>
              <a:t> </a:t>
            </a:r>
            <a:r>
              <a:rPr sz="1350" dirty="0">
                <a:latin typeface="Calibri"/>
                <a:cs typeface="Calibri"/>
              </a:rPr>
              <a:t>conditions</a:t>
            </a:r>
            <a:r>
              <a:rPr sz="1350" spc="35" dirty="0">
                <a:latin typeface="Calibri"/>
                <a:cs typeface="Calibri"/>
              </a:rPr>
              <a:t> </a:t>
            </a:r>
            <a:r>
              <a:rPr sz="1350" dirty="0">
                <a:latin typeface="Calibri"/>
                <a:cs typeface="Calibri"/>
              </a:rPr>
              <a:t>peuvent</a:t>
            </a:r>
            <a:r>
              <a:rPr sz="1350" spc="40" dirty="0">
                <a:latin typeface="Calibri"/>
                <a:cs typeface="Calibri"/>
              </a:rPr>
              <a:t> </a:t>
            </a:r>
            <a:r>
              <a:rPr sz="1350" dirty="0">
                <a:latin typeface="Calibri"/>
                <a:cs typeface="Calibri"/>
              </a:rPr>
              <a:t>se</a:t>
            </a:r>
            <a:r>
              <a:rPr sz="1350" spc="50" dirty="0">
                <a:latin typeface="Calibri"/>
                <a:cs typeface="Calibri"/>
              </a:rPr>
              <a:t> </a:t>
            </a:r>
            <a:r>
              <a:rPr sz="1350" dirty="0">
                <a:latin typeface="Calibri"/>
                <a:cs typeface="Calibri"/>
              </a:rPr>
              <a:t>ramener,</a:t>
            </a:r>
            <a:r>
              <a:rPr sz="1350" spc="45" dirty="0">
                <a:latin typeface="Calibri"/>
                <a:cs typeface="Calibri"/>
              </a:rPr>
              <a:t> </a:t>
            </a:r>
            <a:r>
              <a:rPr sz="1350" dirty="0">
                <a:latin typeface="Calibri"/>
                <a:cs typeface="Calibri"/>
              </a:rPr>
              <a:t>par</a:t>
            </a:r>
            <a:r>
              <a:rPr sz="1350" spc="35" dirty="0">
                <a:latin typeface="Calibri"/>
                <a:cs typeface="Calibri"/>
              </a:rPr>
              <a:t> </a:t>
            </a:r>
            <a:r>
              <a:rPr sz="1350" dirty="0">
                <a:latin typeface="Calibri"/>
                <a:cs typeface="Calibri"/>
              </a:rPr>
              <a:t>une</a:t>
            </a:r>
            <a:r>
              <a:rPr sz="1350" spc="50" dirty="0">
                <a:latin typeface="Calibri"/>
                <a:cs typeface="Calibri"/>
              </a:rPr>
              <a:t> </a:t>
            </a:r>
            <a:r>
              <a:rPr sz="1350" spc="-10" dirty="0">
                <a:latin typeface="Calibri"/>
                <a:cs typeface="Calibri"/>
              </a:rPr>
              <a:t>simplification</a:t>
            </a:r>
            <a:r>
              <a:rPr sz="1350" spc="45" dirty="0">
                <a:latin typeface="Calibri"/>
                <a:cs typeface="Calibri"/>
              </a:rPr>
              <a:t> </a:t>
            </a:r>
            <a:r>
              <a:rPr sz="1350" dirty="0">
                <a:latin typeface="Calibri"/>
                <a:cs typeface="Calibri"/>
              </a:rPr>
              <a:t>extrême,</a:t>
            </a:r>
            <a:r>
              <a:rPr sz="1350" spc="50" dirty="0">
                <a:latin typeface="Calibri"/>
                <a:cs typeface="Calibri"/>
              </a:rPr>
              <a:t> </a:t>
            </a:r>
            <a:r>
              <a:rPr sz="1350" dirty="0">
                <a:latin typeface="Calibri"/>
                <a:cs typeface="Calibri"/>
              </a:rPr>
              <a:t>à</a:t>
            </a:r>
            <a:r>
              <a:rPr sz="1350" spc="40" dirty="0">
                <a:latin typeface="Calibri"/>
                <a:cs typeface="Calibri"/>
              </a:rPr>
              <a:t> </a:t>
            </a:r>
            <a:r>
              <a:rPr sz="1350" dirty="0">
                <a:latin typeface="Calibri"/>
                <a:cs typeface="Calibri"/>
              </a:rPr>
              <a:t>deux</a:t>
            </a:r>
            <a:r>
              <a:rPr sz="1350" spc="40" dirty="0">
                <a:latin typeface="Calibri"/>
                <a:cs typeface="Calibri"/>
              </a:rPr>
              <a:t> </a:t>
            </a:r>
            <a:r>
              <a:rPr sz="1350" spc="-10" dirty="0">
                <a:latin typeface="Calibri"/>
                <a:cs typeface="Calibri"/>
              </a:rPr>
              <a:t>facteurs principaux,</a:t>
            </a:r>
            <a:r>
              <a:rPr sz="1350" spc="-25" dirty="0">
                <a:latin typeface="Calibri"/>
                <a:cs typeface="Calibri"/>
              </a:rPr>
              <a:t> </a:t>
            </a:r>
            <a:r>
              <a:rPr sz="1350" dirty="0">
                <a:latin typeface="Calibri"/>
                <a:cs typeface="Calibri"/>
              </a:rPr>
              <a:t>la</a:t>
            </a:r>
            <a:r>
              <a:rPr sz="1350" spc="-20" dirty="0">
                <a:latin typeface="Calibri"/>
                <a:cs typeface="Calibri"/>
              </a:rPr>
              <a:t> </a:t>
            </a:r>
            <a:r>
              <a:rPr sz="1350" spc="-10" dirty="0">
                <a:latin typeface="Calibri"/>
                <a:cs typeface="Calibri"/>
              </a:rPr>
              <a:t>pression</a:t>
            </a:r>
            <a:r>
              <a:rPr sz="1350" spc="-30" dirty="0">
                <a:latin typeface="Calibri"/>
                <a:cs typeface="Calibri"/>
              </a:rPr>
              <a:t> </a:t>
            </a:r>
            <a:r>
              <a:rPr sz="1350" dirty="0">
                <a:latin typeface="Calibri"/>
                <a:cs typeface="Calibri"/>
              </a:rPr>
              <a:t>P</a:t>
            </a:r>
            <a:r>
              <a:rPr sz="1350" spc="-30" dirty="0">
                <a:latin typeface="Calibri"/>
                <a:cs typeface="Calibri"/>
              </a:rPr>
              <a:t> </a:t>
            </a:r>
            <a:r>
              <a:rPr sz="1350" dirty="0">
                <a:latin typeface="Calibri"/>
                <a:cs typeface="Calibri"/>
              </a:rPr>
              <a:t>et</a:t>
            </a:r>
            <a:r>
              <a:rPr sz="1350" spc="-20" dirty="0">
                <a:latin typeface="Calibri"/>
                <a:cs typeface="Calibri"/>
              </a:rPr>
              <a:t> </a:t>
            </a:r>
            <a:r>
              <a:rPr sz="1350" dirty="0">
                <a:latin typeface="Calibri"/>
                <a:cs typeface="Calibri"/>
              </a:rPr>
              <a:t>la</a:t>
            </a:r>
            <a:r>
              <a:rPr sz="1350" spc="-35" dirty="0">
                <a:latin typeface="Calibri"/>
                <a:cs typeface="Calibri"/>
              </a:rPr>
              <a:t> </a:t>
            </a:r>
            <a:r>
              <a:rPr sz="1350" spc="-10" dirty="0">
                <a:latin typeface="Calibri"/>
                <a:cs typeface="Calibri"/>
              </a:rPr>
              <a:t>température</a:t>
            </a:r>
            <a:r>
              <a:rPr sz="1350" spc="-15" dirty="0">
                <a:latin typeface="Calibri"/>
                <a:cs typeface="Calibri"/>
              </a:rPr>
              <a:t> </a:t>
            </a:r>
            <a:r>
              <a:rPr sz="1350" dirty="0">
                <a:latin typeface="Calibri"/>
                <a:cs typeface="Calibri"/>
              </a:rPr>
              <a:t>T</a:t>
            </a:r>
            <a:r>
              <a:rPr sz="1350" spc="-15" dirty="0">
                <a:latin typeface="Calibri"/>
                <a:cs typeface="Calibri"/>
              </a:rPr>
              <a:t> </a:t>
            </a:r>
            <a:r>
              <a:rPr sz="1350" spc="-50" dirty="0">
                <a:latin typeface="Calibri"/>
                <a:cs typeface="Calibri"/>
              </a:rPr>
              <a:t>;</a:t>
            </a:r>
            <a:endParaRPr sz="1350">
              <a:latin typeface="Calibri"/>
              <a:cs typeface="Calibri"/>
            </a:endParaRPr>
          </a:p>
          <a:p>
            <a:pPr marL="523240" indent="-255904">
              <a:lnSpc>
                <a:spcPct val="100000"/>
              </a:lnSpc>
              <a:spcBef>
                <a:spcPts val="15"/>
              </a:spcBef>
              <a:buFont typeface="Times New Roman"/>
              <a:buChar char="•"/>
              <a:tabLst>
                <a:tab pos="523240" algn="l"/>
              </a:tabLst>
            </a:pPr>
            <a:r>
              <a:rPr sz="1350" dirty="0">
                <a:latin typeface="Calibri"/>
                <a:cs typeface="Calibri"/>
              </a:rPr>
              <a:t>Les</a:t>
            </a:r>
            <a:r>
              <a:rPr sz="1350" spc="10" dirty="0">
                <a:latin typeface="Calibri"/>
                <a:cs typeface="Calibri"/>
              </a:rPr>
              <a:t> </a:t>
            </a:r>
            <a:r>
              <a:rPr sz="1350" b="1" u="sng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roches</a:t>
            </a:r>
            <a:r>
              <a:rPr sz="1350" b="1" u="sng" spc="10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 </a:t>
            </a:r>
            <a:r>
              <a:rPr sz="1350" b="1" u="sng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magmatiques</a:t>
            </a:r>
            <a:r>
              <a:rPr sz="1350" b="1" spc="25" dirty="0">
                <a:latin typeface="Calibri"/>
                <a:cs typeface="Calibri"/>
              </a:rPr>
              <a:t> </a:t>
            </a:r>
            <a:r>
              <a:rPr sz="1350" dirty="0">
                <a:latin typeface="Calibri"/>
                <a:cs typeface="Calibri"/>
              </a:rPr>
              <a:t>résultent d'un</a:t>
            </a:r>
            <a:r>
              <a:rPr sz="1350" spc="15" dirty="0">
                <a:latin typeface="Calibri"/>
                <a:cs typeface="Calibri"/>
              </a:rPr>
              <a:t> </a:t>
            </a:r>
            <a:r>
              <a:rPr sz="1350" spc="-10" dirty="0">
                <a:latin typeface="Calibri"/>
                <a:cs typeface="Calibri"/>
              </a:rPr>
              <a:t>processus</a:t>
            </a:r>
            <a:r>
              <a:rPr sz="1350" spc="10" dirty="0">
                <a:latin typeface="Calibri"/>
                <a:cs typeface="Calibri"/>
              </a:rPr>
              <a:t> </a:t>
            </a:r>
            <a:r>
              <a:rPr sz="1350" spc="-10" dirty="0">
                <a:latin typeface="Calibri"/>
                <a:cs typeface="Calibri"/>
              </a:rPr>
              <a:t>magmatogénique,</a:t>
            </a:r>
            <a:r>
              <a:rPr sz="1350" spc="10" dirty="0">
                <a:latin typeface="Calibri"/>
                <a:cs typeface="Calibri"/>
              </a:rPr>
              <a:t> </a:t>
            </a:r>
            <a:r>
              <a:rPr sz="1350" spc="-10" dirty="0">
                <a:latin typeface="Calibri"/>
                <a:cs typeface="Calibri"/>
              </a:rPr>
              <a:t>responsable</a:t>
            </a:r>
            <a:r>
              <a:rPr sz="1350" dirty="0">
                <a:latin typeface="Calibri"/>
                <a:cs typeface="Calibri"/>
              </a:rPr>
              <a:t> </a:t>
            </a:r>
            <a:r>
              <a:rPr sz="1350" spc="-25" dirty="0">
                <a:latin typeface="Calibri"/>
                <a:cs typeface="Calibri"/>
              </a:rPr>
              <a:t>de</a:t>
            </a:r>
            <a:endParaRPr sz="1350">
              <a:latin typeface="Calibri"/>
              <a:cs typeface="Calibri"/>
            </a:endParaRPr>
          </a:p>
          <a:p>
            <a:pPr marL="523240" marR="5080">
              <a:lnSpc>
                <a:spcPct val="101000"/>
              </a:lnSpc>
              <a:spcBef>
                <a:spcPts val="5"/>
              </a:spcBef>
            </a:pPr>
            <a:r>
              <a:rPr sz="1350" spc="-10" dirty="0">
                <a:latin typeface="Calibri"/>
                <a:cs typeface="Calibri"/>
              </a:rPr>
              <a:t>l'individualisation</a:t>
            </a:r>
            <a:r>
              <a:rPr sz="1350" spc="35" dirty="0">
                <a:latin typeface="Calibri"/>
                <a:cs typeface="Calibri"/>
              </a:rPr>
              <a:t> </a:t>
            </a:r>
            <a:r>
              <a:rPr sz="1350" dirty="0">
                <a:latin typeface="Calibri"/>
                <a:cs typeface="Calibri"/>
              </a:rPr>
              <a:t>d'une</a:t>
            </a:r>
            <a:r>
              <a:rPr sz="1350" spc="25" dirty="0">
                <a:latin typeface="Calibri"/>
                <a:cs typeface="Calibri"/>
              </a:rPr>
              <a:t> </a:t>
            </a:r>
            <a:r>
              <a:rPr sz="1350" dirty="0">
                <a:latin typeface="Calibri"/>
                <a:cs typeface="Calibri"/>
              </a:rPr>
              <a:t>phase</a:t>
            </a:r>
            <a:r>
              <a:rPr sz="1350" spc="35" dirty="0">
                <a:latin typeface="Calibri"/>
                <a:cs typeface="Calibri"/>
              </a:rPr>
              <a:t> </a:t>
            </a:r>
            <a:r>
              <a:rPr sz="1350" dirty="0">
                <a:latin typeface="Calibri"/>
                <a:cs typeface="Calibri"/>
              </a:rPr>
              <a:t>liquide,</a:t>
            </a:r>
            <a:r>
              <a:rPr sz="1350" spc="35" dirty="0">
                <a:latin typeface="Calibri"/>
                <a:cs typeface="Calibri"/>
              </a:rPr>
              <a:t> </a:t>
            </a:r>
            <a:r>
              <a:rPr sz="1350" dirty="0">
                <a:latin typeface="Calibri"/>
                <a:cs typeface="Calibri"/>
              </a:rPr>
              <a:t>le</a:t>
            </a:r>
            <a:r>
              <a:rPr sz="1350" spc="65" dirty="0">
                <a:latin typeface="Calibri"/>
                <a:cs typeface="Calibri"/>
              </a:rPr>
              <a:t> </a:t>
            </a:r>
            <a:r>
              <a:rPr sz="1350" b="1" u="sng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magma</a:t>
            </a:r>
            <a:r>
              <a:rPr sz="1350" dirty="0">
                <a:latin typeface="Calibri"/>
                <a:cs typeface="Calibri"/>
              </a:rPr>
              <a:t>,</a:t>
            </a:r>
            <a:r>
              <a:rPr sz="1350" spc="30" dirty="0">
                <a:latin typeface="Calibri"/>
                <a:cs typeface="Calibri"/>
              </a:rPr>
              <a:t> </a:t>
            </a:r>
            <a:r>
              <a:rPr sz="1350" dirty="0">
                <a:latin typeface="Calibri"/>
                <a:cs typeface="Calibri"/>
              </a:rPr>
              <a:t>suivi</a:t>
            </a:r>
            <a:r>
              <a:rPr sz="1350" spc="30" dirty="0">
                <a:latin typeface="Calibri"/>
                <a:cs typeface="Calibri"/>
              </a:rPr>
              <a:t> </a:t>
            </a:r>
            <a:r>
              <a:rPr sz="1350" dirty="0">
                <a:latin typeface="Calibri"/>
                <a:cs typeface="Calibri"/>
              </a:rPr>
              <a:t>d'une</a:t>
            </a:r>
            <a:r>
              <a:rPr sz="1350" spc="35" dirty="0">
                <a:latin typeface="Calibri"/>
                <a:cs typeface="Calibri"/>
              </a:rPr>
              <a:t> </a:t>
            </a:r>
            <a:r>
              <a:rPr sz="1350" dirty="0">
                <a:latin typeface="Calibri"/>
                <a:cs typeface="Calibri"/>
              </a:rPr>
              <a:t>consolidation</a:t>
            </a:r>
            <a:r>
              <a:rPr sz="1350" spc="40" dirty="0">
                <a:latin typeface="Calibri"/>
                <a:cs typeface="Calibri"/>
              </a:rPr>
              <a:t> </a:t>
            </a:r>
            <a:r>
              <a:rPr sz="1350" dirty="0">
                <a:latin typeface="Calibri"/>
                <a:cs typeface="Calibri"/>
              </a:rPr>
              <a:t>sous</a:t>
            </a:r>
            <a:r>
              <a:rPr sz="1350" spc="30" dirty="0">
                <a:latin typeface="Calibri"/>
                <a:cs typeface="Calibri"/>
              </a:rPr>
              <a:t> </a:t>
            </a:r>
            <a:r>
              <a:rPr sz="1350" spc="-25" dirty="0">
                <a:latin typeface="Calibri"/>
                <a:cs typeface="Calibri"/>
              </a:rPr>
              <a:t>des </a:t>
            </a:r>
            <a:r>
              <a:rPr sz="1350" spc="-10" dirty="0">
                <a:latin typeface="Calibri"/>
                <a:cs typeface="Calibri"/>
              </a:rPr>
              <a:t>conditions</a:t>
            </a:r>
            <a:r>
              <a:rPr sz="1350" spc="-55" dirty="0">
                <a:latin typeface="Calibri"/>
                <a:cs typeface="Calibri"/>
              </a:rPr>
              <a:t> </a:t>
            </a:r>
            <a:r>
              <a:rPr sz="1350" dirty="0">
                <a:latin typeface="Calibri"/>
                <a:cs typeface="Calibri"/>
              </a:rPr>
              <a:t>P-T</a:t>
            </a:r>
            <a:r>
              <a:rPr sz="1350" spc="-45" dirty="0">
                <a:latin typeface="Calibri"/>
                <a:cs typeface="Calibri"/>
              </a:rPr>
              <a:t> </a:t>
            </a:r>
            <a:r>
              <a:rPr sz="1350" dirty="0">
                <a:latin typeface="Calibri"/>
                <a:cs typeface="Calibri"/>
              </a:rPr>
              <a:t>moins</a:t>
            </a:r>
            <a:r>
              <a:rPr sz="1350" spc="-35" dirty="0">
                <a:latin typeface="Calibri"/>
                <a:cs typeface="Calibri"/>
              </a:rPr>
              <a:t> </a:t>
            </a:r>
            <a:r>
              <a:rPr sz="1350" dirty="0">
                <a:latin typeface="Calibri"/>
                <a:cs typeface="Calibri"/>
              </a:rPr>
              <a:t>sévères</a:t>
            </a:r>
            <a:r>
              <a:rPr sz="1350" spc="-35" dirty="0">
                <a:latin typeface="Calibri"/>
                <a:cs typeface="Calibri"/>
              </a:rPr>
              <a:t> </a:t>
            </a:r>
            <a:r>
              <a:rPr sz="1350" spc="-50" dirty="0">
                <a:latin typeface="Calibri"/>
                <a:cs typeface="Calibri"/>
              </a:rPr>
              <a:t>;</a:t>
            </a:r>
            <a:endParaRPr sz="1350">
              <a:latin typeface="Calibri"/>
              <a:cs typeface="Calibri"/>
            </a:endParaRPr>
          </a:p>
          <a:p>
            <a:pPr marL="523240" indent="-255270">
              <a:lnSpc>
                <a:spcPct val="100000"/>
              </a:lnSpc>
              <a:spcBef>
                <a:spcPts val="15"/>
              </a:spcBef>
              <a:buFont typeface="Times New Roman"/>
              <a:buChar char="•"/>
              <a:tabLst>
                <a:tab pos="523240" algn="l"/>
              </a:tabLst>
            </a:pPr>
            <a:r>
              <a:rPr sz="1350" dirty="0">
                <a:latin typeface="Calibri"/>
                <a:cs typeface="Calibri"/>
              </a:rPr>
              <a:t>Les</a:t>
            </a:r>
            <a:r>
              <a:rPr sz="1350" spc="-10" dirty="0">
                <a:latin typeface="Calibri"/>
                <a:cs typeface="Calibri"/>
              </a:rPr>
              <a:t> roches</a:t>
            </a:r>
            <a:r>
              <a:rPr sz="1350" spc="-25" dirty="0">
                <a:latin typeface="Calibri"/>
                <a:cs typeface="Calibri"/>
              </a:rPr>
              <a:t> </a:t>
            </a:r>
            <a:r>
              <a:rPr sz="1350" spc="-10" dirty="0">
                <a:latin typeface="Calibri"/>
                <a:cs typeface="Calibri"/>
              </a:rPr>
              <a:t>intrusives</a:t>
            </a:r>
            <a:r>
              <a:rPr sz="1350" spc="-15" dirty="0">
                <a:latin typeface="Calibri"/>
                <a:cs typeface="Calibri"/>
              </a:rPr>
              <a:t> </a:t>
            </a:r>
            <a:r>
              <a:rPr sz="1350" spc="-20" dirty="0">
                <a:latin typeface="Calibri"/>
                <a:cs typeface="Calibri"/>
              </a:rPr>
              <a:t>correspondent</a:t>
            </a:r>
            <a:r>
              <a:rPr sz="1350" spc="-10" dirty="0">
                <a:latin typeface="Calibri"/>
                <a:cs typeface="Calibri"/>
              </a:rPr>
              <a:t> </a:t>
            </a:r>
            <a:r>
              <a:rPr sz="1350" dirty="0">
                <a:latin typeface="Calibri"/>
                <a:cs typeface="Calibri"/>
              </a:rPr>
              <a:t>aux</a:t>
            </a:r>
            <a:r>
              <a:rPr sz="1350" spc="15" dirty="0">
                <a:latin typeface="Calibri"/>
                <a:cs typeface="Calibri"/>
              </a:rPr>
              <a:t> </a:t>
            </a:r>
            <a:r>
              <a:rPr sz="1350" spc="-10" dirty="0">
                <a:latin typeface="Calibri"/>
                <a:cs typeface="Calibri"/>
              </a:rPr>
              <a:t>roches</a:t>
            </a:r>
            <a:r>
              <a:rPr sz="1350" spc="-15" dirty="0">
                <a:latin typeface="Calibri"/>
                <a:cs typeface="Calibri"/>
              </a:rPr>
              <a:t> </a:t>
            </a:r>
            <a:r>
              <a:rPr sz="1350" b="1" u="sng" spc="-10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plutoniques</a:t>
            </a:r>
            <a:endParaRPr sz="1350">
              <a:latin typeface="Calibri"/>
              <a:cs typeface="Calibri"/>
            </a:endParaRPr>
          </a:p>
          <a:p>
            <a:pPr marL="523240" indent="-255270">
              <a:lnSpc>
                <a:spcPct val="100000"/>
              </a:lnSpc>
              <a:spcBef>
                <a:spcPts val="15"/>
              </a:spcBef>
              <a:buFont typeface="Times New Roman"/>
              <a:buChar char="•"/>
              <a:tabLst>
                <a:tab pos="523240" algn="l"/>
              </a:tabLst>
            </a:pPr>
            <a:r>
              <a:rPr sz="1350" dirty="0">
                <a:latin typeface="Calibri"/>
                <a:cs typeface="Calibri"/>
              </a:rPr>
              <a:t>Les</a:t>
            </a:r>
            <a:r>
              <a:rPr sz="1350" spc="-40" dirty="0">
                <a:latin typeface="Calibri"/>
                <a:cs typeface="Calibri"/>
              </a:rPr>
              <a:t> </a:t>
            </a:r>
            <a:r>
              <a:rPr sz="1350" spc="-10" dirty="0">
                <a:latin typeface="Calibri"/>
                <a:cs typeface="Calibri"/>
              </a:rPr>
              <a:t>roches</a:t>
            </a:r>
            <a:r>
              <a:rPr sz="1350" spc="-45" dirty="0">
                <a:latin typeface="Calibri"/>
                <a:cs typeface="Calibri"/>
              </a:rPr>
              <a:t> </a:t>
            </a:r>
            <a:r>
              <a:rPr sz="1350" spc="-10" dirty="0">
                <a:latin typeface="Calibri"/>
                <a:cs typeface="Calibri"/>
              </a:rPr>
              <a:t>extrusives</a:t>
            </a:r>
            <a:r>
              <a:rPr sz="1350" spc="-30" dirty="0">
                <a:latin typeface="Calibri"/>
                <a:cs typeface="Calibri"/>
              </a:rPr>
              <a:t> </a:t>
            </a:r>
            <a:r>
              <a:rPr sz="1350" spc="-10" dirty="0">
                <a:latin typeface="Calibri"/>
                <a:cs typeface="Calibri"/>
              </a:rPr>
              <a:t>correspondent</a:t>
            </a:r>
            <a:r>
              <a:rPr sz="1350" spc="-40" dirty="0">
                <a:latin typeface="Calibri"/>
                <a:cs typeface="Calibri"/>
              </a:rPr>
              <a:t> </a:t>
            </a:r>
            <a:r>
              <a:rPr sz="1350" dirty="0">
                <a:latin typeface="Calibri"/>
                <a:cs typeface="Calibri"/>
              </a:rPr>
              <a:t>aux</a:t>
            </a:r>
            <a:r>
              <a:rPr sz="1350" spc="-25" dirty="0">
                <a:latin typeface="Calibri"/>
                <a:cs typeface="Calibri"/>
              </a:rPr>
              <a:t> </a:t>
            </a:r>
            <a:r>
              <a:rPr sz="1350" dirty="0">
                <a:latin typeface="Calibri"/>
                <a:cs typeface="Calibri"/>
              </a:rPr>
              <a:t>roches</a:t>
            </a:r>
            <a:r>
              <a:rPr sz="1350" spc="-30" dirty="0">
                <a:latin typeface="Calibri"/>
                <a:cs typeface="Calibri"/>
              </a:rPr>
              <a:t> </a:t>
            </a:r>
            <a:r>
              <a:rPr sz="1350" b="1" u="sng" spc="-10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volcaniques</a:t>
            </a:r>
            <a:endParaRPr sz="1350">
              <a:latin typeface="Calibri"/>
              <a:cs typeface="Calibri"/>
            </a:endParaRPr>
          </a:p>
        </p:txBody>
      </p:sp>
      <p:grpSp>
        <p:nvGrpSpPr>
          <p:cNvPr id="4" name="object 4"/>
          <p:cNvGrpSpPr/>
          <p:nvPr/>
        </p:nvGrpSpPr>
        <p:grpSpPr>
          <a:xfrm>
            <a:off x="1176057" y="805803"/>
            <a:ext cx="6777355" cy="6017895"/>
            <a:chOff x="1176057" y="805803"/>
            <a:chExt cx="6777355" cy="6017895"/>
          </a:xfrm>
        </p:grpSpPr>
        <p:sp>
          <p:nvSpPr>
            <p:cNvPr id="5" name="object 5"/>
            <p:cNvSpPr/>
            <p:nvPr/>
          </p:nvSpPr>
          <p:spPr>
            <a:xfrm>
              <a:off x="1181377" y="811123"/>
              <a:ext cx="6766559" cy="6007100"/>
            </a:xfrm>
            <a:custGeom>
              <a:avLst/>
              <a:gdLst/>
              <a:ahLst/>
              <a:cxnLst/>
              <a:rect l="l" t="t" r="r" b="b"/>
              <a:pathLst>
                <a:path w="6766559" h="6007100">
                  <a:moveTo>
                    <a:pt x="0" y="6006769"/>
                  </a:moveTo>
                  <a:lnTo>
                    <a:pt x="6766324" y="6006769"/>
                  </a:lnTo>
                  <a:lnTo>
                    <a:pt x="6766324" y="0"/>
                  </a:lnTo>
                  <a:lnTo>
                    <a:pt x="0" y="0"/>
                  </a:lnTo>
                  <a:lnTo>
                    <a:pt x="0" y="6006769"/>
                  </a:lnTo>
                  <a:close/>
                </a:path>
              </a:pathLst>
            </a:custGeom>
            <a:ln w="10639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6" name="object 6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2644918" y="4316137"/>
              <a:ext cx="4194533" cy="2283720"/>
            </a:xfrm>
            <a:prstGeom prst="rect">
              <a:avLst/>
            </a:prstGeom>
          </p:spPr>
        </p:pic>
        <p:pic>
          <p:nvPicPr>
            <p:cNvPr id="7" name="object 7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5234685" y="6200978"/>
              <a:ext cx="231521" cy="98894"/>
            </a:xfrm>
            <a:prstGeom prst="rect">
              <a:avLst/>
            </a:prstGeom>
          </p:spPr>
        </p:pic>
      </p:grpSp>
    </p:spTree>
  </p:cSld>
  <p:clrMapOvr>
    <a:masterClrMapping/>
  </p:clrMapOvr>
</p:sld>
</file>

<file path=ppt/slides/slide8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5604668" y="231089"/>
            <a:ext cx="3335654" cy="26924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498475">
              <a:lnSpc>
                <a:spcPct val="100000"/>
              </a:lnSpc>
              <a:spcBef>
                <a:spcPts val="95"/>
              </a:spcBef>
            </a:pPr>
            <a:r>
              <a:rPr sz="1600" dirty="0">
                <a:solidFill>
                  <a:srgbClr val="FFFFFF"/>
                </a:solidFill>
                <a:latin typeface="Calibri"/>
                <a:cs typeface="Calibri"/>
              </a:rPr>
              <a:t>IV</a:t>
            </a:r>
            <a:r>
              <a:rPr sz="1600" spc="-3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600" dirty="0">
                <a:solidFill>
                  <a:srgbClr val="FFFFFF"/>
                </a:solidFill>
                <a:latin typeface="Calibri"/>
                <a:cs typeface="Calibri"/>
              </a:rPr>
              <a:t>.</a:t>
            </a:r>
            <a:r>
              <a:rPr sz="1600" spc="-4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600" dirty="0">
                <a:solidFill>
                  <a:srgbClr val="FFFFFF"/>
                </a:solidFill>
                <a:latin typeface="Calibri"/>
                <a:cs typeface="Calibri"/>
              </a:rPr>
              <a:t>Les</a:t>
            </a:r>
            <a:r>
              <a:rPr sz="1600" spc="-3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600" dirty="0">
                <a:solidFill>
                  <a:srgbClr val="FFFFFF"/>
                </a:solidFill>
                <a:latin typeface="Calibri"/>
                <a:cs typeface="Calibri"/>
              </a:rPr>
              <a:t>roches</a:t>
            </a:r>
            <a:r>
              <a:rPr sz="1600" spc="-10" dirty="0">
                <a:solidFill>
                  <a:srgbClr val="FFFFFF"/>
                </a:solidFill>
                <a:latin typeface="Calibri"/>
                <a:cs typeface="Calibri"/>
              </a:rPr>
              <a:t> magmatiques</a:t>
            </a:r>
            <a:endParaRPr sz="1600">
              <a:latin typeface="Calibri"/>
              <a:cs typeface="Calibri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258267" y="1214754"/>
            <a:ext cx="8484870" cy="57467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54965" indent="-342265">
              <a:lnSpc>
                <a:spcPct val="100000"/>
              </a:lnSpc>
              <a:spcBef>
                <a:spcPts val="100"/>
              </a:spcBef>
              <a:buFont typeface="Arial"/>
              <a:buChar char="•"/>
              <a:tabLst>
                <a:tab pos="354965" algn="l"/>
              </a:tabLst>
            </a:pPr>
            <a:r>
              <a:rPr sz="1800" dirty="0">
                <a:latin typeface="Calibri"/>
                <a:cs typeface="Calibri"/>
              </a:rPr>
              <a:t>Suivant</a:t>
            </a:r>
            <a:r>
              <a:rPr sz="1800" spc="50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leur</a:t>
            </a:r>
            <a:r>
              <a:rPr sz="1800" spc="50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composition</a:t>
            </a:r>
            <a:r>
              <a:rPr sz="1800" spc="55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chimique,</a:t>
            </a:r>
            <a:r>
              <a:rPr sz="1800" spc="60" dirty="0">
                <a:latin typeface="Calibri"/>
                <a:cs typeface="Calibri"/>
              </a:rPr>
              <a:t> </a:t>
            </a:r>
            <a:r>
              <a:rPr sz="1800" u="sng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les</a:t>
            </a:r>
            <a:r>
              <a:rPr sz="1800" u="sng" spc="60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 </a:t>
            </a:r>
            <a:r>
              <a:rPr sz="1800" u="sng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minéraux</a:t>
            </a:r>
            <a:r>
              <a:rPr sz="1800" u="sng" spc="60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 </a:t>
            </a:r>
            <a:r>
              <a:rPr sz="1800" u="sng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n’ont</a:t>
            </a:r>
            <a:r>
              <a:rPr sz="1800" u="sng" spc="50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 </a:t>
            </a:r>
            <a:r>
              <a:rPr sz="1800" u="sng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pas</a:t>
            </a:r>
            <a:r>
              <a:rPr sz="1800" u="sng" spc="55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 </a:t>
            </a:r>
            <a:r>
              <a:rPr sz="1800" u="sng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tous</a:t>
            </a:r>
            <a:r>
              <a:rPr sz="1800" u="sng" spc="60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 </a:t>
            </a:r>
            <a:r>
              <a:rPr sz="1800" u="sng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la</a:t>
            </a:r>
            <a:r>
              <a:rPr sz="1800" u="sng" spc="55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 </a:t>
            </a:r>
            <a:r>
              <a:rPr sz="1800" u="sng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même</a:t>
            </a:r>
            <a:r>
              <a:rPr sz="1800" u="sng" spc="60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 </a:t>
            </a:r>
            <a:r>
              <a:rPr sz="1800" u="sng" spc="-10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température</a:t>
            </a:r>
            <a:endParaRPr sz="1800">
              <a:latin typeface="Calibri"/>
              <a:cs typeface="Calibri"/>
            </a:endParaRPr>
          </a:p>
          <a:p>
            <a:pPr marL="355600">
              <a:lnSpc>
                <a:spcPct val="100000"/>
              </a:lnSpc>
            </a:pPr>
            <a:r>
              <a:rPr sz="1800" u="sng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de</a:t>
            </a:r>
            <a:r>
              <a:rPr sz="1800" u="sng" spc="-10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 fusion</a:t>
            </a:r>
            <a:r>
              <a:rPr sz="1800" spc="-10" dirty="0">
                <a:latin typeface="Calibri"/>
                <a:cs typeface="Calibri"/>
              </a:rPr>
              <a:t>.</a:t>
            </a:r>
            <a:endParaRPr sz="1800">
              <a:latin typeface="Calibri"/>
              <a:cs typeface="Calibri"/>
            </a:endParaRPr>
          </a:p>
        </p:txBody>
      </p:sp>
      <p:sp>
        <p:nvSpPr>
          <p:cNvPr id="4" name="object 4"/>
          <p:cNvSpPr txBox="1">
            <a:spLocks noGrp="1"/>
          </p:cNvSpPr>
          <p:nvPr>
            <p:ph type="title"/>
          </p:nvPr>
        </p:nvSpPr>
        <p:spPr>
          <a:xfrm>
            <a:off x="3288538" y="854709"/>
            <a:ext cx="2452370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b="1" spc="-10" dirty="0">
                <a:solidFill>
                  <a:srgbClr val="000000"/>
                </a:solidFill>
                <a:latin typeface="Calibri"/>
                <a:cs typeface="Calibri"/>
              </a:rPr>
              <a:t>Cristallisation</a:t>
            </a:r>
            <a:r>
              <a:rPr sz="1800" b="1" spc="40" dirty="0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sz="1800" b="1" spc="-10" dirty="0">
                <a:solidFill>
                  <a:srgbClr val="000000"/>
                </a:solidFill>
                <a:latin typeface="Calibri"/>
                <a:cs typeface="Calibri"/>
              </a:rPr>
              <a:t>fractionnée</a:t>
            </a:r>
            <a:endParaRPr sz="1800">
              <a:latin typeface="Calibri"/>
              <a:cs typeface="Calibri"/>
            </a:endParaRPr>
          </a:p>
        </p:txBody>
      </p:sp>
      <p:pic>
        <p:nvPicPr>
          <p:cNvPr id="5" name="object 5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3218889" y="2298636"/>
            <a:ext cx="5735728" cy="3798430"/>
          </a:xfrm>
          <a:prstGeom prst="rect">
            <a:avLst/>
          </a:prstGeom>
        </p:spPr>
      </p:pic>
      <p:sp>
        <p:nvSpPr>
          <p:cNvPr id="6" name="object 6"/>
          <p:cNvSpPr txBox="1"/>
          <p:nvPr/>
        </p:nvSpPr>
        <p:spPr>
          <a:xfrm>
            <a:off x="232663" y="1958085"/>
            <a:ext cx="1835785" cy="57467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55600" marR="5080" indent="-342900">
              <a:lnSpc>
                <a:spcPct val="100000"/>
              </a:lnSpc>
              <a:spcBef>
                <a:spcPts val="100"/>
              </a:spcBef>
              <a:buFont typeface="Arial"/>
              <a:buChar char="•"/>
              <a:tabLst>
                <a:tab pos="355600" algn="l"/>
                <a:tab pos="1263650" algn="l"/>
              </a:tabLst>
            </a:pPr>
            <a:r>
              <a:rPr sz="1800" spc="-25" dirty="0">
                <a:latin typeface="Calibri"/>
                <a:cs typeface="Calibri"/>
              </a:rPr>
              <a:t>Au</a:t>
            </a:r>
            <a:r>
              <a:rPr sz="1800" dirty="0">
                <a:latin typeface="Calibri"/>
                <a:cs typeface="Calibri"/>
              </a:rPr>
              <a:t>	</a:t>
            </a:r>
            <a:r>
              <a:rPr sz="1800" spc="-20" dirty="0">
                <a:latin typeface="Calibri"/>
                <a:cs typeface="Calibri"/>
              </a:rPr>
              <a:t>cours </a:t>
            </a:r>
            <a:r>
              <a:rPr sz="1800" spc="-10" dirty="0">
                <a:latin typeface="Calibri"/>
                <a:cs typeface="Calibri"/>
              </a:rPr>
              <a:t>refroidissement</a:t>
            </a:r>
            <a:endParaRPr sz="1800">
              <a:latin typeface="Calibri"/>
              <a:cs typeface="Calibri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2468626" y="1958085"/>
            <a:ext cx="438784" cy="57467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indent="172085">
              <a:lnSpc>
                <a:spcPct val="100000"/>
              </a:lnSpc>
              <a:spcBef>
                <a:spcPts val="100"/>
              </a:spcBef>
            </a:pPr>
            <a:r>
              <a:rPr sz="1800" spc="-25" dirty="0">
                <a:latin typeface="Calibri"/>
                <a:cs typeface="Calibri"/>
              </a:rPr>
              <a:t>du </a:t>
            </a:r>
            <a:r>
              <a:rPr sz="1800" spc="-30" dirty="0">
                <a:latin typeface="Calibri"/>
                <a:cs typeface="Calibri"/>
              </a:rPr>
              <a:t>d’un</a:t>
            </a:r>
            <a:endParaRPr sz="1800">
              <a:latin typeface="Calibri"/>
              <a:cs typeface="Calibri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575563" y="2507107"/>
            <a:ext cx="2332990" cy="139763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algn="just">
              <a:lnSpc>
                <a:spcPct val="100000"/>
              </a:lnSpc>
              <a:spcBef>
                <a:spcPts val="100"/>
              </a:spcBef>
            </a:pPr>
            <a:r>
              <a:rPr sz="1800" dirty="0">
                <a:latin typeface="Calibri"/>
                <a:cs typeface="Calibri"/>
              </a:rPr>
              <a:t>magma,</a:t>
            </a:r>
            <a:r>
              <a:rPr sz="1800" spc="415" dirty="0">
                <a:latin typeface="Calibri"/>
                <a:cs typeface="Calibri"/>
              </a:rPr>
              <a:t>  </a:t>
            </a:r>
            <a:r>
              <a:rPr sz="1800" dirty="0">
                <a:latin typeface="Calibri"/>
                <a:cs typeface="Calibri"/>
              </a:rPr>
              <a:t>les</a:t>
            </a:r>
            <a:r>
              <a:rPr sz="1800" spc="425" dirty="0">
                <a:latin typeface="Calibri"/>
                <a:cs typeface="Calibri"/>
              </a:rPr>
              <a:t>  </a:t>
            </a:r>
            <a:r>
              <a:rPr sz="1800" spc="-10" dirty="0">
                <a:latin typeface="Calibri"/>
                <a:cs typeface="Calibri"/>
              </a:rPr>
              <a:t>minéraux </a:t>
            </a:r>
            <a:r>
              <a:rPr sz="1800" dirty="0">
                <a:latin typeface="Calibri"/>
                <a:cs typeface="Calibri"/>
              </a:rPr>
              <a:t>ayant</a:t>
            </a:r>
            <a:r>
              <a:rPr sz="1800" spc="55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la</a:t>
            </a:r>
            <a:r>
              <a:rPr sz="1800" spc="60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T(fusion)</a:t>
            </a:r>
            <a:r>
              <a:rPr sz="1800" spc="75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la</a:t>
            </a:r>
            <a:r>
              <a:rPr sz="1800" spc="70" dirty="0">
                <a:latin typeface="Calibri"/>
                <a:cs typeface="Calibri"/>
              </a:rPr>
              <a:t> </a:t>
            </a:r>
            <a:r>
              <a:rPr sz="1800" spc="-20" dirty="0">
                <a:latin typeface="Calibri"/>
                <a:cs typeface="Calibri"/>
              </a:rPr>
              <a:t>plus </a:t>
            </a:r>
            <a:r>
              <a:rPr sz="1800" dirty="0">
                <a:latin typeface="Calibri"/>
                <a:cs typeface="Calibri"/>
              </a:rPr>
              <a:t>élevée</a:t>
            </a:r>
            <a:r>
              <a:rPr sz="1800" spc="345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cristalliseront</a:t>
            </a:r>
            <a:r>
              <a:rPr sz="1800" spc="330" dirty="0">
                <a:latin typeface="Calibri"/>
                <a:cs typeface="Calibri"/>
              </a:rPr>
              <a:t> </a:t>
            </a:r>
            <a:r>
              <a:rPr sz="1800" spc="-25" dirty="0">
                <a:latin typeface="Calibri"/>
                <a:cs typeface="Calibri"/>
              </a:rPr>
              <a:t>en </a:t>
            </a:r>
            <a:r>
              <a:rPr sz="1800" dirty="0">
                <a:latin typeface="Calibri"/>
                <a:cs typeface="Calibri"/>
              </a:rPr>
              <a:t>premier</a:t>
            </a:r>
            <a:r>
              <a:rPr sz="1800" spc="490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et</a:t>
            </a:r>
            <a:r>
              <a:rPr sz="1800" spc="480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auront</a:t>
            </a:r>
            <a:r>
              <a:rPr sz="1800" spc="475" dirty="0">
                <a:latin typeface="Calibri"/>
                <a:cs typeface="Calibri"/>
              </a:rPr>
              <a:t> </a:t>
            </a:r>
            <a:r>
              <a:rPr sz="1800" spc="-20" dirty="0">
                <a:latin typeface="Calibri"/>
                <a:cs typeface="Calibri"/>
              </a:rPr>
              <a:t>tout </a:t>
            </a:r>
            <a:r>
              <a:rPr sz="1800" spc="-10" dirty="0">
                <a:latin typeface="Calibri"/>
                <a:cs typeface="Calibri"/>
              </a:rPr>
              <a:t>l’espace</a:t>
            </a:r>
            <a:r>
              <a:rPr sz="1800" spc="-90" dirty="0">
                <a:latin typeface="Calibri"/>
                <a:cs typeface="Calibri"/>
              </a:rPr>
              <a:t> </a:t>
            </a:r>
            <a:r>
              <a:rPr sz="1800" spc="-10" dirty="0">
                <a:latin typeface="Calibri"/>
                <a:cs typeface="Calibri"/>
              </a:rPr>
              <a:t>disponible.</a:t>
            </a:r>
            <a:endParaRPr sz="1800">
              <a:latin typeface="Calibri"/>
              <a:cs typeface="Calibri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232663" y="4153280"/>
            <a:ext cx="2671445" cy="249491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55600" marR="5080" indent="-342900">
              <a:lnSpc>
                <a:spcPct val="100000"/>
              </a:lnSpc>
              <a:spcBef>
                <a:spcPts val="100"/>
              </a:spcBef>
              <a:buFont typeface="Arial"/>
              <a:buChar char="•"/>
              <a:tabLst>
                <a:tab pos="355600" algn="l"/>
              </a:tabLst>
            </a:pPr>
            <a:r>
              <a:rPr sz="1800" dirty="0">
                <a:latin typeface="Calibri"/>
                <a:cs typeface="Calibri"/>
              </a:rPr>
              <a:t>Les</a:t>
            </a:r>
            <a:r>
              <a:rPr sz="1800" spc="-30" dirty="0">
                <a:latin typeface="Calibri"/>
                <a:cs typeface="Calibri"/>
              </a:rPr>
              <a:t> </a:t>
            </a:r>
            <a:r>
              <a:rPr sz="1800" spc="-10" dirty="0">
                <a:latin typeface="Calibri"/>
                <a:cs typeface="Calibri"/>
              </a:rPr>
              <a:t>minéraux</a:t>
            </a:r>
            <a:r>
              <a:rPr sz="1800" spc="500" dirty="0">
                <a:latin typeface="Calibri"/>
                <a:cs typeface="Calibri"/>
              </a:rPr>
              <a:t> </a:t>
            </a:r>
            <a:r>
              <a:rPr sz="1800" spc="-10" dirty="0">
                <a:latin typeface="Calibri"/>
                <a:cs typeface="Calibri"/>
              </a:rPr>
              <a:t>cristallisent</a:t>
            </a:r>
            <a:r>
              <a:rPr sz="1800" spc="10" dirty="0">
                <a:latin typeface="Calibri"/>
                <a:cs typeface="Calibri"/>
              </a:rPr>
              <a:t> </a:t>
            </a:r>
            <a:r>
              <a:rPr sz="1800" spc="-20" dirty="0">
                <a:latin typeface="Calibri"/>
                <a:cs typeface="Calibri"/>
              </a:rPr>
              <a:t>donc </a:t>
            </a:r>
            <a:r>
              <a:rPr sz="1800" spc="-10" dirty="0">
                <a:latin typeface="Calibri"/>
                <a:cs typeface="Calibri"/>
              </a:rPr>
              <a:t>successivement </a:t>
            </a:r>
            <a:r>
              <a:rPr sz="1800" spc="-25" dirty="0">
                <a:latin typeface="Calibri"/>
                <a:cs typeface="Calibri"/>
              </a:rPr>
              <a:t>par </a:t>
            </a:r>
            <a:r>
              <a:rPr sz="1800" b="1" u="sng" spc="-10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cristallisation</a:t>
            </a:r>
            <a:r>
              <a:rPr sz="1800" b="1" spc="-10" dirty="0">
                <a:latin typeface="Calibri"/>
                <a:cs typeface="Calibri"/>
              </a:rPr>
              <a:t> </a:t>
            </a:r>
            <a:r>
              <a:rPr sz="1800" b="1" u="sng" spc="-10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fractionnée</a:t>
            </a:r>
            <a:r>
              <a:rPr sz="1800" spc="-10" dirty="0">
                <a:latin typeface="Calibri"/>
                <a:cs typeface="Calibri"/>
              </a:rPr>
              <a:t>.</a:t>
            </a:r>
            <a:r>
              <a:rPr sz="1800" spc="-40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Au</a:t>
            </a:r>
            <a:r>
              <a:rPr sz="1800" spc="-5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fur et</a:t>
            </a:r>
            <a:r>
              <a:rPr sz="1800" spc="-10" dirty="0">
                <a:latin typeface="Calibri"/>
                <a:cs typeface="Calibri"/>
              </a:rPr>
              <a:t> </a:t>
            </a:r>
            <a:r>
              <a:rPr sz="1800" spc="-50" dirty="0">
                <a:latin typeface="Calibri"/>
                <a:cs typeface="Calibri"/>
              </a:rPr>
              <a:t>à </a:t>
            </a:r>
            <a:r>
              <a:rPr sz="1800" dirty="0">
                <a:latin typeface="Calibri"/>
                <a:cs typeface="Calibri"/>
              </a:rPr>
              <a:t>mesure</a:t>
            </a:r>
            <a:r>
              <a:rPr sz="1800" spc="-40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de</a:t>
            </a:r>
            <a:r>
              <a:rPr sz="1800" spc="-35" dirty="0">
                <a:latin typeface="Calibri"/>
                <a:cs typeface="Calibri"/>
              </a:rPr>
              <a:t> </a:t>
            </a:r>
            <a:r>
              <a:rPr sz="1800" spc="-20" dirty="0">
                <a:latin typeface="Calibri"/>
                <a:cs typeface="Calibri"/>
              </a:rPr>
              <a:t>cette </a:t>
            </a:r>
            <a:r>
              <a:rPr sz="1800" spc="-10" dirty="0">
                <a:latin typeface="Calibri"/>
                <a:cs typeface="Calibri"/>
              </a:rPr>
              <a:t>cristallisation,</a:t>
            </a:r>
            <a:r>
              <a:rPr sz="1800" spc="40" dirty="0">
                <a:latin typeface="Calibri"/>
                <a:cs typeface="Calibri"/>
              </a:rPr>
              <a:t> </a:t>
            </a:r>
            <a:r>
              <a:rPr sz="1800" spc="-25" dirty="0">
                <a:latin typeface="Calibri"/>
                <a:cs typeface="Calibri"/>
              </a:rPr>
              <a:t>la </a:t>
            </a:r>
            <a:r>
              <a:rPr sz="1800" dirty="0">
                <a:latin typeface="Calibri"/>
                <a:cs typeface="Calibri"/>
              </a:rPr>
              <a:t>chambre</a:t>
            </a:r>
            <a:r>
              <a:rPr sz="1800" spc="-75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magmatique</a:t>
            </a:r>
            <a:r>
              <a:rPr sz="1800" spc="-85" dirty="0">
                <a:latin typeface="Calibri"/>
                <a:cs typeface="Calibri"/>
              </a:rPr>
              <a:t> </a:t>
            </a:r>
            <a:r>
              <a:rPr sz="1800" spc="-25" dirty="0">
                <a:latin typeface="Calibri"/>
                <a:cs typeface="Calibri"/>
              </a:rPr>
              <a:t>se </a:t>
            </a:r>
            <a:r>
              <a:rPr sz="1800" spc="-10" dirty="0">
                <a:latin typeface="Calibri"/>
                <a:cs typeface="Calibri"/>
              </a:rPr>
              <a:t>différencie</a:t>
            </a:r>
            <a:r>
              <a:rPr sz="1800" spc="-60" dirty="0">
                <a:latin typeface="Calibri"/>
                <a:cs typeface="Calibri"/>
              </a:rPr>
              <a:t> </a:t>
            </a:r>
            <a:r>
              <a:rPr sz="1800" spc="-10" dirty="0">
                <a:latin typeface="Calibri"/>
                <a:cs typeface="Calibri"/>
              </a:rPr>
              <a:t>également.</a:t>
            </a:r>
            <a:endParaRPr sz="1800">
              <a:latin typeface="Calibri"/>
              <a:cs typeface="Calibri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8607043" y="6194856"/>
            <a:ext cx="302260" cy="13208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700" dirty="0">
                <a:latin typeface="Calibri"/>
                <a:cs typeface="Calibri"/>
              </a:rPr>
              <a:t>I. </a:t>
            </a:r>
            <a:r>
              <a:rPr sz="700" spc="-20" dirty="0">
                <a:latin typeface="Calibri"/>
                <a:cs typeface="Calibri"/>
              </a:rPr>
              <a:t>BOUR</a:t>
            </a:r>
            <a:endParaRPr sz="7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8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5604668" y="231089"/>
            <a:ext cx="3335654" cy="26924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498475">
              <a:lnSpc>
                <a:spcPct val="100000"/>
              </a:lnSpc>
              <a:spcBef>
                <a:spcPts val="95"/>
              </a:spcBef>
            </a:pPr>
            <a:r>
              <a:rPr sz="1600" dirty="0">
                <a:solidFill>
                  <a:srgbClr val="FFFFFF"/>
                </a:solidFill>
                <a:latin typeface="Calibri"/>
                <a:cs typeface="Calibri"/>
              </a:rPr>
              <a:t>IV</a:t>
            </a:r>
            <a:r>
              <a:rPr sz="1600" spc="-3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600" dirty="0">
                <a:solidFill>
                  <a:srgbClr val="FFFFFF"/>
                </a:solidFill>
                <a:latin typeface="Calibri"/>
                <a:cs typeface="Calibri"/>
              </a:rPr>
              <a:t>.</a:t>
            </a:r>
            <a:r>
              <a:rPr sz="1600" spc="-4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600" dirty="0">
                <a:solidFill>
                  <a:srgbClr val="FFFFFF"/>
                </a:solidFill>
                <a:latin typeface="Calibri"/>
                <a:cs typeface="Calibri"/>
              </a:rPr>
              <a:t>Les</a:t>
            </a:r>
            <a:r>
              <a:rPr sz="1600" spc="-3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600" dirty="0">
                <a:solidFill>
                  <a:srgbClr val="FFFFFF"/>
                </a:solidFill>
                <a:latin typeface="Calibri"/>
                <a:cs typeface="Calibri"/>
              </a:rPr>
              <a:t>roches</a:t>
            </a:r>
            <a:r>
              <a:rPr sz="1600" spc="-10" dirty="0">
                <a:solidFill>
                  <a:srgbClr val="FFFFFF"/>
                </a:solidFill>
                <a:latin typeface="Calibri"/>
                <a:cs typeface="Calibri"/>
              </a:rPr>
              <a:t> magmatiques</a:t>
            </a:r>
            <a:endParaRPr sz="1600">
              <a:latin typeface="Calibri"/>
              <a:cs typeface="Calibri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258267" y="1214754"/>
            <a:ext cx="8484870" cy="57467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54965" indent="-342265">
              <a:lnSpc>
                <a:spcPct val="100000"/>
              </a:lnSpc>
              <a:spcBef>
                <a:spcPts val="100"/>
              </a:spcBef>
              <a:buFont typeface="Arial"/>
              <a:buChar char="•"/>
              <a:tabLst>
                <a:tab pos="354965" algn="l"/>
              </a:tabLst>
            </a:pPr>
            <a:r>
              <a:rPr sz="1800" dirty="0">
                <a:latin typeface="Calibri"/>
                <a:cs typeface="Calibri"/>
              </a:rPr>
              <a:t>Suivant</a:t>
            </a:r>
            <a:r>
              <a:rPr sz="1800" spc="50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leur</a:t>
            </a:r>
            <a:r>
              <a:rPr sz="1800" spc="50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composition</a:t>
            </a:r>
            <a:r>
              <a:rPr sz="1800" spc="55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chimique,</a:t>
            </a:r>
            <a:r>
              <a:rPr sz="1800" spc="60" dirty="0">
                <a:latin typeface="Calibri"/>
                <a:cs typeface="Calibri"/>
              </a:rPr>
              <a:t> </a:t>
            </a:r>
            <a:r>
              <a:rPr sz="1800" u="sng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les</a:t>
            </a:r>
            <a:r>
              <a:rPr sz="1800" u="sng" spc="60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 </a:t>
            </a:r>
            <a:r>
              <a:rPr sz="1800" u="sng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minéraux</a:t>
            </a:r>
            <a:r>
              <a:rPr sz="1800" u="sng" spc="60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 </a:t>
            </a:r>
            <a:r>
              <a:rPr sz="1800" u="sng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n’ont</a:t>
            </a:r>
            <a:r>
              <a:rPr sz="1800" u="sng" spc="50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 </a:t>
            </a:r>
            <a:r>
              <a:rPr sz="1800" u="sng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pas</a:t>
            </a:r>
            <a:r>
              <a:rPr sz="1800" u="sng" spc="55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 </a:t>
            </a:r>
            <a:r>
              <a:rPr sz="1800" u="sng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tous</a:t>
            </a:r>
            <a:r>
              <a:rPr sz="1800" u="sng" spc="60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 </a:t>
            </a:r>
            <a:r>
              <a:rPr sz="1800" u="sng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la</a:t>
            </a:r>
            <a:r>
              <a:rPr sz="1800" u="sng" spc="55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 </a:t>
            </a:r>
            <a:r>
              <a:rPr sz="1800" u="sng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même</a:t>
            </a:r>
            <a:r>
              <a:rPr sz="1800" u="sng" spc="60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 </a:t>
            </a:r>
            <a:r>
              <a:rPr sz="1800" u="sng" spc="-10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température</a:t>
            </a:r>
            <a:endParaRPr sz="1800">
              <a:latin typeface="Calibri"/>
              <a:cs typeface="Calibri"/>
            </a:endParaRPr>
          </a:p>
          <a:p>
            <a:pPr marL="355600">
              <a:lnSpc>
                <a:spcPct val="100000"/>
              </a:lnSpc>
            </a:pPr>
            <a:r>
              <a:rPr sz="1800" u="sng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de</a:t>
            </a:r>
            <a:r>
              <a:rPr sz="1800" u="sng" spc="-10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 fusion</a:t>
            </a:r>
            <a:r>
              <a:rPr sz="1800" spc="-10" dirty="0">
                <a:latin typeface="Calibri"/>
                <a:cs typeface="Calibri"/>
              </a:rPr>
              <a:t>.</a:t>
            </a:r>
            <a:endParaRPr sz="1800">
              <a:latin typeface="Calibri"/>
              <a:cs typeface="Calibri"/>
            </a:endParaRPr>
          </a:p>
        </p:txBody>
      </p:sp>
      <p:sp>
        <p:nvSpPr>
          <p:cNvPr id="4" name="object 4"/>
          <p:cNvSpPr txBox="1">
            <a:spLocks noGrp="1"/>
          </p:cNvSpPr>
          <p:nvPr>
            <p:ph type="title"/>
          </p:nvPr>
        </p:nvSpPr>
        <p:spPr>
          <a:xfrm>
            <a:off x="3288538" y="854709"/>
            <a:ext cx="2452370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b="1" spc="-10" dirty="0">
                <a:solidFill>
                  <a:srgbClr val="000000"/>
                </a:solidFill>
                <a:latin typeface="Calibri"/>
                <a:cs typeface="Calibri"/>
              </a:rPr>
              <a:t>Cristallisation</a:t>
            </a:r>
            <a:r>
              <a:rPr sz="1800" b="1" spc="40" dirty="0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sz="1800" b="1" spc="-10" dirty="0">
                <a:solidFill>
                  <a:srgbClr val="000000"/>
                </a:solidFill>
                <a:latin typeface="Calibri"/>
                <a:cs typeface="Calibri"/>
              </a:rPr>
              <a:t>fractionnée</a:t>
            </a:r>
            <a:endParaRPr sz="1800">
              <a:latin typeface="Calibri"/>
              <a:cs typeface="Calibri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232663" y="1958085"/>
            <a:ext cx="1835785" cy="57467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55600" marR="5080" indent="-342900">
              <a:lnSpc>
                <a:spcPct val="100000"/>
              </a:lnSpc>
              <a:spcBef>
                <a:spcPts val="100"/>
              </a:spcBef>
              <a:buFont typeface="Arial"/>
              <a:buChar char="•"/>
              <a:tabLst>
                <a:tab pos="355600" algn="l"/>
                <a:tab pos="1263650" algn="l"/>
              </a:tabLst>
            </a:pPr>
            <a:r>
              <a:rPr sz="1800" spc="-25" dirty="0">
                <a:latin typeface="Calibri"/>
                <a:cs typeface="Calibri"/>
              </a:rPr>
              <a:t>Au</a:t>
            </a:r>
            <a:r>
              <a:rPr sz="1800" dirty="0">
                <a:latin typeface="Calibri"/>
                <a:cs typeface="Calibri"/>
              </a:rPr>
              <a:t>	</a:t>
            </a:r>
            <a:r>
              <a:rPr sz="1800" spc="-20" dirty="0">
                <a:latin typeface="Calibri"/>
                <a:cs typeface="Calibri"/>
              </a:rPr>
              <a:t>cours </a:t>
            </a:r>
            <a:r>
              <a:rPr sz="1800" spc="-10" dirty="0">
                <a:latin typeface="Calibri"/>
                <a:cs typeface="Calibri"/>
              </a:rPr>
              <a:t>refroidissement</a:t>
            </a:r>
            <a:endParaRPr sz="1800">
              <a:latin typeface="Calibri"/>
              <a:cs typeface="Calibri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2468626" y="1958085"/>
            <a:ext cx="438784" cy="57467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indent="172085">
              <a:lnSpc>
                <a:spcPct val="100000"/>
              </a:lnSpc>
              <a:spcBef>
                <a:spcPts val="100"/>
              </a:spcBef>
            </a:pPr>
            <a:r>
              <a:rPr sz="1800" spc="-25" dirty="0">
                <a:latin typeface="Calibri"/>
                <a:cs typeface="Calibri"/>
              </a:rPr>
              <a:t>du </a:t>
            </a:r>
            <a:r>
              <a:rPr sz="1800" spc="-30" dirty="0">
                <a:latin typeface="Calibri"/>
                <a:cs typeface="Calibri"/>
              </a:rPr>
              <a:t>d’un</a:t>
            </a:r>
            <a:endParaRPr sz="1800">
              <a:latin typeface="Calibri"/>
              <a:cs typeface="Calibri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232663" y="2507107"/>
            <a:ext cx="2675890" cy="414083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55600" marR="5080" algn="just">
              <a:lnSpc>
                <a:spcPct val="100000"/>
              </a:lnSpc>
              <a:spcBef>
                <a:spcPts val="100"/>
              </a:spcBef>
            </a:pPr>
            <a:r>
              <a:rPr sz="1800" dirty="0">
                <a:latin typeface="Calibri"/>
                <a:cs typeface="Calibri"/>
              </a:rPr>
              <a:t>magma,</a:t>
            </a:r>
            <a:r>
              <a:rPr sz="1800" spc="415" dirty="0">
                <a:latin typeface="Calibri"/>
                <a:cs typeface="Calibri"/>
              </a:rPr>
              <a:t>  </a:t>
            </a:r>
            <a:r>
              <a:rPr sz="1800" dirty="0">
                <a:latin typeface="Calibri"/>
                <a:cs typeface="Calibri"/>
              </a:rPr>
              <a:t>les</a:t>
            </a:r>
            <a:r>
              <a:rPr sz="1800" spc="425" dirty="0">
                <a:latin typeface="Calibri"/>
                <a:cs typeface="Calibri"/>
              </a:rPr>
              <a:t>  </a:t>
            </a:r>
            <a:r>
              <a:rPr sz="1800" spc="-10" dirty="0">
                <a:latin typeface="Calibri"/>
                <a:cs typeface="Calibri"/>
              </a:rPr>
              <a:t>minéraux </a:t>
            </a:r>
            <a:r>
              <a:rPr sz="1800" dirty="0">
                <a:latin typeface="Calibri"/>
                <a:cs typeface="Calibri"/>
              </a:rPr>
              <a:t>ayant</a:t>
            </a:r>
            <a:r>
              <a:rPr sz="1800" spc="55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la</a:t>
            </a:r>
            <a:r>
              <a:rPr sz="1800" spc="60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T(fusion)</a:t>
            </a:r>
            <a:r>
              <a:rPr sz="1800" spc="75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la</a:t>
            </a:r>
            <a:r>
              <a:rPr sz="1800" spc="70" dirty="0">
                <a:latin typeface="Calibri"/>
                <a:cs typeface="Calibri"/>
              </a:rPr>
              <a:t> </a:t>
            </a:r>
            <a:r>
              <a:rPr sz="1800" spc="-20" dirty="0">
                <a:latin typeface="Calibri"/>
                <a:cs typeface="Calibri"/>
              </a:rPr>
              <a:t>plus </a:t>
            </a:r>
            <a:r>
              <a:rPr sz="1800" dirty="0">
                <a:latin typeface="Calibri"/>
                <a:cs typeface="Calibri"/>
              </a:rPr>
              <a:t>élevée</a:t>
            </a:r>
            <a:r>
              <a:rPr sz="1800" spc="345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cristalliseront</a:t>
            </a:r>
            <a:r>
              <a:rPr sz="1800" spc="330" dirty="0">
                <a:latin typeface="Calibri"/>
                <a:cs typeface="Calibri"/>
              </a:rPr>
              <a:t> </a:t>
            </a:r>
            <a:r>
              <a:rPr sz="1800" spc="-25" dirty="0">
                <a:latin typeface="Calibri"/>
                <a:cs typeface="Calibri"/>
              </a:rPr>
              <a:t>en </a:t>
            </a:r>
            <a:r>
              <a:rPr sz="1800" dirty="0">
                <a:latin typeface="Calibri"/>
                <a:cs typeface="Calibri"/>
              </a:rPr>
              <a:t>premier</a:t>
            </a:r>
            <a:r>
              <a:rPr sz="1800" spc="490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et</a:t>
            </a:r>
            <a:r>
              <a:rPr sz="1800" spc="480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auront</a:t>
            </a:r>
            <a:r>
              <a:rPr sz="1800" spc="475" dirty="0">
                <a:latin typeface="Calibri"/>
                <a:cs typeface="Calibri"/>
              </a:rPr>
              <a:t> </a:t>
            </a:r>
            <a:r>
              <a:rPr sz="1800" spc="-20" dirty="0">
                <a:latin typeface="Calibri"/>
                <a:cs typeface="Calibri"/>
              </a:rPr>
              <a:t>tout </a:t>
            </a:r>
            <a:r>
              <a:rPr sz="1800" spc="-10" dirty="0">
                <a:latin typeface="Calibri"/>
                <a:cs typeface="Calibri"/>
              </a:rPr>
              <a:t>l’espace</a:t>
            </a:r>
            <a:r>
              <a:rPr sz="1800" spc="-90" dirty="0">
                <a:latin typeface="Calibri"/>
                <a:cs typeface="Calibri"/>
              </a:rPr>
              <a:t> </a:t>
            </a:r>
            <a:r>
              <a:rPr sz="1800" spc="-10" dirty="0">
                <a:latin typeface="Calibri"/>
                <a:cs typeface="Calibri"/>
              </a:rPr>
              <a:t>disponible.</a:t>
            </a:r>
            <a:endParaRPr sz="1800">
              <a:latin typeface="Calibri"/>
              <a:cs typeface="Calibri"/>
            </a:endParaRPr>
          </a:p>
          <a:p>
            <a:pPr marL="355600" marR="9525" indent="-342900">
              <a:lnSpc>
                <a:spcPct val="100000"/>
              </a:lnSpc>
              <a:spcBef>
                <a:spcPts val="2160"/>
              </a:spcBef>
              <a:buFont typeface="Arial"/>
              <a:buChar char="•"/>
              <a:tabLst>
                <a:tab pos="355600" algn="l"/>
              </a:tabLst>
            </a:pPr>
            <a:r>
              <a:rPr sz="1800" dirty="0">
                <a:latin typeface="Calibri"/>
                <a:cs typeface="Calibri"/>
              </a:rPr>
              <a:t>Les</a:t>
            </a:r>
            <a:r>
              <a:rPr sz="1800" spc="-30" dirty="0">
                <a:latin typeface="Calibri"/>
                <a:cs typeface="Calibri"/>
              </a:rPr>
              <a:t> </a:t>
            </a:r>
            <a:r>
              <a:rPr sz="1800" spc="-10" dirty="0">
                <a:latin typeface="Calibri"/>
                <a:cs typeface="Calibri"/>
              </a:rPr>
              <a:t>minéraux</a:t>
            </a:r>
            <a:r>
              <a:rPr sz="1800" spc="500" dirty="0">
                <a:latin typeface="Calibri"/>
                <a:cs typeface="Calibri"/>
              </a:rPr>
              <a:t> </a:t>
            </a:r>
            <a:r>
              <a:rPr sz="1800" spc="-10" dirty="0">
                <a:latin typeface="Calibri"/>
                <a:cs typeface="Calibri"/>
              </a:rPr>
              <a:t>cristallisent</a:t>
            </a:r>
            <a:r>
              <a:rPr sz="1800" spc="10" dirty="0">
                <a:latin typeface="Calibri"/>
                <a:cs typeface="Calibri"/>
              </a:rPr>
              <a:t> </a:t>
            </a:r>
            <a:r>
              <a:rPr sz="1800" spc="-20" dirty="0">
                <a:latin typeface="Calibri"/>
                <a:cs typeface="Calibri"/>
              </a:rPr>
              <a:t>donc </a:t>
            </a:r>
            <a:r>
              <a:rPr sz="1800" spc="-10" dirty="0">
                <a:latin typeface="Calibri"/>
                <a:cs typeface="Calibri"/>
              </a:rPr>
              <a:t>successivement </a:t>
            </a:r>
            <a:r>
              <a:rPr sz="1800" spc="-25" dirty="0">
                <a:latin typeface="Calibri"/>
                <a:cs typeface="Calibri"/>
              </a:rPr>
              <a:t>par </a:t>
            </a:r>
            <a:r>
              <a:rPr sz="1800" b="1" u="sng" spc="-10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cristallisation</a:t>
            </a:r>
            <a:r>
              <a:rPr sz="1800" b="1" spc="-10" dirty="0">
                <a:latin typeface="Calibri"/>
                <a:cs typeface="Calibri"/>
              </a:rPr>
              <a:t> </a:t>
            </a:r>
            <a:r>
              <a:rPr sz="1800" b="1" u="sng" spc="-10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fractionnée</a:t>
            </a:r>
            <a:r>
              <a:rPr sz="1800" spc="-10" dirty="0">
                <a:latin typeface="Calibri"/>
                <a:cs typeface="Calibri"/>
              </a:rPr>
              <a:t>.</a:t>
            </a:r>
            <a:r>
              <a:rPr sz="1800" spc="-40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Au</a:t>
            </a:r>
            <a:r>
              <a:rPr sz="1800" spc="-5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fur et</a:t>
            </a:r>
            <a:r>
              <a:rPr sz="1800" spc="-10" dirty="0">
                <a:latin typeface="Calibri"/>
                <a:cs typeface="Calibri"/>
              </a:rPr>
              <a:t> </a:t>
            </a:r>
            <a:r>
              <a:rPr sz="1800" spc="-50" dirty="0">
                <a:latin typeface="Calibri"/>
                <a:cs typeface="Calibri"/>
              </a:rPr>
              <a:t>à </a:t>
            </a:r>
            <a:r>
              <a:rPr sz="1800" dirty="0">
                <a:latin typeface="Calibri"/>
                <a:cs typeface="Calibri"/>
              </a:rPr>
              <a:t>mesure</a:t>
            </a:r>
            <a:r>
              <a:rPr sz="1800" spc="-40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de</a:t>
            </a:r>
            <a:r>
              <a:rPr sz="1800" spc="-35" dirty="0">
                <a:latin typeface="Calibri"/>
                <a:cs typeface="Calibri"/>
              </a:rPr>
              <a:t> </a:t>
            </a:r>
            <a:r>
              <a:rPr sz="1800" spc="-20" dirty="0">
                <a:latin typeface="Calibri"/>
                <a:cs typeface="Calibri"/>
              </a:rPr>
              <a:t>cette </a:t>
            </a:r>
            <a:r>
              <a:rPr sz="1800" spc="-10" dirty="0">
                <a:latin typeface="Calibri"/>
                <a:cs typeface="Calibri"/>
              </a:rPr>
              <a:t>cristallisation,</a:t>
            </a:r>
            <a:r>
              <a:rPr sz="1800" spc="40" dirty="0">
                <a:latin typeface="Calibri"/>
                <a:cs typeface="Calibri"/>
              </a:rPr>
              <a:t> </a:t>
            </a:r>
            <a:r>
              <a:rPr sz="1800" spc="-25" dirty="0">
                <a:latin typeface="Calibri"/>
                <a:cs typeface="Calibri"/>
              </a:rPr>
              <a:t>la </a:t>
            </a:r>
            <a:r>
              <a:rPr sz="1800" dirty="0">
                <a:latin typeface="Calibri"/>
                <a:cs typeface="Calibri"/>
              </a:rPr>
              <a:t>chambre</a:t>
            </a:r>
            <a:r>
              <a:rPr sz="1800" spc="-75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magmatique</a:t>
            </a:r>
            <a:r>
              <a:rPr sz="1800" spc="-85" dirty="0">
                <a:latin typeface="Calibri"/>
                <a:cs typeface="Calibri"/>
              </a:rPr>
              <a:t> </a:t>
            </a:r>
            <a:r>
              <a:rPr sz="1800" spc="-25" dirty="0">
                <a:latin typeface="Calibri"/>
                <a:cs typeface="Calibri"/>
              </a:rPr>
              <a:t>se </a:t>
            </a:r>
            <a:r>
              <a:rPr sz="1800" spc="-10" dirty="0">
                <a:latin typeface="Calibri"/>
                <a:cs typeface="Calibri"/>
              </a:rPr>
              <a:t>différencie</a:t>
            </a:r>
            <a:r>
              <a:rPr sz="1800" spc="-60" dirty="0">
                <a:latin typeface="Calibri"/>
                <a:cs typeface="Calibri"/>
              </a:rPr>
              <a:t> </a:t>
            </a:r>
            <a:r>
              <a:rPr sz="1800" spc="-10" dirty="0">
                <a:latin typeface="Calibri"/>
                <a:cs typeface="Calibri"/>
              </a:rPr>
              <a:t>également.</a:t>
            </a:r>
            <a:endParaRPr sz="1800">
              <a:latin typeface="Calibri"/>
              <a:cs typeface="Calibri"/>
            </a:endParaRPr>
          </a:p>
        </p:txBody>
      </p:sp>
      <p:pic>
        <p:nvPicPr>
          <p:cNvPr id="8" name="object 8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3059810" y="1916772"/>
            <a:ext cx="6037923" cy="4635589"/>
          </a:xfrm>
          <a:prstGeom prst="rect">
            <a:avLst/>
          </a:prstGeom>
        </p:spPr>
      </p:pic>
    </p:spTree>
  </p:cSld>
  <p:clrMapOvr>
    <a:masterClrMapping/>
  </p:clrMapOvr>
</p:sld>
</file>

<file path=ppt/slides/slide8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5604668" y="231089"/>
            <a:ext cx="3335654" cy="26924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498475">
              <a:lnSpc>
                <a:spcPct val="100000"/>
              </a:lnSpc>
              <a:spcBef>
                <a:spcPts val="95"/>
              </a:spcBef>
            </a:pPr>
            <a:r>
              <a:rPr sz="1600" dirty="0">
                <a:solidFill>
                  <a:srgbClr val="FFFFFF"/>
                </a:solidFill>
                <a:latin typeface="Calibri"/>
                <a:cs typeface="Calibri"/>
              </a:rPr>
              <a:t>IV</a:t>
            </a:r>
            <a:r>
              <a:rPr sz="1600" spc="-3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600" dirty="0">
                <a:solidFill>
                  <a:srgbClr val="FFFFFF"/>
                </a:solidFill>
                <a:latin typeface="Calibri"/>
                <a:cs typeface="Calibri"/>
              </a:rPr>
              <a:t>.</a:t>
            </a:r>
            <a:r>
              <a:rPr sz="1600" spc="-4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600" dirty="0">
                <a:solidFill>
                  <a:srgbClr val="FFFFFF"/>
                </a:solidFill>
                <a:latin typeface="Calibri"/>
                <a:cs typeface="Calibri"/>
              </a:rPr>
              <a:t>Les</a:t>
            </a:r>
            <a:r>
              <a:rPr sz="1600" spc="-3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600" dirty="0">
                <a:solidFill>
                  <a:srgbClr val="FFFFFF"/>
                </a:solidFill>
                <a:latin typeface="Calibri"/>
                <a:cs typeface="Calibri"/>
              </a:rPr>
              <a:t>roches</a:t>
            </a:r>
            <a:r>
              <a:rPr sz="1600" spc="-10" dirty="0">
                <a:solidFill>
                  <a:srgbClr val="FFFFFF"/>
                </a:solidFill>
                <a:latin typeface="Calibri"/>
                <a:cs typeface="Calibri"/>
              </a:rPr>
              <a:t> magmatiques</a:t>
            </a:r>
            <a:endParaRPr sz="1600">
              <a:latin typeface="Calibri"/>
              <a:cs typeface="Calibri"/>
            </a:endParaRPr>
          </a:p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478942" y="892555"/>
            <a:ext cx="4939030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400" b="1" dirty="0">
                <a:solidFill>
                  <a:srgbClr val="000000"/>
                </a:solidFill>
                <a:latin typeface="Calibri"/>
                <a:cs typeface="Calibri"/>
              </a:rPr>
              <a:t>Un</a:t>
            </a:r>
            <a:r>
              <a:rPr sz="2400" b="1" spc="-65" dirty="0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sz="2400" b="1" dirty="0">
                <a:solidFill>
                  <a:srgbClr val="000000"/>
                </a:solidFill>
                <a:latin typeface="Calibri"/>
                <a:cs typeface="Calibri"/>
              </a:rPr>
              <a:t>élément</a:t>
            </a:r>
            <a:r>
              <a:rPr sz="2400" b="1" spc="-40" dirty="0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sz="2400" b="1" spc="-10" dirty="0">
                <a:solidFill>
                  <a:srgbClr val="000000"/>
                </a:solidFill>
                <a:latin typeface="Calibri"/>
                <a:cs typeface="Calibri"/>
              </a:rPr>
              <a:t>d’identification</a:t>
            </a:r>
            <a:r>
              <a:rPr sz="2400" b="1" spc="-25" dirty="0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sz="2400" b="1" dirty="0">
                <a:solidFill>
                  <a:srgbClr val="000000"/>
                </a:solidFill>
                <a:latin typeface="Calibri"/>
                <a:cs typeface="Calibri"/>
              </a:rPr>
              <a:t>:</a:t>
            </a:r>
            <a:r>
              <a:rPr sz="2400" b="1" spc="-50" dirty="0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sz="2400" b="1" dirty="0">
                <a:solidFill>
                  <a:srgbClr val="000000"/>
                </a:solidFill>
                <a:latin typeface="Calibri"/>
                <a:cs typeface="Calibri"/>
              </a:rPr>
              <a:t>la</a:t>
            </a:r>
            <a:r>
              <a:rPr sz="2400" b="1" spc="-45" dirty="0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sz="2400" b="1" spc="-10" dirty="0">
                <a:solidFill>
                  <a:srgbClr val="000000"/>
                </a:solidFill>
                <a:latin typeface="Calibri"/>
                <a:cs typeface="Calibri"/>
              </a:rPr>
              <a:t>texture</a:t>
            </a:r>
            <a:endParaRPr sz="2400">
              <a:latin typeface="Calibri"/>
              <a:cs typeface="Calibri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441147" y="1464055"/>
            <a:ext cx="8300084" cy="287909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299085" marR="5080" indent="-287020">
              <a:lnSpc>
                <a:spcPct val="100000"/>
              </a:lnSpc>
              <a:spcBef>
                <a:spcPts val="100"/>
              </a:spcBef>
              <a:buFont typeface="Arial"/>
              <a:buChar char="•"/>
              <a:tabLst>
                <a:tab pos="299085" algn="l"/>
                <a:tab pos="1321435" algn="l"/>
                <a:tab pos="1606550" algn="l"/>
                <a:tab pos="2258695" algn="l"/>
                <a:tab pos="2772410" algn="l"/>
                <a:tab pos="3780154" algn="l"/>
                <a:tab pos="4434205" algn="l"/>
                <a:tab pos="5354320" algn="l"/>
                <a:tab pos="5767705" algn="l"/>
                <a:tab pos="7055484" algn="l"/>
              </a:tabLst>
            </a:pPr>
            <a:r>
              <a:rPr sz="1800" b="1" u="sng" spc="-10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Grenue</a:t>
            </a:r>
            <a:r>
              <a:rPr sz="1800" b="1" dirty="0">
                <a:latin typeface="Arial"/>
                <a:cs typeface="Arial"/>
              </a:rPr>
              <a:t>	</a:t>
            </a:r>
            <a:r>
              <a:rPr sz="1800" spc="-50" dirty="0">
                <a:latin typeface="Arial"/>
                <a:cs typeface="Arial"/>
              </a:rPr>
              <a:t>:</a:t>
            </a:r>
            <a:r>
              <a:rPr sz="1800" dirty="0">
                <a:latin typeface="Arial"/>
                <a:cs typeface="Arial"/>
              </a:rPr>
              <a:t>	</a:t>
            </a:r>
            <a:r>
              <a:rPr sz="1800" spc="-20" dirty="0">
                <a:latin typeface="Arial"/>
                <a:cs typeface="Arial"/>
              </a:rPr>
              <a:t>tous</a:t>
            </a:r>
            <a:r>
              <a:rPr sz="1800" dirty="0">
                <a:latin typeface="Arial"/>
                <a:cs typeface="Arial"/>
              </a:rPr>
              <a:t>	</a:t>
            </a:r>
            <a:r>
              <a:rPr sz="1800" spc="-25" dirty="0">
                <a:latin typeface="Arial"/>
                <a:cs typeface="Arial"/>
              </a:rPr>
              <a:t>les</a:t>
            </a:r>
            <a:r>
              <a:rPr sz="1800" dirty="0">
                <a:latin typeface="Arial"/>
                <a:cs typeface="Arial"/>
              </a:rPr>
              <a:t>	</a:t>
            </a:r>
            <a:r>
              <a:rPr sz="1800" spc="-10" dirty="0">
                <a:latin typeface="Arial"/>
                <a:cs typeface="Arial"/>
              </a:rPr>
              <a:t>cristaux</a:t>
            </a:r>
            <a:r>
              <a:rPr sz="1800" dirty="0">
                <a:latin typeface="Arial"/>
                <a:cs typeface="Arial"/>
              </a:rPr>
              <a:t>	</a:t>
            </a:r>
            <a:r>
              <a:rPr sz="1800" spc="-20" dirty="0">
                <a:latin typeface="Arial"/>
                <a:cs typeface="Arial"/>
              </a:rPr>
              <a:t>sont</a:t>
            </a:r>
            <a:r>
              <a:rPr sz="1800" dirty="0">
                <a:latin typeface="Arial"/>
                <a:cs typeface="Arial"/>
              </a:rPr>
              <a:t>	</a:t>
            </a:r>
            <a:r>
              <a:rPr sz="1800" spc="-10" dirty="0">
                <a:latin typeface="Arial"/>
                <a:cs typeface="Arial"/>
              </a:rPr>
              <a:t>grands</a:t>
            </a:r>
            <a:r>
              <a:rPr sz="1800" dirty="0">
                <a:latin typeface="Arial"/>
                <a:cs typeface="Arial"/>
              </a:rPr>
              <a:t>	</a:t>
            </a:r>
            <a:r>
              <a:rPr sz="1800" spc="-25" dirty="0">
                <a:latin typeface="Arial"/>
                <a:cs typeface="Arial"/>
              </a:rPr>
              <a:t>et</a:t>
            </a:r>
            <a:r>
              <a:rPr sz="1800" dirty="0">
                <a:latin typeface="Arial"/>
                <a:cs typeface="Arial"/>
              </a:rPr>
              <a:t>	</a:t>
            </a:r>
            <a:r>
              <a:rPr sz="1800" spc="-10" dirty="0">
                <a:latin typeface="Arial"/>
                <a:cs typeface="Arial"/>
              </a:rPr>
              <a:t>également</a:t>
            </a:r>
            <a:r>
              <a:rPr sz="1800" dirty="0">
                <a:latin typeface="Arial"/>
                <a:cs typeface="Arial"/>
              </a:rPr>
              <a:t>	</a:t>
            </a:r>
            <a:r>
              <a:rPr sz="1800" spc="-10" dirty="0">
                <a:latin typeface="Arial"/>
                <a:cs typeface="Arial"/>
              </a:rPr>
              <a:t>développés. </a:t>
            </a:r>
            <a:r>
              <a:rPr sz="1800" dirty="0">
                <a:latin typeface="Arial"/>
                <a:cs typeface="Arial"/>
              </a:rPr>
              <a:t>Refroidissement</a:t>
            </a:r>
            <a:r>
              <a:rPr sz="1800" spc="-5" dirty="0">
                <a:latin typeface="Arial"/>
                <a:cs typeface="Arial"/>
              </a:rPr>
              <a:t> </a:t>
            </a:r>
            <a:r>
              <a:rPr sz="1800" dirty="0">
                <a:latin typeface="Arial"/>
                <a:cs typeface="Arial"/>
              </a:rPr>
              <a:t>lent</a:t>
            </a:r>
            <a:r>
              <a:rPr sz="1800" spc="-40" dirty="0">
                <a:latin typeface="Arial"/>
                <a:cs typeface="Arial"/>
              </a:rPr>
              <a:t> </a:t>
            </a:r>
            <a:r>
              <a:rPr sz="1800" dirty="0">
                <a:latin typeface="Arial"/>
                <a:cs typeface="Arial"/>
              </a:rPr>
              <a:t>en</a:t>
            </a:r>
            <a:r>
              <a:rPr sz="1800" spc="-25" dirty="0">
                <a:latin typeface="Arial"/>
                <a:cs typeface="Arial"/>
              </a:rPr>
              <a:t> </a:t>
            </a:r>
            <a:r>
              <a:rPr sz="1800" spc="-10" dirty="0">
                <a:latin typeface="Arial"/>
                <a:cs typeface="Arial"/>
              </a:rPr>
              <a:t>profondeur</a:t>
            </a:r>
            <a:endParaRPr sz="1800">
              <a:latin typeface="Arial"/>
              <a:cs typeface="Arial"/>
            </a:endParaRPr>
          </a:p>
          <a:p>
            <a:pPr marL="299085" marR="6350" indent="-287020">
              <a:lnSpc>
                <a:spcPct val="100000"/>
              </a:lnSpc>
              <a:spcBef>
                <a:spcPts val="430"/>
              </a:spcBef>
              <a:buFont typeface="Arial"/>
              <a:buChar char="•"/>
              <a:tabLst>
                <a:tab pos="299085" algn="l"/>
              </a:tabLst>
            </a:pPr>
            <a:r>
              <a:rPr sz="1800" b="1" u="sng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Microgrenue</a:t>
            </a:r>
            <a:r>
              <a:rPr sz="1800" b="1" spc="225" dirty="0">
                <a:latin typeface="Arial"/>
                <a:cs typeface="Arial"/>
              </a:rPr>
              <a:t> </a:t>
            </a:r>
            <a:r>
              <a:rPr sz="1800" dirty="0">
                <a:latin typeface="Arial"/>
                <a:cs typeface="Arial"/>
              </a:rPr>
              <a:t>:</a:t>
            </a:r>
            <a:r>
              <a:rPr sz="1800" spc="220" dirty="0">
                <a:latin typeface="Arial"/>
                <a:cs typeface="Arial"/>
              </a:rPr>
              <a:t> </a:t>
            </a:r>
            <a:r>
              <a:rPr sz="1800" dirty="0">
                <a:latin typeface="Arial"/>
                <a:cs typeface="Arial"/>
              </a:rPr>
              <a:t>quelques</a:t>
            </a:r>
            <a:r>
              <a:rPr sz="1800" spc="229" dirty="0">
                <a:latin typeface="Arial"/>
                <a:cs typeface="Arial"/>
              </a:rPr>
              <a:t> </a:t>
            </a:r>
            <a:r>
              <a:rPr sz="1800" dirty="0">
                <a:latin typeface="Arial"/>
                <a:cs typeface="Arial"/>
              </a:rPr>
              <a:t>grands</a:t>
            </a:r>
            <a:r>
              <a:rPr sz="1800" spc="229" dirty="0">
                <a:latin typeface="Arial"/>
                <a:cs typeface="Arial"/>
              </a:rPr>
              <a:t> </a:t>
            </a:r>
            <a:r>
              <a:rPr sz="1800" dirty="0">
                <a:latin typeface="Arial"/>
                <a:cs typeface="Arial"/>
              </a:rPr>
              <a:t>cristaux</a:t>
            </a:r>
            <a:r>
              <a:rPr sz="1800" spc="215" dirty="0">
                <a:latin typeface="Arial"/>
                <a:cs typeface="Arial"/>
              </a:rPr>
              <a:t> </a:t>
            </a:r>
            <a:r>
              <a:rPr sz="1800" dirty="0">
                <a:latin typeface="Arial"/>
                <a:cs typeface="Arial"/>
              </a:rPr>
              <a:t>dans</a:t>
            </a:r>
            <a:r>
              <a:rPr sz="1800" spc="229" dirty="0">
                <a:latin typeface="Arial"/>
                <a:cs typeface="Arial"/>
              </a:rPr>
              <a:t> </a:t>
            </a:r>
            <a:r>
              <a:rPr sz="1800" dirty="0">
                <a:latin typeface="Arial"/>
                <a:cs typeface="Arial"/>
              </a:rPr>
              <a:t>une</a:t>
            </a:r>
            <a:r>
              <a:rPr sz="1800" spc="225" dirty="0">
                <a:latin typeface="Arial"/>
                <a:cs typeface="Arial"/>
              </a:rPr>
              <a:t> </a:t>
            </a:r>
            <a:r>
              <a:rPr sz="1800" dirty="0">
                <a:latin typeface="Arial"/>
                <a:cs typeface="Arial"/>
              </a:rPr>
              <a:t>masse</a:t>
            </a:r>
            <a:r>
              <a:rPr sz="1800" spc="225" dirty="0">
                <a:latin typeface="Arial"/>
                <a:cs typeface="Arial"/>
              </a:rPr>
              <a:t> </a:t>
            </a:r>
            <a:r>
              <a:rPr sz="1800" dirty="0">
                <a:latin typeface="Arial"/>
                <a:cs typeface="Arial"/>
              </a:rPr>
              <a:t>de</a:t>
            </a:r>
            <a:r>
              <a:rPr sz="1800" spc="220" dirty="0">
                <a:latin typeface="Arial"/>
                <a:cs typeface="Arial"/>
              </a:rPr>
              <a:t> </a:t>
            </a:r>
            <a:r>
              <a:rPr sz="1800" dirty="0">
                <a:latin typeface="Arial"/>
                <a:cs typeface="Arial"/>
              </a:rPr>
              <a:t>petits</a:t>
            </a:r>
            <a:r>
              <a:rPr sz="1800" spc="229" dirty="0">
                <a:latin typeface="Arial"/>
                <a:cs typeface="Arial"/>
              </a:rPr>
              <a:t> </a:t>
            </a:r>
            <a:r>
              <a:rPr sz="1800" spc="-10" dirty="0">
                <a:latin typeface="Arial"/>
                <a:cs typeface="Arial"/>
              </a:rPr>
              <a:t>cristaux. </a:t>
            </a:r>
            <a:r>
              <a:rPr sz="1800" dirty="0">
                <a:latin typeface="Arial"/>
                <a:cs typeface="Arial"/>
              </a:rPr>
              <a:t>Refroidissement</a:t>
            </a:r>
            <a:r>
              <a:rPr sz="1800" spc="-20" dirty="0">
                <a:latin typeface="Arial"/>
                <a:cs typeface="Arial"/>
              </a:rPr>
              <a:t> </a:t>
            </a:r>
            <a:r>
              <a:rPr sz="1800" dirty="0">
                <a:latin typeface="Arial"/>
                <a:cs typeface="Arial"/>
              </a:rPr>
              <a:t>plus</a:t>
            </a:r>
            <a:r>
              <a:rPr sz="1800" spc="-25" dirty="0">
                <a:latin typeface="Arial"/>
                <a:cs typeface="Arial"/>
              </a:rPr>
              <a:t> </a:t>
            </a:r>
            <a:r>
              <a:rPr sz="1800" dirty="0">
                <a:latin typeface="Arial"/>
                <a:cs typeface="Arial"/>
              </a:rPr>
              <a:t>rapide</a:t>
            </a:r>
            <a:r>
              <a:rPr sz="1800" spc="-30" dirty="0">
                <a:latin typeface="Arial"/>
                <a:cs typeface="Arial"/>
              </a:rPr>
              <a:t> </a:t>
            </a:r>
            <a:r>
              <a:rPr sz="1800" dirty="0">
                <a:latin typeface="Arial"/>
                <a:cs typeface="Arial"/>
              </a:rPr>
              <a:t>à</a:t>
            </a:r>
            <a:r>
              <a:rPr sz="1800" spc="-45" dirty="0">
                <a:latin typeface="Arial"/>
                <a:cs typeface="Arial"/>
              </a:rPr>
              <a:t> </a:t>
            </a:r>
            <a:r>
              <a:rPr sz="1800" dirty="0">
                <a:latin typeface="Arial"/>
                <a:cs typeface="Arial"/>
              </a:rPr>
              <a:t>profondeur</a:t>
            </a:r>
            <a:r>
              <a:rPr sz="1800" spc="-10" dirty="0">
                <a:latin typeface="Arial"/>
                <a:cs typeface="Arial"/>
              </a:rPr>
              <a:t> moindre</a:t>
            </a:r>
            <a:endParaRPr sz="1800">
              <a:latin typeface="Arial"/>
              <a:cs typeface="Arial"/>
            </a:endParaRPr>
          </a:p>
          <a:p>
            <a:pPr marL="299085" indent="-286385">
              <a:lnSpc>
                <a:spcPct val="100000"/>
              </a:lnSpc>
              <a:spcBef>
                <a:spcPts val="434"/>
              </a:spcBef>
              <a:buFont typeface="Arial"/>
              <a:buChar char="•"/>
              <a:tabLst>
                <a:tab pos="299085" algn="l"/>
                <a:tab pos="2020570" algn="l"/>
                <a:tab pos="2385695" algn="l"/>
                <a:tab pos="3611245" algn="l"/>
                <a:tab pos="4695825" algn="l"/>
                <a:tab pos="5490210" algn="l"/>
                <a:tab pos="6171565" algn="l"/>
                <a:tab pos="7143750" algn="l"/>
              </a:tabLst>
            </a:pPr>
            <a:r>
              <a:rPr sz="1800" b="1" u="sng" spc="-10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Microlithique</a:t>
            </a:r>
            <a:r>
              <a:rPr sz="1800" b="1" u="sng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	</a:t>
            </a:r>
            <a:r>
              <a:rPr sz="1800" spc="-50" dirty="0">
                <a:latin typeface="Arial"/>
                <a:cs typeface="Arial"/>
              </a:rPr>
              <a:t>:</a:t>
            </a:r>
            <a:r>
              <a:rPr sz="1800" dirty="0">
                <a:latin typeface="Arial"/>
                <a:cs typeface="Arial"/>
              </a:rPr>
              <a:t>	</a:t>
            </a:r>
            <a:r>
              <a:rPr sz="1800" spc="-10" dirty="0">
                <a:latin typeface="Arial"/>
                <a:cs typeface="Arial"/>
              </a:rPr>
              <a:t>quelques</a:t>
            </a:r>
            <a:r>
              <a:rPr sz="1800" dirty="0">
                <a:latin typeface="Arial"/>
                <a:cs typeface="Arial"/>
              </a:rPr>
              <a:t>	</a:t>
            </a:r>
            <a:r>
              <a:rPr sz="1800" spc="-10" dirty="0">
                <a:latin typeface="Arial"/>
                <a:cs typeface="Arial"/>
              </a:rPr>
              <a:t>cristaux</a:t>
            </a:r>
            <a:r>
              <a:rPr sz="1800" dirty="0">
                <a:latin typeface="Arial"/>
                <a:cs typeface="Arial"/>
              </a:rPr>
              <a:t>	</a:t>
            </a:r>
            <a:r>
              <a:rPr sz="1800" spc="-20" dirty="0">
                <a:latin typeface="Arial"/>
                <a:cs typeface="Arial"/>
              </a:rPr>
              <a:t>dans</a:t>
            </a:r>
            <a:r>
              <a:rPr sz="1800" dirty="0">
                <a:latin typeface="Arial"/>
                <a:cs typeface="Arial"/>
              </a:rPr>
              <a:t>	</a:t>
            </a:r>
            <a:r>
              <a:rPr sz="1800" spc="-25" dirty="0">
                <a:latin typeface="Arial"/>
                <a:cs typeface="Arial"/>
              </a:rPr>
              <a:t>une</a:t>
            </a:r>
            <a:r>
              <a:rPr sz="1800" dirty="0">
                <a:latin typeface="Arial"/>
                <a:cs typeface="Arial"/>
              </a:rPr>
              <a:t>	</a:t>
            </a:r>
            <a:r>
              <a:rPr sz="1800" spc="-10" dirty="0">
                <a:latin typeface="Arial"/>
                <a:cs typeface="Arial"/>
              </a:rPr>
              <a:t>masse</a:t>
            </a:r>
            <a:r>
              <a:rPr sz="1800" dirty="0">
                <a:latin typeface="Arial"/>
                <a:cs typeface="Arial"/>
              </a:rPr>
              <a:t>	</a:t>
            </a:r>
            <a:r>
              <a:rPr sz="1800" spc="-10" dirty="0">
                <a:latin typeface="Arial"/>
                <a:cs typeface="Arial"/>
              </a:rPr>
              <a:t>homogène.</a:t>
            </a:r>
            <a:endParaRPr sz="1800">
              <a:latin typeface="Arial"/>
              <a:cs typeface="Arial"/>
            </a:endParaRPr>
          </a:p>
          <a:p>
            <a:pPr marL="299085">
              <a:lnSpc>
                <a:spcPct val="100000"/>
              </a:lnSpc>
            </a:pPr>
            <a:r>
              <a:rPr sz="1800" dirty="0">
                <a:latin typeface="Arial"/>
                <a:cs typeface="Arial"/>
              </a:rPr>
              <a:t>Refroidissement en</a:t>
            </a:r>
            <a:r>
              <a:rPr sz="1800" spc="-35" dirty="0">
                <a:latin typeface="Arial"/>
                <a:cs typeface="Arial"/>
              </a:rPr>
              <a:t> </a:t>
            </a:r>
            <a:r>
              <a:rPr sz="1800" dirty="0">
                <a:latin typeface="Arial"/>
                <a:cs typeface="Arial"/>
              </a:rPr>
              <a:t>trois</a:t>
            </a:r>
            <a:r>
              <a:rPr sz="1800" spc="-35" dirty="0">
                <a:latin typeface="Arial"/>
                <a:cs typeface="Arial"/>
              </a:rPr>
              <a:t> </a:t>
            </a:r>
            <a:r>
              <a:rPr sz="1800" dirty="0">
                <a:latin typeface="Arial"/>
                <a:cs typeface="Arial"/>
              </a:rPr>
              <a:t>temps</a:t>
            </a:r>
            <a:r>
              <a:rPr sz="1800" spc="-30" dirty="0">
                <a:latin typeface="Arial"/>
                <a:cs typeface="Arial"/>
              </a:rPr>
              <a:t> </a:t>
            </a:r>
            <a:r>
              <a:rPr sz="1800" spc="-50" dirty="0">
                <a:latin typeface="Arial"/>
                <a:cs typeface="Arial"/>
              </a:rPr>
              <a:t>:</a:t>
            </a:r>
            <a:endParaRPr sz="1800">
              <a:latin typeface="Arial"/>
              <a:cs typeface="Arial"/>
            </a:endParaRPr>
          </a:p>
          <a:p>
            <a:pPr marL="1213485" lvl="1" indent="-286385">
              <a:lnSpc>
                <a:spcPct val="100000"/>
              </a:lnSpc>
              <a:spcBef>
                <a:spcPts val="340"/>
              </a:spcBef>
              <a:buChar char="•"/>
              <a:tabLst>
                <a:tab pos="1213485" algn="l"/>
              </a:tabLst>
            </a:pPr>
            <a:r>
              <a:rPr sz="1400" dirty="0">
                <a:latin typeface="Arial"/>
                <a:cs typeface="Arial"/>
              </a:rPr>
              <a:t>En</a:t>
            </a:r>
            <a:r>
              <a:rPr sz="1400" spc="-25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profondeur</a:t>
            </a:r>
            <a:r>
              <a:rPr sz="1400" spc="-45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pour</a:t>
            </a:r>
            <a:r>
              <a:rPr sz="1400" spc="-40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les</a:t>
            </a:r>
            <a:r>
              <a:rPr sz="1400" spc="-20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gros</a:t>
            </a:r>
            <a:r>
              <a:rPr sz="1400" spc="-30" dirty="0">
                <a:latin typeface="Arial"/>
                <a:cs typeface="Arial"/>
              </a:rPr>
              <a:t> </a:t>
            </a:r>
            <a:r>
              <a:rPr sz="1400" spc="-10" dirty="0">
                <a:latin typeface="Arial"/>
                <a:cs typeface="Arial"/>
              </a:rPr>
              <a:t>cristaux</a:t>
            </a:r>
            <a:endParaRPr sz="1400">
              <a:latin typeface="Arial"/>
              <a:cs typeface="Arial"/>
            </a:endParaRPr>
          </a:p>
          <a:p>
            <a:pPr marL="1213485" lvl="1" indent="-286385">
              <a:lnSpc>
                <a:spcPct val="100000"/>
              </a:lnSpc>
              <a:spcBef>
                <a:spcPts val="335"/>
              </a:spcBef>
              <a:buChar char="•"/>
              <a:tabLst>
                <a:tab pos="1213485" algn="l"/>
              </a:tabLst>
            </a:pPr>
            <a:r>
              <a:rPr sz="1400" dirty="0">
                <a:latin typeface="Arial"/>
                <a:cs typeface="Arial"/>
              </a:rPr>
              <a:t>Au</a:t>
            </a:r>
            <a:r>
              <a:rPr sz="1400" spc="-25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cours</a:t>
            </a:r>
            <a:r>
              <a:rPr sz="1400" spc="-40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de</a:t>
            </a:r>
            <a:r>
              <a:rPr sz="1400" spc="-30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l’ascension</a:t>
            </a:r>
            <a:r>
              <a:rPr sz="1400" spc="-65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du</a:t>
            </a:r>
            <a:r>
              <a:rPr sz="1400" spc="-20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magma</a:t>
            </a:r>
            <a:r>
              <a:rPr sz="1400" spc="-35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à</a:t>
            </a:r>
            <a:r>
              <a:rPr sz="1400" spc="-25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moyenne</a:t>
            </a:r>
            <a:r>
              <a:rPr sz="1400" spc="-35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profondeur</a:t>
            </a:r>
            <a:r>
              <a:rPr sz="1400" spc="-55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:</a:t>
            </a:r>
            <a:r>
              <a:rPr sz="1400" spc="-25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cristallisation</a:t>
            </a:r>
            <a:r>
              <a:rPr sz="1400" spc="-55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des</a:t>
            </a:r>
            <a:r>
              <a:rPr sz="1400" spc="-25" dirty="0">
                <a:latin typeface="Arial"/>
                <a:cs typeface="Arial"/>
              </a:rPr>
              <a:t> </a:t>
            </a:r>
            <a:r>
              <a:rPr sz="1400" spc="-10" dirty="0">
                <a:latin typeface="Arial"/>
                <a:cs typeface="Arial"/>
              </a:rPr>
              <a:t>microlithes</a:t>
            </a:r>
            <a:endParaRPr sz="1400">
              <a:latin typeface="Arial"/>
              <a:cs typeface="Arial"/>
            </a:endParaRPr>
          </a:p>
          <a:p>
            <a:pPr marL="1213485" lvl="1" indent="-286385">
              <a:lnSpc>
                <a:spcPct val="100000"/>
              </a:lnSpc>
              <a:spcBef>
                <a:spcPts val="335"/>
              </a:spcBef>
              <a:buChar char="•"/>
              <a:tabLst>
                <a:tab pos="1213485" algn="l"/>
              </a:tabLst>
            </a:pPr>
            <a:r>
              <a:rPr sz="1400" dirty="0">
                <a:latin typeface="Arial"/>
                <a:cs typeface="Arial"/>
              </a:rPr>
              <a:t>En</a:t>
            </a:r>
            <a:r>
              <a:rPr sz="1400" spc="-40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surface</a:t>
            </a:r>
            <a:r>
              <a:rPr sz="1400" spc="-55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avec</a:t>
            </a:r>
            <a:r>
              <a:rPr sz="1400" spc="-20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refroidissement</a:t>
            </a:r>
            <a:r>
              <a:rPr sz="1400" spc="-50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brutal</a:t>
            </a:r>
            <a:r>
              <a:rPr sz="1400" spc="-45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et</a:t>
            </a:r>
            <a:r>
              <a:rPr sz="1400" spc="-30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consolidation</a:t>
            </a:r>
            <a:r>
              <a:rPr sz="1400" spc="-60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de</a:t>
            </a:r>
            <a:r>
              <a:rPr sz="1400" spc="-20" dirty="0">
                <a:latin typeface="Arial"/>
                <a:cs typeface="Arial"/>
              </a:rPr>
              <a:t> </a:t>
            </a:r>
            <a:r>
              <a:rPr sz="1400" spc="-10" dirty="0">
                <a:latin typeface="Arial"/>
                <a:cs typeface="Arial"/>
              </a:rPr>
              <a:t>verre</a:t>
            </a:r>
            <a:endParaRPr sz="1400">
              <a:latin typeface="Arial"/>
              <a:cs typeface="Arial"/>
            </a:endParaRPr>
          </a:p>
          <a:p>
            <a:pPr marL="299085" indent="-286385">
              <a:lnSpc>
                <a:spcPct val="100000"/>
              </a:lnSpc>
              <a:spcBef>
                <a:spcPts val="430"/>
              </a:spcBef>
              <a:buFont typeface="Arial"/>
              <a:buChar char="•"/>
              <a:tabLst>
                <a:tab pos="299085" algn="l"/>
              </a:tabLst>
            </a:pPr>
            <a:r>
              <a:rPr sz="1800" b="1" u="sng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Vitreuse</a:t>
            </a:r>
            <a:r>
              <a:rPr sz="1800" b="1" spc="-30" dirty="0">
                <a:latin typeface="Arial"/>
                <a:cs typeface="Arial"/>
              </a:rPr>
              <a:t> </a:t>
            </a:r>
            <a:r>
              <a:rPr sz="1800" dirty="0">
                <a:latin typeface="Arial"/>
                <a:cs typeface="Arial"/>
              </a:rPr>
              <a:t>avec</a:t>
            </a:r>
            <a:r>
              <a:rPr sz="1800" spc="-30" dirty="0">
                <a:latin typeface="Arial"/>
                <a:cs typeface="Arial"/>
              </a:rPr>
              <a:t> </a:t>
            </a:r>
            <a:r>
              <a:rPr sz="1800" dirty="0">
                <a:latin typeface="Arial"/>
                <a:cs typeface="Arial"/>
              </a:rPr>
              <a:t>aucun</a:t>
            </a:r>
            <a:r>
              <a:rPr sz="1800" spc="-30" dirty="0">
                <a:latin typeface="Arial"/>
                <a:cs typeface="Arial"/>
              </a:rPr>
              <a:t> </a:t>
            </a:r>
            <a:r>
              <a:rPr sz="1800" dirty="0">
                <a:latin typeface="Arial"/>
                <a:cs typeface="Arial"/>
              </a:rPr>
              <a:t>cristal,</a:t>
            </a:r>
            <a:r>
              <a:rPr sz="1800" spc="-30" dirty="0">
                <a:latin typeface="Arial"/>
                <a:cs typeface="Arial"/>
              </a:rPr>
              <a:t> </a:t>
            </a:r>
            <a:r>
              <a:rPr sz="1800" dirty="0">
                <a:latin typeface="Arial"/>
                <a:cs typeface="Arial"/>
              </a:rPr>
              <a:t>refroidissement</a:t>
            </a:r>
            <a:r>
              <a:rPr sz="1800" spc="-10" dirty="0">
                <a:latin typeface="Arial"/>
                <a:cs typeface="Arial"/>
              </a:rPr>
              <a:t> </a:t>
            </a:r>
            <a:r>
              <a:rPr sz="1800" dirty="0">
                <a:latin typeface="Arial"/>
                <a:cs typeface="Arial"/>
              </a:rPr>
              <a:t>très</a:t>
            </a:r>
            <a:r>
              <a:rPr sz="1800" spc="-40" dirty="0">
                <a:latin typeface="Arial"/>
                <a:cs typeface="Arial"/>
              </a:rPr>
              <a:t> </a:t>
            </a:r>
            <a:r>
              <a:rPr sz="1800" spc="-10" dirty="0">
                <a:latin typeface="Arial"/>
                <a:cs typeface="Arial"/>
              </a:rPr>
              <a:t>brutal</a:t>
            </a:r>
            <a:endParaRPr sz="1800">
              <a:latin typeface="Arial"/>
              <a:cs typeface="Arial"/>
            </a:endParaRPr>
          </a:p>
        </p:txBody>
      </p:sp>
      <p:grpSp>
        <p:nvGrpSpPr>
          <p:cNvPr id="5" name="object 5"/>
          <p:cNvGrpSpPr/>
          <p:nvPr/>
        </p:nvGrpSpPr>
        <p:grpSpPr>
          <a:xfrm>
            <a:off x="1213116" y="4377171"/>
            <a:ext cx="6599555" cy="2480945"/>
            <a:chOff x="1213116" y="4377171"/>
            <a:chExt cx="6599555" cy="2480945"/>
          </a:xfrm>
        </p:grpSpPr>
        <p:pic>
          <p:nvPicPr>
            <p:cNvPr id="6" name="object 6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1213116" y="4437125"/>
              <a:ext cx="6599174" cy="2420871"/>
            </a:xfrm>
            <a:prstGeom prst="rect">
              <a:avLst/>
            </a:prstGeom>
          </p:spPr>
        </p:pic>
        <p:sp>
          <p:nvSpPr>
            <p:cNvPr id="7" name="object 7"/>
            <p:cNvSpPr/>
            <p:nvPr/>
          </p:nvSpPr>
          <p:spPr>
            <a:xfrm>
              <a:off x="5064280" y="4377171"/>
              <a:ext cx="1477010" cy="589915"/>
            </a:xfrm>
            <a:custGeom>
              <a:avLst/>
              <a:gdLst/>
              <a:ahLst/>
              <a:cxnLst/>
              <a:rect l="l" t="t" r="r" b="b"/>
              <a:pathLst>
                <a:path w="1477009" h="589914">
                  <a:moveTo>
                    <a:pt x="575403" y="0"/>
                  </a:moveTo>
                  <a:lnTo>
                    <a:pt x="512802" y="207"/>
                  </a:lnTo>
                  <a:lnTo>
                    <a:pt x="452131" y="869"/>
                  </a:lnTo>
                  <a:lnTo>
                    <a:pt x="393888" y="1998"/>
                  </a:lnTo>
                  <a:lnTo>
                    <a:pt x="338570" y="3607"/>
                  </a:lnTo>
                  <a:lnTo>
                    <a:pt x="286676" y="5707"/>
                  </a:lnTo>
                  <a:lnTo>
                    <a:pt x="238704" y="8311"/>
                  </a:lnTo>
                  <a:lnTo>
                    <a:pt x="195150" y="11431"/>
                  </a:lnTo>
                  <a:lnTo>
                    <a:pt x="156514" y="15080"/>
                  </a:lnTo>
                  <a:lnTo>
                    <a:pt x="95983" y="24012"/>
                  </a:lnTo>
                  <a:lnTo>
                    <a:pt x="50190" y="37713"/>
                  </a:lnTo>
                  <a:lnTo>
                    <a:pt x="4240" y="77462"/>
                  </a:lnTo>
                  <a:lnTo>
                    <a:pt x="0" y="102150"/>
                  </a:lnTo>
                  <a:lnTo>
                    <a:pt x="5528" y="129143"/>
                  </a:lnTo>
                  <a:lnTo>
                    <a:pt x="37724" y="187320"/>
                  </a:lnTo>
                  <a:lnTo>
                    <a:pt x="84500" y="246558"/>
                  </a:lnTo>
                  <a:lnTo>
                    <a:pt x="108251" y="274876"/>
                  </a:lnTo>
                  <a:lnTo>
                    <a:pt x="129523" y="301420"/>
                  </a:lnTo>
                  <a:lnTo>
                    <a:pt x="174861" y="365315"/>
                  </a:lnTo>
                  <a:lnTo>
                    <a:pt x="211564" y="406111"/>
                  </a:lnTo>
                  <a:lnTo>
                    <a:pt x="253834" y="446229"/>
                  </a:lnTo>
                  <a:lnTo>
                    <a:pt x="299121" y="484000"/>
                  </a:lnTo>
                  <a:lnTo>
                    <a:pt x="344875" y="517758"/>
                  </a:lnTo>
                  <a:lnTo>
                    <a:pt x="388545" y="545833"/>
                  </a:lnTo>
                  <a:lnTo>
                    <a:pt x="427580" y="566556"/>
                  </a:lnTo>
                  <a:lnTo>
                    <a:pt x="474508" y="583716"/>
                  </a:lnTo>
                  <a:lnTo>
                    <a:pt x="516950" y="589835"/>
                  </a:lnTo>
                  <a:lnTo>
                    <a:pt x="558038" y="586371"/>
                  </a:lnTo>
                  <a:lnTo>
                    <a:pt x="600906" y="574782"/>
                  </a:lnTo>
                  <a:lnTo>
                    <a:pt x="648687" y="556523"/>
                  </a:lnTo>
                  <a:lnTo>
                    <a:pt x="684666" y="538709"/>
                  </a:lnTo>
                  <a:lnTo>
                    <a:pt x="720330" y="515948"/>
                  </a:lnTo>
                  <a:lnTo>
                    <a:pt x="756996" y="489030"/>
                  </a:lnTo>
                  <a:lnTo>
                    <a:pt x="838602" y="425887"/>
                  </a:lnTo>
                  <a:lnTo>
                    <a:pt x="886178" y="391245"/>
                  </a:lnTo>
                  <a:lnTo>
                    <a:pt x="940025" y="355609"/>
                  </a:lnTo>
                  <a:lnTo>
                    <a:pt x="1001667" y="322978"/>
                  </a:lnTo>
                  <a:lnTo>
                    <a:pt x="1041329" y="304702"/>
                  </a:lnTo>
                  <a:lnTo>
                    <a:pt x="1085175" y="285439"/>
                  </a:lnTo>
                  <a:lnTo>
                    <a:pt x="1228996" y="224118"/>
                  </a:lnTo>
                  <a:lnTo>
                    <a:pt x="1276755" y="203300"/>
                  </a:lnTo>
                  <a:lnTo>
                    <a:pt x="1322287" y="182691"/>
                  </a:lnTo>
                  <a:lnTo>
                    <a:pt x="1364309" y="162531"/>
                  </a:lnTo>
                  <a:lnTo>
                    <a:pt x="1401539" y="143061"/>
                  </a:lnTo>
                  <a:lnTo>
                    <a:pt x="1456493" y="107143"/>
                  </a:lnTo>
                  <a:lnTo>
                    <a:pt x="1476890" y="76855"/>
                  </a:lnTo>
                  <a:lnTo>
                    <a:pt x="1470923" y="64420"/>
                  </a:lnTo>
                  <a:lnTo>
                    <a:pt x="1433233" y="48473"/>
                  </a:lnTo>
                  <a:lnTo>
                    <a:pt x="1375655" y="37944"/>
                  </a:lnTo>
                  <a:lnTo>
                    <a:pt x="1295926" y="28495"/>
                  </a:lnTo>
                  <a:lnTo>
                    <a:pt x="1248999" y="24206"/>
                  </a:lnTo>
                  <a:lnTo>
                    <a:pt x="1198028" y="20225"/>
                  </a:lnTo>
                  <a:lnTo>
                    <a:pt x="1143510" y="16562"/>
                  </a:lnTo>
                  <a:lnTo>
                    <a:pt x="1085944" y="13232"/>
                  </a:lnTo>
                  <a:lnTo>
                    <a:pt x="1025826" y="10245"/>
                  </a:lnTo>
                  <a:lnTo>
                    <a:pt x="963656" y="7614"/>
                  </a:lnTo>
                  <a:lnTo>
                    <a:pt x="899931" y="5352"/>
                  </a:lnTo>
                  <a:lnTo>
                    <a:pt x="835148" y="3470"/>
                  </a:lnTo>
                  <a:lnTo>
                    <a:pt x="769806" y="1982"/>
                  </a:lnTo>
                  <a:lnTo>
                    <a:pt x="704403" y="899"/>
                  </a:lnTo>
                  <a:lnTo>
                    <a:pt x="639436" y="234"/>
                  </a:lnTo>
                  <a:lnTo>
                    <a:pt x="575403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</p:spTree>
  </p:cSld>
  <p:clrMapOvr>
    <a:masterClrMapping/>
  </p:clrMapOvr>
</p:sld>
</file>

<file path=ppt/slides/slide8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498475">
              <a:lnSpc>
                <a:spcPct val="100000"/>
              </a:lnSpc>
              <a:spcBef>
                <a:spcPts val="95"/>
              </a:spcBef>
            </a:pPr>
            <a:r>
              <a:rPr dirty="0"/>
              <a:t>IV</a:t>
            </a:r>
            <a:r>
              <a:rPr spc="-35" dirty="0"/>
              <a:t> </a:t>
            </a:r>
            <a:r>
              <a:rPr dirty="0"/>
              <a:t>.</a:t>
            </a:r>
            <a:r>
              <a:rPr spc="-45" dirty="0"/>
              <a:t> </a:t>
            </a:r>
            <a:r>
              <a:rPr dirty="0"/>
              <a:t>Les</a:t>
            </a:r>
            <a:r>
              <a:rPr spc="-35" dirty="0"/>
              <a:t> </a:t>
            </a:r>
            <a:r>
              <a:rPr dirty="0"/>
              <a:t>roches</a:t>
            </a:r>
            <a:r>
              <a:rPr spc="-10" dirty="0"/>
              <a:t> magmatiques</a:t>
            </a:r>
          </a:p>
        </p:txBody>
      </p:sp>
      <p:grpSp>
        <p:nvGrpSpPr>
          <p:cNvPr id="3" name="object 3"/>
          <p:cNvGrpSpPr/>
          <p:nvPr/>
        </p:nvGrpSpPr>
        <p:grpSpPr>
          <a:xfrm>
            <a:off x="682129" y="1276603"/>
            <a:ext cx="7932420" cy="4959985"/>
            <a:chOff x="682129" y="1276603"/>
            <a:chExt cx="7932420" cy="4959985"/>
          </a:xfrm>
        </p:grpSpPr>
        <p:pic>
          <p:nvPicPr>
            <p:cNvPr id="4" name="object 4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682129" y="1276603"/>
              <a:ext cx="7780020" cy="3351911"/>
            </a:xfrm>
            <a:prstGeom prst="rect">
              <a:avLst/>
            </a:prstGeom>
          </p:spPr>
        </p:pic>
        <p:pic>
          <p:nvPicPr>
            <p:cNvPr id="5" name="object 5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831849" y="4652886"/>
              <a:ext cx="2071877" cy="1553337"/>
            </a:xfrm>
            <a:prstGeom prst="rect">
              <a:avLst/>
            </a:prstGeom>
          </p:spPr>
        </p:pic>
        <p:sp>
          <p:nvSpPr>
            <p:cNvPr id="6" name="object 6"/>
            <p:cNvSpPr/>
            <p:nvPr/>
          </p:nvSpPr>
          <p:spPr>
            <a:xfrm>
              <a:off x="827087" y="4648123"/>
              <a:ext cx="2081530" cy="1563370"/>
            </a:xfrm>
            <a:custGeom>
              <a:avLst/>
              <a:gdLst/>
              <a:ahLst/>
              <a:cxnLst/>
              <a:rect l="l" t="t" r="r" b="b"/>
              <a:pathLst>
                <a:path w="2081530" h="1563370">
                  <a:moveTo>
                    <a:pt x="0" y="1562861"/>
                  </a:moveTo>
                  <a:lnTo>
                    <a:pt x="2081402" y="1562861"/>
                  </a:lnTo>
                  <a:lnTo>
                    <a:pt x="2081402" y="0"/>
                  </a:lnTo>
                  <a:lnTo>
                    <a:pt x="0" y="0"/>
                  </a:lnTo>
                  <a:lnTo>
                    <a:pt x="0" y="1562861"/>
                  </a:lnTo>
                  <a:close/>
                </a:path>
              </a:pathLst>
            </a:custGeom>
            <a:ln w="952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7" name="object 7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6330441" y="4628502"/>
              <a:ext cx="2273935" cy="1506601"/>
            </a:xfrm>
            <a:prstGeom prst="rect">
              <a:avLst/>
            </a:prstGeom>
          </p:spPr>
        </p:pic>
        <p:sp>
          <p:nvSpPr>
            <p:cNvPr id="8" name="object 8"/>
            <p:cNvSpPr/>
            <p:nvPr/>
          </p:nvSpPr>
          <p:spPr>
            <a:xfrm>
              <a:off x="6325742" y="4623739"/>
              <a:ext cx="2283460" cy="1516380"/>
            </a:xfrm>
            <a:custGeom>
              <a:avLst/>
              <a:gdLst/>
              <a:ahLst/>
              <a:cxnLst/>
              <a:rect l="l" t="t" r="r" b="b"/>
              <a:pathLst>
                <a:path w="2283459" h="1516379">
                  <a:moveTo>
                    <a:pt x="0" y="1516126"/>
                  </a:moveTo>
                  <a:lnTo>
                    <a:pt x="2283460" y="1516126"/>
                  </a:lnTo>
                  <a:lnTo>
                    <a:pt x="2283460" y="0"/>
                  </a:lnTo>
                  <a:lnTo>
                    <a:pt x="0" y="0"/>
                  </a:lnTo>
                  <a:lnTo>
                    <a:pt x="0" y="1516126"/>
                  </a:lnTo>
                  <a:close/>
                </a:path>
              </a:pathLst>
            </a:custGeom>
            <a:ln w="952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9" name="object 9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3227451" y="4628514"/>
              <a:ext cx="2133600" cy="1598295"/>
            </a:xfrm>
            <a:prstGeom prst="rect">
              <a:avLst/>
            </a:prstGeom>
          </p:spPr>
        </p:pic>
        <p:sp>
          <p:nvSpPr>
            <p:cNvPr id="10" name="object 10"/>
            <p:cNvSpPr/>
            <p:nvPr/>
          </p:nvSpPr>
          <p:spPr>
            <a:xfrm>
              <a:off x="3222625" y="4623752"/>
              <a:ext cx="2143125" cy="1607820"/>
            </a:xfrm>
            <a:custGeom>
              <a:avLst/>
              <a:gdLst/>
              <a:ahLst/>
              <a:cxnLst/>
              <a:rect l="l" t="t" r="r" b="b"/>
              <a:pathLst>
                <a:path w="2143125" h="1607820">
                  <a:moveTo>
                    <a:pt x="0" y="1607820"/>
                  </a:moveTo>
                  <a:lnTo>
                    <a:pt x="2143125" y="1607820"/>
                  </a:lnTo>
                  <a:lnTo>
                    <a:pt x="2143125" y="0"/>
                  </a:lnTo>
                  <a:lnTo>
                    <a:pt x="0" y="0"/>
                  </a:lnTo>
                  <a:lnTo>
                    <a:pt x="0" y="1607820"/>
                  </a:lnTo>
                  <a:close/>
                </a:path>
              </a:pathLst>
            </a:custGeom>
            <a:ln w="952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1" name="object 11"/>
          <p:cNvSpPr txBox="1"/>
          <p:nvPr/>
        </p:nvSpPr>
        <p:spPr>
          <a:xfrm>
            <a:off x="1438402" y="853186"/>
            <a:ext cx="5062855" cy="33083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2000" dirty="0">
                <a:latin typeface="Calibri"/>
                <a:cs typeface="Calibri"/>
              </a:rPr>
              <a:t>Les</a:t>
            </a:r>
            <a:r>
              <a:rPr sz="2000" spc="-85" dirty="0">
                <a:latin typeface="Calibri"/>
                <a:cs typeface="Calibri"/>
              </a:rPr>
              <a:t> </a:t>
            </a:r>
            <a:r>
              <a:rPr sz="2000" spc="-10" dirty="0">
                <a:latin typeface="Calibri"/>
                <a:cs typeface="Calibri"/>
              </a:rPr>
              <a:t>différentes</a:t>
            </a:r>
            <a:r>
              <a:rPr sz="2000" spc="-60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textures</a:t>
            </a:r>
            <a:r>
              <a:rPr sz="2000" spc="-60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des</a:t>
            </a:r>
            <a:r>
              <a:rPr sz="2000" spc="-75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roches</a:t>
            </a:r>
            <a:r>
              <a:rPr sz="2000" spc="-75" dirty="0">
                <a:latin typeface="Calibri"/>
                <a:cs typeface="Calibri"/>
              </a:rPr>
              <a:t> </a:t>
            </a:r>
            <a:r>
              <a:rPr sz="2000" spc="-10" dirty="0">
                <a:latin typeface="Calibri"/>
                <a:cs typeface="Calibri"/>
              </a:rPr>
              <a:t>magmatiques</a:t>
            </a:r>
            <a:endParaRPr sz="2000">
              <a:latin typeface="Calibri"/>
              <a:cs typeface="Calibri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692302" y="6266484"/>
            <a:ext cx="2325370" cy="3302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672465" marR="5080" indent="-660400">
              <a:lnSpc>
                <a:spcPct val="100000"/>
              </a:lnSpc>
              <a:spcBef>
                <a:spcPts val="95"/>
              </a:spcBef>
            </a:pPr>
            <a:r>
              <a:rPr sz="1000" dirty="0">
                <a:latin typeface="Calibri"/>
                <a:cs typeface="Calibri"/>
              </a:rPr>
              <a:t>Granite</a:t>
            </a:r>
            <a:r>
              <a:rPr sz="1000" spc="-40" dirty="0">
                <a:latin typeface="Calibri"/>
                <a:cs typeface="Calibri"/>
              </a:rPr>
              <a:t> </a:t>
            </a:r>
            <a:r>
              <a:rPr sz="1000" dirty="0">
                <a:latin typeface="Calibri"/>
                <a:cs typeface="Calibri"/>
              </a:rPr>
              <a:t>à</a:t>
            </a:r>
            <a:r>
              <a:rPr sz="1000" spc="-40" dirty="0">
                <a:latin typeface="Calibri"/>
                <a:cs typeface="Calibri"/>
              </a:rPr>
              <a:t> </a:t>
            </a:r>
            <a:r>
              <a:rPr sz="1000" dirty="0">
                <a:latin typeface="Calibri"/>
                <a:cs typeface="Calibri"/>
              </a:rPr>
              <a:t>texture</a:t>
            </a:r>
            <a:r>
              <a:rPr sz="1000" spc="-15" dirty="0">
                <a:latin typeface="Calibri"/>
                <a:cs typeface="Calibri"/>
              </a:rPr>
              <a:t> </a:t>
            </a:r>
            <a:r>
              <a:rPr sz="1000" dirty="0">
                <a:latin typeface="Calibri"/>
                <a:cs typeface="Calibri"/>
              </a:rPr>
              <a:t>grenue;</a:t>
            </a:r>
            <a:r>
              <a:rPr sz="1000" spc="-20" dirty="0">
                <a:latin typeface="Calibri"/>
                <a:cs typeface="Calibri"/>
              </a:rPr>
              <a:t> </a:t>
            </a:r>
            <a:r>
              <a:rPr sz="1000" dirty="0">
                <a:latin typeface="Calibri"/>
                <a:cs typeface="Calibri"/>
              </a:rPr>
              <a:t>Quartz,</a:t>
            </a:r>
            <a:r>
              <a:rPr sz="1000" spc="-35" dirty="0">
                <a:latin typeface="Calibri"/>
                <a:cs typeface="Calibri"/>
              </a:rPr>
              <a:t> </a:t>
            </a:r>
            <a:r>
              <a:rPr sz="1000" spc="-10" dirty="0">
                <a:latin typeface="Calibri"/>
                <a:cs typeface="Calibri"/>
              </a:rPr>
              <a:t>Feldspaths </a:t>
            </a:r>
            <a:r>
              <a:rPr sz="1000" dirty="0">
                <a:latin typeface="Calibri"/>
                <a:cs typeface="Calibri"/>
              </a:rPr>
              <a:t>(orthose)</a:t>
            </a:r>
            <a:r>
              <a:rPr sz="1000" spc="-30" dirty="0">
                <a:latin typeface="Calibri"/>
                <a:cs typeface="Calibri"/>
              </a:rPr>
              <a:t> </a:t>
            </a:r>
            <a:r>
              <a:rPr sz="1000" dirty="0">
                <a:latin typeface="Calibri"/>
                <a:cs typeface="Calibri"/>
              </a:rPr>
              <a:t>et</a:t>
            </a:r>
            <a:r>
              <a:rPr sz="1000" spc="-15" dirty="0">
                <a:latin typeface="Calibri"/>
                <a:cs typeface="Calibri"/>
              </a:rPr>
              <a:t> </a:t>
            </a:r>
            <a:r>
              <a:rPr sz="1000" spc="-10" dirty="0">
                <a:latin typeface="Calibri"/>
                <a:cs typeface="Calibri"/>
              </a:rPr>
              <a:t>Biotite</a:t>
            </a:r>
            <a:endParaRPr sz="1000">
              <a:latin typeface="Calibri"/>
              <a:cs typeface="Calibri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6353302" y="6333845"/>
            <a:ext cx="2085975" cy="1778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000" dirty="0">
                <a:latin typeface="Calibri"/>
                <a:cs typeface="Calibri"/>
              </a:rPr>
              <a:t>Basalte</a:t>
            </a:r>
            <a:r>
              <a:rPr sz="1000" spc="-20" dirty="0">
                <a:latin typeface="Calibri"/>
                <a:cs typeface="Calibri"/>
              </a:rPr>
              <a:t> </a:t>
            </a:r>
            <a:r>
              <a:rPr sz="1000" dirty="0">
                <a:latin typeface="Calibri"/>
                <a:cs typeface="Calibri"/>
              </a:rPr>
              <a:t>à</a:t>
            </a:r>
            <a:r>
              <a:rPr sz="1000" spc="-25" dirty="0">
                <a:latin typeface="Calibri"/>
                <a:cs typeface="Calibri"/>
              </a:rPr>
              <a:t> </a:t>
            </a:r>
            <a:r>
              <a:rPr sz="1000" dirty="0">
                <a:latin typeface="Calibri"/>
                <a:cs typeface="Calibri"/>
              </a:rPr>
              <a:t>Olivine</a:t>
            </a:r>
            <a:r>
              <a:rPr sz="1000" spc="-25" dirty="0">
                <a:latin typeface="Calibri"/>
                <a:cs typeface="Calibri"/>
              </a:rPr>
              <a:t> </a:t>
            </a:r>
            <a:r>
              <a:rPr sz="1000" dirty="0">
                <a:latin typeface="Calibri"/>
                <a:cs typeface="Calibri"/>
              </a:rPr>
              <a:t>à</a:t>
            </a:r>
            <a:r>
              <a:rPr sz="1000" spc="-25" dirty="0">
                <a:latin typeface="Calibri"/>
                <a:cs typeface="Calibri"/>
              </a:rPr>
              <a:t> </a:t>
            </a:r>
            <a:r>
              <a:rPr sz="1000" dirty="0">
                <a:latin typeface="Calibri"/>
                <a:cs typeface="Calibri"/>
              </a:rPr>
              <a:t>texture </a:t>
            </a:r>
            <a:r>
              <a:rPr sz="1000" spc="-10" dirty="0">
                <a:latin typeface="Calibri"/>
                <a:cs typeface="Calibri"/>
              </a:rPr>
              <a:t>microlithique</a:t>
            </a:r>
            <a:endParaRPr sz="1000">
              <a:latin typeface="Calibri"/>
              <a:cs typeface="Calibri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3924046" y="6279591"/>
            <a:ext cx="693420" cy="1778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000" spc="-10" dirty="0">
                <a:latin typeface="Calibri"/>
                <a:cs typeface="Calibri"/>
              </a:rPr>
              <a:t>Microgranite</a:t>
            </a:r>
            <a:endParaRPr sz="10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9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5604668" y="231089"/>
            <a:ext cx="3335654" cy="26924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498475">
              <a:lnSpc>
                <a:spcPct val="100000"/>
              </a:lnSpc>
              <a:spcBef>
                <a:spcPts val="95"/>
              </a:spcBef>
            </a:pPr>
            <a:r>
              <a:rPr sz="1600" dirty="0">
                <a:solidFill>
                  <a:srgbClr val="FFFFFF"/>
                </a:solidFill>
                <a:latin typeface="Calibri"/>
                <a:cs typeface="Calibri"/>
              </a:rPr>
              <a:t>IV</a:t>
            </a:r>
            <a:r>
              <a:rPr sz="1600" spc="-3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600" dirty="0">
                <a:solidFill>
                  <a:srgbClr val="FFFFFF"/>
                </a:solidFill>
                <a:latin typeface="Calibri"/>
                <a:cs typeface="Calibri"/>
              </a:rPr>
              <a:t>.</a:t>
            </a:r>
            <a:r>
              <a:rPr sz="1600" spc="-4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600" dirty="0">
                <a:solidFill>
                  <a:srgbClr val="FFFFFF"/>
                </a:solidFill>
                <a:latin typeface="Calibri"/>
                <a:cs typeface="Calibri"/>
              </a:rPr>
              <a:t>Les</a:t>
            </a:r>
            <a:r>
              <a:rPr sz="1600" spc="-3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600" dirty="0">
                <a:solidFill>
                  <a:srgbClr val="FFFFFF"/>
                </a:solidFill>
                <a:latin typeface="Calibri"/>
                <a:cs typeface="Calibri"/>
              </a:rPr>
              <a:t>roches</a:t>
            </a:r>
            <a:r>
              <a:rPr sz="1600" spc="-10" dirty="0">
                <a:solidFill>
                  <a:srgbClr val="FFFFFF"/>
                </a:solidFill>
                <a:latin typeface="Calibri"/>
                <a:cs typeface="Calibri"/>
              </a:rPr>
              <a:t> magmatiques</a:t>
            </a:r>
            <a:endParaRPr sz="1600">
              <a:latin typeface="Calibri"/>
              <a:cs typeface="Calibri"/>
            </a:endParaRPr>
          </a:p>
        </p:txBody>
      </p:sp>
      <p:pic>
        <p:nvPicPr>
          <p:cNvPr id="3" name="object 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480306" y="1700745"/>
            <a:ext cx="8159300" cy="4367010"/>
          </a:xfrm>
          <a:prstGeom prst="rect">
            <a:avLst/>
          </a:prstGeom>
        </p:spPr>
      </p:pic>
      <p:sp>
        <p:nvSpPr>
          <p:cNvPr id="4" name="object 4"/>
          <p:cNvSpPr txBox="1"/>
          <p:nvPr/>
        </p:nvSpPr>
        <p:spPr>
          <a:xfrm>
            <a:off x="2210561" y="1070864"/>
            <a:ext cx="475551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i="1" spc="-10" dirty="0">
                <a:latin typeface="Calibri"/>
                <a:cs typeface="Calibri"/>
              </a:rPr>
              <a:t>Contexte</a:t>
            </a:r>
            <a:r>
              <a:rPr sz="1800" i="1" spc="-50" dirty="0">
                <a:latin typeface="Calibri"/>
                <a:cs typeface="Calibri"/>
              </a:rPr>
              <a:t> </a:t>
            </a:r>
            <a:r>
              <a:rPr sz="1800" i="1" dirty="0">
                <a:latin typeface="Calibri"/>
                <a:cs typeface="Calibri"/>
              </a:rPr>
              <a:t>de</a:t>
            </a:r>
            <a:r>
              <a:rPr sz="1800" i="1" spc="-55" dirty="0">
                <a:latin typeface="Calibri"/>
                <a:cs typeface="Calibri"/>
              </a:rPr>
              <a:t> </a:t>
            </a:r>
            <a:r>
              <a:rPr sz="1800" i="1" dirty="0">
                <a:latin typeface="Calibri"/>
                <a:cs typeface="Calibri"/>
              </a:rPr>
              <a:t>cristallisation</a:t>
            </a:r>
            <a:r>
              <a:rPr sz="1800" i="1" spc="-20" dirty="0">
                <a:latin typeface="Calibri"/>
                <a:cs typeface="Calibri"/>
              </a:rPr>
              <a:t> </a:t>
            </a:r>
            <a:r>
              <a:rPr sz="1800" i="1" dirty="0">
                <a:latin typeface="Calibri"/>
                <a:cs typeface="Calibri"/>
              </a:rPr>
              <a:t>des</a:t>
            </a:r>
            <a:r>
              <a:rPr sz="1800" i="1" spc="-55" dirty="0">
                <a:latin typeface="Calibri"/>
                <a:cs typeface="Calibri"/>
              </a:rPr>
              <a:t> </a:t>
            </a:r>
            <a:r>
              <a:rPr sz="1800" i="1" dirty="0">
                <a:latin typeface="Calibri"/>
                <a:cs typeface="Calibri"/>
              </a:rPr>
              <a:t>roches</a:t>
            </a:r>
            <a:r>
              <a:rPr sz="1800" i="1" spc="-45" dirty="0">
                <a:latin typeface="Calibri"/>
                <a:cs typeface="Calibri"/>
              </a:rPr>
              <a:t> </a:t>
            </a:r>
            <a:r>
              <a:rPr sz="1800" i="1" spc="-10" dirty="0">
                <a:latin typeface="Calibri"/>
                <a:cs typeface="Calibri"/>
              </a:rPr>
              <a:t>magmatiques</a:t>
            </a:r>
            <a:endParaRPr sz="1800">
              <a:latin typeface="Calibri"/>
              <a:cs typeface="Calibri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602995" y="5258815"/>
            <a:ext cx="302260" cy="13208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700" dirty="0">
                <a:latin typeface="Calibri"/>
                <a:cs typeface="Calibri"/>
              </a:rPr>
              <a:t>I. </a:t>
            </a:r>
            <a:r>
              <a:rPr sz="700" spc="-20" dirty="0">
                <a:latin typeface="Calibri"/>
                <a:cs typeface="Calibri"/>
              </a:rPr>
              <a:t>BOUR</a:t>
            </a:r>
            <a:endParaRPr sz="7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9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5604668" y="231089"/>
            <a:ext cx="3335654" cy="26924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498475">
              <a:lnSpc>
                <a:spcPct val="100000"/>
              </a:lnSpc>
              <a:spcBef>
                <a:spcPts val="95"/>
              </a:spcBef>
            </a:pPr>
            <a:r>
              <a:rPr sz="1600" dirty="0">
                <a:solidFill>
                  <a:srgbClr val="FFFFFF"/>
                </a:solidFill>
                <a:latin typeface="Calibri"/>
                <a:cs typeface="Calibri"/>
              </a:rPr>
              <a:t>IV</a:t>
            </a:r>
            <a:r>
              <a:rPr sz="1600" spc="-3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600" dirty="0">
                <a:solidFill>
                  <a:srgbClr val="FFFFFF"/>
                </a:solidFill>
                <a:latin typeface="Calibri"/>
                <a:cs typeface="Calibri"/>
              </a:rPr>
              <a:t>.</a:t>
            </a:r>
            <a:r>
              <a:rPr sz="1600" spc="-4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600" dirty="0">
                <a:solidFill>
                  <a:srgbClr val="FFFFFF"/>
                </a:solidFill>
                <a:latin typeface="Calibri"/>
                <a:cs typeface="Calibri"/>
              </a:rPr>
              <a:t>Les</a:t>
            </a:r>
            <a:r>
              <a:rPr sz="1600" spc="-3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600" dirty="0">
                <a:solidFill>
                  <a:srgbClr val="FFFFFF"/>
                </a:solidFill>
                <a:latin typeface="Calibri"/>
                <a:cs typeface="Calibri"/>
              </a:rPr>
              <a:t>roches</a:t>
            </a:r>
            <a:r>
              <a:rPr sz="1600" spc="-10" dirty="0">
                <a:solidFill>
                  <a:srgbClr val="FFFFFF"/>
                </a:solidFill>
                <a:latin typeface="Calibri"/>
                <a:cs typeface="Calibri"/>
              </a:rPr>
              <a:t> magmatiques</a:t>
            </a:r>
            <a:endParaRPr sz="1600">
              <a:latin typeface="Calibri"/>
              <a:cs typeface="Calibri"/>
            </a:endParaRPr>
          </a:p>
        </p:txBody>
      </p:sp>
      <p:pic>
        <p:nvPicPr>
          <p:cNvPr id="3" name="object 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3341496" y="1127074"/>
            <a:ext cx="5710220" cy="5308668"/>
          </a:xfrm>
          <a:prstGeom prst="rect">
            <a:avLst/>
          </a:prstGeom>
        </p:spPr>
      </p:pic>
      <p:sp>
        <p:nvSpPr>
          <p:cNvPr id="4" name="object 4"/>
          <p:cNvSpPr txBox="1"/>
          <p:nvPr/>
        </p:nvSpPr>
        <p:spPr>
          <a:xfrm>
            <a:off x="7678928" y="6197295"/>
            <a:ext cx="302260" cy="13208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700" dirty="0">
                <a:latin typeface="Calibri"/>
                <a:cs typeface="Calibri"/>
              </a:rPr>
              <a:t>I. </a:t>
            </a:r>
            <a:r>
              <a:rPr sz="700" spc="-20" dirty="0">
                <a:latin typeface="Calibri"/>
                <a:cs typeface="Calibri"/>
              </a:rPr>
              <a:t>BOUR</a:t>
            </a:r>
            <a:endParaRPr sz="700">
              <a:latin typeface="Calibri"/>
              <a:cs typeface="Calibri"/>
            </a:endParaRPr>
          </a:p>
        </p:txBody>
      </p:sp>
      <p:sp>
        <p:nvSpPr>
          <p:cNvPr id="5" name="object 5"/>
          <p:cNvSpPr txBox="1">
            <a:spLocks noGrp="1"/>
          </p:cNvSpPr>
          <p:nvPr>
            <p:ph type="title"/>
          </p:nvPr>
        </p:nvSpPr>
        <p:spPr>
          <a:xfrm>
            <a:off x="286918" y="2723134"/>
            <a:ext cx="1445260" cy="574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  <a:tabLst>
                <a:tab pos="943610" algn="l"/>
              </a:tabLst>
            </a:pPr>
            <a:r>
              <a:rPr sz="1800" i="1" spc="-10" dirty="0">
                <a:solidFill>
                  <a:srgbClr val="000000"/>
                </a:solidFill>
                <a:latin typeface="Calibri"/>
                <a:cs typeface="Calibri"/>
              </a:rPr>
              <a:t>Comparaison cristallin</a:t>
            </a:r>
            <a:r>
              <a:rPr sz="1800" i="1" dirty="0">
                <a:solidFill>
                  <a:srgbClr val="000000"/>
                </a:solidFill>
                <a:latin typeface="Calibri"/>
                <a:cs typeface="Calibri"/>
              </a:rPr>
              <a:t>	</a:t>
            </a:r>
            <a:r>
              <a:rPr sz="1800" i="1" spc="-20" dirty="0">
                <a:solidFill>
                  <a:srgbClr val="000000"/>
                </a:solidFill>
                <a:latin typeface="Calibri"/>
                <a:cs typeface="Calibri"/>
              </a:rPr>
              <a:t>entre</a:t>
            </a:r>
            <a:endParaRPr sz="1800">
              <a:latin typeface="Calibri"/>
              <a:cs typeface="Calibri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1864614" y="2723134"/>
            <a:ext cx="1042669" cy="574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indent="4445">
              <a:lnSpc>
                <a:spcPct val="100000"/>
              </a:lnSpc>
              <a:spcBef>
                <a:spcPts val="100"/>
              </a:spcBef>
              <a:tabLst>
                <a:tab pos="512445" algn="l"/>
                <a:tab pos="609600" algn="l"/>
              </a:tabLst>
            </a:pPr>
            <a:r>
              <a:rPr sz="1800" i="1" spc="-25" dirty="0">
                <a:latin typeface="Calibri"/>
                <a:cs typeface="Calibri"/>
              </a:rPr>
              <a:t>du</a:t>
            </a:r>
            <a:r>
              <a:rPr sz="1800" i="1" dirty="0">
                <a:latin typeface="Calibri"/>
                <a:cs typeface="Calibri"/>
              </a:rPr>
              <a:t>		</a:t>
            </a:r>
            <a:r>
              <a:rPr sz="1800" i="1" spc="-20" dirty="0">
                <a:latin typeface="Calibri"/>
                <a:cs typeface="Calibri"/>
              </a:rPr>
              <a:t>fond </a:t>
            </a:r>
            <a:r>
              <a:rPr sz="1800" i="1" spc="-25" dirty="0">
                <a:latin typeface="Calibri"/>
                <a:cs typeface="Calibri"/>
              </a:rPr>
              <a:t>une</a:t>
            </a:r>
            <a:r>
              <a:rPr sz="1800" i="1" dirty="0">
                <a:latin typeface="Calibri"/>
                <a:cs typeface="Calibri"/>
              </a:rPr>
              <a:t>	</a:t>
            </a:r>
            <a:r>
              <a:rPr sz="1800" i="1" spc="-20" dirty="0">
                <a:latin typeface="Calibri"/>
                <a:cs typeface="Calibri"/>
              </a:rPr>
              <a:t>roche</a:t>
            </a:r>
            <a:endParaRPr sz="1800">
              <a:latin typeface="Calibri"/>
              <a:cs typeface="Calibri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286918" y="3271850"/>
            <a:ext cx="2623185" cy="167195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algn="just">
              <a:lnSpc>
                <a:spcPct val="100000"/>
              </a:lnSpc>
              <a:spcBef>
                <a:spcPts val="100"/>
              </a:spcBef>
            </a:pPr>
            <a:r>
              <a:rPr sz="1800" i="1" dirty="0">
                <a:latin typeface="Calibri"/>
                <a:cs typeface="Calibri"/>
              </a:rPr>
              <a:t>plutonique</a:t>
            </a:r>
            <a:r>
              <a:rPr sz="1800" i="1" spc="380" dirty="0">
                <a:latin typeface="Calibri"/>
                <a:cs typeface="Calibri"/>
              </a:rPr>
              <a:t>   </a:t>
            </a:r>
            <a:r>
              <a:rPr sz="1800" i="1" spc="-10" dirty="0">
                <a:latin typeface="Calibri"/>
                <a:cs typeface="Calibri"/>
              </a:rPr>
              <a:t>(cristallisation </a:t>
            </a:r>
            <a:r>
              <a:rPr sz="1800" i="1" dirty="0">
                <a:latin typeface="Calibri"/>
                <a:cs typeface="Calibri"/>
              </a:rPr>
              <a:t>en</a:t>
            </a:r>
            <a:r>
              <a:rPr sz="1800" i="1" spc="-20" dirty="0">
                <a:latin typeface="Calibri"/>
                <a:cs typeface="Calibri"/>
              </a:rPr>
              <a:t> </a:t>
            </a:r>
            <a:r>
              <a:rPr sz="1800" i="1" dirty="0">
                <a:latin typeface="Calibri"/>
                <a:cs typeface="Calibri"/>
              </a:rPr>
              <a:t>profondeur)</a:t>
            </a:r>
            <a:r>
              <a:rPr sz="1800" i="1" spc="-20" dirty="0">
                <a:latin typeface="Calibri"/>
                <a:cs typeface="Calibri"/>
              </a:rPr>
              <a:t> </a:t>
            </a:r>
            <a:r>
              <a:rPr sz="1800" i="1" dirty="0">
                <a:latin typeface="Calibri"/>
                <a:cs typeface="Calibri"/>
              </a:rPr>
              <a:t>et</a:t>
            </a:r>
            <a:r>
              <a:rPr sz="1800" i="1" spc="-20" dirty="0">
                <a:latin typeface="Calibri"/>
                <a:cs typeface="Calibri"/>
              </a:rPr>
              <a:t> </a:t>
            </a:r>
            <a:r>
              <a:rPr sz="1800" i="1" dirty="0">
                <a:latin typeface="Calibri"/>
                <a:cs typeface="Calibri"/>
              </a:rPr>
              <a:t>une</a:t>
            </a:r>
            <a:r>
              <a:rPr sz="1800" i="1" spc="-15" dirty="0">
                <a:latin typeface="Calibri"/>
                <a:cs typeface="Calibri"/>
              </a:rPr>
              <a:t> </a:t>
            </a:r>
            <a:r>
              <a:rPr sz="1800" i="1" spc="-20" dirty="0">
                <a:latin typeface="Calibri"/>
                <a:cs typeface="Calibri"/>
              </a:rPr>
              <a:t>roche </a:t>
            </a:r>
            <a:r>
              <a:rPr sz="1800" i="1" dirty="0">
                <a:latin typeface="Calibri"/>
                <a:cs typeface="Calibri"/>
              </a:rPr>
              <a:t>volcanique</a:t>
            </a:r>
            <a:r>
              <a:rPr sz="1800" i="1" spc="355" dirty="0">
                <a:latin typeface="Calibri"/>
                <a:cs typeface="Calibri"/>
              </a:rPr>
              <a:t>   </a:t>
            </a:r>
            <a:r>
              <a:rPr sz="1800" i="1" spc="-10" dirty="0">
                <a:latin typeface="Calibri"/>
                <a:cs typeface="Calibri"/>
              </a:rPr>
              <a:t>(cristallisation </a:t>
            </a:r>
            <a:r>
              <a:rPr sz="1800" i="1" dirty="0">
                <a:latin typeface="Calibri"/>
                <a:cs typeface="Calibri"/>
              </a:rPr>
              <a:t>en</a:t>
            </a:r>
            <a:r>
              <a:rPr sz="1800" i="1" spc="295" dirty="0">
                <a:latin typeface="Calibri"/>
                <a:cs typeface="Calibri"/>
              </a:rPr>
              <a:t>   </a:t>
            </a:r>
            <a:r>
              <a:rPr sz="1800" i="1" dirty="0">
                <a:latin typeface="Calibri"/>
                <a:cs typeface="Calibri"/>
              </a:rPr>
              <a:t>surface)</a:t>
            </a:r>
            <a:r>
              <a:rPr sz="1800" i="1" spc="300" dirty="0">
                <a:latin typeface="Calibri"/>
                <a:cs typeface="Calibri"/>
              </a:rPr>
              <a:t>   </a:t>
            </a:r>
            <a:r>
              <a:rPr sz="1800" i="1" dirty="0">
                <a:latin typeface="Calibri"/>
                <a:cs typeface="Calibri"/>
              </a:rPr>
              <a:t>de</a:t>
            </a:r>
            <a:r>
              <a:rPr sz="1800" i="1" spc="300" dirty="0">
                <a:latin typeface="Calibri"/>
                <a:cs typeface="Calibri"/>
              </a:rPr>
              <a:t>   </a:t>
            </a:r>
            <a:r>
              <a:rPr sz="1800" i="1" spc="-20" dirty="0">
                <a:latin typeface="Calibri"/>
                <a:cs typeface="Calibri"/>
              </a:rPr>
              <a:t>même </a:t>
            </a:r>
            <a:r>
              <a:rPr sz="1800" i="1" dirty="0">
                <a:latin typeface="Calibri"/>
                <a:cs typeface="Calibri"/>
              </a:rPr>
              <a:t>composition</a:t>
            </a:r>
            <a:r>
              <a:rPr sz="1800" i="1" spc="280" dirty="0">
                <a:latin typeface="Calibri"/>
                <a:cs typeface="Calibri"/>
              </a:rPr>
              <a:t>   </a:t>
            </a:r>
            <a:r>
              <a:rPr sz="1800" i="1" dirty="0">
                <a:latin typeface="Calibri"/>
                <a:cs typeface="Calibri"/>
              </a:rPr>
              <a:t>(granite</a:t>
            </a:r>
            <a:r>
              <a:rPr sz="1800" i="1" spc="280" dirty="0">
                <a:latin typeface="Calibri"/>
                <a:cs typeface="Calibri"/>
              </a:rPr>
              <a:t>   </a:t>
            </a:r>
            <a:r>
              <a:rPr sz="1800" i="1" spc="-25" dirty="0">
                <a:latin typeface="Calibri"/>
                <a:cs typeface="Calibri"/>
              </a:rPr>
              <a:t>et </a:t>
            </a:r>
            <a:r>
              <a:rPr sz="1800" i="1" spc="-10" dirty="0">
                <a:latin typeface="Calibri"/>
                <a:cs typeface="Calibri"/>
              </a:rPr>
              <a:t>rhyolite).</a:t>
            </a:r>
            <a:endParaRPr sz="18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9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5604668" y="231089"/>
            <a:ext cx="3335654" cy="26924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498475">
              <a:lnSpc>
                <a:spcPct val="100000"/>
              </a:lnSpc>
              <a:spcBef>
                <a:spcPts val="95"/>
              </a:spcBef>
            </a:pPr>
            <a:r>
              <a:rPr sz="1600" dirty="0">
                <a:solidFill>
                  <a:srgbClr val="FFFFFF"/>
                </a:solidFill>
                <a:latin typeface="Calibri"/>
                <a:cs typeface="Calibri"/>
              </a:rPr>
              <a:t>IV</a:t>
            </a:r>
            <a:r>
              <a:rPr sz="1600" spc="-3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600" dirty="0">
                <a:solidFill>
                  <a:srgbClr val="FFFFFF"/>
                </a:solidFill>
                <a:latin typeface="Calibri"/>
                <a:cs typeface="Calibri"/>
              </a:rPr>
              <a:t>.</a:t>
            </a:r>
            <a:r>
              <a:rPr sz="1600" spc="-4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600" dirty="0">
                <a:solidFill>
                  <a:srgbClr val="FFFFFF"/>
                </a:solidFill>
                <a:latin typeface="Calibri"/>
                <a:cs typeface="Calibri"/>
              </a:rPr>
              <a:t>Les</a:t>
            </a:r>
            <a:r>
              <a:rPr sz="1600" spc="-3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600" dirty="0">
                <a:solidFill>
                  <a:srgbClr val="FFFFFF"/>
                </a:solidFill>
                <a:latin typeface="Calibri"/>
                <a:cs typeface="Calibri"/>
              </a:rPr>
              <a:t>roches</a:t>
            </a:r>
            <a:r>
              <a:rPr sz="1600" spc="-10" dirty="0">
                <a:solidFill>
                  <a:srgbClr val="FFFFFF"/>
                </a:solidFill>
                <a:latin typeface="Calibri"/>
                <a:cs typeface="Calibri"/>
              </a:rPr>
              <a:t> magmatiques</a:t>
            </a:r>
            <a:endParaRPr sz="1600">
              <a:latin typeface="Calibri"/>
              <a:cs typeface="Calibri"/>
            </a:endParaRPr>
          </a:p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610920" y="871473"/>
            <a:ext cx="6871970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400" b="1" dirty="0">
                <a:solidFill>
                  <a:srgbClr val="000000"/>
                </a:solidFill>
                <a:latin typeface="Calibri"/>
                <a:cs typeface="Calibri"/>
              </a:rPr>
              <a:t>Un</a:t>
            </a:r>
            <a:r>
              <a:rPr sz="2400" b="1" spc="-70" dirty="0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sz="2400" b="1" dirty="0">
                <a:solidFill>
                  <a:srgbClr val="000000"/>
                </a:solidFill>
                <a:latin typeface="Calibri"/>
                <a:cs typeface="Calibri"/>
              </a:rPr>
              <a:t>autre</a:t>
            </a:r>
            <a:r>
              <a:rPr sz="2400" b="1" spc="-40" dirty="0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sz="2400" b="1" dirty="0">
                <a:solidFill>
                  <a:srgbClr val="000000"/>
                </a:solidFill>
                <a:latin typeface="Calibri"/>
                <a:cs typeface="Calibri"/>
              </a:rPr>
              <a:t>élément</a:t>
            </a:r>
            <a:r>
              <a:rPr sz="2400" b="1" spc="-60" dirty="0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sz="2400" b="1" spc="-10" dirty="0">
                <a:solidFill>
                  <a:srgbClr val="000000"/>
                </a:solidFill>
                <a:latin typeface="Calibri"/>
                <a:cs typeface="Calibri"/>
              </a:rPr>
              <a:t>d’identification</a:t>
            </a:r>
            <a:r>
              <a:rPr sz="2400" b="1" spc="-35" dirty="0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sz="2400" b="1" dirty="0">
                <a:solidFill>
                  <a:srgbClr val="000000"/>
                </a:solidFill>
                <a:latin typeface="Calibri"/>
                <a:cs typeface="Calibri"/>
              </a:rPr>
              <a:t>:</a:t>
            </a:r>
            <a:r>
              <a:rPr sz="2400" b="1" spc="-50" dirty="0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sz="2400" b="1" dirty="0">
                <a:solidFill>
                  <a:srgbClr val="000000"/>
                </a:solidFill>
                <a:latin typeface="Calibri"/>
                <a:cs typeface="Calibri"/>
              </a:rPr>
              <a:t>la</a:t>
            </a:r>
            <a:r>
              <a:rPr sz="2400" b="1" spc="-70" dirty="0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sz="2400" b="1" dirty="0">
                <a:solidFill>
                  <a:srgbClr val="000000"/>
                </a:solidFill>
                <a:latin typeface="Calibri"/>
                <a:cs typeface="Calibri"/>
              </a:rPr>
              <a:t>richesse</a:t>
            </a:r>
            <a:r>
              <a:rPr sz="2400" b="1" spc="-55" dirty="0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sz="2400" b="1" dirty="0">
                <a:solidFill>
                  <a:srgbClr val="000000"/>
                </a:solidFill>
                <a:latin typeface="Calibri"/>
                <a:cs typeface="Calibri"/>
              </a:rPr>
              <a:t>en</a:t>
            </a:r>
            <a:r>
              <a:rPr sz="2400" b="1" spc="-50" dirty="0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sz="2400" b="1" spc="-10" dirty="0">
                <a:solidFill>
                  <a:srgbClr val="000000"/>
                </a:solidFill>
                <a:latin typeface="Calibri"/>
                <a:cs typeface="Calibri"/>
              </a:rPr>
              <a:t>silice</a:t>
            </a:r>
            <a:endParaRPr sz="2400">
              <a:latin typeface="Calibri"/>
              <a:cs typeface="Calibri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618540" y="1357376"/>
            <a:ext cx="7613015" cy="173355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354965" marR="5080" indent="-342900">
              <a:lnSpc>
                <a:spcPct val="100000"/>
              </a:lnSpc>
              <a:spcBef>
                <a:spcPts val="105"/>
              </a:spcBef>
              <a:buFont typeface="Arial"/>
              <a:buChar char="•"/>
              <a:tabLst>
                <a:tab pos="354965" algn="l"/>
              </a:tabLst>
            </a:pPr>
            <a:r>
              <a:rPr sz="2000" dirty="0">
                <a:latin typeface="Calibri"/>
                <a:cs typeface="Calibri"/>
              </a:rPr>
              <a:t>Les</a:t>
            </a:r>
            <a:r>
              <a:rPr sz="2000" spc="-45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minéraux</a:t>
            </a:r>
            <a:r>
              <a:rPr sz="2000" spc="-40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essentiels</a:t>
            </a:r>
            <a:r>
              <a:rPr sz="2000" spc="-20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:</a:t>
            </a:r>
            <a:r>
              <a:rPr sz="2000" spc="-40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quartz,</a:t>
            </a:r>
            <a:r>
              <a:rPr sz="2000" spc="-35" dirty="0">
                <a:latin typeface="Calibri"/>
                <a:cs typeface="Calibri"/>
              </a:rPr>
              <a:t> </a:t>
            </a:r>
            <a:r>
              <a:rPr sz="2000" spc="-10" dirty="0">
                <a:latin typeface="Calibri"/>
                <a:cs typeface="Calibri"/>
              </a:rPr>
              <a:t>feldspaths,</a:t>
            </a:r>
            <a:r>
              <a:rPr sz="2000" spc="-30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amphiboles,</a:t>
            </a:r>
            <a:r>
              <a:rPr sz="2000" spc="-25" dirty="0">
                <a:latin typeface="Calibri"/>
                <a:cs typeface="Calibri"/>
              </a:rPr>
              <a:t> </a:t>
            </a:r>
            <a:r>
              <a:rPr sz="2000" spc="-20" dirty="0">
                <a:latin typeface="Calibri"/>
                <a:cs typeface="Calibri"/>
              </a:rPr>
              <a:t>pyroxènes</a:t>
            </a:r>
            <a:r>
              <a:rPr sz="2000" spc="-30" dirty="0">
                <a:latin typeface="Calibri"/>
                <a:cs typeface="Calibri"/>
              </a:rPr>
              <a:t> </a:t>
            </a:r>
            <a:r>
              <a:rPr sz="2000" spc="-25" dirty="0">
                <a:latin typeface="Calibri"/>
                <a:cs typeface="Calibri"/>
              </a:rPr>
              <a:t>et </a:t>
            </a:r>
            <a:r>
              <a:rPr sz="2000" spc="-10" dirty="0">
                <a:latin typeface="Calibri"/>
                <a:cs typeface="Calibri"/>
              </a:rPr>
              <a:t>olivine</a:t>
            </a:r>
            <a:endParaRPr sz="2000">
              <a:latin typeface="Calibri"/>
              <a:cs typeface="Calibri"/>
            </a:endParaRPr>
          </a:p>
          <a:p>
            <a:pPr marL="354965" indent="-342265">
              <a:lnSpc>
                <a:spcPct val="100000"/>
              </a:lnSpc>
              <a:spcBef>
                <a:spcPts val="475"/>
              </a:spcBef>
              <a:buFont typeface="Arial"/>
              <a:buChar char="•"/>
              <a:tabLst>
                <a:tab pos="354965" algn="l"/>
              </a:tabLst>
            </a:pPr>
            <a:r>
              <a:rPr sz="2000" dirty="0">
                <a:latin typeface="Calibri"/>
                <a:cs typeface="Calibri"/>
              </a:rPr>
              <a:t>Dépend</a:t>
            </a:r>
            <a:r>
              <a:rPr sz="2000" spc="-45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de</a:t>
            </a:r>
            <a:r>
              <a:rPr sz="2000" spc="-45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la</a:t>
            </a:r>
            <a:r>
              <a:rPr sz="2000" spc="-25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richesse</a:t>
            </a:r>
            <a:r>
              <a:rPr sz="2000" spc="-5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en</a:t>
            </a:r>
            <a:r>
              <a:rPr sz="2000" spc="-35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silice</a:t>
            </a:r>
            <a:r>
              <a:rPr sz="2000" spc="-5" dirty="0">
                <a:latin typeface="Calibri"/>
                <a:cs typeface="Calibri"/>
              </a:rPr>
              <a:t> </a:t>
            </a:r>
            <a:r>
              <a:rPr sz="2000" spc="-50" dirty="0">
                <a:latin typeface="Calibri"/>
                <a:cs typeface="Calibri"/>
              </a:rPr>
              <a:t>:</a:t>
            </a:r>
            <a:endParaRPr sz="2000">
              <a:latin typeface="Calibri"/>
              <a:cs typeface="Calibri"/>
            </a:endParaRPr>
          </a:p>
          <a:p>
            <a:pPr marL="1269365" lvl="1" indent="-342900">
              <a:lnSpc>
                <a:spcPct val="100000"/>
              </a:lnSpc>
              <a:spcBef>
                <a:spcPts val="484"/>
              </a:spcBef>
              <a:buFont typeface="Arial"/>
              <a:buChar char="•"/>
              <a:tabLst>
                <a:tab pos="1269365" algn="l"/>
              </a:tabLst>
            </a:pPr>
            <a:r>
              <a:rPr sz="2000" i="1" u="sng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Riche</a:t>
            </a:r>
            <a:r>
              <a:rPr sz="2000" i="1" u="sng" spc="-35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 </a:t>
            </a:r>
            <a:r>
              <a:rPr sz="2000" i="1" u="sng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en</a:t>
            </a:r>
            <a:r>
              <a:rPr sz="2000" i="1" u="sng" spc="-45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 </a:t>
            </a:r>
            <a:r>
              <a:rPr sz="2000" i="1" u="sng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silice</a:t>
            </a:r>
            <a:r>
              <a:rPr sz="2000" i="1" u="sng" spc="-10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 </a:t>
            </a:r>
            <a:r>
              <a:rPr sz="2000" i="1" u="sng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:</a:t>
            </a:r>
            <a:r>
              <a:rPr sz="2000" i="1" u="sng" spc="-25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 </a:t>
            </a:r>
            <a:r>
              <a:rPr sz="2000" i="1" u="sng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roches</a:t>
            </a:r>
            <a:r>
              <a:rPr sz="2000" i="1" u="sng" spc="-45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 </a:t>
            </a:r>
            <a:r>
              <a:rPr sz="2000" i="1" u="sng" spc="-10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acides</a:t>
            </a:r>
            <a:endParaRPr sz="2000">
              <a:latin typeface="Calibri"/>
              <a:cs typeface="Calibri"/>
            </a:endParaRPr>
          </a:p>
          <a:p>
            <a:pPr marL="1269365" lvl="1" indent="-342900">
              <a:lnSpc>
                <a:spcPct val="100000"/>
              </a:lnSpc>
              <a:spcBef>
                <a:spcPts val="480"/>
              </a:spcBef>
              <a:buFont typeface="Arial"/>
              <a:buChar char="•"/>
              <a:tabLst>
                <a:tab pos="1269365" algn="l"/>
              </a:tabLst>
            </a:pPr>
            <a:r>
              <a:rPr sz="2000" i="1" u="sng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Pauvre</a:t>
            </a:r>
            <a:r>
              <a:rPr sz="2000" i="1" u="sng" spc="-55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 </a:t>
            </a:r>
            <a:r>
              <a:rPr sz="2000" i="1" u="sng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en</a:t>
            </a:r>
            <a:r>
              <a:rPr sz="2000" i="1" u="sng" spc="-45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 </a:t>
            </a:r>
            <a:r>
              <a:rPr sz="2000" i="1" u="sng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silice</a:t>
            </a:r>
            <a:r>
              <a:rPr sz="2000" i="1" u="sng" spc="-10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 </a:t>
            </a:r>
            <a:r>
              <a:rPr sz="2000" i="1" u="sng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:</a:t>
            </a:r>
            <a:r>
              <a:rPr sz="2000" i="1" u="sng" spc="-30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 </a:t>
            </a:r>
            <a:r>
              <a:rPr sz="2000" i="1" u="sng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roches</a:t>
            </a:r>
            <a:r>
              <a:rPr sz="2000" i="1" u="sng" spc="-50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 </a:t>
            </a:r>
            <a:r>
              <a:rPr sz="2000" i="1" u="sng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basiques</a:t>
            </a:r>
            <a:r>
              <a:rPr sz="2000" i="1" u="sng" spc="-55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 </a:t>
            </a:r>
            <a:r>
              <a:rPr sz="2000" i="1" u="sng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à</a:t>
            </a:r>
            <a:r>
              <a:rPr sz="2000" i="1" u="sng" spc="-40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 </a:t>
            </a:r>
            <a:r>
              <a:rPr sz="2000" i="1" u="sng" spc="-10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ultrabasiques</a:t>
            </a:r>
            <a:endParaRPr sz="2000">
              <a:latin typeface="Calibri"/>
              <a:cs typeface="Calibri"/>
            </a:endParaRPr>
          </a:p>
        </p:txBody>
      </p:sp>
      <p:pic>
        <p:nvPicPr>
          <p:cNvPr id="5" name="object 5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006977" y="3334010"/>
            <a:ext cx="7136805" cy="3302368"/>
          </a:xfrm>
          <a:prstGeom prst="rect">
            <a:avLst/>
          </a:prstGeom>
        </p:spPr>
      </p:pic>
    </p:spTree>
  </p:cSld>
  <p:clrMapOvr>
    <a:masterClrMapping/>
  </p:clrMapOvr>
</p:sld>
</file>

<file path=ppt/slides/slide9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498475">
              <a:lnSpc>
                <a:spcPct val="100000"/>
              </a:lnSpc>
              <a:spcBef>
                <a:spcPts val="95"/>
              </a:spcBef>
            </a:pPr>
            <a:r>
              <a:rPr dirty="0"/>
              <a:t>IV</a:t>
            </a:r>
            <a:r>
              <a:rPr spc="-35" dirty="0"/>
              <a:t> </a:t>
            </a:r>
            <a:r>
              <a:rPr dirty="0"/>
              <a:t>.</a:t>
            </a:r>
            <a:r>
              <a:rPr spc="-45" dirty="0"/>
              <a:t> </a:t>
            </a:r>
            <a:r>
              <a:rPr dirty="0"/>
              <a:t>Les</a:t>
            </a:r>
            <a:r>
              <a:rPr spc="-35" dirty="0"/>
              <a:t> </a:t>
            </a:r>
            <a:r>
              <a:rPr dirty="0"/>
              <a:t>roches</a:t>
            </a:r>
            <a:r>
              <a:rPr spc="-10" dirty="0"/>
              <a:t> magmatiques</a:t>
            </a:r>
          </a:p>
        </p:txBody>
      </p:sp>
      <p:pic>
        <p:nvPicPr>
          <p:cNvPr id="3" name="object 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56966" y="1665140"/>
            <a:ext cx="6164583" cy="4059138"/>
          </a:xfrm>
          <a:prstGeom prst="rect">
            <a:avLst/>
          </a:prstGeom>
        </p:spPr>
      </p:pic>
      <p:sp>
        <p:nvSpPr>
          <p:cNvPr id="4" name="object 4"/>
          <p:cNvSpPr txBox="1"/>
          <p:nvPr/>
        </p:nvSpPr>
        <p:spPr>
          <a:xfrm>
            <a:off x="610920" y="871473"/>
            <a:ext cx="6871970" cy="95758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400" b="1" dirty="0">
                <a:latin typeface="Calibri"/>
                <a:cs typeface="Calibri"/>
              </a:rPr>
              <a:t>Un</a:t>
            </a:r>
            <a:r>
              <a:rPr sz="2400" b="1" spc="-70" dirty="0">
                <a:latin typeface="Calibri"/>
                <a:cs typeface="Calibri"/>
              </a:rPr>
              <a:t> </a:t>
            </a:r>
            <a:r>
              <a:rPr sz="2400" b="1" dirty="0">
                <a:latin typeface="Calibri"/>
                <a:cs typeface="Calibri"/>
              </a:rPr>
              <a:t>autre</a:t>
            </a:r>
            <a:r>
              <a:rPr sz="2400" b="1" spc="-40" dirty="0">
                <a:latin typeface="Calibri"/>
                <a:cs typeface="Calibri"/>
              </a:rPr>
              <a:t> </a:t>
            </a:r>
            <a:r>
              <a:rPr sz="2400" b="1" dirty="0">
                <a:latin typeface="Calibri"/>
                <a:cs typeface="Calibri"/>
              </a:rPr>
              <a:t>élément</a:t>
            </a:r>
            <a:r>
              <a:rPr sz="2400" b="1" spc="-60" dirty="0">
                <a:latin typeface="Calibri"/>
                <a:cs typeface="Calibri"/>
              </a:rPr>
              <a:t> </a:t>
            </a:r>
            <a:r>
              <a:rPr sz="2400" b="1" spc="-10" dirty="0">
                <a:latin typeface="Calibri"/>
                <a:cs typeface="Calibri"/>
              </a:rPr>
              <a:t>d’identification</a:t>
            </a:r>
            <a:r>
              <a:rPr sz="2400" b="1" spc="-35" dirty="0">
                <a:latin typeface="Calibri"/>
                <a:cs typeface="Calibri"/>
              </a:rPr>
              <a:t> </a:t>
            </a:r>
            <a:r>
              <a:rPr sz="2400" b="1" dirty="0">
                <a:latin typeface="Calibri"/>
                <a:cs typeface="Calibri"/>
              </a:rPr>
              <a:t>:</a:t>
            </a:r>
            <a:r>
              <a:rPr sz="2400" b="1" spc="-50" dirty="0">
                <a:latin typeface="Calibri"/>
                <a:cs typeface="Calibri"/>
              </a:rPr>
              <a:t> </a:t>
            </a:r>
            <a:r>
              <a:rPr sz="2400" b="1" dirty="0">
                <a:latin typeface="Calibri"/>
                <a:cs typeface="Calibri"/>
              </a:rPr>
              <a:t>la</a:t>
            </a:r>
            <a:r>
              <a:rPr sz="2400" b="1" spc="-70" dirty="0">
                <a:latin typeface="Calibri"/>
                <a:cs typeface="Calibri"/>
              </a:rPr>
              <a:t> </a:t>
            </a:r>
            <a:r>
              <a:rPr sz="2400" b="1" dirty="0">
                <a:latin typeface="Calibri"/>
                <a:cs typeface="Calibri"/>
              </a:rPr>
              <a:t>richesse</a:t>
            </a:r>
            <a:r>
              <a:rPr sz="2400" b="1" spc="-55" dirty="0">
                <a:latin typeface="Calibri"/>
                <a:cs typeface="Calibri"/>
              </a:rPr>
              <a:t> </a:t>
            </a:r>
            <a:r>
              <a:rPr sz="2400" b="1" dirty="0">
                <a:latin typeface="Calibri"/>
                <a:cs typeface="Calibri"/>
              </a:rPr>
              <a:t>en</a:t>
            </a:r>
            <a:r>
              <a:rPr sz="2400" b="1" spc="-50" dirty="0">
                <a:latin typeface="Calibri"/>
                <a:cs typeface="Calibri"/>
              </a:rPr>
              <a:t> </a:t>
            </a:r>
            <a:r>
              <a:rPr sz="2400" b="1" spc="-10" dirty="0">
                <a:latin typeface="Calibri"/>
                <a:cs typeface="Calibri"/>
              </a:rPr>
              <a:t>silice</a:t>
            </a:r>
            <a:endParaRPr sz="2400">
              <a:latin typeface="Calibri"/>
              <a:cs typeface="Calibri"/>
            </a:endParaRPr>
          </a:p>
          <a:p>
            <a:pPr marR="173990" algn="r">
              <a:lnSpc>
                <a:spcPct val="100000"/>
              </a:lnSpc>
              <a:spcBef>
                <a:spcPts val="2535"/>
              </a:spcBef>
              <a:tabLst>
                <a:tab pos="447675" algn="l"/>
              </a:tabLst>
            </a:pPr>
            <a:r>
              <a:rPr sz="1600" spc="-50" dirty="0">
                <a:latin typeface="Calibri"/>
                <a:cs typeface="Calibri"/>
              </a:rPr>
              <a:t>A</a:t>
            </a:r>
            <a:r>
              <a:rPr sz="1600" dirty="0">
                <a:latin typeface="Calibri"/>
                <a:cs typeface="Calibri"/>
              </a:rPr>
              <a:t>	</a:t>
            </a:r>
            <a:r>
              <a:rPr sz="1600" spc="-10" dirty="0">
                <a:latin typeface="Calibri"/>
                <a:cs typeface="Calibri"/>
              </a:rPr>
              <a:t>partir</a:t>
            </a:r>
            <a:endParaRPr sz="1600">
              <a:latin typeface="Calibri"/>
              <a:cs typeface="Calibri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258267" y="5971438"/>
            <a:ext cx="5713730" cy="26924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600" i="1" dirty="0">
                <a:latin typeface="Calibri"/>
                <a:cs typeface="Calibri"/>
              </a:rPr>
              <a:t>Synthèse</a:t>
            </a:r>
            <a:r>
              <a:rPr sz="1600" i="1" spc="-25" dirty="0">
                <a:latin typeface="Calibri"/>
                <a:cs typeface="Calibri"/>
              </a:rPr>
              <a:t> </a:t>
            </a:r>
            <a:r>
              <a:rPr sz="1600" i="1" dirty="0">
                <a:latin typeface="Calibri"/>
                <a:cs typeface="Calibri"/>
              </a:rPr>
              <a:t>de</a:t>
            </a:r>
            <a:r>
              <a:rPr sz="1600" i="1" spc="-50" dirty="0">
                <a:latin typeface="Calibri"/>
                <a:cs typeface="Calibri"/>
              </a:rPr>
              <a:t> </a:t>
            </a:r>
            <a:r>
              <a:rPr sz="1600" i="1" dirty="0">
                <a:latin typeface="Calibri"/>
                <a:cs typeface="Calibri"/>
              </a:rPr>
              <a:t>la</a:t>
            </a:r>
            <a:r>
              <a:rPr sz="1600" i="1" spc="-55" dirty="0">
                <a:latin typeface="Calibri"/>
                <a:cs typeface="Calibri"/>
              </a:rPr>
              <a:t> </a:t>
            </a:r>
            <a:r>
              <a:rPr sz="1600" i="1" spc="-10" dirty="0">
                <a:latin typeface="Calibri"/>
                <a:cs typeface="Calibri"/>
              </a:rPr>
              <a:t>différenciation</a:t>
            </a:r>
            <a:r>
              <a:rPr sz="1600" i="1" spc="-55" dirty="0">
                <a:latin typeface="Calibri"/>
                <a:cs typeface="Calibri"/>
              </a:rPr>
              <a:t> </a:t>
            </a:r>
            <a:r>
              <a:rPr sz="1600" i="1" dirty="0">
                <a:latin typeface="Calibri"/>
                <a:cs typeface="Calibri"/>
              </a:rPr>
              <a:t>magmatique</a:t>
            </a:r>
            <a:r>
              <a:rPr sz="1600" i="1" spc="-15" dirty="0">
                <a:latin typeface="Calibri"/>
                <a:cs typeface="Calibri"/>
              </a:rPr>
              <a:t> </a:t>
            </a:r>
            <a:r>
              <a:rPr sz="1600" i="1" dirty="0">
                <a:latin typeface="Calibri"/>
                <a:cs typeface="Calibri"/>
              </a:rPr>
              <a:t>et</a:t>
            </a:r>
            <a:r>
              <a:rPr sz="1600" i="1" spc="-50" dirty="0">
                <a:latin typeface="Calibri"/>
                <a:cs typeface="Calibri"/>
              </a:rPr>
              <a:t> </a:t>
            </a:r>
            <a:r>
              <a:rPr sz="1600" i="1" dirty="0">
                <a:latin typeface="Calibri"/>
                <a:cs typeface="Calibri"/>
              </a:rPr>
              <a:t>évolution</a:t>
            </a:r>
            <a:r>
              <a:rPr sz="1600" i="1" spc="-35" dirty="0">
                <a:latin typeface="Calibri"/>
                <a:cs typeface="Calibri"/>
              </a:rPr>
              <a:t> </a:t>
            </a:r>
            <a:r>
              <a:rPr sz="1600" i="1" spc="-10" dirty="0">
                <a:latin typeface="Calibri"/>
                <a:cs typeface="Calibri"/>
              </a:rPr>
              <a:t>géochimique.</a:t>
            </a:r>
            <a:endParaRPr sz="1600">
              <a:latin typeface="Calibri"/>
              <a:cs typeface="Calibri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7619238" y="1560067"/>
            <a:ext cx="391160" cy="26924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600" spc="-20" dirty="0">
                <a:latin typeface="Calibri"/>
                <a:cs typeface="Calibri"/>
              </a:rPr>
              <a:t>d’un</a:t>
            </a:r>
            <a:endParaRPr sz="1600">
              <a:latin typeface="Calibri"/>
              <a:cs typeface="Calibri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8315706" y="1560067"/>
            <a:ext cx="584835" cy="26924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600" spc="-10" dirty="0">
                <a:latin typeface="Calibri"/>
                <a:cs typeface="Calibri"/>
              </a:rPr>
              <a:t>liquide</a:t>
            </a:r>
            <a:endParaRPr sz="1600">
              <a:latin typeface="Calibri"/>
              <a:cs typeface="Calibri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6379845" y="1803907"/>
            <a:ext cx="1310640" cy="26924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  <a:tabLst>
                <a:tab pos="1083945" algn="l"/>
              </a:tabLst>
            </a:pPr>
            <a:r>
              <a:rPr sz="1600" spc="-10" dirty="0">
                <a:latin typeface="Calibri"/>
                <a:cs typeface="Calibri"/>
              </a:rPr>
              <a:t>basaltique,</a:t>
            </a:r>
            <a:r>
              <a:rPr sz="1600" dirty="0">
                <a:latin typeface="Calibri"/>
                <a:cs typeface="Calibri"/>
              </a:rPr>
              <a:t>	</a:t>
            </a:r>
            <a:r>
              <a:rPr sz="1600" spc="-25" dirty="0">
                <a:latin typeface="Calibri"/>
                <a:cs typeface="Calibri"/>
              </a:rPr>
              <a:t>on</a:t>
            </a:r>
            <a:endParaRPr sz="1600">
              <a:latin typeface="Calibri"/>
              <a:cs typeface="Calibri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7831073" y="1803907"/>
            <a:ext cx="1069975" cy="26924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  <a:tabLst>
                <a:tab pos="781685" algn="l"/>
              </a:tabLst>
            </a:pPr>
            <a:r>
              <a:rPr sz="1600" spc="-10" dirty="0">
                <a:latin typeface="Calibri"/>
                <a:cs typeface="Calibri"/>
              </a:rPr>
              <a:t>obtient</a:t>
            </a:r>
            <a:r>
              <a:rPr sz="1600" dirty="0">
                <a:latin typeface="Calibri"/>
                <a:cs typeface="Calibri"/>
              </a:rPr>
              <a:t>	</a:t>
            </a:r>
            <a:r>
              <a:rPr sz="1600" spc="-25" dirty="0">
                <a:latin typeface="Calibri"/>
                <a:cs typeface="Calibri"/>
              </a:rPr>
              <a:t>par</a:t>
            </a:r>
            <a:endParaRPr sz="1600">
              <a:latin typeface="Calibri"/>
              <a:cs typeface="Calibri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6379845" y="2047748"/>
            <a:ext cx="2519045" cy="26924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600" dirty="0">
                <a:latin typeface="Calibri"/>
                <a:cs typeface="Calibri"/>
              </a:rPr>
              <a:t>cristallisation</a:t>
            </a:r>
            <a:r>
              <a:rPr sz="1600" spc="200" dirty="0">
                <a:latin typeface="Calibri"/>
                <a:cs typeface="Calibri"/>
              </a:rPr>
              <a:t> </a:t>
            </a:r>
            <a:r>
              <a:rPr sz="1600" dirty="0">
                <a:latin typeface="Calibri"/>
                <a:cs typeface="Calibri"/>
              </a:rPr>
              <a:t>fractionnée</a:t>
            </a:r>
            <a:r>
              <a:rPr sz="1600" spc="190" dirty="0">
                <a:latin typeface="Calibri"/>
                <a:cs typeface="Calibri"/>
              </a:rPr>
              <a:t> </a:t>
            </a:r>
            <a:r>
              <a:rPr sz="1600" spc="-25" dirty="0">
                <a:latin typeface="Calibri"/>
                <a:cs typeface="Calibri"/>
              </a:rPr>
              <a:t>des</a:t>
            </a:r>
            <a:endParaRPr sz="1600">
              <a:latin typeface="Calibri"/>
              <a:cs typeface="Calibri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6379845" y="2291587"/>
            <a:ext cx="1062990" cy="51308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95"/>
              </a:spcBef>
              <a:tabLst>
                <a:tab pos="841375" algn="l"/>
              </a:tabLst>
            </a:pPr>
            <a:r>
              <a:rPr sz="1600" spc="-10" dirty="0">
                <a:latin typeface="Calibri"/>
                <a:cs typeface="Calibri"/>
              </a:rPr>
              <a:t>quantités liquides</a:t>
            </a:r>
            <a:r>
              <a:rPr sz="1600" dirty="0">
                <a:latin typeface="Calibri"/>
                <a:cs typeface="Calibri"/>
              </a:rPr>
              <a:t>	</a:t>
            </a:r>
            <a:r>
              <a:rPr sz="1600" spc="-25" dirty="0">
                <a:latin typeface="Calibri"/>
                <a:cs typeface="Calibri"/>
              </a:rPr>
              <a:t>de</a:t>
            </a:r>
            <a:endParaRPr sz="1600">
              <a:latin typeface="Calibri"/>
              <a:cs typeface="Calibri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7607045" y="2535427"/>
            <a:ext cx="762635" cy="26924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  <a:tabLst>
                <a:tab pos="542925" algn="l"/>
              </a:tabLst>
            </a:pPr>
            <a:r>
              <a:rPr sz="1600" spc="-20" dirty="0">
                <a:latin typeface="Calibri"/>
                <a:cs typeface="Calibri"/>
              </a:rPr>
              <a:t>plus</a:t>
            </a:r>
            <a:r>
              <a:rPr sz="1600" dirty="0">
                <a:latin typeface="Calibri"/>
                <a:cs typeface="Calibri"/>
              </a:rPr>
              <a:t>	</a:t>
            </a:r>
            <a:r>
              <a:rPr sz="1600" spc="-25" dirty="0">
                <a:latin typeface="Calibri"/>
                <a:cs typeface="Calibri"/>
              </a:rPr>
              <a:t>en</a:t>
            </a:r>
            <a:endParaRPr sz="1600">
              <a:latin typeface="Calibri"/>
              <a:cs typeface="Calibri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7349490" y="2291587"/>
            <a:ext cx="1551940" cy="51308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R="5080" algn="r">
              <a:lnSpc>
                <a:spcPct val="100000"/>
              </a:lnSpc>
              <a:spcBef>
                <a:spcPts val="95"/>
              </a:spcBef>
              <a:tabLst>
                <a:tab pos="1317625" algn="l"/>
              </a:tabLst>
            </a:pPr>
            <a:r>
              <a:rPr sz="1600" spc="-10" dirty="0">
                <a:latin typeface="Calibri"/>
                <a:cs typeface="Calibri"/>
              </a:rPr>
              <a:t>décroissantes</a:t>
            </a:r>
            <a:r>
              <a:rPr sz="1600" dirty="0">
                <a:latin typeface="Calibri"/>
                <a:cs typeface="Calibri"/>
              </a:rPr>
              <a:t>	</a:t>
            </a:r>
            <a:r>
              <a:rPr sz="1600" spc="-25" dirty="0">
                <a:latin typeface="Calibri"/>
                <a:cs typeface="Calibri"/>
              </a:rPr>
              <a:t>de</a:t>
            </a:r>
            <a:endParaRPr sz="1600">
              <a:latin typeface="Calibri"/>
              <a:cs typeface="Calibri"/>
            </a:endParaRPr>
          </a:p>
          <a:p>
            <a:pPr marR="5715" algn="r">
              <a:lnSpc>
                <a:spcPct val="100000"/>
              </a:lnSpc>
            </a:pPr>
            <a:r>
              <a:rPr sz="1600" spc="-20" dirty="0">
                <a:latin typeface="Calibri"/>
                <a:cs typeface="Calibri"/>
              </a:rPr>
              <a:t>plus</a:t>
            </a:r>
            <a:endParaRPr sz="1600">
              <a:latin typeface="Calibri"/>
              <a:cs typeface="Calibri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6379845" y="2779217"/>
            <a:ext cx="2521585" cy="343979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 marR="5715" algn="just">
              <a:lnSpc>
                <a:spcPct val="100000"/>
              </a:lnSpc>
              <a:spcBef>
                <a:spcPts val="95"/>
              </a:spcBef>
            </a:pPr>
            <a:r>
              <a:rPr sz="1600" dirty="0">
                <a:latin typeface="Calibri"/>
                <a:cs typeface="Calibri"/>
              </a:rPr>
              <a:t>différenciés</a:t>
            </a:r>
            <a:r>
              <a:rPr sz="1600" spc="70" dirty="0">
                <a:latin typeface="Calibri"/>
                <a:cs typeface="Calibri"/>
              </a:rPr>
              <a:t>  </a:t>
            </a:r>
            <a:r>
              <a:rPr sz="1600" dirty="0">
                <a:latin typeface="Calibri"/>
                <a:cs typeface="Calibri"/>
              </a:rPr>
              <a:t>et</a:t>
            </a:r>
            <a:r>
              <a:rPr sz="1600" spc="70" dirty="0">
                <a:latin typeface="Calibri"/>
                <a:cs typeface="Calibri"/>
              </a:rPr>
              <a:t>  </a:t>
            </a:r>
            <a:r>
              <a:rPr sz="1600" dirty="0">
                <a:latin typeface="Calibri"/>
                <a:cs typeface="Calibri"/>
              </a:rPr>
              <a:t>appauvris</a:t>
            </a:r>
            <a:r>
              <a:rPr sz="1600" spc="70" dirty="0">
                <a:latin typeface="Calibri"/>
                <a:cs typeface="Calibri"/>
              </a:rPr>
              <a:t>  </a:t>
            </a:r>
            <a:r>
              <a:rPr sz="1600" spc="-25" dirty="0">
                <a:latin typeface="Calibri"/>
                <a:cs typeface="Calibri"/>
              </a:rPr>
              <a:t>en </a:t>
            </a:r>
            <a:r>
              <a:rPr sz="1600" dirty="0">
                <a:latin typeface="Calibri"/>
                <a:cs typeface="Calibri"/>
              </a:rPr>
              <a:t>Mg,</a:t>
            </a:r>
            <a:r>
              <a:rPr sz="1600" spc="135" dirty="0">
                <a:latin typeface="Calibri"/>
                <a:cs typeface="Calibri"/>
              </a:rPr>
              <a:t>  </a:t>
            </a:r>
            <a:r>
              <a:rPr sz="1600" dirty="0">
                <a:latin typeface="Calibri"/>
                <a:cs typeface="Calibri"/>
              </a:rPr>
              <a:t>Ca,</a:t>
            </a:r>
            <a:r>
              <a:rPr sz="1600" spc="140" dirty="0">
                <a:latin typeface="Calibri"/>
                <a:cs typeface="Calibri"/>
              </a:rPr>
              <a:t>  </a:t>
            </a:r>
            <a:r>
              <a:rPr sz="1600" dirty="0">
                <a:latin typeface="Calibri"/>
                <a:cs typeface="Calibri"/>
              </a:rPr>
              <a:t>Fe</a:t>
            </a:r>
            <a:r>
              <a:rPr sz="1600" spc="150" dirty="0">
                <a:latin typeface="Calibri"/>
                <a:cs typeface="Calibri"/>
              </a:rPr>
              <a:t>  </a:t>
            </a:r>
            <a:r>
              <a:rPr sz="1600" dirty="0">
                <a:latin typeface="Calibri"/>
                <a:cs typeface="Calibri"/>
              </a:rPr>
              <a:t>et</a:t>
            </a:r>
            <a:r>
              <a:rPr sz="1600" spc="150" dirty="0">
                <a:latin typeface="Calibri"/>
                <a:cs typeface="Calibri"/>
              </a:rPr>
              <a:t>  </a:t>
            </a:r>
            <a:r>
              <a:rPr sz="1600" spc="-10" dirty="0">
                <a:latin typeface="Calibri"/>
                <a:cs typeface="Calibri"/>
              </a:rPr>
              <a:t>passivement </a:t>
            </a:r>
            <a:r>
              <a:rPr sz="1600" dirty="0">
                <a:latin typeface="Calibri"/>
                <a:cs typeface="Calibri"/>
              </a:rPr>
              <a:t>enrichis</a:t>
            </a:r>
            <a:r>
              <a:rPr sz="1600" spc="25" dirty="0">
                <a:latin typeface="Calibri"/>
                <a:cs typeface="Calibri"/>
              </a:rPr>
              <a:t> </a:t>
            </a:r>
            <a:r>
              <a:rPr sz="1600" dirty="0">
                <a:latin typeface="Calibri"/>
                <a:cs typeface="Calibri"/>
              </a:rPr>
              <a:t>en</a:t>
            </a:r>
            <a:r>
              <a:rPr sz="1600" spc="25" dirty="0">
                <a:latin typeface="Calibri"/>
                <a:cs typeface="Calibri"/>
              </a:rPr>
              <a:t> </a:t>
            </a:r>
            <a:r>
              <a:rPr sz="1600" dirty="0">
                <a:latin typeface="Calibri"/>
                <a:cs typeface="Calibri"/>
              </a:rPr>
              <a:t>silice</a:t>
            </a:r>
            <a:r>
              <a:rPr sz="1600" spc="15" dirty="0">
                <a:latin typeface="Calibri"/>
                <a:cs typeface="Calibri"/>
              </a:rPr>
              <a:t> </a:t>
            </a:r>
            <a:r>
              <a:rPr sz="1600" dirty="0">
                <a:latin typeface="Calibri"/>
                <a:cs typeface="Calibri"/>
              </a:rPr>
              <a:t>et</a:t>
            </a:r>
            <a:r>
              <a:rPr sz="1600" spc="25" dirty="0">
                <a:latin typeface="Calibri"/>
                <a:cs typeface="Calibri"/>
              </a:rPr>
              <a:t> </a:t>
            </a:r>
            <a:r>
              <a:rPr sz="1600" dirty="0">
                <a:latin typeface="Calibri"/>
                <a:cs typeface="Calibri"/>
              </a:rPr>
              <a:t>en</a:t>
            </a:r>
            <a:r>
              <a:rPr sz="1600" spc="20" dirty="0">
                <a:latin typeface="Calibri"/>
                <a:cs typeface="Calibri"/>
              </a:rPr>
              <a:t> </a:t>
            </a:r>
            <a:r>
              <a:rPr sz="1600" spc="-10" dirty="0">
                <a:latin typeface="Calibri"/>
                <a:cs typeface="Calibri"/>
              </a:rPr>
              <a:t>alcalins </a:t>
            </a:r>
            <a:r>
              <a:rPr sz="1600" dirty="0">
                <a:latin typeface="Calibri"/>
                <a:cs typeface="Calibri"/>
              </a:rPr>
              <a:t>(Na</a:t>
            </a:r>
            <a:r>
              <a:rPr sz="1600" spc="-20" dirty="0">
                <a:latin typeface="Calibri"/>
                <a:cs typeface="Calibri"/>
              </a:rPr>
              <a:t> </a:t>
            </a:r>
            <a:r>
              <a:rPr sz="1600" dirty="0">
                <a:latin typeface="Calibri"/>
                <a:cs typeface="Calibri"/>
              </a:rPr>
              <a:t>et</a:t>
            </a:r>
            <a:r>
              <a:rPr sz="1600" spc="-10" dirty="0">
                <a:latin typeface="Calibri"/>
                <a:cs typeface="Calibri"/>
              </a:rPr>
              <a:t> </a:t>
            </a:r>
            <a:r>
              <a:rPr sz="1600" spc="-25" dirty="0">
                <a:latin typeface="Calibri"/>
                <a:cs typeface="Calibri"/>
              </a:rPr>
              <a:t>K).</a:t>
            </a:r>
            <a:endParaRPr sz="1600">
              <a:latin typeface="Calibri"/>
              <a:cs typeface="Calibri"/>
            </a:endParaRPr>
          </a:p>
          <a:p>
            <a:pPr marL="12700" marR="5080" algn="just">
              <a:lnSpc>
                <a:spcPct val="100000"/>
              </a:lnSpc>
              <a:spcBef>
                <a:spcPts val="1920"/>
              </a:spcBef>
            </a:pPr>
            <a:r>
              <a:rPr sz="1600" dirty="0">
                <a:latin typeface="Calibri"/>
                <a:cs typeface="Calibri"/>
              </a:rPr>
              <a:t>A</a:t>
            </a:r>
            <a:r>
              <a:rPr sz="1600" spc="475" dirty="0">
                <a:latin typeface="Calibri"/>
                <a:cs typeface="Calibri"/>
              </a:rPr>
              <a:t>    </a:t>
            </a:r>
            <a:r>
              <a:rPr sz="1600" dirty="0">
                <a:latin typeface="Calibri"/>
                <a:cs typeface="Calibri"/>
              </a:rPr>
              <a:t>chaque</a:t>
            </a:r>
            <a:r>
              <a:rPr sz="1600" spc="480" dirty="0">
                <a:latin typeface="Calibri"/>
                <a:cs typeface="Calibri"/>
              </a:rPr>
              <a:t>    </a:t>
            </a:r>
            <a:r>
              <a:rPr sz="1600" dirty="0">
                <a:latin typeface="Calibri"/>
                <a:cs typeface="Calibri"/>
              </a:rPr>
              <a:t>pas</a:t>
            </a:r>
            <a:r>
              <a:rPr sz="1600" spc="470" dirty="0">
                <a:latin typeface="Calibri"/>
                <a:cs typeface="Calibri"/>
              </a:rPr>
              <a:t>    </a:t>
            </a:r>
            <a:r>
              <a:rPr sz="1600" spc="-25" dirty="0">
                <a:latin typeface="Calibri"/>
                <a:cs typeface="Calibri"/>
              </a:rPr>
              <a:t>de </a:t>
            </a:r>
            <a:r>
              <a:rPr sz="1600" dirty="0">
                <a:latin typeface="Calibri"/>
                <a:cs typeface="Calibri"/>
              </a:rPr>
              <a:t>cristallisation,</a:t>
            </a:r>
            <a:r>
              <a:rPr sz="1600" spc="114" dirty="0">
                <a:latin typeface="Calibri"/>
                <a:cs typeface="Calibri"/>
              </a:rPr>
              <a:t>  </a:t>
            </a:r>
            <a:r>
              <a:rPr sz="1600" dirty="0">
                <a:latin typeface="Calibri"/>
                <a:cs typeface="Calibri"/>
              </a:rPr>
              <a:t>le</a:t>
            </a:r>
            <a:r>
              <a:rPr sz="1600" spc="110" dirty="0">
                <a:latin typeface="Calibri"/>
                <a:cs typeface="Calibri"/>
              </a:rPr>
              <a:t>  </a:t>
            </a:r>
            <a:r>
              <a:rPr sz="1600" dirty="0">
                <a:latin typeface="Calibri"/>
                <a:cs typeface="Calibri"/>
              </a:rPr>
              <a:t>volume</a:t>
            </a:r>
            <a:r>
              <a:rPr sz="1600" spc="114" dirty="0">
                <a:latin typeface="Calibri"/>
                <a:cs typeface="Calibri"/>
              </a:rPr>
              <a:t>  </a:t>
            </a:r>
            <a:r>
              <a:rPr sz="1600" spc="-25" dirty="0">
                <a:latin typeface="Calibri"/>
                <a:cs typeface="Calibri"/>
              </a:rPr>
              <a:t>de </a:t>
            </a:r>
            <a:r>
              <a:rPr sz="1600" dirty="0">
                <a:latin typeface="Calibri"/>
                <a:cs typeface="Calibri"/>
              </a:rPr>
              <a:t>liquide</a:t>
            </a:r>
            <a:r>
              <a:rPr sz="1600" spc="455" dirty="0">
                <a:latin typeface="Calibri"/>
                <a:cs typeface="Calibri"/>
              </a:rPr>
              <a:t> </a:t>
            </a:r>
            <a:r>
              <a:rPr sz="1600" dirty="0">
                <a:latin typeface="Calibri"/>
                <a:cs typeface="Calibri"/>
              </a:rPr>
              <a:t>magmatique</a:t>
            </a:r>
            <a:r>
              <a:rPr sz="1600" spc="459" dirty="0">
                <a:latin typeface="Calibri"/>
                <a:cs typeface="Calibri"/>
              </a:rPr>
              <a:t> </a:t>
            </a:r>
            <a:r>
              <a:rPr sz="1600" spc="-10" dirty="0">
                <a:latin typeface="Calibri"/>
                <a:cs typeface="Calibri"/>
              </a:rPr>
              <a:t>diminue </a:t>
            </a:r>
            <a:r>
              <a:rPr sz="1600" dirty="0">
                <a:latin typeface="Calibri"/>
                <a:cs typeface="Calibri"/>
              </a:rPr>
              <a:t>et</a:t>
            </a:r>
            <a:r>
              <a:rPr sz="1600" spc="295" dirty="0">
                <a:latin typeface="Calibri"/>
                <a:cs typeface="Calibri"/>
              </a:rPr>
              <a:t> </a:t>
            </a:r>
            <a:r>
              <a:rPr sz="1600" dirty="0">
                <a:latin typeface="Calibri"/>
                <a:cs typeface="Calibri"/>
              </a:rPr>
              <a:t>s’enrichie</a:t>
            </a:r>
            <a:r>
              <a:rPr sz="1600" spc="300" dirty="0">
                <a:latin typeface="Calibri"/>
                <a:cs typeface="Calibri"/>
              </a:rPr>
              <a:t> </a:t>
            </a:r>
            <a:r>
              <a:rPr sz="1600" dirty="0">
                <a:latin typeface="Calibri"/>
                <a:cs typeface="Calibri"/>
              </a:rPr>
              <a:t>en</a:t>
            </a:r>
            <a:r>
              <a:rPr sz="1600" spc="290" dirty="0">
                <a:latin typeface="Calibri"/>
                <a:cs typeface="Calibri"/>
              </a:rPr>
              <a:t> </a:t>
            </a:r>
            <a:r>
              <a:rPr sz="1600" dirty="0">
                <a:latin typeface="Calibri"/>
                <a:cs typeface="Calibri"/>
              </a:rPr>
              <a:t>silice</a:t>
            </a:r>
            <a:r>
              <a:rPr sz="1600" spc="290" dirty="0">
                <a:latin typeface="Calibri"/>
                <a:cs typeface="Calibri"/>
              </a:rPr>
              <a:t> </a:t>
            </a:r>
            <a:r>
              <a:rPr sz="1600" dirty="0">
                <a:latin typeface="Calibri"/>
                <a:cs typeface="Calibri"/>
              </a:rPr>
              <a:t>car</a:t>
            </a:r>
            <a:r>
              <a:rPr sz="1600" spc="295" dirty="0">
                <a:latin typeface="Calibri"/>
                <a:cs typeface="Calibri"/>
              </a:rPr>
              <a:t> </a:t>
            </a:r>
            <a:r>
              <a:rPr sz="1600" spc="-25" dirty="0">
                <a:latin typeface="Calibri"/>
                <a:cs typeface="Calibri"/>
              </a:rPr>
              <a:t>les </a:t>
            </a:r>
            <a:r>
              <a:rPr sz="1600" dirty="0">
                <a:latin typeface="Calibri"/>
                <a:cs typeface="Calibri"/>
              </a:rPr>
              <a:t>premières</a:t>
            </a:r>
            <a:r>
              <a:rPr sz="1600" spc="475" dirty="0">
                <a:latin typeface="Calibri"/>
                <a:cs typeface="Calibri"/>
              </a:rPr>
              <a:t> </a:t>
            </a:r>
            <a:r>
              <a:rPr sz="1600" dirty="0">
                <a:latin typeface="Calibri"/>
                <a:cs typeface="Calibri"/>
              </a:rPr>
              <a:t>phases</a:t>
            </a:r>
            <a:r>
              <a:rPr sz="1600" spc="475" dirty="0">
                <a:latin typeface="Calibri"/>
                <a:cs typeface="Calibri"/>
              </a:rPr>
              <a:t> </a:t>
            </a:r>
            <a:r>
              <a:rPr sz="1600" spc="-10" dirty="0">
                <a:latin typeface="Calibri"/>
                <a:cs typeface="Calibri"/>
              </a:rPr>
              <a:t>minérales, </a:t>
            </a:r>
            <a:r>
              <a:rPr sz="1600" dirty="0">
                <a:latin typeface="Calibri"/>
                <a:cs typeface="Calibri"/>
              </a:rPr>
              <a:t>qui</a:t>
            </a:r>
            <a:r>
              <a:rPr sz="1600" spc="45" dirty="0">
                <a:latin typeface="Calibri"/>
                <a:cs typeface="Calibri"/>
              </a:rPr>
              <a:t> </a:t>
            </a:r>
            <a:r>
              <a:rPr sz="1600" dirty="0">
                <a:latin typeface="Calibri"/>
                <a:cs typeface="Calibri"/>
              </a:rPr>
              <a:t>cristallisent</a:t>
            </a:r>
            <a:r>
              <a:rPr sz="1600" spc="60" dirty="0">
                <a:latin typeface="Calibri"/>
                <a:cs typeface="Calibri"/>
              </a:rPr>
              <a:t> </a:t>
            </a:r>
            <a:r>
              <a:rPr sz="1600" dirty="0">
                <a:latin typeface="Calibri"/>
                <a:cs typeface="Calibri"/>
              </a:rPr>
              <a:t>sous</a:t>
            </a:r>
            <a:r>
              <a:rPr sz="1600" spc="40" dirty="0">
                <a:latin typeface="Calibri"/>
                <a:cs typeface="Calibri"/>
              </a:rPr>
              <a:t> </a:t>
            </a:r>
            <a:r>
              <a:rPr sz="1600" dirty="0">
                <a:latin typeface="Calibri"/>
                <a:cs typeface="Calibri"/>
              </a:rPr>
              <a:t>de</a:t>
            </a:r>
            <a:r>
              <a:rPr sz="1600" spc="55" dirty="0">
                <a:latin typeface="Calibri"/>
                <a:cs typeface="Calibri"/>
              </a:rPr>
              <a:t> </a:t>
            </a:r>
            <a:r>
              <a:rPr sz="1600" spc="-10" dirty="0">
                <a:latin typeface="Calibri"/>
                <a:cs typeface="Calibri"/>
              </a:rPr>
              <a:t>fortes </a:t>
            </a:r>
            <a:r>
              <a:rPr sz="1600" dirty="0">
                <a:latin typeface="Calibri"/>
                <a:cs typeface="Calibri"/>
              </a:rPr>
              <a:t>températures,</a:t>
            </a:r>
            <a:r>
              <a:rPr sz="1600" spc="165" dirty="0">
                <a:latin typeface="Calibri"/>
                <a:cs typeface="Calibri"/>
              </a:rPr>
              <a:t>  </a:t>
            </a:r>
            <a:r>
              <a:rPr sz="1600" dirty="0">
                <a:latin typeface="Calibri"/>
                <a:cs typeface="Calibri"/>
              </a:rPr>
              <a:t>prélèvent</a:t>
            </a:r>
            <a:r>
              <a:rPr sz="1600" spc="170" dirty="0">
                <a:latin typeface="Calibri"/>
                <a:cs typeface="Calibri"/>
              </a:rPr>
              <a:t>  </a:t>
            </a:r>
            <a:r>
              <a:rPr sz="1600" spc="-25" dirty="0">
                <a:latin typeface="Calibri"/>
                <a:cs typeface="Calibri"/>
              </a:rPr>
              <a:t>les </a:t>
            </a:r>
            <a:r>
              <a:rPr sz="1600" dirty="0">
                <a:latin typeface="Calibri"/>
                <a:cs typeface="Calibri"/>
              </a:rPr>
              <a:t>éléments</a:t>
            </a:r>
            <a:r>
              <a:rPr sz="1600" spc="440" dirty="0">
                <a:latin typeface="Calibri"/>
                <a:cs typeface="Calibri"/>
              </a:rPr>
              <a:t> </a:t>
            </a:r>
            <a:r>
              <a:rPr sz="1600" dirty="0">
                <a:latin typeface="Calibri"/>
                <a:cs typeface="Calibri"/>
              </a:rPr>
              <a:t>chimiques</a:t>
            </a:r>
            <a:r>
              <a:rPr sz="1600" spc="445" dirty="0">
                <a:latin typeface="Calibri"/>
                <a:cs typeface="Calibri"/>
              </a:rPr>
              <a:t> </a:t>
            </a:r>
            <a:r>
              <a:rPr sz="1600" dirty="0">
                <a:latin typeface="Calibri"/>
                <a:cs typeface="Calibri"/>
              </a:rPr>
              <a:t>les</a:t>
            </a:r>
            <a:r>
              <a:rPr sz="1600" spc="445" dirty="0">
                <a:latin typeface="Calibri"/>
                <a:cs typeface="Calibri"/>
              </a:rPr>
              <a:t> </a:t>
            </a:r>
            <a:r>
              <a:rPr sz="1600" spc="-20" dirty="0">
                <a:latin typeface="Calibri"/>
                <a:cs typeface="Calibri"/>
              </a:rPr>
              <a:t>plus </a:t>
            </a:r>
            <a:r>
              <a:rPr sz="1600" spc="-10" dirty="0">
                <a:latin typeface="Calibri"/>
                <a:cs typeface="Calibri"/>
              </a:rPr>
              <a:t>compatibles.</a:t>
            </a:r>
            <a:endParaRPr sz="1600">
              <a:latin typeface="Calibri"/>
              <a:cs typeface="Calibri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258267" y="5762955"/>
            <a:ext cx="302260" cy="13208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700" dirty="0">
                <a:latin typeface="Calibri"/>
                <a:cs typeface="Calibri"/>
              </a:rPr>
              <a:t>I. </a:t>
            </a:r>
            <a:r>
              <a:rPr sz="700" spc="-20" dirty="0">
                <a:latin typeface="Calibri"/>
                <a:cs typeface="Calibri"/>
              </a:rPr>
              <a:t>BOUR</a:t>
            </a:r>
            <a:endParaRPr sz="7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9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5604668" y="231089"/>
            <a:ext cx="3335654" cy="26924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498475">
              <a:lnSpc>
                <a:spcPct val="100000"/>
              </a:lnSpc>
              <a:spcBef>
                <a:spcPts val="95"/>
              </a:spcBef>
            </a:pPr>
            <a:r>
              <a:rPr sz="1600" dirty="0">
                <a:solidFill>
                  <a:srgbClr val="FFFFFF"/>
                </a:solidFill>
                <a:latin typeface="Calibri"/>
                <a:cs typeface="Calibri"/>
              </a:rPr>
              <a:t>IV</a:t>
            </a:r>
            <a:r>
              <a:rPr sz="1600" spc="-3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600" dirty="0">
                <a:solidFill>
                  <a:srgbClr val="FFFFFF"/>
                </a:solidFill>
                <a:latin typeface="Calibri"/>
                <a:cs typeface="Calibri"/>
              </a:rPr>
              <a:t>.</a:t>
            </a:r>
            <a:r>
              <a:rPr sz="1600" spc="-4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600" dirty="0">
                <a:solidFill>
                  <a:srgbClr val="FFFFFF"/>
                </a:solidFill>
                <a:latin typeface="Calibri"/>
                <a:cs typeface="Calibri"/>
              </a:rPr>
              <a:t>Les</a:t>
            </a:r>
            <a:r>
              <a:rPr sz="1600" spc="-3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600" dirty="0">
                <a:solidFill>
                  <a:srgbClr val="FFFFFF"/>
                </a:solidFill>
                <a:latin typeface="Calibri"/>
                <a:cs typeface="Calibri"/>
              </a:rPr>
              <a:t>roches</a:t>
            </a:r>
            <a:r>
              <a:rPr sz="1600" spc="-10" dirty="0">
                <a:solidFill>
                  <a:srgbClr val="FFFFFF"/>
                </a:solidFill>
                <a:latin typeface="Calibri"/>
                <a:cs typeface="Calibri"/>
              </a:rPr>
              <a:t> magmatiques</a:t>
            </a:r>
            <a:endParaRPr sz="1600">
              <a:latin typeface="Calibri"/>
              <a:cs typeface="Calibri"/>
            </a:endParaRPr>
          </a:p>
        </p:txBody>
      </p:sp>
      <p:grpSp>
        <p:nvGrpSpPr>
          <p:cNvPr id="3" name="object 3"/>
          <p:cNvGrpSpPr/>
          <p:nvPr/>
        </p:nvGrpSpPr>
        <p:grpSpPr>
          <a:xfrm>
            <a:off x="186207" y="811148"/>
            <a:ext cx="8229600" cy="5858510"/>
            <a:chOff x="186207" y="811148"/>
            <a:chExt cx="8229600" cy="5858510"/>
          </a:xfrm>
        </p:grpSpPr>
        <p:pic>
          <p:nvPicPr>
            <p:cNvPr id="4" name="object 4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396537" y="2944748"/>
              <a:ext cx="4895070" cy="1200150"/>
            </a:xfrm>
            <a:prstGeom prst="rect">
              <a:avLst/>
            </a:prstGeom>
          </p:spPr>
        </p:pic>
        <p:pic>
          <p:nvPicPr>
            <p:cNvPr id="5" name="object 5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186207" y="5218429"/>
              <a:ext cx="1981174" cy="1450924"/>
            </a:xfrm>
            <a:prstGeom prst="rect">
              <a:avLst/>
            </a:prstGeom>
          </p:spPr>
        </p:pic>
        <p:pic>
          <p:nvPicPr>
            <p:cNvPr id="6" name="object 6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2395982" y="5230748"/>
              <a:ext cx="1828800" cy="1433550"/>
            </a:xfrm>
            <a:prstGeom prst="rect">
              <a:avLst/>
            </a:prstGeom>
          </p:spPr>
        </p:pic>
        <p:pic>
          <p:nvPicPr>
            <p:cNvPr id="7" name="object 7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4529581" y="5230748"/>
              <a:ext cx="1809750" cy="1408150"/>
            </a:xfrm>
            <a:prstGeom prst="rect">
              <a:avLst/>
            </a:prstGeom>
          </p:spPr>
        </p:pic>
        <p:pic>
          <p:nvPicPr>
            <p:cNvPr id="8" name="object 8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6586981" y="5246623"/>
              <a:ext cx="1828800" cy="1371638"/>
            </a:xfrm>
            <a:prstGeom prst="rect">
              <a:avLst/>
            </a:prstGeom>
          </p:spPr>
        </p:pic>
        <p:pic>
          <p:nvPicPr>
            <p:cNvPr id="9" name="object 9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186207" y="811148"/>
              <a:ext cx="1828774" cy="1692275"/>
            </a:xfrm>
            <a:prstGeom prst="rect">
              <a:avLst/>
            </a:prstGeom>
          </p:spPr>
        </p:pic>
        <p:pic>
          <p:nvPicPr>
            <p:cNvPr id="10" name="object 10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2472182" y="811148"/>
              <a:ext cx="2159000" cy="1692275"/>
            </a:xfrm>
            <a:prstGeom prst="rect">
              <a:avLst/>
            </a:prstGeom>
          </p:spPr>
        </p:pic>
        <p:pic>
          <p:nvPicPr>
            <p:cNvPr id="11" name="object 11"/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4788026" y="811148"/>
              <a:ext cx="1983104" cy="1692275"/>
            </a:xfrm>
            <a:prstGeom prst="rect">
              <a:avLst/>
            </a:prstGeom>
          </p:spPr>
        </p:pic>
        <p:sp>
          <p:nvSpPr>
            <p:cNvPr id="12" name="object 12"/>
            <p:cNvSpPr/>
            <p:nvPr/>
          </p:nvSpPr>
          <p:spPr>
            <a:xfrm>
              <a:off x="833907" y="2060828"/>
              <a:ext cx="6186805" cy="3600450"/>
            </a:xfrm>
            <a:custGeom>
              <a:avLst/>
              <a:gdLst/>
              <a:ahLst/>
              <a:cxnLst/>
              <a:rect l="l" t="t" r="r" b="b"/>
              <a:pathLst>
                <a:path w="6186805" h="3600450">
                  <a:moveTo>
                    <a:pt x="76200" y="3308223"/>
                  </a:moveTo>
                  <a:lnTo>
                    <a:pt x="42862" y="3308223"/>
                  </a:lnTo>
                  <a:lnTo>
                    <a:pt x="42862" y="1874520"/>
                  </a:lnTo>
                  <a:lnTo>
                    <a:pt x="33337" y="1874520"/>
                  </a:lnTo>
                  <a:lnTo>
                    <a:pt x="33337" y="3308223"/>
                  </a:lnTo>
                  <a:lnTo>
                    <a:pt x="0" y="3308223"/>
                  </a:lnTo>
                  <a:lnTo>
                    <a:pt x="38100" y="3384423"/>
                  </a:lnTo>
                  <a:lnTo>
                    <a:pt x="69850" y="3320923"/>
                  </a:lnTo>
                  <a:lnTo>
                    <a:pt x="76200" y="3308223"/>
                  </a:lnTo>
                  <a:close/>
                </a:path>
                <a:path w="6186805" h="3600450">
                  <a:moveTo>
                    <a:pt x="76200" y="76200"/>
                  </a:moveTo>
                  <a:lnTo>
                    <a:pt x="69850" y="63500"/>
                  </a:lnTo>
                  <a:lnTo>
                    <a:pt x="38100" y="0"/>
                  </a:lnTo>
                  <a:lnTo>
                    <a:pt x="0" y="76200"/>
                  </a:lnTo>
                  <a:lnTo>
                    <a:pt x="33337" y="76200"/>
                  </a:lnTo>
                  <a:lnTo>
                    <a:pt x="33337" y="1112520"/>
                  </a:lnTo>
                  <a:lnTo>
                    <a:pt x="42862" y="1112520"/>
                  </a:lnTo>
                  <a:lnTo>
                    <a:pt x="42862" y="76200"/>
                  </a:lnTo>
                  <a:lnTo>
                    <a:pt x="76200" y="76200"/>
                  </a:lnTo>
                  <a:close/>
                </a:path>
                <a:path w="6186805" h="3600450">
                  <a:moveTo>
                    <a:pt x="1981174" y="144018"/>
                  </a:moveTo>
                  <a:lnTo>
                    <a:pt x="1905101" y="182245"/>
                  </a:lnTo>
                  <a:lnTo>
                    <a:pt x="1931784" y="202209"/>
                  </a:lnTo>
                  <a:lnTo>
                    <a:pt x="1253464" y="1109726"/>
                  </a:lnTo>
                  <a:lnTo>
                    <a:pt x="1261084" y="1115441"/>
                  </a:lnTo>
                  <a:lnTo>
                    <a:pt x="1939404" y="207911"/>
                  </a:lnTo>
                  <a:lnTo>
                    <a:pt x="1966061" y="227838"/>
                  </a:lnTo>
                  <a:lnTo>
                    <a:pt x="1972513" y="192024"/>
                  </a:lnTo>
                  <a:lnTo>
                    <a:pt x="1981174" y="144018"/>
                  </a:lnTo>
                  <a:close/>
                </a:path>
                <a:path w="6186805" h="3600450">
                  <a:moveTo>
                    <a:pt x="1983714" y="3515233"/>
                  </a:moveTo>
                  <a:lnTo>
                    <a:pt x="1953463" y="3529279"/>
                  </a:lnTo>
                  <a:lnTo>
                    <a:pt x="1185392" y="1872615"/>
                  </a:lnTo>
                  <a:lnTo>
                    <a:pt x="1176756" y="1876564"/>
                  </a:lnTo>
                  <a:lnTo>
                    <a:pt x="1944839" y="3533292"/>
                  </a:lnTo>
                  <a:lnTo>
                    <a:pt x="1914626" y="3547313"/>
                  </a:lnTo>
                  <a:lnTo>
                    <a:pt x="1981174" y="3600412"/>
                  </a:lnTo>
                  <a:lnTo>
                    <a:pt x="1982825" y="3544811"/>
                  </a:lnTo>
                  <a:lnTo>
                    <a:pt x="1983714" y="3515233"/>
                  </a:lnTo>
                  <a:close/>
                </a:path>
                <a:path w="6186805" h="3600450">
                  <a:moveTo>
                    <a:pt x="4098137" y="3384423"/>
                  </a:moveTo>
                  <a:lnTo>
                    <a:pt x="4083901" y="3343402"/>
                  </a:lnTo>
                  <a:lnTo>
                    <a:pt x="4070197" y="3303905"/>
                  </a:lnTo>
                  <a:lnTo>
                    <a:pt x="4046931" y="3327730"/>
                  </a:lnTo>
                  <a:lnTo>
                    <a:pt x="2555976" y="1871218"/>
                  </a:lnTo>
                  <a:lnTo>
                    <a:pt x="2549372" y="1877949"/>
                  </a:lnTo>
                  <a:lnTo>
                    <a:pt x="4040276" y="3334537"/>
                  </a:lnTo>
                  <a:lnTo>
                    <a:pt x="4016984" y="3358388"/>
                  </a:lnTo>
                  <a:lnTo>
                    <a:pt x="4098137" y="3384423"/>
                  </a:lnTo>
                  <a:close/>
                </a:path>
                <a:path w="6186805" h="3600450">
                  <a:moveTo>
                    <a:pt x="4314164" y="274320"/>
                  </a:moveTo>
                  <a:lnTo>
                    <a:pt x="4229074" y="279400"/>
                  </a:lnTo>
                  <a:lnTo>
                    <a:pt x="4245711" y="308241"/>
                  </a:lnTo>
                  <a:lnTo>
                    <a:pt x="2855188" y="1108456"/>
                  </a:lnTo>
                  <a:lnTo>
                    <a:pt x="2859887" y="1116711"/>
                  </a:lnTo>
                  <a:lnTo>
                    <a:pt x="4250448" y="316471"/>
                  </a:lnTo>
                  <a:lnTo>
                    <a:pt x="4267174" y="345440"/>
                  </a:lnTo>
                  <a:lnTo>
                    <a:pt x="4295953" y="301879"/>
                  </a:lnTo>
                  <a:lnTo>
                    <a:pt x="4314164" y="274320"/>
                  </a:lnTo>
                  <a:close/>
                </a:path>
                <a:path w="6186805" h="3600450">
                  <a:moveTo>
                    <a:pt x="6186398" y="3456432"/>
                  </a:moveTo>
                  <a:lnTo>
                    <a:pt x="6168606" y="3424809"/>
                  </a:lnTo>
                  <a:lnTo>
                    <a:pt x="6144615" y="3382137"/>
                  </a:lnTo>
                  <a:lnTo>
                    <a:pt x="6125921" y="3409797"/>
                  </a:lnTo>
                  <a:lnTo>
                    <a:pt x="3850741" y="1870583"/>
                  </a:lnTo>
                  <a:lnTo>
                    <a:pt x="3845407" y="1878457"/>
                  </a:lnTo>
                  <a:lnTo>
                    <a:pt x="6120587" y="3417671"/>
                  </a:lnTo>
                  <a:lnTo>
                    <a:pt x="6101943" y="3445256"/>
                  </a:lnTo>
                  <a:lnTo>
                    <a:pt x="6186398" y="3456432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3" name="object 13"/>
          <p:cNvSpPr txBox="1">
            <a:spLocks noGrp="1"/>
          </p:cNvSpPr>
          <p:nvPr>
            <p:ph type="title"/>
          </p:nvPr>
        </p:nvSpPr>
        <p:spPr>
          <a:xfrm>
            <a:off x="5884545" y="2616453"/>
            <a:ext cx="3001645" cy="574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  <a:tabLst>
                <a:tab pos="920750" algn="l"/>
                <a:tab pos="1922145" algn="l"/>
                <a:tab pos="2317115" algn="l"/>
              </a:tabLst>
            </a:pPr>
            <a:r>
              <a:rPr sz="1800" dirty="0">
                <a:solidFill>
                  <a:srgbClr val="000000"/>
                </a:solidFill>
              </a:rPr>
              <a:t>La</a:t>
            </a:r>
            <a:r>
              <a:rPr sz="1800" spc="434" dirty="0">
                <a:solidFill>
                  <a:srgbClr val="000000"/>
                </a:solidFill>
              </a:rPr>
              <a:t> </a:t>
            </a:r>
            <a:r>
              <a:rPr sz="1800" dirty="0">
                <a:solidFill>
                  <a:srgbClr val="000000"/>
                </a:solidFill>
              </a:rPr>
              <a:t>différence</a:t>
            </a:r>
            <a:r>
              <a:rPr sz="1800" spc="455" dirty="0">
                <a:solidFill>
                  <a:srgbClr val="000000"/>
                </a:solidFill>
              </a:rPr>
              <a:t> </a:t>
            </a:r>
            <a:r>
              <a:rPr sz="1800" dirty="0">
                <a:solidFill>
                  <a:srgbClr val="000000"/>
                </a:solidFill>
              </a:rPr>
              <a:t>entre</a:t>
            </a:r>
            <a:r>
              <a:rPr sz="1800" spc="445" dirty="0">
                <a:solidFill>
                  <a:srgbClr val="000000"/>
                </a:solidFill>
              </a:rPr>
              <a:t> </a:t>
            </a:r>
            <a:r>
              <a:rPr sz="1800" dirty="0">
                <a:solidFill>
                  <a:srgbClr val="000000"/>
                </a:solidFill>
              </a:rPr>
              <a:t>basalte</a:t>
            </a:r>
            <a:r>
              <a:rPr sz="1800" spc="440" dirty="0">
                <a:solidFill>
                  <a:srgbClr val="000000"/>
                </a:solidFill>
              </a:rPr>
              <a:t> </a:t>
            </a:r>
            <a:r>
              <a:rPr sz="1800" spc="-25" dirty="0">
                <a:solidFill>
                  <a:srgbClr val="000000"/>
                </a:solidFill>
              </a:rPr>
              <a:t>et </a:t>
            </a:r>
            <a:r>
              <a:rPr sz="1800" spc="-10" dirty="0">
                <a:solidFill>
                  <a:srgbClr val="000000"/>
                </a:solidFill>
              </a:rPr>
              <a:t>gabbro,</a:t>
            </a:r>
            <a:r>
              <a:rPr sz="1800" dirty="0">
                <a:solidFill>
                  <a:srgbClr val="000000"/>
                </a:solidFill>
              </a:rPr>
              <a:t>	</a:t>
            </a:r>
            <a:r>
              <a:rPr sz="1800" spc="-10" dirty="0">
                <a:solidFill>
                  <a:srgbClr val="000000"/>
                </a:solidFill>
              </a:rPr>
              <a:t>andésite</a:t>
            </a:r>
            <a:r>
              <a:rPr sz="1800" dirty="0">
                <a:solidFill>
                  <a:srgbClr val="000000"/>
                </a:solidFill>
              </a:rPr>
              <a:t>	</a:t>
            </a:r>
            <a:r>
              <a:rPr sz="1800" spc="-25" dirty="0">
                <a:solidFill>
                  <a:srgbClr val="000000"/>
                </a:solidFill>
              </a:rPr>
              <a:t>et</a:t>
            </a:r>
            <a:r>
              <a:rPr sz="1800" dirty="0">
                <a:solidFill>
                  <a:srgbClr val="000000"/>
                </a:solidFill>
              </a:rPr>
              <a:t>	</a:t>
            </a:r>
            <a:r>
              <a:rPr sz="1800" spc="-10" dirty="0">
                <a:solidFill>
                  <a:srgbClr val="000000"/>
                </a:solidFill>
              </a:rPr>
              <a:t>diorite,</a:t>
            </a:r>
            <a:endParaRPr sz="1800"/>
          </a:p>
        </p:txBody>
      </p:sp>
      <p:sp>
        <p:nvSpPr>
          <p:cNvPr id="14" name="object 14"/>
          <p:cNvSpPr txBox="1"/>
          <p:nvPr/>
        </p:nvSpPr>
        <p:spPr>
          <a:xfrm>
            <a:off x="5884545" y="3165094"/>
            <a:ext cx="3003550" cy="139763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algn="just">
              <a:lnSpc>
                <a:spcPct val="100000"/>
              </a:lnSpc>
              <a:spcBef>
                <a:spcPts val="100"/>
              </a:spcBef>
            </a:pPr>
            <a:r>
              <a:rPr sz="1800" dirty="0">
                <a:latin typeface="Calibri"/>
                <a:cs typeface="Calibri"/>
              </a:rPr>
              <a:t>rhyolite</a:t>
            </a:r>
            <a:r>
              <a:rPr sz="1800" spc="280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et</a:t>
            </a:r>
            <a:r>
              <a:rPr sz="1800" spc="280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granite,</a:t>
            </a:r>
            <a:r>
              <a:rPr sz="1800" spc="285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ne</a:t>
            </a:r>
            <a:r>
              <a:rPr sz="1800" spc="280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se</a:t>
            </a:r>
            <a:r>
              <a:rPr sz="1800" spc="275" dirty="0">
                <a:latin typeface="Calibri"/>
                <a:cs typeface="Calibri"/>
              </a:rPr>
              <a:t> </a:t>
            </a:r>
            <a:r>
              <a:rPr sz="1800" spc="-10" dirty="0">
                <a:latin typeface="Calibri"/>
                <a:cs typeface="Calibri"/>
              </a:rPr>
              <a:t>situe </a:t>
            </a:r>
            <a:r>
              <a:rPr sz="1800" dirty="0">
                <a:latin typeface="Calibri"/>
                <a:cs typeface="Calibri"/>
              </a:rPr>
              <a:t>pas</a:t>
            </a:r>
            <a:r>
              <a:rPr sz="1800" spc="280" dirty="0">
                <a:latin typeface="Calibri"/>
                <a:cs typeface="Calibri"/>
              </a:rPr>
              <a:t>    </a:t>
            </a:r>
            <a:r>
              <a:rPr sz="1800" dirty="0">
                <a:latin typeface="Calibri"/>
                <a:cs typeface="Calibri"/>
              </a:rPr>
              <a:t>au</a:t>
            </a:r>
            <a:r>
              <a:rPr sz="1800" spc="280" dirty="0">
                <a:latin typeface="Calibri"/>
                <a:cs typeface="Calibri"/>
              </a:rPr>
              <a:t>    </a:t>
            </a:r>
            <a:r>
              <a:rPr sz="1800" dirty="0">
                <a:latin typeface="Calibri"/>
                <a:cs typeface="Calibri"/>
              </a:rPr>
              <a:t>niveau</a:t>
            </a:r>
            <a:r>
              <a:rPr sz="1800" spc="285" dirty="0">
                <a:latin typeface="Calibri"/>
                <a:cs typeface="Calibri"/>
              </a:rPr>
              <a:t>    </a:t>
            </a:r>
            <a:r>
              <a:rPr sz="1800" dirty="0">
                <a:latin typeface="Calibri"/>
                <a:cs typeface="Calibri"/>
              </a:rPr>
              <a:t>de</a:t>
            </a:r>
            <a:r>
              <a:rPr sz="1800" spc="285" dirty="0">
                <a:latin typeface="Calibri"/>
                <a:cs typeface="Calibri"/>
              </a:rPr>
              <a:t>    </a:t>
            </a:r>
            <a:r>
              <a:rPr sz="1800" spc="-35" dirty="0">
                <a:latin typeface="Calibri"/>
                <a:cs typeface="Calibri"/>
              </a:rPr>
              <a:t>la </a:t>
            </a:r>
            <a:r>
              <a:rPr sz="1800" dirty="0">
                <a:latin typeface="Calibri"/>
                <a:cs typeface="Calibri"/>
              </a:rPr>
              <a:t>composition</a:t>
            </a:r>
            <a:r>
              <a:rPr sz="1800" spc="155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mais</a:t>
            </a:r>
            <a:r>
              <a:rPr sz="1800" spc="145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au</a:t>
            </a:r>
            <a:r>
              <a:rPr sz="1800" spc="145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niveau</a:t>
            </a:r>
            <a:r>
              <a:rPr sz="1800" spc="140" dirty="0">
                <a:latin typeface="Calibri"/>
                <a:cs typeface="Calibri"/>
              </a:rPr>
              <a:t> </a:t>
            </a:r>
            <a:r>
              <a:rPr sz="1800" spc="-25" dirty="0">
                <a:latin typeface="Calibri"/>
                <a:cs typeface="Calibri"/>
              </a:rPr>
              <a:t>de </a:t>
            </a:r>
            <a:r>
              <a:rPr sz="1800" dirty="0">
                <a:latin typeface="Calibri"/>
                <a:cs typeface="Calibri"/>
              </a:rPr>
              <a:t>la</a:t>
            </a:r>
            <a:r>
              <a:rPr sz="1800" spc="285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texture,</a:t>
            </a:r>
            <a:r>
              <a:rPr sz="1800" spc="280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soit</a:t>
            </a:r>
            <a:r>
              <a:rPr sz="1800" spc="310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de</a:t>
            </a:r>
            <a:r>
              <a:rPr sz="1800" spc="290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la</a:t>
            </a:r>
            <a:r>
              <a:rPr sz="1800" spc="285" dirty="0">
                <a:latin typeface="Calibri"/>
                <a:cs typeface="Calibri"/>
              </a:rPr>
              <a:t> </a:t>
            </a:r>
            <a:r>
              <a:rPr sz="1800" b="1" dirty="0">
                <a:latin typeface="Calibri"/>
                <a:cs typeface="Calibri"/>
              </a:rPr>
              <a:t>taille</a:t>
            </a:r>
            <a:r>
              <a:rPr sz="1800" b="1" spc="295" dirty="0">
                <a:latin typeface="Calibri"/>
                <a:cs typeface="Calibri"/>
              </a:rPr>
              <a:t> </a:t>
            </a:r>
            <a:r>
              <a:rPr sz="1800" b="1" spc="-25" dirty="0">
                <a:latin typeface="Calibri"/>
                <a:cs typeface="Calibri"/>
              </a:rPr>
              <a:t>des </a:t>
            </a:r>
            <a:r>
              <a:rPr sz="1800" b="1" spc="-10" dirty="0">
                <a:latin typeface="Calibri"/>
                <a:cs typeface="Calibri"/>
              </a:rPr>
              <a:t>cristaux.</a:t>
            </a:r>
            <a:endParaRPr sz="18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9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4123816" y="3501021"/>
            <a:ext cx="4892765" cy="3185758"/>
          </a:xfrm>
          <a:prstGeom prst="rect">
            <a:avLst/>
          </a:prstGeom>
        </p:spPr>
      </p:pic>
      <p:grpSp>
        <p:nvGrpSpPr>
          <p:cNvPr id="3" name="object 3"/>
          <p:cNvGrpSpPr/>
          <p:nvPr/>
        </p:nvGrpSpPr>
        <p:grpSpPr>
          <a:xfrm>
            <a:off x="0" y="0"/>
            <a:ext cx="9139555" cy="1126490"/>
            <a:chOff x="0" y="0"/>
            <a:chExt cx="9139555" cy="1126490"/>
          </a:xfrm>
        </p:grpSpPr>
        <p:pic>
          <p:nvPicPr>
            <p:cNvPr id="4" name="object 4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0" y="0"/>
              <a:ext cx="9139428" cy="807728"/>
            </a:xfrm>
            <a:prstGeom prst="rect">
              <a:avLst/>
            </a:prstGeom>
          </p:spPr>
        </p:pic>
        <p:pic>
          <p:nvPicPr>
            <p:cNvPr id="5" name="object 5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827532" y="100584"/>
              <a:ext cx="4227576" cy="682752"/>
            </a:xfrm>
            <a:prstGeom prst="rect">
              <a:avLst/>
            </a:prstGeom>
          </p:spPr>
        </p:pic>
        <p:pic>
          <p:nvPicPr>
            <p:cNvPr id="6" name="object 6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1039012" y="279018"/>
              <a:ext cx="3797782" cy="275463"/>
            </a:xfrm>
            <a:prstGeom prst="rect">
              <a:avLst/>
            </a:prstGeom>
          </p:spPr>
        </p:pic>
        <p:pic>
          <p:nvPicPr>
            <p:cNvPr id="7" name="object 7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164592" y="611123"/>
              <a:ext cx="675132" cy="515112"/>
            </a:xfrm>
            <a:prstGeom prst="rect">
              <a:avLst/>
            </a:prstGeom>
          </p:spPr>
        </p:pic>
        <p:pic>
          <p:nvPicPr>
            <p:cNvPr id="8" name="object 8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179514" y="135381"/>
              <a:ext cx="645121" cy="485267"/>
            </a:xfrm>
            <a:prstGeom prst="rect">
              <a:avLst/>
            </a:prstGeom>
          </p:spPr>
        </p:pic>
        <p:sp>
          <p:nvSpPr>
            <p:cNvPr id="9" name="object 9"/>
            <p:cNvSpPr/>
            <p:nvPr/>
          </p:nvSpPr>
          <p:spPr>
            <a:xfrm>
              <a:off x="5580126" y="135381"/>
              <a:ext cx="3384550" cy="485775"/>
            </a:xfrm>
            <a:custGeom>
              <a:avLst/>
              <a:gdLst/>
              <a:ahLst/>
              <a:cxnLst/>
              <a:rect l="l" t="t" r="r" b="b"/>
              <a:pathLst>
                <a:path w="3384550" h="485775">
                  <a:moveTo>
                    <a:pt x="3303524" y="0"/>
                  </a:moveTo>
                  <a:lnTo>
                    <a:pt x="80899" y="0"/>
                  </a:lnTo>
                  <a:lnTo>
                    <a:pt x="49399" y="6353"/>
                  </a:lnTo>
                  <a:lnTo>
                    <a:pt x="23685" y="23685"/>
                  </a:lnTo>
                  <a:lnTo>
                    <a:pt x="6353" y="49399"/>
                  </a:lnTo>
                  <a:lnTo>
                    <a:pt x="0" y="80899"/>
                  </a:lnTo>
                  <a:lnTo>
                    <a:pt x="0" y="404368"/>
                  </a:lnTo>
                  <a:lnTo>
                    <a:pt x="6353" y="435867"/>
                  </a:lnTo>
                  <a:lnTo>
                    <a:pt x="23685" y="461581"/>
                  </a:lnTo>
                  <a:lnTo>
                    <a:pt x="49399" y="478913"/>
                  </a:lnTo>
                  <a:lnTo>
                    <a:pt x="80899" y="485267"/>
                  </a:lnTo>
                  <a:lnTo>
                    <a:pt x="3303524" y="485267"/>
                  </a:lnTo>
                  <a:lnTo>
                    <a:pt x="3334970" y="478913"/>
                  </a:lnTo>
                  <a:lnTo>
                    <a:pt x="3360689" y="461581"/>
                  </a:lnTo>
                  <a:lnTo>
                    <a:pt x="3378051" y="435867"/>
                  </a:lnTo>
                  <a:lnTo>
                    <a:pt x="3384423" y="404368"/>
                  </a:lnTo>
                  <a:lnTo>
                    <a:pt x="3384423" y="80899"/>
                  </a:lnTo>
                  <a:lnTo>
                    <a:pt x="3378051" y="49399"/>
                  </a:lnTo>
                  <a:lnTo>
                    <a:pt x="3360689" y="23685"/>
                  </a:lnTo>
                  <a:lnTo>
                    <a:pt x="3334970" y="6353"/>
                  </a:lnTo>
                  <a:lnTo>
                    <a:pt x="3303524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" name="object 10"/>
            <p:cNvSpPr/>
            <p:nvPr/>
          </p:nvSpPr>
          <p:spPr>
            <a:xfrm>
              <a:off x="5580126" y="135381"/>
              <a:ext cx="3384550" cy="485775"/>
            </a:xfrm>
            <a:custGeom>
              <a:avLst/>
              <a:gdLst/>
              <a:ahLst/>
              <a:cxnLst/>
              <a:rect l="l" t="t" r="r" b="b"/>
              <a:pathLst>
                <a:path w="3384550" h="485775">
                  <a:moveTo>
                    <a:pt x="0" y="80899"/>
                  </a:moveTo>
                  <a:lnTo>
                    <a:pt x="6353" y="49399"/>
                  </a:lnTo>
                  <a:lnTo>
                    <a:pt x="23685" y="23685"/>
                  </a:lnTo>
                  <a:lnTo>
                    <a:pt x="49399" y="6353"/>
                  </a:lnTo>
                  <a:lnTo>
                    <a:pt x="80899" y="0"/>
                  </a:lnTo>
                  <a:lnTo>
                    <a:pt x="3303524" y="0"/>
                  </a:lnTo>
                  <a:lnTo>
                    <a:pt x="3334970" y="6353"/>
                  </a:lnTo>
                  <a:lnTo>
                    <a:pt x="3360689" y="23685"/>
                  </a:lnTo>
                  <a:lnTo>
                    <a:pt x="3378051" y="49399"/>
                  </a:lnTo>
                  <a:lnTo>
                    <a:pt x="3384423" y="80899"/>
                  </a:lnTo>
                  <a:lnTo>
                    <a:pt x="3384423" y="404368"/>
                  </a:lnTo>
                  <a:lnTo>
                    <a:pt x="3378051" y="435867"/>
                  </a:lnTo>
                  <a:lnTo>
                    <a:pt x="3360689" y="461581"/>
                  </a:lnTo>
                  <a:lnTo>
                    <a:pt x="3334970" y="478913"/>
                  </a:lnTo>
                  <a:lnTo>
                    <a:pt x="3303524" y="485267"/>
                  </a:lnTo>
                  <a:lnTo>
                    <a:pt x="80899" y="485267"/>
                  </a:lnTo>
                  <a:lnTo>
                    <a:pt x="49399" y="478913"/>
                  </a:lnTo>
                  <a:lnTo>
                    <a:pt x="23685" y="461581"/>
                  </a:lnTo>
                  <a:lnTo>
                    <a:pt x="6353" y="435867"/>
                  </a:lnTo>
                  <a:lnTo>
                    <a:pt x="0" y="404368"/>
                  </a:lnTo>
                  <a:lnTo>
                    <a:pt x="0" y="80899"/>
                  </a:lnTo>
                  <a:close/>
                </a:path>
              </a:pathLst>
            </a:custGeom>
            <a:ln w="25400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1" name="object 11"/>
          <p:cNvSpPr txBox="1"/>
          <p:nvPr/>
        </p:nvSpPr>
        <p:spPr>
          <a:xfrm>
            <a:off x="5604668" y="231089"/>
            <a:ext cx="3335654" cy="26924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498475">
              <a:lnSpc>
                <a:spcPct val="100000"/>
              </a:lnSpc>
              <a:spcBef>
                <a:spcPts val="95"/>
              </a:spcBef>
            </a:pPr>
            <a:r>
              <a:rPr sz="1600" dirty="0">
                <a:solidFill>
                  <a:srgbClr val="FFFFFF"/>
                </a:solidFill>
                <a:latin typeface="Calibri"/>
                <a:cs typeface="Calibri"/>
              </a:rPr>
              <a:t>IV</a:t>
            </a:r>
            <a:r>
              <a:rPr sz="1600" spc="-3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600" dirty="0">
                <a:solidFill>
                  <a:srgbClr val="FFFFFF"/>
                </a:solidFill>
                <a:latin typeface="Calibri"/>
                <a:cs typeface="Calibri"/>
              </a:rPr>
              <a:t>.</a:t>
            </a:r>
            <a:r>
              <a:rPr sz="1600" spc="-4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600" dirty="0">
                <a:solidFill>
                  <a:srgbClr val="FFFFFF"/>
                </a:solidFill>
                <a:latin typeface="Calibri"/>
                <a:cs typeface="Calibri"/>
              </a:rPr>
              <a:t>Les</a:t>
            </a:r>
            <a:r>
              <a:rPr sz="1600" spc="-3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600" dirty="0">
                <a:solidFill>
                  <a:srgbClr val="FFFFFF"/>
                </a:solidFill>
                <a:latin typeface="Calibri"/>
                <a:cs typeface="Calibri"/>
              </a:rPr>
              <a:t>roches</a:t>
            </a:r>
            <a:r>
              <a:rPr sz="1600" spc="-10" dirty="0">
                <a:solidFill>
                  <a:srgbClr val="FFFFFF"/>
                </a:solidFill>
                <a:latin typeface="Calibri"/>
                <a:cs typeface="Calibri"/>
              </a:rPr>
              <a:t> magmatiques</a:t>
            </a:r>
            <a:endParaRPr sz="1600">
              <a:latin typeface="Calibri"/>
              <a:cs typeface="Calibri"/>
            </a:endParaRPr>
          </a:p>
        </p:txBody>
      </p:sp>
      <p:grpSp>
        <p:nvGrpSpPr>
          <p:cNvPr id="12" name="object 12"/>
          <p:cNvGrpSpPr/>
          <p:nvPr/>
        </p:nvGrpSpPr>
        <p:grpSpPr>
          <a:xfrm>
            <a:off x="186207" y="811148"/>
            <a:ext cx="4486910" cy="3194050"/>
            <a:chOff x="186207" y="811148"/>
            <a:chExt cx="4486910" cy="3194050"/>
          </a:xfrm>
        </p:grpSpPr>
        <p:pic>
          <p:nvPicPr>
            <p:cNvPr id="13" name="object 13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300887" y="1974456"/>
              <a:ext cx="2668817" cy="654316"/>
            </a:xfrm>
            <a:prstGeom prst="rect">
              <a:avLst/>
            </a:prstGeom>
          </p:spPr>
        </p:pic>
        <p:pic>
          <p:nvPicPr>
            <p:cNvPr id="14" name="object 14"/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186207" y="3213988"/>
              <a:ext cx="1080147" cy="791083"/>
            </a:xfrm>
            <a:prstGeom prst="rect">
              <a:avLst/>
            </a:prstGeom>
          </p:spPr>
        </p:pic>
        <p:pic>
          <p:nvPicPr>
            <p:cNvPr id="15" name="object 15"/>
            <p:cNvPicPr/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1391030" y="3220719"/>
              <a:ext cx="997076" cy="781557"/>
            </a:xfrm>
            <a:prstGeom prst="rect">
              <a:avLst/>
            </a:prstGeom>
          </p:spPr>
        </p:pic>
        <p:pic>
          <p:nvPicPr>
            <p:cNvPr id="16" name="object 16"/>
            <p:cNvPicPr/>
            <p:nvPr/>
          </p:nvPicPr>
          <p:blipFill>
            <a:blip r:embed="rId11" cstate="print"/>
            <a:stretch>
              <a:fillRect/>
            </a:stretch>
          </p:blipFill>
          <p:spPr>
            <a:xfrm>
              <a:off x="2554223" y="3220719"/>
              <a:ext cx="986663" cy="767714"/>
            </a:xfrm>
            <a:prstGeom prst="rect">
              <a:avLst/>
            </a:prstGeom>
          </p:spPr>
        </p:pic>
        <p:pic>
          <p:nvPicPr>
            <p:cNvPr id="17" name="object 17"/>
            <p:cNvPicPr/>
            <p:nvPr/>
          </p:nvPicPr>
          <p:blipFill>
            <a:blip r:embed="rId12" cstate="print"/>
            <a:stretch>
              <a:fillRect/>
            </a:stretch>
          </p:blipFill>
          <p:spPr>
            <a:xfrm>
              <a:off x="3675888" y="3229356"/>
              <a:ext cx="997076" cy="747903"/>
            </a:xfrm>
            <a:prstGeom prst="rect">
              <a:avLst/>
            </a:prstGeom>
          </p:spPr>
        </p:pic>
        <p:pic>
          <p:nvPicPr>
            <p:cNvPr id="18" name="object 18"/>
            <p:cNvPicPr/>
            <p:nvPr/>
          </p:nvPicPr>
          <p:blipFill>
            <a:blip r:embed="rId13" cstate="print"/>
            <a:stretch>
              <a:fillRect/>
            </a:stretch>
          </p:blipFill>
          <p:spPr>
            <a:xfrm>
              <a:off x="186207" y="811148"/>
              <a:ext cx="997064" cy="922654"/>
            </a:xfrm>
            <a:prstGeom prst="rect">
              <a:avLst/>
            </a:prstGeom>
          </p:spPr>
        </p:pic>
        <p:pic>
          <p:nvPicPr>
            <p:cNvPr id="19" name="object 19"/>
            <p:cNvPicPr/>
            <p:nvPr/>
          </p:nvPicPr>
          <p:blipFill>
            <a:blip r:embed="rId14" cstate="print"/>
            <a:stretch>
              <a:fillRect/>
            </a:stretch>
          </p:blipFill>
          <p:spPr>
            <a:xfrm>
              <a:off x="1432560" y="811148"/>
              <a:ext cx="1177036" cy="922654"/>
            </a:xfrm>
            <a:prstGeom prst="rect">
              <a:avLst/>
            </a:prstGeom>
          </p:spPr>
        </p:pic>
        <p:pic>
          <p:nvPicPr>
            <p:cNvPr id="20" name="object 20"/>
            <p:cNvPicPr/>
            <p:nvPr/>
          </p:nvPicPr>
          <p:blipFill>
            <a:blip r:embed="rId15" cstate="print"/>
            <a:stretch>
              <a:fillRect/>
            </a:stretch>
          </p:blipFill>
          <p:spPr>
            <a:xfrm>
              <a:off x="2695067" y="811148"/>
              <a:ext cx="1081278" cy="922654"/>
            </a:xfrm>
            <a:prstGeom prst="rect">
              <a:avLst/>
            </a:prstGeom>
          </p:spPr>
        </p:pic>
        <p:sp>
          <p:nvSpPr>
            <p:cNvPr id="21" name="object 21"/>
            <p:cNvSpPr/>
            <p:nvPr/>
          </p:nvSpPr>
          <p:spPr>
            <a:xfrm>
              <a:off x="522008" y="1492503"/>
              <a:ext cx="3390265" cy="1963420"/>
            </a:xfrm>
            <a:custGeom>
              <a:avLst/>
              <a:gdLst/>
              <a:ahLst/>
              <a:cxnLst/>
              <a:rect l="l" t="t" r="r" b="b"/>
              <a:pathLst>
                <a:path w="3390265" h="1963420">
                  <a:moveTo>
                    <a:pt x="76200" y="1768983"/>
                  </a:moveTo>
                  <a:lnTo>
                    <a:pt x="42862" y="1768983"/>
                  </a:lnTo>
                  <a:lnTo>
                    <a:pt x="42862" y="1021969"/>
                  </a:lnTo>
                  <a:lnTo>
                    <a:pt x="33337" y="1021969"/>
                  </a:lnTo>
                  <a:lnTo>
                    <a:pt x="33337" y="1768983"/>
                  </a:lnTo>
                  <a:lnTo>
                    <a:pt x="0" y="1768983"/>
                  </a:lnTo>
                  <a:lnTo>
                    <a:pt x="38100" y="1845183"/>
                  </a:lnTo>
                  <a:lnTo>
                    <a:pt x="69850" y="1781683"/>
                  </a:lnTo>
                  <a:lnTo>
                    <a:pt x="76200" y="1768983"/>
                  </a:lnTo>
                  <a:close/>
                </a:path>
                <a:path w="3390265" h="1963420">
                  <a:moveTo>
                    <a:pt x="76200" y="76200"/>
                  </a:moveTo>
                  <a:lnTo>
                    <a:pt x="69850" y="63500"/>
                  </a:lnTo>
                  <a:lnTo>
                    <a:pt x="38100" y="0"/>
                  </a:lnTo>
                  <a:lnTo>
                    <a:pt x="0" y="76200"/>
                  </a:lnTo>
                  <a:lnTo>
                    <a:pt x="33337" y="76200"/>
                  </a:lnTo>
                  <a:lnTo>
                    <a:pt x="33337" y="606552"/>
                  </a:lnTo>
                  <a:lnTo>
                    <a:pt x="42862" y="606552"/>
                  </a:lnTo>
                  <a:lnTo>
                    <a:pt x="42862" y="76200"/>
                  </a:lnTo>
                  <a:lnTo>
                    <a:pt x="76200" y="76200"/>
                  </a:lnTo>
                  <a:close/>
                </a:path>
                <a:path w="3390265" h="1963420">
                  <a:moveTo>
                    <a:pt x="1097495" y="78486"/>
                  </a:moveTo>
                  <a:lnTo>
                    <a:pt x="1021295" y="116713"/>
                  </a:lnTo>
                  <a:lnTo>
                    <a:pt x="1047991" y="136652"/>
                  </a:lnTo>
                  <a:lnTo>
                    <a:pt x="698995" y="603758"/>
                  </a:lnTo>
                  <a:lnTo>
                    <a:pt x="706628" y="609346"/>
                  </a:lnTo>
                  <a:lnTo>
                    <a:pt x="1055700" y="142405"/>
                  </a:lnTo>
                  <a:lnTo>
                    <a:pt x="1082382" y="162306"/>
                  </a:lnTo>
                  <a:lnTo>
                    <a:pt x="1088834" y="126492"/>
                  </a:lnTo>
                  <a:lnTo>
                    <a:pt x="1097495" y="78486"/>
                  </a:lnTo>
                  <a:close/>
                </a:path>
                <a:path w="3390265" h="1963420">
                  <a:moveTo>
                    <a:pt x="1100035" y="1877822"/>
                  </a:moveTo>
                  <a:lnTo>
                    <a:pt x="1069784" y="1891817"/>
                  </a:lnTo>
                  <a:lnTo>
                    <a:pt x="665581" y="1019937"/>
                  </a:lnTo>
                  <a:lnTo>
                    <a:pt x="656945" y="1024001"/>
                  </a:lnTo>
                  <a:lnTo>
                    <a:pt x="1061173" y="1895792"/>
                  </a:lnTo>
                  <a:lnTo>
                    <a:pt x="1030820" y="1909826"/>
                  </a:lnTo>
                  <a:lnTo>
                    <a:pt x="1097495" y="1962912"/>
                  </a:lnTo>
                  <a:lnTo>
                    <a:pt x="1099146" y="1907286"/>
                  </a:lnTo>
                  <a:lnTo>
                    <a:pt x="1100035" y="1877822"/>
                  </a:lnTo>
                  <a:close/>
                </a:path>
                <a:path w="3390265" h="1963420">
                  <a:moveTo>
                    <a:pt x="2251672" y="1845183"/>
                  </a:moveTo>
                  <a:lnTo>
                    <a:pt x="2237435" y="1804162"/>
                  </a:lnTo>
                  <a:lnTo>
                    <a:pt x="2223732" y="1764665"/>
                  </a:lnTo>
                  <a:lnTo>
                    <a:pt x="2200402" y="1788553"/>
                  </a:lnTo>
                  <a:lnTo>
                    <a:pt x="1412328" y="1018540"/>
                  </a:lnTo>
                  <a:lnTo>
                    <a:pt x="1405724" y="1025398"/>
                  </a:lnTo>
                  <a:lnTo>
                    <a:pt x="2193810" y="1795297"/>
                  </a:lnTo>
                  <a:lnTo>
                    <a:pt x="2170519" y="1819148"/>
                  </a:lnTo>
                  <a:lnTo>
                    <a:pt x="2251672" y="1845183"/>
                  </a:lnTo>
                  <a:close/>
                </a:path>
                <a:path w="3390265" h="1963420">
                  <a:moveTo>
                    <a:pt x="2369401" y="149606"/>
                  </a:moveTo>
                  <a:lnTo>
                    <a:pt x="2284311" y="154559"/>
                  </a:lnTo>
                  <a:lnTo>
                    <a:pt x="2300998" y="183502"/>
                  </a:lnTo>
                  <a:lnTo>
                    <a:pt x="1572856" y="602488"/>
                  </a:lnTo>
                  <a:lnTo>
                    <a:pt x="1577555" y="610743"/>
                  </a:lnTo>
                  <a:lnTo>
                    <a:pt x="2305748" y="191719"/>
                  </a:lnTo>
                  <a:lnTo>
                    <a:pt x="2322411" y="220599"/>
                  </a:lnTo>
                  <a:lnTo>
                    <a:pt x="2351151" y="177165"/>
                  </a:lnTo>
                  <a:lnTo>
                    <a:pt x="2369401" y="149606"/>
                  </a:lnTo>
                  <a:close/>
                </a:path>
                <a:path w="3390265" h="1963420">
                  <a:moveTo>
                    <a:pt x="3390100" y="1884426"/>
                  </a:moveTo>
                  <a:lnTo>
                    <a:pt x="3372307" y="1852803"/>
                  </a:lnTo>
                  <a:lnTo>
                    <a:pt x="3348317" y="1810131"/>
                  </a:lnTo>
                  <a:lnTo>
                    <a:pt x="3329622" y="1837791"/>
                  </a:lnTo>
                  <a:lnTo>
                    <a:pt x="2117941" y="1018032"/>
                  </a:lnTo>
                  <a:lnTo>
                    <a:pt x="2112607" y="1025906"/>
                  </a:lnTo>
                  <a:lnTo>
                    <a:pt x="3324288" y="1845665"/>
                  </a:lnTo>
                  <a:lnTo>
                    <a:pt x="3305645" y="1873250"/>
                  </a:lnTo>
                  <a:lnTo>
                    <a:pt x="3390100" y="1884426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22" name="object 22"/>
          <p:cNvSpPr txBox="1"/>
          <p:nvPr/>
        </p:nvSpPr>
        <p:spPr>
          <a:xfrm>
            <a:off x="7342123" y="1130553"/>
            <a:ext cx="147256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448309" algn="l"/>
                <a:tab pos="1224280" algn="l"/>
              </a:tabLst>
            </a:pPr>
            <a:r>
              <a:rPr sz="1800" spc="-25" dirty="0">
                <a:latin typeface="Calibri"/>
                <a:cs typeface="Calibri"/>
              </a:rPr>
              <a:t>du</a:t>
            </a:r>
            <a:r>
              <a:rPr sz="1800" dirty="0">
                <a:latin typeface="Calibri"/>
                <a:cs typeface="Calibri"/>
              </a:rPr>
              <a:t>	</a:t>
            </a:r>
            <a:r>
              <a:rPr sz="1800" spc="-20" dirty="0">
                <a:latin typeface="Calibri"/>
                <a:cs typeface="Calibri"/>
              </a:rPr>
              <a:t>temps</a:t>
            </a:r>
            <a:r>
              <a:rPr sz="1800" dirty="0">
                <a:latin typeface="Calibri"/>
                <a:cs typeface="Calibri"/>
              </a:rPr>
              <a:t>	</a:t>
            </a:r>
            <a:r>
              <a:rPr sz="1800" spc="-25" dirty="0">
                <a:latin typeface="Calibri"/>
                <a:cs typeface="Calibri"/>
              </a:rPr>
              <a:t>de</a:t>
            </a:r>
            <a:endParaRPr sz="1800">
              <a:latin typeface="Calibri"/>
              <a:cs typeface="Calibri"/>
            </a:endParaRPr>
          </a:p>
        </p:txBody>
      </p:sp>
      <p:sp>
        <p:nvSpPr>
          <p:cNvPr id="23" name="object 23"/>
          <p:cNvSpPr txBox="1"/>
          <p:nvPr/>
        </p:nvSpPr>
        <p:spPr>
          <a:xfrm>
            <a:off x="5162550" y="1130553"/>
            <a:ext cx="2047239" cy="571500"/>
          </a:xfrm>
          <a:prstGeom prst="rect">
            <a:avLst/>
          </a:prstGeom>
        </p:spPr>
        <p:txBody>
          <a:bodyPr vert="horz" wrap="square" lIns="0" tIns="23495" rIns="0" bIns="0" rtlCol="0">
            <a:spAutoFit/>
          </a:bodyPr>
          <a:lstStyle/>
          <a:p>
            <a:pPr marL="12700" marR="5080">
              <a:lnSpc>
                <a:spcPts val="2140"/>
              </a:lnSpc>
              <a:spcBef>
                <a:spcPts val="185"/>
              </a:spcBef>
              <a:tabLst>
                <a:tab pos="433070" algn="l"/>
                <a:tab pos="1035050" algn="l"/>
                <a:tab pos="1408430" algn="l"/>
                <a:tab pos="1466215" algn="l"/>
                <a:tab pos="1873250" algn="l"/>
              </a:tabLst>
            </a:pPr>
            <a:r>
              <a:rPr sz="1800" spc="-50" dirty="0">
                <a:latin typeface="Wingdings"/>
                <a:cs typeface="Wingdings"/>
              </a:rPr>
              <a:t></a:t>
            </a:r>
            <a:r>
              <a:rPr sz="1800" dirty="0">
                <a:latin typeface="Times New Roman"/>
                <a:cs typeface="Times New Roman"/>
              </a:rPr>
              <a:t>	</a:t>
            </a:r>
            <a:r>
              <a:rPr sz="1800" spc="-20" dirty="0">
                <a:latin typeface="Calibri"/>
                <a:cs typeface="Calibri"/>
              </a:rPr>
              <a:t>Rôle</a:t>
            </a:r>
            <a:r>
              <a:rPr sz="1800" dirty="0">
                <a:latin typeface="Calibri"/>
                <a:cs typeface="Calibri"/>
              </a:rPr>
              <a:t>	</a:t>
            </a:r>
            <a:r>
              <a:rPr sz="1800" spc="-25" dirty="0">
                <a:latin typeface="Calibri"/>
                <a:cs typeface="Calibri"/>
              </a:rPr>
              <a:t>de</a:t>
            </a:r>
            <a:r>
              <a:rPr sz="1800" dirty="0">
                <a:latin typeface="Calibri"/>
                <a:cs typeface="Calibri"/>
              </a:rPr>
              <a:t>		</a:t>
            </a:r>
            <a:r>
              <a:rPr sz="1800" spc="-10" dirty="0">
                <a:latin typeface="Calibri"/>
                <a:cs typeface="Calibri"/>
              </a:rPr>
              <a:t>l’effet cristallisation</a:t>
            </a:r>
            <a:r>
              <a:rPr sz="1800" dirty="0">
                <a:latin typeface="Calibri"/>
                <a:cs typeface="Calibri"/>
              </a:rPr>
              <a:t>	</a:t>
            </a:r>
            <a:r>
              <a:rPr sz="1800" spc="-25" dirty="0">
                <a:latin typeface="Calibri"/>
                <a:cs typeface="Calibri"/>
              </a:rPr>
              <a:t>sur</a:t>
            </a:r>
            <a:r>
              <a:rPr sz="1800" dirty="0">
                <a:latin typeface="Calibri"/>
                <a:cs typeface="Calibri"/>
              </a:rPr>
              <a:t>	</a:t>
            </a:r>
            <a:r>
              <a:rPr sz="1800" spc="-25" dirty="0">
                <a:latin typeface="Calibri"/>
                <a:cs typeface="Calibri"/>
              </a:rPr>
              <a:t>la</a:t>
            </a:r>
            <a:endParaRPr sz="1800">
              <a:latin typeface="Calibri"/>
              <a:cs typeface="Calibri"/>
            </a:endParaRPr>
          </a:p>
        </p:txBody>
      </p:sp>
      <p:sp>
        <p:nvSpPr>
          <p:cNvPr id="24" name="object 24"/>
          <p:cNvSpPr txBox="1"/>
          <p:nvPr/>
        </p:nvSpPr>
        <p:spPr>
          <a:xfrm>
            <a:off x="7361935" y="1402207"/>
            <a:ext cx="1450340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1112520" algn="l"/>
              </a:tabLst>
            </a:pPr>
            <a:r>
              <a:rPr sz="1800" spc="-10" dirty="0">
                <a:latin typeface="Calibri"/>
                <a:cs typeface="Calibri"/>
              </a:rPr>
              <a:t>formation</a:t>
            </a:r>
            <a:r>
              <a:rPr sz="1800" dirty="0">
                <a:latin typeface="Calibri"/>
                <a:cs typeface="Calibri"/>
              </a:rPr>
              <a:t>	</a:t>
            </a:r>
            <a:r>
              <a:rPr sz="1800" spc="-25" dirty="0">
                <a:latin typeface="Calibri"/>
                <a:cs typeface="Calibri"/>
              </a:rPr>
              <a:t>des</a:t>
            </a:r>
            <a:endParaRPr sz="1800">
              <a:latin typeface="Calibri"/>
              <a:cs typeface="Calibri"/>
            </a:endParaRPr>
          </a:p>
        </p:txBody>
      </p:sp>
      <p:sp>
        <p:nvSpPr>
          <p:cNvPr id="25" name="object 25"/>
          <p:cNvSpPr txBox="1"/>
          <p:nvPr/>
        </p:nvSpPr>
        <p:spPr>
          <a:xfrm>
            <a:off x="5162550" y="1676527"/>
            <a:ext cx="3649979" cy="139763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algn="just">
              <a:lnSpc>
                <a:spcPct val="100000"/>
              </a:lnSpc>
              <a:spcBef>
                <a:spcPts val="100"/>
              </a:spcBef>
            </a:pPr>
            <a:r>
              <a:rPr sz="1800" dirty="0">
                <a:latin typeface="Calibri"/>
                <a:cs typeface="Calibri"/>
              </a:rPr>
              <a:t>cristaux</a:t>
            </a:r>
            <a:r>
              <a:rPr sz="1800" spc="45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:</a:t>
            </a:r>
            <a:r>
              <a:rPr sz="1800" spc="40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Pour</a:t>
            </a:r>
            <a:r>
              <a:rPr sz="1800" spc="35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une</a:t>
            </a:r>
            <a:r>
              <a:rPr sz="1800" spc="50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même</a:t>
            </a:r>
            <a:r>
              <a:rPr sz="1800" spc="45" dirty="0">
                <a:latin typeface="Calibri"/>
                <a:cs typeface="Calibri"/>
              </a:rPr>
              <a:t> </a:t>
            </a:r>
            <a:r>
              <a:rPr sz="1800" spc="-10" dirty="0">
                <a:latin typeface="Calibri"/>
                <a:cs typeface="Calibri"/>
              </a:rPr>
              <a:t>composition </a:t>
            </a:r>
            <a:r>
              <a:rPr sz="1800" dirty="0">
                <a:latin typeface="Calibri"/>
                <a:cs typeface="Calibri"/>
              </a:rPr>
              <a:t>chimique</a:t>
            </a:r>
            <a:r>
              <a:rPr sz="1800" spc="100" dirty="0">
                <a:latin typeface="Calibri"/>
                <a:cs typeface="Calibri"/>
              </a:rPr>
              <a:t>  </a:t>
            </a:r>
            <a:r>
              <a:rPr sz="1800" dirty="0">
                <a:latin typeface="Calibri"/>
                <a:cs typeface="Calibri"/>
              </a:rPr>
              <a:t>globale</a:t>
            </a:r>
            <a:r>
              <a:rPr sz="1800" spc="105" dirty="0">
                <a:latin typeface="Calibri"/>
                <a:cs typeface="Calibri"/>
              </a:rPr>
              <a:t>  </a:t>
            </a:r>
            <a:r>
              <a:rPr sz="1800" dirty="0">
                <a:latin typeface="Calibri"/>
                <a:cs typeface="Calibri"/>
              </a:rPr>
              <a:t>du</a:t>
            </a:r>
            <a:r>
              <a:rPr sz="1800" spc="105" dirty="0">
                <a:latin typeface="Calibri"/>
                <a:cs typeface="Calibri"/>
              </a:rPr>
              <a:t>  </a:t>
            </a:r>
            <a:r>
              <a:rPr sz="1800" dirty="0">
                <a:latin typeface="Calibri"/>
                <a:cs typeface="Calibri"/>
              </a:rPr>
              <a:t>liquide</a:t>
            </a:r>
            <a:r>
              <a:rPr sz="1800" spc="105" dirty="0">
                <a:latin typeface="Calibri"/>
                <a:cs typeface="Calibri"/>
              </a:rPr>
              <a:t>  </a:t>
            </a:r>
            <a:r>
              <a:rPr sz="1800" spc="-10" dirty="0">
                <a:latin typeface="Calibri"/>
                <a:cs typeface="Calibri"/>
              </a:rPr>
              <a:t>source, </a:t>
            </a:r>
            <a:r>
              <a:rPr sz="1800" dirty="0">
                <a:latin typeface="Calibri"/>
                <a:cs typeface="Calibri"/>
              </a:rPr>
              <a:t>différentes</a:t>
            </a:r>
            <a:r>
              <a:rPr sz="1800" spc="425" dirty="0">
                <a:latin typeface="Calibri"/>
                <a:cs typeface="Calibri"/>
              </a:rPr>
              <a:t>    </a:t>
            </a:r>
            <a:r>
              <a:rPr sz="1800" dirty="0">
                <a:latin typeface="Calibri"/>
                <a:cs typeface="Calibri"/>
              </a:rPr>
              <a:t>textures</a:t>
            </a:r>
            <a:r>
              <a:rPr sz="1800" spc="425" dirty="0">
                <a:latin typeface="Calibri"/>
                <a:cs typeface="Calibri"/>
              </a:rPr>
              <a:t>    </a:t>
            </a:r>
            <a:r>
              <a:rPr sz="1800" spc="-10" dirty="0">
                <a:latin typeface="Calibri"/>
                <a:cs typeface="Calibri"/>
              </a:rPr>
              <a:t>cristallines </a:t>
            </a:r>
            <a:r>
              <a:rPr sz="1800" dirty="0">
                <a:latin typeface="Calibri"/>
                <a:cs typeface="Calibri"/>
              </a:rPr>
              <a:t>peuvent</a:t>
            </a:r>
            <a:r>
              <a:rPr sz="1800" spc="160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être</a:t>
            </a:r>
            <a:r>
              <a:rPr sz="1800" spc="175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obtenues</a:t>
            </a:r>
            <a:r>
              <a:rPr sz="1800" spc="170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selon</a:t>
            </a:r>
            <a:r>
              <a:rPr sz="1800" spc="175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la</a:t>
            </a:r>
            <a:r>
              <a:rPr sz="1800" spc="195" dirty="0">
                <a:latin typeface="Calibri"/>
                <a:cs typeface="Calibri"/>
              </a:rPr>
              <a:t> </a:t>
            </a:r>
            <a:r>
              <a:rPr sz="1800" spc="-10" dirty="0">
                <a:latin typeface="Calibri"/>
                <a:cs typeface="Calibri"/>
              </a:rPr>
              <a:t>durée </a:t>
            </a:r>
            <a:r>
              <a:rPr sz="1800" dirty="0">
                <a:latin typeface="Calibri"/>
                <a:cs typeface="Calibri"/>
              </a:rPr>
              <a:t>de</a:t>
            </a:r>
            <a:r>
              <a:rPr sz="1800" spc="10" dirty="0">
                <a:latin typeface="Calibri"/>
                <a:cs typeface="Calibri"/>
              </a:rPr>
              <a:t> </a:t>
            </a:r>
            <a:r>
              <a:rPr sz="1800" spc="-10" dirty="0">
                <a:latin typeface="Calibri"/>
                <a:cs typeface="Calibri"/>
              </a:rPr>
              <a:t>refroidissement</a:t>
            </a:r>
            <a:r>
              <a:rPr sz="1800" spc="-20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du </a:t>
            </a:r>
            <a:r>
              <a:rPr sz="1800" spc="-10" dirty="0">
                <a:latin typeface="Calibri"/>
                <a:cs typeface="Calibri"/>
              </a:rPr>
              <a:t>magma.</a:t>
            </a:r>
            <a:endParaRPr sz="1800">
              <a:latin typeface="Calibri"/>
              <a:cs typeface="Calibri"/>
            </a:endParaRPr>
          </a:p>
        </p:txBody>
      </p:sp>
      <p:sp>
        <p:nvSpPr>
          <p:cNvPr id="26" name="object 26"/>
          <p:cNvSpPr/>
          <p:nvPr/>
        </p:nvSpPr>
        <p:spPr>
          <a:xfrm>
            <a:off x="159626" y="5345887"/>
            <a:ext cx="3644265" cy="1323975"/>
          </a:xfrm>
          <a:custGeom>
            <a:avLst/>
            <a:gdLst/>
            <a:ahLst/>
            <a:cxnLst/>
            <a:rect l="l" t="t" r="r" b="b"/>
            <a:pathLst>
              <a:path w="3644265" h="1323975">
                <a:moveTo>
                  <a:pt x="0" y="1323466"/>
                </a:moveTo>
                <a:lnTo>
                  <a:pt x="3643884" y="1323466"/>
                </a:lnTo>
                <a:lnTo>
                  <a:pt x="3643884" y="0"/>
                </a:lnTo>
                <a:lnTo>
                  <a:pt x="0" y="0"/>
                </a:lnTo>
                <a:lnTo>
                  <a:pt x="0" y="1323466"/>
                </a:lnTo>
                <a:close/>
              </a:path>
            </a:pathLst>
          </a:custGeom>
          <a:ln w="25399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7" name="object 27"/>
          <p:cNvSpPr txBox="1"/>
          <p:nvPr/>
        </p:nvSpPr>
        <p:spPr>
          <a:xfrm>
            <a:off x="238455" y="5367908"/>
            <a:ext cx="3485515" cy="12446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 marR="5080" algn="just">
              <a:lnSpc>
                <a:spcPct val="100000"/>
              </a:lnSpc>
              <a:spcBef>
                <a:spcPts val="95"/>
              </a:spcBef>
            </a:pPr>
            <a:r>
              <a:rPr sz="1600" dirty="0">
                <a:latin typeface="Calibri"/>
                <a:cs typeface="Calibri"/>
              </a:rPr>
              <a:t>Similitude</a:t>
            </a:r>
            <a:r>
              <a:rPr sz="1600" spc="-15" dirty="0">
                <a:latin typeface="Calibri"/>
                <a:cs typeface="Calibri"/>
              </a:rPr>
              <a:t> </a:t>
            </a:r>
            <a:r>
              <a:rPr sz="1600" dirty="0">
                <a:latin typeface="Calibri"/>
                <a:cs typeface="Calibri"/>
              </a:rPr>
              <a:t>en</a:t>
            </a:r>
            <a:r>
              <a:rPr sz="1600" spc="-10" dirty="0">
                <a:latin typeface="Calibri"/>
                <a:cs typeface="Calibri"/>
              </a:rPr>
              <a:t> </a:t>
            </a:r>
            <a:r>
              <a:rPr sz="1600" dirty="0">
                <a:latin typeface="Calibri"/>
                <a:cs typeface="Calibri"/>
              </a:rPr>
              <a:t>composition</a:t>
            </a:r>
            <a:r>
              <a:rPr sz="1600" spc="-10" dirty="0">
                <a:latin typeface="Calibri"/>
                <a:cs typeface="Calibri"/>
              </a:rPr>
              <a:t> </a:t>
            </a:r>
            <a:r>
              <a:rPr sz="1600" dirty="0">
                <a:latin typeface="Calibri"/>
                <a:cs typeface="Calibri"/>
              </a:rPr>
              <a:t>chimique</a:t>
            </a:r>
            <a:r>
              <a:rPr sz="1600" spc="-15" dirty="0">
                <a:latin typeface="Calibri"/>
                <a:cs typeface="Calibri"/>
              </a:rPr>
              <a:t> </a:t>
            </a:r>
            <a:r>
              <a:rPr sz="1600" spc="-10" dirty="0">
                <a:latin typeface="Calibri"/>
                <a:cs typeface="Calibri"/>
              </a:rPr>
              <a:t>entre </a:t>
            </a:r>
            <a:r>
              <a:rPr sz="1600" dirty="0">
                <a:latin typeface="Calibri"/>
                <a:cs typeface="Calibri"/>
              </a:rPr>
              <a:t>certaines</a:t>
            </a:r>
            <a:r>
              <a:rPr sz="1600" spc="465" dirty="0">
                <a:latin typeface="Calibri"/>
                <a:cs typeface="Calibri"/>
              </a:rPr>
              <a:t> </a:t>
            </a:r>
            <a:r>
              <a:rPr sz="1600" dirty="0">
                <a:latin typeface="Calibri"/>
                <a:cs typeface="Calibri"/>
              </a:rPr>
              <a:t>roches</a:t>
            </a:r>
            <a:r>
              <a:rPr sz="1600" spc="484" dirty="0">
                <a:latin typeface="Calibri"/>
                <a:cs typeface="Calibri"/>
              </a:rPr>
              <a:t> </a:t>
            </a:r>
            <a:r>
              <a:rPr sz="1600" dirty="0">
                <a:latin typeface="Calibri"/>
                <a:cs typeface="Calibri"/>
              </a:rPr>
              <a:t>plutoniques</a:t>
            </a:r>
            <a:r>
              <a:rPr sz="1600" spc="470" dirty="0">
                <a:latin typeface="Calibri"/>
                <a:cs typeface="Calibri"/>
              </a:rPr>
              <a:t> </a:t>
            </a:r>
            <a:r>
              <a:rPr sz="1600" dirty="0">
                <a:latin typeface="Calibri"/>
                <a:cs typeface="Calibri"/>
              </a:rPr>
              <a:t>et</a:t>
            </a:r>
            <a:r>
              <a:rPr sz="1600" spc="484" dirty="0">
                <a:latin typeface="Calibri"/>
                <a:cs typeface="Calibri"/>
              </a:rPr>
              <a:t> </a:t>
            </a:r>
            <a:r>
              <a:rPr sz="1600" spc="-10" dirty="0">
                <a:latin typeface="Calibri"/>
                <a:cs typeface="Calibri"/>
              </a:rPr>
              <a:t>roches </a:t>
            </a:r>
            <a:r>
              <a:rPr sz="1600" dirty="0">
                <a:latin typeface="Calibri"/>
                <a:cs typeface="Calibri"/>
              </a:rPr>
              <a:t>volcaniques</a:t>
            </a:r>
            <a:r>
              <a:rPr sz="1600" spc="40" dirty="0">
                <a:latin typeface="Calibri"/>
                <a:cs typeface="Calibri"/>
              </a:rPr>
              <a:t> </a:t>
            </a:r>
            <a:r>
              <a:rPr sz="1600" dirty="0">
                <a:latin typeface="Calibri"/>
                <a:cs typeface="Calibri"/>
              </a:rPr>
              <a:t>en</a:t>
            </a:r>
            <a:r>
              <a:rPr sz="1600" spc="45" dirty="0">
                <a:latin typeface="Calibri"/>
                <a:cs typeface="Calibri"/>
              </a:rPr>
              <a:t> </a:t>
            </a:r>
            <a:r>
              <a:rPr sz="1600" dirty="0">
                <a:latin typeface="Calibri"/>
                <a:cs typeface="Calibri"/>
              </a:rPr>
              <a:t>utilisant</a:t>
            </a:r>
            <a:r>
              <a:rPr sz="1600" spc="45" dirty="0">
                <a:latin typeface="Calibri"/>
                <a:cs typeface="Calibri"/>
              </a:rPr>
              <a:t> </a:t>
            </a:r>
            <a:r>
              <a:rPr sz="1600" dirty="0">
                <a:latin typeface="Calibri"/>
                <a:cs typeface="Calibri"/>
              </a:rPr>
              <a:t>la</a:t>
            </a:r>
            <a:r>
              <a:rPr sz="1600" spc="40" dirty="0">
                <a:latin typeface="Calibri"/>
                <a:cs typeface="Calibri"/>
              </a:rPr>
              <a:t> </a:t>
            </a:r>
            <a:r>
              <a:rPr sz="1600" dirty="0">
                <a:latin typeface="Calibri"/>
                <a:cs typeface="Calibri"/>
              </a:rPr>
              <a:t>proportion</a:t>
            </a:r>
            <a:r>
              <a:rPr sz="1600" spc="45" dirty="0">
                <a:latin typeface="Calibri"/>
                <a:cs typeface="Calibri"/>
              </a:rPr>
              <a:t> </a:t>
            </a:r>
            <a:r>
              <a:rPr sz="1600" spc="-25" dirty="0">
                <a:latin typeface="Calibri"/>
                <a:cs typeface="Calibri"/>
              </a:rPr>
              <a:t>des </a:t>
            </a:r>
            <a:r>
              <a:rPr sz="1600" dirty="0">
                <a:latin typeface="Calibri"/>
                <a:cs typeface="Calibri"/>
              </a:rPr>
              <a:t>principaux</a:t>
            </a:r>
            <a:r>
              <a:rPr sz="1600" spc="305" dirty="0">
                <a:latin typeface="Calibri"/>
                <a:cs typeface="Calibri"/>
              </a:rPr>
              <a:t> </a:t>
            </a:r>
            <a:r>
              <a:rPr sz="1600" dirty="0">
                <a:latin typeface="Calibri"/>
                <a:cs typeface="Calibri"/>
              </a:rPr>
              <a:t>minéraux</a:t>
            </a:r>
            <a:r>
              <a:rPr sz="1600" spc="305" dirty="0">
                <a:latin typeface="Calibri"/>
                <a:cs typeface="Calibri"/>
              </a:rPr>
              <a:t> </a:t>
            </a:r>
            <a:r>
              <a:rPr sz="1600" dirty="0">
                <a:latin typeface="Calibri"/>
                <a:cs typeface="Calibri"/>
              </a:rPr>
              <a:t>en</a:t>
            </a:r>
            <a:r>
              <a:rPr sz="1600" spc="305" dirty="0">
                <a:latin typeface="Calibri"/>
                <a:cs typeface="Calibri"/>
              </a:rPr>
              <a:t> </a:t>
            </a:r>
            <a:r>
              <a:rPr sz="1600" dirty="0">
                <a:latin typeface="Calibri"/>
                <a:cs typeface="Calibri"/>
              </a:rPr>
              <a:t>pourcentage</a:t>
            </a:r>
            <a:r>
              <a:rPr sz="1600" spc="295" dirty="0">
                <a:latin typeface="Calibri"/>
                <a:cs typeface="Calibri"/>
              </a:rPr>
              <a:t> </a:t>
            </a:r>
            <a:r>
              <a:rPr sz="1600" spc="-25" dirty="0">
                <a:latin typeface="Calibri"/>
                <a:cs typeface="Calibri"/>
              </a:rPr>
              <a:t>de </a:t>
            </a:r>
            <a:r>
              <a:rPr sz="1600" spc="-10" dirty="0">
                <a:latin typeface="Calibri"/>
                <a:cs typeface="Calibri"/>
              </a:rPr>
              <a:t>volume.</a:t>
            </a:r>
            <a:endParaRPr sz="1600">
              <a:latin typeface="Calibri"/>
              <a:cs typeface="Calibri"/>
            </a:endParaRPr>
          </a:p>
        </p:txBody>
      </p:sp>
      <p:grpSp>
        <p:nvGrpSpPr>
          <p:cNvPr id="28" name="object 28"/>
          <p:cNvGrpSpPr/>
          <p:nvPr/>
        </p:nvGrpSpPr>
        <p:grpSpPr>
          <a:xfrm>
            <a:off x="3763645" y="5621248"/>
            <a:ext cx="245110" cy="745490"/>
            <a:chOff x="3763645" y="5621248"/>
            <a:chExt cx="245110" cy="745490"/>
          </a:xfrm>
        </p:grpSpPr>
        <p:sp>
          <p:nvSpPr>
            <p:cNvPr id="29" name="object 29"/>
            <p:cNvSpPr/>
            <p:nvPr/>
          </p:nvSpPr>
          <p:spPr>
            <a:xfrm>
              <a:off x="3776345" y="5633948"/>
              <a:ext cx="219710" cy="720090"/>
            </a:xfrm>
            <a:custGeom>
              <a:avLst/>
              <a:gdLst/>
              <a:ahLst/>
              <a:cxnLst/>
              <a:rect l="l" t="t" r="r" b="b"/>
              <a:pathLst>
                <a:path w="219710" h="720089">
                  <a:moveTo>
                    <a:pt x="109727" y="0"/>
                  </a:moveTo>
                  <a:lnTo>
                    <a:pt x="109727" y="180022"/>
                  </a:lnTo>
                  <a:lnTo>
                    <a:pt x="0" y="180022"/>
                  </a:lnTo>
                  <a:lnTo>
                    <a:pt x="0" y="540067"/>
                  </a:lnTo>
                  <a:lnTo>
                    <a:pt x="109727" y="540067"/>
                  </a:lnTo>
                  <a:lnTo>
                    <a:pt x="109727" y="720090"/>
                  </a:lnTo>
                  <a:lnTo>
                    <a:pt x="219582" y="360045"/>
                  </a:lnTo>
                  <a:lnTo>
                    <a:pt x="109727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0" name="object 30"/>
            <p:cNvSpPr/>
            <p:nvPr/>
          </p:nvSpPr>
          <p:spPr>
            <a:xfrm>
              <a:off x="3776345" y="5633948"/>
              <a:ext cx="219710" cy="720090"/>
            </a:xfrm>
            <a:custGeom>
              <a:avLst/>
              <a:gdLst/>
              <a:ahLst/>
              <a:cxnLst/>
              <a:rect l="l" t="t" r="r" b="b"/>
              <a:pathLst>
                <a:path w="219710" h="720089">
                  <a:moveTo>
                    <a:pt x="0" y="180022"/>
                  </a:moveTo>
                  <a:lnTo>
                    <a:pt x="109727" y="180022"/>
                  </a:lnTo>
                  <a:lnTo>
                    <a:pt x="109727" y="0"/>
                  </a:lnTo>
                  <a:lnTo>
                    <a:pt x="219582" y="360045"/>
                  </a:lnTo>
                  <a:lnTo>
                    <a:pt x="109727" y="720090"/>
                  </a:lnTo>
                  <a:lnTo>
                    <a:pt x="109727" y="540067"/>
                  </a:lnTo>
                  <a:lnTo>
                    <a:pt x="0" y="540067"/>
                  </a:lnTo>
                  <a:lnTo>
                    <a:pt x="0" y="180022"/>
                  </a:lnTo>
                  <a:close/>
                </a:path>
              </a:pathLst>
            </a:custGeom>
            <a:ln w="254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</p:spTree>
  </p:cSld>
  <p:clrMapOvr>
    <a:masterClrMapping/>
  </p:clrMapOvr>
</p:sld>
</file>

<file path=ppt/slides/slide9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5604668" y="231089"/>
            <a:ext cx="3335654" cy="26924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498475">
              <a:lnSpc>
                <a:spcPct val="100000"/>
              </a:lnSpc>
              <a:spcBef>
                <a:spcPts val="95"/>
              </a:spcBef>
            </a:pPr>
            <a:r>
              <a:rPr sz="1600" dirty="0">
                <a:solidFill>
                  <a:srgbClr val="FFFFFF"/>
                </a:solidFill>
                <a:latin typeface="Calibri"/>
                <a:cs typeface="Calibri"/>
              </a:rPr>
              <a:t>IV</a:t>
            </a:r>
            <a:r>
              <a:rPr sz="1600" spc="-3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600" dirty="0">
                <a:solidFill>
                  <a:srgbClr val="FFFFFF"/>
                </a:solidFill>
                <a:latin typeface="Calibri"/>
                <a:cs typeface="Calibri"/>
              </a:rPr>
              <a:t>.</a:t>
            </a:r>
            <a:r>
              <a:rPr sz="1600" spc="-4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600" dirty="0">
                <a:solidFill>
                  <a:srgbClr val="FFFFFF"/>
                </a:solidFill>
                <a:latin typeface="Calibri"/>
                <a:cs typeface="Calibri"/>
              </a:rPr>
              <a:t>Les</a:t>
            </a:r>
            <a:r>
              <a:rPr sz="1600" spc="-3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600" dirty="0">
                <a:solidFill>
                  <a:srgbClr val="FFFFFF"/>
                </a:solidFill>
                <a:latin typeface="Calibri"/>
                <a:cs typeface="Calibri"/>
              </a:rPr>
              <a:t>roches</a:t>
            </a:r>
            <a:r>
              <a:rPr sz="1600" spc="-10" dirty="0">
                <a:solidFill>
                  <a:srgbClr val="FFFFFF"/>
                </a:solidFill>
                <a:latin typeface="Calibri"/>
                <a:cs typeface="Calibri"/>
              </a:rPr>
              <a:t> magmatiques</a:t>
            </a:r>
            <a:endParaRPr sz="1600">
              <a:latin typeface="Calibri"/>
              <a:cs typeface="Calibri"/>
            </a:endParaRPr>
          </a:p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229615" y="907541"/>
            <a:ext cx="3182620" cy="51371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3200" b="1" dirty="0">
                <a:solidFill>
                  <a:srgbClr val="000000"/>
                </a:solidFill>
                <a:latin typeface="Calibri"/>
                <a:cs typeface="Calibri"/>
              </a:rPr>
              <a:t>Mode</a:t>
            </a:r>
            <a:r>
              <a:rPr sz="3200" b="1" spc="-20" dirty="0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sz="3200" b="1" dirty="0">
                <a:solidFill>
                  <a:srgbClr val="000000"/>
                </a:solidFill>
                <a:latin typeface="Calibri"/>
                <a:cs typeface="Calibri"/>
              </a:rPr>
              <a:t>de</a:t>
            </a:r>
            <a:r>
              <a:rPr sz="3200" b="1" spc="-20" dirty="0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sz="3200" b="1" spc="-10" dirty="0">
                <a:solidFill>
                  <a:srgbClr val="000000"/>
                </a:solidFill>
                <a:latin typeface="Calibri"/>
                <a:cs typeface="Calibri"/>
              </a:rPr>
              <a:t>gisement</a:t>
            </a:r>
            <a:endParaRPr sz="3200">
              <a:latin typeface="Calibri"/>
              <a:cs typeface="Calibri"/>
            </a:endParaRPr>
          </a:p>
        </p:txBody>
      </p:sp>
      <p:pic>
        <p:nvPicPr>
          <p:cNvPr id="4" name="object 4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568906" y="3671519"/>
            <a:ext cx="6345405" cy="2925826"/>
          </a:xfrm>
          <a:prstGeom prst="rect">
            <a:avLst/>
          </a:prstGeom>
        </p:spPr>
      </p:pic>
      <p:sp>
        <p:nvSpPr>
          <p:cNvPr id="5" name="object 5"/>
          <p:cNvSpPr txBox="1"/>
          <p:nvPr/>
        </p:nvSpPr>
        <p:spPr>
          <a:xfrm>
            <a:off x="258267" y="1639951"/>
            <a:ext cx="8615680" cy="324231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355600" marR="62865" indent="-342900">
              <a:lnSpc>
                <a:spcPct val="100000"/>
              </a:lnSpc>
              <a:spcBef>
                <a:spcPts val="105"/>
              </a:spcBef>
              <a:buChar char="•"/>
              <a:tabLst>
                <a:tab pos="355600" algn="l"/>
              </a:tabLst>
            </a:pPr>
            <a:r>
              <a:rPr sz="2000" dirty="0">
                <a:latin typeface="Arial"/>
                <a:cs typeface="Arial"/>
              </a:rPr>
              <a:t>Profond</a:t>
            </a:r>
            <a:r>
              <a:rPr sz="2000" spc="30" dirty="0">
                <a:latin typeface="Arial"/>
                <a:cs typeface="Arial"/>
              </a:rPr>
              <a:t> </a:t>
            </a:r>
            <a:r>
              <a:rPr sz="2000" dirty="0">
                <a:latin typeface="Arial"/>
                <a:cs typeface="Arial"/>
              </a:rPr>
              <a:t>:</a:t>
            </a:r>
            <a:r>
              <a:rPr sz="2000" spc="10" dirty="0">
                <a:latin typeface="Arial"/>
                <a:cs typeface="Arial"/>
              </a:rPr>
              <a:t> </a:t>
            </a:r>
            <a:r>
              <a:rPr sz="2000" dirty="0">
                <a:latin typeface="Arial"/>
                <a:cs typeface="Arial"/>
              </a:rPr>
              <a:t>en</a:t>
            </a:r>
            <a:r>
              <a:rPr sz="2000" spc="20" dirty="0">
                <a:latin typeface="Arial"/>
                <a:cs typeface="Arial"/>
              </a:rPr>
              <a:t> </a:t>
            </a:r>
            <a:r>
              <a:rPr sz="2000" b="1" dirty="0">
                <a:latin typeface="Arial"/>
                <a:cs typeface="Arial"/>
              </a:rPr>
              <a:t>batholithes</a:t>
            </a:r>
            <a:r>
              <a:rPr sz="2000" b="1" spc="15" dirty="0">
                <a:latin typeface="Arial"/>
                <a:cs typeface="Arial"/>
              </a:rPr>
              <a:t> </a:t>
            </a:r>
            <a:r>
              <a:rPr sz="2000" dirty="0">
                <a:latin typeface="Arial"/>
                <a:cs typeface="Arial"/>
              </a:rPr>
              <a:t>dans</a:t>
            </a:r>
            <a:r>
              <a:rPr sz="2000" spc="35" dirty="0">
                <a:latin typeface="Arial"/>
                <a:cs typeface="Arial"/>
              </a:rPr>
              <a:t> </a:t>
            </a:r>
            <a:r>
              <a:rPr sz="2000" dirty="0">
                <a:latin typeface="Arial"/>
                <a:cs typeface="Arial"/>
              </a:rPr>
              <a:t>les</a:t>
            </a:r>
            <a:r>
              <a:rPr sz="2000" spc="25" dirty="0">
                <a:latin typeface="Arial"/>
                <a:cs typeface="Arial"/>
              </a:rPr>
              <a:t> </a:t>
            </a:r>
            <a:r>
              <a:rPr sz="2000" dirty="0">
                <a:latin typeface="Arial"/>
                <a:cs typeface="Arial"/>
              </a:rPr>
              <a:t>boucliers</a:t>
            </a:r>
            <a:r>
              <a:rPr sz="2000" spc="25" dirty="0">
                <a:latin typeface="Arial"/>
                <a:cs typeface="Arial"/>
              </a:rPr>
              <a:t> </a:t>
            </a:r>
            <a:r>
              <a:rPr sz="2000" dirty="0">
                <a:latin typeface="Arial"/>
                <a:cs typeface="Arial"/>
              </a:rPr>
              <a:t>anciens</a:t>
            </a:r>
            <a:r>
              <a:rPr sz="2000" spc="25" dirty="0">
                <a:latin typeface="Arial"/>
                <a:cs typeface="Arial"/>
              </a:rPr>
              <a:t> </a:t>
            </a:r>
            <a:r>
              <a:rPr sz="2000" dirty="0">
                <a:latin typeface="Arial"/>
                <a:cs typeface="Arial"/>
              </a:rPr>
              <a:t>et</a:t>
            </a:r>
            <a:r>
              <a:rPr sz="2000" spc="10" dirty="0">
                <a:latin typeface="Arial"/>
                <a:cs typeface="Arial"/>
              </a:rPr>
              <a:t> </a:t>
            </a:r>
            <a:r>
              <a:rPr sz="2000" dirty="0">
                <a:latin typeface="Arial"/>
                <a:cs typeface="Arial"/>
              </a:rPr>
              <a:t>dans</a:t>
            </a:r>
            <a:r>
              <a:rPr sz="2000" spc="25" dirty="0">
                <a:latin typeface="Arial"/>
                <a:cs typeface="Arial"/>
              </a:rPr>
              <a:t> </a:t>
            </a:r>
            <a:r>
              <a:rPr sz="2000" dirty="0">
                <a:latin typeface="Arial"/>
                <a:cs typeface="Arial"/>
              </a:rPr>
              <a:t>les</a:t>
            </a:r>
            <a:r>
              <a:rPr sz="2000" spc="25" dirty="0">
                <a:latin typeface="Arial"/>
                <a:cs typeface="Arial"/>
              </a:rPr>
              <a:t> </a:t>
            </a:r>
            <a:r>
              <a:rPr sz="2000" spc="-10" dirty="0">
                <a:latin typeface="Arial"/>
                <a:cs typeface="Arial"/>
              </a:rPr>
              <a:t>chaînes </a:t>
            </a:r>
            <a:r>
              <a:rPr sz="2000" dirty="0">
                <a:latin typeface="Arial"/>
                <a:cs typeface="Arial"/>
              </a:rPr>
              <a:t>de</a:t>
            </a:r>
            <a:r>
              <a:rPr sz="2000" spc="-30" dirty="0">
                <a:latin typeface="Arial"/>
                <a:cs typeface="Arial"/>
              </a:rPr>
              <a:t> </a:t>
            </a:r>
            <a:r>
              <a:rPr sz="2000" dirty="0">
                <a:latin typeface="Arial"/>
                <a:cs typeface="Arial"/>
              </a:rPr>
              <a:t>montagnes</a:t>
            </a:r>
            <a:r>
              <a:rPr sz="2000" spc="-45" dirty="0">
                <a:latin typeface="Arial"/>
                <a:cs typeface="Arial"/>
              </a:rPr>
              <a:t> </a:t>
            </a:r>
            <a:r>
              <a:rPr sz="2000" dirty="0">
                <a:latin typeface="Arial"/>
                <a:cs typeface="Arial"/>
              </a:rPr>
              <a:t>très</a:t>
            </a:r>
            <a:r>
              <a:rPr sz="2000" spc="-35" dirty="0">
                <a:latin typeface="Arial"/>
                <a:cs typeface="Arial"/>
              </a:rPr>
              <a:t> </a:t>
            </a:r>
            <a:r>
              <a:rPr sz="2000" dirty="0">
                <a:latin typeface="Arial"/>
                <a:cs typeface="Arial"/>
              </a:rPr>
              <a:t>plissées.</a:t>
            </a:r>
            <a:r>
              <a:rPr sz="2000" spc="-50" dirty="0">
                <a:latin typeface="Arial"/>
                <a:cs typeface="Arial"/>
              </a:rPr>
              <a:t> </a:t>
            </a:r>
            <a:r>
              <a:rPr sz="2000" spc="-20" dirty="0">
                <a:latin typeface="Arial"/>
                <a:cs typeface="Arial"/>
              </a:rPr>
              <a:t>Vaste</a:t>
            </a:r>
            <a:r>
              <a:rPr sz="2000" spc="-40" dirty="0">
                <a:latin typeface="Arial"/>
                <a:cs typeface="Arial"/>
              </a:rPr>
              <a:t> </a:t>
            </a:r>
            <a:r>
              <a:rPr sz="2000" dirty="0">
                <a:latin typeface="Arial"/>
                <a:cs typeface="Arial"/>
              </a:rPr>
              <a:t>massif</a:t>
            </a:r>
            <a:r>
              <a:rPr sz="2000" spc="-40" dirty="0">
                <a:latin typeface="Arial"/>
                <a:cs typeface="Arial"/>
              </a:rPr>
              <a:t> </a:t>
            </a:r>
            <a:r>
              <a:rPr sz="2000" spc="-10" dirty="0">
                <a:latin typeface="Arial"/>
                <a:cs typeface="Arial"/>
              </a:rPr>
              <a:t>arrondi</a:t>
            </a:r>
            <a:endParaRPr sz="2000">
              <a:latin typeface="Arial"/>
              <a:cs typeface="Arial"/>
            </a:endParaRPr>
          </a:p>
          <a:p>
            <a:pPr marL="354965" indent="-342265">
              <a:lnSpc>
                <a:spcPct val="100000"/>
              </a:lnSpc>
              <a:spcBef>
                <a:spcPts val="475"/>
              </a:spcBef>
              <a:buChar char="•"/>
              <a:tabLst>
                <a:tab pos="354965" algn="l"/>
                <a:tab pos="1114425" algn="l"/>
                <a:tab pos="2155190" algn="l"/>
                <a:tab pos="2403475" algn="l"/>
                <a:tab pos="2865755" algn="l"/>
                <a:tab pos="4400550" algn="l"/>
                <a:tab pos="5116830" algn="l"/>
                <a:tab pos="5703570" algn="l"/>
                <a:tab pos="6828790" algn="l"/>
                <a:tab pos="8333105" algn="l"/>
              </a:tabLst>
            </a:pPr>
            <a:r>
              <a:rPr sz="2000" spc="-20" dirty="0">
                <a:latin typeface="Arial"/>
                <a:cs typeface="Arial"/>
              </a:rPr>
              <a:t>Semi</a:t>
            </a:r>
            <a:r>
              <a:rPr sz="2000" dirty="0">
                <a:latin typeface="Arial"/>
                <a:cs typeface="Arial"/>
              </a:rPr>
              <a:t>	</a:t>
            </a:r>
            <a:r>
              <a:rPr sz="2000" spc="-10" dirty="0">
                <a:latin typeface="Arial"/>
                <a:cs typeface="Arial"/>
              </a:rPr>
              <a:t>profond</a:t>
            </a:r>
            <a:r>
              <a:rPr sz="2000" dirty="0">
                <a:latin typeface="Arial"/>
                <a:cs typeface="Arial"/>
              </a:rPr>
              <a:t>	</a:t>
            </a:r>
            <a:r>
              <a:rPr sz="2000" spc="-50" dirty="0">
                <a:latin typeface="Arial"/>
                <a:cs typeface="Arial"/>
              </a:rPr>
              <a:t>:</a:t>
            </a:r>
            <a:r>
              <a:rPr sz="2000" dirty="0">
                <a:latin typeface="Arial"/>
                <a:cs typeface="Arial"/>
              </a:rPr>
              <a:t>	</a:t>
            </a:r>
            <a:r>
              <a:rPr sz="2000" spc="-25" dirty="0">
                <a:latin typeface="Arial"/>
                <a:cs typeface="Arial"/>
              </a:rPr>
              <a:t>en</a:t>
            </a:r>
            <a:r>
              <a:rPr sz="2000" dirty="0">
                <a:latin typeface="Arial"/>
                <a:cs typeface="Arial"/>
              </a:rPr>
              <a:t>	</a:t>
            </a:r>
            <a:r>
              <a:rPr sz="2000" spc="-10" dirty="0">
                <a:latin typeface="Arial"/>
                <a:cs typeface="Arial"/>
              </a:rPr>
              <a:t>s’intercalant</a:t>
            </a:r>
            <a:r>
              <a:rPr sz="2000" dirty="0">
                <a:latin typeface="Arial"/>
                <a:cs typeface="Arial"/>
              </a:rPr>
              <a:t>	</a:t>
            </a:r>
            <a:r>
              <a:rPr sz="2000" spc="-20" dirty="0">
                <a:latin typeface="Arial"/>
                <a:cs typeface="Arial"/>
              </a:rPr>
              <a:t>avec</a:t>
            </a:r>
            <a:r>
              <a:rPr sz="2000" dirty="0">
                <a:latin typeface="Arial"/>
                <a:cs typeface="Arial"/>
              </a:rPr>
              <a:t>	</a:t>
            </a:r>
            <a:r>
              <a:rPr sz="2000" spc="-25" dirty="0">
                <a:latin typeface="Arial"/>
                <a:cs typeface="Arial"/>
              </a:rPr>
              <a:t>des</a:t>
            </a:r>
            <a:r>
              <a:rPr sz="2000" dirty="0">
                <a:latin typeface="Arial"/>
                <a:cs typeface="Arial"/>
              </a:rPr>
              <a:t>	</a:t>
            </a:r>
            <a:r>
              <a:rPr sz="2000" spc="-10" dirty="0">
                <a:latin typeface="Arial"/>
                <a:cs typeface="Arial"/>
              </a:rPr>
              <a:t>couches</a:t>
            </a:r>
            <a:r>
              <a:rPr sz="2000" dirty="0">
                <a:latin typeface="Arial"/>
                <a:cs typeface="Arial"/>
              </a:rPr>
              <a:t>	</a:t>
            </a:r>
            <a:r>
              <a:rPr sz="2000" spc="-10" dirty="0">
                <a:latin typeface="Arial"/>
                <a:cs typeface="Arial"/>
              </a:rPr>
              <a:t>(</a:t>
            </a:r>
            <a:r>
              <a:rPr sz="2000" b="1" spc="-10" dirty="0">
                <a:latin typeface="Arial"/>
                <a:cs typeface="Arial"/>
              </a:rPr>
              <a:t>laccolites</a:t>
            </a:r>
            <a:r>
              <a:rPr sz="2000" spc="-10" dirty="0">
                <a:latin typeface="Arial"/>
                <a:cs typeface="Arial"/>
              </a:rPr>
              <a:t>)</a:t>
            </a:r>
            <a:r>
              <a:rPr sz="2000" dirty="0">
                <a:latin typeface="Arial"/>
                <a:cs typeface="Arial"/>
              </a:rPr>
              <a:t>	</a:t>
            </a:r>
            <a:r>
              <a:rPr sz="2000" spc="-25" dirty="0">
                <a:latin typeface="Arial"/>
                <a:cs typeface="Arial"/>
              </a:rPr>
              <a:t>et</a:t>
            </a:r>
            <a:endParaRPr sz="2000">
              <a:latin typeface="Arial"/>
              <a:cs typeface="Arial"/>
            </a:endParaRPr>
          </a:p>
          <a:p>
            <a:pPr marL="355600">
              <a:lnSpc>
                <a:spcPct val="100000"/>
              </a:lnSpc>
              <a:spcBef>
                <a:spcPts val="5"/>
              </a:spcBef>
            </a:pPr>
            <a:r>
              <a:rPr sz="2000" dirty="0">
                <a:latin typeface="Arial"/>
                <a:cs typeface="Arial"/>
              </a:rPr>
              <a:t>remplissage</a:t>
            </a:r>
            <a:r>
              <a:rPr sz="2000" spc="-45" dirty="0">
                <a:latin typeface="Arial"/>
                <a:cs typeface="Arial"/>
              </a:rPr>
              <a:t> </a:t>
            </a:r>
            <a:r>
              <a:rPr sz="2000" dirty="0">
                <a:latin typeface="Arial"/>
                <a:cs typeface="Arial"/>
              </a:rPr>
              <a:t>de</a:t>
            </a:r>
            <a:r>
              <a:rPr sz="2000" spc="-25" dirty="0">
                <a:latin typeface="Arial"/>
                <a:cs typeface="Arial"/>
              </a:rPr>
              <a:t> </a:t>
            </a:r>
            <a:r>
              <a:rPr sz="2000" dirty="0">
                <a:latin typeface="Arial"/>
                <a:cs typeface="Arial"/>
              </a:rPr>
              <a:t>fissure</a:t>
            </a:r>
            <a:r>
              <a:rPr sz="2000" spc="-25" dirty="0">
                <a:latin typeface="Arial"/>
                <a:cs typeface="Arial"/>
              </a:rPr>
              <a:t> </a:t>
            </a:r>
            <a:r>
              <a:rPr sz="2000" dirty="0">
                <a:latin typeface="Arial"/>
                <a:cs typeface="Arial"/>
              </a:rPr>
              <a:t>(</a:t>
            </a:r>
            <a:r>
              <a:rPr sz="2000" b="1" dirty="0">
                <a:latin typeface="Arial"/>
                <a:cs typeface="Arial"/>
              </a:rPr>
              <a:t>filons,</a:t>
            </a:r>
            <a:r>
              <a:rPr sz="2000" b="1" spc="-55" dirty="0">
                <a:latin typeface="Arial"/>
                <a:cs typeface="Arial"/>
              </a:rPr>
              <a:t> </a:t>
            </a:r>
            <a:r>
              <a:rPr sz="2000" b="1" spc="-10" dirty="0">
                <a:latin typeface="Arial"/>
                <a:cs typeface="Arial"/>
              </a:rPr>
              <a:t>dykes</a:t>
            </a:r>
            <a:r>
              <a:rPr sz="2000" spc="-10" dirty="0">
                <a:latin typeface="Arial"/>
                <a:cs typeface="Arial"/>
              </a:rPr>
              <a:t>).</a:t>
            </a:r>
            <a:endParaRPr sz="2000">
              <a:latin typeface="Arial"/>
              <a:cs typeface="Arial"/>
            </a:endParaRPr>
          </a:p>
          <a:p>
            <a:pPr marL="355600" marR="61594" indent="-342900">
              <a:lnSpc>
                <a:spcPct val="100000"/>
              </a:lnSpc>
              <a:spcBef>
                <a:spcPts val="480"/>
              </a:spcBef>
              <a:buChar char="•"/>
              <a:tabLst>
                <a:tab pos="355600" algn="l"/>
              </a:tabLst>
            </a:pPr>
            <a:r>
              <a:rPr sz="2000" dirty="0">
                <a:latin typeface="Arial"/>
                <a:cs typeface="Arial"/>
              </a:rPr>
              <a:t>Effusif</a:t>
            </a:r>
            <a:r>
              <a:rPr sz="2000" spc="80" dirty="0">
                <a:latin typeface="Arial"/>
                <a:cs typeface="Arial"/>
              </a:rPr>
              <a:t> </a:t>
            </a:r>
            <a:r>
              <a:rPr sz="2000" dirty="0">
                <a:latin typeface="Arial"/>
                <a:cs typeface="Arial"/>
              </a:rPr>
              <a:t>:</a:t>
            </a:r>
            <a:r>
              <a:rPr sz="2000" spc="80" dirty="0">
                <a:latin typeface="Arial"/>
                <a:cs typeface="Arial"/>
              </a:rPr>
              <a:t> </a:t>
            </a:r>
            <a:r>
              <a:rPr sz="2000" dirty="0">
                <a:latin typeface="Arial"/>
                <a:cs typeface="Arial"/>
              </a:rPr>
              <a:t>si</a:t>
            </a:r>
            <a:r>
              <a:rPr sz="2000" spc="80" dirty="0">
                <a:latin typeface="Arial"/>
                <a:cs typeface="Arial"/>
              </a:rPr>
              <a:t> </a:t>
            </a:r>
            <a:r>
              <a:rPr sz="2000" dirty="0">
                <a:latin typeface="Arial"/>
                <a:cs typeface="Arial"/>
              </a:rPr>
              <a:t>le</a:t>
            </a:r>
            <a:r>
              <a:rPr sz="2000" spc="100" dirty="0">
                <a:latin typeface="Arial"/>
                <a:cs typeface="Arial"/>
              </a:rPr>
              <a:t> </a:t>
            </a:r>
            <a:r>
              <a:rPr sz="2000" dirty="0">
                <a:latin typeface="Arial"/>
                <a:cs typeface="Arial"/>
              </a:rPr>
              <a:t>magma</a:t>
            </a:r>
            <a:r>
              <a:rPr sz="2000" spc="85" dirty="0">
                <a:latin typeface="Arial"/>
                <a:cs typeface="Arial"/>
              </a:rPr>
              <a:t> </a:t>
            </a:r>
            <a:r>
              <a:rPr sz="2000" dirty="0">
                <a:latin typeface="Arial"/>
                <a:cs typeface="Arial"/>
              </a:rPr>
              <a:t>à</a:t>
            </a:r>
            <a:r>
              <a:rPr sz="2000" spc="90" dirty="0">
                <a:latin typeface="Arial"/>
                <a:cs typeface="Arial"/>
              </a:rPr>
              <a:t> </a:t>
            </a:r>
            <a:r>
              <a:rPr sz="2000" dirty="0">
                <a:latin typeface="Arial"/>
                <a:cs typeface="Arial"/>
              </a:rPr>
              <a:t>l’extérieur</a:t>
            </a:r>
            <a:r>
              <a:rPr sz="2000" spc="95" dirty="0">
                <a:latin typeface="Arial"/>
                <a:cs typeface="Arial"/>
              </a:rPr>
              <a:t> </a:t>
            </a:r>
            <a:r>
              <a:rPr sz="2000" dirty="0">
                <a:latin typeface="Arial"/>
                <a:cs typeface="Arial"/>
              </a:rPr>
              <a:t>:</a:t>
            </a:r>
            <a:r>
              <a:rPr sz="2000" spc="75" dirty="0">
                <a:latin typeface="Arial"/>
                <a:cs typeface="Arial"/>
              </a:rPr>
              <a:t> </a:t>
            </a:r>
            <a:r>
              <a:rPr sz="2000" b="1" dirty="0">
                <a:latin typeface="Arial"/>
                <a:cs typeface="Arial"/>
              </a:rPr>
              <a:t>coulée</a:t>
            </a:r>
            <a:r>
              <a:rPr sz="2000" b="1" spc="95" dirty="0">
                <a:latin typeface="Arial"/>
                <a:cs typeface="Arial"/>
              </a:rPr>
              <a:t> </a:t>
            </a:r>
            <a:r>
              <a:rPr sz="2000" b="1" dirty="0">
                <a:latin typeface="Arial"/>
                <a:cs typeface="Arial"/>
              </a:rPr>
              <a:t>de</a:t>
            </a:r>
            <a:r>
              <a:rPr sz="2000" b="1" spc="85" dirty="0">
                <a:latin typeface="Arial"/>
                <a:cs typeface="Arial"/>
              </a:rPr>
              <a:t> </a:t>
            </a:r>
            <a:r>
              <a:rPr sz="2000" b="1" dirty="0">
                <a:latin typeface="Arial"/>
                <a:cs typeface="Arial"/>
              </a:rPr>
              <a:t>lave,</a:t>
            </a:r>
            <a:r>
              <a:rPr sz="2000" b="1" spc="85" dirty="0">
                <a:latin typeface="Arial"/>
                <a:cs typeface="Arial"/>
              </a:rPr>
              <a:t> </a:t>
            </a:r>
            <a:r>
              <a:rPr sz="2000" b="1" dirty="0">
                <a:latin typeface="Arial"/>
                <a:cs typeface="Arial"/>
              </a:rPr>
              <a:t>aiguille</a:t>
            </a:r>
            <a:r>
              <a:rPr sz="2000" b="1" spc="95" dirty="0">
                <a:latin typeface="Arial"/>
                <a:cs typeface="Arial"/>
              </a:rPr>
              <a:t> </a:t>
            </a:r>
            <a:r>
              <a:rPr sz="2000" b="1" spc="-10" dirty="0">
                <a:latin typeface="Arial"/>
                <a:cs typeface="Arial"/>
              </a:rPr>
              <a:t>d’andésite</a:t>
            </a:r>
            <a:r>
              <a:rPr sz="2000" spc="-10" dirty="0">
                <a:latin typeface="Arial"/>
                <a:cs typeface="Arial"/>
              </a:rPr>
              <a:t>. </a:t>
            </a:r>
            <a:r>
              <a:rPr sz="2000" dirty="0">
                <a:latin typeface="Arial"/>
                <a:cs typeface="Arial"/>
              </a:rPr>
              <a:t>Cône</a:t>
            </a:r>
            <a:r>
              <a:rPr sz="2000" spc="-50" dirty="0">
                <a:latin typeface="Arial"/>
                <a:cs typeface="Arial"/>
              </a:rPr>
              <a:t> </a:t>
            </a:r>
            <a:r>
              <a:rPr sz="2000" spc="-10" dirty="0">
                <a:latin typeface="Arial"/>
                <a:cs typeface="Arial"/>
              </a:rPr>
              <a:t>volcanique</a:t>
            </a:r>
            <a:endParaRPr sz="2000">
              <a:latin typeface="Arial"/>
              <a:cs typeface="Arial"/>
            </a:endParaRPr>
          </a:p>
          <a:p>
            <a:pPr marL="6854190" marR="5080" algn="just">
              <a:lnSpc>
                <a:spcPct val="100000"/>
              </a:lnSpc>
              <a:spcBef>
                <a:spcPts val="1320"/>
              </a:spcBef>
            </a:pPr>
            <a:r>
              <a:rPr sz="1800" i="1" dirty="0">
                <a:latin typeface="Calibri"/>
                <a:cs typeface="Calibri"/>
              </a:rPr>
              <a:t>Principaux</a:t>
            </a:r>
            <a:r>
              <a:rPr sz="1800" i="1" spc="225" dirty="0">
                <a:latin typeface="Calibri"/>
                <a:cs typeface="Calibri"/>
              </a:rPr>
              <a:t>  </a:t>
            </a:r>
            <a:r>
              <a:rPr sz="1800" i="1" spc="-10" dirty="0">
                <a:latin typeface="Calibri"/>
                <a:cs typeface="Calibri"/>
              </a:rPr>
              <a:t>modes </a:t>
            </a:r>
            <a:r>
              <a:rPr sz="1800" i="1" dirty="0">
                <a:latin typeface="Calibri"/>
                <a:cs typeface="Calibri"/>
              </a:rPr>
              <a:t>de</a:t>
            </a:r>
            <a:r>
              <a:rPr sz="1800" i="1" spc="270" dirty="0">
                <a:latin typeface="Calibri"/>
                <a:cs typeface="Calibri"/>
              </a:rPr>
              <a:t>  </a:t>
            </a:r>
            <a:r>
              <a:rPr sz="1800" i="1" dirty="0">
                <a:latin typeface="Calibri"/>
                <a:cs typeface="Calibri"/>
              </a:rPr>
              <a:t>gisement</a:t>
            </a:r>
            <a:r>
              <a:rPr sz="1800" i="1" spc="265" dirty="0">
                <a:latin typeface="Calibri"/>
                <a:cs typeface="Calibri"/>
              </a:rPr>
              <a:t>  </a:t>
            </a:r>
            <a:r>
              <a:rPr sz="1800" i="1" spc="-25" dirty="0">
                <a:latin typeface="Calibri"/>
                <a:cs typeface="Calibri"/>
              </a:rPr>
              <a:t>des </a:t>
            </a:r>
            <a:r>
              <a:rPr sz="1800" i="1" dirty="0">
                <a:latin typeface="Calibri"/>
                <a:cs typeface="Calibri"/>
              </a:rPr>
              <a:t>roches</a:t>
            </a:r>
            <a:r>
              <a:rPr sz="1800" i="1" spc="25" dirty="0">
                <a:latin typeface="Calibri"/>
                <a:cs typeface="Calibri"/>
              </a:rPr>
              <a:t> </a:t>
            </a:r>
            <a:r>
              <a:rPr sz="1800" i="1" spc="-10" dirty="0">
                <a:latin typeface="Calibri"/>
                <a:cs typeface="Calibri"/>
              </a:rPr>
              <a:t>plutoniques </a:t>
            </a:r>
            <a:r>
              <a:rPr sz="1800" i="1" dirty="0">
                <a:latin typeface="Calibri"/>
                <a:cs typeface="Calibri"/>
              </a:rPr>
              <a:t>et</a:t>
            </a:r>
            <a:r>
              <a:rPr sz="1800" i="1" spc="-15" dirty="0">
                <a:latin typeface="Calibri"/>
                <a:cs typeface="Calibri"/>
              </a:rPr>
              <a:t> </a:t>
            </a:r>
            <a:r>
              <a:rPr sz="1800" i="1" spc="-10" dirty="0">
                <a:latin typeface="Calibri"/>
                <a:cs typeface="Calibri"/>
              </a:rPr>
              <a:t>volcaniques.</a:t>
            </a:r>
            <a:endParaRPr sz="18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9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5604668" y="231089"/>
            <a:ext cx="3335654" cy="26924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498475">
              <a:lnSpc>
                <a:spcPct val="100000"/>
              </a:lnSpc>
              <a:spcBef>
                <a:spcPts val="95"/>
              </a:spcBef>
            </a:pPr>
            <a:r>
              <a:rPr sz="1600" dirty="0">
                <a:solidFill>
                  <a:srgbClr val="FFFFFF"/>
                </a:solidFill>
                <a:latin typeface="Calibri"/>
                <a:cs typeface="Calibri"/>
              </a:rPr>
              <a:t>IV</a:t>
            </a:r>
            <a:r>
              <a:rPr sz="1600" spc="-3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600" dirty="0">
                <a:solidFill>
                  <a:srgbClr val="FFFFFF"/>
                </a:solidFill>
                <a:latin typeface="Calibri"/>
                <a:cs typeface="Calibri"/>
              </a:rPr>
              <a:t>.</a:t>
            </a:r>
            <a:r>
              <a:rPr sz="1600" spc="-4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600" dirty="0">
                <a:solidFill>
                  <a:srgbClr val="FFFFFF"/>
                </a:solidFill>
                <a:latin typeface="Calibri"/>
                <a:cs typeface="Calibri"/>
              </a:rPr>
              <a:t>Les</a:t>
            </a:r>
            <a:r>
              <a:rPr sz="1600" spc="-3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600" dirty="0">
                <a:solidFill>
                  <a:srgbClr val="FFFFFF"/>
                </a:solidFill>
                <a:latin typeface="Calibri"/>
                <a:cs typeface="Calibri"/>
              </a:rPr>
              <a:t>roches</a:t>
            </a:r>
            <a:r>
              <a:rPr sz="1600" spc="-10" dirty="0">
                <a:solidFill>
                  <a:srgbClr val="FFFFFF"/>
                </a:solidFill>
                <a:latin typeface="Calibri"/>
                <a:cs typeface="Calibri"/>
              </a:rPr>
              <a:t> magmatiques</a:t>
            </a:r>
            <a:endParaRPr sz="1600">
              <a:latin typeface="Calibri"/>
              <a:cs typeface="Calibri"/>
            </a:endParaRPr>
          </a:p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229615" y="907541"/>
            <a:ext cx="3182620" cy="51371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3200" b="1" dirty="0">
                <a:solidFill>
                  <a:srgbClr val="000000"/>
                </a:solidFill>
                <a:latin typeface="Calibri"/>
                <a:cs typeface="Calibri"/>
              </a:rPr>
              <a:t>Mode</a:t>
            </a:r>
            <a:r>
              <a:rPr sz="3200" b="1" spc="-20" dirty="0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sz="3200" b="1" dirty="0">
                <a:solidFill>
                  <a:srgbClr val="000000"/>
                </a:solidFill>
                <a:latin typeface="Calibri"/>
                <a:cs typeface="Calibri"/>
              </a:rPr>
              <a:t>de</a:t>
            </a:r>
            <a:r>
              <a:rPr sz="3200" b="1" spc="-20" dirty="0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sz="3200" b="1" spc="-10" dirty="0">
                <a:solidFill>
                  <a:srgbClr val="000000"/>
                </a:solidFill>
                <a:latin typeface="Calibri"/>
                <a:cs typeface="Calibri"/>
              </a:rPr>
              <a:t>gisement</a:t>
            </a:r>
            <a:endParaRPr sz="3200">
              <a:latin typeface="Calibri"/>
              <a:cs typeface="Calibri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258267" y="1639951"/>
            <a:ext cx="8559165" cy="1977389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355600" marR="6350" indent="-342900">
              <a:lnSpc>
                <a:spcPct val="100000"/>
              </a:lnSpc>
              <a:spcBef>
                <a:spcPts val="105"/>
              </a:spcBef>
              <a:buChar char="•"/>
              <a:tabLst>
                <a:tab pos="355600" algn="l"/>
              </a:tabLst>
            </a:pPr>
            <a:r>
              <a:rPr sz="2000" dirty="0">
                <a:latin typeface="Arial"/>
                <a:cs typeface="Arial"/>
              </a:rPr>
              <a:t>Profond</a:t>
            </a:r>
            <a:r>
              <a:rPr sz="2000" spc="30" dirty="0">
                <a:latin typeface="Arial"/>
                <a:cs typeface="Arial"/>
              </a:rPr>
              <a:t> </a:t>
            </a:r>
            <a:r>
              <a:rPr sz="2000" dirty="0">
                <a:latin typeface="Arial"/>
                <a:cs typeface="Arial"/>
              </a:rPr>
              <a:t>:</a:t>
            </a:r>
            <a:r>
              <a:rPr sz="2000" spc="10" dirty="0">
                <a:latin typeface="Arial"/>
                <a:cs typeface="Arial"/>
              </a:rPr>
              <a:t> </a:t>
            </a:r>
            <a:r>
              <a:rPr sz="2000" dirty="0">
                <a:latin typeface="Arial"/>
                <a:cs typeface="Arial"/>
              </a:rPr>
              <a:t>en</a:t>
            </a:r>
            <a:r>
              <a:rPr sz="2000" spc="20" dirty="0">
                <a:latin typeface="Arial"/>
                <a:cs typeface="Arial"/>
              </a:rPr>
              <a:t> </a:t>
            </a:r>
            <a:r>
              <a:rPr sz="2000" b="1" dirty="0">
                <a:latin typeface="Arial"/>
                <a:cs typeface="Arial"/>
              </a:rPr>
              <a:t>batholithes</a:t>
            </a:r>
            <a:r>
              <a:rPr sz="2000" b="1" spc="15" dirty="0">
                <a:latin typeface="Arial"/>
                <a:cs typeface="Arial"/>
              </a:rPr>
              <a:t> </a:t>
            </a:r>
            <a:r>
              <a:rPr sz="2000" dirty="0">
                <a:latin typeface="Arial"/>
                <a:cs typeface="Arial"/>
              </a:rPr>
              <a:t>dans</a:t>
            </a:r>
            <a:r>
              <a:rPr sz="2000" spc="35" dirty="0">
                <a:latin typeface="Arial"/>
                <a:cs typeface="Arial"/>
              </a:rPr>
              <a:t> </a:t>
            </a:r>
            <a:r>
              <a:rPr sz="2000" dirty="0">
                <a:latin typeface="Arial"/>
                <a:cs typeface="Arial"/>
              </a:rPr>
              <a:t>les</a:t>
            </a:r>
            <a:r>
              <a:rPr sz="2000" spc="25" dirty="0">
                <a:latin typeface="Arial"/>
                <a:cs typeface="Arial"/>
              </a:rPr>
              <a:t> </a:t>
            </a:r>
            <a:r>
              <a:rPr sz="2000" dirty="0">
                <a:latin typeface="Arial"/>
                <a:cs typeface="Arial"/>
              </a:rPr>
              <a:t>boucliers</a:t>
            </a:r>
            <a:r>
              <a:rPr sz="2000" spc="25" dirty="0">
                <a:latin typeface="Arial"/>
                <a:cs typeface="Arial"/>
              </a:rPr>
              <a:t> </a:t>
            </a:r>
            <a:r>
              <a:rPr sz="2000" dirty="0">
                <a:latin typeface="Arial"/>
                <a:cs typeface="Arial"/>
              </a:rPr>
              <a:t>anciens</a:t>
            </a:r>
            <a:r>
              <a:rPr sz="2000" spc="25" dirty="0">
                <a:latin typeface="Arial"/>
                <a:cs typeface="Arial"/>
              </a:rPr>
              <a:t> </a:t>
            </a:r>
            <a:r>
              <a:rPr sz="2000" dirty="0">
                <a:latin typeface="Arial"/>
                <a:cs typeface="Arial"/>
              </a:rPr>
              <a:t>et</a:t>
            </a:r>
            <a:r>
              <a:rPr sz="2000" spc="10" dirty="0">
                <a:latin typeface="Arial"/>
                <a:cs typeface="Arial"/>
              </a:rPr>
              <a:t> </a:t>
            </a:r>
            <a:r>
              <a:rPr sz="2000" dirty="0">
                <a:latin typeface="Arial"/>
                <a:cs typeface="Arial"/>
              </a:rPr>
              <a:t>dans</a:t>
            </a:r>
            <a:r>
              <a:rPr sz="2000" spc="25" dirty="0">
                <a:latin typeface="Arial"/>
                <a:cs typeface="Arial"/>
              </a:rPr>
              <a:t> </a:t>
            </a:r>
            <a:r>
              <a:rPr sz="2000" dirty="0">
                <a:latin typeface="Arial"/>
                <a:cs typeface="Arial"/>
              </a:rPr>
              <a:t>les</a:t>
            </a:r>
            <a:r>
              <a:rPr sz="2000" spc="25" dirty="0">
                <a:latin typeface="Arial"/>
                <a:cs typeface="Arial"/>
              </a:rPr>
              <a:t> </a:t>
            </a:r>
            <a:r>
              <a:rPr sz="2000" spc="-10" dirty="0">
                <a:latin typeface="Arial"/>
                <a:cs typeface="Arial"/>
              </a:rPr>
              <a:t>chaînes </a:t>
            </a:r>
            <a:r>
              <a:rPr sz="2000" dirty="0">
                <a:latin typeface="Arial"/>
                <a:cs typeface="Arial"/>
              </a:rPr>
              <a:t>de</a:t>
            </a:r>
            <a:r>
              <a:rPr sz="2000" spc="-30" dirty="0">
                <a:latin typeface="Arial"/>
                <a:cs typeface="Arial"/>
              </a:rPr>
              <a:t> </a:t>
            </a:r>
            <a:r>
              <a:rPr sz="2000" dirty="0">
                <a:latin typeface="Arial"/>
                <a:cs typeface="Arial"/>
              </a:rPr>
              <a:t>montagnes</a:t>
            </a:r>
            <a:r>
              <a:rPr sz="2000" spc="-45" dirty="0">
                <a:latin typeface="Arial"/>
                <a:cs typeface="Arial"/>
              </a:rPr>
              <a:t> </a:t>
            </a:r>
            <a:r>
              <a:rPr sz="2000" dirty="0">
                <a:latin typeface="Arial"/>
                <a:cs typeface="Arial"/>
              </a:rPr>
              <a:t>très</a:t>
            </a:r>
            <a:r>
              <a:rPr sz="2000" spc="-35" dirty="0">
                <a:latin typeface="Arial"/>
                <a:cs typeface="Arial"/>
              </a:rPr>
              <a:t> </a:t>
            </a:r>
            <a:r>
              <a:rPr sz="2000" dirty="0">
                <a:latin typeface="Arial"/>
                <a:cs typeface="Arial"/>
              </a:rPr>
              <a:t>plissées.</a:t>
            </a:r>
            <a:r>
              <a:rPr sz="2000" spc="-50" dirty="0">
                <a:latin typeface="Arial"/>
                <a:cs typeface="Arial"/>
              </a:rPr>
              <a:t> </a:t>
            </a:r>
            <a:r>
              <a:rPr sz="2000" spc="-20" dirty="0">
                <a:latin typeface="Arial"/>
                <a:cs typeface="Arial"/>
              </a:rPr>
              <a:t>Vaste</a:t>
            </a:r>
            <a:r>
              <a:rPr sz="2000" spc="-40" dirty="0">
                <a:latin typeface="Arial"/>
                <a:cs typeface="Arial"/>
              </a:rPr>
              <a:t> </a:t>
            </a:r>
            <a:r>
              <a:rPr sz="2000" dirty="0">
                <a:latin typeface="Arial"/>
                <a:cs typeface="Arial"/>
              </a:rPr>
              <a:t>massif</a:t>
            </a:r>
            <a:r>
              <a:rPr sz="2000" spc="-40" dirty="0">
                <a:latin typeface="Arial"/>
                <a:cs typeface="Arial"/>
              </a:rPr>
              <a:t> </a:t>
            </a:r>
            <a:r>
              <a:rPr sz="2000" spc="-10" dirty="0">
                <a:latin typeface="Arial"/>
                <a:cs typeface="Arial"/>
              </a:rPr>
              <a:t>arrondi</a:t>
            </a:r>
            <a:endParaRPr sz="2000">
              <a:latin typeface="Arial"/>
              <a:cs typeface="Arial"/>
            </a:endParaRPr>
          </a:p>
          <a:p>
            <a:pPr marL="354965" indent="-342265">
              <a:lnSpc>
                <a:spcPct val="100000"/>
              </a:lnSpc>
              <a:spcBef>
                <a:spcPts val="475"/>
              </a:spcBef>
              <a:buChar char="•"/>
              <a:tabLst>
                <a:tab pos="354965" algn="l"/>
                <a:tab pos="1114425" algn="l"/>
                <a:tab pos="2155190" algn="l"/>
                <a:tab pos="2403475" algn="l"/>
                <a:tab pos="2865755" algn="l"/>
                <a:tab pos="4400550" algn="l"/>
                <a:tab pos="5116830" algn="l"/>
                <a:tab pos="5703570" algn="l"/>
                <a:tab pos="6828790" algn="l"/>
                <a:tab pos="8333105" algn="l"/>
              </a:tabLst>
            </a:pPr>
            <a:r>
              <a:rPr sz="2000" spc="-20" dirty="0">
                <a:latin typeface="Arial"/>
                <a:cs typeface="Arial"/>
              </a:rPr>
              <a:t>Semi</a:t>
            </a:r>
            <a:r>
              <a:rPr sz="2000" dirty="0">
                <a:latin typeface="Arial"/>
                <a:cs typeface="Arial"/>
              </a:rPr>
              <a:t>	</a:t>
            </a:r>
            <a:r>
              <a:rPr sz="2000" spc="-10" dirty="0">
                <a:latin typeface="Arial"/>
                <a:cs typeface="Arial"/>
              </a:rPr>
              <a:t>profond</a:t>
            </a:r>
            <a:r>
              <a:rPr sz="2000" dirty="0">
                <a:latin typeface="Arial"/>
                <a:cs typeface="Arial"/>
              </a:rPr>
              <a:t>	</a:t>
            </a:r>
            <a:r>
              <a:rPr sz="2000" spc="-50" dirty="0">
                <a:latin typeface="Arial"/>
                <a:cs typeface="Arial"/>
              </a:rPr>
              <a:t>:</a:t>
            </a:r>
            <a:r>
              <a:rPr sz="2000" dirty="0">
                <a:latin typeface="Arial"/>
                <a:cs typeface="Arial"/>
              </a:rPr>
              <a:t>	</a:t>
            </a:r>
            <a:r>
              <a:rPr sz="2000" spc="-25" dirty="0">
                <a:latin typeface="Arial"/>
                <a:cs typeface="Arial"/>
              </a:rPr>
              <a:t>en</a:t>
            </a:r>
            <a:r>
              <a:rPr sz="2000" dirty="0">
                <a:latin typeface="Arial"/>
                <a:cs typeface="Arial"/>
              </a:rPr>
              <a:t>	</a:t>
            </a:r>
            <a:r>
              <a:rPr sz="2000" spc="-10" dirty="0">
                <a:latin typeface="Arial"/>
                <a:cs typeface="Arial"/>
              </a:rPr>
              <a:t>s’intercalant</a:t>
            </a:r>
            <a:r>
              <a:rPr sz="2000" dirty="0">
                <a:latin typeface="Arial"/>
                <a:cs typeface="Arial"/>
              </a:rPr>
              <a:t>	</a:t>
            </a:r>
            <a:r>
              <a:rPr sz="2000" spc="-20" dirty="0">
                <a:latin typeface="Arial"/>
                <a:cs typeface="Arial"/>
              </a:rPr>
              <a:t>avec</a:t>
            </a:r>
            <a:r>
              <a:rPr sz="2000" dirty="0">
                <a:latin typeface="Arial"/>
                <a:cs typeface="Arial"/>
              </a:rPr>
              <a:t>	</a:t>
            </a:r>
            <a:r>
              <a:rPr sz="2000" spc="-25" dirty="0">
                <a:latin typeface="Arial"/>
                <a:cs typeface="Arial"/>
              </a:rPr>
              <a:t>des</a:t>
            </a:r>
            <a:r>
              <a:rPr sz="2000" dirty="0">
                <a:latin typeface="Arial"/>
                <a:cs typeface="Arial"/>
              </a:rPr>
              <a:t>	</a:t>
            </a:r>
            <a:r>
              <a:rPr sz="2000" spc="-10" dirty="0">
                <a:latin typeface="Arial"/>
                <a:cs typeface="Arial"/>
              </a:rPr>
              <a:t>couches</a:t>
            </a:r>
            <a:r>
              <a:rPr sz="2000" dirty="0">
                <a:latin typeface="Arial"/>
                <a:cs typeface="Arial"/>
              </a:rPr>
              <a:t>	</a:t>
            </a:r>
            <a:r>
              <a:rPr sz="2000" spc="-10" dirty="0">
                <a:latin typeface="Arial"/>
                <a:cs typeface="Arial"/>
              </a:rPr>
              <a:t>(</a:t>
            </a:r>
            <a:r>
              <a:rPr sz="2000" b="1" spc="-10" dirty="0">
                <a:latin typeface="Arial"/>
                <a:cs typeface="Arial"/>
              </a:rPr>
              <a:t>laccolites</a:t>
            </a:r>
            <a:r>
              <a:rPr sz="2000" spc="-10" dirty="0">
                <a:latin typeface="Arial"/>
                <a:cs typeface="Arial"/>
              </a:rPr>
              <a:t>)</a:t>
            </a:r>
            <a:r>
              <a:rPr sz="2000" dirty="0">
                <a:latin typeface="Arial"/>
                <a:cs typeface="Arial"/>
              </a:rPr>
              <a:t>	</a:t>
            </a:r>
            <a:r>
              <a:rPr sz="2000" spc="-25" dirty="0">
                <a:latin typeface="Arial"/>
                <a:cs typeface="Arial"/>
              </a:rPr>
              <a:t>et</a:t>
            </a:r>
            <a:endParaRPr sz="2000">
              <a:latin typeface="Arial"/>
              <a:cs typeface="Arial"/>
            </a:endParaRPr>
          </a:p>
          <a:p>
            <a:pPr marL="355600">
              <a:lnSpc>
                <a:spcPct val="100000"/>
              </a:lnSpc>
              <a:spcBef>
                <a:spcPts val="5"/>
              </a:spcBef>
            </a:pPr>
            <a:r>
              <a:rPr sz="2000" dirty="0">
                <a:latin typeface="Arial"/>
                <a:cs typeface="Arial"/>
              </a:rPr>
              <a:t>remplissage</a:t>
            </a:r>
            <a:r>
              <a:rPr sz="2000" spc="-45" dirty="0">
                <a:latin typeface="Arial"/>
                <a:cs typeface="Arial"/>
              </a:rPr>
              <a:t> </a:t>
            </a:r>
            <a:r>
              <a:rPr sz="2000" dirty="0">
                <a:latin typeface="Arial"/>
                <a:cs typeface="Arial"/>
              </a:rPr>
              <a:t>de</a:t>
            </a:r>
            <a:r>
              <a:rPr sz="2000" spc="-25" dirty="0">
                <a:latin typeface="Arial"/>
                <a:cs typeface="Arial"/>
              </a:rPr>
              <a:t> </a:t>
            </a:r>
            <a:r>
              <a:rPr sz="2000" dirty="0">
                <a:latin typeface="Arial"/>
                <a:cs typeface="Arial"/>
              </a:rPr>
              <a:t>fissure</a:t>
            </a:r>
            <a:r>
              <a:rPr sz="2000" spc="-25" dirty="0">
                <a:latin typeface="Arial"/>
                <a:cs typeface="Arial"/>
              </a:rPr>
              <a:t> </a:t>
            </a:r>
            <a:r>
              <a:rPr sz="2000" dirty="0">
                <a:latin typeface="Arial"/>
                <a:cs typeface="Arial"/>
              </a:rPr>
              <a:t>(</a:t>
            </a:r>
            <a:r>
              <a:rPr sz="2000" b="1" dirty="0">
                <a:latin typeface="Arial"/>
                <a:cs typeface="Arial"/>
              </a:rPr>
              <a:t>filons,</a:t>
            </a:r>
            <a:r>
              <a:rPr sz="2000" b="1" spc="-55" dirty="0">
                <a:latin typeface="Arial"/>
                <a:cs typeface="Arial"/>
              </a:rPr>
              <a:t> </a:t>
            </a:r>
            <a:r>
              <a:rPr sz="2000" b="1" spc="-10" dirty="0">
                <a:latin typeface="Arial"/>
                <a:cs typeface="Arial"/>
              </a:rPr>
              <a:t>dykes</a:t>
            </a:r>
            <a:r>
              <a:rPr sz="2000" spc="-10" dirty="0">
                <a:latin typeface="Arial"/>
                <a:cs typeface="Arial"/>
              </a:rPr>
              <a:t>).</a:t>
            </a:r>
            <a:endParaRPr sz="2000">
              <a:latin typeface="Arial"/>
              <a:cs typeface="Arial"/>
            </a:endParaRPr>
          </a:p>
          <a:p>
            <a:pPr marL="355600" marR="5080" indent="-342900">
              <a:lnSpc>
                <a:spcPct val="100000"/>
              </a:lnSpc>
              <a:spcBef>
                <a:spcPts val="480"/>
              </a:spcBef>
              <a:buChar char="•"/>
              <a:tabLst>
                <a:tab pos="355600" algn="l"/>
              </a:tabLst>
            </a:pPr>
            <a:r>
              <a:rPr sz="2000" dirty="0">
                <a:latin typeface="Arial"/>
                <a:cs typeface="Arial"/>
              </a:rPr>
              <a:t>Effusif</a:t>
            </a:r>
            <a:r>
              <a:rPr sz="2000" spc="80" dirty="0">
                <a:latin typeface="Arial"/>
                <a:cs typeface="Arial"/>
              </a:rPr>
              <a:t> </a:t>
            </a:r>
            <a:r>
              <a:rPr sz="2000" dirty="0">
                <a:latin typeface="Arial"/>
                <a:cs typeface="Arial"/>
              </a:rPr>
              <a:t>:</a:t>
            </a:r>
            <a:r>
              <a:rPr sz="2000" spc="80" dirty="0">
                <a:latin typeface="Arial"/>
                <a:cs typeface="Arial"/>
              </a:rPr>
              <a:t> </a:t>
            </a:r>
            <a:r>
              <a:rPr sz="2000" dirty="0">
                <a:latin typeface="Arial"/>
                <a:cs typeface="Arial"/>
              </a:rPr>
              <a:t>si</a:t>
            </a:r>
            <a:r>
              <a:rPr sz="2000" spc="80" dirty="0">
                <a:latin typeface="Arial"/>
                <a:cs typeface="Arial"/>
              </a:rPr>
              <a:t> </a:t>
            </a:r>
            <a:r>
              <a:rPr sz="2000" dirty="0">
                <a:latin typeface="Arial"/>
                <a:cs typeface="Arial"/>
              </a:rPr>
              <a:t>le</a:t>
            </a:r>
            <a:r>
              <a:rPr sz="2000" spc="100" dirty="0">
                <a:latin typeface="Arial"/>
                <a:cs typeface="Arial"/>
              </a:rPr>
              <a:t> </a:t>
            </a:r>
            <a:r>
              <a:rPr sz="2000" dirty="0">
                <a:latin typeface="Arial"/>
                <a:cs typeface="Arial"/>
              </a:rPr>
              <a:t>magma</a:t>
            </a:r>
            <a:r>
              <a:rPr sz="2000" spc="85" dirty="0">
                <a:latin typeface="Arial"/>
                <a:cs typeface="Arial"/>
              </a:rPr>
              <a:t> </a:t>
            </a:r>
            <a:r>
              <a:rPr sz="2000" dirty="0">
                <a:latin typeface="Arial"/>
                <a:cs typeface="Arial"/>
              </a:rPr>
              <a:t>à</a:t>
            </a:r>
            <a:r>
              <a:rPr sz="2000" spc="90" dirty="0">
                <a:latin typeface="Arial"/>
                <a:cs typeface="Arial"/>
              </a:rPr>
              <a:t> </a:t>
            </a:r>
            <a:r>
              <a:rPr sz="2000" dirty="0">
                <a:latin typeface="Arial"/>
                <a:cs typeface="Arial"/>
              </a:rPr>
              <a:t>l’extérieur</a:t>
            </a:r>
            <a:r>
              <a:rPr sz="2000" spc="95" dirty="0">
                <a:latin typeface="Arial"/>
                <a:cs typeface="Arial"/>
              </a:rPr>
              <a:t> </a:t>
            </a:r>
            <a:r>
              <a:rPr sz="2000" dirty="0">
                <a:latin typeface="Arial"/>
                <a:cs typeface="Arial"/>
              </a:rPr>
              <a:t>:</a:t>
            </a:r>
            <a:r>
              <a:rPr sz="2000" spc="75" dirty="0">
                <a:latin typeface="Arial"/>
                <a:cs typeface="Arial"/>
              </a:rPr>
              <a:t> </a:t>
            </a:r>
            <a:r>
              <a:rPr sz="2000" b="1" dirty="0">
                <a:latin typeface="Arial"/>
                <a:cs typeface="Arial"/>
              </a:rPr>
              <a:t>coulée</a:t>
            </a:r>
            <a:r>
              <a:rPr sz="2000" b="1" spc="95" dirty="0">
                <a:latin typeface="Arial"/>
                <a:cs typeface="Arial"/>
              </a:rPr>
              <a:t> </a:t>
            </a:r>
            <a:r>
              <a:rPr sz="2000" b="1" dirty="0">
                <a:latin typeface="Arial"/>
                <a:cs typeface="Arial"/>
              </a:rPr>
              <a:t>de</a:t>
            </a:r>
            <a:r>
              <a:rPr sz="2000" b="1" spc="85" dirty="0">
                <a:latin typeface="Arial"/>
                <a:cs typeface="Arial"/>
              </a:rPr>
              <a:t> </a:t>
            </a:r>
            <a:r>
              <a:rPr sz="2000" b="1" dirty="0">
                <a:latin typeface="Arial"/>
                <a:cs typeface="Arial"/>
              </a:rPr>
              <a:t>lave,</a:t>
            </a:r>
            <a:r>
              <a:rPr sz="2000" b="1" spc="85" dirty="0">
                <a:latin typeface="Arial"/>
                <a:cs typeface="Arial"/>
              </a:rPr>
              <a:t> </a:t>
            </a:r>
            <a:r>
              <a:rPr sz="2000" b="1" dirty="0">
                <a:latin typeface="Arial"/>
                <a:cs typeface="Arial"/>
              </a:rPr>
              <a:t>aiguille</a:t>
            </a:r>
            <a:r>
              <a:rPr sz="2000" b="1" spc="95" dirty="0">
                <a:latin typeface="Arial"/>
                <a:cs typeface="Arial"/>
              </a:rPr>
              <a:t> </a:t>
            </a:r>
            <a:r>
              <a:rPr sz="2000" b="1" spc="-10" dirty="0">
                <a:latin typeface="Arial"/>
                <a:cs typeface="Arial"/>
              </a:rPr>
              <a:t>d’andésite</a:t>
            </a:r>
            <a:r>
              <a:rPr sz="2000" spc="-10" dirty="0">
                <a:latin typeface="Arial"/>
                <a:cs typeface="Arial"/>
              </a:rPr>
              <a:t>. </a:t>
            </a:r>
            <a:r>
              <a:rPr sz="2000" dirty="0">
                <a:latin typeface="Arial"/>
                <a:cs typeface="Arial"/>
              </a:rPr>
              <a:t>Cône</a:t>
            </a:r>
            <a:r>
              <a:rPr sz="2000" spc="-50" dirty="0">
                <a:latin typeface="Arial"/>
                <a:cs typeface="Arial"/>
              </a:rPr>
              <a:t> </a:t>
            </a:r>
            <a:r>
              <a:rPr sz="2000" spc="-10" dirty="0">
                <a:latin typeface="Arial"/>
                <a:cs typeface="Arial"/>
              </a:rPr>
              <a:t>volcanique</a:t>
            </a:r>
            <a:endParaRPr sz="2000">
              <a:latin typeface="Arial"/>
              <a:cs typeface="Arial"/>
            </a:endParaRPr>
          </a:p>
        </p:txBody>
      </p:sp>
      <p:pic>
        <p:nvPicPr>
          <p:cNvPr id="5" name="object 5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551434" y="3758183"/>
            <a:ext cx="3233923" cy="3095243"/>
          </a:xfrm>
          <a:prstGeom prst="rect">
            <a:avLst/>
          </a:prstGeom>
        </p:spPr>
      </p:pic>
      <p:sp>
        <p:nvSpPr>
          <p:cNvPr id="6" name="object 6"/>
          <p:cNvSpPr txBox="1"/>
          <p:nvPr/>
        </p:nvSpPr>
        <p:spPr>
          <a:xfrm>
            <a:off x="201574" y="5134736"/>
            <a:ext cx="1366520" cy="39179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236220" marR="5080" indent="-224154">
              <a:lnSpc>
                <a:spcPct val="100000"/>
              </a:lnSpc>
              <a:spcBef>
                <a:spcPts val="100"/>
              </a:spcBef>
            </a:pPr>
            <a:r>
              <a:rPr sz="1200" i="1" dirty="0">
                <a:latin typeface="Arial"/>
                <a:cs typeface="Arial"/>
              </a:rPr>
              <a:t>Batholite </a:t>
            </a:r>
            <a:r>
              <a:rPr sz="1200" i="1" spc="-10" dirty="0">
                <a:latin typeface="Arial"/>
                <a:cs typeface="Arial"/>
              </a:rPr>
              <a:t>granitique </a:t>
            </a:r>
            <a:r>
              <a:rPr sz="1200" i="1" dirty="0">
                <a:latin typeface="Arial"/>
                <a:cs typeface="Arial"/>
              </a:rPr>
              <a:t>(photo</a:t>
            </a:r>
            <a:r>
              <a:rPr sz="1200" i="1" spc="-30" dirty="0">
                <a:latin typeface="Arial"/>
                <a:cs typeface="Arial"/>
              </a:rPr>
              <a:t> </a:t>
            </a:r>
            <a:r>
              <a:rPr sz="1200" i="1" spc="-10" dirty="0">
                <a:latin typeface="Arial"/>
                <a:cs typeface="Arial"/>
              </a:rPr>
              <a:t>aérienne)</a:t>
            </a:r>
            <a:endParaRPr sz="1200">
              <a:latin typeface="Arial"/>
              <a:cs typeface="Arial"/>
            </a:endParaRPr>
          </a:p>
        </p:txBody>
      </p:sp>
      <p:pic>
        <p:nvPicPr>
          <p:cNvPr id="7" name="object 7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4791455" y="3432048"/>
            <a:ext cx="2564891" cy="3421375"/>
          </a:xfrm>
          <a:prstGeom prst="rect">
            <a:avLst/>
          </a:prstGeom>
        </p:spPr>
      </p:pic>
      <p:sp>
        <p:nvSpPr>
          <p:cNvPr id="8" name="object 8"/>
          <p:cNvSpPr txBox="1"/>
          <p:nvPr/>
        </p:nvSpPr>
        <p:spPr>
          <a:xfrm>
            <a:off x="7388097" y="4557776"/>
            <a:ext cx="1601470" cy="9398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</a:pPr>
            <a:r>
              <a:rPr sz="1200" i="1" dirty="0">
                <a:latin typeface="Calibri"/>
                <a:cs typeface="Calibri"/>
              </a:rPr>
              <a:t>Dyke</a:t>
            </a:r>
            <a:r>
              <a:rPr sz="1200" i="1" spc="-60" dirty="0">
                <a:latin typeface="Calibri"/>
                <a:cs typeface="Calibri"/>
              </a:rPr>
              <a:t> </a:t>
            </a:r>
            <a:r>
              <a:rPr sz="1200" i="1" dirty="0">
                <a:latin typeface="Calibri"/>
                <a:cs typeface="Calibri"/>
              </a:rPr>
              <a:t>volcanique</a:t>
            </a:r>
            <a:r>
              <a:rPr sz="1200" i="1" spc="-65" dirty="0">
                <a:latin typeface="Calibri"/>
                <a:cs typeface="Calibri"/>
              </a:rPr>
              <a:t> </a:t>
            </a:r>
            <a:r>
              <a:rPr sz="1200" i="1" spc="-10" dirty="0">
                <a:latin typeface="Calibri"/>
                <a:cs typeface="Calibri"/>
              </a:rPr>
              <a:t>(filon </a:t>
            </a:r>
            <a:r>
              <a:rPr sz="1200" i="1" dirty="0">
                <a:latin typeface="Calibri"/>
                <a:cs typeface="Calibri"/>
              </a:rPr>
              <a:t>basaltique)</a:t>
            </a:r>
            <a:r>
              <a:rPr sz="1200" i="1" spc="-35" dirty="0">
                <a:latin typeface="Calibri"/>
                <a:cs typeface="Calibri"/>
              </a:rPr>
              <a:t> </a:t>
            </a:r>
            <a:r>
              <a:rPr sz="1200" i="1" dirty="0">
                <a:latin typeface="Calibri"/>
                <a:cs typeface="Calibri"/>
              </a:rPr>
              <a:t>mis</a:t>
            </a:r>
            <a:r>
              <a:rPr sz="1200" i="1" spc="-30" dirty="0">
                <a:latin typeface="Calibri"/>
                <a:cs typeface="Calibri"/>
              </a:rPr>
              <a:t> </a:t>
            </a:r>
            <a:r>
              <a:rPr sz="1200" i="1" dirty="0">
                <a:latin typeface="Calibri"/>
                <a:cs typeface="Calibri"/>
              </a:rPr>
              <a:t>en</a:t>
            </a:r>
            <a:r>
              <a:rPr sz="1200" i="1" spc="-25" dirty="0">
                <a:latin typeface="Calibri"/>
                <a:cs typeface="Calibri"/>
              </a:rPr>
              <a:t> </a:t>
            </a:r>
            <a:r>
              <a:rPr sz="1200" i="1" spc="-10" dirty="0">
                <a:latin typeface="Calibri"/>
                <a:cs typeface="Calibri"/>
              </a:rPr>
              <a:t>relief </a:t>
            </a:r>
            <a:r>
              <a:rPr sz="1200" i="1" dirty="0">
                <a:latin typeface="Calibri"/>
                <a:cs typeface="Calibri"/>
              </a:rPr>
              <a:t>par</a:t>
            </a:r>
            <a:r>
              <a:rPr sz="1200" i="1" spc="-30" dirty="0">
                <a:latin typeface="Calibri"/>
                <a:cs typeface="Calibri"/>
              </a:rPr>
              <a:t> </a:t>
            </a:r>
            <a:r>
              <a:rPr sz="1200" i="1" dirty="0">
                <a:latin typeface="Calibri"/>
                <a:cs typeface="Calibri"/>
              </a:rPr>
              <a:t>l'érosion</a:t>
            </a:r>
            <a:r>
              <a:rPr sz="1200" i="1" spc="-30" dirty="0">
                <a:latin typeface="Calibri"/>
                <a:cs typeface="Calibri"/>
              </a:rPr>
              <a:t> </a:t>
            </a:r>
            <a:r>
              <a:rPr sz="1200" i="1" spc="-10" dirty="0">
                <a:latin typeface="Calibri"/>
                <a:cs typeface="Calibri"/>
              </a:rPr>
              <a:t>différentielle </a:t>
            </a:r>
            <a:r>
              <a:rPr sz="1200" i="1" dirty="0">
                <a:latin typeface="Calibri"/>
                <a:cs typeface="Calibri"/>
              </a:rPr>
              <a:t>(Ardèche,</a:t>
            </a:r>
            <a:r>
              <a:rPr sz="1200" i="1" spc="-60" dirty="0">
                <a:latin typeface="Calibri"/>
                <a:cs typeface="Calibri"/>
              </a:rPr>
              <a:t> </a:t>
            </a:r>
            <a:r>
              <a:rPr sz="1200" i="1" spc="-10" dirty="0">
                <a:latin typeface="Calibri"/>
                <a:cs typeface="Calibri"/>
              </a:rPr>
              <a:t>France,</a:t>
            </a:r>
            <a:r>
              <a:rPr sz="1200" i="1" spc="500" dirty="0">
                <a:latin typeface="Calibri"/>
                <a:cs typeface="Calibri"/>
              </a:rPr>
              <a:t> </a:t>
            </a:r>
            <a:r>
              <a:rPr sz="1200" i="1" dirty="0">
                <a:latin typeface="Calibri"/>
                <a:cs typeface="Calibri"/>
              </a:rPr>
              <a:t>plateau</a:t>
            </a:r>
            <a:r>
              <a:rPr sz="1200" i="1" spc="-35" dirty="0">
                <a:latin typeface="Calibri"/>
                <a:cs typeface="Calibri"/>
              </a:rPr>
              <a:t> </a:t>
            </a:r>
            <a:r>
              <a:rPr sz="1200" i="1" dirty="0">
                <a:latin typeface="Calibri"/>
                <a:cs typeface="Calibri"/>
              </a:rPr>
              <a:t>du</a:t>
            </a:r>
            <a:r>
              <a:rPr sz="1200" i="1" spc="-20" dirty="0">
                <a:latin typeface="Calibri"/>
                <a:cs typeface="Calibri"/>
              </a:rPr>
              <a:t> </a:t>
            </a:r>
            <a:r>
              <a:rPr sz="1200" i="1" spc="-10" dirty="0">
                <a:latin typeface="Calibri"/>
                <a:cs typeface="Calibri"/>
              </a:rPr>
              <a:t>Coiron).</a:t>
            </a:r>
            <a:endParaRPr sz="1200">
              <a:latin typeface="Calibri"/>
              <a:cs typeface="Calibri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6955917" y="6643217"/>
            <a:ext cx="302260" cy="13208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700" dirty="0">
                <a:latin typeface="Calibri"/>
                <a:cs typeface="Calibri"/>
              </a:rPr>
              <a:t>I. </a:t>
            </a:r>
            <a:r>
              <a:rPr sz="700" spc="-20" dirty="0">
                <a:latin typeface="Calibri"/>
                <a:cs typeface="Calibri"/>
              </a:rPr>
              <a:t>BOUR</a:t>
            </a:r>
            <a:endParaRPr sz="7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9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498475">
              <a:lnSpc>
                <a:spcPct val="100000"/>
              </a:lnSpc>
              <a:spcBef>
                <a:spcPts val="95"/>
              </a:spcBef>
            </a:pPr>
            <a:r>
              <a:rPr dirty="0"/>
              <a:t>IV</a:t>
            </a:r>
            <a:r>
              <a:rPr spc="-35" dirty="0"/>
              <a:t> </a:t>
            </a:r>
            <a:r>
              <a:rPr dirty="0"/>
              <a:t>.</a:t>
            </a:r>
            <a:r>
              <a:rPr spc="-45" dirty="0"/>
              <a:t> </a:t>
            </a:r>
            <a:r>
              <a:rPr dirty="0"/>
              <a:t>Les</a:t>
            </a:r>
            <a:r>
              <a:rPr spc="-35" dirty="0"/>
              <a:t> </a:t>
            </a:r>
            <a:r>
              <a:rPr dirty="0"/>
              <a:t>roches</a:t>
            </a:r>
            <a:r>
              <a:rPr spc="-10" dirty="0"/>
              <a:t> magmatiques</a:t>
            </a:r>
          </a:p>
        </p:txBody>
      </p:sp>
      <p:grpSp>
        <p:nvGrpSpPr>
          <p:cNvPr id="3" name="object 3"/>
          <p:cNvGrpSpPr/>
          <p:nvPr/>
        </p:nvGrpSpPr>
        <p:grpSpPr>
          <a:xfrm>
            <a:off x="3689603" y="699515"/>
            <a:ext cx="5352415" cy="6158865"/>
            <a:chOff x="3689603" y="699515"/>
            <a:chExt cx="5352415" cy="6158865"/>
          </a:xfrm>
        </p:grpSpPr>
        <p:pic>
          <p:nvPicPr>
            <p:cNvPr id="4" name="object 4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3689603" y="699515"/>
              <a:ext cx="5352288" cy="6158484"/>
            </a:xfrm>
            <a:prstGeom prst="rect">
              <a:avLst/>
            </a:prstGeom>
          </p:spPr>
        </p:pic>
        <p:pic>
          <p:nvPicPr>
            <p:cNvPr id="5" name="object 5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3754500" y="764712"/>
              <a:ext cx="5168646" cy="5979668"/>
            </a:xfrm>
            <a:prstGeom prst="rect">
              <a:avLst/>
            </a:prstGeom>
          </p:spPr>
        </p:pic>
      </p:grpSp>
      <p:sp>
        <p:nvSpPr>
          <p:cNvPr id="6" name="object 6"/>
          <p:cNvSpPr txBox="1"/>
          <p:nvPr/>
        </p:nvSpPr>
        <p:spPr>
          <a:xfrm>
            <a:off x="229615" y="907541"/>
            <a:ext cx="3254375" cy="132651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3200" b="1" dirty="0">
                <a:latin typeface="Calibri"/>
                <a:cs typeface="Calibri"/>
              </a:rPr>
              <a:t>Mode</a:t>
            </a:r>
            <a:r>
              <a:rPr sz="3200" b="1" spc="-20" dirty="0">
                <a:latin typeface="Calibri"/>
                <a:cs typeface="Calibri"/>
              </a:rPr>
              <a:t> </a:t>
            </a:r>
            <a:r>
              <a:rPr sz="3200" b="1" dirty="0">
                <a:latin typeface="Calibri"/>
                <a:cs typeface="Calibri"/>
              </a:rPr>
              <a:t>de</a:t>
            </a:r>
            <a:r>
              <a:rPr sz="3200" b="1" spc="-20" dirty="0">
                <a:latin typeface="Calibri"/>
                <a:cs typeface="Calibri"/>
              </a:rPr>
              <a:t> </a:t>
            </a:r>
            <a:r>
              <a:rPr sz="3200" b="1" spc="-10" dirty="0">
                <a:latin typeface="Calibri"/>
                <a:cs typeface="Calibri"/>
              </a:rPr>
              <a:t>gisement</a:t>
            </a:r>
            <a:endParaRPr sz="3200">
              <a:latin typeface="Calibri"/>
              <a:cs typeface="Calibri"/>
            </a:endParaRPr>
          </a:p>
          <a:p>
            <a:pPr marL="41275" marR="5080">
              <a:lnSpc>
                <a:spcPct val="100000"/>
              </a:lnSpc>
              <a:spcBef>
                <a:spcPts val="2555"/>
              </a:spcBef>
            </a:pPr>
            <a:r>
              <a:rPr sz="1600" dirty="0">
                <a:latin typeface="Arial"/>
                <a:cs typeface="Arial"/>
              </a:rPr>
              <a:t>Principe</a:t>
            </a:r>
            <a:r>
              <a:rPr sz="1600" spc="495" dirty="0">
                <a:latin typeface="Arial"/>
                <a:cs typeface="Arial"/>
              </a:rPr>
              <a:t> </a:t>
            </a:r>
            <a:r>
              <a:rPr sz="1600" dirty="0">
                <a:latin typeface="Arial"/>
                <a:cs typeface="Arial"/>
              </a:rPr>
              <a:t>de</a:t>
            </a:r>
            <a:r>
              <a:rPr sz="1600" spc="495" dirty="0">
                <a:latin typeface="Arial"/>
                <a:cs typeface="Arial"/>
              </a:rPr>
              <a:t> </a:t>
            </a:r>
            <a:r>
              <a:rPr sz="1600" dirty="0">
                <a:latin typeface="Arial"/>
                <a:cs typeface="Arial"/>
              </a:rPr>
              <a:t>mise</a:t>
            </a:r>
            <a:r>
              <a:rPr sz="1600" spc="495" dirty="0">
                <a:latin typeface="Arial"/>
                <a:cs typeface="Arial"/>
              </a:rPr>
              <a:t> </a:t>
            </a:r>
            <a:r>
              <a:rPr sz="1600" dirty="0">
                <a:latin typeface="Arial"/>
                <a:cs typeface="Arial"/>
              </a:rPr>
              <a:t>à</a:t>
            </a:r>
            <a:r>
              <a:rPr sz="1600" spc="490" dirty="0">
                <a:latin typeface="Arial"/>
                <a:cs typeface="Arial"/>
              </a:rPr>
              <a:t> </a:t>
            </a:r>
            <a:r>
              <a:rPr sz="1600" spc="-10" dirty="0">
                <a:latin typeface="Arial"/>
                <a:cs typeface="Arial"/>
              </a:rPr>
              <a:t>l’affleurement </a:t>
            </a:r>
            <a:r>
              <a:rPr sz="1600" dirty="0">
                <a:latin typeface="Arial"/>
                <a:cs typeface="Arial"/>
              </a:rPr>
              <a:t>d’un</a:t>
            </a:r>
            <a:r>
              <a:rPr sz="1600" spc="-20" dirty="0">
                <a:latin typeface="Arial"/>
                <a:cs typeface="Arial"/>
              </a:rPr>
              <a:t> </a:t>
            </a:r>
            <a:r>
              <a:rPr sz="1600" dirty="0">
                <a:latin typeface="Arial"/>
                <a:cs typeface="Arial"/>
              </a:rPr>
              <a:t>socle</a:t>
            </a:r>
            <a:r>
              <a:rPr sz="1600" spc="-35" dirty="0">
                <a:latin typeface="Arial"/>
                <a:cs typeface="Arial"/>
              </a:rPr>
              <a:t> </a:t>
            </a:r>
            <a:r>
              <a:rPr sz="1600" spc="-10" dirty="0">
                <a:latin typeface="Arial"/>
                <a:cs typeface="Arial"/>
              </a:rPr>
              <a:t>granitique</a:t>
            </a:r>
            <a:endParaRPr sz="1600">
              <a:latin typeface="Arial"/>
              <a:cs typeface="Arial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3735451" y="745662"/>
            <a:ext cx="5207000" cy="6017895"/>
          </a:xfrm>
          <a:prstGeom prst="rect">
            <a:avLst/>
          </a:prstGeom>
          <a:ln w="38100">
            <a:solidFill>
              <a:srgbClr val="000000"/>
            </a:solidFill>
          </a:ln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ct val="100000"/>
              </a:lnSpc>
            </a:pPr>
            <a:endParaRPr sz="9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9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9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9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9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9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9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9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9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9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9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9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9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9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9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9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9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9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9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9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9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9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9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9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9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9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9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9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9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9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9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9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9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9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9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9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9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9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9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9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9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9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180"/>
              </a:spcBef>
            </a:pPr>
            <a:endParaRPr sz="900">
              <a:latin typeface="Times New Roman"/>
              <a:cs typeface="Times New Roman"/>
            </a:endParaRPr>
          </a:p>
          <a:p>
            <a:pPr marL="64135">
              <a:lnSpc>
                <a:spcPct val="100000"/>
              </a:lnSpc>
            </a:pPr>
            <a:r>
              <a:rPr sz="900" i="1" dirty="0">
                <a:latin typeface="Calibri"/>
                <a:cs typeface="Calibri"/>
              </a:rPr>
              <a:t>Illustration </a:t>
            </a:r>
            <a:r>
              <a:rPr sz="900" i="1" spc="-10" dirty="0">
                <a:latin typeface="Calibri"/>
                <a:cs typeface="Calibri"/>
              </a:rPr>
              <a:t>Pierre-</a:t>
            </a:r>
            <a:r>
              <a:rPr sz="900" i="1" dirty="0">
                <a:latin typeface="Calibri"/>
                <a:cs typeface="Calibri"/>
              </a:rPr>
              <a:t>André</a:t>
            </a:r>
            <a:r>
              <a:rPr sz="900" i="1" spc="-30" dirty="0">
                <a:latin typeface="Calibri"/>
                <a:cs typeface="Calibri"/>
              </a:rPr>
              <a:t> </a:t>
            </a:r>
            <a:r>
              <a:rPr sz="900" i="1" dirty="0">
                <a:latin typeface="Calibri"/>
                <a:cs typeface="Calibri"/>
              </a:rPr>
              <a:t>Bourque</a:t>
            </a:r>
            <a:r>
              <a:rPr sz="900" i="1" spc="-25" dirty="0">
                <a:latin typeface="Calibri"/>
                <a:cs typeface="Calibri"/>
              </a:rPr>
              <a:t> </a:t>
            </a:r>
            <a:r>
              <a:rPr sz="900" i="1" spc="-50" dirty="0">
                <a:latin typeface="Calibri"/>
                <a:cs typeface="Calibri"/>
              </a:rPr>
              <a:t>:</a:t>
            </a:r>
            <a:endParaRPr sz="900">
              <a:latin typeface="Calibri"/>
              <a:cs typeface="Calibri"/>
            </a:endParaRPr>
          </a:p>
          <a:p>
            <a:pPr marL="64135">
              <a:lnSpc>
                <a:spcPct val="100000"/>
              </a:lnSpc>
              <a:spcBef>
                <a:spcPts val="5"/>
              </a:spcBef>
            </a:pPr>
            <a:r>
              <a:rPr sz="900" i="1" dirty="0">
                <a:latin typeface="Calibri"/>
                <a:cs typeface="Calibri"/>
              </a:rPr>
              <a:t>Université</a:t>
            </a:r>
            <a:r>
              <a:rPr sz="900" i="1" spc="-20" dirty="0">
                <a:latin typeface="Calibri"/>
                <a:cs typeface="Calibri"/>
              </a:rPr>
              <a:t> </a:t>
            </a:r>
            <a:r>
              <a:rPr sz="900" i="1" dirty="0">
                <a:latin typeface="Calibri"/>
                <a:cs typeface="Calibri"/>
              </a:rPr>
              <a:t>de</a:t>
            </a:r>
            <a:r>
              <a:rPr sz="900" i="1" spc="-30" dirty="0">
                <a:latin typeface="Calibri"/>
                <a:cs typeface="Calibri"/>
              </a:rPr>
              <a:t> </a:t>
            </a:r>
            <a:r>
              <a:rPr sz="900" i="1" dirty="0">
                <a:latin typeface="Calibri"/>
                <a:cs typeface="Calibri"/>
              </a:rPr>
              <a:t>Laval,</a:t>
            </a:r>
            <a:r>
              <a:rPr sz="900" i="1" spc="-40" dirty="0">
                <a:latin typeface="Calibri"/>
                <a:cs typeface="Calibri"/>
              </a:rPr>
              <a:t> </a:t>
            </a:r>
            <a:r>
              <a:rPr sz="900" i="1" spc="-10" dirty="0">
                <a:latin typeface="Calibri"/>
                <a:cs typeface="Calibri"/>
              </a:rPr>
              <a:t>Québec).</a:t>
            </a:r>
            <a:endParaRPr sz="9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9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0" y="0"/>
            <a:ext cx="9139555" cy="6849109"/>
            <a:chOff x="0" y="0"/>
            <a:chExt cx="9139555" cy="6849109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0" y="0"/>
              <a:ext cx="9139428" cy="807728"/>
            </a:xfrm>
            <a:prstGeom prst="rect">
              <a:avLst/>
            </a:prstGeom>
          </p:spPr>
        </p:pic>
        <p:pic>
          <p:nvPicPr>
            <p:cNvPr id="4" name="object 4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827532" y="100584"/>
              <a:ext cx="4227576" cy="682752"/>
            </a:xfrm>
            <a:prstGeom prst="rect">
              <a:avLst/>
            </a:prstGeom>
          </p:spPr>
        </p:pic>
        <p:pic>
          <p:nvPicPr>
            <p:cNvPr id="5" name="object 5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1039012" y="279018"/>
              <a:ext cx="3797782" cy="275463"/>
            </a:xfrm>
            <a:prstGeom prst="rect">
              <a:avLst/>
            </a:prstGeom>
          </p:spPr>
        </p:pic>
        <p:pic>
          <p:nvPicPr>
            <p:cNvPr id="6" name="object 6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164592" y="611123"/>
              <a:ext cx="675132" cy="515112"/>
            </a:xfrm>
            <a:prstGeom prst="rect">
              <a:avLst/>
            </a:prstGeom>
          </p:spPr>
        </p:pic>
        <p:pic>
          <p:nvPicPr>
            <p:cNvPr id="7" name="object 7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179514" y="135381"/>
              <a:ext cx="645121" cy="485267"/>
            </a:xfrm>
            <a:prstGeom prst="rect">
              <a:avLst/>
            </a:prstGeom>
          </p:spPr>
        </p:pic>
        <p:pic>
          <p:nvPicPr>
            <p:cNvPr id="8" name="object 8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1175002" y="986028"/>
              <a:ext cx="7898895" cy="5862823"/>
            </a:xfrm>
            <a:prstGeom prst="rect">
              <a:avLst/>
            </a:prstGeom>
          </p:spPr>
        </p:pic>
        <p:pic>
          <p:nvPicPr>
            <p:cNvPr id="9" name="object 9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1230185" y="1040717"/>
              <a:ext cx="7734300" cy="5700649"/>
            </a:xfrm>
            <a:prstGeom prst="rect">
              <a:avLst/>
            </a:prstGeom>
          </p:spPr>
        </p:pic>
        <p:sp>
          <p:nvSpPr>
            <p:cNvPr id="10" name="object 10"/>
            <p:cNvSpPr/>
            <p:nvPr/>
          </p:nvSpPr>
          <p:spPr>
            <a:xfrm>
              <a:off x="1211135" y="1021667"/>
              <a:ext cx="7772400" cy="5739130"/>
            </a:xfrm>
            <a:custGeom>
              <a:avLst/>
              <a:gdLst/>
              <a:ahLst/>
              <a:cxnLst/>
              <a:rect l="l" t="t" r="r" b="b"/>
              <a:pathLst>
                <a:path w="7772400" h="5739130">
                  <a:moveTo>
                    <a:pt x="0" y="5738749"/>
                  </a:moveTo>
                  <a:lnTo>
                    <a:pt x="7772400" y="5738749"/>
                  </a:lnTo>
                  <a:lnTo>
                    <a:pt x="7772400" y="0"/>
                  </a:lnTo>
                  <a:lnTo>
                    <a:pt x="0" y="0"/>
                  </a:lnTo>
                  <a:lnTo>
                    <a:pt x="0" y="5738749"/>
                  </a:lnTo>
                  <a:close/>
                </a:path>
              </a:pathLst>
            </a:custGeom>
            <a:ln w="38099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1" name="object 11"/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3264408" y="586740"/>
              <a:ext cx="5747003" cy="464820"/>
            </a:xfrm>
            <a:prstGeom prst="rect">
              <a:avLst/>
            </a:prstGeom>
          </p:spPr>
        </p:pic>
        <p:pic>
          <p:nvPicPr>
            <p:cNvPr id="12" name="object 12"/>
            <p:cNvPicPr/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3531108" y="566927"/>
              <a:ext cx="5263895" cy="565403"/>
            </a:xfrm>
            <a:prstGeom prst="rect">
              <a:avLst/>
            </a:prstGeom>
          </p:spPr>
        </p:pic>
        <p:pic>
          <p:nvPicPr>
            <p:cNvPr id="13" name="object 13"/>
            <p:cNvPicPr/>
            <p:nvPr/>
          </p:nvPicPr>
          <p:blipFill>
            <a:blip r:embed="rId11" cstate="print"/>
            <a:stretch>
              <a:fillRect/>
            </a:stretch>
          </p:blipFill>
          <p:spPr>
            <a:xfrm>
              <a:off x="3312414" y="611365"/>
              <a:ext cx="5652135" cy="369328"/>
            </a:xfrm>
            <a:prstGeom prst="rect">
              <a:avLst/>
            </a:prstGeom>
          </p:spPr>
        </p:pic>
        <p:sp>
          <p:nvSpPr>
            <p:cNvPr id="14" name="object 14"/>
            <p:cNvSpPr/>
            <p:nvPr/>
          </p:nvSpPr>
          <p:spPr>
            <a:xfrm>
              <a:off x="3312414" y="611365"/>
              <a:ext cx="5652135" cy="369570"/>
            </a:xfrm>
            <a:custGeom>
              <a:avLst/>
              <a:gdLst/>
              <a:ahLst/>
              <a:cxnLst/>
              <a:rect l="l" t="t" r="r" b="b"/>
              <a:pathLst>
                <a:path w="5652134" h="369569">
                  <a:moveTo>
                    <a:pt x="0" y="369328"/>
                  </a:moveTo>
                  <a:lnTo>
                    <a:pt x="5652135" y="369328"/>
                  </a:lnTo>
                  <a:lnTo>
                    <a:pt x="5652135" y="0"/>
                  </a:lnTo>
                  <a:lnTo>
                    <a:pt x="0" y="0"/>
                  </a:lnTo>
                  <a:lnTo>
                    <a:pt x="0" y="369328"/>
                  </a:lnTo>
                  <a:close/>
                </a:path>
              </a:pathLst>
            </a:custGeom>
            <a:ln w="9525">
              <a:solidFill>
                <a:srgbClr val="497DBA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5" name="object 15"/>
          <p:cNvSpPr txBox="1">
            <a:spLocks noGrp="1"/>
          </p:cNvSpPr>
          <p:nvPr>
            <p:ph type="title"/>
          </p:nvPr>
        </p:nvSpPr>
        <p:spPr>
          <a:xfrm>
            <a:off x="3699509" y="629158"/>
            <a:ext cx="4876800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dirty="0"/>
              <a:t>Classification</a:t>
            </a:r>
            <a:r>
              <a:rPr sz="1800" spc="-35" dirty="0"/>
              <a:t> </a:t>
            </a:r>
            <a:r>
              <a:rPr sz="1800" dirty="0"/>
              <a:t>selon</a:t>
            </a:r>
            <a:r>
              <a:rPr sz="1800" spc="-45" dirty="0"/>
              <a:t> </a:t>
            </a:r>
            <a:r>
              <a:rPr sz="1800" dirty="0"/>
              <a:t>la</a:t>
            </a:r>
            <a:r>
              <a:rPr sz="1800" spc="-30" dirty="0"/>
              <a:t> </a:t>
            </a:r>
            <a:r>
              <a:rPr sz="1800" dirty="0"/>
              <a:t>géochimie</a:t>
            </a:r>
            <a:r>
              <a:rPr sz="1800" spc="-30" dirty="0"/>
              <a:t> </a:t>
            </a:r>
            <a:r>
              <a:rPr sz="1800" dirty="0"/>
              <a:t>et</a:t>
            </a:r>
            <a:r>
              <a:rPr sz="1800" spc="-35" dirty="0"/>
              <a:t> </a:t>
            </a:r>
            <a:r>
              <a:rPr sz="1800" dirty="0"/>
              <a:t>selon</a:t>
            </a:r>
            <a:r>
              <a:rPr sz="1800" spc="-45" dirty="0"/>
              <a:t> </a:t>
            </a:r>
            <a:r>
              <a:rPr sz="1800" dirty="0"/>
              <a:t>le</a:t>
            </a:r>
            <a:r>
              <a:rPr sz="1800" spc="-35" dirty="0"/>
              <a:t> </a:t>
            </a:r>
            <a:r>
              <a:rPr sz="1800" spc="-10" dirty="0"/>
              <a:t>contexte</a:t>
            </a:r>
            <a:endParaRPr sz="1800"/>
          </a:p>
        </p:txBody>
      </p:sp>
      <p:grpSp>
        <p:nvGrpSpPr>
          <p:cNvPr id="16" name="object 16"/>
          <p:cNvGrpSpPr/>
          <p:nvPr/>
        </p:nvGrpSpPr>
        <p:grpSpPr>
          <a:xfrm>
            <a:off x="289559" y="2694425"/>
            <a:ext cx="649605" cy="4026535"/>
            <a:chOff x="289559" y="2694425"/>
            <a:chExt cx="649605" cy="4026535"/>
          </a:xfrm>
        </p:grpSpPr>
        <p:pic>
          <p:nvPicPr>
            <p:cNvPr id="17" name="object 17"/>
            <p:cNvPicPr/>
            <p:nvPr/>
          </p:nvPicPr>
          <p:blipFill>
            <a:blip r:embed="rId12" cstate="print"/>
            <a:stretch>
              <a:fillRect/>
            </a:stretch>
          </p:blipFill>
          <p:spPr>
            <a:xfrm>
              <a:off x="289559" y="2694425"/>
              <a:ext cx="649224" cy="4026418"/>
            </a:xfrm>
            <a:prstGeom prst="rect">
              <a:avLst/>
            </a:prstGeom>
          </p:spPr>
        </p:pic>
        <p:pic>
          <p:nvPicPr>
            <p:cNvPr id="18" name="object 18"/>
            <p:cNvPicPr/>
            <p:nvPr/>
          </p:nvPicPr>
          <p:blipFill>
            <a:blip r:embed="rId13" cstate="print"/>
            <a:stretch>
              <a:fillRect/>
            </a:stretch>
          </p:blipFill>
          <p:spPr>
            <a:xfrm>
              <a:off x="323849" y="2700908"/>
              <a:ext cx="576262" cy="3959250"/>
            </a:xfrm>
            <a:prstGeom prst="rect">
              <a:avLst/>
            </a:prstGeom>
          </p:spPr>
        </p:pic>
        <p:sp>
          <p:nvSpPr>
            <p:cNvPr id="19" name="object 19"/>
            <p:cNvSpPr/>
            <p:nvPr/>
          </p:nvSpPr>
          <p:spPr>
            <a:xfrm>
              <a:off x="323849" y="2700908"/>
              <a:ext cx="576580" cy="3959860"/>
            </a:xfrm>
            <a:custGeom>
              <a:avLst/>
              <a:gdLst/>
              <a:ahLst/>
              <a:cxnLst/>
              <a:rect l="l" t="t" r="r" b="b"/>
              <a:pathLst>
                <a:path w="576580" h="3959859">
                  <a:moveTo>
                    <a:pt x="0" y="3959250"/>
                  </a:moveTo>
                  <a:lnTo>
                    <a:pt x="288137" y="0"/>
                  </a:lnTo>
                  <a:lnTo>
                    <a:pt x="576262" y="3959250"/>
                  </a:lnTo>
                  <a:lnTo>
                    <a:pt x="0" y="3959250"/>
                  </a:lnTo>
                  <a:close/>
                </a:path>
              </a:pathLst>
            </a:custGeom>
            <a:ln w="9525">
              <a:solidFill>
                <a:srgbClr val="BD4A47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20" name="object 20"/>
          <p:cNvSpPr txBox="1"/>
          <p:nvPr/>
        </p:nvSpPr>
        <p:spPr>
          <a:xfrm>
            <a:off x="572820" y="2368422"/>
            <a:ext cx="101600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b="1" spc="-50" dirty="0">
                <a:latin typeface="Arial"/>
                <a:cs typeface="Arial"/>
              </a:rPr>
              <a:t>-</a:t>
            </a:r>
            <a:endParaRPr sz="1800">
              <a:latin typeface="Arial"/>
              <a:cs typeface="Arial"/>
            </a:endParaRPr>
          </a:p>
        </p:txBody>
      </p:sp>
      <p:sp>
        <p:nvSpPr>
          <p:cNvPr id="21" name="object 21"/>
          <p:cNvSpPr txBox="1"/>
          <p:nvPr/>
        </p:nvSpPr>
        <p:spPr>
          <a:xfrm>
            <a:off x="546303" y="6616395"/>
            <a:ext cx="15938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spc="-50" dirty="0">
                <a:latin typeface="Arial"/>
                <a:cs typeface="Arial"/>
              </a:rPr>
              <a:t>+</a:t>
            </a:r>
            <a:endParaRPr sz="1800">
              <a:latin typeface="Arial"/>
              <a:cs typeface="Arial"/>
            </a:endParaRPr>
          </a:p>
        </p:txBody>
      </p:sp>
      <p:sp>
        <p:nvSpPr>
          <p:cNvPr id="22" name="object 22"/>
          <p:cNvSpPr txBox="1"/>
          <p:nvPr/>
        </p:nvSpPr>
        <p:spPr>
          <a:xfrm>
            <a:off x="513765" y="4262439"/>
            <a:ext cx="203835" cy="1988820"/>
          </a:xfrm>
          <a:prstGeom prst="rect">
            <a:avLst/>
          </a:prstGeom>
        </p:spPr>
        <p:txBody>
          <a:bodyPr vert="vert270" wrap="square" lIns="0" tIns="0" rIns="0" bIns="0" rtlCol="0">
            <a:spAutoFit/>
          </a:bodyPr>
          <a:lstStyle/>
          <a:p>
            <a:pPr marL="12700">
              <a:lnSpc>
                <a:spcPts val="1435"/>
              </a:lnSpc>
            </a:pPr>
            <a:r>
              <a:rPr sz="1400" b="1" dirty="0">
                <a:latin typeface="Calibri"/>
                <a:cs typeface="Calibri"/>
              </a:rPr>
              <a:t>Vitesse</a:t>
            </a:r>
            <a:r>
              <a:rPr sz="1400" b="1" spc="-50" dirty="0">
                <a:latin typeface="Calibri"/>
                <a:cs typeface="Calibri"/>
              </a:rPr>
              <a:t> </a:t>
            </a:r>
            <a:r>
              <a:rPr sz="1400" b="1" dirty="0">
                <a:latin typeface="Calibri"/>
                <a:cs typeface="Calibri"/>
              </a:rPr>
              <a:t>de</a:t>
            </a:r>
            <a:r>
              <a:rPr sz="1400" b="1" spc="-50" dirty="0">
                <a:latin typeface="Calibri"/>
                <a:cs typeface="Calibri"/>
              </a:rPr>
              <a:t> </a:t>
            </a:r>
            <a:r>
              <a:rPr sz="1400" b="1" spc="-10" dirty="0">
                <a:latin typeface="Calibri"/>
                <a:cs typeface="Calibri"/>
              </a:rPr>
              <a:t>refroidissement</a:t>
            </a:r>
            <a:endParaRPr sz="1400">
              <a:latin typeface="Calibri"/>
              <a:cs typeface="Calibri"/>
            </a:endParaRPr>
          </a:p>
        </p:txBody>
      </p:sp>
      <p:grpSp>
        <p:nvGrpSpPr>
          <p:cNvPr id="23" name="object 23"/>
          <p:cNvGrpSpPr/>
          <p:nvPr/>
        </p:nvGrpSpPr>
        <p:grpSpPr>
          <a:xfrm>
            <a:off x="5567426" y="122681"/>
            <a:ext cx="3409950" cy="511175"/>
            <a:chOff x="5567426" y="122681"/>
            <a:chExt cx="3409950" cy="511175"/>
          </a:xfrm>
        </p:grpSpPr>
        <p:sp>
          <p:nvSpPr>
            <p:cNvPr id="24" name="object 24"/>
            <p:cNvSpPr/>
            <p:nvPr/>
          </p:nvSpPr>
          <p:spPr>
            <a:xfrm>
              <a:off x="5580126" y="135381"/>
              <a:ext cx="3384550" cy="485775"/>
            </a:xfrm>
            <a:custGeom>
              <a:avLst/>
              <a:gdLst/>
              <a:ahLst/>
              <a:cxnLst/>
              <a:rect l="l" t="t" r="r" b="b"/>
              <a:pathLst>
                <a:path w="3384550" h="485775">
                  <a:moveTo>
                    <a:pt x="3303524" y="0"/>
                  </a:moveTo>
                  <a:lnTo>
                    <a:pt x="80899" y="0"/>
                  </a:lnTo>
                  <a:lnTo>
                    <a:pt x="49399" y="6353"/>
                  </a:lnTo>
                  <a:lnTo>
                    <a:pt x="23685" y="23685"/>
                  </a:lnTo>
                  <a:lnTo>
                    <a:pt x="6353" y="49399"/>
                  </a:lnTo>
                  <a:lnTo>
                    <a:pt x="0" y="80899"/>
                  </a:lnTo>
                  <a:lnTo>
                    <a:pt x="0" y="404368"/>
                  </a:lnTo>
                  <a:lnTo>
                    <a:pt x="6353" y="435867"/>
                  </a:lnTo>
                  <a:lnTo>
                    <a:pt x="23685" y="461581"/>
                  </a:lnTo>
                  <a:lnTo>
                    <a:pt x="49399" y="478913"/>
                  </a:lnTo>
                  <a:lnTo>
                    <a:pt x="80899" y="485267"/>
                  </a:lnTo>
                  <a:lnTo>
                    <a:pt x="3303524" y="485267"/>
                  </a:lnTo>
                  <a:lnTo>
                    <a:pt x="3334970" y="478913"/>
                  </a:lnTo>
                  <a:lnTo>
                    <a:pt x="3360689" y="461581"/>
                  </a:lnTo>
                  <a:lnTo>
                    <a:pt x="3378051" y="435867"/>
                  </a:lnTo>
                  <a:lnTo>
                    <a:pt x="3384423" y="404368"/>
                  </a:lnTo>
                  <a:lnTo>
                    <a:pt x="3384423" y="80899"/>
                  </a:lnTo>
                  <a:lnTo>
                    <a:pt x="3378051" y="49399"/>
                  </a:lnTo>
                  <a:lnTo>
                    <a:pt x="3360689" y="23685"/>
                  </a:lnTo>
                  <a:lnTo>
                    <a:pt x="3334970" y="6353"/>
                  </a:lnTo>
                  <a:lnTo>
                    <a:pt x="3303524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5" name="object 25"/>
            <p:cNvSpPr/>
            <p:nvPr/>
          </p:nvSpPr>
          <p:spPr>
            <a:xfrm>
              <a:off x="5580126" y="135381"/>
              <a:ext cx="3384550" cy="485775"/>
            </a:xfrm>
            <a:custGeom>
              <a:avLst/>
              <a:gdLst/>
              <a:ahLst/>
              <a:cxnLst/>
              <a:rect l="l" t="t" r="r" b="b"/>
              <a:pathLst>
                <a:path w="3384550" h="485775">
                  <a:moveTo>
                    <a:pt x="0" y="80899"/>
                  </a:moveTo>
                  <a:lnTo>
                    <a:pt x="6353" y="49399"/>
                  </a:lnTo>
                  <a:lnTo>
                    <a:pt x="23685" y="23685"/>
                  </a:lnTo>
                  <a:lnTo>
                    <a:pt x="49399" y="6353"/>
                  </a:lnTo>
                  <a:lnTo>
                    <a:pt x="80899" y="0"/>
                  </a:lnTo>
                  <a:lnTo>
                    <a:pt x="3303524" y="0"/>
                  </a:lnTo>
                  <a:lnTo>
                    <a:pt x="3334970" y="6353"/>
                  </a:lnTo>
                  <a:lnTo>
                    <a:pt x="3360689" y="23685"/>
                  </a:lnTo>
                  <a:lnTo>
                    <a:pt x="3378051" y="49399"/>
                  </a:lnTo>
                  <a:lnTo>
                    <a:pt x="3384423" y="80899"/>
                  </a:lnTo>
                  <a:lnTo>
                    <a:pt x="3384423" y="404368"/>
                  </a:lnTo>
                  <a:lnTo>
                    <a:pt x="3378051" y="435867"/>
                  </a:lnTo>
                  <a:lnTo>
                    <a:pt x="3360689" y="461581"/>
                  </a:lnTo>
                  <a:lnTo>
                    <a:pt x="3334970" y="478913"/>
                  </a:lnTo>
                  <a:lnTo>
                    <a:pt x="3303524" y="485267"/>
                  </a:lnTo>
                  <a:lnTo>
                    <a:pt x="80899" y="485267"/>
                  </a:lnTo>
                  <a:lnTo>
                    <a:pt x="49399" y="478913"/>
                  </a:lnTo>
                  <a:lnTo>
                    <a:pt x="23685" y="461581"/>
                  </a:lnTo>
                  <a:lnTo>
                    <a:pt x="6353" y="435867"/>
                  </a:lnTo>
                  <a:lnTo>
                    <a:pt x="0" y="404368"/>
                  </a:lnTo>
                  <a:lnTo>
                    <a:pt x="0" y="80899"/>
                  </a:lnTo>
                  <a:close/>
                </a:path>
              </a:pathLst>
            </a:custGeom>
            <a:ln w="25400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26" name="object 26"/>
          <p:cNvSpPr txBox="1"/>
          <p:nvPr/>
        </p:nvSpPr>
        <p:spPr>
          <a:xfrm>
            <a:off x="6090920" y="231089"/>
            <a:ext cx="2364105" cy="26924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600" dirty="0">
                <a:solidFill>
                  <a:srgbClr val="FFFFFF"/>
                </a:solidFill>
                <a:latin typeface="Calibri"/>
                <a:cs typeface="Calibri"/>
              </a:rPr>
              <a:t>IV</a:t>
            </a:r>
            <a:r>
              <a:rPr sz="1600" spc="-3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600" dirty="0">
                <a:solidFill>
                  <a:srgbClr val="FFFFFF"/>
                </a:solidFill>
                <a:latin typeface="Calibri"/>
                <a:cs typeface="Calibri"/>
              </a:rPr>
              <a:t>.</a:t>
            </a:r>
            <a:r>
              <a:rPr sz="1600" spc="-4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600" dirty="0">
                <a:solidFill>
                  <a:srgbClr val="FFFFFF"/>
                </a:solidFill>
                <a:latin typeface="Calibri"/>
                <a:cs typeface="Calibri"/>
              </a:rPr>
              <a:t>Les</a:t>
            </a:r>
            <a:r>
              <a:rPr sz="1600" spc="-3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600" dirty="0">
                <a:solidFill>
                  <a:srgbClr val="FFFFFF"/>
                </a:solidFill>
                <a:latin typeface="Calibri"/>
                <a:cs typeface="Calibri"/>
              </a:rPr>
              <a:t>roches</a:t>
            </a:r>
            <a:r>
              <a:rPr sz="1600" spc="-10" dirty="0">
                <a:solidFill>
                  <a:srgbClr val="FFFFFF"/>
                </a:solidFill>
                <a:latin typeface="Calibri"/>
                <a:cs typeface="Calibri"/>
              </a:rPr>
              <a:t> magmatiques</a:t>
            </a:r>
            <a:endParaRPr sz="1600">
              <a:latin typeface="Calibri"/>
              <a:cs typeface="Calibri"/>
            </a:endParaRPr>
          </a:p>
        </p:txBody>
      </p:sp>
      <p:sp>
        <p:nvSpPr>
          <p:cNvPr id="27" name="object 27"/>
          <p:cNvSpPr txBox="1"/>
          <p:nvPr/>
        </p:nvSpPr>
        <p:spPr>
          <a:xfrm>
            <a:off x="1768601" y="1223530"/>
            <a:ext cx="6656070" cy="218440"/>
          </a:xfrm>
          <a:prstGeom prst="rect">
            <a:avLst/>
          </a:prstGeom>
        </p:spPr>
        <p:txBody>
          <a:bodyPr vert="horz" wrap="square" lIns="0" tIns="1460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5"/>
              </a:spcBef>
            </a:pPr>
            <a:r>
              <a:rPr sz="1200" i="1" dirty="0">
                <a:latin typeface="Calibri"/>
                <a:cs typeface="Calibri"/>
              </a:rPr>
              <a:t>proposée</a:t>
            </a:r>
            <a:r>
              <a:rPr sz="1200" i="1" spc="-35" dirty="0">
                <a:latin typeface="Calibri"/>
                <a:cs typeface="Calibri"/>
              </a:rPr>
              <a:t> </a:t>
            </a:r>
            <a:r>
              <a:rPr sz="1200" i="1" dirty="0">
                <a:latin typeface="Calibri"/>
                <a:cs typeface="Calibri"/>
              </a:rPr>
              <a:t>dans</a:t>
            </a:r>
            <a:r>
              <a:rPr sz="1200" i="1" spc="-30" dirty="0">
                <a:latin typeface="Calibri"/>
                <a:cs typeface="Calibri"/>
              </a:rPr>
              <a:t> </a:t>
            </a:r>
            <a:r>
              <a:rPr sz="1200" i="1" dirty="0">
                <a:latin typeface="Calibri"/>
                <a:cs typeface="Calibri"/>
              </a:rPr>
              <a:t>les</a:t>
            </a:r>
            <a:r>
              <a:rPr sz="1200" i="1" spc="-15" dirty="0">
                <a:latin typeface="Calibri"/>
                <a:cs typeface="Calibri"/>
              </a:rPr>
              <a:t> </a:t>
            </a:r>
            <a:r>
              <a:rPr sz="1200" i="1" dirty="0">
                <a:latin typeface="Calibri"/>
                <a:cs typeface="Calibri"/>
              </a:rPr>
              <a:t>années</a:t>
            </a:r>
            <a:r>
              <a:rPr sz="1200" i="1" spc="-30" dirty="0">
                <a:latin typeface="Calibri"/>
                <a:cs typeface="Calibri"/>
              </a:rPr>
              <a:t> </a:t>
            </a:r>
            <a:r>
              <a:rPr sz="1200" i="1" dirty="0">
                <a:latin typeface="Calibri"/>
                <a:cs typeface="Calibri"/>
              </a:rPr>
              <a:t>30</a:t>
            </a:r>
            <a:r>
              <a:rPr sz="1200" i="1" spc="-5" dirty="0">
                <a:latin typeface="Calibri"/>
                <a:cs typeface="Calibri"/>
              </a:rPr>
              <a:t> </a:t>
            </a:r>
            <a:r>
              <a:rPr sz="1250" i="1" spc="-70" dirty="0">
                <a:latin typeface="Wingdings"/>
                <a:cs typeface="Wingdings"/>
              </a:rPr>
              <a:t></a:t>
            </a:r>
            <a:r>
              <a:rPr sz="1250" spc="-40" dirty="0">
                <a:latin typeface="Times New Roman"/>
                <a:cs typeface="Times New Roman"/>
              </a:rPr>
              <a:t> </a:t>
            </a:r>
            <a:r>
              <a:rPr sz="1200" i="1" dirty="0">
                <a:latin typeface="Calibri"/>
                <a:cs typeface="Calibri"/>
              </a:rPr>
              <a:t>tableau</a:t>
            </a:r>
            <a:r>
              <a:rPr sz="1200" i="1" spc="-35" dirty="0">
                <a:latin typeface="Calibri"/>
                <a:cs typeface="Calibri"/>
              </a:rPr>
              <a:t> </a:t>
            </a:r>
            <a:r>
              <a:rPr sz="1200" i="1" dirty="0">
                <a:latin typeface="Calibri"/>
                <a:cs typeface="Calibri"/>
              </a:rPr>
              <a:t>à</a:t>
            </a:r>
            <a:r>
              <a:rPr sz="1200" i="1" spc="-25" dirty="0">
                <a:latin typeface="Calibri"/>
                <a:cs typeface="Calibri"/>
              </a:rPr>
              <a:t> </a:t>
            </a:r>
            <a:r>
              <a:rPr sz="1200" i="1" dirty="0">
                <a:latin typeface="Calibri"/>
                <a:cs typeface="Calibri"/>
              </a:rPr>
              <a:t>double</a:t>
            </a:r>
            <a:r>
              <a:rPr sz="1200" i="1" spc="-15" dirty="0">
                <a:latin typeface="Calibri"/>
                <a:cs typeface="Calibri"/>
              </a:rPr>
              <a:t> </a:t>
            </a:r>
            <a:r>
              <a:rPr sz="1200" i="1" dirty="0">
                <a:latin typeface="Calibri"/>
                <a:cs typeface="Calibri"/>
              </a:rPr>
              <a:t>entrée</a:t>
            </a:r>
            <a:r>
              <a:rPr sz="1200" i="1" spc="-30" dirty="0">
                <a:latin typeface="Calibri"/>
                <a:cs typeface="Calibri"/>
              </a:rPr>
              <a:t> </a:t>
            </a:r>
            <a:r>
              <a:rPr sz="1200" i="1" dirty="0">
                <a:latin typeface="Calibri"/>
                <a:cs typeface="Calibri"/>
              </a:rPr>
              <a:t>prenant</a:t>
            </a:r>
            <a:r>
              <a:rPr sz="1200" i="1" spc="-15" dirty="0">
                <a:latin typeface="Calibri"/>
                <a:cs typeface="Calibri"/>
              </a:rPr>
              <a:t> </a:t>
            </a:r>
            <a:r>
              <a:rPr sz="1200" i="1" dirty="0">
                <a:latin typeface="Calibri"/>
                <a:cs typeface="Calibri"/>
              </a:rPr>
              <a:t>en</a:t>
            </a:r>
            <a:r>
              <a:rPr sz="1200" i="1" spc="-10" dirty="0">
                <a:latin typeface="Calibri"/>
                <a:cs typeface="Calibri"/>
              </a:rPr>
              <a:t> </a:t>
            </a:r>
            <a:r>
              <a:rPr sz="1200" i="1" dirty="0">
                <a:latin typeface="Calibri"/>
                <a:cs typeface="Calibri"/>
              </a:rPr>
              <a:t>compte</a:t>
            </a:r>
            <a:r>
              <a:rPr sz="1200" i="1" spc="-25" dirty="0">
                <a:latin typeface="Calibri"/>
                <a:cs typeface="Calibri"/>
              </a:rPr>
              <a:t> </a:t>
            </a:r>
            <a:r>
              <a:rPr sz="1200" i="1" dirty="0">
                <a:latin typeface="Calibri"/>
                <a:cs typeface="Calibri"/>
              </a:rPr>
              <a:t>le</a:t>
            </a:r>
            <a:r>
              <a:rPr sz="1200" i="1" spc="-25" dirty="0">
                <a:latin typeface="Calibri"/>
                <a:cs typeface="Calibri"/>
              </a:rPr>
              <a:t> </a:t>
            </a:r>
            <a:r>
              <a:rPr sz="1200" i="1" dirty="0">
                <a:latin typeface="Calibri"/>
                <a:cs typeface="Calibri"/>
              </a:rPr>
              <a:t>chimisme</a:t>
            </a:r>
            <a:r>
              <a:rPr sz="1200" i="1" spc="-15" dirty="0">
                <a:latin typeface="Calibri"/>
                <a:cs typeface="Calibri"/>
              </a:rPr>
              <a:t> </a:t>
            </a:r>
            <a:r>
              <a:rPr sz="1200" i="1" dirty="0">
                <a:latin typeface="Calibri"/>
                <a:cs typeface="Calibri"/>
              </a:rPr>
              <a:t>et</a:t>
            </a:r>
            <a:r>
              <a:rPr sz="1200" i="1" spc="-25" dirty="0">
                <a:latin typeface="Calibri"/>
                <a:cs typeface="Calibri"/>
              </a:rPr>
              <a:t> </a:t>
            </a:r>
            <a:r>
              <a:rPr sz="1200" i="1" dirty="0">
                <a:latin typeface="Calibri"/>
                <a:cs typeface="Calibri"/>
              </a:rPr>
              <a:t>la</a:t>
            </a:r>
            <a:r>
              <a:rPr sz="1200" i="1" spc="-20" dirty="0">
                <a:latin typeface="Calibri"/>
                <a:cs typeface="Calibri"/>
              </a:rPr>
              <a:t> </a:t>
            </a:r>
            <a:r>
              <a:rPr sz="1200" i="1" spc="-10" dirty="0">
                <a:latin typeface="Calibri"/>
                <a:cs typeface="Calibri"/>
              </a:rPr>
              <a:t>granulométrie</a:t>
            </a:r>
            <a:endParaRPr sz="12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10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0" y="0"/>
            <a:ext cx="9139555" cy="1132840"/>
            <a:chOff x="0" y="0"/>
            <a:chExt cx="9139555" cy="1132840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0" y="0"/>
              <a:ext cx="9139428" cy="807728"/>
            </a:xfrm>
            <a:prstGeom prst="rect">
              <a:avLst/>
            </a:prstGeom>
          </p:spPr>
        </p:pic>
        <p:pic>
          <p:nvPicPr>
            <p:cNvPr id="4" name="object 4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827532" y="100584"/>
              <a:ext cx="4227576" cy="682752"/>
            </a:xfrm>
            <a:prstGeom prst="rect">
              <a:avLst/>
            </a:prstGeom>
          </p:spPr>
        </p:pic>
        <p:pic>
          <p:nvPicPr>
            <p:cNvPr id="5" name="object 5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1039012" y="279018"/>
              <a:ext cx="3797782" cy="275463"/>
            </a:xfrm>
            <a:prstGeom prst="rect">
              <a:avLst/>
            </a:prstGeom>
          </p:spPr>
        </p:pic>
        <p:pic>
          <p:nvPicPr>
            <p:cNvPr id="6" name="object 6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164592" y="611123"/>
              <a:ext cx="675132" cy="515112"/>
            </a:xfrm>
            <a:prstGeom prst="rect">
              <a:avLst/>
            </a:prstGeom>
          </p:spPr>
        </p:pic>
        <p:pic>
          <p:nvPicPr>
            <p:cNvPr id="7" name="object 7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179514" y="135381"/>
              <a:ext cx="645121" cy="485267"/>
            </a:xfrm>
            <a:prstGeom prst="rect">
              <a:avLst/>
            </a:prstGeom>
          </p:spPr>
        </p:pic>
        <p:pic>
          <p:nvPicPr>
            <p:cNvPr id="8" name="object 8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3264408" y="586740"/>
              <a:ext cx="5747003" cy="464820"/>
            </a:xfrm>
            <a:prstGeom prst="rect">
              <a:avLst/>
            </a:prstGeom>
          </p:spPr>
        </p:pic>
        <p:pic>
          <p:nvPicPr>
            <p:cNvPr id="9" name="object 9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4133088" y="566927"/>
              <a:ext cx="4059936" cy="565403"/>
            </a:xfrm>
            <a:prstGeom prst="rect">
              <a:avLst/>
            </a:prstGeom>
          </p:spPr>
        </p:pic>
        <p:pic>
          <p:nvPicPr>
            <p:cNvPr id="10" name="object 10"/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3312414" y="611365"/>
              <a:ext cx="5652135" cy="369328"/>
            </a:xfrm>
            <a:prstGeom prst="rect">
              <a:avLst/>
            </a:prstGeom>
          </p:spPr>
        </p:pic>
        <p:sp>
          <p:nvSpPr>
            <p:cNvPr id="11" name="object 11"/>
            <p:cNvSpPr/>
            <p:nvPr/>
          </p:nvSpPr>
          <p:spPr>
            <a:xfrm>
              <a:off x="3312414" y="611365"/>
              <a:ext cx="5652135" cy="369570"/>
            </a:xfrm>
            <a:custGeom>
              <a:avLst/>
              <a:gdLst/>
              <a:ahLst/>
              <a:cxnLst/>
              <a:rect l="l" t="t" r="r" b="b"/>
              <a:pathLst>
                <a:path w="5652134" h="369569">
                  <a:moveTo>
                    <a:pt x="0" y="369328"/>
                  </a:moveTo>
                  <a:lnTo>
                    <a:pt x="5652135" y="369328"/>
                  </a:lnTo>
                  <a:lnTo>
                    <a:pt x="5652135" y="0"/>
                  </a:lnTo>
                  <a:lnTo>
                    <a:pt x="0" y="0"/>
                  </a:lnTo>
                  <a:lnTo>
                    <a:pt x="0" y="369328"/>
                  </a:lnTo>
                  <a:close/>
                </a:path>
              </a:pathLst>
            </a:custGeom>
            <a:ln w="9525">
              <a:solidFill>
                <a:srgbClr val="497DBA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2" name="object 12"/>
          <p:cNvSpPr txBox="1">
            <a:spLocks noGrp="1"/>
          </p:cNvSpPr>
          <p:nvPr>
            <p:ph type="title"/>
          </p:nvPr>
        </p:nvSpPr>
        <p:spPr>
          <a:xfrm>
            <a:off x="3317176" y="629158"/>
            <a:ext cx="5642610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algn="ctr">
              <a:lnSpc>
                <a:spcPct val="100000"/>
              </a:lnSpc>
              <a:spcBef>
                <a:spcPts val="100"/>
              </a:spcBef>
            </a:pPr>
            <a:r>
              <a:rPr sz="1800" dirty="0"/>
              <a:t>Classification</a:t>
            </a:r>
            <a:r>
              <a:rPr sz="1800" spc="-30" dirty="0"/>
              <a:t> </a:t>
            </a:r>
            <a:r>
              <a:rPr sz="1800" dirty="0"/>
              <a:t>selon</a:t>
            </a:r>
            <a:r>
              <a:rPr sz="1800" spc="-35" dirty="0"/>
              <a:t> </a:t>
            </a:r>
            <a:r>
              <a:rPr sz="1800" dirty="0"/>
              <a:t>le</a:t>
            </a:r>
            <a:r>
              <a:rPr sz="1800" spc="-20" dirty="0"/>
              <a:t> </a:t>
            </a:r>
            <a:r>
              <a:rPr sz="1800" dirty="0"/>
              <a:t>mode</a:t>
            </a:r>
            <a:r>
              <a:rPr sz="1800" spc="-30" dirty="0"/>
              <a:t> </a:t>
            </a:r>
            <a:r>
              <a:rPr sz="1800" dirty="0"/>
              <a:t>de</a:t>
            </a:r>
            <a:r>
              <a:rPr sz="1800" spc="-20" dirty="0"/>
              <a:t> </a:t>
            </a:r>
            <a:r>
              <a:rPr sz="1800" dirty="0"/>
              <a:t>la</a:t>
            </a:r>
            <a:r>
              <a:rPr sz="1800" spc="-40" dirty="0"/>
              <a:t> </a:t>
            </a:r>
            <a:r>
              <a:rPr sz="1800" spc="-10" dirty="0"/>
              <a:t>roche</a:t>
            </a:r>
            <a:endParaRPr sz="1800"/>
          </a:p>
        </p:txBody>
      </p:sp>
      <p:grpSp>
        <p:nvGrpSpPr>
          <p:cNvPr id="13" name="object 13"/>
          <p:cNvGrpSpPr/>
          <p:nvPr/>
        </p:nvGrpSpPr>
        <p:grpSpPr>
          <a:xfrm>
            <a:off x="5567426" y="122681"/>
            <a:ext cx="3409950" cy="511175"/>
            <a:chOff x="5567426" y="122681"/>
            <a:chExt cx="3409950" cy="511175"/>
          </a:xfrm>
        </p:grpSpPr>
        <p:sp>
          <p:nvSpPr>
            <p:cNvPr id="14" name="object 14"/>
            <p:cNvSpPr/>
            <p:nvPr/>
          </p:nvSpPr>
          <p:spPr>
            <a:xfrm>
              <a:off x="5580126" y="135381"/>
              <a:ext cx="3384550" cy="485775"/>
            </a:xfrm>
            <a:custGeom>
              <a:avLst/>
              <a:gdLst/>
              <a:ahLst/>
              <a:cxnLst/>
              <a:rect l="l" t="t" r="r" b="b"/>
              <a:pathLst>
                <a:path w="3384550" h="485775">
                  <a:moveTo>
                    <a:pt x="3303524" y="0"/>
                  </a:moveTo>
                  <a:lnTo>
                    <a:pt x="80899" y="0"/>
                  </a:lnTo>
                  <a:lnTo>
                    <a:pt x="49399" y="6353"/>
                  </a:lnTo>
                  <a:lnTo>
                    <a:pt x="23685" y="23685"/>
                  </a:lnTo>
                  <a:lnTo>
                    <a:pt x="6353" y="49399"/>
                  </a:lnTo>
                  <a:lnTo>
                    <a:pt x="0" y="80899"/>
                  </a:lnTo>
                  <a:lnTo>
                    <a:pt x="0" y="404368"/>
                  </a:lnTo>
                  <a:lnTo>
                    <a:pt x="6353" y="435867"/>
                  </a:lnTo>
                  <a:lnTo>
                    <a:pt x="23685" y="461581"/>
                  </a:lnTo>
                  <a:lnTo>
                    <a:pt x="49399" y="478913"/>
                  </a:lnTo>
                  <a:lnTo>
                    <a:pt x="80899" y="485267"/>
                  </a:lnTo>
                  <a:lnTo>
                    <a:pt x="3303524" y="485267"/>
                  </a:lnTo>
                  <a:lnTo>
                    <a:pt x="3334970" y="478913"/>
                  </a:lnTo>
                  <a:lnTo>
                    <a:pt x="3360689" y="461581"/>
                  </a:lnTo>
                  <a:lnTo>
                    <a:pt x="3378051" y="435867"/>
                  </a:lnTo>
                  <a:lnTo>
                    <a:pt x="3384423" y="404368"/>
                  </a:lnTo>
                  <a:lnTo>
                    <a:pt x="3384423" y="80899"/>
                  </a:lnTo>
                  <a:lnTo>
                    <a:pt x="3378051" y="49399"/>
                  </a:lnTo>
                  <a:lnTo>
                    <a:pt x="3360689" y="23685"/>
                  </a:lnTo>
                  <a:lnTo>
                    <a:pt x="3334970" y="6353"/>
                  </a:lnTo>
                  <a:lnTo>
                    <a:pt x="3303524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" name="object 15"/>
            <p:cNvSpPr/>
            <p:nvPr/>
          </p:nvSpPr>
          <p:spPr>
            <a:xfrm>
              <a:off x="5580126" y="135381"/>
              <a:ext cx="3384550" cy="485775"/>
            </a:xfrm>
            <a:custGeom>
              <a:avLst/>
              <a:gdLst/>
              <a:ahLst/>
              <a:cxnLst/>
              <a:rect l="l" t="t" r="r" b="b"/>
              <a:pathLst>
                <a:path w="3384550" h="485775">
                  <a:moveTo>
                    <a:pt x="0" y="80899"/>
                  </a:moveTo>
                  <a:lnTo>
                    <a:pt x="6353" y="49399"/>
                  </a:lnTo>
                  <a:lnTo>
                    <a:pt x="23685" y="23685"/>
                  </a:lnTo>
                  <a:lnTo>
                    <a:pt x="49399" y="6353"/>
                  </a:lnTo>
                  <a:lnTo>
                    <a:pt x="80899" y="0"/>
                  </a:lnTo>
                  <a:lnTo>
                    <a:pt x="3303524" y="0"/>
                  </a:lnTo>
                  <a:lnTo>
                    <a:pt x="3334970" y="6353"/>
                  </a:lnTo>
                  <a:lnTo>
                    <a:pt x="3360689" y="23685"/>
                  </a:lnTo>
                  <a:lnTo>
                    <a:pt x="3378051" y="49399"/>
                  </a:lnTo>
                  <a:lnTo>
                    <a:pt x="3384423" y="80899"/>
                  </a:lnTo>
                  <a:lnTo>
                    <a:pt x="3384423" y="404368"/>
                  </a:lnTo>
                  <a:lnTo>
                    <a:pt x="3378051" y="435867"/>
                  </a:lnTo>
                  <a:lnTo>
                    <a:pt x="3360689" y="461581"/>
                  </a:lnTo>
                  <a:lnTo>
                    <a:pt x="3334970" y="478913"/>
                  </a:lnTo>
                  <a:lnTo>
                    <a:pt x="3303524" y="485267"/>
                  </a:lnTo>
                  <a:lnTo>
                    <a:pt x="80899" y="485267"/>
                  </a:lnTo>
                  <a:lnTo>
                    <a:pt x="49399" y="478913"/>
                  </a:lnTo>
                  <a:lnTo>
                    <a:pt x="23685" y="461581"/>
                  </a:lnTo>
                  <a:lnTo>
                    <a:pt x="6353" y="435867"/>
                  </a:lnTo>
                  <a:lnTo>
                    <a:pt x="0" y="404368"/>
                  </a:lnTo>
                  <a:lnTo>
                    <a:pt x="0" y="80899"/>
                  </a:lnTo>
                  <a:close/>
                </a:path>
              </a:pathLst>
            </a:custGeom>
            <a:ln w="25400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6" name="object 16"/>
          <p:cNvSpPr txBox="1"/>
          <p:nvPr/>
        </p:nvSpPr>
        <p:spPr>
          <a:xfrm>
            <a:off x="5604668" y="231089"/>
            <a:ext cx="3335654" cy="26924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498475">
              <a:lnSpc>
                <a:spcPct val="100000"/>
              </a:lnSpc>
              <a:spcBef>
                <a:spcPts val="95"/>
              </a:spcBef>
            </a:pPr>
            <a:r>
              <a:rPr sz="1600" dirty="0">
                <a:solidFill>
                  <a:srgbClr val="FFFFFF"/>
                </a:solidFill>
                <a:latin typeface="Calibri"/>
                <a:cs typeface="Calibri"/>
              </a:rPr>
              <a:t>IV</a:t>
            </a:r>
            <a:r>
              <a:rPr sz="1600" spc="-3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600" dirty="0">
                <a:solidFill>
                  <a:srgbClr val="FFFFFF"/>
                </a:solidFill>
                <a:latin typeface="Calibri"/>
                <a:cs typeface="Calibri"/>
              </a:rPr>
              <a:t>.</a:t>
            </a:r>
            <a:r>
              <a:rPr sz="1600" spc="-4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600" dirty="0">
                <a:solidFill>
                  <a:srgbClr val="FFFFFF"/>
                </a:solidFill>
                <a:latin typeface="Calibri"/>
                <a:cs typeface="Calibri"/>
              </a:rPr>
              <a:t>Les</a:t>
            </a:r>
            <a:r>
              <a:rPr sz="1600" spc="-3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600" dirty="0">
                <a:solidFill>
                  <a:srgbClr val="FFFFFF"/>
                </a:solidFill>
                <a:latin typeface="Calibri"/>
                <a:cs typeface="Calibri"/>
              </a:rPr>
              <a:t>roches</a:t>
            </a:r>
            <a:r>
              <a:rPr sz="1600" spc="-10" dirty="0">
                <a:solidFill>
                  <a:srgbClr val="FFFFFF"/>
                </a:solidFill>
                <a:latin typeface="Calibri"/>
                <a:cs typeface="Calibri"/>
              </a:rPr>
              <a:t> magmatiques</a:t>
            </a:r>
            <a:endParaRPr sz="1600">
              <a:latin typeface="Calibri"/>
              <a:cs typeface="Calibri"/>
            </a:endParaRPr>
          </a:p>
        </p:txBody>
      </p:sp>
      <p:grpSp>
        <p:nvGrpSpPr>
          <p:cNvPr id="17" name="object 17"/>
          <p:cNvGrpSpPr/>
          <p:nvPr/>
        </p:nvGrpSpPr>
        <p:grpSpPr>
          <a:xfrm>
            <a:off x="3293361" y="1141477"/>
            <a:ext cx="5750560" cy="5588635"/>
            <a:chOff x="3293361" y="1141477"/>
            <a:chExt cx="5750560" cy="5588635"/>
          </a:xfrm>
        </p:grpSpPr>
        <p:pic>
          <p:nvPicPr>
            <p:cNvPr id="18" name="object 18"/>
            <p:cNvPicPr/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3293361" y="1141477"/>
              <a:ext cx="5750056" cy="5588503"/>
            </a:xfrm>
            <a:prstGeom prst="rect">
              <a:avLst/>
            </a:prstGeom>
          </p:spPr>
        </p:pic>
        <p:pic>
          <p:nvPicPr>
            <p:cNvPr id="19" name="object 19"/>
            <p:cNvPicPr/>
            <p:nvPr/>
          </p:nvPicPr>
          <p:blipFill>
            <a:blip r:embed="rId11" cstate="print"/>
            <a:stretch>
              <a:fillRect/>
            </a:stretch>
          </p:blipFill>
          <p:spPr>
            <a:xfrm>
              <a:off x="3349371" y="1196733"/>
              <a:ext cx="5584952" cy="5423408"/>
            </a:xfrm>
            <a:prstGeom prst="rect">
              <a:avLst/>
            </a:prstGeom>
          </p:spPr>
        </p:pic>
      </p:grpSp>
      <p:sp>
        <p:nvSpPr>
          <p:cNvPr id="20" name="object 20"/>
          <p:cNvSpPr txBox="1"/>
          <p:nvPr/>
        </p:nvSpPr>
        <p:spPr>
          <a:xfrm>
            <a:off x="3330321" y="1177683"/>
            <a:ext cx="5623560" cy="5461635"/>
          </a:xfrm>
          <a:prstGeom prst="rect">
            <a:avLst/>
          </a:prstGeom>
          <a:ln w="38100">
            <a:solidFill>
              <a:srgbClr val="000000"/>
            </a:solidFill>
          </a:ln>
        </p:spPr>
        <p:txBody>
          <a:bodyPr vert="horz" wrap="square" lIns="0" tIns="53340" rIns="0" bIns="0" rtlCol="0">
            <a:spAutoFit/>
          </a:bodyPr>
          <a:lstStyle/>
          <a:p>
            <a:pPr marL="110489" marR="4009390">
              <a:lnSpc>
                <a:spcPct val="100000"/>
              </a:lnSpc>
              <a:spcBef>
                <a:spcPts val="420"/>
              </a:spcBef>
            </a:pPr>
            <a:r>
              <a:rPr sz="1800" i="1" dirty="0">
                <a:latin typeface="Calibri"/>
                <a:cs typeface="Calibri"/>
              </a:rPr>
              <a:t>Classification</a:t>
            </a:r>
            <a:r>
              <a:rPr sz="1800" i="1" spc="-80" dirty="0">
                <a:latin typeface="Calibri"/>
                <a:cs typeface="Calibri"/>
              </a:rPr>
              <a:t> </a:t>
            </a:r>
            <a:r>
              <a:rPr sz="1800" i="1" spc="-25" dirty="0">
                <a:latin typeface="Calibri"/>
                <a:cs typeface="Calibri"/>
              </a:rPr>
              <a:t>de </a:t>
            </a:r>
            <a:r>
              <a:rPr sz="1800" i="1" spc="-10" dirty="0">
                <a:latin typeface="Calibri"/>
                <a:cs typeface="Calibri"/>
              </a:rPr>
              <a:t>Streckeisen </a:t>
            </a:r>
            <a:r>
              <a:rPr sz="1800" i="1" spc="-50" dirty="0">
                <a:latin typeface="Calibri"/>
                <a:cs typeface="Calibri"/>
              </a:rPr>
              <a:t>:</a:t>
            </a:r>
            <a:endParaRPr sz="1800">
              <a:latin typeface="Calibri"/>
              <a:cs typeface="Calibri"/>
            </a:endParaRPr>
          </a:p>
          <a:p>
            <a:pPr marL="110489" marR="3621404">
              <a:lnSpc>
                <a:spcPct val="100000"/>
              </a:lnSpc>
              <a:spcBef>
                <a:spcPts val="25"/>
              </a:spcBef>
            </a:pPr>
            <a:r>
              <a:rPr sz="1400" i="1" dirty="0">
                <a:latin typeface="Calibri"/>
                <a:cs typeface="Calibri"/>
              </a:rPr>
              <a:t>basée</a:t>
            </a:r>
            <a:r>
              <a:rPr sz="1400" i="1" spc="-35" dirty="0">
                <a:latin typeface="Calibri"/>
                <a:cs typeface="Calibri"/>
              </a:rPr>
              <a:t> </a:t>
            </a:r>
            <a:r>
              <a:rPr sz="1400" i="1" dirty="0">
                <a:latin typeface="Calibri"/>
                <a:cs typeface="Calibri"/>
              </a:rPr>
              <a:t>sur</a:t>
            </a:r>
            <a:r>
              <a:rPr sz="1400" i="1" spc="-30" dirty="0">
                <a:latin typeface="Calibri"/>
                <a:cs typeface="Calibri"/>
              </a:rPr>
              <a:t> </a:t>
            </a:r>
            <a:r>
              <a:rPr sz="1400" i="1" dirty="0">
                <a:latin typeface="Calibri"/>
                <a:cs typeface="Calibri"/>
              </a:rPr>
              <a:t>la</a:t>
            </a:r>
            <a:r>
              <a:rPr sz="1400" i="1" spc="-15" dirty="0">
                <a:latin typeface="Calibri"/>
                <a:cs typeface="Calibri"/>
              </a:rPr>
              <a:t> </a:t>
            </a:r>
            <a:r>
              <a:rPr sz="1400" i="1" dirty="0">
                <a:latin typeface="Calibri"/>
                <a:cs typeface="Calibri"/>
              </a:rPr>
              <a:t>proportion</a:t>
            </a:r>
            <a:r>
              <a:rPr sz="1400" i="1" spc="-45" dirty="0">
                <a:latin typeface="Calibri"/>
                <a:cs typeface="Calibri"/>
              </a:rPr>
              <a:t> </a:t>
            </a:r>
            <a:r>
              <a:rPr sz="1400" i="1" spc="-25" dirty="0">
                <a:latin typeface="Calibri"/>
                <a:cs typeface="Calibri"/>
              </a:rPr>
              <a:t>en </a:t>
            </a:r>
            <a:r>
              <a:rPr sz="1400" i="1" spc="-10" dirty="0">
                <a:latin typeface="Calibri"/>
                <a:cs typeface="Calibri"/>
              </a:rPr>
              <a:t>pourcentage</a:t>
            </a:r>
            <a:r>
              <a:rPr sz="1400" i="1" spc="15" dirty="0">
                <a:latin typeface="Calibri"/>
                <a:cs typeface="Calibri"/>
              </a:rPr>
              <a:t> </a:t>
            </a:r>
            <a:r>
              <a:rPr sz="1400" i="1" dirty="0">
                <a:latin typeface="Calibri"/>
                <a:cs typeface="Calibri"/>
              </a:rPr>
              <a:t>de</a:t>
            </a:r>
            <a:r>
              <a:rPr sz="1400" i="1" spc="-10" dirty="0">
                <a:latin typeface="Calibri"/>
                <a:cs typeface="Calibri"/>
              </a:rPr>
              <a:t> quatre </a:t>
            </a:r>
            <a:r>
              <a:rPr sz="1400" i="1" dirty="0">
                <a:latin typeface="Calibri"/>
                <a:cs typeface="Calibri"/>
              </a:rPr>
              <a:t>minéraux</a:t>
            </a:r>
            <a:r>
              <a:rPr sz="1400" i="1" spc="-45" dirty="0">
                <a:latin typeface="Calibri"/>
                <a:cs typeface="Calibri"/>
              </a:rPr>
              <a:t> </a:t>
            </a:r>
            <a:r>
              <a:rPr sz="1400" i="1" spc="-10" dirty="0">
                <a:latin typeface="Calibri"/>
                <a:cs typeface="Calibri"/>
              </a:rPr>
              <a:t>cardinaux.</a:t>
            </a:r>
            <a:endParaRPr sz="1400">
              <a:latin typeface="Calibri"/>
              <a:cs typeface="Calibri"/>
            </a:endParaRPr>
          </a:p>
        </p:txBody>
      </p:sp>
      <p:sp>
        <p:nvSpPr>
          <p:cNvPr id="21" name="object 21"/>
          <p:cNvSpPr txBox="1"/>
          <p:nvPr/>
        </p:nvSpPr>
        <p:spPr>
          <a:xfrm>
            <a:off x="186334" y="1142746"/>
            <a:ext cx="2882900" cy="167195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299085" indent="-286385" algn="just">
              <a:lnSpc>
                <a:spcPct val="100000"/>
              </a:lnSpc>
              <a:spcBef>
                <a:spcPts val="100"/>
              </a:spcBef>
              <a:buFont typeface="Arial"/>
              <a:buChar char="•"/>
              <a:tabLst>
                <a:tab pos="299085" algn="l"/>
              </a:tabLst>
            </a:pPr>
            <a:r>
              <a:rPr sz="1800" dirty="0">
                <a:latin typeface="Calibri"/>
                <a:cs typeface="Calibri"/>
              </a:rPr>
              <a:t>proposé</a:t>
            </a:r>
            <a:r>
              <a:rPr sz="1800" spc="-55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en</a:t>
            </a:r>
            <a:r>
              <a:rPr sz="1800" spc="-45" dirty="0">
                <a:latin typeface="Calibri"/>
                <a:cs typeface="Calibri"/>
              </a:rPr>
              <a:t> </a:t>
            </a:r>
            <a:r>
              <a:rPr sz="1800" spc="-10" dirty="0">
                <a:latin typeface="Calibri"/>
                <a:cs typeface="Calibri"/>
              </a:rPr>
              <a:t>1966,</a:t>
            </a:r>
            <a:endParaRPr sz="1800">
              <a:latin typeface="Calibri"/>
              <a:cs typeface="Calibri"/>
            </a:endParaRPr>
          </a:p>
          <a:p>
            <a:pPr marL="299085" marR="5080" indent="-287020" algn="just">
              <a:lnSpc>
                <a:spcPct val="100000"/>
              </a:lnSpc>
              <a:buFont typeface="Arial"/>
              <a:buChar char="•"/>
              <a:tabLst>
                <a:tab pos="299085" algn="l"/>
              </a:tabLst>
            </a:pPr>
            <a:r>
              <a:rPr sz="1800" dirty="0">
                <a:latin typeface="Calibri"/>
                <a:cs typeface="Calibri"/>
              </a:rPr>
              <a:t>basée</a:t>
            </a:r>
            <a:r>
              <a:rPr sz="1800" spc="75" dirty="0">
                <a:latin typeface="Calibri"/>
                <a:cs typeface="Calibri"/>
              </a:rPr>
              <a:t>  </a:t>
            </a:r>
            <a:r>
              <a:rPr sz="1800" dirty="0">
                <a:latin typeface="Calibri"/>
                <a:cs typeface="Calibri"/>
              </a:rPr>
              <a:t>sur</a:t>
            </a:r>
            <a:r>
              <a:rPr sz="1800" spc="75" dirty="0">
                <a:latin typeface="Calibri"/>
                <a:cs typeface="Calibri"/>
              </a:rPr>
              <a:t>  </a:t>
            </a:r>
            <a:r>
              <a:rPr sz="1800" dirty="0">
                <a:latin typeface="Calibri"/>
                <a:cs typeface="Calibri"/>
              </a:rPr>
              <a:t>le</a:t>
            </a:r>
            <a:r>
              <a:rPr sz="1800" spc="75" dirty="0">
                <a:latin typeface="Calibri"/>
                <a:cs typeface="Calibri"/>
              </a:rPr>
              <a:t>  </a:t>
            </a:r>
            <a:r>
              <a:rPr sz="1800" dirty="0">
                <a:latin typeface="Calibri"/>
                <a:cs typeface="Calibri"/>
              </a:rPr>
              <a:t>mode</a:t>
            </a:r>
            <a:r>
              <a:rPr sz="1800" spc="75" dirty="0">
                <a:latin typeface="Calibri"/>
                <a:cs typeface="Calibri"/>
              </a:rPr>
              <a:t>  </a:t>
            </a:r>
            <a:r>
              <a:rPr sz="1800" dirty="0">
                <a:latin typeface="Calibri"/>
                <a:cs typeface="Calibri"/>
              </a:rPr>
              <a:t>de</a:t>
            </a:r>
            <a:r>
              <a:rPr sz="1800" spc="75" dirty="0">
                <a:latin typeface="Calibri"/>
                <a:cs typeface="Calibri"/>
              </a:rPr>
              <a:t>  </a:t>
            </a:r>
            <a:r>
              <a:rPr sz="1800" spc="-25" dirty="0">
                <a:latin typeface="Calibri"/>
                <a:cs typeface="Calibri"/>
              </a:rPr>
              <a:t>la </a:t>
            </a:r>
            <a:r>
              <a:rPr sz="1800" dirty="0">
                <a:latin typeface="Calibri"/>
                <a:cs typeface="Calibri"/>
              </a:rPr>
              <a:t>roche</a:t>
            </a:r>
            <a:r>
              <a:rPr sz="1800" spc="105" dirty="0">
                <a:latin typeface="Calibri"/>
                <a:cs typeface="Calibri"/>
              </a:rPr>
              <a:t>  </a:t>
            </a:r>
            <a:r>
              <a:rPr sz="1800" dirty="0">
                <a:latin typeface="Calibri"/>
                <a:cs typeface="Calibri"/>
              </a:rPr>
              <a:t>(%</a:t>
            </a:r>
            <a:r>
              <a:rPr sz="1800" spc="100" dirty="0">
                <a:latin typeface="Calibri"/>
                <a:cs typeface="Calibri"/>
              </a:rPr>
              <a:t>  </a:t>
            </a:r>
            <a:r>
              <a:rPr sz="1800" dirty="0">
                <a:latin typeface="Calibri"/>
                <a:cs typeface="Calibri"/>
              </a:rPr>
              <a:t>sur</a:t>
            </a:r>
            <a:r>
              <a:rPr sz="1800" spc="110" dirty="0">
                <a:latin typeface="Calibri"/>
                <a:cs typeface="Calibri"/>
              </a:rPr>
              <a:t>  </a:t>
            </a:r>
            <a:r>
              <a:rPr sz="1800" dirty="0">
                <a:latin typeface="Calibri"/>
                <a:cs typeface="Calibri"/>
              </a:rPr>
              <a:t>4</a:t>
            </a:r>
            <a:r>
              <a:rPr sz="1800" spc="100" dirty="0">
                <a:latin typeface="Calibri"/>
                <a:cs typeface="Calibri"/>
              </a:rPr>
              <a:t>  </a:t>
            </a:r>
            <a:r>
              <a:rPr sz="1800" spc="-10" dirty="0">
                <a:latin typeface="Calibri"/>
                <a:cs typeface="Calibri"/>
              </a:rPr>
              <a:t>minéraux cardinaux),</a:t>
            </a:r>
            <a:endParaRPr sz="1800">
              <a:latin typeface="Calibri"/>
              <a:cs typeface="Calibri"/>
            </a:endParaRPr>
          </a:p>
          <a:p>
            <a:pPr marL="299085" marR="6350" indent="-287020" algn="just">
              <a:lnSpc>
                <a:spcPct val="100000"/>
              </a:lnSpc>
              <a:buFont typeface="Arial"/>
              <a:buChar char="•"/>
              <a:tabLst>
                <a:tab pos="299085" algn="l"/>
              </a:tabLst>
            </a:pPr>
            <a:r>
              <a:rPr sz="1800" dirty="0">
                <a:latin typeface="Calibri"/>
                <a:cs typeface="Calibri"/>
              </a:rPr>
              <a:t>est</a:t>
            </a:r>
            <a:r>
              <a:rPr sz="1800" spc="380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moins</a:t>
            </a:r>
            <a:r>
              <a:rPr sz="1800" spc="380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rigide</a:t>
            </a:r>
            <a:r>
              <a:rPr sz="1800" spc="390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que</a:t>
            </a:r>
            <a:r>
              <a:rPr sz="1800" spc="390" dirty="0">
                <a:latin typeface="Calibri"/>
                <a:cs typeface="Calibri"/>
              </a:rPr>
              <a:t> </a:t>
            </a:r>
            <a:r>
              <a:rPr sz="1800" spc="-20" dirty="0">
                <a:latin typeface="Calibri"/>
                <a:cs typeface="Calibri"/>
              </a:rPr>
              <a:t>celle </a:t>
            </a:r>
            <a:r>
              <a:rPr sz="1800" dirty="0">
                <a:latin typeface="Calibri"/>
                <a:cs typeface="Calibri"/>
              </a:rPr>
              <a:t>de</a:t>
            </a:r>
            <a:r>
              <a:rPr sz="1800" spc="-5" dirty="0">
                <a:latin typeface="Calibri"/>
                <a:cs typeface="Calibri"/>
              </a:rPr>
              <a:t> </a:t>
            </a:r>
            <a:r>
              <a:rPr sz="1800" spc="-10" dirty="0">
                <a:latin typeface="Calibri"/>
                <a:cs typeface="Calibri"/>
              </a:rPr>
              <a:t>Lacroix,</a:t>
            </a:r>
            <a:endParaRPr sz="1800">
              <a:latin typeface="Calibri"/>
              <a:cs typeface="Calibri"/>
            </a:endParaRPr>
          </a:p>
        </p:txBody>
      </p:sp>
      <p:sp>
        <p:nvSpPr>
          <p:cNvPr id="22" name="object 22"/>
          <p:cNvSpPr txBox="1"/>
          <p:nvPr/>
        </p:nvSpPr>
        <p:spPr>
          <a:xfrm>
            <a:off x="186334" y="2789046"/>
            <a:ext cx="2883535" cy="574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299085" marR="5080" indent="-287020">
              <a:lnSpc>
                <a:spcPct val="100000"/>
              </a:lnSpc>
              <a:spcBef>
                <a:spcPts val="100"/>
              </a:spcBef>
              <a:buFont typeface="Arial"/>
              <a:buChar char="•"/>
              <a:tabLst>
                <a:tab pos="299085" algn="l"/>
                <a:tab pos="1406525" algn="l"/>
                <a:tab pos="1824989" algn="l"/>
                <a:tab pos="2635250" algn="l"/>
              </a:tabLst>
            </a:pPr>
            <a:r>
              <a:rPr sz="1800" spc="-10" dirty="0">
                <a:latin typeface="Calibri"/>
                <a:cs typeface="Calibri"/>
              </a:rPr>
              <a:t>possibilité</a:t>
            </a:r>
            <a:r>
              <a:rPr sz="1800" dirty="0">
                <a:latin typeface="Calibri"/>
                <a:cs typeface="Calibri"/>
              </a:rPr>
              <a:t>	</a:t>
            </a:r>
            <a:r>
              <a:rPr sz="1800" spc="-380" dirty="0">
                <a:latin typeface="Calibri"/>
                <a:cs typeface="Calibri"/>
              </a:rPr>
              <a:t> </a:t>
            </a:r>
            <a:r>
              <a:rPr sz="1800" spc="-10" dirty="0">
                <a:latin typeface="Calibri"/>
                <a:cs typeface="Calibri"/>
              </a:rPr>
              <a:t>de</a:t>
            </a:r>
            <a:r>
              <a:rPr sz="1800" dirty="0">
                <a:latin typeface="Calibri"/>
                <a:cs typeface="Calibri"/>
              </a:rPr>
              <a:t>	</a:t>
            </a:r>
            <a:r>
              <a:rPr sz="1800" spc="-10" dirty="0">
                <a:latin typeface="Calibri"/>
                <a:cs typeface="Calibri"/>
              </a:rPr>
              <a:t>mettre</a:t>
            </a:r>
            <a:r>
              <a:rPr sz="1800" dirty="0">
                <a:latin typeface="Calibri"/>
                <a:cs typeface="Calibri"/>
              </a:rPr>
              <a:t>	</a:t>
            </a:r>
            <a:r>
              <a:rPr sz="1800" spc="-25" dirty="0">
                <a:latin typeface="Calibri"/>
                <a:cs typeface="Calibri"/>
              </a:rPr>
              <a:t>en </a:t>
            </a:r>
            <a:r>
              <a:rPr sz="1800" spc="-10" dirty="0">
                <a:latin typeface="Calibri"/>
                <a:cs typeface="Calibri"/>
              </a:rPr>
              <a:t>évidence</a:t>
            </a:r>
            <a:r>
              <a:rPr sz="1800" dirty="0">
                <a:latin typeface="Calibri"/>
                <a:cs typeface="Calibri"/>
              </a:rPr>
              <a:t>	</a:t>
            </a:r>
            <a:r>
              <a:rPr sz="1800" spc="-25" dirty="0">
                <a:latin typeface="Calibri"/>
                <a:cs typeface="Calibri"/>
              </a:rPr>
              <a:t>de</a:t>
            </a:r>
            <a:endParaRPr sz="1800">
              <a:latin typeface="Calibri"/>
              <a:cs typeface="Calibri"/>
            </a:endParaRPr>
          </a:p>
        </p:txBody>
      </p:sp>
      <p:sp>
        <p:nvSpPr>
          <p:cNvPr id="23" name="object 23"/>
          <p:cNvSpPr txBox="1"/>
          <p:nvPr/>
        </p:nvSpPr>
        <p:spPr>
          <a:xfrm>
            <a:off x="472846" y="3337686"/>
            <a:ext cx="137223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spc="-10" dirty="0">
                <a:latin typeface="Calibri"/>
                <a:cs typeface="Calibri"/>
              </a:rPr>
              <a:t>intermédiaires</a:t>
            </a:r>
            <a:endParaRPr sz="1800">
              <a:latin typeface="Calibri"/>
              <a:cs typeface="Calibri"/>
            </a:endParaRPr>
          </a:p>
        </p:txBody>
      </p:sp>
      <p:sp>
        <p:nvSpPr>
          <p:cNvPr id="24" name="object 24"/>
          <p:cNvSpPr txBox="1"/>
          <p:nvPr/>
        </p:nvSpPr>
        <p:spPr>
          <a:xfrm>
            <a:off x="2090166" y="3063366"/>
            <a:ext cx="981075" cy="574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R="6985" algn="r">
              <a:lnSpc>
                <a:spcPct val="100000"/>
              </a:lnSpc>
              <a:spcBef>
                <a:spcPts val="100"/>
              </a:spcBef>
            </a:pPr>
            <a:r>
              <a:rPr sz="1800" spc="-10" dirty="0">
                <a:latin typeface="Calibri"/>
                <a:cs typeface="Calibri"/>
              </a:rPr>
              <a:t>nombreux</a:t>
            </a:r>
            <a:endParaRPr sz="1800">
              <a:latin typeface="Calibri"/>
              <a:cs typeface="Calibri"/>
            </a:endParaRPr>
          </a:p>
          <a:p>
            <a:pPr marR="5080" algn="r">
              <a:lnSpc>
                <a:spcPct val="100000"/>
              </a:lnSpc>
            </a:pPr>
            <a:r>
              <a:rPr sz="1800" spc="-25" dirty="0">
                <a:latin typeface="Calibri"/>
                <a:cs typeface="Calibri"/>
              </a:rPr>
              <a:t>qui</a:t>
            </a:r>
            <a:endParaRPr sz="1800">
              <a:latin typeface="Calibri"/>
              <a:cs typeface="Calibri"/>
            </a:endParaRPr>
          </a:p>
        </p:txBody>
      </p:sp>
      <p:sp>
        <p:nvSpPr>
          <p:cNvPr id="25" name="object 25"/>
          <p:cNvSpPr txBox="1"/>
          <p:nvPr/>
        </p:nvSpPr>
        <p:spPr>
          <a:xfrm>
            <a:off x="186334" y="3612260"/>
            <a:ext cx="2884805" cy="167195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299085" marR="6985" algn="just">
              <a:lnSpc>
                <a:spcPct val="100000"/>
              </a:lnSpc>
              <a:spcBef>
                <a:spcPts val="100"/>
              </a:spcBef>
            </a:pPr>
            <a:r>
              <a:rPr sz="1800" dirty="0">
                <a:latin typeface="Calibri"/>
                <a:cs typeface="Calibri"/>
              </a:rPr>
              <a:t>n'apparaissent</a:t>
            </a:r>
            <a:r>
              <a:rPr sz="1800" spc="295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pas</a:t>
            </a:r>
            <a:r>
              <a:rPr sz="1800" spc="305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dans</a:t>
            </a:r>
            <a:r>
              <a:rPr sz="1800" spc="305" dirty="0">
                <a:latin typeface="Calibri"/>
                <a:cs typeface="Calibri"/>
              </a:rPr>
              <a:t> </a:t>
            </a:r>
            <a:r>
              <a:rPr sz="1800" spc="-25" dirty="0">
                <a:latin typeface="Calibri"/>
                <a:cs typeface="Calibri"/>
              </a:rPr>
              <a:t>la </a:t>
            </a:r>
            <a:r>
              <a:rPr sz="1800" dirty="0">
                <a:latin typeface="Calibri"/>
                <a:cs typeface="Calibri"/>
              </a:rPr>
              <a:t>classification</a:t>
            </a:r>
            <a:r>
              <a:rPr sz="1800" spc="-55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de</a:t>
            </a:r>
            <a:r>
              <a:rPr sz="1800" spc="-60" dirty="0">
                <a:latin typeface="Calibri"/>
                <a:cs typeface="Calibri"/>
              </a:rPr>
              <a:t> </a:t>
            </a:r>
            <a:r>
              <a:rPr sz="1800" spc="-10" dirty="0">
                <a:latin typeface="Calibri"/>
                <a:cs typeface="Calibri"/>
              </a:rPr>
              <a:t>Lacroix,</a:t>
            </a:r>
            <a:endParaRPr sz="1800">
              <a:latin typeface="Calibri"/>
              <a:cs typeface="Calibri"/>
            </a:endParaRPr>
          </a:p>
          <a:p>
            <a:pPr marL="299085" marR="5080" indent="-287020" algn="just">
              <a:lnSpc>
                <a:spcPct val="100000"/>
              </a:lnSpc>
              <a:buFont typeface="Arial"/>
              <a:buChar char="•"/>
              <a:tabLst>
                <a:tab pos="299085" algn="l"/>
              </a:tabLst>
            </a:pPr>
            <a:r>
              <a:rPr sz="1800" dirty="0">
                <a:latin typeface="Calibri"/>
                <a:cs typeface="Calibri"/>
              </a:rPr>
              <a:t>s'applique</a:t>
            </a:r>
            <a:r>
              <a:rPr sz="1800" spc="350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pour</a:t>
            </a:r>
            <a:r>
              <a:rPr sz="1800" spc="360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les</a:t>
            </a:r>
            <a:r>
              <a:rPr sz="1800" spc="350" dirty="0">
                <a:latin typeface="Calibri"/>
                <a:cs typeface="Calibri"/>
              </a:rPr>
              <a:t> </a:t>
            </a:r>
            <a:r>
              <a:rPr sz="1800" spc="-10" dirty="0">
                <a:latin typeface="Calibri"/>
                <a:cs typeface="Calibri"/>
              </a:rPr>
              <a:t>roches </a:t>
            </a:r>
            <a:r>
              <a:rPr sz="1800" dirty="0">
                <a:latin typeface="Calibri"/>
                <a:cs typeface="Calibri"/>
              </a:rPr>
              <a:t>magmatiques</a:t>
            </a:r>
            <a:r>
              <a:rPr sz="1800" spc="285" dirty="0">
                <a:latin typeface="Calibri"/>
                <a:cs typeface="Calibri"/>
              </a:rPr>
              <a:t>    </a:t>
            </a:r>
            <a:r>
              <a:rPr sz="1800" spc="-10" dirty="0">
                <a:latin typeface="Calibri"/>
                <a:cs typeface="Calibri"/>
              </a:rPr>
              <a:t>contenant </a:t>
            </a:r>
            <a:r>
              <a:rPr sz="1800" dirty="0">
                <a:latin typeface="Calibri"/>
                <a:cs typeface="Calibri"/>
              </a:rPr>
              <a:t>moins</a:t>
            </a:r>
            <a:r>
              <a:rPr sz="1800" spc="80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de</a:t>
            </a:r>
            <a:r>
              <a:rPr sz="1800" spc="90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90%</a:t>
            </a:r>
            <a:r>
              <a:rPr sz="1800" spc="85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de</a:t>
            </a:r>
            <a:r>
              <a:rPr sz="1800" spc="90" dirty="0">
                <a:latin typeface="Calibri"/>
                <a:cs typeface="Calibri"/>
              </a:rPr>
              <a:t> </a:t>
            </a:r>
            <a:r>
              <a:rPr sz="1800" spc="-10" dirty="0">
                <a:latin typeface="Calibri"/>
                <a:cs typeface="Calibri"/>
              </a:rPr>
              <a:t>minéraux ferromagnésiens.</a:t>
            </a:r>
            <a:endParaRPr sz="18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10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5604668" y="231089"/>
            <a:ext cx="3335654" cy="26924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498475">
              <a:lnSpc>
                <a:spcPct val="100000"/>
              </a:lnSpc>
              <a:spcBef>
                <a:spcPts val="95"/>
              </a:spcBef>
            </a:pPr>
            <a:r>
              <a:rPr sz="1600" dirty="0">
                <a:solidFill>
                  <a:srgbClr val="FFFFFF"/>
                </a:solidFill>
                <a:latin typeface="Calibri"/>
                <a:cs typeface="Calibri"/>
              </a:rPr>
              <a:t>IV</a:t>
            </a:r>
            <a:r>
              <a:rPr sz="1600" spc="-3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600" dirty="0">
                <a:solidFill>
                  <a:srgbClr val="FFFFFF"/>
                </a:solidFill>
                <a:latin typeface="Calibri"/>
                <a:cs typeface="Calibri"/>
              </a:rPr>
              <a:t>.</a:t>
            </a:r>
            <a:r>
              <a:rPr sz="1600" spc="-4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600" dirty="0">
                <a:solidFill>
                  <a:srgbClr val="FFFFFF"/>
                </a:solidFill>
                <a:latin typeface="Calibri"/>
                <a:cs typeface="Calibri"/>
              </a:rPr>
              <a:t>Les</a:t>
            </a:r>
            <a:r>
              <a:rPr sz="1600" spc="-3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600" dirty="0">
                <a:solidFill>
                  <a:srgbClr val="FFFFFF"/>
                </a:solidFill>
                <a:latin typeface="Calibri"/>
                <a:cs typeface="Calibri"/>
              </a:rPr>
              <a:t>roches</a:t>
            </a:r>
            <a:r>
              <a:rPr sz="1600" spc="-10" dirty="0">
                <a:solidFill>
                  <a:srgbClr val="FFFFFF"/>
                </a:solidFill>
                <a:latin typeface="Calibri"/>
                <a:cs typeface="Calibri"/>
              </a:rPr>
              <a:t> magmatiques</a:t>
            </a:r>
            <a:endParaRPr sz="1600">
              <a:latin typeface="Calibri"/>
              <a:cs typeface="Calibri"/>
            </a:endParaRPr>
          </a:p>
        </p:txBody>
      </p:sp>
      <p:grpSp>
        <p:nvGrpSpPr>
          <p:cNvPr id="3" name="object 3"/>
          <p:cNvGrpSpPr/>
          <p:nvPr/>
        </p:nvGrpSpPr>
        <p:grpSpPr>
          <a:xfrm>
            <a:off x="2589657" y="566927"/>
            <a:ext cx="6449695" cy="4884420"/>
            <a:chOff x="2589657" y="566927"/>
            <a:chExt cx="6449695" cy="4884420"/>
          </a:xfrm>
        </p:grpSpPr>
        <p:pic>
          <p:nvPicPr>
            <p:cNvPr id="4" name="object 4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2615184" y="1184147"/>
              <a:ext cx="6423660" cy="4267200"/>
            </a:xfrm>
            <a:prstGeom prst="rect">
              <a:avLst/>
            </a:prstGeom>
          </p:spPr>
        </p:pic>
        <p:pic>
          <p:nvPicPr>
            <p:cNvPr id="5" name="object 5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2627757" y="1196720"/>
              <a:ext cx="6345047" cy="4188333"/>
            </a:xfrm>
            <a:prstGeom prst="rect">
              <a:avLst/>
            </a:prstGeom>
          </p:spPr>
        </p:pic>
        <p:sp>
          <p:nvSpPr>
            <p:cNvPr id="6" name="object 6"/>
            <p:cNvSpPr/>
            <p:nvPr/>
          </p:nvSpPr>
          <p:spPr>
            <a:xfrm>
              <a:off x="2608707" y="1177670"/>
              <a:ext cx="6383655" cy="4226560"/>
            </a:xfrm>
            <a:custGeom>
              <a:avLst/>
              <a:gdLst/>
              <a:ahLst/>
              <a:cxnLst/>
              <a:rect l="l" t="t" r="r" b="b"/>
              <a:pathLst>
                <a:path w="6383655" h="4226560">
                  <a:moveTo>
                    <a:pt x="0" y="4226433"/>
                  </a:moveTo>
                  <a:lnTo>
                    <a:pt x="6383147" y="4226433"/>
                  </a:lnTo>
                  <a:lnTo>
                    <a:pt x="6383147" y="0"/>
                  </a:lnTo>
                  <a:lnTo>
                    <a:pt x="0" y="0"/>
                  </a:lnTo>
                  <a:lnTo>
                    <a:pt x="0" y="4226433"/>
                  </a:lnTo>
                  <a:close/>
                </a:path>
              </a:pathLst>
            </a:custGeom>
            <a:ln w="38099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7" name="object 7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3264408" y="586739"/>
              <a:ext cx="5747003" cy="464820"/>
            </a:xfrm>
            <a:prstGeom prst="rect">
              <a:avLst/>
            </a:prstGeom>
          </p:spPr>
        </p:pic>
        <p:pic>
          <p:nvPicPr>
            <p:cNvPr id="8" name="object 8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3749040" y="566927"/>
              <a:ext cx="4829556" cy="565403"/>
            </a:xfrm>
            <a:prstGeom prst="rect">
              <a:avLst/>
            </a:prstGeom>
          </p:spPr>
        </p:pic>
        <p:pic>
          <p:nvPicPr>
            <p:cNvPr id="9" name="object 9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3312414" y="611365"/>
              <a:ext cx="5652135" cy="369328"/>
            </a:xfrm>
            <a:prstGeom prst="rect">
              <a:avLst/>
            </a:prstGeom>
          </p:spPr>
        </p:pic>
        <p:sp>
          <p:nvSpPr>
            <p:cNvPr id="10" name="object 10"/>
            <p:cNvSpPr/>
            <p:nvPr/>
          </p:nvSpPr>
          <p:spPr>
            <a:xfrm>
              <a:off x="3312414" y="611365"/>
              <a:ext cx="5652135" cy="369570"/>
            </a:xfrm>
            <a:custGeom>
              <a:avLst/>
              <a:gdLst/>
              <a:ahLst/>
              <a:cxnLst/>
              <a:rect l="l" t="t" r="r" b="b"/>
              <a:pathLst>
                <a:path w="5652134" h="369569">
                  <a:moveTo>
                    <a:pt x="0" y="369328"/>
                  </a:moveTo>
                  <a:lnTo>
                    <a:pt x="5652135" y="369328"/>
                  </a:lnTo>
                  <a:lnTo>
                    <a:pt x="5652135" y="0"/>
                  </a:lnTo>
                  <a:lnTo>
                    <a:pt x="0" y="0"/>
                  </a:lnTo>
                  <a:lnTo>
                    <a:pt x="0" y="369328"/>
                  </a:lnTo>
                  <a:close/>
                </a:path>
              </a:pathLst>
            </a:custGeom>
            <a:ln w="9525">
              <a:solidFill>
                <a:srgbClr val="497DBA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1" name="object 11"/>
          <p:cNvSpPr txBox="1">
            <a:spLocks noGrp="1"/>
          </p:cNvSpPr>
          <p:nvPr>
            <p:ph type="title"/>
          </p:nvPr>
        </p:nvSpPr>
        <p:spPr>
          <a:xfrm>
            <a:off x="3317176" y="629158"/>
            <a:ext cx="5642610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612775">
              <a:lnSpc>
                <a:spcPct val="100000"/>
              </a:lnSpc>
              <a:spcBef>
                <a:spcPts val="100"/>
              </a:spcBef>
            </a:pPr>
            <a:r>
              <a:rPr sz="1800" dirty="0"/>
              <a:t>Classification</a:t>
            </a:r>
            <a:r>
              <a:rPr sz="1800" spc="-40" dirty="0"/>
              <a:t> </a:t>
            </a:r>
            <a:r>
              <a:rPr sz="1800" dirty="0"/>
              <a:t>selon</a:t>
            </a:r>
            <a:r>
              <a:rPr sz="1800" spc="-40" dirty="0"/>
              <a:t> </a:t>
            </a:r>
            <a:r>
              <a:rPr sz="1800" dirty="0"/>
              <a:t>la</a:t>
            </a:r>
            <a:r>
              <a:rPr sz="1800" spc="-40" dirty="0"/>
              <a:t> </a:t>
            </a:r>
            <a:r>
              <a:rPr sz="1800" dirty="0"/>
              <a:t>teneur</a:t>
            </a:r>
            <a:r>
              <a:rPr sz="1800" spc="-40" dirty="0"/>
              <a:t> </a:t>
            </a:r>
            <a:r>
              <a:rPr sz="1800" dirty="0"/>
              <a:t>en</a:t>
            </a:r>
            <a:r>
              <a:rPr sz="1800" spc="-45" dirty="0"/>
              <a:t> </a:t>
            </a:r>
            <a:r>
              <a:rPr sz="1800" dirty="0"/>
              <a:t>alcalins</a:t>
            </a:r>
            <a:r>
              <a:rPr sz="1800" spc="-35" dirty="0"/>
              <a:t> </a:t>
            </a:r>
            <a:r>
              <a:rPr sz="1800" dirty="0"/>
              <a:t>et</a:t>
            </a:r>
            <a:r>
              <a:rPr sz="1800" spc="-40" dirty="0"/>
              <a:t> </a:t>
            </a:r>
            <a:r>
              <a:rPr sz="1800" spc="-10" dirty="0"/>
              <a:t>silice</a:t>
            </a:r>
            <a:endParaRPr sz="1800"/>
          </a:p>
        </p:txBody>
      </p:sp>
      <p:sp>
        <p:nvSpPr>
          <p:cNvPr id="12" name="object 12"/>
          <p:cNvSpPr txBox="1"/>
          <p:nvPr/>
        </p:nvSpPr>
        <p:spPr>
          <a:xfrm>
            <a:off x="87172" y="1214754"/>
            <a:ext cx="2347595" cy="359219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62585" marR="106680" indent="-287020" algn="just">
              <a:lnSpc>
                <a:spcPct val="100000"/>
              </a:lnSpc>
              <a:spcBef>
                <a:spcPts val="100"/>
              </a:spcBef>
              <a:buFont typeface="Arial"/>
              <a:buChar char="•"/>
              <a:tabLst>
                <a:tab pos="362585" algn="l"/>
              </a:tabLst>
            </a:pPr>
            <a:r>
              <a:rPr sz="1800" dirty="0">
                <a:latin typeface="Calibri"/>
                <a:cs typeface="Calibri"/>
              </a:rPr>
              <a:t>basée</a:t>
            </a:r>
            <a:r>
              <a:rPr sz="1800" spc="225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sur</a:t>
            </a:r>
            <a:r>
              <a:rPr sz="1800" spc="215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la</a:t>
            </a:r>
            <a:r>
              <a:rPr sz="1800" spc="220" dirty="0">
                <a:latin typeface="Calibri"/>
                <a:cs typeface="Calibri"/>
              </a:rPr>
              <a:t> </a:t>
            </a:r>
            <a:r>
              <a:rPr sz="1800" spc="-10" dirty="0">
                <a:latin typeface="Calibri"/>
                <a:cs typeface="Calibri"/>
              </a:rPr>
              <a:t>teneur </a:t>
            </a:r>
            <a:r>
              <a:rPr sz="1800" dirty="0">
                <a:latin typeface="Calibri"/>
                <a:cs typeface="Calibri"/>
              </a:rPr>
              <a:t>en</a:t>
            </a:r>
            <a:r>
              <a:rPr sz="1800" spc="320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alcalins</a:t>
            </a:r>
            <a:r>
              <a:rPr sz="1800" spc="320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(Na</a:t>
            </a:r>
            <a:r>
              <a:rPr sz="1800" baseline="-20833" dirty="0">
                <a:latin typeface="Calibri"/>
                <a:cs typeface="Calibri"/>
              </a:rPr>
              <a:t>2</a:t>
            </a:r>
            <a:r>
              <a:rPr sz="1800" dirty="0">
                <a:latin typeface="Calibri"/>
                <a:cs typeface="Calibri"/>
              </a:rPr>
              <a:t>O</a:t>
            </a:r>
            <a:r>
              <a:rPr sz="1800" spc="305" dirty="0">
                <a:latin typeface="Calibri"/>
                <a:cs typeface="Calibri"/>
              </a:rPr>
              <a:t> </a:t>
            </a:r>
            <a:r>
              <a:rPr sz="1800" spc="-50" dirty="0">
                <a:latin typeface="Calibri"/>
                <a:cs typeface="Calibri"/>
              </a:rPr>
              <a:t>+ </a:t>
            </a:r>
            <a:r>
              <a:rPr sz="1800" dirty="0">
                <a:latin typeface="Calibri"/>
                <a:cs typeface="Calibri"/>
              </a:rPr>
              <a:t>K</a:t>
            </a:r>
            <a:r>
              <a:rPr sz="1800" baseline="-20833" dirty="0">
                <a:latin typeface="Calibri"/>
                <a:cs typeface="Calibri"/>
              </a:rPr>
              <a:t>2</a:t>
            </a:r>
            <a:r>
              <a:rPr sz="1800" dirty="0">
                <a:latin typeface="Calibri"/>
                <a:cs typeface="Calibri"/>
              </a:rPr>
              <a:t>O)</a:t>
            </a:r>
            <a:r>
              <a:rPr sz="1800" spc="315" dirty="0">
                <a:latin typeface="Calibri"/>
                <a:cs typeface="Calibri"/>
              </a:rPr>
              <a:t>  </a:t>
            </a:r>
            <a:r>
              <a:rPr sz="1800" dirty="0">
                <a:latin typeface="Calibri"/>
                <a:cs typeface="Calibri"/>
              </a:rPr>
              <a:t>et</a:t>
            </a:r>
            <a:r>
              <a:rPr sz="1800" spc="310" dirty="0">
                <a:latin typeface="Calibri"/>
                <a:cs typeface="Calibri"/>
              </a:rPr>
              <a:t>  </a:t>
            </a:r>
            <a:r>
              <a:rPr sz="1800" dirty="0">
                <a:latin typeface="Calibri"/>
                <a:cs typeface="Calibri"/>
              </a:rPr>
              <a:t>en</a:t>
            </a:r>
            <a:r>
              <a:rPr sz="1800" spc="320" dirty="0">
                <a:latin typeface="Calibri"/>
                <a:cs typeface="Calibri"/>
              </a:rPr>
              <a:t>  </a:t>
            </a:r>
            <a:r>
              <a:rPr sz="1800" spc="-10" dirty="0">
                <a:latin typeface="Calibri"/>
                <a:cs typeface="Calibri"/>
              </a:rPr>
              <a:t>Silice (SiO</a:t>
            </a:r>
            <a:r>
              <a:rPr sz="1800" spc="-15" baseline="-20833" dirty="0">
                <a:latin typeface="Calibri"/>
                <a:cs typeface="Calibri"/>
              </a:rPr>
              <a:t>2</a:t>
            </a:r>
            <a:r>
              <a:rPr sz="1800" spc="-10" dirty="0">
                <a:latin typeface="Calibri"/>
                <a:cs typeface="Calibri"/>
              </a:rPr>
              <a:t>).</a:t>
            </a:r>
            <a:endParaRPr sz="1800">
              <a:latin typeface="Calibri"/>
              <a:cs typeface="Calibri"/>
            </a:endParaRPr>
          </a:p>
          <a:p>
            <a:pPr marL="362585" marR="105410" indent="-287020" algn="just">
              <a:lnSpc>
                <a:spcPct val="100000"/>
              </a:lnSpc>
              <a:buFont typeface="Arial"/>
              <a:buChar char="•"/>
              <a:tabLst>
                <a:tab pos="362585" algn="l"/>
                <a:tab pos="2042160" algn="l"/>
              </a:tabLst>
            </a:pPr>
            <a:r>
              <a:rPr sz="1800" dirty="0">
                <a:latin typeface="Calibri"/>
                <a:cs typeface="Calibri"/>
              </a:rPr>
              <a:t>3</a:t>
            </a:r>
            <a:r>
              <a:rPr sz="1800" spc="45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lignées</a:t>
            </a:r>
            <a:r>
              <a:rPr sz="1800" spc="55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(ou</a:t>
            </a:r>
            <a:r>
              <a:rPr sz="1800" spc="50" dirty="0">
                <a:latin typeface="Calibri"/>
                <a:cs typeface="Calibri"/>
              </a:rPr>
              <a:t> </a:t>
            </a:r>
            <a:r>
              <a:rPr sz="1800" spc="-10" dirty="0">
                <a:latin typeface="Calibri"/>
                <a:cs typeface="Calibri"/>
              </a:rPr>
              <a:t>séries) </a:t>
            </a:r>
            <a:r>
              <a:rPr sz="1800" dirty="0">
                <a:latin typeface="Calibri"/>
                <a:cs typeface="Calibri"/>
              </a:rPr>
              <a:t>magmatiques</a:t>
            </a:r>
            <a:r>
              <a:rPr sz="1800" spc="350" dirty="0">
                <a:latin typeface="Calibri"/>
                <a:cs typeface="Calibri"/>
              </a:rPr>
              <a:t>  </a:t>
            </a:r>
            <a:r>
              <a:rPr sz="1800" spc="-20" dirty="0">
                <a:latin typeface="Calibri"/>
                <a:cs typeface="Calibri"/>
              </a:rPr>
              <a:t>sont </a:t>
            </a:r>
            <a:r>
              <a:rPr sz="1800" spc="-10" dirty="0">
                <a:latin typeface="Calibri"/>
                <a:cs typeface="Calibri"/>
              </a:rPr>
              <a:t>reconnues</a:t>
            </a:r>
            <a:r>
              <a:rPr sz="1800" dirty="0">
                <a:latin typeface="Calibri"/>
                <a:cs typeface="Calibri"/>
              </a:rPr>
              <a:t>	</a:t>
            </a:r>
            <a:r>
              <a:rPr sz="1800" spc="-25" dirty="0">
                <a:latin typeface="Calibri"/>
                <a:cs typeface="Calibri"/>
              </a:rPr>
              <a:t>et</a:t>
            </a:r>
            <a:endParaRPr sz="1800">
              <a:latin typeface="Calibri"/>
              <a:cs typeface="Calibri"/>
            </a:endParaRPr>
          </a:p>
          <a:p>
            <a:pPr marL="362585" marR="105410">
              <a:lnSpc>
                <a:spcPct val="100000"/>
              </a:lnSpc>
              <a:spcBef>
                <a:spcPts val="5"/>
              </a:spcBef>
              <a:tabLst>
                <a:tab pos="2117090" algn="l"/>
              </a:tabLst>
            </a:pPr>
            <a:r>
              <a:rPr sz="1800" spc="-10" dirty="0">
                <a:latin typeface="Calibri"/>
                <a:cs typeface="Calibri"/>
              </a:rPr>
              <a:t>caractérisent</a:t>
            </a:r>
            <a:r>
              <a:rPr sz="1800" dirty="0">
                <a:latin typeface="Calibri"/>
                <a:cs typeface="Calibri"/>
              </a:rPr>
              <a:t>	</a:t>
            </a:r>
            <a:r>
              <a:rPr sz="1800" spc="-50" dirty="0">
                <a:latin typeface="Calibri"/>
                <a:cs typeface="Calibri"/>
              </a:rPr>
              <a:t>3 </a:t>
            </a:r>
            <a:r>
              <a:rPr sz="1800" spc="-10" dirty="0">
                <a:latin typeface="Calibri"/>
                <a:cs typeface="Calibri"/>
              </a:rPr>
              <a:t>contextes géodynamiques </a:t>
            </a:r>
            <a:r>
              <a:rPr sz="1800" dirty="0">
                <a:latin typeface="Calibri"/>
                <a:cs typeface="Calibri"/>
              </a:rPr>
              <a:t>responsables</a:t>
            </a:r>
            <a:r>
              <a:rPr sz="1800" spc="-15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de</a:t>
            </a:r>
            <a:r>
              <a:rPr sz="1800" spc="-30" dirty="0">
                <a:latin typeface="Calibri"/>
                <a:cs typeface="Calibri"/>
              </a:rPr>
              <a:t> </a:t>
            </a:r>
            <a:r>
              <a:rPr sz="1800" spc="-25" dirty="0">
                <a:latin typeface="Calibri"/>
                <a:cs typeface="Calibri"/>
              </a:rPr>
              <a:t>ces </a:t>
            </a:r>
            <a:r>
              <a:rPr sz="1800" dirty="0">
                <a:latin typeface="Calibri"/>
                <a:cs typeface="Calibri"/>
              </a:rPr>
              <a:t>3</a:t>
            </a:r>
            <a:r>
              <a:rPr sz="1800" spc="-20" dirty="0">
                <a:latin typeface="Calibri"/>
                <a:cs typeface="Calibri"/>
              </a:rPr>
              <a:t> </a:t>
            </a:r>
            <a:r>
              <a:rPr sz="1800" spc="-10" dirty="0">
                <a:latin typeface="Calibri"/>
                <a:cs typeface="Calibri"/>
              </a:rPr>
              <a:t>différents</a:t>
            </a:r>
            <a:r>
              <a:rPr sz="1800" spc="-15" dirty="0">
                <a:latin typeface="Calibri"/>
                <a:cs typeface="Calibri"/>
              </a:rPr>
              <a:t> </a:t>
            </a:r>
            <a:r>
              <a:rPr sz="1800" spc="-10" dirty="0">
                <a:latin typeface="Calibri"/>
                <a:cs typeface="Calibri"/>
              </a:rPr>
              <a:t>groupes chimiques.</a:t>
            </a:r>
            <a:endParaRPr sz="1800">
              <a:latin typeface="Calibri"/>
              <a:cs typeface="Calibri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2634742" y="5539232"/>
            <a:ext cx="6325870" cy="75692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 marR="5080" algn="just">
              <a:lnSpc>
                <a:spcPct val="100000"/>
              </a:lnSpc>
              <a:spcBef>
                <a:spcPts val="95"/>
              </a:spcBef>
            </a:pPr>
            <a:r>
              <a:rPr sz="1600" i="1" dirty="0">
                <a:latin typeface="Calibri"/>
                <a:cs typeface="Calibri"/>
              </a:rPr>
              <a:t>Diagramme</a:t>
            </a:r>
            <a:r>
              <a:rPr sz="1600" i="1" spc="95" dirty="0">
                <a:latin typeface="Calibri"/>
                <a:cs typeface="Calibri"/>
              </a:rPr>
              <a:t>  </a:t>
            </a:r>
            <a:r>
              <a:rPr sz="1600" i="1" dirty="0">
                <a:latin typeface="Calibri"/>
                <a:cs typeface="Calibri"/>
              </a:rPr>
              <a:t>silice</a:t>
            </a:r>
            <a:r>
              <a:rPr sz="1600" i="1" spc="90" dirty="0">
                <a:latin typeface="Calibri"/>
                <a:cs typeface="Calibri"/>
              </a:rPr>
              <a:t>  </a:t>
            </a:r>
            <a:r>
              <a:rPr sz="1600" i="1" dirty="0">
                <a:latin typeface="Calibri"/>
                <a:cs typeface="Calibri"/>
              </a:rPr>
              <a:t>versus</a:t>
            </a:r>
            <a:r>
              <a:rPr sz="1600" i="1" spc="105" dirty="0">
                <a:latin typeface="Calibri"/>
                <a:cs typeface="Calibri"/>
              </a:rPr>
              <a:t>  </a:t>
            </a:r>
            <a:r>
              <a:rPr sz="1600" i="1" dirty="0">
                <a:latin typeface="Calibri"/>
                <a:cs typeface="Calibri"/>
              </a:rPr>
              <a:t>alcalins</a:t>
            </a:r>
            <a:r>
              <a:rPr sz="1600" i="1" spc="105" dirty="0">
                <a:latin typeface="Calibri"/>
                <a:cs typeface="Calibri"/>
              </a:rPr>
              <a:t>  </a:t>
            </a:r>
            <a:r>
              <a:rPr sz="1600" i="1" dirty="0">
                <a:latin typeface="Calibri"/>
                <a:cs typeface="Calibri"/>
              </a:rPr>
              <a:t>permettant</a:t>
            </a:r>
            <a:r>
              <a:rPr sz="1600" i="1" spc="100" dirty="0">
                <a:latin typeface="Calibri"/>
                <a:cs typeface="Calibri"/>
              </a:rPr>
              <a:t>  </a:t>
            </a:r>
            <a:r>
              <a:rPr sz="1600" i="1" dirty="0">
                <a:latin typeface="Calibri"/>
                <a:cs typeface="Calibri"/>
              </a:rPr>
              <a:t>de</a:t>
            </a:r>
            <a:r>
              <a:rPr sz="1600" i="1" spc="105" dirty="0">
                <a:latin typeface="Calibri"/>
                <a:cs typeface="Calibri"/>
              </a:rPr>
              <a:t>  </a:t>
            </a:r>
            <a:r>
              <a:rPr sz="1600" i="1" dirty="0">
                <a:latin typeface="Calibri"/>
                <a:cs typeface="Calibri"/>
              </a:rPr>
              <a:t>distinguer</a:t>
            </a:r>
            <a:r>
              <a:rPr sz="1600" i="1" spc="100" dirty="0">
                <a:latin typeface="Calibri"/>
                <a:cs typeface="Calibri"/>
              </a:rPr>
              <a:t>  </a:t>
            </a:r>
            <a:r>
              <a:rPr sz="1600" i="1" dirty="0">
                <a:latin typeface="Calibri"/>
                <a:cs typeface="Calibri"/>
              </a:rPr>
              <a:t>trois</a:t>
            </a:r>
            <a:r>
              <a:rPr sz="1600" i="1" spc="95" dirty="0">
                <a:latin typeface="Calibri"/>
                <a:cs typeface="Calibri"/>
              </a:rPr>
              <a:t>  </a:t>
            </a:r>
            <a:r>
              <a:rPr sz="1600" i="1" spc="-10" dirty="0">
                <a:latin typeface="Calibri"/>
                <a:cs typeface="Calibri"/>
              </a:rPr>
              <a:t>séries </a:t>
            </a:r>
            <a:r>
              <a:rPr sz="1600" i="1" dirty="0">
                <a:latin typeface="Calibri"/>
                <a:cs typeface="Calibri"/>
              </a:rPr>
              <a:t>magmatiques.</a:t>
            </a:r>
            <a:r>
              <a:rPr sz="1600" i="1" spc="330" dirty="0">
                <a:latin typeface="Calibri"/>
                <a:cs typeface="Calibri"/>
              </a:rPr>
              <a:t> </a:t>
            </a:r>
            <a:r>
              <a:rPr sz="1600" i="1" dirty="0">
                <a:latin typeface="Calibri"/>
                <a:cs typeface="Calibri"/>
              </a:rPr>
              <a:t>Le</a:t>
            </a:r>
            <a:r>
              <a:rPr sz="1600" i="1" spc="330" dirty="0">
                <a:latin typeface="Calibri"/>
                <a:cs typeface="Calibri"/>
              </a:rPr>
              <a:t> </a:t>
            </a:r>
            <a:r>
              <a:rPr sz="1600" i="1" dirty="0">
                <a:latin typeface="Calibri"/>
                <a:cs typeface="Calibri"/>
              </a:rPr>
              <a:t>nom</a:t>
            </a:r>
            <a:r>
              <a:rPr sz="1600" i="1" spc="335" dirty="0">
                <a:latin typeface="Calibri"/>
                <a:cs typeface="Calibri"/>
              </a:rPr>
              <a:t> </a:t>
            </a:r>
            <a:r>
              <a:rPr sz="1600" i="1" dirty="0">
                <a:latin typeface="Calibri"/>
                <a:cs typeface="Calibri"/>
              </a:rPr>
              <a:t>des</a:t>
            </a:r>
            <a:r>
              <a:rPr sz="1600" i="1" spc="345" dirty="0">
                <a:latin typeface="Calibri"/>
                <a:cs typeface="Calibri"/>
              </a:rPr>
              <a:t> </a:t>
            </a:r>
            <a:r>
              <a:rPr sz="1600" i="1" dirty="0">
                <a:latin typeface="Calibri"/>
                <a:cs typeface="Calibri"/>
              </a:rPr>
              <a:t>différentes</a:t>
            </a:r>
            <a:r>
              <a:rPr sz="1600" i="1" spc="335" dirty="0">
                <a:latin typeface="Calibri"/>
                <a:cs typeface="Calibri"/>
              </a:rPr>
              <a:t> </a:t>
            </a:r>
            <a:r>
              <a:rPr sz="1600" i="1" dirty="0">
                <a:latin typeface="Calibri"/>
                <a:cs typeface="Calibri"/>
              </a:rPr>
              <a:t>roches</a:t>
            </a:r>
            <a:r>
              <a:rPr sz="1600" i="1" spc="345" dirty="0">
                <a:latin typeface="Calibri"/>
                <a:cs typeface="Calibri"/>
              </a:rPr>
              <a:t> </a:t>
            </a:r>
            <a:r>
              <a:rPr sz="1600" i="1" dirty="0">
                <a:latin typeface="Calibri"/>
                <a:cs typeface="Calibri"/>
              </a:rPr>
              <a:t>volcaniques</a:t>
            </a:r>
            <a:r>
              <a:rPr sz="1600" i="1" spc="350" dirty="0">
                <a:latin typeface="Calibri"/>
                <a:cs typeface="Calibri"/>
              </a:rPr>
              <a:t> </a:t>
            </a:r>
            <a:r>
              <a:rPr sz="1600" i="1" dirty="0">
                <a:latin typeface="Calibri"/>
                <a:cs typeface="Calibri"/>
              </a:rPr>
              <a:t>est</a:t>
            </a:r>
            <a:r>
              <a:rPr sz="1600" i="1" spc="335" dirty="0">
                <a:latin typeface="Calibri"/>
                <a:cs typeface="Calibri"/>
              </a:rPr>
              <a:t> </a:t>
            </a:r>
            <a:r>
              <a:rPr sz="1600" i="1" spc="-10" dirty="0">
                <a:latin typeface="Calibri"/>
                <a:cs typeface="Calibri"/>
              </a:rPr>
              <a:t>également </a:t>
            </a:r>
            <a:r>
              <a:rPr sz="1600" i="1" dirty="0">
                <a:latin typeface="Calibri"/>
                <a:cs typeface="Calibri"/>
              </a:rPr>
              <a:t>placé</a:t>
            </a:r>
            <a:r>
              <a:rPr sz="1600" i="1" spc="-25" dirty="0">
                <a:latin typeface="Calibri"/>
                <a:cs typeface="Calibri"/>
              </a:rPr>
              <a:t> </a:t>
            </a:r>
            <a:r>
              <a:rPr sz="1600" i="1" dirty="0">
                <a:latin typeface="Calibri"/>
                <a:cs typeface="Calibri"/>
              </a:rPr>
              <a:t>en</a:t>
            </a:r>
            <a:r>
              <a:rPr sz="1600" i="1" spc="-45" dirty="0">
                <a:latin typeface="Calibri"/>
                <a:cs typeface="Calibri"/>
              </a:rPr>
              <a:t> </a:t>
            </a:r>
            <a:r>
              <a:rPr sz="1600" i="1" dirty="0">
                <a:latin typeface="Calibri"/>
                <a:cs typeface="Calibri"/>
              </a:rPr>
              <a:t>fonction</a:t>
            </a:r>
            <a:r>
              <a:rPr sz="1600" i="1" spc="-15" dirty="0">
                <a:latin typeface="Calibri"/>
                <a:cs typeface="Calibri"/>
              </a:rPr>
              <a:t> </a:t>
            </a:r>
            <a:r>
              <a:rPr sz="1600" i="1" dirty="0">
                <a:latin typeface="Calibri"/>
                <a:cs typeface="Calibri"/>
              </a:rPr>
              <a:t>de</a:t>
            </a:r>
            <a:r>
              <a:rPr sz="1600" i="1" spc="-35" dirty="0">
                <a:latin typeface="Calibri"/>
                <a:cs typeface="Calibri"/>
              </a:rPr>
              <a:t> </a:t>
            </a:r>
            <a:r>
              <a:rPr sz="1600" i="1" dirty="0">
                <a:latin typeface="Calibri"/>
                <a:cs typeface="Calibri"/>
              </a:rPr>
              <a:t>leur</a:t>
            </a:r>
            <a:r>
              <a:rPr sz="1600" i="1" spc="-35" dirty="0">
                <a:latin typeface="Calibri"/>
                <a:cs typeface="Calibri"/>
              </a:rPr>
              <a:t> </a:t>
            </a:r>
            <a:r>
              <a:rPr sz="1600" i="1" spc="-10" dirty="0">
                <a:latin typeface="Calibri"/>
                <a:cs typeface="Calibri"/>
              </a:rPr>
              <a:t>chimisme.</a:t>
            </a:r>
            <a:endParaRPr sz="1600">
              <a:latin typeface="Calibri"/>
              <a:cs typeface="Calibri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8612505" y="5274690"/>
            <a:ext cx="302260" cy="13208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700" dirty="0">
                <a:latin typeface="Calibri"/>
                <a:cs typeface="Calibri"/>
              </a:rPr>
              <a:t>I. </a:t>
            </a:r>
            <a:r>
              <a:rPr sz="700" spc="-20" dirty="0">
                <a:latin typeface="Calibri"/>
                <a:cs typeface="Calibri"/>
              </a:rPr>
              <a:t>BOUR</a:t>
            </a:r>
            <a:endParaRPr sz="7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10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5604668" y="231089"/>
            <a:ext cx="3335654" cy="26924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498475">
              <a:lnSpc>
                <a:spcPct val="100000"/>
              </a:lnSpc>
              <a:spcBef>
                <a:spcPts val="95"/>
              </a:spcBef>
            </a:pPr>
            <a:r>
              <a:rPr sz="1600" dirty="0">
                <a:solidFill>
                  <a:srgbClr val="FFFFFF"/>
                </a:solidFill>
                <a:latin typeface="Calibri"/>
                <a:cs typeface="Calibri"/>
              </a:rPr>
              <a:t>IV</a:t>
            </a:r>
            <a:r>
              <a:rPr sz="1600" spc="-3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600" dirty="0">
                <a:solidFill>
                  <a:srgbClr val="FFFFFF"/>
                </a:solidFill>
                <a:latin typeface="Calibri"/>
                <a:cs typeface="Calibri"/>
              </a:rPr>
              <a:t>.</a:t>
            </a:r>
            <a:r>
              <a:rPr sz="1600" spc="-4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600" dirty="0">
                <a:solidFill>
                  <a:srgbClr val="FFFFFF"/>
                </a:solidFill>
                <a:latin typeface="Calibri"/>
                <a:cs typeface="Calibri"/>
              </a:rPr>
              <a:t>Les</a:t>
            </a:r>
            <a:r>
              <a:rPr sz="1600" spc="-3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600" dirty="0">
                <a:solidFill>
                  <a:srgbClr val="FFFFFF"/>
                </a:solidFill>
                <a:latin typeface="Calibri"/>
                <a:cs typeface="Calibri"/>
              </a:rPr>
              <a:t>roches</a:t>
            </a:r>
            <a:r>
              <a:rPr sz="1600" spc="-10" dirty="0">
                <a:solidFill>
                  <a:srgbClr val="FFFFFF"/>
                </a:solidFill>
                <a:latin typeface="Calibri"/>
                <a:cs typeface="Calibri"/>
              </a:rPr>
              <a:t> magmatiques</a:t>
            </a:r>
            <a:endParaRPr sz="1600">
              <a:latin typeface="Calibri"/>
              <a:cs typeface="Calibri"/>
            </a:endParaRPr>
          </a:p>
        </p:txBody>
      </p:sp>
      <p:grpSp>
        <p:nvGrpSpPr>
          <p:cNvPr id="3" name="object 3"/>
          <p:cNvGrpSpPr/>
          <p:nvPr/>
        </p:nvGrpSpPr>
        <p:grpSpPr>
          <a:xfrm>
            <a:off x="2615183" y="1208532"/>
            <a:ext cx="6423660" cy="4267200"/>
            <a:chOff x="2615183" y="1208532"/>
            <a:chExt cx="6423660" cy="4267200"/>
          </a:xfrm>
        </p:grpSpPr>
        <p:pic>
          <p:nvPicPr>
            <p:cNvPr id="4" name="object 4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2615183" y="1208532"/>
              <a:ext cx="6423660" cy="4267200"/>
            </a:xfrm>
            <a:prstGeom prst="rect">
              <a:avLst/>
            </a:prstGeom>
          </p:spPr>
        </p:pic>
        <p:pic>
          <p:nvPicPr>
            <p:cNvPr id="5" name="object 5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2627756" y="1220597"/>
              <a:ext cx="6345047" cy="4188332"/>
            </a:xfrm>
            <a:prstGeom prst="rect">
              <a:avLst/>
            </a:prstGeom>
          </p:spPr>
        </p:pic>
        <p:pic>
          <p:nvPicPr>
            <p:cNvPr id="6" name="object 6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3073530" y="1384490"/>
              <a:ext cx="5931689" cy="3550077"/>
            </a:xfrm>
            <a:prstGeom prst="rect">
              <a:avLst/>
            </a:prstGeom>
          </p:spPr>
        </p:pic>
      </p:grpSp>
      <p:grpSp>
        <p:nvGrpSpPr>
          <p:cNvPr id="7" name="object 7"/>
          <p:cNvGrpSpPr/>
          <p:nvPr/>
        </p:nvGrpSpPr>
        <p:grpSpPr>
          <a:xfrm>
            <a:off x="3264408" y="566927"/>
            <a:ext cx="5747385" cy="565785"/>
            <a:chOff x="3264408" y="566927"/>
            <a:chExt cx="5747385" cy="565785"/>
          </a:xfrm>
        </p:grpSpPr>
        <p:pic>
          <p:nvPicPr>
            <p:cNvPr id="8" name="object 8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3264408" y="586739"/>
              <a:ext cx="5747003" cy="464820"/>
            </a:xfrm>
            <a:prstGeom prst="rect">
              <a:avLst/>
            </a:prstGeom>
          </p:spPr>
        </p:pic>
        <p:pic>
          <p:nvPicPr>
            <p:cNvPr id="9" name="object 9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3749040" y="566927"/>
              <a:ext cx="4829556" cy="565403"/>
            </a:xfrm>
            <a:prstGeom prst="rect">
              <a:avLst/>
            </a:prstGeom>
          </p:spPr>
        </p:pic>
        <p:pic>
          <p:nvPicPr>
            <p:cNvPr id="10" name="object 10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3312414" y="611365"/>
              <a:ext cx="5652135" cy="369328"/>
            </a:xfrm>
            <a:prstGeom prst="rect">
              <a:avLst/>
            </a:prstGeom>
          </p:spPr>
        </p:pic>
        <p:sp>
          <p:nvSpPr>
            <p:cNvPr id="11" name="object 11"/>
            <p:cNvSpPr/>
            <p:nvPr/>
          </p:nvSpPr>
          <p:spPr>
            <a:xfrm>
              <a:off x="3312414" y="611365"/>
              <a:ext cx="5652135" cy="369570"/>
            </a:xfrm>
            <a:custGeom>
              <a:avLst/>
              <a:gdLst/>
              <a:ahLst/>
              <a:cxnLst/>
              <a:rect l="l" t="t" r="r" b="b"/>
              <a:pathLst>
                <a:path w="5652134" h="369569">
                  <a:moveTo>
                    <a:pt x="0" y="369328"/>
                  </a:moveTo>
                  <a:lnTo>
                    <a:pt x="5652135" y="369328"/>
                  </a:lnTo>
                  <a:lnTo>
                    <a:pt x="5652135" y="0"/>
                  </a:lnTo>
                  <a:lnTo>
                    <a:pt x="0" y="0"/>
                  </a:lnTo>
                  <a:lnTo>
                    <a:pt x="0" y="369328"/>
                  </a:lnTo>
                  <a:close/>
                </a:path>
              </a:pathLst>
            </a:custGeom>
            <a:ln w="9525">
              <a:solidFill>
                <a:srgbClr val="497DBA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2" name="object 12"/>
          <p:cNvSpPr txBox="1">
            <a:spLocks noGrp="1"/>
          </p:cNvSpPr>
          <p:nvPr>
            <p:ph type="title"/>
          </p:nvPr>
        </p:nvSpPr>
        <p:spPr>
          <a:xfrm>
            <a:off x="3317176" y="629158"/>
            <a:ext cx="5642610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612775">
              <a:lnSpc>
                <a:spcPct val="100000"/>
              </a:lnSpc>
              <a:spcBef>
                <a:spcPts val="100"/>
              </a:spcBef>
            </a:pPr>
            <a:r>
              <a:rPr sz="1800" dirty="0"/>
              <a:t>Classification</a:t>
            </a:r>
            <a:r>
              <a:rPr sz="1800" spc="-40" dirty="0"/>
              <a:t> </a:t>
            </a:r>
            <a:r>
              <a:rPr sz="1800" dirty="0"/>
              <a:t>selon</a:t>
            </a:r>
            <a:r>
              <a:rPr sz="1800" spc="-40" dirty="0"/>
              <a:t> </a:t>
            </a:r>
            <a:r>
              <a:rPr sz="1800" dirty="0"/>
              <a:t>la</a:t>
            </a:r>
            <a:r>
              <a:rPr sz="1800" spc="-40" dirty="0"/>
              <a:t> </a:t>
            </a:r>
            <a:r>
              <a:rPr sz="1800" dirty="0"/>
              <a:t>teneur</a:t>
            </a:r>
            <a:r>
              <a:rPr sz="1800" spc="-40" dirty="0"/>
              <a:t> </a:t>
            </a:r>
            <a:r>
              <a:rPr sz="1800" dirty="0"/>
              <a:t>en</a:t>
            </a:r>
            <a:r>
              <a:rPr sz="1800" spc="-45" dirty="0"/>
              <a:t> </a:t>
            </a:r>
            <a:r>
              <a:rPr sz="1800" dirty="0"/>
              <a:t>alcalins</a:t>
            </a:r>
            <a:r>
              <a:rPr sz="1800" spc="-35" dirty="0"/>
              <a:t> </a:t>
            </a:r>
            <a:r>
              <a:rPr sz="1800" dirty="0"/>
              <a:t>et</a:t>
            </a:r>
            <a:r>
              <a:rPr sz="1800" spc="-40" dirty="0"/>
              <a:t> </a:t>
            </a:r>
            <a:r>
              <a:rPr sz="1800" spc="-10" dirty="0"/>
              <a:t>silice</a:t>
            </a:r>
            <a:endParaRPr sz="1800"/>
          </a:p>
        </p:txBody>
      </p:sp>
      <p:sp>
        <p:nvSpPr>
          <p:cNvPr id="13" name="object 13"/>
          <p:cNvSpPr txBox="1"/>
          <p:nvPr/>
        </p:nvSpPr>
        <p:spPr>
          <a:xfrm>
            <a:off x="112572" y="1238503"/>
            <a:ext cx="2296160" cy="139763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37185" marR="81280" indent="-287020" algn="just">
              <a:lnSpc>
                <a:spcPct val="100000"/>
              </a:lnSpc>
              <a:spcBef>
                <a:spcPts val="100"/>
              </a:spcBef>
              <a:buFont typeface="Arial"/>
              <a:buChar char="•"/>
              <a:tabLst>
                <a:tab pos="337185" algn="l"/>
              </a:tabLst>
            </a:pPr>
            <a:r>
              <a:rPr sz="1800" dirty="0">
                <a:latin typeface="Calibri"/>
                <a:cs typeface="Calibri"/>
              </a:rPr>
              <a:t>basée</a:t>
            </a:r>
            <a:r>
              <a:rPr sz="1800" spc="225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sur</a:t>
            </a:r>
            <a:r>
              <a:rPr sz="1800" spc="215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la</a:t>
            </a:r>
            <a:r>
              <a:rPr sz="1800" spc="220" dirty="0">
                <a:latin typeface="Calibri"/>
                <a:cs typeface="Calibri"/>
              </a:rPr>
              <a:t> </a:t>
            </a:r>
            <a:r>
              <a:rPr sz="1800" spc="-10" dirty="0">
                <a:latin typeface="Calibri"/>
                <a:cs typeface="Calibri"/>
              </a:rPr>
              <a:t>teneur </a:t>
            </a:r>
            <a:r>
              <a:rPr sz="1800" dirty="0">
                <a:latin typeface="Calibri"/>
                <a:cs typeface="Calibri"/>
              </a:rPr>
              <a:t>en</a:t>
            </a:r>
            <a:r>
              <a:rPr sz="1800" spc="305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alcalins</a:t>
            </a:r>
            <a:r>
              <a:rPr sz="1800" spc="310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(Na</a:t>
            </a:r>
            <a:r>
              <a:rPr sz="1800" baseline="-20833" dirty="0">
                <a:latin typeface="Calibri"/>
                <a:cs typeface="Calibri"/>
              </a:rPr>
              <a:t>2</a:t>
            </a:r>
            <a:r>
              <a:rPr sz="1800" dirty="0">
                <a:latin typeface="Calibri"/>
                <a:cs typeface="Calibri"/>
              </a:rPr>
              <a:t>O</a:t>
            </a:r>
            <a:r>
              <a:rPr sz="1800" spc="300" dirty="0">
                <a:latin typeface="Calibri"/>
                <a:cs typeface="Calibri"/>
              </a:rPr>
              <a:t> </a:t>
            </a:r>
            <a:r>
              <a:rPr sz="1800" spc="-50" dirty="0">
                <a:latin typeface="Calibri"/>
                <a:cs typeface="Calibri"/>
              </a:rPr>
              <a:t>+ </a:t>
            </a:r>
            <a:r>
              <a:rPr sz="1800" dirty="0">
                <a:latin typeface="Calibri"/>
                <a:cs typeface="Calibri"/>
              </a:rPr>
              <a:t>K</a:t>
            </a:r>
            <a:r>
              <a:rPr sz="1800" baseline="-20833" dirty="0">
                <a:latin typeface="Calibri"/>
                <a:cs typeface="Calibri"/>
              </a:rPr>
              <a:t>2</a:t>
            </a:r>
            <a:r>
              <a:rPr sz="1800" dirty="0">
                <a:latin typeface="Calibri"/>
                <a:cs typeface="Calibri"/>
              </a:rPr>
              <a:t>O)</a:t>
            </a:r>
            <a:r>
              <a:rPr sz="1800" spc="315" dirty="0">
                <a:latin typeface="Calibri"/>
                <a:cs typeface="Calibri"/>
              </a:rPr>
              <a:t>  </a:t>
            </a:r>
            <a:r>
              <a:rPr sz="1800" dirty="0">
                <a:latin typeface="Calibri"/>
                <a:cs typeface="Calibri"/>
              </a:rPr>
              <a:t>et</a:t>
            </a:r>
            <a:r>
              <a:rPr sz="1800" spc="310" dirty="0">
                <a:latin typeface="Calibri"/>
                <a:cs typeface="Calibri"/>
              </a:rPr>
              <a:t>  </a:t>
            </a:r>
            <a:r>
              <a:rPr sz="1800" dirty="0">
                <a:latin typeface="Calibri"/>
                <a:cs typeface="Calibri"/>
              </a:rPr>
              <a:t>en</a:t>
            </a:r>
            <a:r>
              <a:rPr sz="1800" spc="320" dirty="0">
                <a:latin typeface="Calibri"/>
                <a:cs typeface="Calibri"/>
              </a:rPr>
              <a:t>  </a:t>
            </a:r>
            <a:r>
              <a:rPr sz="1800" spc="-10" dirty="0">
                <a:latin typeface="Calibri"/>
                <a:cs typeface="Calibri"/>
              </a:rPr>
              <a:t>Silice (SiO</a:t>
            </a:r>
            <a:r>
              <a:rPr sz="1800" spc="-15" baseline="-20833" dirty="0">
                <a:latin typeface="Calibri"/>
                <a:cs typeface="Calibri"/>
              </a:rPr>
              <a:t>2</a:t>
            </a:r>
            <a:r>
              <a:rPr sz="1800" spc="-10" dirty="0">
                <a:latin typeface="Calibri"/>
                <a:cs typeface="Calibri"/>
              </a:rPr>
              <a:t>).</a:t>
            </a:r>
            <a:endParaRPr sz="1800">
              <a:latin typeface="Calibri"/>
              <a:cs typeface="Calibri"/>
            </a:endParaRPr>
          </a:p>
          <a:p>
            <a:pPr marL="337185" indent="-286385" algn="just">
              <a:lnSpc>
                <a:spcPct val="100000"/>
              </a:lnSpc>
              <a:buFont typeface="Arial"/>
              <a:buChar char="•"/>
              <a:tabLst>
                <a:tab pos="337185" algn="l"/>
              </a:tabLst>
            </a:pPr>
            <a:r>
              <a:rPr sz="1800" dirty="0">
                <a:latin typeface="Calibri"/>
                <a:cs typeface="Calibri"/>
              </a:rPr>
              <a:t>3</a:t>
            </a:r>
            <a:r>
              <a:rPr sz="1800" spc="45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lignées</a:t>
            </a:r>
            <a:r>
              <a:rPr sz="1800" spc="55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(ou</a:t>
            </a:r>
            <a:r>
              <a:rPr sz="1800" spc="50" dirty="0">
                <a:latin typeface="Calibri"/>
                <a:cs typeface="Calibri"/>
              </a:rPr>
              <a:t> </a:t>
            </a:r>
            <a:r>
              <a:rPr sz="1800" spc="-10" dirty="0">
                <a:latin typeface="Calibri"/>
                <a:cs typeface="Calibri"/>
              </a:rPr>
              <a:t>séries)</a:t>
            </a:r>
            <a:endParaRPr sz="1800">
              <a:latin typeface="Calibri"/>
              <a:cs typeface="Calibri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437184" y="2610358"/>
            <a:ext cx="1896745" cy="112331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1478915" algn="l"/>
              </a:tabLst>
            </a:pPr>
            <a:r>
              <a:rPr sz="1800" spc="-10" dirty="0">
                <a:latin typeface="Calibri"/>
                <a:cs typeface="Calibri"/>
              </a:rPr>
              <a:t>magmatiques</a:t>
            </a:r>
            <a:r>
              <a:rPr sz="1800" dirty="0">
                <a:latin typeface="Calibri"/>
                <a:cs typeface="Calibri"/>
              </a:rPr>
              <a:t>	</a:t>
            </a:r>
            <a:r>
              <a:rPr sz="1800" spc="-20" dirty="0">
                <a:latin typeface="Calibri"/>
                <a:cs typeface="Calibri"/>
              </a:rPr>
              <a:t>sont</a:t>
            </a:r>
            <a:endParaRPr sz="180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  <a:tabLst>
                <a:tab pos="1692275" algn="l"/>
              </a:tabLst>
            </a:pPr>
            <a:r>
              <a:rPr sz="1800" spc="-10" dirty="0">
                <a:latin typeface="Calibri"/>
                <a:cs typeface="Calibri"/>
              </a:rPr>
              <a:t>reconnues</a:t>
            </a:r>
            <a:r>
              <a:rPr sz="1800" dirty="0">
                <a:latin typeface="Calibri"/>
                <a:cs typeface="Calibri"/>
              </a:rPr>
              <a:t>	</a:t>
            </a:r>
            <a:r>
              <a:rPr sz="1800" spc="-25" dirty="0">
                <a:latin typeface="Calibri"/>
                <a:cs typeface="Calibri"/>
              </a:rPr>
              <a:t>et</a:t>
            </a:r>
            <a:endParaRPr sz="1800">
              <a:latin typeface="Calibri"/>
              <a:cs typeface="Calibri"/>
            </a:endParaRPr>
          </a:p>
          <a:p>
            <a:pPr marL="12700" marR="5080">
              <a:lnSpc>
                <a:spcPct val="100000"/>
              </a:lnSpc>
              <a:tabLst>
                <a:tab pos="1766570" algn="l"/>
              </a:tabLst>
            </a:pPr>
            <a:r>
              <a:rPr sz="1800" spc="-10" dirty="0">
                <a:latin typeface="Calibri"/>
                <a:cs typeface="Calibri"/>
              </a:rPr>
              <a:t>caractérisent</a:t>
            </a:r>
            <a:r>
              <a:rPr sz="1800" dirty="0">
                <a:latin typeface="Calibri"/>
                <a:cs typeface="Calibri"/>
              </a:rPr>
              <a:t>	</a:t>
            </a:r>
            <a:r>
              <a:rPr sz="1800" spc="-50" dirty="0">
                <a:latin typeface="Calibri"/>
                <a:cs typeface="Calibri"/>
              </a:rPr>
              <a:t>3 </a:t>
            </a:r>
            <a:r>
              <a:rPr sz="1800" spc="-10" dirty="0">
                <a:latin typeface="Calibri"/>
                <a:cs typeface="Calibri"/>
              </a:rPr>
              <a:t>contextes</a:t>
            </a:r>
            <a:endParaRPr sz="1800">
              <a:latin typeface="Calibri"/>
              <a:cs typeface="Calibri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437184" y="3708019"/>
            <a:ext cx="1896745" cy="112331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</a:pPr>
            <a:r>
              <a:rPr sz="1800" spc="-10" dirty="0">
                <a:latin typeface="Calibri"/>
                <a:cs typeface="Calibri"/>
              </a:rPr>
              <a:t>géodynamiques </a:t>
            </a:r>
            <a:r>
              <a:rPr sz="1800" dirty="0">
                <a:latin typeface="Calibri"/>
                <a:cs typeface="Calibri"/>
              </a:rPr>
              <a:t>responsables</a:t>
            </a:r>
            <a:r>
              <a:rPr sz="1800" spc="-15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de</a:t>
            </a:r>
            <a:r>
              <a:rPr sz="1800" spc="-30" dirty="0">
                <a:latin typeface="Calibri"/>
                <a:cs typeface="Calibri"/>
              </a:rPr>
              <a:t> </a:t>
            </a:r>
            <a:r>
              <a:rPr sz="1800" spc="-25" dirty="0">
                <a:latin typeface="Calibri"/>
                <a:cs typeface="Calibri"/>
              </a:rPr>
              <a:t>ces </a:t>
            </a:r>
            <a:r>
              <a:rPr sz="1800" dirty="0">
                <a:latin typeface="Calibri"/>
                <a:cs typeface="Calibri"/>
              </a:rPr>
              <a:t>3</a:t>
            </a:r>
            <a:r>
              <a:rPr sz="1800" spc="-20" dirty="0">
                <a:latin typeface="Calibri"/>
                <a:cs typeface="Calibri"/>
              </a:rPr>
              <a:t> </a:t>
            </a:r>
            <a:r>
              <a:rPr sz="1800" spc="-10" dirty="0">
                <a:latin typeface="Calibri"/>
                <a:cs typeface="Calibri"/>
              </a:rPr>
              <a:t>différents</a:t>
            </a:r>
            <a:r>
              <a:rPr sz="1800" spc="-15" dirty="0">
                <a:latin typeface="Calibri"/>
                <a:cs typeface="Calibri"/>
              </a:rPr>
              <a:t> </a:t>
            </a:r>
            <a:r>
              <a:rPr sz="1800" spc="-10" dirty="0">
                <a:latin typeface="Calibri"/>
                <a:cs typeface="Calibri"/>
              </a:rPr>
              <a:t>groupes chimiques.</a:t>
            </a:r>
            <a:endParaRPr sz="1800">
              <a:latin typeface="Calibri"/>
              <a:cs typeface="Calibri"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114401" y="5559958"/>
            <a:ext cx="8778875" cy="112331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299085" marR="5080" indent="-287020">
              <a:lnSpc>
                <a:spcPct val="100000"/>
              </a:lnSpc>
              <a:spcBef>
                <a:spcPts val="100"/>
              </a:spcBef>
              <a:buFont typeface="Arial"/>
              <a:buChar char="•"/>
              <a:tabLst>
                <a:tab pos="299085" algn="l"/>
              </a:tabLst>
            </a:pPr>
            <a:r>
              <a:rPr sz="1800" dirty="0">
                <a:latin typeface="Calibri"/>
                <a:cs typeface="Calibri"/>
              </a:rPr>
              <a:t>la</a:t>
            </a:r>
            <a:r>
              <a:rPr sz="1800" spc="-20" dirty="0">
                <a:latin typeface="Calibri"/>
                <a:cs typeface="Calibri"/>
              </a:rPr>
              <a:t> </a:t>
            </a:r>
            <a:r>
              <a:rPr sz="1800" b="1" dirty="0">
                <a:latin typeface="Calibri"/>
                <a:cs typeface="Calibri"/>
              </a:rPr>
              <a:t>série</a:t>
            </a:r>
            <a:r>
              <a:rPr sz="1800" b="1" spc="-20" dirty="0">
                <a:latin typeface="Calibri"/>
                <a:cs typeface="Calibri"/>
              </a:rPr>
              <a:t> </a:t>
            </a:r>
            <a:r>
              <a:rPr sz="1800" b="1" dirty="0">
                <a:latin typeface="Calibri"/>
                <a:cs typeface="Calibri"/>
              </a:rPr>
              <a:t>alcaline</a:t>
            </a:r>
            <a:r>
              <a:rPr sz="1800" b="1" spc="-15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est</a:t>
            </a:r>
            <a:r>
              <a:rPr sz="1800" spc="-20" dirty="0">
                <a:latin typeface="Calibri"/>
                <a:cs typeface="Calibri"/>
              </a:rPr>
              <a:t> </a:t>
            </a:r>
            <a:r>
              <a:rPr sz="1800" spc="-10" dirty="0">
                <a:latin typeface="Calibri"/>
                <a:cs typeface="Calibri"/>
              </a:rPr>
              <a:t>caractéristique</a:t>
            </a:r>
            <a:r>
              <a:rPr sz="1800" spc="-15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du</a:t>
            </a:r>
            <a:r>
              <a:rPr sz="1800" spc="-10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volcanisme</a:t>
            </a:r>
            <a:r>
              <a:rPr sz="1800" spc="-15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en</a:t>
            </a:r>
            <a:r>
              <a:rPr sz="1800" spc="-20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domaine</a:t>
            </a:r>
            <a:r>
              <a:rPr sz="1800" spc="-10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continental</a:t>
            </a:r>
            <a:r>
              <a:rPr sz="1800" spc="-10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(se</a:t>
            </a:r>
            <a:r>
              <a:rPr sz="1800" spc="-20" dirty="0">
                <a:latin typeface="Calibri"/>
                <a:cs typeface="Calibri"/>
              </a:rPr>
              <a:t> </a:t>
            </a:r>
            <a:r>
              <a:rPr sz="1800" spc="-10" dirty="0">
                <a:latin typeface="Calibri"/>
                <a:cs typeface="Calibri"/>
              </a:rPr>
              <a:t>rencontre</a:t>
            </a:r>
            <a:r>
              <a:rPr sz="1800" spc="-15" dirty="0">
                <a:latin typeface="Calibri"/>
                <a:cs typeface="Calibri"/>
              </a:rPr>
              <a:t> </a:t>
            </a:r>
            <a:r>
              <a:rPr sz="1800" spc="-25" dirty="0">
                <a:latin typeface="Calibri"/>
                <a:cs typeface="Calibri"/>
              </a:rPr>
              <a:t>en </a:t>
            </a:r>
            <a:r>
              <a:rPr sz="1800" spc="-10" dirty="0">
                <a:latin typeface="Calibri"/>
                <a:cs typeface="Calibri"/>
              </a:rPr>
              <a:t>également</a:t>
            </a:r>
            <a:r>
              <a:rPr sz="1800" spc="-35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en</a:t>
            </a:r>
            <a:r>
              <a:rPr sz="1800" spc="-10" dirty="0">
                <a:latin typeface="Calibri"/>
                <a:cs typeface="Calibri"/>
              </a:rPr>
              <a:t> contexte </a:t>
            </a:r>
            <a:r>
              <a:rPr sz="1800" spc="-20" dirty="0">
                <a:latin typeface="Calibri"/>
                <a:cs typeface="Calibri"/>
              </a:rPr>
              <a:t>inta-</a:t>
            </a:r>
            <a:r>
              <a:rPr sz="1800" spc="-10" dirty="0">
                <a:latin typeface="Calibri"/>
                <a:cs typeface="Calibri"/>
              </a:rPr>
              <a:t>océanique),</a:t>
            </a:r>
            <a:endParaRPr sz="1800">
              <a:latin typeface="Calibri"/>
              <a:cs typeface="Calibri"/>
            </a:endParaRPr>
          </a:p>
          <a:p>
            <a:pPr marL="299085" indent="-286385">
              <a:lnSpc>
                <a:spcPct val="100000"/>
              </a:lnSpc>
              <a:buFont typeface="Arial"/>
              <a:buChar char="•"/>
              <a:tabLst>
                <a:tab pos="299085" algn="l"/>
              </a:tabLst>
            </a:pPr>
            <a:r>
              <a:rPr sz="1800" dirty="0">
                <a:latin typeface="Calibri"/>
                <a:cs typeface="Calibri"/>
              </a:rPr>
              <a:t>la</a:t>
            </a:r>
            <a:r>
              <a:rPr sz="1800" spc="-15" dirty="0">
                <a:latin typeface="Calibri"/>
                <a:cs typeface="Calibri"/>
              </a:rPr>
              <a:t> </a:t>
            </a:r>
            <a:r>
              <a:rPr sz="1800" b="1" dirty="0">
                <a:latin typeface="Calibri"/>
                <a:cs typeface="Calibri"/>
              </a:rPr>
              <a:t>série</a:t>
            </a:r>
            <a:r>
              <a:rPr sz="1800" b="1" spc="-55" dirty="0">
                <a:latin typeface="Calibri"/>
                <a:cs typeface="Calibri"/>
              </a:rPr>
              <a:t> </a:t>
            </a:r>
            <a:r>
              <a:rPr sz="1800" b="1" spc="-10" dirty="0">
                <a:latin typeface="Calibri"/>
                <a:cs typeface="Calibri"/>
              </a:rPr>
              <a:t>calco-</a:t>
            </a:r>
            <a:r>
              <a:rPr sz="1800" b="1" dirty="0">
                <a:latin typeface="Calibri"/>
                <a:cs typeface="Calibri"/>
              </a:rPr>
              <a:t>alcaline</a:t>
            </a:r>
            <a:r>
              <a:rPr sz="1800" b="1" spc="-65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se</a:t>
            </a:r>
            <a:r>
              <a:rPr sz="1800" spc="-30" dirty="0">
                <a:latin typeface="Calibri"/>
                <a:cs typeface="Calibri"/>
              </a:rPr>
              <a:t> </a:t>
            </a:r>
            <a:r>
              <a:rPr sz="1800" spc="-10" dirty="0">
                <a:latin typeface="Calibri"/>
                <a:cs typeface="Calibri"/>
              </a:rPr>
              <a:t>rencontre</a:t>
            </a:r>
            <a:r>
              <a:rPr sz="1800" spc="-15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en</a:t>
            </a:r>
            <a:r>
              <a:rPr sz="1800" spc="-10" dirty="0">
                <a:latin typeface="Calibri"/>
                <a:cs typeface="Calibri"/>
              </a:rPr>
              <a:t> contexte </a:t>
            </a:r>
            <a:r>
              <a:rPr sz="1800" dirty="0">
                <a:latin typeface="Calibri"/>
                <a:cs typeface="Calibri"/>
              </a:rPr>
              <a:t>de</a:t>
            </a:r>
            <a:r>
              <a:rPr sz="1800" spc="-30" dirty="0">
                <a:latin typeface="Calibri"/>
                <a:cs typeface="Calibri"/>
              </a:rPr>
              <a:t> </a:t>
            </a:r>
            <a:r>
              <a:rPr sz="1800" spc="-10" dirty="0">
                <a:latin typeface="Calibri"/>
                <a:cs typeface="Calibri"/>
              </a:rPr>
              <a:t>subduction,</a:t>
            </a:r>
            <a:endParaRPr sz="1800">
              <a:latin typeface="Calibri"/>
              <a:cs typeface="Calibri"/>
            </a:endParaRPr>
          </a:p>
          <a:p>
            <a:pPr marL="299085" indent="-286385">
              <a:lnSpc>
                <a:spcPct val="100000"/>
              </a:lnSpc>
              <a:buFont typeface="Arial"/>
              <a:buChar char="•"/>
              <a:tabLst>
                <a:tab pos="299085" algn="l"/>
              </a:tabLst>
            </a:pPr>
            <a:r>
              <a:rPr sz="1800" dirty="0">
                <a:latin typeface="Calibri"/>
                <a:cs typeface="Calibri"/>
              </a:rPr>
              <a:t>la</a:t>
            </a:r>
            <a:r>
              <a:rPr sz="1800" spc="-25" dirty="0">
                <a:latin typeface="Calibri"/>
                <a:cs typeface="Calibri"/>
              </a:rPr>
              <a:t> </a:t>
            </a:r>
            <a:r>
              <a:rPr sz="1800" b="1" dirty="0">
                <a:latin typeface="Calibri"/>
                <a:cs typeface="Calibri"/>
              </a:rPr>
              <a:t>série</a:t>
            </a:r>
            <a:r>
              <a:rPr sz="1800" b="1" spc="-60" dirty="0">
                <a:latin typeface="Calibri"/>
                <a:cs typeface="Calibri"/>
              </a:rPr>
              <a:t> </a:t>
            </a:r>
            <a:r>
              <a:rPr sz="1800" b="1" dirty="0">
                <a:latin typeface="Calibri"/>
                <a:cs typeface="Calibri"/>
              </a:rPr>
              <a:t>tholéitique</a:t>
            </a:r>
            <a:r>
              <a:rPr sz="1800" b="1" spc="-40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se</a:t>
            </a:r>
            <a:r>
              <a:rPr sz="1800" spc="-65" dirty="0">
                <a:latin typeface="Calibri"/>
                <a:cs typeface="Calibri"/>
              </a:rPr>
              <a:t> </a:t>
            </a:r>
            <a:r>
              <a:rPr sz="1800" spc="-10" dirty="0">
                <a:latin typeface="Calibri"/>
                <a:cs typeface="Calibri"/>
              </a:rPr>
              <a:t>concentre </a:t>
            </a:r>
            <a:r>
              <a:rPr sz="1800" dirty="0">
                <a:latin typeface="Calibri"/>
                <a:cs typeface="Calibri"/>
              </a:rPr>
              <a:t>en</a:t>
            </a:r>
            <a:r>
              <a:rPr sz="1800" spc="-35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domaine</a:t>
            </a:r>
            <a:r>
              <a:rPr sz="1800" spc="-15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de</a:t>
            </a:r>
            <a:r>
              <a:rPr sz="1800" spc="-25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croûte</a:t>
            </a:r>
            <a:r>
              <a:rPr sz="1800" spc="-20" dirty="0">
                <a:latin typeface="Calibri"/>
                <a:cs typeface="Calibri"/>
              </a:rPr>
              <a:t> </a:t>
            </a:r>
            <a:r>
              <a:rPr sz="1800" spc="-10" dirty="0">
                <a:latin typeface="Calibri"/>
                <a:cs typeface="Calibri"/>
              </a:rPr>
              <a:t>océanique.</a:t>
            </a:r>
            <a:endParaRPr sz="1800">
              <a:latin typeface="Calibri"/>
              <a:cs typeface="Calibri"/>
            </a:endParaRPr>
          </a:p>
        </p:txBody>
      </p:sp>
      <p:sp>
        <p:nvSpPr>
          <p:cNvPr id="17" name="object 17"/>
          <p:cNvSpPr txBox="1"/>
          <p:nvPr/>
        </p:nvSpPr>
        <p:spPr>
          <a:xfrm>
            <a:off x="2608707" y="1201547"/>
            <a:ext cx="6383655" cy="4226560"/>
          </a:xfrm>
          <a:prstGeom prst="rect">
            <a:avLst/>
          </a:prstGeom>
          <a:ln w="38100">
            <a:solidFill>
              <a:srgbClr val="000000"/>
            </a:solidFill>
          </a:ln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ct val="100000"/>
              </a:lnSpc>
            </a:pPr>
            <a:endParaRPr sz="7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7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7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7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7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7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7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7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7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7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7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7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7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7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7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7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7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7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7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7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7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7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7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7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7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7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7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7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7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7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7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7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7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7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7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7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7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7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775"/>
              </a:spcBef>
            </a:pPr>
            <a:endParaRPr sz="700">
              <a:latin typeface="Times New Roman"/>
              <a:cs typeface="Times New Roman"/>
            </a:endParaRPr>
          </a:p>
          <a:p>
            <a:pPr marR="82550" algn="r">
              <a:lnSpc>
                <a:spcPct val="100000"/>
              </a:lnSpc>
            </a:pPr>
            <a:r>
              <a:rPr sz="700" dirty="0">
                <a:latin typeface="Calibri"/>
                <a:cs typeface="Calibri"/>
              </a:rPr>
              <a:t>I. </a:t>
            </a:r>
            <a:r>
              <a:rPr sz="700" spc="-20" dirty="0">
                <a:latin typeface="Calibri"/>
                <a:cs typeface="Calibri"/>
              </a:rPr>
              <a:t>BOUR</a:t>
            </a:r>
            <a:endParaRPr sz="7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10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0" y="0"/>
            <a:ext cx="9139555" cy="1132840"/>
            <a:chOff x="0" y="0"/>
            <a:chExt cx="9139555" cy="1132840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3264408" y="586740"/>
              <a:ext cx="5747003" cy="464820"/>
            </a:xfrm>
            <a:prstGeom prst="rect">
              <a:avLst/>
            </a:prstGeom>
          </p:spPr>
        </p:pic>
        <p:pic>
          <p:nvPicPr>
            <p:cNvPr id="4" name="object 4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3749040" y="566927"/>
              <a:ext cx="4829556" cy="565403"/>
            </a:xfrm>
            <a:prstGeom prst="rect">
              <a:avLst/>
            </a:prstGeom>
          </p:spPr>
        </p:pic>
        <p:pic>
          <p:nvPicPr>
            <p:cNvPr id="5" name="object 5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3312414" y="611365"/>
              <a:ext cx="5652135" cy="369328"/>
            </a:xfrm>
            <a:prstGeom prst="rect">
              <a:avLst/>
            </a:prstGeom>
          </p:spPr>
        </p:pic>
        <p:sp>
          <p:nvSpPr>
            <p:cNvPr id="6" name="object 6"/>
            <p:cNvSpPr/>
            <p:nvPr/>
          </p:nvSpPr>
          <p:spPr>
            <a:xfrm>
              <a:off x="3312414" y="611365"/>
              <a:ext cx="5652135" cy="369570"/>
            </a:xfrm>
            <a:custGeom>
              <a:avLst/>
              <a:gdLst/>
              <a:ahLst/>
              <a:cxnLst/>
              <a:rect l="l" t="t" r="r" b="b"/>
              <a:pathLst>
                <a:path w="5652134" h="369569">
                  <a:moveTo>
                    <a:pt x="0" y="369328"/>
                  </a:moveTo>
                  <a:lnTo>
                    <a:pt x="5652135" y="369328"/>
                  </a:lnTo>
                  <a:lnTo>
                    <a:pt x="5652135" y="0"/>
                  </a:lnTo>
                  <a:lnTo>
                    <a:pt x="0" y="0"/>
                  </a:lnTo>
                  <a:lnTo>
                    <a:pt x="0" y="369328"/>
                  </a:lnTo>
                  <a:close/>
                </a:path>
              </a:pathLst>
            </a:custGeom>
            <a:ln w="9525">
              <a:solidFill>
                <a:srgbClr val="497DBA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7" name="object 7"/>
          <p:cNvSpPr txBox="1"/>
          <p:nvPr/>
        </p:nvSpPr>
        <p:spPr>
          <a:xfrm>
            <a:off x="3317176" y="93917"/>
            <a:ext cx="5642610" cy="835025"/>
          </a:xfrm>
          <a:prstGeom prst="rect">
            <a:avLst/>
          </a:prstGeom>
        </p:spPr>
        <p:txBody>
          <a:bodyPr vert="horz" wrap="square" lIns="0" tIns="149225" rIns="0" bIns="0" rtlCol="0">
            <a:spAutoFit/>
          </a:bodyPr>
          <a:lstStyle/>
          <a:p>
            <a:pPr marL="2786380">
              <a:lnSpc>
                <a:spcPct val="100000"/>
              </a:lnSpc>
              <a:spcBef>
                <a:spcPts val="1175"/>
              </a:spcBef>
            </a:pPr>
            <a:r>
              <a:rPr sz="1600" dirty="0">
                <a:solidFill>
                  <a:srgbClr val="FFFFFF"/>
                </a:solidFill>
                <a:latin typeface="Calibri"/>
                <a:cs typeface="Calibri"/>
              </a:rPr>
              <a:t>IV</a:t>
            </a:r>
            <a:r>
              <a:rPr sz="1600" spc="-3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600" dirty="0">
                <a:solidFill>
                  <a:srgbClr val="FFFFFF"/>
                </a:solidFill>
                <a:latin typeface="Calibri"/>
                <a:cs typeface="Calibri"/>
              </a:rPr>
              <a:t>.</a:t>
            </a:r>
            <a:r>
              <a:rPr sz="1600" spc="-4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600" dirty="0">
                <a:solidFill>
                  <a:srgbClr val="FFFFFF"/>
                </a:solidFill>
                <a:latin typeface="Calibri"/>
                <a:cs typeface="Calibri"/>
              </a:rPr>
              <a:t>Les</a:t>
            </a:r>
            <a:r>
              <a:rPr sz="1600" spc="-3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600" dirty="0">
                <a:solidFill>
                  <a:srgbClr val="FFFFFF"/>
                </a:solidFill>
                <a:latin typeface="Calibri"/>
                <a:cs typeface="Calibri"/>
              </a:rPr>
              <a:t>roches</a:t>
            </a:r>
            <a:r>
              <a:rPr sz="1600" spc="-10" dirty="0">
                <a:solidFill>
                  <a:srgbClr val="FFFFFF"/>
                </a:solidFill>
                <a:latin typeface="Calibri"/>
                <a:cs typeface="Calibri"/>
              </a:rPr>
              <a:t> magmatiques</a:t>
            </a:r>
            <a:endParaRPr sz="1600">
              <a:latin typeface="Calibri"/>
              <a:cs typeface="Calibri"/>
            </a:endParaRPr>
          </a:p>
          <a:p>
            <a:pPr marL="612775">
              <a:lnSpc>
                <a:spcPct val="100000"/>
              </a:lnSpc>
              <a:spcBef>
                <a:spcPts val="1220"/>
              </a:spcBef>
            </a:pPr>
            <a:r>
              <a:rPr sz="1800" dirty="0">
                <a:solidFill>
                  <a:srgbClr val="FFFFFF"/>
                </a:solidFill>
                <a:latin typeface="Calibri"/>
                <a:cs typeface="Calibri"/>
              </a:rPr>
              <a:t>Classification</a:t>
            </a:r>
            <a:r>
              <a:rPr sz="1800" spc="-4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800" dirty="0">
                <a:solidFill>
                  <a:srgbClr val="FFFFFF"/>
                </a:solidFill>
                <a:latin typeface="Calibri"/>
                <a:cs typeface="Calibri"/>
              </a:rPr>
              <a:t>selon</a:t>
            </a:r>
            <a:r>
              <a:rPr sz="1800" spc="-4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800" dirty="0">
                <a:solidFill>
                  <a:srgbClr val="FFFFFF"/>
                </a:solidFill>
                <a:latin typeface="Calibri"/>
                <a:cs typeface="Calibri"/>
              </a:rPr>
              <a:t>la</a:t>
            </a:r>
            <a:r>
              <a:rPr sz="1800" spc="-4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800" dirty="0">
                <a:solidFill>
                  <a:srgbClr val="FFFFFF"/>
                </a:solidFill>
                <a:latin typeface="Calibri"/>
                <a:cs typeface="Calibri"/>
              </a:rPr>
              <a:t>teneur</a:t>
            </a:r>
            <a:r>
              <a:rPr sz="1800" spc="-4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800" dirty="0">
                <a:solidFill>
                  <a:srgbClr val="FFFFFF"/>
                </a:solidFill>
                <a:latin typeface="Calibri"/>
                <a:cs typeface="Calibri"/>
              </a:rPr>
              <a:t>en</a:t>
            </a:r>
            <a:r>
              <a:rPr sz="1800" spc="-4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800" dirty="0">
                <a:solidFill>
                  <a:srgbClr val="FFFFFF"/>
                </a:solidFill>
                <a:latin typeface="Calibri"/>
                <a:cs typeface="Calibri"/>
              </a:rPr>
              <a:t>alcalins</a:t>
            </a:r>
            <a:r>
              <a:rPr sz="1800" spc="-3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800" dirty="0">
                <a:solidFill>
                  <a:srgbClr val="FFFFFF"/>
                </a:solidFill>
                <a:latin typeface="Calibri"/>
                <a:cs typeface="Calibri"/>
              </a:rPr>
              <a:t>et</a:t>
            </a:r>
            <a:r>
              <a:rPr sz="1800" spc="-4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800" spc="-10" dirty="0">
                <a:solidFill>
                  <a:srgbClr val="FFFFFF"/>
                </a:solidFill>
                <a:latin typeface="Calibri"/>
                <a:cs typeface="Calibri"/>
              </a:rPr>
              <a:t>silice</a:t>
            </a:r>
            <a:endParaRPr sz="1800">
              <a:latin typeface="Calibri"/>
              <a:cs typeface="Calibri"/>
            </a:endParaRPr>
          </a:p>
        </p:txBody>
      </p:sp>
      <p:grpSp>
        <p:nvGrpSpPr>
          <p:cNvPr id="8" name="object 8"/>
          <p:cNvGrpSpPr/>
          <p:nvPr/>
        </p:nvGrpSpPr>
        <p:grpSpPr>
          <a:xfrm>
            <a:off x="386016" y="1259268"/>
            <a:ext cx="6038215" cy="4225925"/>
            <a:chOff x="386016" y="1259268"/>
            <a:chExt cx="6038215" cy="4225925"/>
          </a:xfrm>
        </p:grpSpPr>
        <p:pic>
          <p:nvPicPr>
            <p:cNvPr id="9" name="object 9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409956" y="1283207"/>
              <a:ext cx="6013704" cy="4201668"/>
            </a:xfrm>
            <a:prstGeom prst="rect">
              <a:avLst/>
            </a:prstGeom>
          </p:spPr>
        </p:pic>
        <p:pic>
          <p:nvPicPr>
            <p:cNvPr id="10" name="object 10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395541" y="1268729"/>
              <a:ext cx="5991606" cy="4179570"/>
            </a:xfrm>
            <a:prstGeom prst="rect">
              <a:avLst/>
            </a:prstGeom>
          </p:spPr>
        </p:pic>
        <p:sp>
          <p:nvSpPr>
            <p:cNvPr id="11" name="object 11"/>
            <p:cNvSpPr/>
            <p:nvPr/>
          </p:nvSpPr>
          <p:spPr>
            <a:xfrm>
              <a:off x="390779" y="1264030"/>
              <a:ext cx="6001385" cy="4189095"/>
            </a:xfrm>
            <a:custGeom>
              <a:avLst/>
              <a:gdLst/>
              <a:ahLst/>
              <a:cxnLst/>
              <a:rect l="l" t="t" r="r" b="b"/>
              <a:pathLst>
                <a:path w="6001385" h="4189095">
                  <a:moveTo>
                    <a:pt x="0" y="4189095"/>
                  </a:moveTo>
                  <a:lnTo>
                    <a:pt x="6001131" y="4189095"/>
                  </a:lnTo>
                  <a:lnTo>
                    <a:pt x="6001131" y="0"/>
                  </a:lnTo>
                  <a:lnTo>
                    <a:pt x="0" y="0"/>
                  </a:lnTo>
                  <a:lnTo>
                    <a:pt x="0" y="4189095"/>
                  </a:lnTo>
                  <a:close/>
                </a:path>
              </a:pathLst>
            </a:custGeom>
            <a:ln w="952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2" name="object 12"/>
          <p:cNvSpPr txBox="1"/>
          <p:nvPr/>
        </p:nvSpPr>
        <p:spPr>
          <a:xfrm>
            <a:off x="114401" y="5283064"/>
            <a:ext cx="8778875" cy="1400175"/>
          </a:xfrm>
          <a:prstGeom prst="rect">
            <a:avLst/>
          </a:prstGeom>
        </p:spPr>
        <p:txBody>
          <a:bodyPr vert="horz" wrap="square" lIns="0" tIns="59690" rIns="0" bIns="0" rtlCol="0">
            <a:spAutoFit/>
          </a:bodyPr>
          <a:lstStyle/>
          <a:p>
            <a:pPr marR="2531745" algn="r">
              <a:lnSpc>
                <a:spcPct val="100000"/>
              </a:lnSpc>
              <a:spcBef>
                <a:spcPts val="470"/>
              </a:spcBef>
            </a:pPr>
            <a:r>
              <a:rPr sz="700" dirty="0">
                <a:latin typeface="Calibri"/>
                <a:cs typeface="Calibri"/>
              </a:rPr>
              <a:t>I. </a:t>
            </a:r>
            <a:r>
              <a:rPr sz="700" spc="-20" dirty="0">
                <a:latin typeface="Calibri"/>
                <a:cs typeface="Calibri"/>
              </a:rPr>
              <a:t>BOUR</a:t>
            </a:r>
            <a:endParaRPr sz="700">
              <a:latin typeface="Calibri"/>
              <a:cs typeface="Calibri"/>
            </a:endParaRPr>
          </a:p>
          <a:p>
            <a:pPr>
              <a:lnSpc>
                <a:spcPct val="100000"/>
              </a:lnSpc>
              <a:spcBef>
                <a:spcPts val="114"/>
              </a:spcBef>
            </a:pPr>
            <a:endParaRPr sz="700">
              <a:latin typeface="Calibri"/>
              <a:cs typeface="Calibri"/>
            </a:endParaRPr>
          </a:p>
          <a:p>
            <a:pPr marL="299085" marR="5080" indent="-287020">
              <a:lnSpc>
                <a:spcPct val="100000"/>
              </a:lnSpc>
              <a:buFont typeface="Arial"/>
              <a:buChar char="•"/>
              <a:tabLst>
                <a:tab pos="299085" algn="l"/>
              </a:tabLst>
            </a:pPr>
            <a:r>
              <a:rPr sz="1800" dirty="0">
                <a:latin typeface="Calibri"/>
                <a:cs typeface="Calibri"/>
              </a:rPr>
              <a:t>la</a:t>
            </a:r>
            <a:r>
              <a:rPr sz="1800" spc="-20" dirty="0">
                <a:latin typeface="Calibri"/>
                <a:cs typeface="Calibri"/>
              </a:rPr>
              <a:t> </a:t>
            </a:r>
            <a:r>
              <a:rPr sz="1800" b="1" dirty="0">
                <a:latin typeface="Calibri"/>
                <a:cs typeface="Calibri"/>
              </a:rPr>
              <a:t>série</a:t>
            </a:r>
            <a:r>
              <a:rPr sz="1800" b="1" spc="-20" dirty="0">
                <a:latin typeface="Calibri"/>
                <a:cs typeface="Calibri"/>
              </a:rPr>
              <a:t> </a:t>
            </a:r>
            <a:r>
              <a:rPr sz="1800" b="1" dirty="0">
                <a:latin typeface="Calibri"/>
                <a:cs typeface="Calibri"/>
              </a:rPr>
              <a:t>alcaline</a:t>
            </a:r>
            <a:r>
              <a:rPr sz="1800" b="1" spc="-15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est</a:t>
            </a:r>
            <a:r>
              <a:rPr sz="1800" spc="-20" dirty="0">
                <a:latin typeface="Calibri"/>
                <a:cs typeface="Calibri"/>
              </a:rPr>
              <a:t> </a:t>
            </a:r>
            <a:r>
              <a:rPr sz="1800" spc="-10" dirty="0">
                <a:latin typeface="Calibri"/>
                <a:cs typeface="Calibri"/>
              </a:rPr>
              <a:t>caractéristique</a:t>
            </a:r>
            <a:r>
              <a:rPr sz="1800" spc="-15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du</a:t>
            </a:r>
            <a:r>
              <a:rPr sz="1800" spc="-10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volcanisme</a:t>
            </a:r>
            <a:r>
              <a:rPr sz="1800" spc="-15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en</a:t>
            </a:r>
            <a:r>
              <a:rPr sz="1800" spc="-20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domaine</a:t>
            </a:r>
            <a:r>
              <a:rPr sz="1800" spc="-10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continental</a:t>
            </a:r>
            <a:r>
              <a:rPr sz="1800" spc="-10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(se</a:t>
            </a:r>
            <a:r>
              <a:rPr sz="1800" spc="-20" dirty="0">
                <a:latin typeface="Calibri"/>
                <a:cs typeface="Calibri"/>
              </a:rPr>
              <a:t> </a:t>
            </a:r>
            <a:r>
              <a:rPr sz="1800" spc="-10" dirty="0">
                <a:latin typeface="Calibri"/>
                <a:cs typeface="Calibri"/>
              </a:rPr>
              <a:t>rencontre</a:t>
            </a:r>
            <a:r>
              <a:rPr sz="1800" spc="-15" dirty="0">
                <a:latin typeface="Calibri"/>
                <a:cs typeface="Calibri"/>
              </a:rPr>
              <a:t> </a:t>
            </a:r>
            <a:r>
              <a:rPr sz="1800" spc="-25" dirty="0">
                <a:latin typeface="Calibri"/>
                <a:cs typeface="Calibri"/>
              </a:rPr>
              <a:t>en </a:t>
            </a:r>
            <a:r>
              <a:rPr sz="1800" spc="-10" dirty="0">
                <a:latin typeface="Calibri"/>
                <a:cs typeface="Calibri"/>
              </a:rPr>
              <a:t>également</a:t>
            </a:r>
            <a:r>
              <a:rPr sz="1800" spc="-35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en</a:t>
            </a:r>
            <a:r>
              <a:rPr sz="1800" spc="-10" dirty="0">
                <a:latin typeface="Calibri"/>
                <a:cs typeface="Calibri"/>
              </a:rPr>
              <a:t> contexte </a:t>
            </a:r>
            <a:r>
              <a:rPr sz="1800" spc="-20" dirty="0">
                <a:latin typeface="Calibri"/>
                <a:cs typeface="Calibri"/>
              </a:rPr>
              <a:t>inta-</a:t>
            </a:r>
            <a:r>
              <a:rPr sz="1800" spc="-10" dirty="0">
                <a:latin typeface="Calibri"/>
                <a:cs typeface="Calibri"/>
              </a:rPr>
              <a:t>océanique),</a:t>
            </a:r>
            <a:endParaRPr sz="1800">
              <a:latin typeface="Calibri"/>
              <a:cs typeface="Calibri"/>
            </a:endParaRPr>
          </a:p>
          <a:p>
            <a:pPr marL="299085" indent="-286385">
              <a:lnSpc>
                <a:spcPct val="100000"/>
              </a:lnSpc>
              <a:buFont typeface="Arial"/>
              <a:buChar char="•"/>
              <a:tabLst>
                <a:tab pos="299085" algn="l"/>
              </a:tabLst>
            </a:pPr>
            <a:r>
              <a:rPr sz="1800" dirty="0">
                <a:latin typeface="Calibri"/>
                <a:cs typeface="Calibri"/>
              </a:rPr>
              <a:t>la</a:t>
            </a:r>
            <a:r>
              <a:rPr sz="1800" spc="-15" dirty="0">
                <a:latin typeface="Calibri"/>
                <a:cs typeface="Calibri"/>
              </a:rPr>
              <a:t> </a:t>
            </a:r>
            <a:r>
              <a:rPr sz="1800" b="1" dirty="0">
                <a:latin typeface="Calibri"/>
                <a:cs typeface="Calibri"/>
              </a:rPr>
              <a:t>série</a:t>
            </a:r>
            <a:r>
              <a:rPr sz="1800" b="1" spc="-55" dirty="0">
                <a:latin typeface="Calibri"/>
                <a:cs typeface="Calibri"/>
              </a:rPr>
              <a:t> </a:t>
            </a:r>
            <a:r>
              <a:rPr sz="1800" b="1" spc="-10" dirty="0">
                <a:latin typeface="Calibri"/>
                <a:cs typeface="Calibri"/>
              </a:rPr>
              <a:t>calco-</a:t>
            </a:r>
            <a:r>
              <a:rPr sz="1800" b="1" dirty="0">
                <a:latin typeface="Calibri"/>
                <a:cs typeface="Calibri"/>
              </a:rPr>
              <a:t>alcaline</a:t>
            </a:r>
            <a:r>
              <a:rPr sz="1800" b="1" spc="-65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se</a:t>
            </a:r>
            <a:r>
              <a:rPr sz="1800" spc="-30" dirty="0">
                <a:latin typeface="Calibri"/>
                <a:cs typeface="Calibri"/>
              </a:rPr>
              <a:t> </a:t>
            </a:r>
            <a:r>
              <a:rPr sz="1800" spc="-10" dirty="0">
                <a:latin typeface="Calibri"/>
                <a:cs typeface="Calibri"/>
              </a:rPr>
              <a:t>rencontre</a:t>
            </a:r>
            <a:r>
              <a:rPr sz="1800" spc="-15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en</a:t>
            </a:r>
            <a:r>
              <a:rPr sz="1800" spc="-10" dirty="0">
                <a:latin typeface="Calibri"/>
                <a:cs typeface="Calibri"/>
              </a:rPr>
              <a:t> contexte </a:t>
            </a:r>
            <a:r>
              <a:rPr sz="1800" dirty="0">
                <a:latin typeface="Calibri"/>
                <a:cs typeface="Calibri"/>
              </a:rPr>
              <a:t>de</a:t>
            </a:r>
            <a:r>
              <a:rPr sz="1800" spc="-30" dirty="0">
                <a:latin typeface="Calibri"/>
                <a:cs typeface="Calibri"/>
              </a:rPr>
              <a:t> </a:t>
            </a:r>
            <a:r>
              <a:rPr sz="1800" spc="-10" dirty="0">
                <a:latin typeface="Calibri"/>
                <a:cs typeface="Calibri"/>
              </a:rPr>
              <a:t>subduction,</a:t>
            </a:r>
            <a:endParaRPr sz="1800">
              <a:latin typeface="Calibri"/>
              <a:cs typeface="Calibri"/>
            </a:endParaRPr>
          </a:p>
          <a:p>
            <a:pPr marL="299085" indent="-286385">
              <a:lnSpc>
                <a:spcPct val="100000"/>
              </a:lnSpc>
              <a:buFont typeface="Arial"/>
              <a:buChar char="•"/>
              <a:tabLst>
                <a:tab pos="299085" algn="l"/>
              </a:tabLst>
            </a:pPr>
            <a:r>
              <a:rPr sz="1800" dirty="0">
                <a:solidFill>
                  <a:srgbClr val="FF0000"/>
                </a:solidFill>
                <a:latin typeface="Calibri"/>
                <a:cs typeface="Calibri"/>
              </a:rPr>
              <a:t>la</a:t>
            </a:r>
            <a:r>
              <a:rPr sz="1800" spc="-25" dirty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sz="1800" b="1" dirty="0">
                <a:solidFill>
                  <a:srgbClr val="FF0000"/>
                </a:solidFill>
                <a:latin typeface="Calibri"/>
                <a:cs typeface="Calibri"/>
              </a:rPr>
              <a:t>série</a:t>
            </a:r>
            <a:r>
              <a:rPr sz="1800" b="1" spc="-60" dirty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sz="1800" b="1" dirty="0">
                <a:solidFill>
                  <a:srgbClr val="FF0000"/>
                </a:solidFill>
                <a:latin typeface="Calibri"/>
                <a:cs typeface="Calibri"/>
              </a:rPr>
              <a:t>tholéitique</a:t>
            </a:r>
            <a:r>
              <a:rPr sz="1800" b="1" spc="-40" dirty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sz="1800" dirty="0">
                <a:solidFill>
                  <a:srgbClr val="FF0000"/>
                </a:solidFill>
                <a:latin typeface="Calibri"/>
                <a:cs typeface="Calibri"/>
              </a:rPr>
              <a:t>se</a:t>
            </a:r>
            <a:r>
              <a:rPr sz="1800" spc="-65" dirty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sz="1800" spc="-10" dirty="0">
                <a:solidFill>
                  <a:srgbClr val="FF0000"/>
                </a:solidFill>
                <a:latin typeface="Calibri"/>
                <a:cs typeface="Calibri"/>
              </a:rPr>
              <a:t>concentre </a:t>
            </a:r>
            <a:r>
              <a:rPr sz="1800" dirty="0">
                <a:solidFill>
                  <a:srgbClr val="FF0000"/>
                </a:solidFill>
                <a:latin typeface="Calibri"/>
                <a:cs typeface="Calibri"/>
              </a:rPr>
              <a:t>en</a:t>
            </a:r>
            <a:r>
              <a:rPr sz="1800" spc="-35" dirty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sz="1800" dirty="0">
                <a:solidFill>
                  <a:srgbClr val="FF0000"/>
                </a:solidFill>
                <a:latin typeface="Calibri"/>
                <a:cs typeface="Calibri"/>
              </a:rPr>
              <a:t>domaine</a:t>
            </a:r>
            <a:r>
              <a:rPr sz="1800" spc="-15" dirty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sz="1800" dirty="0">
                <a:solidFill>
                  <a:srgbClr val="FF0000"/>
                </a:solidFill>
                <a:latin typeface="Calibri"/>
                <a:cs typeface="Calibri"/>
              </a:rPr>
              <a:t>de</a:t>
            </a:r>
            <a:r>
              <a:rPr sz="1800" spc="-25" dirty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sz="1800" dirty="0">
                <a:solidFill>
                  <a:srgbClr val="FF0000"/>
                </a:solidFill>
                <a:latin typeface="Calibri"/>
                <a:cs typeface="Calibri"/>
              </a:rPr>
              <a:t>croûte</a:t>
            </a:r>
            <a:r>
              <a:rPr sz="1800" spc="-20" dirty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sz="1800" spc="-10" dirty="0">
                <a:solidFill>
                  <a:srgbClr val="FF0000"/>
                </a:solidFill>
                <a:latin typeface="Calibri"/>
                <a:cs typeface="Calibri"/>
              </a:rPr>
              <a:t>océanique.</a:t>
            </a:r>
            <a:endParaRPr sz="1800">
              <a:latin typeface="Calibri"/>
              <a:cs typeface="Calibri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6595998" y="1934971"/>
            <a:ext cx="2235835" cy="112331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algn="just">
              <a:lnSpc>
                <a:spcPct val="100000"/>
              </a:lnSpc>
              <a:spcBef>
                <a:spcPts val="100"/>
              </a:spcBef>
            </a:pPr>
            <a:r>
              <a:rPr sz="1800" i="1" dirty="0">
                <a:latin typeface="Calibri"/>
                <a:cs typeface="Calibri"/>
              </a:rPr>
              <a:t>Exemple</a:t>
            </a:r>
            <a:r>
              <a:rPr sz="1800" i="1" spc="35" dirty="0">
                <a:latin typeface="Calibri"/>
                <a:cs typeface="Calibri"/>
              </a:rPr>
              <a:t> </a:t>
            </a:r>
            <a:r>
              <a:rPr sz="1800" i="1" dirty="0">
                <a:latin typeface="Calibri"/>
                <a:cs typeface="Calibri"/>
              </a:rPr>
              <a:t>de</a:t>
            </a:r>
            <a:r>
              <a:rPr sz="1800" i="1" spc="35" dirty="0">
                <a:latin typeface="Calibri"/>
                <a:cs typeface="Calibri"/>
              </a:rPr>
              <a:t> </a:t>
            </a:r>
            <a:r>
              <a:rPr sz="1800" i="1" spc="-10" dirty="0">
                <a:latin typeface="Calibri"/>
                <a:cs typeface="Calibri"/>
              </a:rPr>
              <a:t>paragénèse </a:t>
            </a:r>
            <a:r>
              <a:rPr sz="1800" i="1" dirty="0">
                <a:latin typeface="Calibri"/>
                <a:cs typeface="Calibri"/>
              </a:rPr>
              <a:t>(vue</a:t>
            </a:r>
            <a:r>
              <a:rPr sz="1800" i="1" spc="229" dirty="0">
                <a:latin typeface="Calibri"/>
                <a:cs typeface="Calibri"/>
              </a:rPr>
              <a:t>  </a:t>
            </a:r>
            <a:r>
              <a:rPr sz="1800" i="1" dirty="0">
                <a:latin typeface="Calibri"/>
                <a:cs typeface="Calibri"/>
              </a:rPr>
              <a:t>en</a:t>
            </a:r>
            <a:r>
              <a:rPr sz="1800" i="1" spc="235" dirty="0">
                <a:latin typeface="Calibri"/>
                <a:cs typeface="Calibri"/>
              </a:rPr>
              <a:t>  </a:t>
            </a:r>
            <a:r>
              <a:rPr sz="1800" i="1" dirty="0">
                <a:latin typeface="Calibri"/>
                <a:cs typeface="Calibri"/>
              </a:rPr>
              <a:t>lame</a:t>
            </a:r>
            <a:r>
              <a:rPr sz="1800" i="1" spc="235" dirty="0">
                <a:latin typeface="Calibri"/>
                <a:cs typeface="Calibri"/>
              </a:rPr>
              <a:t>  </a:t>
            </a:r>
            <a:r>
              <a:rPr sz="1800" i="1" spc="-10" dirty="0">
                <a:latin typeface="Calibri"/>
                <a:cs typeface="Calibri"/>
              </a:rPr>
              <a:t>mince) </a:t>
            </a:r>
            <a:r>
              <a:rPr sz="1800" i="1" dirty="0">
                <a:latin typeface="Calibri"/>
                <a:cs typeface="Calibri"/>
              </a:rPr>
              <a:t>replacé</a:t>
            </a:r>
            <a:r>
              <a:rPr sz="1800" i="1" spc="434" dirty="0">
                <a:latin typeface="Calibri"/>
                <a:cs typeface="Calibri"/>
              </a:rPr>
              <a:t>   </a:t>
            </a:r>
            <a:r>
              <a:rPr sz="1800" i="1" dirty="0">
                <a:latin typeface="Calibri"/>
                <a:cs typeface="Calibri"/>
              </a:rPr>
              <a:t>dans</a:t>
            </a:r>
            <a:r>
              <a:rPr sz="1800" i="1" spc="434" dirty="0">
                <a:latin typeface="Calibri"/>
                <a:cs typeface="Calibri"/>
              </a:rPr>
              <a:t>   </a:t>
            </a:r>
            <a:r>
              <a:rPr sz="1800" i="1" spc="-20" dirty="0">
                <a:latin typeface="Calibri"/>
                <a:cs typeface="Calibri"/>
              </a:rPr>
              <a:t>deux </a:t>
            </a:r>
            <a:r>
              <a:rPr sz="1800" i="1" dirty="0">
                <a:latin typeface="Calibri"/>
                <a:cs typeface="Calibri"/>
              </a:rPr>
              <a:t>diagrammes</a:t>
            </a:r>
            <a:r>
              <a:rPr sz="1800" i="1" spc="-5" dirty="0">
                <a:latin typeface="Calibri"/>
                <a:cs typeface="Calibri"/>
              </a:rPr>
              <a:t> </a:t>
            </a:r>
            <a:r>
              <a:rPr sz="1800" i="1" spc="-10" dirty="0">
                <a:latin typeface="Calibri"/>
                <a:cs typeface="Calibri"/>
              </a:rPr>
              <a:t>chimiques.</a:t>
            </a:r>
            <a:endParaRPr sz="1800">
              <a:latin typeface="Calibri"/>
              <a:cs typeface="Calibri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6595998" y="3023190"/>
            <a:ext cx="249554" cy="31496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900" i="1" spc="-50" dirty="0">
                <a:latin typeface="Wingdings"/>
                <a:cs typeface="Wingdings"/>
              </a:rPr>
              <a:t></a:t>
            </a:r>
            <a:endParaRPr sz="1900">
              <a:latin typeface="Wingdings"/>
              <a:cs typeface="Wingdings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7152258" y="3035553"/>
            <a:ext cx="167703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559435" algn="l"/>
              </a:tabLst>
            </a:pPr>
            <a:r>
              <a:rPr sz="1800" i="1" spc="-25" dirty="0">
                <a:latin typeface="Calibri"/>
                <a:cs typeface="Calibri"/>
              </a:rPr>
              <a:t>La</a:t>
            </a:r>
            <a:r>
              <a:rPr sz="1800" i="1" dirty="0">
                <a:latin typeface="Calibri"/>
                <a:cs typeface="Calibri"/>
              </a:rPr>
              <a:t>	</a:t>
            </a:r>
            <a:r>
              <a:rPr sz="1800" i="1" spc="-10" dirty="0">
                <a:latin typeface="Calibri"/>
                <a:cs typeface="Calibri"/>
              </a:rPr>
              <a:t>minéralogie</a:t>
            </a:r>
            <a:endParaRPr sz="1800">
              <a:latin typeface="Calibri"/>
              <a:cs typeface="Calibri"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6595998" y="3306826"/>
            <a:ext cx="2233930" cy="848994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algn="just">
              <a:lnSpc>
                <a:spcPct val="100000"/>
              </a:lnSpc>
              <a:spcBef>
                <a:spcPts val="100"/>
              </a:spcBef>
              <a:tabLst>
                <a:tab pos="893444" algn="l"/>
              </a:tabLst>
            </a:pPr>
            <a:r>
              <a:rPr sz="1800" i="1" dirty="0">
                <a:latin typeface="Calibri"/>
                <a:cs typeface="Calibri"/>
              </a:rPr>
              <a:t>change</a:t>
            </a:r>
            <a:r>
              <a:rPr sz="1800" i="1" spc="370" dirty="0">
                <a:latin typeface="Calibri"/>
                <a:cs typeface="Calibri"/>
              </a:rPr>
              <a:t> </a:t>
            </a:r>
            <a:r>
              <a:rPr sz="1800" i="1" dirty="0">
                <a:latin typeface="Calibri"/>
                <a:cs typeface="Calibri"/>
              </a:rPr>
              <a:t>en</a:t>
            </a:r>
            <a:r>
              <a:rPr sz="1800" i="1" spc="380" dirty="0">
                <a:latin typeface="Calibri"/>
                <a:cs typeface="Calibri"/>
              </a:rPr>
              <a:t> </a:t>
            </a:r>
            <a:r>
              <a:rPr sz="1800" i="1" dirty="0">
                <a:latin typeface="Calibri"/>
                <a:cs typeface="Calibri"/>
              </a:rPr>
              <a:t>fonction</a:t>
            </a:r>
            <a:r>
              <a:rPr sz="1800" i="1" spc="375" dirty="0">
                <a:latin typeface="Calibri"/>
                <a:cs typeface="Calibri"/>
              </a:rPr>
              <a:t> </a:t>
            </a:r>
            <a:r>
              <a:rPr sz="1800" i="1" spc="-25" dirty="0">
                <a:latin typeface="Calibri"/>
                <a:cs typeface="Calibri"/>
              </a:rPr>
              <a:t>de la</a:t>
            </a:r>
            <a:r>
              <a:rPr sz="1800" i="1" dirty="0">
                <a:latin typeface="Calibri"/>
                <a:cs typeface="Calibri"/>
              </a:rPr>
              <a:t>	</a:t>
            </a:r>
            <a:r>
              <a:rPr sz="1800" i="1" spc="-10" dirty="0">
                <a:latin typeface="Calibri"/>
                <a:cs typeface="Calibri"/>
              </a:rPr>
              <a:t>différentiation magmatique.</a:t>
            </a:r>
            <a:endParaRPr sz="18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10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5604668" y="231089"/>
            <a:ext cx="3335654" cy="26924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376555">
              <a:lnSpc>
                <a:spcPct val="100000"/>
              </a:lnSpc>
              <a:spcBef>
                <a:spcPts val="95"/>
              </a:spcBef>
            </a:pPr>
            <a:r>
              <a:rPr sz="1600" dirty="0">
                <a:solidFill>
                  <a:srgbClr val="FFFFFF"/>
                </a:solidFill>
                <a:latin typeface="Calibri"/>
                <a:cs typeface="Calibri"/>
              </a:rPr>
              <a:t>V</a:t>
            </a:r>
            <a:r>
              <a:rPr sz="1600" spc="-3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600" dirty="0">
                <a:solidFill>
                  <a:srgbClr val="FFFFFF"/>
                </a:solidFill>
                <a:latin typeface="Calibri"/>
                <a:cs typeface="Calibri"/>
              </a:rPr>
              <a:t>.</a:t>
            </a:r>
            <a:r>
              <a:rPr sz="1600" spc="-3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600" dirty="0">
                <a:solidFill>
                  <a:srgbClr val="FFFFFF"/>
                </a:solidFill>
                <a:latin typeface="Calibri"/>
                <a:cs typeface="Calibri"/>
              </a:rPr>
              <a:t>Les</a:t>
            </a:r>
            <a:r>
              <a:rPr sz="1600" spc="-3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600" dirty="0">
                <a:solidFill>
                  <a:srgbClr val="FFFFFF"/>
                </a:solidFill>
                <a:latin typeface="Calibri"/>
                <a:cs typeface="Calibri"/>
              </a:rPr>
              <a:t>roches</a:t>
            </a:r>
            <a:r>
              <a:rPr sz="1600" spc="-10" dirty="0">
                <a:solidFill>
                  <a:srgbClr val="FFFFFF"/>
                </a:solidFill>
                <a:latin typeface="Calibri"/>
                <a:cs typeface="Calibri"/>
              </a:rPr>
              <a:t> métamorphiques</a:t>
            </a:r>
            <a:endParaRPr sz="1600">
              <a:latin typeface="Calibri"/>
              <a:cs typeface="Calibri"/>
            </a:endParaRPr>
          </a:p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402437" y="1029715"/>
            <a:ext cx="5358130" cy="574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3600" b="1" dirty="0">
                <a:solidFill>
                  <a:srgbClr val="000000"/>
                </a:solidFill>
                <a:latin typeface="Calibri"/>
                <a:cs typeface="Calibri"/>
              </a:rPr>
              <a:t>Les</a:t>
            </a:r>
            <a:r>
              <a:rPr sz="3600" b="1" spc="-85" dirty="0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sz="3600" b="1" dirty="0">
                <a:solidFill>
                  <a:srgbClr val="000000"/>
                </a:solidFill>
                <a:latin typeface="Calibri"/>
                <a:cs typeface="Calibri"/>
              </a:rPr>
              <a:t>roches</a:t>
            </a:r>
            <a:r>
              <a:rPr sz="3600" b="1" spc="-85" dirty="0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sz="3600" b="1" spc="-10" dirty="0">
                <a:solidFill>
                  <a:srgbClr val="000000"/>
                </a:solidFill>
                <a:latin typeface="Calibri"/>
                <a:cs typeface="Calibri"/>
              </a:rPr>
              <a:t>métamorphiques</a:t>
            </a:r>
            <a:endParaRPr sz="3600">
              <a:latin typeface="Calibri"/>
              <a:cs typeface="Calibri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474370" y="1999233"/>
            <a:ext cx="8269605" cy="4111625"/>
          </a:xfrm>
          <a:prstGeom prst="rect">
            <a:avLst/>
          </a:prstGeom>
        </p:spPr>
        <p:txBody>
          <a:bodyPr vert="horz" wrap="square" lIns="0" tIns="43180" rIns="0" bIns="0" rtlCol="0">
            <a:spAutoFit/>
          </a:bodyPr>
          <a:lstStyle/>
          <a:p>
            <a:pPr marL="352425" marR="5715" indent="-339725" algn="just">
              <a:lnSpc>
                <a:spcPct val="90100"/>
              </a:lnSpc>
              <a:spcBef>
                <a:spcPts val="340"/>
              </a:spcBef>
              <a:buChar char="•"/>
              <a:tabLst>
                <a:tab pos="355600" algn="l"/>
              </a:tabLst>
            </a:pPr>
            <a:r>
              <a:rPr sz="2000" dirty="0">
                <a:latin typeface="Arial"/>
                <a:cs typeface="Arial"/>
              </a:rPr>
              <a:t>Le</a:t>
            </a:r>
            <a:r>
              <a:rPr sz="2000" spc="5" dirty="0">
                <a:latin typeface="Arial"/>
                <a:cs typeface="Arial"/>
              </a:rPr>
              <a:t> </a:t>
            </a:r>
            <a:r>
              <a:rPr sz="2000" dirty="0">
                <a:latin typeface="Arial"/>
                <a:cs typeface="Arial"/>
              </a:rPr>
              <a:t>métamorphisme</a:t>
            </a:r>
            <a:r>
              <a:rPr sz="2000" spc="10" dirty="0">
                <a:latin typeface="Arial"/>
                <a:cs typeface="Arial"/>
              </a:rPr>
              <a:t> </a:t>
            </a:r>
            <a:r>
              <a:rPr sz="2000" dirty="0">
                <a:latin typeface="Arial"/>
                <a:cs typeface="Arial"/>
              </a:rPr>
              <a:t>est</a:t>
            </a:r>
            <a:r>
              <a:rPr sz="2000" spc="15" dirty="0">
                <a:latin typeface="Arial"/>
                <a:cs typeface="Arial"/>
              </a:rPr>
              <a:t> </a:t>
            </a:r>
            <a:r>
              <a:rPr sz="2000" dirty="0">
                <a:latin typeface="Arial"/>
                <a:cs typeface="Arial"/>
              </a:rPr>
              <a:t>l’adaptation minérale</a:t>
            </a:r>
            <a:r>
              <a:rPr sz="2000" spc="5" dirty="0">
                <a:latin typeface="Arial"/>
                <a:cs typeface="Arial"/>
              </a:rPr>
              <a:t> </a:t>
            </a:r>
            <a:r>
              <a:rPr sz="2000" dirty="0">
                <a:latin typeface="Arial"/>
                <a:cs typeface="Arial"/>
              </a:rPr>
              <a:t>et</a:t>
            </a:r>
            <a:r>
              <a:rPr sz="2000" spc="-5" dirty="0">
                <a:latin typeface="Arial"/>
                <a:cs typeface="Arial"/>
              </a:rPr>
              <a:t> </a:t>
            </a:r>
            <a:r>
              <a:rPr sz="2000" dirty="0">
                <a:latin typeface="Arial"/>
                <a:cs typeface="Arial"/>
              </a:rPr>
              <a:t>structurale</a:t>
            </a:r>
            <a:r>
              <a:rPr sz="2000" spc="5" dirty="0">
                <a:latin typeface="Arial"/>
                <a:cs typeface="Arial"/>
              </a:rPr>
              <a:t> </a:t>
            </a:r>
            <a:r>
              <a:rPr sz="2000" dirty="0">
                <a:latin typeface="Arial"/>
                <a:cs typeface="Arial"/>
              </a:rPr>
              <a:t>des</a:t>
            </a:r>
            <a:r>
              <a:rPr sz="2000" spc="10" dirty="0">
                <a:latin typeface="Arial"/>
                <a:cs typeface="Arial"/>
              </a:rPr>
              <a:t> </a:t>
            </a:r>
            <a:r>
              <a:rPr sz="2000" spc="-10" dirty="0">
                <a:latin typeface="Arial"/>
                <a:cs typeface="Arial"/>
              </a:rPr>
              <a:t>roches 	</a:t>
            </a:r>
            <a:r>
              <a:rPr sz="2000" dirty="0">
                <a:latin typeface="Arial"/>
                <a:cs typeface="Arial"/>
              </a:rPr>
              <a:t>à</a:t>
            </a:r>
            <a:r>
              <a:rPr sz="2000" spc="225" dirty="0">
                <a:latin typeface="Arial"/>
                <a:cs typeface="Arial"/>
              </a:rPr>
              <a:t> </a:t>
            </a:r>
            <a:r>
              <a:rPr sz="2000" dirty="0">
                <a:latin typeface="Arial"/>
                <a:cs typeface="Arial"/>
              </a:rPr>
              <a:t>des</a:t>
            </a:r>
            <a:r>
              <a:rPr sz="2000" spc="220" dirty="0">
                <a:latin typeface="Arial"/>
                <a:cs typeface="Arial"/>
              </a:rPr>
              <a:t> </a:t>
            </a:r>
            <a:r>
              <a:rPr sz="2000" dirty="0">
                <a:latin typeface="Arial"/>
                <a:cs typeface="Arial"/>
              </a:rPr>
              <a:t>conditions</a:t>
            </a:r>
            <a:r>
              <a:rPr sz="2000" spc="240" dirty="0">
                <a:latin typeface="Arial"/>
                <a:cs typeface="Arial"/>
              </a:rPr>
              <a:t> </a:t>
            </a:r>
            <a:r>
              <a:rPr sz="2000" spc="-10" dirty="0">
                <a:latin typeface="Arial"/>
                <a:cs typeface="Arial"/>
              </a:rPr>
              <a:t>physico-</a:t>
            </a:r>
            <a:r>
              <a:rPr sz="2000" dirty="0">
                <a:latin typeface="Arial"/>
                <a:cs typeface="Arial"/>
              </a:rPr>
              <a:t>chimiques</a:t>
            </a:r>
            <a:r>
              <a:rPr sz="2000" spc="229" dirty="0">
                <a:latin typeface="Arial"/>
                <a:cs typeface="Arial"/>
              </a:rPr>
              <a:t> </a:t>
            </a:r>
            <a:r>
              <a:rPr sz="2000" dirty="0">
                <a:latin typeface="Arial"/>
                <a:cs typeface="Arial"/>
              </a:rPr>
              <a:t>différentes</a:t>
            </a:r>
            <a:r>
              <a:rPr sz="2000" spc="229" dirty="0">
                <a:latin typeface="Arial"/>
                <a:cs typeface="Arial"/>
              </a:rPr>
              <a:t> </a:t>
            </a:r>
            <a:r>
              <a:rPr sz="2000" dirty="0">
                <a:latin typeface="Arial"/>
                <a:cs typeface="Arial"/>
              </a:rPr>
              <a:t>de</a:t>
            </a:r>
            <a:r>
              <a:rPr sz="2000" spc="229" dirty="0">
                <a:latin typeface="Arial"/>
                <a:cs typeface="Arial"/>
              </a:rPr>
              <a:t> </a:t>
            </a:r>
            <a:r>
              <a:rPr sz="2000" dirty="0">
                <a:latin typeface="Arial"/>
                <a:cs typeface="Arial"/>
              </a:rPr>
              <a:t>celles</a:t>
            </a:r>
            <a:r>
              <a:rPr sz="2000" spc="240" dirty="0">
                <a:latin typeface="Arial"/>
                <a:cs typeface="Arial"/>
              </a:rPr>
              <a:t> </a:t>
            </a:r>
            <a:r>
              <a:rPr sz="2000" dirty="0">
                <a:latin typeface="Arial"/>
                <a:cs typeface="Arial"/>
              </a:rPr>
              <a:t>où</a:t>
            </a:r>
            <a:r>
              <a:rPr sz="2000" spc="229" dirty="0">
                <a:latin typeface="Arial"/>
                <a:cs typeface="Arial"/>
              </a:rPr>
              <a:t> </a:t>
            </a:r>
            <a:r>
              <a:rPr sz="2000" dirty="0">
                <a:latin typeface="Arial"/>
                <a:cs typeface="Arial"/>
              </a:rPr>
              <a:t>elles</a:t>
            </a:r>
            <a:r>
              <a:rPr sz="2000" spc="229" dirty="0">
                <a:latin typeface="Arial"/>
                <a:cs typeface="Arial"/>
              </a:rPr>
              <a:t> </a:t>
            </a:r>
            <a:r>
              <a:rPr sz="2000" spc="-25" dirty="0">
                <a:latin typeface="Arial"/>
                <a:cs typeface="Arial"/>
              </a:rPr>
              <a:t>se 	</a:t>
            </a:r>
            <a:r>
              <a:rPr sz="2000" dirty="0">
                <a:latin typeface="Arial"/>
                <a:cs typeface="Arial"/>
              </a:rPr>
              <a:t>trouvaient</a:t>
            </a:r>
            <a:r>
              <a:rPr sz="2000" spc="-45" dirty="0">
                <a:latin typeface="Arial"/>
                <a:cs typeface="Arial"/>
              </a:rPr>
              <a:t> </a:t>
            </a:r>
            <a:r>
              <a:rPr sz="2000" spc="-10" dirty="0">
                <a:latin typeface="Arial"/>
                <a:cs typeface="Arial"/>
              </a:rPr>
              <a:t>originellement,</a:t>
            </a:r>
            <a:endParaRPr sz="20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580"/>
              </a:spcBef>
              <a:buFont typeface="Arial"/>
              <a:buChar char="•"/>
            </a:pPr>
            <a:endParaRPr sz="2000">
              <a:latin typeface="Arial"/>
              <a:cs typeface="Arial"/>
            </a:endParaRPr>
          </a:p>
          <a:p>
            <a:pPr marL="354965" indent="-342265">
              <a:lnSpc>
                <a:spcPts val="2280"/>
              </a:lnSpc>
              <a:buChar char="•"/>
              <a:tabLst>
                <a:tab pos="354965" algn="l"/>
                <a:tab pos="1069975" algn="l"/>
                <a:tab pos="1715135" algn="l"/>
                <a:tab pos="2600325" algn="l"/>
                <a:tab pos="3046730" algn="l"/>
                <a:tab pos="3408679" algn="l"/>
                <a:tab pos="5193030" algn="l"/>
                <a:tab pos="5640070" algn="l"/>
                <a:tab pos="6000750" algn="l"/>
                <a:tab pos="6799580" algn="l"/>
                <a:tab pos="7541895" algn="l"/>
                <a:tab pos="7845425" algn="l"/>
              </a:tabLst>
            </a:pPr>
            <a:r>
              <a:rPr sz="2000" spc="-10" dirty="0">
                <a:latin typeface="Arial"/>
                <a:cs typeface="Arial"/>
              </a:rPr>
              <a:t>Elles</a:t>
            </a:r>
            <a:r>
              <a:rPr sz="2000" dirty="0">
                <a:latin typeface="Arial"/>
                <a:cs typeface="Arial"/>
              </a:rPr>
              <a:t>	</a:t>
            </a:r>
            <a:r>
              <a:rPr sz="2000" spc="-20" dirty="0">
                <a:latin typeface="Arial"/>
                <a:cs typeface="Arial"/>
              </a:rPr>
              <a:t>sont</a:t>
            </a:r>
            <a:r>
              <a:rPr sz="2000" dirty="0">
                <a:latin typeface="Arial"/>
                <a:cs typeface="Arial"/>
              </a:rPr>
              <a:t>	</a:t>
            </a:r>
            <a:r>
              <a:rPr sz="2000" spc="-10" dirty="0">
                <a:latin typeface="Arial"/>
                <a:cs typeface="Arial"/>
              </a:rPr>
              <a:t>issues</a:t>
            </a:r>
            <a:r>
              <a:rPr sz="2000" dirty="0">
                <a:latin typeface="Arial"/>
                <a:cs typeface="Arial"/>
              </a:rPr>
              <a:t>	</a:t>
            </a:r>
            <a:r>
              <a:rPr sz="2000" spc="-25" dirty="0">
                <a:latin typeface="Arial"/>
                <a:cs typeface="Arial"/>
              </a:rPr>
              <a:t>de</a:t>
            </a:r>
            <a:r>
              <a:rPr sz="2000" dirty="0">
                <a:latin typeface="Arial"/>
                <a:cs typeface="Arial"/>
              </a:rPr>
              <a:t>	</a:t>
            </a:r>
            <a:r>
              <a:rPr sz="2000" spc="-25" dirty="0">
                <a:latin typeface="Arial"/>
                <a:cs typeface="Arial"/>
              </a:rPr>
              <a:t>la</a:t>
            </a:r>
            <a:r>
              <a:rPr sz="2000" dirty="0">
                <a:latin typeface="Arial"/>
                <a:cs typeface="Arial"/>
              </a:rPr>
              <a:t>	</a:t>
            </a:r>
            <a:r>
              <a:rPr sz="2000" spc="-10" dirty="0">
                <a:latin typeface="Arial"/>
                <a:cs typeface="Arial"/>
              </a:rPr>
              <a:t>transformation</a:t>
            </a:r>
            <a:r>
              <a:rPr sz="2000" dirty="0">
                <a:latin typeface="Arial"/>
                <a:cs typeface="Arial"/>
              </a:rPr>
              <a:t>	</a:t>
            </a:r>
            <a:r>
              <a:rPr sz="2000" spc="-25" dirty="0">
                <a:latin typeface="Arial"/>
                <a:cs typeface="Arial"/>
              </a:rPr>
              <a:t>de</a:t>
            </a:r>
            <a:r>
              <a:rPr sz="2000" dirty="0">
                <a:latin typeface="Arial"/>
                <a:cs typeface="Arial"/>
              </a:rPr>
              <a:t>	</a:t>
            </a:r>
            <a:r>
              <a:rPr sz="2000" spc="-25" dirty="0">
                <a:latin typeface="Arial"/>
                <a:cs typeface="Arial"/>
              </a:rPr>
              <a:t>la</a:t>
            </a:r>
            <a:r>
              <a:rPr sz="2000" dirty="0">
                <a:latin typeface="Arial"/>
                <a:cs typeface="Arial"/>
              </a:rPr>
              <a:t>	</a:t>
            </a:r>
            <a:r>
              <a:rPr sz="2000" spc="-10" dirty="0">
                <a:latin typeface="Arial"/>
                <a:cs typeface="Arial"/>
              </a:rPr>
              <a:t>roche</a:t>
            </a:r>
            <a:r>
              <a:rPr sz="2000" dirty="0">
                <a:latin typeface="Arial"/>
                <a:cs typeface="Arial"/>
              </a:rPr>
              <a:t>	</a:t>
            </a:r>
            <a:r>
              <a:rPr sz="2000" spc="-20" dirty="0">
                <a:latin typeface="Arial"/>
                <a:cs typeface="Arial"/>
              </a:rPr>
              <a:t>mère</a:t>
            </a:r>
            <a:r>
              <a:rPr sz="2000" dirty="0">
                <a:latin typeface="Arial"/>
                <a:cs typeface="Arial"/>
              </a:rPr>
              <a:t>	</a:t>
            </a:r>
            <a:r>
              <a:rPr sz="2000" spc="-50" dirty="0">
                <a:latin typeface="Arial"/>
                <a:cs typeface="Arial"/>
              </a:rPr>
              <a:t>à</a:t>
            </a:r>
            <a:r>
              <a:rPr sz="2000" dirty="0">
                <a:latin typeface="Arial"/>
                <a:cs typeface="Arial"/>
              </a:rPr>
              <a:t>	</a:t>
            </a:r>
            <a:r>
              <a:rPr sz="2000" spc="-25" dirty="0">
                <a:latin typeface="Arial"/>
                <a:cs typeface="Arial"/>
              </a:rPr>
              <a:t>des</a:t>
            </a:r>
            <a:endParaRPr sz="2000">
              <a:latin typeface="Arial"/>
              <a:cs typeface="Arial"/>
            </a:endParaRPr>
          </a:p>
          <a:p>
            <a:pPr marL="355600">
              <a:lnSpc>
                <a:spcPts val="2280"/>
              </a:lnSpc>
            </a:pPr>
            <a:r>
              <a:rPr sz="2000" b="1" dirty="0">
                <a:latin typeface="Arial"/>
                <a:cs typeface="Arial"/>
              </a:rPr>
              <a:t>température</a:t>
            </a:r>
            <a:r>
              <a:rPr sz="2000" b="1" spc="-45" dirty="0">
                <a:latin typeface="Arial"/>
                <a:cs typeface="Arial"/>
              </a:rPr>
              <a:t> </a:t>
            </a:r>
            <a:r>
              <a:rPr sz="2000" b="1" dirty="0">
                <a:latin typeface="Arial"/>
                <a:cs typeface="Arial"/>
              </a:rPr>
              <a:t>et/ou</a:t>
            </a:r>
            <a:r>
              <a:rPr sz="2000" b="1" spc="-20" dirty="0">
                <a:latin typeface="Arial"/>
                <a:cs typeface="Arial"/>
              </a:rPr>
              <a:t> </a:t>
            </a:r>
            <a:r>
              <a:rPr sz="2000" b="1" dirty="0">
                <a:latin typeface="Arial"/>
                <a:cs typeface="Arial"/>
              </a:rPr>
              <a:t>pressions</a:t>
            </a:r>
            <a:r>
              <a:rPr sz="2000" b="1" spc="-25" dirty="0">
                <a:latin typeface="Arial"/>
                <a:cs typeface="Arial"/>
              </a:rPr>
              <a:t> </a:t>
            </a:r>
            <a:r>
              <a:rPr sz="2000" spc="-10" dirty="0">
                <a:latin typeface="Arial"/>
                <a:cs typeface="Arial"/>
              </a:rPr>
              <a:t>élevées,</a:t>
            </a:r>
            <a:endParaRPr sz="20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855"/>
              </a:spcBef>
            </a:pPr>
            <a:endParaRPr sz="2000">
              <a:latin typeface="Arial"/>
              <a:cs typeface="Arial"/>
            </a:endParaRPr>
          </a:p>
          <a:p>
            <a:pPr marL="355600" marR="6985" indent="-342900">
              <a:lnSpc>
                <a:spcPts val="2160"/>
              </a:lnSpc>
              <a:buChar char="•"/>
              <a:tabLst>
                <a:tab pos="355600" algn="l"/>
                <a:tab pos="425450" algn="l"/>
                <a:tab pos="1153795" algn="l"/>
                <a:tab pos="1891664" algn="l"/>
                <a:tab pos="2307590" algn="l"/>
                <a:tab pos="4262120" algn="l"/>
                <a:tab pos="5581650" algn="l"/>
                <a:tab pos="5912485" algn="l"/>
                <a:tab pos="6948805" algn="l"/>
                <a:tab pos="7491730" algn="l"/>
              </a:tabLst>
            </a:pPr>
            <a:r>
              <a:rPr sz="2000" dirty="0">
                <a:latin typeface="Arial"/>
                <a:cs typeface="Arial"/>
              </a:rPr>
              <a:t>	</a:t>
            </a:r>
            <a:r>
              <a:rPr sz="2000" spc="-20" dirty="0">
                <a:latin typeface="Arial"/>
                <a:cs typeface="Arial"/>
              </a:rPr>
              <a:t>Deux</a:t>
            </a:r>
            <a:r>
              <a:rPr sz="2000" dirty="0">
                <a:latin typeface="Arial"/>
                <a:cs typeface="Arial"/>
              </a:rPr>
              <a:t>	</a:t>
            </a:r>
            <a:r>
              <a:rPr sz="2000" spc="-20" dirty="0">
                <a:latin typeface="Arial"/>
                <a:cs typeface="Arial"/>
              </a:rPr>
              <a:t>types</a:t>
            </a:r>
            <a:r>
              <a:rPr sz="2000" dirty="0">
                <a:latin typeface="Arial"/>
                <a:cs typeface="Arial"/>
              </a:rPr>
              <a:t>	</a:t>
            </a:r>
            <a:r>
              <a:rPr sz="2000" spc="-25" dirty="0">
                <a:latin typeface="Arial"/>
                <a:cs typeface="Arial"/>
              </a:rPr>
              <a:t>de</a:t>
            </a:r>
            <a:r>
              <a:rPr sz="2000" dirty="0">
                <a:latin typeface="Arial"/>
                <a:cs typeface="Arial"/>
              </a:rPr>
              <a:t>	</a:t>
            </a:r>
            <a:r>
              <a:rPr sz="2000" spc="-10" dirty="0">
                <a:latin typeface="Arial"/>
                <a:cs typeface="Arial"/>
              </a:rPr>
              <a:t>métamorphisme</a:t>
            </a:r>
            <a:r>
              <a:rPr sz="2000" dirty="0">
                <a:latin typeface="Arial"/>
                <a:cs typeface="Arial"/>
              </a:rPr>
              <a:t>	</a:t>
            </a:r>
            <a:r>
              <a:rPr sz="2000" spc="-10" dirty="0">
                <a:latin typeface="Arial"/>
                <a:cs typeface="Arial"/>
              </a:rPr>
              <a:t>produisent</a:t>
            </a:r>
            <a:r>
              <a:rPr sz="2000" dirty="0">
                <a:latin typeface="Arial"/>
                <a:cs typeface="Arial"/>
              </a:rPr>
              <a:t>	</a:t>
            </a:r>
            <a:r>
              <a:rPr sz="2000" spc="-25" dirty="0">
                <a:latin typeface="Arial"/>
                <a:cs typeface="Arial"/>
              </a:rPr>
              <a:t>la</a:t>
            </a:r>
            <a:r>
              <a:rPr sz="2000" dirty="0">
                <a:latin typeface="Arial"/>
                <a:cs typeface="Arial"/>
              </a:rPr>
              <a:t>	</a:t>
            </a:r>
            <a:r>
              <a:rPr sz="2000" spc="-10" dirty="0">
                <a:latin typeface="Arial"/>
                <a:cs typeface="Arial"/>
              </a:rPr>
              <a:t>majorité</a:t>
            </a:r>
            <a:r>
              <a:rPr sz="2000" dirty="0">
                <a:latin typeface="Arial"/>
                <a:cs typeface="Arial"/>
              </a:rPr>
              <a:t>	</a:t>
            </a:r>
            <a:r>
              <a:rPr sz="2000" spc="-25" dirty="0">
                <a:latin typeface="Arial"/>
                <a:cs typeface="Arial"/>
              </a:rPr>
              <a:t>des</a:t>
            </a:r>
            <a:r>
              <a:rPr sz="2000" dirty="0">
                <a:latin typeface="Arial"/>
                <a:cs typeface="Arial"/>
              </a:rPr>
              <a:t>	</a:t>
            </a:r>
            <a:r>
              <a:rPr sz="2000" spc="-10" dirty="0">
                <a:latin typeface="Arial"/>
                <a:cs typeface="Arial"/>
              </a:rPr>
              <a:t>roches </a:t>
            </a:r>
            <a:r>
              <a:rPr sz="2000" dirty="0">
                <a:latin typeface="Arial"/>
                <a:cs typeface="Arial"/>
              </a:rPr>
              <a:t>métamorphiques</a:t>
            </a:r>
            <a:r>
              <a:rPr sz="2000" spc="-105" dirty="0">
                <a:latin typeface="Arial"/>
                <a:cs typeface="Arial"/>
              </a:rPr>
              <a:t> </a:t>
            </a:r>
            <a:r>
              <a:rPr sz="2000" spc="-50" dirty="0">
                <a:latin typeface="Arial"/>
                <a:cs typeface="Arial"/>
              </a:rPr>
              <a:t>:</a:t>
            </a:r>
            <a:endParaRPr sz="2000">
              <a:latin typeface="Arial"/>
              <a:cs typeface="Arial"/>
            </a:endParaRPr>
          </a:p>
          <a:p>
            <a:pPr marL="812165" lvl="1" indent="-342265">
              <a:lnSpc>
                <a:spcPct val="100000"/>
              </a:lnSpc>
              <a:spcBef>
                <a:spcPts val="204"/>
              </a:spcBef>
              <a:buChar char="•"/>
              <a:tabLst>
                <a:tab pos="812165" algn="l"/>
              </a:tabLst>
            </a:pPr>
            <a:r>
              <a:rPr sz="2000" dirty="0">
                <a:latin typeface="Arial"/>
                <a:cs typeface="Arial"/>
              </a:rPr>
              <a:t>le</a:t>
            </a:r>
            <a:r>
              <a:rPr sz="2000" spc="-20" dirty="0">
                <a:latin typeface="Arial"/>
                <a:cs typeface="Arial"/>
              </a:rPr>
              <a:t> </a:t>
            </a:r>
            <a:r>
              <a:rPr sz="2000" dirty="0">
                <a:latin typeface="Arial"/>
                <a:cs typeface="Arial"/>
              </a:rPr>
              <a:t>métamorphisme</a:t>
            </a:r>
            <a:r>
              <a:rPr sz="2000" spc="-45" dirty="0">
                <a:latin typeface="Arial"/>
                <a:cs typeface="Arial"/>
              </a:rPr>
              <a:t> </a:t>
            </a:r>
            <a:r>
              <a:rPr sz="2000" dirty="0">
                <a:latin typeface="Arial"/>
                <a:cs typeface="Arial"/>
              </a:rPr>
              <a:t>de</a:t>
            </a:r>
            <a:r>
              <a:rPr sz="2000" spc="-25" dirty="0">
                <a:latin typeface="Arial"/>
                <a:cs typeface="Arial"/>
              </a:rPr>
              <a:t> </a:t>
            </a:r>
            <a:r>
              <a:rPr sz="2000" spc="-10" dirty="0">
                <a:latin typeface="Arial"/>
                <a:cs typeface="Arial"/>
              </a:rPr>
              <a:t>contact,</a:t>
            </a:r>
            <a:endParaRPr sz="2000">
              <a:latin typeface="Arial"/>
              <a:cs typeface="Arial"/>
            </a:endParaRPr>
          </a:p>
          <a:p>
            <a:pPr marL="812165" lvl="1" indent="-342265">
              <a:lnSpc>
                <a:spcPct val="100000"/>
              </a:lnSpc>
              <a:spcBef>
                <a:spcPts val="240"/>
              </a:spcBef>
              <a:buChar char="•"/>
              <a:tabLst>
                <a:tab pos="812165" algn="l"/>
              </a:tabLst>
            </a:pPr>
            <a:r>
              <a:rPr sz="2000" dirty="0">
                <a:latin typeface="Arial"/>
                <a:cs typeface="Arial"/>
              </a:rPr>
              <a:t>le</a:t>
            </a:r>
            <a:r>
              <a:rPr sz="2000" spc="-25" dirty="0">
                <a:latin typeface="Arial"/>
                <a:cs typeface="Arial"/>
              </a:rPr>
              <a:t> </a:t>
            </a:r>
            <a:r>
              <a:rPr sz="2000" dirty="0">
                <a:latin typeface="Arial"/>
                <a:cs typeface="Arial"/>
              </a:rPr>
              <a:t>métamorphisme</a:t>
            </a:r>
            <a:r>
              <a:rPr sz="2000" spc="-50" dirty="0">
                <a:latin typeface="Arial"/>
                <a:cs typeface="Arial"/>
              </a:rPr>
              <a:t> </a:t>
            </a:r>
            <a:r>
              <a:rPr sz="2000" spc="-10" dirty="0">
                <a:latin typeface="Arial"/>
                <a:cs typeface="Arial"/>
              </a:rPr>
              <a:t>régional.</a:t>
            </a:r>
            <a:endParaRPr sz="2000">
              <a:latin typeface="Arial"/>
              <a:cs typeface="Arial"/>
            </a:endParaRPr>
          </a:p>
          <a:p>
            <a:pPr lvl="1">
              <a:lnSpc>
                <a:spcPct val="100000"/>
              </a:lnSpc>
              <a:spcBef>
                <a:spcPts val="585"/>
              </a:spcBef>
              <a:buFont typeface="Arial"/>
              <a:buChar char="•"/>
            </a:pPr>
            <a:endParaRPr sz="2000">
              <a:latin typeface="Arial"/>
              <a:cs typeface="Arial"/>
            </a:endParaRPr>
          </a:p>
          <a:p>
            <a:pPr marL="354965" indent="-342265">
              <a:lnSpc>
                <a:spcPct val="100000"/>
              </a:lnSpc>
              <a:buChar char="•"/>
              <a:tabLst>
                <a:tab pos="354965" algn="l"/>
              </a:tabLst>
            </a:pPr>
            <a:r>
              <a:rPr sz="2000" dirty="0">
                <a:latin typeface="Arial"/>
                <a:cs typeface="Arial"/>
              </a:rPr>
              <a:t>un</a:t>
            </a:r>
            <a:r>
              <a:rPr sz="2000" spc="-30" dirty="0">
                <a:latin typeface="Arial"/>
                <a:cs typeface="Arial"/>
              </a:rPr>
              <a:t> </a:t>
            </a:r>
            <a:r>
              <a:rPr sz="2000" dirty="0">
                <a:latin typeface="Arial"/>
                <a:cs typeface="Arial"/>
              </a:rPr>
              <a:t>troisième</a:t>
            </a:r>
            <a:r>
              <a:rPr sz="2000" spc="-35" dirty="0">
                <a:latin typeface="Arial"/>
                <a:cs typeface="Arial"/>
              </a:rPr>
              <a:t> </a:t>
            </a:r>
            <a:r>
              <a:rPr sz="2000" dirty="0">
                <a:latin typeface="Arial"/>
                <a:cs typeface="Arial"/>
              </a:rPr>
              <a:t>type</a:t>
            </a:r>
            <a:r>
              <a:rPr sz="2000" spc="-10" dirty="0">
                <a:latin typeface="Arial"/>
                <a:cs typeface="Arial"/>
              </a:rPr>
              <a:t> </a:t>
            </a:r>
            <a:r>
              <a:rPr sz="2000" dirty="0">
                <a:latin typeface="Arial"/>
                <a:cs typeface="Arial"/>
              </a:rPr>
              <a:t>est</a:t>
            </a:r>
            <a:r>
              <a:rPr sz="2000" spc="-50" dirty="0">
                <a:latin typeface="Arial"/>
                <a:cs typeface="Arial"/>
              </a:rPr>
              <a:t> </a:t>
            </a:r>
            <a:r>
              <a:rPr sz="2000" dirty="0">
                <a:latin typeface="Arial"/>
                <a:cs typeface="Arial"/>
              </a:rPr>
              <a:t>plus</a:t>
            </a:r>
            <a:r>
              <a:rPr sz="2000" spc="-20" dirty="0">
                <a:latin typeface="Arial"/>
                <a:cs typeface="Arial"/>
              </a:rPr>
              <a:t> </a:t>
            </a:r>
            <a:r>
              <a:rPr sz="2000" dirty="0">
                <a:latin typeface="Arial"/>
                <a:cs typeface="Arial"/>
              </a:rPr>
              <a:t>restreint</a:t>
            </a:r>
            <a:r>
              <a:rPr sz="2000" spc="-50" dirty="0">
                <a:latin typeface="Arial"/>
                <a:cs typeface="Arial"/>
              </a:rPr>
              <a:t> </a:t>
            </a:r>
            <a:r>
              <a:rPr sz="2000" dirty="0">
                <a:latin typeface="Arial"/>
                <a:cs typeface="Arial"/>
              </a:rPr>
              <a:t>:</a:t>
            </a:r>
            <a:r>
              <a:rPr sz="2000" spc="-25" dirty="0">
                <a:latin typeface="Arial"/>
                <a:cs typeface="Arial"/>
              </a:rPr>
              <a:t> </a:t>
            </a:r>
            <a:r>
              <a:rPr sz="2000" dirty="0">
                <a:latin typeface="Arial"/>
                <a:cs typeface="Arial"/>
              </a:rPr>
              <a:t>le</a:t>
            </a:r>
            <a:r>
              <a:rPr sz="2000" spc="-15" dirty="0">
                <a:latin typeface="Arial"/>
                <a:cs typeface="Arial"/>
              </a:rPr>
              <a:t> </a:t>
            </a:r>
            <a:r>
              <a:rPr sz="2000" dirty="0">
                <a:latin typeface="Arial"/>
                <a:cs typeface="Arial"/>
              </a:rPr>
              <a:t>métamorphisme</a:t>
            </a:r>
            <a:r>
              <a:rPr sz="2000" spc="-50" dirty="0">
                <a:latin typeface="Arial"/>
                <a:cs typeface="Arial"/>
              </a:rPr>
              <a:t> </a:t>
            </a:r>
            <a:r>
              <a:rPr sz="2000" dirty="0">
                <a:latin typeface="Arial"/>
                <a:cs typeface="Arial"/>
              </a:rPr>
              <a:t>de</a:t>
            </a:r>
            <a:r>
              <a:rPr sz="2000" spc="-25" dirty="0">
                <a:latin typeface="Arial"/>
                <a:cs typeface="Arial"/>
              </a:rPr>
              <a:t> </a:t>
            </a:r>
            <a:r>
              <a:rPr sz="2000" spc="-10" dirty="0">
                <a:latin typeface="Arial"/>
                <a:cs typeface="Arial"/>
              </a:rPr>
              <a:t>choc.</a:t>
            </a:r>
            <a:endParaRPr sz="20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10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5604668" y="231089"/>
            <a:ext cx="3335654" cy="26924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376555">
              <a:lnSpc>
                <a:spcPct val="100000"/>
              </a:lnSpc>
              <a:spcBef>
                <a:spcPts val="95"/>
              </a:spcBef>
            </a:pPr>
            <a:r>
              <a:rPr sz="1600" dirty="0">
                <a:solidFill>
                  <a:srgbClr val="FFFFFF"/>
                </a:solidFill>
                <a:latin typeface="Calibri"/>
                <a:cs typeface="Calibri"/>
              </a:rPr>
              <a:t>V</a:t>
            </a:r>
            <a:r>
              <a:rPr sz="1600" spc="-3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600" dirty="0">
                <a:solidFill>
                  <a:srgbClr val="FFFFFF"/>
                </a:solidFill>
                <a:latin typeface="Calibri"/>
                <a:cs typeface="Calibri"/>
              </a:rPr>
              <a:t>.</a:t>
            </a:r>
            <a:r>
              <a:rPr sz="1600" spc="-3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600" dirty="0">
                <a:solidFill>
                  <a:srgbClr val="FFFFFF"/>
                </a:solidFill>
                <a:latin typeface="Calibri"/>
                <a:cs typeface="Calibri"/>
              </a:rPr>
              <a:t>Les</a:t>
            </a:r>
            <a:r>
              <a:rPr sz="1600" spc="-3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600" dirty="0">
                <a:solidFill>
                  <a:srgbClr val="FFFFFF"/>
                </a:solidFill>
                <a:latin typeface="Calibri"/>
                <a:cs typeface="Calibri"/>
              </a:rPr>
              <a:t>roches</a:t>
            </a:r>
            <a:r>
              <a:rPr sz="1600" spc="-10" dirty="0">
                <a:solidFill>
                  <a:srgbClr val="FFFFFF"/>
                </a:solidFill>
                <a:latin typeface="Calibri"/>
                <a:cs typeface="Calibri"/>
              </a:rPr>
              <a:t> métamorphiques</a:t>
            </a:r>
            <a:endParaRPr sz="1600">
              <a:latin typeface="Calibri"/>
              <a:cs typeface="Calibri"/>
            </a:endParaRPr>
          </a:p>
        </p:txBody>
      </p:sp>
      <p:pic>
        <p:nvPicPr>
          <p:cNvPr id="3" name="object 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61492" y="1549498"/>
            <a:ext cx="8940949" cy="4212752"/>
          </a:xfrm>
          <a:prstGeom prst="rect">
            <a:avLst/>
          </a:prstGeom>
        </p:spPr>
      </p:pic>
      <p:sp>
        <p:nvSpPr>
          <p:cNvPr id="4" name="object 4"/>
          <p:cNvSpPr txBox="1"/>
          <p:nvPr/>
        </p:nvSpPr>
        <p:spPr>
          <a:xfrm>
            <a:off x="7065644" y="5920536"/>
            <a:ext cx="1351915" cy="1778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000" b="1" i="1" dirty="0">
                <a:latin typeface="Calibri"/>
                <a:cs typeface="Calibri"/>
              </a:rPr>
              <a:t>Source :</a:t>
            </a:r>
            <a:r>
              <a:rPr sz="1000" b="1" i="1" spc="10" dirty="0">
                <a:latin typeface="Calibri"/>
                <a:cs typeface="Calibri"/>
              </a:rPr>
              <a:t> </a:t>
            </a:r>
            <a:r>
              <a:rPr sz="1000" b="1" i="1" spc="-10" dirty="0">
                <a:latin typeface="Calibri"/>
                <a:cs typeface="Calibri"/>
              </a:rPr>
              <a:t>LaSalle-Beauvais</a:t>
            </a:r>
            <a:endParaRPr sz="1000">
              <a:latin typeface="Calibri"/>
              <a:cs typeface="Calibri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258267" y="917575"/>
            <a:ext cx="2123440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spc="-10" dirty="0">
                <a:latin typeface="Calibri"/>
                <a:cs typeface="Calibri"/>
              </a:rPr>
              <a:t>Contexte</a:t>
            </a:r>
            <a:r>
              <a:rPr sz="1800" spc="-30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de</a:t>
            </a:r>
            <a:r>
              <a:rPr sz="1800" spc="-30" dirty="0">
                <a:latin typeface="Calibri"/>
                <a:cs typeface="Calibri"/>
              </a:rPr>
              <a:t> </a:t>
            </a:r>
            <a:r>
              <a:rPr sz="1800" spc="-10" dirty="0">
                <a:latin typeface="Calibri"/>
                <a:cs typeface="Calibri"/>
              </a:rPr>
              <a:t>formation</a:t>
            </a:r>
            <a:endParaRPr sz="18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10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5604668" y="231089"/>
            <a:ext cx="3335654" cy="26924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376555">
              <a:lnSpc>
                <a:spcPct val="100000"/>
              </a:lnSpc>
              <a:spcBef>
                <a:spcPts val="95"/>
              </a:spcBef>
            </a:pPr>
            <a:r>
              <a:rPr sz="1600" dirty="0">
                <a:solidFill>
                  <a:srgbClr val="FFFFFF"/>
                </a:solidFill>
                <a:latin typeface="Calibri"/>
                <a:cs typeface="Calibri"/>
              </a:rPr>
              <a:t>V</a:t>
            </a:r>
            <a:r>
              <a:rPr sz="1600" spc="-3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600" dirty="0">
                <a:solidFill>
                  <a:srgbClr val="FFFFFF"/>
                </a:solidFill>
                <a:latin typeface="Calibri"/>
                <a:cs typeface="Calibri"/>
              </a:rPr>
              <a:t>.</a:t>
            </a:r>
            <a:r>
              <a:rPr sz="1600" spc="-3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600" dirty="0">
                <a:solidFill>
                  <a:srgbClr val="FFFFFF"/>
                </a:solidFill>
                <a:latin typeface="Calibri"/>
                <a:cs typeface="Calibri"/>
              </a:rPr>
              <a:t>Les</a:t>
            </a:r>
            <a:r>
              <a:rPr sz="1600" spc="-3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600" dirty="0">
                <a:solidFill>
                  <a:srgbClr val="FFFFFF"/>
                </a:solidFill>
                <a:latin typeface="Calibri"/>
                <a:cs typeface="Calibri"/>
              </a:rPr>
              <a:t>roches</a:t>
            </a:r>
            <a:r>
              <a:rPr sz="1600" spc="-10" dirty="0">
                <a:solidFill>
                  <a:srgbClr val="FFFFFF"/>
                </a:solidFill>
                <a:latin typeface="Calibri"/>
                <a:cs typeface="Calibri"/>
              </a:rPr>
              <a:t> métamorphiques</a:t>
            </a:r>
            <a:endParaRPr sz="1600">
              <a:latin typeface="Calibri"/>
              <a:cs typeface="Calibri"/>
            </a:endParaRPr>
          </a:p>
        </p:txBody>
      </p:sp>
      <p:grpSp>
        <p:nvGrpSpPr>
          <p:cNvPr id="3" name="object 3"/>
          <p:cNvGrpSpPr/>
          <p:nvPr/>
        </p:nvGrpSpPr>
        <p:grpSpPr>
          <a:xfrm>
            <a:off x="0" y="806195"/>
            <a:ext cx="2188845" cy="788035"/>
            <a:chOff x="0" y="806195"/>
            <a:chExt cx="2188845" cy="788035"/>
          </a:xfrm>
        </p:grpSpPr>
        <p:pic>
          <p:nvPicPr>
            <p:cNvPr id="4" name="object 4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0" y="806195"/>
              <a:ext cx="2159508" cy="513588"/>
            </a:xfrm>
            <a:prstGeom prst="rect">
              <a:avLst/>
            </a:prstGeom>
          </p:spPr>
        </p:pic>
        <p:pic>
          <p:nvPicPr>
            <p:cNvPr id="5" name="object 5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0" y="1080515"/>
              <a:ext cx="1533144" cy="513588"/>
            </a:xfrm>
            <a:prstGeom prst="rect">
              <a:avLst/>
            </a:prstGeom>
          </p:spPr>
        </p:pic>
        <p:pic>
          <p:nvPicPr>
            <p:cNvPr id="6" name="object 6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1225296" y="1080515"/>
              <a:ext cx="377952" cy="513588"/>
            </a:xfrm>
            <a:prstGeom prst="rect">
              <a:avLst/>
            </a:prstGeom>
          </p:spPr>
        </p:pic>
        <p:pic>
          <p:nvPicPr>
            <p:cNvPr id="7" name="object 7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1295400" y="1080515"/>
              <a:ext cx="893063" cy="513588"/>
            </a:xfrm>
            <a:prstGeom prst="rect">
              <a:avLst/>
            </a:prstGeom>
          </p:spPr>
        </p:pic>
      </p:grpSp>
      <p:sp>
        <p:nvSpPr>
          <p:cNvPr id="8" name="object 8"/>
          <p:cNvSpPr txBox="1">
            <a:spLocks noGrp="1"/>
          </p:cNvSpPr>
          <p:nvPr>
            <p:ph type="title"/>
          </p:nvPr>
        </p:nvSpPr>
        <p:spPr>
          <a:xfrm>
            <a:off x="78739" y="854709"/>
            <a:ext cx="1957705" cy="574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</a:pPr>
            <a:r>
              <a:rPr sz="1800" b="1" dirty="0">
                <a:solidFill>
                  <a:srgbClr val="000000"/>
                </a:solidFill>
                <a:latin typeface="Calibri"/>
                <a:cs typeface="Calibri"/>
              </a:rPr>
              <a:t>Pourquoi</a:t>
            </a:r>
            <a:r>
              <a:rPr sz="1800" b="1" spc="-70" dirty="0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sz="1800" b="1" dirty="0">
                <a:solidFill>
                  <a:srgbClr val="000000"/>
                </a:solidFill>
                <a:latin typeface="Calibri"/>
                <a:cs typeface="Calibri"/>
              </a:rPr>
              <a:t>les</a:t>
            </a:r>
            <a:r>
              <a:rPr sz="1800" b="1" spc="-65" dirty="0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sz="1800" b="1" spc="-10" dirty="0">
                <a:solidFill>
                  <a:srgbClr val="000000"/>
                </a:solidFill>
                <a:latin typeface="Calibri"/>
                <a:cs typeface="Calibri"/>
              </a:rPr>
              <a:t>roches recristallisent-</a:t>
            </a:r>
            <a:r>
              <a:rPr sz="1800" b="1" dirty="0">
                <a:solidFill>
                  <a:srgbClr val="000000"/>
                </a:solidFill>
                <a:latin typeface="Calibri"/>
                <a:cs typeface="Calibri"/>
              </a:rPr>
              <a:t>elles</a:t>
            </a:r>
            <a:r>
              <a:rPr sz="1800" b="1" spc="-25" dirty="0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sz="1800" b="1" spc="-50" dirty="0">
                <a:solidFill>
                  <a:srgbClr val="000000"/>
                </a:solidFill>
                <a:latin typeface="Calibri"/>
                <a:cs typeface="Calibri"/>
              </a:rPr>
              <a:t>?</a:t>
            </a:r>
            <a:endParaRPr sz="1800">
              <a:latin typeface="Calibri"/>
              <a:cs typeface="Calibri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90017" y="1555242"/>
            <a:ext cx="3180080" cy="295148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 algn="just">
              <a:lnSpc>
                <a:spcPct val="100000"/>
              </a:lnSpc>
              <a:spcBef>
                <a:spcPts val="95"/>
              </a:spcBef>
            </a:pPr>
            <a:r>
              <a:rPr sz="1600" dirty="0">
                <a:latin typeface="Calibri"/>
                <a:cs typeface="Calibri"/>
              </a:rPr>
              <a:t>Dans</a:t>
            </a:r>
            <a:r>
              <a:rPr sz="1600" spc="425" dirty="0">
                <a:latin typeface="Calibri"/>
                <a:cs typeface="Calibri"/>
              </a:rPr>
              <a:t> </a:t>
            </a:r>
            <a:r>
              <a:rPr sz="1600" dirty="0">
                <a:latin typeface="Calibri"/>
                <a:cs typeface="Calibri"/>
              </a:rPr>
              <a:t>le</a:t>
            </a:r>
            <a:r>
              <a:rPr sz="1600" spc="425" dirty="0">
                <a:latin typeface="Calibri"/>
                <a:cs typeface="Calibri"/>
              </a:rPr>
              <a:t> </a:t>
            </a:r>
            <a:r>
              <a:rPr sz="1600" dirty="0">
                <a:latin typeface="Calibri"/>
                <a:cs typeface="Calibri"/>
              </a:rPr>
              <a:t>cas</a:t>
            </a:r>
            <a:r>
              <a:rPr sz="1600" spc="430" dirty="0">
                <a:latin typeface="Calibri"/>
                <a:cs typeface="Calibri"/>
              </a:rPr>
              <a:t> </a:t>
            </a:r>
            <a:r>
              <a:rPr sz="1600" dirty="0">
                <a:latin typeface="Calibri"/>
                <a:cs typeface="Calibri"/>
              </a:rPr>
              <a:t>d’une</a:t>
            </a:r>
            <a:r>
              <a:rPr sz="1600" spc="430" dirty="0">
                <a:latin typeface="Calibri"/>
                <a:cs typeface="Calibri"/>
              </a:rPr>
              <a:t> </a:t>
            </a:r>
            <a:r>
              <a:rPr sz="1600" dirty="0">
                <a:latin typeface="Calibri"/>
                <a:cs typeface="Calibri"/>
              </a:rPr>
              <a:t>roche</a:t>
            </a:r>
            <a:r>
              <a:rPr sz="1600" spc="425" dirty="0">
                <a:latin typeface="Calibri"/>
                <a:cs typeface="Calibri"/>
              </a:rPr>
              <a:t> </a:t>
            </a:r>
            <a:r>
              <a:rPr sz="1600" dirty="0">
                <a:latin typeface="Calibri"/>
                <a:cs typeface="Calibri"/>
              </a:rPr>
              <a:t>amenée</a:t>
            </a:r>
            <a:r>
              <a:rPr sz="1600" spc="440" dirty="0">
                <a:latin typeface="Calibri"/>
                <a:cs typeface="Calibri"/>
              </a:rPr>
              <a:t> </a:t>
            </a:r>
            <a:r>
              <a:rPr sz="1600" spc="-50" dirty="0">
                <a:latin typeface="Calibri"/>
                <a:cs typeface="Calibri"/>
              </a:rPr>
              <a:t>à</a:t>
            </a:r>
            <a:endParaRPr sz="1600">
              <a:latin typeface="Calibri"/>
              <a:cs typeface="Calibri"/>
            </a:endParaRPr>
          </a:p>
          <a:p>
            <a:pPr marL="12700" algn="just">
              <a:lnSpc>
                <a:spcPct val="100000"/>
              </a:lnSpc>
            </a:pPr>
            <a:r>
              <a:rPr sz="1600" dirty="0">
                <a:latin typeface="Calibri"/>
                <a:cs typeface="Calibri"/>
              </a:rPr>
              <a:t>grande</a:t>
            </a:r>
            <a:r>
              <a:rPr sz="1600" spc="-50" dirty="0">
                <a:latin typeface="Calibri"/>
                <a:cs typeface="Calibri"/>
              </a:rPr>
              <a:t> </a:t>
            </a:r>
            <a:r>
              <a:rPr sz="1600" spc="-10" dirty="0">
                <a:latin typeface="Calibri"/>
                <a:cs typeface="Calibri"/>
              </a:rPr>
              <a:t>profondeur</a:t>
            </a:r>
            <a:endParaRPr sz="1600">
              <a:latin typeface="Calibri"/>
              <a:cs typeface="Calibri"/>
            </a:endParaRPr>
          </a:p>
          <a:p>
            <a:pPr marL="299085" marR="6985" indent="-287020" algn="just">
              <a:lnSpc>
                <a:spcPct val="100000"/>
              </a:lnSpc>
            </a:pPr>
            <a:r>
              <a:rPr sz="1600" dirty="0">
                <a:latin typeface="Wingdings"/>
                <a:cs typeface="Wingdings"/>
              </a:rPr>
              <a:t></a:t>
            </a:r>
            <a:r>
              <a:rPr sz="1600" spc="250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Calibri"/>
                <a:cs typeface="Calibri"/>
              </a:rPr>
              <a:t>devient</a:t>
            </a:r>
            <a:r>
              <a:rPr sz="1600" spc="140" dirty="0">
                <a:latin typeface="Calibri"/>
                <a:cs typeface="Calibri"/>
              </a:rPr>
              <a:t> </a:t>
            </a:r>
            <a:r>
              <a:rPr sz="1600" dirty="0">
                <a:latin typeface="Calibri"/>
                <a:cs typeface="Calibri"/>
              </a:rPr>
              <a:t>plus</a:t>
            </a:r>
            <a:r>
              <a:rPr sz="1600" spc="140" dirty="0">
                <a:latin typeface="Calibri"/>
                <a:cs typeface="Calibri"/>
              </a:rPr>
              <a:t> </a:t>
            </a:r>
            <a:r>
              <a:rPr sz="1600" dirty="0">
                <a:latin typeface="Calibri"/>
                <a:cs typeface="Calibri"/>
              </a:rPr>
              <a:t>dense</a:t>
            </a:r>
            <a:r>
              <a:rPr sz="1600" spc="140" dirty="0">
                <a:latin typeface="Calibri"/>
                <a:cs typeface="Calibri"/>
              </a:rPr>
              <a:t> </a:t>
            </a:r>
            <a:r>
              <a:rPr sz="1600" dirty="0">
                <a:latin typeface="Calibri"/>
                <a:cs typeface="Calibri"/>
              </a:rPr>
              <a:t>et</a:t>
            </a:r>
            <a:r>
              <a:rPr sz="1600" spc="140" dirty="0">
                <a:latin typeface="Calibri"/>
                <a:cs typeface="Calibri"/>
              </a:rPr>
              <a:t> </a:t>
            </a:r>
            <a:r>
              <a:rPr sz="1600" dirty="0">
                <a:latin typeface="Calibri"/>
                <a:cs typeface="Calibri"/>
              </a:rPr>
              <a:t>son</a:t>
            </a:r>
            <a:r>
              <a:rPr sz="1600" spc="140" dirty="0">
                <a:latin typeface="Calibri"/>
                <a:cs typeface="Calibri"/>
              </a:rPr>
              <a:t> </a:t>
            </a:r>
            <a:r>
              <a:rPr sz="1600" spc="-10" dirty="0">
                <a:latin typeface="Calibri"/>
                <a:cs typeface="Calibri"/>
              </a:rPr>
              <a:t>volume </a:t>
            </a:r>
            <a:r>
              <a:rPr sz="1600" dirty="0">
                <a:latin typeface="Calibri"/>
                <a:cs typeface="Calibri"/>
              </a:rPr>
              <a:t>va</a:t>
            </a:r>
            <a:r>
              <a:rPr sz="1600" spc="-45" dirty="0">
                <a:latin typeface="Calibri"/>
                <a:cs typeface="Calibri"/>
              </a:rPr>
              <a:t> </a:t>
            </a:r>
            <a:r>
              <a:rPr sz="1600" spc="-10" dirty="0">
                <a:latin typeface="Calibri"/>
                <a:cs typeface="Calibri"/>
              </a:rPr>
              <a:t>diminuer.</a:t>
            </a:r>
            <a:endParaRPr sz="1600">
              <a:latin typeface="Calibri"/>
              <a:cs typeface="Calibri"/>
            </a:endParaRPr>
          </a:p>
          <a:p>
            <a:pPr marL="299085" marR="5715" indent="-287020" algn="just">
              <a:lnSpc>
                <a:spcPct val="100000"/>
              </a:lnSpc>
            </a:pPr>
            <a:r>
              <a:rPr sz="1600" dirty="0">
                <a:latin typeface="Wingdings"/>
                <a:cs typeface="Wingdings"/>
              </a:rPr>
              <a:t></a:t>
            </a:r>
            <a:r>
              <a:rPr sz="1600" spc="260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Calibri"/>
                <a:cs typeface="Calibri"/>
              </a:rPr>
              <a:t>La</a:t>
            </a:r>
            <a:r>
              <a:rPr sz="1600" spc="90" dirty="0">
                <a:latin typeface="Calibri"/>
                <a:cs typeface="Calibri"/>
              </a:rPr>
              <a:t>  </a:t>
            </a:r>
            <a:r>
              <a:rPr sz="1600" dirty="0">
                <a:latin typeface="Calibri"/>
                <a:cs typeface="Calibri"/>
              </a:rPr>
              <a:t>mécanique</a:t>
            </a:r>
            <a:r>
              <a:rPr sz="1600" spc="95" dirty="0">
                <a:latin typeface="Calibri"/>
                <a:cs typeface="Calibri"/>
              </a:rPr>
              <a:t>  </a:t>
            </a:r>
            <a:r>
              <a:rPr sz="1600" dirty="0">
                <a:latin typeface="Calibri"/>
                <a:cs typeface="Calibri"/>
              </a:rPr>
              <a:t>des</a:t>
            </a:r>
            <a:r>
              <a:rPr sz="1600" spc="90" dirty="0">
                <a:latin typeface="Calibri"/>
                <a:cs typeface="Calibri"/>
              </a:rPr>
              <a:t>  </a:t>
            </a:r>
            <a:r>
              <a:rPr sz="1600" dirty="0">
                <a:latin typeface="Calibri"/>
                <a:cs typeface="Calibri"/>
              </a:rPr>
              <a:t>minéraux</a:t>
            </a:r>
            <a:r>
              <a:rPr sz="1600" spc="95" dirty="0">
                <a:latin typeface="Calibri"/>
                <a:cs typeface="Calibri"/>
              </a:rPr>
              <a:t>  </a:t>
            </a:r>
            <a:r>
              <a:rPr sz="1600" spc="-25" dirty="0">
                <a:latin typeface="Calibri"/>
                <a:cs typeface="Calibri"/>
              </a:rPr>
              <a:t>les </a:t>
            </a:r>
            <a:r>
              <a:rPr sz="1600" dirty="0">
                <a:latin typeface="Calibri"/>
                <a:cs typeface="Calibri"/>
              </a:rPr>
              <a:t>rend</a:t>
            </a:r>
            <a:r>
              <a:rPr sz="1600" spc="-25" dirty="0">
                <a:latin typeface="Calibri"/>
                <a:cs typeface="Calibri"/>
              </a:rPr>
              <a:t> </a:t>
            </a:r>
            <a:r>
              <a:rPr sz="1600" dirty="0">
                <a:latin typeface="Calibri"/>
                <a:cs typeface="Calibri"/>
              </a:rPr>
              <a:t>pas</a:t>
            </a:r>
            <a:r>
              <a:rPr sz="1600" spc="-55" dirty="0">
                <a:latin typeface="Calibri"/>
                <a:cs typeface="Calibri"/>
              </a:rPr>
              <a:t> </a:t>
            </a:r>
            <a:r>
              <a:rPr sz="1600" spc="-10" dirty="0">
                <a:latin typeface="Calibri"/>
                <a:cs typeface="Calibri"/>
              </a:rPr>
              <a:t>compressibles,</a:t>
            </a:r>
            <a:endParaRPr sz="1600">
              <a:latin typeface="Calibri"/>
              <a:cs typeface="Calibri"/>
            </a:endParaRPr>
          </a:p>
          <a:p>
            <a:pPr marL="299085" marR="5080" indent="-287020" algn="just">
              <a:lnSpc>
                <a:spcPct val="100000"/>
              </a:lnSpc>
            </a:pPr>
            <a:r>
              <a:rPr sz="1600" dirty="0">
                <a:latin typeface="Wingdings"/>
                <a:cs typeface="Wingdings"/>
              </a:rPr>
              <a:t></a:t>
            </a:r>
            <a:r>
              <a:rPr sz="1600" spc="225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Calibri"/>
                <a:cs typeface="Calibri"/>
              </a:rPr>
              <a:t>les</a:t>
            </a:r>
            <a:r>
              <a:rPr sz="1600" spc="-30" dirty="0">
                <a:latin typeface="Calibri"/>
                <a:cs typeface="Calibri"/>
              </a:rPr>
              <a:t> </a:t>
            </a:r>
            <a:r>
              <a:rPr sz="1600" dirty="0">
                <a:latin typeface="Calibri"/>
                <a:cs typeface="Calibri"/>
              </a:rPr>
              <a:t>minéraux</a:t>
            </a:r>
            <a:r>
              <a:rPr sz="1600" spc="-15" dirty="0">
                <a:latin typeface="Calibri"/>
                <a:cs typeface="Calibri"/>
              </a:rPr>
              <a:t> </a:t>
            </a:r>
            <a:r>
              <a:rPr sz="1600" dirty="0">
                <a:latin typeface="Calibri"/>
                <a:cs typeface="Calibri"/>
              </a:rPr>
              <a:t>peu</a:t>
            </a:r>
            <a:r>
              <a:rPr sz="1600" spc="-25" dirty="0">
                <a:latin typeface="Calibri"/>
                <a:cs typeface="Calibri"/>
              </a:rPr>
              <a:t> </a:t>
            </a:r>
            <a:r>
              <a:rPr sz="1600" dirty="0">
                <a:latin typeface="Calibri"/>
                <a:cs typeface="Calibri"/>
              </a:rPr>
              <a:t>denses</a:t>
            </a:r>
            <a:r>
              <a:rPr sz="1600" spc="-15" dirty="0">
                <a:latin typeface="Calibri"/>
                <a:cs typeface="Calibri"/>
              </a:rPr>
              <a:t> </a:t>
            </a:r>
            <a:r>
              <a:rPr sz="1600" dirty="0">
                <a:latin typeface="Calibri"/>
                <a:cs typeface="Calibri"/>
              </a:rPr>
              <a:t>et</a:t>
            </a:r>
            <a:r>
              <a:rPr sz="1600" spc="-20" dirty="0">
                <a:latin typeface="Calibri"/>
                <a:cs typeface="Calibri"/>
              </a:rPr>
              <a:t> </a:t>
            </a:r>
            <a:r>
              <a:rPr sz="1600" spc="-10" dirty="0">
                <a:latin typeface="Calibri"/>
                <a:cs typeface="Calibri"/>
              </a:rPr>
              <a:t>stables </a:t>
            </a:r>
            <a:r>
              <a:rPr sz="1600" dirty="0">
                <a:latin typeface="Calibri"/>
                <a:cs typeface="Calibri"/>
              </a:rPr>
              <a:t>en</a:t>
            </a:r>
            <a:r>
              <a:rPr sz="1600" spc="140" dirty="0">
                <a:latin typeface="Calibri"/>
                <a:cs typeface="Calibri"/>
              </a:rPr>
              <a:t>  </a:t>
            </a:r>
            <a:r>
              <a:rPr sz="1600" dirty="0">
                <a:latin typeface="Calibri"/>
                <a:cs typeface="Calibri"/>
              </a:rPr>
              <a:t>surface,</a:t>
            </a:r>
            <a:r>
              <a:rPr sz="1600" spc="140" dirty="0">
                <a:latin typeface="Calibri"/>
                <a:cs typeface="Calibri"/>
              </a:rPr>
              <a:t>  </a:t>
            </a:r>
            <a:r>
              <a:rPr sz="1600" dirty="0">
                <a:latin typeface="Calibri"/>
                <a:cs typeface="Calibri"/>
              </a:rPr>
              <a:t>sont</a:t>
            </a:r>
            <a:r>
              <a:rPr sz="1600" spc="145" dirty="0">
                <a:latin typeface="Calibri"/>
                <a:cs typeface="Calibri"/>
              </a:rPr>
              <a:t>  </a:t>
            </a:r>
            <a:r>
              <a:rPr sz="1600" dirty="0">
                <a:latin typeface="Calibri"/>
                <a:cs typeface="Calibri"/>
              </a:rPr>
              <a:t>remplacés,</a:t>
            </a:r>
            <a:r>
              <a:rPr sz="1600" spc="140" dirty="0">
                <a:latin typeface="Calibri"/>
                <a:cs typeface="Calibri"/>
              </a:rPr>
              <a:t>  </a:t>
            </a:r>
            <a:r>
              <a:rPr sz="1600" spc="-25" dirty="0">
                <a:latin typeface="Calibri"/>
                <a:cs typeface="Calibri"/>
              </a:rPr>
              <a:t>en </a:t>
            </a:r>
            <a:r>
              <a:rPr sz="1600" dirty="0">
                <a:latin typeface="Calibri"/>
                <a:cs typeface="Calibri"/>
              </a:rPr>
              <a:t>profondeur,</a:t>
            </a:r>
            <a:r>
              <a:rPr sz="1600" spc="215" dirty="0">
                <a:latin typeface="Calibri"/>
                <a:cs typeface="Calibri"/>
              </a:rPr>
              <a:t> </a:t>
            </a:r>
            <a:r>
              <a:rPr sz="1600" dirty="0">
                <a:latin typeface="Calibri"/>
                <a:cs typeface="Calibri"/>
              </a:rPr>
              <a:t>par</a:t>
            </a:r>
            <a:r>
              <a:rPr sz="1600" spc="235" dirty="0">
                <a:latin typeface="Calibri"/>
                <a:cs typeface="Calibri"/>
              </a:rPr>
              <a:t> </a:t>
            </a:r>
            <a:r>
              <a:rPr sz="1600" dirty="0">
                <a:latin typeface="Calibri"/>
                <a:cs typeface="Calibri"/>
              </a:rPr>
              <a:t>des</a:t>
            </a:r>
            <a:r>
              <a:rPr sz="1600" spc="220" dirty="0">
                <a:latin typeface="Calibri"/>
                <a:cs typeface="Calibri"/>
              </a:rPr>
              <a:t> </a:t>
            </a:r>
            <a:r>
              <a:rPr sz="1600" dirty="0">
                <a:latin typeface="Calibri"/>
                <a:cs typeface="Calibri"/>
              </a:rPr>
              <a:t>minéraux</a:t>
            </a:r>
            <a:r>
              <a:rPr sz="1600" spc="235" dirty="0">
                <a:latin typeface="Calibri"/>
                <a:cs typeface="Calibri"/>
              </a:rPr>
              <a:t> </a:t>
            </a:r>
            <a:r>
              <a:rPr sz="1600" spc="-25" dirty="0">
                <a:latin typeface="Calibri"/>
                <a:cs typeface="Calibri"/>
              </a:rPr>
              <a:t>de </a:t>
            </a:r>
            <a:r>
              <a:rPr sz="1600" dirty="0">
                <a:latin typeface="Calibri"/>
                <a:cs typeface="Calibri"/>
              </a:rPr>
              <a:t>densité</a:t>
            </a:r>
            <a:r>
              <a:rPr sz="1600" spc="-65" dirty="0">
                <a:latin typeface="Calibri"/>
                <a:cs typeface="Calibri"/>
              </a:rPr>
              <a:t> </a:t>
            </a:r>
            <a:r>
              <a:rPr sz="1600" spc="-10" dirty="0">
                <a:latin typeface="Calibri"/>
                <a:cs typeface="Calibri"/>
              </a:rPr>
              <a:t>supérieure,</a:t>
            </a:r>
            <a:endParaRPr sz="1600">
              <a:latin typeface="Calibri"/>
              <a:cs typeface="Calibri"/>
            </a:endParaRPr>
          </a:p>
          <a:p>
            <a:pPr marL="299085" marR="5080" indent="-287020" algn="just">
              <a:lnSpc>
                <a:spcPct val="100000"/>
              </a:lnSpc>
              <a:spcBef>
                <a:spcPts val="5"/>
              </a:spcBef>
            </a:pPr>
            <a:r>
              <a:rPr sz="1600" dirty="0">
                <a:latin typeface="Wingdings"/>
                <a:cs typeface="Wingdings"/>
              </a:rPr>
              <a:t></a:t>
            </a:r>
            <a:r>
              <a:rPr sz="1600" spc="250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Calibri"/>
                <a:cs typeface="Calibri"/>
              </a:rPr>
              <a:t>La</a:t>
            </a:r>
            <a:r>
              <a:rPr sz="1600" spc="330" dirty="0">
                <a:latin typeface="Calibri"/>
                <a:cs typeface="Calibri"/>
              </a:rPr>
              <a:t> </a:t>
            </a:r>
            <a:r>
              <a:rPr sz="1600" dirty="0">
                <a:latin typeface="Calibri"/>
                <a:cs typeface="Calibri"/>
              </a:rPr>
              <a:t>recristallisation</a:t>
            </a:r>
            <a:r>
              <a:rPr sz="1600" spc="335" dirty="0">
                <a:latin typeface="Calibri"/>
                <a:cs typeface="Calibri"/>
              </a:rPr>
              <a:t> </a:t>
            </a:r>
            <a:r>
              <a:rPr sz="1600" dirty="0">
                <a:latin typeface="Calibri"/>
                <a:cs typeface="Calibri"/>
              </a:rPr>
              <a:t>se</a:t>
            </a:r>
            <a:r>
              <a:rPr sz="1600" spc="325" dirty="0">
                <a:latin typeface="Calibri"/>
                <a:cs typeface="Calibri"/>
              </a:rPr>
              <a:t> </a:t>
            </a:r>
            <a:r>
              <a:rPr sz="1600" dirty="0">
                <a:latin typeface="Calibri"/>
                <a:cs typeface="Calibri"/>
              </a:rPr>
              <a:t>fait</a:t>
            </a:r>
            <a:r>
              <a:rPr sz="1600" spc="320" dirty="0">
                <a:latin typeface="Calibri"/>
                <a:cs typeface="Calibri"/>
              </a:rPr>
              <a:t> </a:t>
            </a:r>
            <a:r>
              <a:rPr sz="1600" dirty="0">
                <a:latin typeface="Calibri"/>
                <a:cs typeface="Calibri"/>
              </a:rPr>
              <a:t>à</a:t>
            </a:r>
            <a:r>
              <a:rPr sz="1600" spc="325" dirty="0">
                <a:latin typeface="Calibri"/>
                <a:cs typeface="Calibri"/>
              </a:rPr>
              <a:t> </a:t>
            </a:r>
            <a:r>
              <a:rPr sz="1600" spc="-10" dirty="0">
                <a:latin typeface="Calibri"/>
                <a:cs typeface="Calibri"/>
              </a:rPr>
              <a:t>l'état solide.</a:t>
            </a:r>
            <a:endParaRPr sz="1600">
              <a:latin typeface="Calibri"/>
              <a:cs typeface="Calibri"/>
            </a:endParaRPr>
          </a:p>
        </p:txBody>
      </p:sp>
      <p:grpSp>
        <p:nvGrpSpPr>
          <p:cNvPr id="10" name="object 10"/>
          <p:cNvGrpSpPr/>
          <p:nvPr/>
        </p:nvGrpSpPr>
        <p:grpSpPr>
          <a:xfrm>
            <a:off x="3390328" y="827214"/>
            <a:ext cx="5589905" cy="4159250"/>
            <a:chOff x="3390328" y="827214"/>
            <a:chExt cx="5589905" cy="4159250"/>
          </a:xfrm>
        </p:grpSpPr>
        <p:pic>
          <p:nvPicPr>
            <p:cNvPr id="11" name="object 11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3399789" y="836676"/>
              <a:ext cx="5561783" cy="4131869"/>
            </a:xfrm>
            <a:prstGeom prst="rect">
              <a:avLst/>
            </a:prstGeom>
          </p:spPr>
        </p:pic>
        <p:sp>
          <p:nvSpPr>
            <p:cNvPr id="12" name="object 12"/>
            <p:cNvSpPr/>
            <p:nvPr/>
          </p:nvSpPr>
          <p:spPr>
            <a:xfrm>
              <a:off x="3395090" y="831977"/>
              <a:ext cx="5580380" cy="4149725"/>
            </a:xfrm>
            <a:custGeom>
              <a:avLst/>
              <a:gdLst/>
              <a:ahLst/>
              <a:cxnLst/>
              <a:rect l="l" t="t" r="r" b="b"/>
              <a:pathLst>
                <a:path w="5580380" h="4149725">
                  <a:moveTo>
                    <a:pt x="0" y="4149725"/>
                  </a:moveTo>
                  <a:lnTo>
                    <a:pt x="5579999" y="4149725"/>
                  </a:lnTo>
                  <a:lnTo>
                    <a:pt x="5579999" y="0"/>
                  </a:lnTo>
                  <a:lnTo>
                    <a:pt x="0" y="0"/>
                  </a:lnTo>
                  <a:lnTo>
                    <a:pt x="0" y="4149725"/>
                  </a:lnTo>
                  <a:close/>
                </a:path>
              </a:pathLst>
            </a:custGeom>
            <a:ln w="952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13" name="object 13"/>
          <p:cNvGrpSpPr/>
          <p:nvPr/>
        </p:nvGrpSpPr>
        <p:grpSpPr>
          <a:xfrm>
            <a:off x="187452" y="5122162"/>
            <a:ext cx="8897620" cy="1731645"/>
            <a:chOff x="187452" y="5122162"/>
            <a:chExt cx="8897620" cy="1731645"/>
          </a:xfrm>
        </p:grpSpPr>
        <p:pic>
          <p:nvPicPr>
            <p:cNvPr id="14" name="object 14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213361" y="5141975"/>
              <a:ext cx="8788904" cy="1645920"/>
            </a:xfrm>
            <a:prstGeom prst="rect">
              <a:avLst/>
            </a:prstGeom>
          </p:spPr>
        </p:pic>
        <p:pic>
          <p:nvPicPr>
            <p:cNvPr id="15" name="object 15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187452" y="5122162"/>
              <a:ext cx="8897112" cy="1731264"/>
            </a:xfrm>
            <a:prstGeom prst="rect">
              <a:avLst/>
            </a:prstGeom>
          </p:spPr>
        </p:pic>
        <p:pic>
          <p:nvPicPr>
            <p:cNvPr id="16" name="object 16"/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251523" y="5157127"/>
              <a:ext cx="8712962" cy="1569720"/>
            </a:xfrm>
            <a:prstGeom prst="rect">
              <a:avLst/>
            </a:prstGeom>
          </p:spPr>
        </p:pic>
      </p:grpSp>
      <p:sp>
        <p:nvSpPr>
          <p:cNvPr id="17" name="object 17"/>
          <p:cNvSpPr txBox="1"/>
          <p:nvPr/>
        </p:nvSpPr>
        <p:spPr>
          <a:xfrm>
            <a:off x="251523" y="5157127"/>
            <a:ext cx="8713470" cy="1569720"/>
          </a:xfrm>
          <a:prstGeom prst="rect">
            <a:avLst/>
          </a:prstGeom>
          <a:ln w="9525">
            <a:solidFill>
              <a:srgbClr val="497DBA"/>
            </a:solidFill>
          </a:ln>
        </p:spPr>
        <p:txBody>
          <a:bodyPr vert="horz" wrap="square" lIns="0" tIns="34290" rIns="0" bIns="0" rtlCol="0">
            <a:spAutoFit/>
          </a:bodyPr>
          <a:lstStyle/>
          <a:p>
            <a:pPr marL="377825" indent="-287020">
              <a:lnSpc>
                <a:spcPct val="100000"/>
              </a:lnSpc>
              <a:spcBef>
                <a:spcPts val="270"/>
              </a:spcBef>
              <a:buFont typeface="Arial"/>
              <a:buChar char="•"/>
              <a:tabLst>
                <a:tab pos="377825" algn="l"/>
              </a:tabLst>
            </a:pPr>
            <a:r>
              <a:rPr sz="1600" dirty="0">
                <a:solidFill>
                  <a:srgbClr val="FFFFFF"/>
                </a:solidFill>
                <a:latin typeface="Calibri"/>
                <a:cs typeface="Calibri"/>
              </a:rPr>
              <a:t>Lorsque</a:t>
            </a:r>
            <a:r>
              <a:rPr sz="1600" spc="27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600" dirty="0">
                <a:solidFill>
                  <a:srgbClr val="FFFFFF"/>
                </a:solidFill>
                <a:latin typeface="Calibri"/>
                <a:cs typeface="Calibri"/>
              </a:rPr>
              <a:t>les</a:t>
            </a:r>
            <a:r>
              <a:rPr sz="1600" spc="28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600" dirty="0">
                <a:solidFill>
                  <a:srgbClr val="FFFFFF"/>
                </a:solidFill>
                <a:latin typeface="Calibri"/>
                <a:cs typeface="Calibri"/>
              </a:rPr>
              <a:t>roches</a:t>
            </a:r>
            <a:r>
              <a:rPr sz="1600" spc="26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600" dirty="0">
                <a:solidFill>
                  <a:srgbClr val="FFFFFF"/>
                </a:solidFill>
                <a:latin typeface="Calibri"/>
                <a:cs typeface="Calibri"/>
              </a:rPr>
              <a:t>sont</a:t>
            </a:r>
            <a:r>
              <a:rPr sz="1600" spc="27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600" dirty="0">
                <a:solidFill>
                  <a:srgbClr val="FFFFFF"/>
                </a:solidFill>
                <a:latin typeface="Calibri"/>
                <a:cs typeface="Calibri"/>
              </a:rPr>
              <a:t>portées</a:t>
            </a:r>
            <a:r>
              <a:rPr sz="1600" spc="26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600" dirty="0">
                <a:solidFill>
                  <a:srgbClr val="FFFFFF"/>
                </a:solidFill>
                <a:latin typeface="Calibri"/>
                <a:cs typeface="Calibri"/>
              </a:rPr>
              <a:t>à</a:t>
            </a:r>
            <a:r>
              <a:rPr sz="1600" spc="29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600" dirty="0">
                <a:solidFill>
                  <a:srgbClr val="FFFFFF"/>
                </a:solidFill>
                <a:latin typeface="Calibri"/>
                <a:cs typeface="Calibri"/>
              </a:rPr>
              <a:t>des</a:t>
            </a:r>
            <a:r>
              <a:rPr sz="1600" spc="26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600" dirty="0">
                <a:solidFill>
                  <a:srgbClr val="FFFFFF"/>
                </a:solidFill>
                <a:latin typeface="Calibri"/>
                <a:cs typeface="Calibri"/>
              </a:rPr>
              <a:t>profondeurs</a:t>
            </a:r>
            <a:r>
              <a:rPr sz="1600" spc="29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600" dirty="0">
                <a:solidFill>
                  <a:srgbClr val="FFFFFF"/>
                </a:solidFill>
                <a:latin typeface="Calibri"/>
                <a:cs typeface="Calibri"/>
              </a:rPr>
              <a:t>différentes</a:t>
            </a:r>
            <a:r>
              <a:rPr sz="1600" spc="26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600" dirty="0">
                <a:solidFill>
                  <a:srgbClr val="FFFFFF"/>
                </a:solidFill>
                <a:latin typeface="Calibri"/>
                <a:cs typeface="Calibri"/>
              </a:rPr>
              <a:t>de</a:t>
            </a:r>
            <a:r>
              <a:rPr sz="1600" spc="27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600" dirty="0">
                <a:solidFill>
                  <a:srgbClr val="FFFFFF"/>
                </a:solidFill>
                <a:latin typeface="Calibri"/>
                <a:cs typeface="Calibri"/>
              </a:rPr>
              <a:t>celles</a:t>
            </a:r>
            <a:r>
              <a:rPr sz="1600" spc="28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600" dirty="0">
                <a:solidFill>
                  <a:srgbClr val="FFFFFF"/>
                </a:solidFill>
                <a:latin typeface="Calibri"/>
                <a:cs typeface="Calibri"/>
              </a:rPr>
              <a:t>où</a:t>
            </a:r>
            <a:r>
              <a:rPr sz="1600" spc="27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600" dirty="0">
                <a:solidFill>
                  <a:srgbClr val="FFFFFF"/>
                </a:solidFill>
                <a:latin typeface="Calibri"/>
                <a:cs typeface="Calibri"/>
              </a:rPr>
              <a:t>elles</a:t>
            </a:r>
            <a:r>
              <a:rPr sz="1600" spc="27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600" dirty="0">
                <a:solidFill>
                  <a:srgbClr val="FFFFFF"/>
                </a:solidFill>
                <a:latin typeface="Calibri"/>
                <a:cs typeface="Calibri"/>
              </a:rPr>
              <a:t>se</a:t>
            </a:r>
            <a:r>
              <a:rPr sz="1600" spc="27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600" spc="-10" dirty="0">
                <a:solidFill>
                  <a:srgbClr val="FFFFFF"/>
                </a:solidFill>
                <a:latin typeface="Calibri"/>
                <a:cs typeface="Calibri"/>
              </a:rPr>
              <a:t>trouvaient</a:t>
            </a:r>
            <a:endParaRPr sz="1600">
              <a:latin typeface="Calibri"/>
              <a:cs typeface="Calibri"/>
            </a:endParaRPr>
          </a:p>
          <a:p>
            <a:pPr marL="377825">
              <a:lnSpc>
                <a:spcPct val="100000"/>
              </a:lnSpc>
            </a:pPr>
            <a:r>
              <a:rPr sz="1600" spc="-10" dirty="0">
                <a:solidFill>
                  <a:srgbClr val="FFFFFF"/>
                </a:solidFill>
                <a:latin typeface="Calibri"/>
                <a:cs typeface="Calibri"/>
              </a:rPr>
              <a:t>initialement, </a:t>
            </a:r>
            <a:r>
              <a:rPr sz="1600" dirty="0">
                <a:solidFill>
                  <a:srgbClr val="FFFFFF"/>
                </a:solidFill>
                <a:latin typeface="Calibri"/>
                <a:cs typeface="Calibri"/>
              </a:rPr>
              <a:t>elles</a:t>
            </a:r>
            <a:r>
              <a:rPr sz="1600" spc="1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600" spc="-10" dirty="0">
                <a:solidFill>
                  <a:srgbClr val="FFFFFF"/>
                </a:solidFill>
                <a:latin typeface="Calibri"/>
                <a:cs typeface="Calibri"/>
              </a:rPr>
              <a:t>recristallisent.</a:t>
            </a:r>
            <a:endParaRPr sz="1600">
              <a:latin typeface="Calibri"/>
              <a:cs typeface="Calibri"/>
            </a:endParaRPr>
          </a:p>
          <a:p>
            <a:pPr marL="377825" marR="81915" indent="-287020">
              <a:lnSpc>
                <a:spcPct val="100000"/>
              </a:lnSpc>
              <a:buFont typeface="Arial"/>
              <a:buChar char="•"/>
              <a:tabLst>
                <a:tab pos="377825" algn="l"/>
              </a:tabLst>
            </a:pPr>
            <a:r>
              <a:rPr sz="1600" dirty="0">
                <a:solidFill>
                  <a:srgbClr val="FFFFFF"/>
                </a:solidFill>
                <a:latin typeface="Calibri"/>
                <a:cs typeface="Calibri"/>
              </a:rPr>
              <a:t>Une</a:t>
            </a:r>
            <a:r>
              <a:rPr sz="1600" spc="-4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600" dirty="0">
                <a:solidFill>
                  <a:srgbClr val="FFFFFF"/>
                </a:solidFill>
                <a:latin typeface="Calibri"/>
                <a:cs typeface="Calibri"/>
              </a:rPr>
              <a:t>telle</a:t>
            </a:r>
            <a:r>
              <a:rPr sz="1600" spc="-3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600" dirty="0">
                <a:solidFill>
                  <a:srgbClr val="FFFFFF"/>
                </a:solidFill>
                <a:latin typeface="Calibri"/>
                <a:cs typeface="Calibri"/>
              </a:rPr>
              <a:t>situation</a:t>
            </a:r>
            <a:r>
              <a:rPr sz="1600" spc="-4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600" dirty="0">
                <a:solidFill>
                  <a:srgbClr val="FFFFFF"/>
                </a:solidFill>
                <a:latin typeface="Calibri"/>
                <a:cs typeface="Calibri"/>
              </a:rPr>
              <a:t>est</a:t>
            </a:r>
            <a:r>
              <a:rPr sz="1600" spc="-2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600" dirty="0">
                <a:solidFill>
                  <a:srgbClr val="FFFFFF"/>
                </a:solidFill>
                <a:latin typeface="Calibri"/>
                <a:cs typeface="Calibri"/>
              </a:rPr>
              <a:t>commune</a:t>
            </a:r>
            <a:r>
              <a:rPr sz="1600" spc="-3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600" dirty="0">
                <a:solidFill>
                  <a:srgbClr val="FFFFFF"/>
                </a:solidFill>
                <a:latin typeface="Calibri"/>
                <a:cs typeface="Calibri"/>
              </a:rPr>
              <a:t>dans</a:t>
            </a:r>
            <a:r>
              <a:rPr sz="1600" spc="-3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600" dirty="0">
                <a:solidFill>
                  <a:srgbClr val="FFFFFF"/>
                </a:solidFill>
                <a:latin typeface="Calibri"/>
                <a:cs typeface="Calibri"/>
              </a:rPr>
              <a:t>la</a:t>
            </a:r>
            <a:r>
              <a:rPr sz="1600" spc="-4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600" dirty="0">
                <a:solidFill>
                  <a:srgbClr val="FFFFFF"/>
                </a:solidFill>
                <a:latin typeface="Calibri"/>
                <a:cs typeface="Calibri"/>
              </a:rPr>
              <a:t>croûte</a:t>
            </a:r>
            <a:r>
              <a:rPr sz="1600" spc="-2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600" dirty="0">
                <a:solidFill>
                  <a:srgbClr val="FFFFFF"/>
                </a:solidFill>
                <a:latin typeface="Calibri"/>
                <a:cs typeface="Calibri"/>
              </a:rPr>
              <a:t>et</a:t>
            </a:r>
            <a:r>
              <a:rPr sz="1600" spc="-2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600" dirty="0">
                <a:solidFill>
                  <a:srgbClr val="FFFFFF"/>
                </a:solidFill>
                <a:latin typeface="Calibri"/>
                <a:cs typeface="Calibri"/>
              </a:rPr>
              <a:t>le</a:t>
            </a:r>
            <a:r>
              <a:rPr sz="1600" spc="-3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600" dirty="0">
                <a:solidFill>
                  <a:srgbClr val="FFFFFF"/>
                </a:solidFill>
                <a:latin typeface="Calibri"/>
                <a:cs typeface="Calibri"/>
              </a:rPr>
              <a:t>manteau</a:t>
            </a:r>
            <a:r>
              <a:rPr sz="1600" spc="-2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600" spc="-10" dirty="0">
                <a:solidFill>
                  <a:srgbClr val="FFFFFF"/>
                </a:solidFill>
                <a:latin typeface="Calibri"/>
                <a:cs typeface="Calibri"/>
              </a:rPr>
              <a:t>terrestre.</a:t>
            </a:r>
            <a:r>
              <a:rPr sz="1600" spc="-2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600" dirty="0">
                <a:solidFill>
                  <a:srgbClr val="FFFFFF"/>
                </a:solidFill>
                <a:latin typeface="Calibri"/>
                <a:cs typeface="Calibri"/>
              </a:rPr>
              <a:t>Cette</a:t>
            </a:r>
            <a:r>
              <a:rPr sz="1600" spc="-2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600" spc="-10" dirty="0">
                <a:solidFill>
                  <a:srgbClr val="FFFFFF"/>
                </a:solidFill>
                <a:latin typeface="Calibri"/>
                <a:cs typeface="Calibri"/>
              </a:rPr>
              <a:t>recristallisation</a:t>
            </a:r>
            <a:r>
              <a:rPr sz="1600" spc="-2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600" dirty="0">
                <a:solidFill>
                  <a:srgbClr val="FFFFFF"/>
                </a:solidFill>
                <a:latin typeface="Calibri"/>
                <a:cs typeface="Calibri"/>
              </a:rPr>
              <a:t>se</a:t>
            </a:r>
            <a:r>
              <a:rPr sz="1600" spc="-3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600" spc="-20" dirty="0">
                <a:solidFill>
                  <a:srgbClr val="FFFFFF"/>
                </a:solidFill>
                <a:latin typeface="Calibri"/>
                <a:cs typeface="Calibri"/>
              </a:rPr>
              <a:t>fait </a:t>
            </a:r>
            <a:r>
              <a:rPr sz="1600" dirty="0">
                <a:solidFill>
                  <a:srgbClr val="FFFFFF"/>
                </a:solidFill>
                <a:latin typeface="Calibri"/>
                <a:cs typeface="Calibri"/>
              </a:rPr>
              <a:t>à</a:t>
            </a:r>
            <a:r>
              <a:rPr sz="1600" spc="-3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600" dirty="0">
                <a:solidFill>
                  <a:srgbClr val="FFFFFF"/>
                </a:solidFill>
                <a:latin typeface="Calibri"/>
                <a:cs typeface="Calibri"/>
              </a:rPr>
              <a:t>l'état</a:t>
            </a:r>
            <a:r>
              <a:rPr sz="1600" spc="-3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600" spc="-10" dirty="0">
                <a:solidFill>
                  <a:srgbClr val="FFFFFF"/>
                </a:solidFill>
                <a:latin typeface="Calibri"/>
                <a:cs typeface="Calibri"/>
              </a:rPr>
              <a:t>solide.</a:t>
            </a:r>
            <a:endParaRPr sz="1600">
              <a:latin typeface="Calibri"/>
              <a:cs typeface="Calibri"/>
            </a:endParaRPr>
          </a:p>
          <a:p>
            <a:pPr marL="377825" marR="80645" indent="-287020">
              <a:lnSpc>
                <a:spcPct val="100000"/>
              </a:lnSpc>
              <a:buFont typeface="Arial"/>
              <a:buChar char="•"/>
              <a:tabLst>
                <a:tab pos="377825" algn="l"/>
              </a:tabLst>
            </a:pPr>
            <a:r>
              <a:rPr sz="1600" dirty="0">
                <a:solidFill>
                  <a:srgbClr val="FFFFFF"/>
                </a:solidFill>
                <a:latin typeface="Calibri"/>
                <a:cs typeface="Calibri"/>
              </a:rPr>
              <a:t>Cette</a:t>
            </a:r>
            <a:r>
              <a:rPr sz="1600" spc="12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600" dirty="0">
                <a:solidFill>
                  <a:srgbClr val="FFFFFF"/>
                </a:solidFill>
                <a:latin typeface="Calibri"/>
                <a:cs typeface="Calibri"/>
              </a:rPr>
              <a:t>transformation</a:t>
            </a:r>
            <a:r>
              <a:rPr sz="1600" spc="12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600" dirty="0">
                <a:solidFill>
                  <a:srgbClr val="FFFFFF"/>
                </a:solidFill>
                <a:latin typeface="Calibri"/>
                <a:cs typeface="Calibri"/>
              </a:rPr>
              <a:t>dépend</a:t>
            </a:r>
            <a:r>
              <a:rPr sz="1600" spc="13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600" dirty="0">
                <a:solidFill>
                  <a:srgbClr val="FFFFFF"/>
                </a:solidFill>
                <a:latin typeface="Calibri"/>
                <a:cs typeface="Calibri"/>
              </a:rPr>
              <a:t>des</a:t>
            </a:r>
            <a:r>
              <a:rPr sz="1600" spc="13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600" dirty="0">
                <a:solidFill>
                  <a:srgbClr val="FFFFFF"/>
                </a:solidFill>
                <a:latin typeface="Calibri"/>
                <a:cs typeface="Calibri"/>
              </a:rPr>
              <a:t>modifications</a:t>
            </a:r>
            <a:r>
              <a:rPr sz="1600" spc="13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600" dirty="0">
                <a:solidFill>
                  <a:srgbClr val="FFFFFF"/>
                </a:solidFill>
                <a:latin typeface="Calibri"/>
                <a:cs typeface="Calibri"/>
              </a:rPr>
              <a:t>de</a:t>
            </a:r>
            <a:r>
              <a:rPr sz="1600" spc="12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600" dirty="0">
                <a:solidFill>
                  <a:srgbClr val="FFFFFF"/>
                </a:solidFill>
                <a:latin typeface="Calibri"/>
                <a:cs typeface="Calibri"/>
              </a:rPr>
              <a:t>la</a:t>
            </a:r>
            <a:r>
              <a:rPr sz="1600" spc="14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600" dirty="0">
                <a:solidFill>
                  <a:srgbClr val="FFFFFF"/>
                </a:solidFill>
                <a:latin typeface="Calibri"/>
                <a:cs typeface="Calibri"/>
              </a:rPr>
              <a:t>pression,</a:t>
            </a:r>
            <a:r>
              <a:rPr sz="1600" spc="12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600" dirty="0">
                <a:solidFill>
                  <a:srgbClr val="FFFFFF"/>
                </a:solidFill>
                <a:latin typeface="Calibri"/>
                <a:cs typeface="Calibri"/>
              </a:rPr>
              <a:t>de</a:t>
            </a:r>
            <a:r>
              <a:rPr sz="1600" spc="12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600" dirty="0">
                <a:solidFill>
                  <a:srgbClr val="FFFFFF"/>
                </a:solidFill>
                <a:latin typeface="Calibri"/>
                <a:cs typeface="Calibri"/>
              </a:rPr>
              <a:t>la</a:t>
            </a:r>
            <a:r>
              <a:rPr sz="1600" spc="13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600" dirty="0">
                <a:solidFill>
                  <a:srgbClr val="FFFFFF"/>
                </a:solidFill>
                <a:latin typeface="Calibri"/>
                <a:cs typeface="Calibri"/>
              </a:rPr>
              <a:t>température</a:t>
            </a:r>
            <a:r>
              <a:rPr sz="1600" spc="14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600" dirty="0">
                <a:solidFill>
                  <a:srgbClr val="FFFFFF"/>
                </a:solidFill>
                <a:latin typeface="Calibri"/>
                <a:cs typeface="Calibri"/>
              </a:rPr>
              <a:t>et</a:t>
            </a:r>
            <a:r>
              <a:rPr sz="1600" spc="13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600" dirty="0">
                <a:solidFill>
                  <a:srgbClr val="FFFFFF"/>
                </a:solidFill>
                <a:latin typeface="Calibri"/>
                <a:cs typeface="Calibri"/>
              </a:rPr>
              <a:t>de</a:t>
            </a:r>
            <a:r>
              <a:rPr sz="1600" spc="12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600" dirty="0">
                <a:solidFill>
                  <a:srgbClr val="FFFFFF"/>
                </a:solidFill>
                <a:latin typeface="Calibri"/>
                <a:cs typeface="Calibri"/>
              </a:rPr>
              <a:t>la</a:t>
            </a:r>
            <a:r>
              <a:rPr sz="1600" spc="13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600" spc="-10" dirty="0">
                <a:solidFill>
                  <a:srgbClr val="FFFFFF"/>
                </a:solidFill>
                <a:latin typeface="Calibri"/>
                <a:cs typeface="Calibri"/>
              </a:rPr>
              <a:t>nature </a:t>
            </a:r>
            <a:r>
              <a:rPr sz="1600" dirty="0">
                <a:solidFill>
                  <a:srgbClr val="FFFFFF"/>
                </a:solidFill>
                <a:latin typeface="Calibri"/>
                <a:cs typeface="Calibri"/>
              </a:rPr>
              <a:t>des</a:t>
            </a:r>
            <a:r>
              <a:rPr sz="1600" spc="-3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600" dirty="0">
                <a:solidFill>
                  <a:srgbClr val="FFFFFF"/>
                </a:solidFill>
                <a:latin typeface="Calibri"/>
                <a:cs typeface="Calibri"/>
              </a:rPr>
              <a:t>fluides</a:t>
            </a:r>
            <a:r>
              <a:rPr sz="1600" spc="-6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600" dirty="0">
                <a:solidFill>
                  <a:srgbClr val="FFFFFF"/>
                </a:solidFill>
                <a:latin typeface="Calibri"/>
                <a:cs typeface="Calibri"/>
              </a:rPr>
              <a:t>lorsque</a:t>
            </a:r>
            <a:r>
              <a:rPr sz="1600" spc="-2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600" dirty="0">
                <a:solidFill>
                  <a:srgbClr val="FFFFFF"/>
                </a:solidFill>
                <a:latin typeface="Calibri"/>
                <a:cs typeface="Calibri"/>
              </a:rPr>
              <a:t>la</a:t>
            </a:r>
            <a:r>
              <a:rPr sz="1600" spc="-6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600" spc="-10" dirty="0">
                <a:solidFill>
                  <a:srgbClr val="FFFFFF"/>
                </a:solidFill>
                <a:latin typeface="Calibri"/>
                <a:cs typeface="Calibri"/>
              </a:rPr>
              <a:t>profondeur</a:t>
            </a:r>
            <a:r>
              <a:rPr sz="1600" spc="-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600" spc="-10" dirty="0">
                <a:solidFill>
                  <a:srgbClr val="FFFFFF"/>
                </a:solidFill>
                <a:latin typeface="Calibri"/>
                <a:cs typeface="Calibri"/>
              </a:rPr>
              <a:t>change.</a:t>
            </a:r>
            <a:endParaRPr sz="16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10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5604668" y="231089"/>
            <a:ext cx="3335654" cy="26924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376555">
              <a:lnSpc>
                <a:spcPct val="100000"/>
              </a:lnSpc>
              <a:spcBef>
                <a:spcPts val="95"/>
              </a:spcBef>
            </a:pPr>
            <a:r>
              <a:rPr sz="1600" dirty="0">
                <a:solidFill>
                  <a:srgbClr val="FFFFFF"/>
                </a:solidFill>
                <a:latin typeface="Calibri"/>
                <a:cs typeface="Calibri"/>
              </a:rPr>
              <a:t>V</a:t>
            </a:r>
            <a:r>
              <a:rPr sz="1600" spc="-3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600" dirty="0">
                <a:solidFill>
                  <a:srgbClr val="FFFFFF"/>
                </a:solidFill>
                <a:latin typeface="Calibri"/>
                <a:cs typeface="Calibri"/>
              </a:rPr>
              <a:t>.</a:t>
            </a:r>
            <a:r>
              <a:rPr sz="1600" spc="-3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600" dirty="0">
                <a:solidFill>
                  <a:srgbClr val="FFFFFF"/>
                </a:solidFill>
                <a:latin typeface="Calibri"/>
                <a:cs typeface="Calibri"/>
              </a:rPr>
              <a:t>Les</a:t>
            </a:r>
            <a:r>
              <a:rPr sz="1600" spc="-3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600" dirty="0">
                <a:solidFill>
                  <a:srgbClr val="FFFFFF"/>
                </a:solidFill>
                <a:latin typeface="Calibri"/>
                <a:cs typeface="Calibri"/>
              </a:rPr>
              <a:t>roches</a:t>
            </a:r>
            <a:r>
              <a:rPr sz="1600" spc="-10" dirty="0">
                <a:solidFill>
                  <a:srgbClr val="FFFFFF"/>
                </a:solidFill>
                <a:latin typeface="Calibri"/>
                <a:cs typeface="Calibri"/>
              </a:rPr>
              <a:t> métamorphiques</a:t>
            </a:r>
            <a:endParaRPr sz="1600">
              <a:latin typeface="Calibri"/>
              <a:cs typeface="Calibri"/>
            </a:endParaRPr>
          </a:p>
        </p:txBody>
      </p:sp>
      <p:pic>
        <p:nvPicPr>
          <p:cNvPr id="3" name="object 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3418332" y="1033267"/>
            <a:ext cx="5638796" cy="3450340"/>
          </a:xfrm>
          <a:prstGeom prst="rect">
            <a:avLst/>
          </a:prstGeom>
        </p:spPr>
      </p:pic>
      <p:sp>
        <p:nvSpPr>
          <p:cNvPr id="4" name="object 4"/>
          <p:cNvSpPr txBox="1"/>
          <p:nvPr/>
        </p:nvSpPr>
        <p:spPr>
          <a:xfrm>
            <a:off x="90017" y="954404"/>
            <a:ext cx="3180080" cy="270764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 marR="5080" algn="just">
              <a:lnSpc>
                <a:spcPct val="100000"/>
              </a:lnSpc>
              <a:spcBef>
                <a:spcPts val="95"/>
              </a:spcBef>
            </a:pPr>
            <a:r>
              <a:rPr sz="1600" dirty="0">
                <a:latin typeface="Calibri"/>
                <a:cs typeface="Calibri"/>
              </a:rPr>
              <a:t>Les</a:t>
            </a:r>
            <a:r>
              <a:rPr sz="1600" spc="335" dirty="0">
                <a:latin typeface="Calibri"/>
                <a:cs typeface="Calibri"/>
              </a:rPr>
              <a:t>  </a:t>
            </a:r>
            <a:r>
              <a:rPr sz="1600" dirty="0">
                <a:latin typeface="Calibri"/>
                <a:cs typeface="Calibri"/>
              </a:rPr>
              <a:t>roches</a:t>
            </a:r>
            <a:r>
              <a:rPr sz="1600" spc="335" dirty="0">
                <a:latin typeface="Calibri"/>
                <a:cs typeface="Calibri"/>
              </a:rPr>
              <a:t>  </a:t>
            </a:r>
            <a:r>
              <a:rPr sz="1600" dirty="0">
                <a:latin typeface="Calibri"/>
                <a:cs typeface="Calibri"/>
              </a:rPr>
              <a:t>métamorphiques</a:t>
            </a:r>
            <a:r>
              <a:rPr sz="1600" spc="330" dirty="0">
                <a:latin typeface="Calibri"/>
                <a:cs typeface="Calibri"/>
              </a:rPr>
              <a:t>  </a:t>
            </a:r>
            <a:r>
              <a:rPr sz="1600" spc="-20" dirty="0">
                <a:latin typeface="Calibri"/>
                <a:cs typeface="Calibri"/>
              </a:rPr>
              <a:t>sont </a:t>
            </a:r>
            <a:r>
              <a:rPr sz="1600" dirty="0">
                <a:latin typeface="Calibri"/>
                <a:cs typeface="Calibri"/>
              </a:rPr>
              <a:t>issues</a:t>
            </a:r>
            <a:r>
              <a:rPr sz="1600" spc="470" dirty="0">
                <a:latin typeface="Calibri"/>
                <a:cs typeface="Calibri"/>
              </a:rPr>
              <a:t> </a:t>
            </a:r>
            <a:r>
              <a:rPr sz="1600" dirty="0">
                <a:latin typeface="Calibri"/>
                <a:cs typeface="Calibri"/>
              </a:rPr>
              <a:t>de</a:t>
            </a:r>
            <a:r>
              <a:rPr sz="1600" spc="470" dirty="0">
                <a:latin typeface="Calibri"/>
                <a:cs typeface="Calibri"/>
              </a:rPr>
              <a:t> </a:t>
            </a:r>
            <a:r>
              <a:rPr sz="1600" dirty="0">
                <a:latin typeface="Calibri"/>
                <a:cs typeface="Calibri"/>
              </a:rPr>
              <a:t>la</a:t>
            </a:r>
            <a:r>
              <a:rPr sz="1600" spc="465" dirty="0">
                <a:latin typeface="Calibri"/>
                <a:cs typeface="Calibri"/>
              </a:rPr>
              <a:t> </a:t>
            </a:r>
            <a:r>
              <a:rPr sz="1600" dirty="0">
                <a:latin typeface="Calibri"/>
                <a:cs typeface="Calibri"/>
              </a:rPr>
              <a:t>transformation</a:t>
            </a:r>
            <a:r>
              <a:rPr sz="1600" spc="475" dirty="0">
                <a:latin typeface="Calibri"/>
                <a:cs typeface="Calibri"/>
              </a:rPr>
              <a:t> </a:t>
            </a:r>
            <a:r>
              <a:rPr sz="1600" dirty="0">
                <a:latin typeface="Calibri"/>
                <a:cs typeface="Calibri"/>
              </a:rPr>
              <a:t>à</a:t>
            </a:r>
            <a:r>
              <a:rPr sz="1600" spc="465" dirty="0">
                <a:latin typeface="Calibri"/>
                <a:cs typeface="Calibri"/>
              </a:rPr>
              <a:t> </a:t>
            </a:r>
            <a:r>
              <a:rPr sz="1600" spc="-10" dirty="0">
                <a:latin typeface="Calibri"/>
                <a:cs typeface="Calibri"/>
              </a:rPr>
              <a:t>l’état </a:t>
            </a:r>
            <a:r>
              <a:rPr sz="1600" dirty="0">
                <a:latin typeface="Calibri"/>
                <a:cs typeface="Calibri"/>
              </a:rPr>
              <a:t>solide</a:t>
            </a:r>
            <a:r>
              <a:rPr sz="1600" spc="235" dirty="0">
                <a:latin typeface="Calibri"/>
                <a:cs typeface="Calibri"/>
              </a:rPr>
              <a:t>   </a:t>
            </a:r>
            <a:r>
              <a:rPr sz="1600" dirty="0">
                <a:latin typeface="Calibri"/>
                <a:cs typeface="Calibri"/>
              </a:rPr>
              <a:t>d’une</a:t>
            </a:r>
            <a:r>
              <a:rPr sz="1600" spc="240" dirty="0">
                <a:latin typeface="Calibri"/>
                <a:cs typeface="Calibri"/>
              </a:rPr>
              <a:t>   </a:t>
            </a:r>
            <a:r>
              <a:rPr sz="1600" dirty="0">
                <a:latin typeface="Calibri"/>
                <a:cs typeface="Calibri"/>
              </a:rPr>
              <a:t>roche</a:t>
            </a:r>
            <a:r>
              <a:rPr sz="1600" spc="240" dirty="0">
                <a:latin typeface="Calibri"/>
                <a:cs typeface="Calibri"/>
              </a:rPr>
              <a:t>   </a:t>
            </a:r>
            <a:r>
              <a:rPr sz="1600" spc="-10" dirty="0">
                <a:latin typeface="Calibri"/>
                <a:cs typeface="Calibri"/>
              </a:rPr>
              <a:t>préexistante </a:t>
            </a:r>
            <a:r>
              <a:rPr sz="1600" dirty="0">
                <a:latin typeface="Calibri"/>
                <a:cs typeface="Calibri"/>
              </a:rPr>
              <a:t>(volcaniques,</a:t>
            </a:r>
            <a:r>
              <a:rPr sz="1600" spc="285" dirty="0">
                <a:latin typeface="Calibri"/>
                <a:cs typeface="Calibri"/>
              </a:rPr>
              <a:t>    </a:t>
            </a:r>
            <a:r>
              <a:rPr sz="1600" dirty="0">
                <a:latin typeface="Calibri"/>
                <a:cs typeface="Calibri"/>
              </a:rPr>
              <a:t>sédimentaires</a:t>
            </a:r>
            <a:r>
              <a:rPr sz="1600" spc="290" dirty="0">
                <a:latin typeface="Calibri"/>
                <a:cs typeface="Calibri"/>
              </a:rPr>
              <a:t>    </a:t>
            </a:r>
            <a:r>
              <a:rPr sz="1600" spc="-25" dirty="0">
                <a:latin typeface="Calibri"/>
                <a:cs typeface="Calibri"/>
              </a:rPr>
              <a:t>ou </a:t>
            </a:r>
            <a:r>
              <a:rPr sz="1600" spc="-10" dirty="0">
                <a:latin typeface="Calibri"/>
                <a:cs typeface="Calibri"/>
              </a:rPr>
              <a:t>métamorphiques)</a:t>
            </a:r>
            <a:r>
              <a:rPr sz="1600" dirty="0">
                <a:latin typeface="Calibri"/>
                <a:cs typeface="Calibri"/>
              </a:rPr>
              <a:t> causée</a:t>
            </a:r>
            <a:r>
              <a:rPr sz="1600" spc="-15" dirty="0">
                <a:latin typeface="Calibri"/>
                <a:cs typeface="Calibri"/>
              </a:rPr>
              <a:t> </a:t>
            </a:r>
            <a:r>
              <a:rPr sz="1600" dirty="0">
                <a:latin typeface="Calibri"/>
                <a:cs typeface="Calibri"/>
              </a:rPr>
              <a:t>par</a:t>
            </a:r>
            <a:r>
              <a:rPr sz="1600" spc="-35" dirty="0">
                <a:latin typeface="Calibri"/>
                <a:cs typeface="Calibri"/>
              </a:rPr>
              <a:t> </a:t>
            </a:r>
            <a:r>
              <a:rPr sz="1600" spc="-50" dirty="0">
                <a:latin typeface="Calibri"/>
                <a:cs typeface="Calibri"/>
              </a:rPr>
              <a:t>:</a:t>
            </a:r>
            <a:endParaRPr sz="1600">
              <a:latin typeface="Calibri"/>
              <a:cs typeface="Calibri"/>
            </a:endParaRPr>
          </a:p>
          <a:p>
            <a:pPr marL="12700" marR="108585" indent="147320">
              <a:lnSpc>
                <a:spcPct val="100000"/>
              </a:lnSpc>
              <a:spcBef>
                <a:spcPts val="1925"/>
              </a:spcBef>
              <a:buChar char="•"/>
              <a:tabLst>
                <a:tab pos="160020" algn="l"/>
              </a:tabLst>
            </a:pPr>
            <a:r>
              <a:rPr sz="1600" spc="-30" dirty="0">
                <a:latin typeface="Calibri"/>
                <a:cs typeface="Calibri"/>
              </a:rPr>
              <a:t>L’élévation</a:t>
            </a:r>
            <a:r>
              <a:rPr sz="1600" spc="-15" dirty="0">
                <a:latin typeface="Calibri"/>
                <a:cs typeface="Calibri"/>
              </a:rPr>
              <a:t> </a:t>
            </a:r>
            <a:r>
              <a:rPr sz="1600" dirty="0">
                <a:latin typeface="Calibri"/>
                <a:cs typeface="Calibri"/>
              </a:rPr>
              <a:t>de</a:t>
            </a:r>
            <a:r>
              <a:rPr sz="1600" spc="-20" dirty="0">
                <a:latin typeface="Calibri"/>
                <a:cs typeface="Calibri"/>
              </a:rPr>
              <a:t> </a:t>
            </a:r>
            <a:r>
              <a:rPr sz="1600" dirty="0">
                <a:latin typeface="Calibri"/>
                <a:cs typeface="Calibri"/>
              </a:rPr>
              <a:t>la</a:t>
            </a:r>
            <a:r>
              <a:rPr sz="1600" spc="-45" dirty="0">
                <a:latin typeface="Calibri"/>
                <a:cs typeface="Calibri"/>
              </a:rPr>
              <a:t> </a:t>
            </a:r>
            <a:r>
              <a:rPr sz="1600" spc="-10" dirty="0">
                <a:latin typeface="Calibri"/>
                <a:cs typeface="Calibri"/>
              </a:rPr>
              <a:t>température</a:t>
            </a:r>
            <a:r>
              <a:rPr sz="1600" spc="5" dirty="0">
                <a:latin typeface="Calibri"/>
                <a:cs typeface="Calibri"/>
              </a:rPr>
              <a:t> </a:t>
            </a:r>
            <a:r>
              <a:rPr sz="1600" spc="-20" dirty="0">
                <a:latin typeface="Calibri"/>
                <a:cs typeface="Calibri"/>
              </a:rPr>
              <a:t>et/ou </a:t>
            </a:r>
            <a:r>
              <a:rPr sz="1600" dirty="0">
                <a:latin typeface="Calibri"/>
                <a:cs typeface="Calibri"/>
              </a:rPr>
              <a:t>de</a:t>
            </a:r>
            <a:r>
              <a:rPr sz="1600" spc="-5" dirty="0">
                <a:latin typeface="Calibri"/>
                <a:cs typeface="Calibri"/>
              </a:rPr>
              <a:t> </a:t>
            </a:r>
            <a:r>
              <a:rPr sz="1600" dirty="0">
                <a:latin typeface="Calibri"/>
                <a:cs typeface="Calibri"/>
              </a:rPr>
              <a:t>la</a:t>
            </a:r>
            <a:r>
              <a:rPr sz="1600" spc="-20" dirty="0">
                <a:latin typeface="Calibri"/>
                <a:cs typeface="Calibri"/>
              </a:rPr>
              <a:t> </a:t>
            </a:r>
            <a:r>
              <a:rPr sz="1600" spc="-10" dirty="0">
                <a:latin typeface="Calibri"/>
                <a:cs typeface="Calibri"/>
              </a:rPr>
              <a:t>pression,</a:t>
            </a:r>
            <a:endParaRPr sz="1600">
              <a:latin typeface="Calibri"/>
              <a:cs typeface="Calibri"/>
            </a:endParaRPr>
          </a:p>
          <a:p>
            <a:pPr marL="160020" indent="-147320">
              <a:lnSpc>
                <a:spcPct val="100000"/>
              </a:lnSpc>
              <a:buChar char="•"/>
              <a:tabLst>
                <a:tab pos="160020" algn="l"/>
              </a:tabLst>
            </a:pPr>
            <a:r>
              <a:rPr sz="1600" dirty="0">
                <a:latin typeface="Calibri"/>
                <a:cs typeface="Calibri"/>
              </a:rPr>
              <a:t>La</a:t>
            </a:r>
            <a:r>
              <a:rPr sz="1600" spc="-45" dirty="0">
                <a:latin typeface="Calibri"/>
                <a:cs typeface="Calibri"/>
              </a:rPr>
              <a:t> </a:t>
            </a:r>
            <a:r>
              <a:rPr sz="1600" dirty="0">
                <a:latin typeface="Calibri"/>
                <a:cs typeface="Calibri"/>
              </a:rPr>
              <a:t>présence</a:t>
            </a:r>
            <a:r>
              <a:rPr sz="1600" spc="-15" dirty="0">
                <a:latin typeface="Calibri"/>
                <a:cs typeface="Calibri"/>
              </a:rPr>
              <a:t> </a:t>
            </a:r>
            <a:r>
              <a:rPr sz="1600" dirty="0">
                <a:latin typeface="Calibri"/>
                <a:cs typeface="Calibri"/>
              </a:rPr>
              <a:t>de</a:t>
            </a:r>
            <a:r>
              <a:rPr sz="1600" spc="-40" dirty="0">
                <a:latin typeface="Calibri"/>
                <a:cs typeface="Calibri"/>
              </a:rPr>
              <a:t> </a:t>
            </a:r>
            <a:r>
              <a:rPr sz="1600" spc="-10" dirty="0">
                <a:latin typeface="Calibri"/>
                <a:cs typeface="Calibri"/>
              </a:rPr>
              <a:t>fluides*,</a:t>
            </a:r>
            <a:endParaRPr sz="1600">
              <a:latin typeface="Calibri"/>
              <a:cs typeface="Calibri"/>
            </a:endParaRPr>
          </a:p>
          <a:p>
            <a:pPr marL="12700" marR="597535" indent="147320">
              <a:lnSpc>
                <a:spcPct val="100000"/>
              </a:lnSpc>
              <a:buChar char="•"/>
              <a:tabLst>
                <a:tab pos="160020" algn="l"/>
              </a:tabLst>
            </a:pPr>
            <a:r>
              <a:rPr sz="1600" dirty="0">
                <a:latin typeface="Calibri"/>
                <a:cs typeface="Calibri"/>
              </a:rPr>
              <a:t>La </a:t>
            </a:r>
            <a:r>
              <a:rPr sz="1600" spc="-10" dirty="0">
                <a:latin typeface="Calibri"/>
                <a:cs typeface="Calibri"/>
              </a:rPr>
              <a:t>cristallisation</a:t>
            </a:r>
            <a:r>
              <a:rPr sz="1600" spc="-30" dirty="0">
                <a:latin typeface="Calibri"/>
                <a:cs typeface="Calibri"/>
              </a:rPr>
              <a:t> </a:t>
            </a:r>
            <a:r>
              <a:rPr sz="1600" dirty="0">
                <a:latin typeface="Calibri"/>
                <a:cs typeface="Calibri"/>
              </a:rPr>
              <a:t>de</a:t>
            </a:r>
            <a:r>
              <a:rPr sz="1600" spc="10" dirty="0">
                <a:latin typeface="Calibri"/>
                <a:cs typeface="Calibri"/>
              </a:rPr>
              <a:t> </a:t>
            </a:r>
            <a:r>
              <a:rPr sz="1600" spc="-10" dirty="0">
                <a:latin typeface="Calibri"/>
                <a:cs typeface="Calibri"/>
              </a:rPr>
              <a:t>nouveaux </a:t>
            </a:r>
            <a:r>
              <a:rPr sz="1600" dirty="0">
                <a:latin typeface="Calibri"/>
                <a:cs typeface="Calibri"/>
              </a:rPr>
              <a:t>minéraux</a:t>
            </a:r>
            <a:r>
              <a:rPr sz="1600" spc="-85" dirty="0">
                <a:latin typeface="Calibri"/>
                <a:cs typeface="Calibri"/>
              </a:rPr>
              <a:t> </a:t>
            </a:r>
            <a:r>
              <a:rPr sz="1600" spc="-10" dirty="0">
                <a:latin typeface="Calibri"/>
                <a:cs typeface="Calibri"/>
              </a:rPr>
              <a:t>(néoformés),</a:t>
            </a:r>
            <a:endParaRPr sz="1600">
              <a:latin typeface="Calibri"/>
              <a:cs typeface="Calibri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90017" y="3637026"/>
            <a:ext cx="3138805" cy="12446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 marR="5080" indent="147320">
              <a:lnSpc>
                <a:spcPct val="100000"/>
              </a:lnSpc>
              <a:spcBef>
                <a:spcPts val="95"/>
              </a:spcBef>
              <a:buChar char="•"/>
              <a:tabLst>
                <a:tab pos="160020" algn="l"/>
              </a:tabLst>
            </a:pPr>
            <a:r>
              <a:rPr sz="1600" spc="-20" dirty="0">
                <a:latin typeface="Calibri"/>
                <a:cs typeface="Calibri"/>
              </a:rPr>
              <a:t>L’acquisition</a:t>
            </a:r>
            <a:r>
              <a:rPr sz="1600" spc="-35" dirty="0">
                <a:latin typeface="Calibri"/>
                <a:cs typeface="Calibri"/>
              </a:rPr>
              <a:t> </a:t>
            </a:r>
            <a:r>
              <a:rPr sz="1600" dirty="0">
                <a:latin typeface="Calibri"/>
                <a:cs typeface="Calibri"/>
              </a:rPr>
              <a:t>de</a:t>
            </a:r>
            <a:r>
              <a:rPr sz="1600" spc="-20" dirty="0">
                <a:latin typeface="Calibri"/>
                <a:cs typeface="Calibri"/>
              </a:rPr>
              <a:t> </a:t>
            </a:r>
            <a:r>
              <a:rPr sz="1600" spc="-10" dirty="0">
                <a:latin typeface="Calibri"/>
                <a:cs typeface="Calibri"/>
              </a:rPr>
              <a:t>textures</a:t>
            </a:r>
            <a:r>
              <a:rPr sz="1600" spc="-20" dirty="0">
                <a:latin typeface="Calibri"/>
                <a:cs typeface="Calibri"/>
              </a:rPr>
              <a:t> </a:t>
            </a:r>
            <a:r>
              <a:rPr sz="1600" spc="-25" dirty="0">
                <a:latin typeface="Calibri"/>
                <a:cs typeface="Calibri"/>
              </a:rPr>
              <a:t>et </a:t>
            </a:r>
            <a:r>
              <a:rPr sz="1600" spc="-10" dirty="0">
                <a:latin typeface="Calibri"/>
                <a:cs typeface="Calibri"/>
              </a:rPr>
              <a:t>structures</a:t>
            </a:r>
            <a:r>
              <a:rPr sz="1600" spc="-35" dirty="0">
                <a:latin typeface="Calibri"/>
                <a:cs typeface="Calibri"/>
              </a:rPr>
              <a:t> </a:t>
            </a:r>
            <a:r>
              <a:rPr sz="1600" dirty="0">
                <a:latin typeface="Calibri"/>
                <a:cs typeface="Calibri"/>
              </a:rPr>
              <a:t>sous</a:t>
            </a:r>
            <a:r>
              <a:rPr sz="1600" spc="-40" dirty="0">
                <a:latin typeface="Calibri"/>
                <a:cs typeface="Calibri"/>
              </a:rPr>
              <a:t> </a:t>
            </a:r>
            <a:r>
              <a:rPr sz="1600" dirty="0">
                <a:latin typeface="Calibri"/>
                <a:cs typeface="Calibri"/>
              </a:rPr>
              <a:t>l’influence</a:t>
            </a:r>
            <a:r>
              <a:rPr sz="1600" spc="-70" dirty="0">
                <a:latin typeface="Calibri"/>
                <a:cs typeface="Calibri"/>
              </a:rPr>
              <a:t> </a:t>
            </a:r>
            <a:r>
              <a:rPr sz="1600" spc="-25" dirty="0">
                <a:latin typeface="Calibri"/>
                <a:cs typeface="Calibri"/>
              </a:rPr>
              <a:t>de </a:t>
            </a:r>
            <a:r>
              <a:rPr sz="1600" dirty="0">
                <a:latin typeface="Calibri"/>
                <a:cs typeface="Calibri"/>
              </a:rPr>
              <a:t>conditions</a:t>
            </a:r>
            <a:r>
              <a:rPr sz="1600" spc="-60" dirty="0">
                <a:latin typeface="Calibri"/>
                <a:cs typeface="Calibri"/>
              </a:rPr>
              <a:t> </a:t>
            </a:r>
            <a:r>
              <a:rPr sz="1600" spc="-10" dirty="0">
                <a:latin typeface="Calibri"/>
                <a:cs typeface="Calibri"/>
              </a:rPr>
              <a:t>physiques</a:t>
            </a:r>
            <a:r>
              <a:rPr sz="1600" spc="-70" dirty="0">
                <a:latin typeface="Calibri"/>
                <a:cs typeface="Calibri"/>
              </a:rPr>
              <a:t> </a:t>
            </a:r>
            <a:r>
              <a:rPr sz="1600" dirty="0">
                <a:latin typeface="Calibri"/>
                <a:cs typeface="Calibri"/>
              </a:rPr>
              <a:t>et/ou</a:t>
            </a:r>
            <a:r>
              <a:rPr sz="1600" spc="-50" dirty="0">
                <a:latin typeface="Calibri"/>
                <a:cs typeface="Calibri"/>
              </a:rPr>
              <a:t> </a:t>
            </a:r>
            <a:r>
              <a:rPr sz="1600" spc="-10" dirty="0">
                <a:latin typeface="Calibri"/>
                <a:cs typeface="Calibri"/>
              </a:rPr>
              <a:t>chimiques différentes</a:t>
            </a:r>
            <a:r>
              <a:rPr sz="1600" spc="-30" dirty="0">
                <a:latin typeface="Calibri"/>
                <a:cs typeface="Calibri"/>
              </a:rPr>
              <a:t> </a:t>
            </a:r>
            <a:r>
              <a:rPr sz="1600" dirty="0">
                <a:latin typeface="Calibri"/>
                <a:cs typeface="Calibri"/>
              </a:rPr>
              <a:t>de</a:t>
            </a:r>
            <a:r>
              <a:rPr sz="1600" spc="-25" dirty="0">
                <a:latin typeface="Calibri"/>
                <a:cs typeface="Calibri"/>
              </a:rPr>
              <a:t> </a:t>
            </a:r>
            <a:r>
              <a:rPr sz="1600" dirty="0">
                <a:latin typeface="Calibri"/>
                <a:cs typeface="Calibri"/>
              </a:rPr>
              <a:t>celles</a:t>
            </a:r>
            <a:r>
              <a:rPr sz="1600" spc="-25" dirty="0">
                <a:latin typeface="Calibri"/>
                <a:cs typeface="Calibri"/>
              </a:rPr>
              <a:t> </a:t>
            </a:r>
            <a:r>
              <a:rPr sz="1600" spc="-10" dirty="0">
                <a:latin typeface="Calibri"/>
                <a:cs typeface="Calibri"/>
              </a:rPr>
              <a:t>auxquelles</a:t>
            </a:r>
            <a:r>
              <a:rPr sz="1600" spc="-55" dirty="0">
                <a:latin typeface="Calibri"/>
                <a:cs typeface="Calibri"/>
              </a:rPr>
              <a:t> </a:t>
            </a:r>
            <a:r>
              <a:rPr sz="1600" spc="-25" dirty="0">
                <a:latin typeface="Calibri"/>
                <a:cs typeface="Calibri"/>
              </a:rPr>
              <a:t>la</a:t>
            </a:r>
            <a:endParaRPr sz="160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</a:pPr>
            <a:r>
              <a:rPr sz="1600" dirty="0">
                <a:latin typeface="Calibri"/>
                <a:cs typeface="Calibri"/>
              </a:rPr>
              <a:t>roche</a:t>
            </a:r>
            <a:r>
              <a:rPr sz="1600" spc="-40" dirty="0">
                <a:latin typeface="Calibri"/>
                <a:cs typeface="Calibri"/>
              </a:rPr>
              <a:t> </a:t>
            </a:r>
            <a:r>
              <a:rPr sz="1600" spc="-20" dirty="0">
                <a:latin typeface="Calibri"/>
                <a:cs typeface="Calibri"/>
              </a:rPr>
              <a:t>s’était</a:t>
            </a:r>
            <a:r>
              <a:rPr sz="1600" spc="-55" dirty="0">
                <a:latin typeface="Calibri"/>
                <a:cs typeface="Calibri"/>
              </a:rPr>
              <a:t> </a:t>
            </a:r>
            <a:r>
              <a:rPr sz="1600" spc="-10" dirty="0">
                <a:latin typeface="Calibri"/>
                <a:cs typeface="Calibri"/>
              </a:rPr>
              <a:t>formée.</a:t>
            </a:r>
            <a:endParaRPr sz="1600">
              <a:latin typeface="Calibri"/>
              <a:cs typeface="Calibri"/>
            </a:endParaRPr>
          </a:p>
        </p:txBody>
      </p:sp>
      <p:pic>
        <p:nvPicPr>
          <p:cNvPr id="6" name="object 6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123444" y="5289803"/>
            <a:ext cx="8897112" cy="1435608"/>
          </a:xfrm>
          <a:prstGeom prst="rect">
            <a:avLst/>
          </a:prstGeom>
        </p:spPr>
      </p:pic>
      <p:sp>
        <p:nvSpPr>
          <p:cNvPr id="7" name="object 7"/>
          <p:cNvSpPr txBox="1"/>
          <p:nvPr/>
        </p:nvSpPr>
        <p:spPr>
          <a:xfrm>
            <a:off x="179514" y="5345887"/>
            <a:ext cx="8785225" cy="1323975"/>
          </a:xfrm>
          <a:prstGeom prst="rect">
            <a:avLst/>
          </a:prstGeom>
          <a:ln w="9525">
            <a:solidFill>
              <a:srgbClr val="4F81BC"/>
            </a:solidFill>
          </a:ln>
        </p:spPr>
        <p:txBody>
          <a:bodyPr vert="horz" wrap="square" lIns="0" tIns="34290" rIns="0" bIns="0" rtlCol="0">
            <a:spAutoFit/>
          </a:bodyPr>
          <a:lstStyle/>
          <a:p>
            <a:pPr marL="91440">
              <a:lnSpc>
                <a:spcPct val="100000"/>
              </a:lnSpc>
              <a:spcBef>
                <a:spcPts val="270"/>
              </a:spcBef>
            </a:pPr>
            <a:r>
              <a:rPr sz="1600" dirty="0">
                <a:latin typeface="Calibri"/>
                <a:cs typeface="Calibri"/>
              </a:rPr>
              <a:t>Le</a:t>
            </a:r>
            <a:r>
              <a:rPr sz="1600" spc="-20" dirty="0">
                <a:latin typeface="Calibri"/>
                <a:cs typeface="Calibri"/>
              </a:rPr>
              <a:t> </a:t>
            </a:r>
            <a:r>
              <a:rPr sz="1600" spc="-10" dirty="0">
                <a:latin typeface="Calibri"/>
                <a:cs typeface="Calibri"/>
              </a:rPr>
              <a:t>métamorphisme</a:t>
            </a:r>
            <a:r>
              <a:rPr sz="1600" dirty="0">
                <a:latin typeface="Calibri"/>
                <a:cs typeface="Calibri"/>
              </a:rPr>
              <a:t> se</a:t>
            </a:r>
            <a:r>
              <a:rPr sz="1600" spc="-20" dirty="0">
                <a:latin typeface="Calibri"/>
                <a:cs typeface="Calibri"/>
              </a:rPr>
              <a:t> </a:t>
            </a:r>
            <a:r>
              <a:rPr sz="1600" dirty="0">
                <a:latin typeface="Calibri"/>
                <a:cs typeface="Calibri"/>
              </a:rPr>
              <a:t>forme</a:t>
            </a:r>
            <a:r>
              <a:rPr sz="1600" spc="5" dirty="0">
                <a:latin typeface="Calibri"/>
                <a:cs typeface="Calibri"/>
              </a:rPr>
              <a:t> </a:t>
            </a:r>
            <a:r>
              <a:rPr sz="1600" dirty="0">
                <a:latin typeface="Calibri"/>
                <a:cs typeface="Calibri"/>
              </a:rPr>
              <a:t>selon</a:t>
            </a:r>
            <a:r>
              <a:rPr sz="1600" spc="-25" dirty="0">
                <a:latin typeface="Calibri"/>
                <a:cs typeface="Calibri"/>
              </a:rPr>
              <a:t> </a:t>
            </a:r>
            <a:r>
              <a:rPr sz="1600" dirty="0">
                <a:latin typeface="Calibri"/>
                <a:cs typeface="Calibri"/>
              </a:rPr>
              <a:t>des</a:t>
            </a:r>
            <a:r>
              <a:rPr sz="1600" spc="-15" dirty="0">
                <a:latin typeface="Calibri"/>
                <a:cs typeface="Calibri"/>
              </a:rPr>
              <a:t> </a:t>
            </a:r>
            <a:r>
              <a:rPr sz="1600" spc="-10" dirty="0">
                <a:latin typeface="Calibri"/>
                <a:cs typeface="Calibri"/>
              </a:rPr>
              <a:t>intervalles</a:t>
            </a:r>
            <a:r>
              <a:rPr sz="1600" spc="-35" dirty="0">
                <a:latin typeface="Calibri"/>
                <a:cs typeface="Calibri"/>
              </a:rPr>
              <a:t> </a:t>
            </a:r>
            <a:r>
              <a:rPr sz="1600" dirty="0">
                <a:latin typeface="Calibri"/>
                <a:cs typeface="Calibri"/>
              </a:rPr>
              <a:t>de</a:t>
            </a:r>
            <a:r>
              <a:rPr sz="1600" spc="-15" dirty="0">
                <a:latin typeface="Calibri"/>
                <a:cs typeface="Calibri"/>
              </a:rPr>
              <a:t> </a:t>
            </a:r>
            <a:r>
              <a:rPr sz="1600" spc="-20" dirty="0">
                <a:latin typeface="Calibri"/>
                <a:cs typeface="Calibri"/>
              </a:rPr>
              <a:t>pression-</a:t>
            </a:r>
            <a:r>
              <a:rPr sz="1600" spc="-10" dirty="0">
                <a:latin typeface="Calibri"/>
                <a:cs typeface="Calibri"/>
              </a:rPr>
              <a:t>température</a:t>
            </a:r>
            <a:r>
              <a:rPr sz="1600" spc="15" dirty="0">
                <a:latin typeface="Calibri"/>
                <a:cs typeface="Calibri"/>
              </a:rPr>
              <a:t> </a:t>
            </a:r>
            <a:r>
              <a:rPr sz="1600" dirty="0">
                <a:latin typeface="Calibri"/>
                <a:cs typeface="Calibri"/>
              </a:rPr>
              <a:t>bien</a:t>
            </a:r>
            <a:r>
              <a:rPr sz="1600" spc="-30" dirty="0">
                <a:latin typeface="Calibri"/>
                <a:cs typeface="Calibri"/>
              </a:rPr>
              <a:t> </a:t>
            </a:r>
            <a:r>
              <a:rPr sz="1600" dirty="0">
                <a:latin typeface="Calibri"/>
                <a:cs typeface="Calibri"/>
              </a:rPr>
              <a:t>définis</a:t>
            </a:r>
            <a:r>
              <a:rPr sz="1600" spc="-45" dirty="0">
                <a:latin typeface="Calibri"/>
                <a:cs typeface="Calibri"/>
              </a:rPr>
              <a:t> </a:t>
            </a:r>
            <a:r>
              <a:rPr sz="1600" spc="-50" dirty="0">
                <a:latin typeface="Calibri"/>
                <a:cs typeface="Calibri"/>
              </a:rPr>
              <a:t>:</a:t>
            </a:r>
            <a:endParaRPr sz="1600">
              <a:latin typeface="Calibri"/>
              <a:cs typeface="Calibri"/>
            </a:endParaRPr>
          </a:p>
          <a:p>
            <a:pPr marL="508000" indent="-147320">
              <a:lnSpc>
                <a:spcPct val="100000"/>
              </a:lnSpc>
              <a:spcBef>
                <a:spcPts val="1920"/>
              </a:spcBef>
              <a:buChar char="•"/>
              <a:tabLst>
                <a:tab pos="508000" algn="l"/>
              </a:tabLst>
            </a:pPr>
            <a:r>
              <a:rPr sz="1600" spc="-10" dirty="0">
                <a:latin typeface="Calibri"/>
                <a:cs typeface="Calibri"/>
              </a:rPr>
              <a:t>Au-</a:t>
            </a:r>
            <a:r>
              <a:rPr sz="1600" dirty="0">
                <a:latin typeface="Calibri"/>
                <a:cs typeface="Calibri"/>
              </a:rPr>
              <a:t>delà</a:t>
            </a:r>
            <a:r>
              <a:rPr sz="1600" spc="-20" dirty="0">
                <a:latin typeface="Calibri"/>
                <a:cs typeface="Calibri"/>
              </a:rPr>
              <a:t> </a:t>
            </a:r>
            <a:r>
              <a:rPr sz="1600" dirty="0">
                <a:latin typeface="Calibri"/>
                <a:cs typeface="Calibri"/>
              </a:rPr>
              <a:t>de</a:t>
            </a:r>
            <a:r>
              <a:rPr sz="1600" spc="-25" dirty="0">
                <a:latin typeface="Calibri"/>
                <a:cs typeface="Calibri"/>
              </a:rPr>
              <a:t> </a:t>
            </a:r>
            <a:r>
              <a:rPr sz="1600" dirty="0">
                <a:latin typeface="Calibri"/>
                <a:cs typeface="Calibri"/>
              </a:rPr>
              <a:t>la</a:t>
            </a:r>
            <a:r>
              <a:rPr sz="1600" spc="-20" dirty="0">
                <a:latin typeface="Calibri"/>
                <a:cs typeface="Calibri"/>
              </a:rPr>
              <a:t> </a:t>
            </a:r>
            <a:r>
              <a:rPr sz="1600" dirty="0">
                <a:latin typeface="Calibri"/>
                <a:cs typeface="Calibri"/>
              </a:rPr>
              <a:t>diagenèse</a:t>
            </a:r>
            <a:r>
              <a:rPr sz="1600" spc="-20" dirty="0">
                <a:latin typeface="Calibri"/>
                <a:cs typeface="Calibri"/>
              </a:rPr>
              <a:t> </a:t>
            </a:r>
            <a:r>
              <a:rPr sz="1600" dirty="0">
                <a:latin typeface="Calibri"/>
                <a:cs typeface="Calibri"/>
              </a:rPr>
              <a:t>:</a:t>
            </a:r>
            <a:r>
              <a:rPr sz="1600" spc="-15" dirty="0">
                <a:latin typeface="Calibri"/>
                <a:cs typeface="Calibri"/>
              </a:rPr>
              <a:t> </a:t>
            </a:r>
            <a:r>
              <a:rPr sz="1600" dirty="0">
                <a:latin typeface="Calibri"/>
                <a:cs typeface="Calibri"/>
              </a:rPr>
              <a:t>&gt;</a:t>
            </a:r>
            <a:r>
              <a:rPr sz="1600" spc="-10" dirty="0">
                <a:latin typeface="Calibri"/>
                <a:cs typeface="Calibri"/>
              </a:rPr>
              <a:t> ~200°C,</a:t>
            </a:r>
            <a:endParaRPr sz="1600">
              <a:latin typeface="Calibri"/>
              <a:cs typeface="Calibri"/>
            </a:endParaRPr>
          </a:p>
          <a:p>
            <a:pPr marL="508000" indent="-147320">
              <a:lnSpc>
                <a:spcPct val="100000"/>
              </a:lnSpc>
              <a:buChar char="•"/>
              <a:tabLst>
                <a:tab pos="508000" algn="l"/>
              </a:tabLst>
            </a:pPr>
            <a:r>
              <a:rPr sz="1600" spc="-10" dirty="0">
                <a:latin typeface="Calibri"/>
                <a:cs typeface="Calibri"/>
              </a:rPr>
              <a:t>Avant</a:t>
            </a:r>
            <a:r>
              <a:rPr sz="1600" spc="-35" dirty="0">
                <a:latin typeface="Calibri"/>
                <a:cs typeface="Calibri"/>
              </a:rPr>
              <a:t> </a:t>
            </a:r>
            <a:r>
              <a:rPr sz="1600" dirty="0">
                <a:latin typeface="Calibri"/>
                <a:cs typeface="Calibri"/>
              </a:rPr>
              <a:t>la</a:t>
            </a:r>
            <a:r>
              <a:rPr sz="1600" spc="-30" dirty="0">
                <a:latin typeface="Calibri"/>
                <a:cs typeface="Calibri"/>
              </a:rPr>
              <a:t> </a:t>
            </a:r>
            <a:r>
              <a:rPr sz="1600" dirty="0">
                <a:latin typeface="Calibri"/>
                <a:cs typeface="Calibri"/>
              </a:rPr>
              <a:t>fusion</a:t>
            </a:r>
            <a:r>
              <a:rPr sz="1600" spc="-20" dirty="0">
                <a:latin typeface="Calibri"/>
                <a:cs typeface="Calibri"/>
              </a:rPr>
              <a:t> </a:t>
            </a:r>
            <a:r>
              <a:rPr sz="1600" dirty="0">
                <a:latin typeface="Calibri"/>
                <a:cs typeface="Calibri"/>
              </a:rPr>
              <a:t>partielle</a:t>
            </a:r>
            <a:r>
              <a:rPr sz="1600" spc="-35" dirty="0">
                <a:latin typeface="Calibri"/>
                <a:cs typeface="Calibri"/>
              </a:rPr>
              <a:t> </a:t>
            </a:r>
            <a:r>
              <a:rPr sz="1600" dirty="0">
                <a:latin typeface="Calibri"/>
                <a:cs typeface="Calibri"/>
              </a:rPr>
              <a:t>de</a:t>
            </a:r>
            <a:r>
              <a:rPr sz="1600" spc="-30" dirty="0">
                <a:latin typeface="Calibri"/>
                <a:cs typeface="Calibri"/>
              </a:rPr>
              <a:t> </a:t>
            </a:r>
            <a:r>
              <a:rPr sz="1600" dirty="0">
                <a:latin typeface="Calibri"/>
                <a:cs typeface="Calibri"/>
              </a:rPr>
              <a:t>la</a:t>
            </a:r>
            <a:r>
              <a:rPr sz="1600" spc="-30" dirty="0">
                <a:latin typeface="Calibri"/>
                <a:cs typeface="Calibri"/>
              </a:rPr>
              <a:t> </a:t>
            </a:r>
            <a:r>
              <a:rPr sz="1600" dirty="0">
                <a:latin typeface="Calibri"/>
                <a:cs typeface="Calibri"/>
              </a:rPr>
              <a:t>roche :</a:t>
            </a:r>
            <a:r>
              <a:rPr sz="1600" spc="-30" dirty="0">
                <a:latin typeface="Calibri"/>
                <a:cs typeface="Calibri"/>
              </a:rPr>
              <a:t> </a:t>
            </a:r>
            <a:r>
              <a:rPr sz="1600" dirty="0">
                <a:latin typeface="Calibri"/>
                <a:cs typeface="Calibri"/>
              </a:rPr>
              <a:t>700 à</a:t>
            </a:r>
            <a:r>
              <a:rPr sz="1600" spc="-20" dirty="0">
                <a:latin typeface="Calibri"/>
                <a:cs typeface="Calibri"/>
              </a:rPr>
              <a:t> </a:t>
            </a:r>
            <a:r>
              <a:rPr sz="1600" dirty="0">
                <a:latin typeface="Calibri"/>
                <a:cs typeface="Calibri"/>
              </a:rPr>
              <a:t>1000°C</a:t>
            </a:r>
            <a:r>
              <a:rPr sz="1600" spc="-5" dirty="0">
                <a:latin typeface="Calibri"/>
                <a:cs typeface="Calibri"/>
              </a:rPr>
              <a:t> </a:t>
            </a:r>
            <a:r>
              <a:rPr sz="1600" dirty="0">
                <a:latin typeface="Calibri"/>
                <a:cs typeface="Calibri"/>
              </a:rPr>
              <a:t>en</a:t>
            </a:r>
            <a:r>
              <a:rPr sz="1600" spc="-10" dirty="0">
                <a:latin typeface="Calibri"/>
                <a:cs typeface="Calibri"/>
              </a:rPr>
              <a:t> fonction</a:t>
            </a:r>
            <a:r>
              <a:rPr sz="1600" spc="-30" dirty="0">
                <a:latin typeface="Calibri"/>
                <a:cs typeface="Calibri"/>
              </a:rPr>
              <a:t> </a:t>
            </a:r>
            <a:r>
              <a:rPr sz="1600" dirty="0">
                <a:latin typeface="Calibri"/>
                <a:cs typeface="Calibri"/>
              </a:rPr>
              <a:t>de</a:t>
            </a:r>
            <a:r>
              <a:rPr sz="1600" spc="-15" dirty="0">
                <a:latin typeface="Calibri"/>
                <a:cs typeface="Calibri"/>
              </a:rPr>
              <a:t> </a:t>
            </a:r>
            <a:r>
              <a:rPr sz="1600" spc="-10" dirty="0">
                <a:latin typeface="Calibri"/>
                <a:cs typeface="Calibri"/>
              </a:rPr>
              <a:t>p(H2O),</a:t>
            </a:r>
            <a:endParaRPr sz="1600">
              <a:latin typeface="Calibri"/>
              <a:cs typeface="Calibri"/>
            </a:endParaRPr>
          </a:p>
          <a:p>
            <a:pPr marL="508000" indent="-147320">
              <a:lnSpc>
                <a:spcPct val="100000"/>
              </a:lnSpc>
              <a:buChar char="•"/>
              <a:tabLst>
                <a:tab pos="508000" algn="l"/>
              </a:tabLst>
            </a:pPr>
            <a:r>
              <a:rPr sz="1600" dirty="0">
                <a:latin typeface="Calibri"/>
                <a:cs typeface="Calibri"/>
              </a:rPr>
              <a:t>En</a:t>
            </a:r>
            <a:r>
              <a:rPr sz="1600" spc="-45" dirty="0">
                <a:latin typeface="Calibri"/>
                <a:cs typeface="Calibri"/>
              </a:rPr>
              <a:t> </a:t>
            </a:r>
            <a:r>
              <a:rPr sz="1600" dirty="0">
                <a:latin typeface="Calibri"/>
                <a:cs typeface="Calibri"/>
              </a:rPr>
              <a:t>liaison</a:t>
            </a:r>
            <a:r>
              <a:rPr sz="1600" spc="-45" dirty="0">
                <a:latin typeface="Calibri"/>
                <a:cs typeface="Calibri"/>
              </a:rPr>
              <a:t> </a:t>
            </a:r>
            <a:r>
              <a:rPr sz="1600" dirty="0">
                <a:latin typeface="Calibri"/>
                <a:cs typeface="Calibri"/>
              </a:rPr>
              <a:t>très</a:t>
            </a:r>
            <a:r>
              <a:rPr sz="1600" spc="-30" dirty="0">
                <a:latin typeface="Calibri"/>
                <a:cs typeface="Calibri"/>
              </a:rPr>
              <a:t> </a:t>
            </a:r>
            <a:r>
              <a:rPr sz="1600" dirty="0">
                <a:latin typeface="Calibri"/>
                <a:cs typeface="Calibri"/>
              </a:rPr>
              <a:t>forte</a:t>
            </a:r>
            <a:r>
              <a:rPr sz="1600" spc="-25" dirty="0">
                <a:latin typeface="Calibri"/>
                <a:cs typeface="Calibri"/>
              </a:rPr>
              <a:t> </a:t>
            </a:r>
            <a:r>
              <a:rPr sz="1600" dirty="0">
                <a:latin typeface="Calibri"/>
                <a:cs typeface="Calibri"/>
              </a:rPr>
              <a:t>avec</a:t>
            </a:r>
            <a:r>
              <a:rPr sz="1600" spc="-35" dirty="0">
                <a:latin typeface="Calibri"/>
                <a:cs typeface="Calibri"/>
              </a:rPr>
              <a:t> </a:t>
            </a:r>
            <a:r>
              <a:rPr sz="1600" dirty="0">
                <a:latin typeface="Calibri"/>
                <a:cs typeface="Calibri"/>
              </a:rPr>
              <a:t>la</a:t>
            </a:r>
            <a:r>
              <a:rPr sz="1600" spc="-45" dirty="0">
                <a:latin typeface="Calibri"/>
                <a:cs typeface="Calibri"/>
              </a:rPr>
              <a:t> </a:t>
            </a:r>
            <a:r>
              <a:rPr sz="1600" spc="-10" dirty="0">
                <a:latin typeface="Calibri"/>
                <a:cs typeface="Calibri"/>
              </a:rPr>
              <a:t>déformation</a:t>
            </a:r>
            <a:r>
              <a:rPr sz="1600" spc="-30" dirty="0">
                <a:latin typeface="Calibri"/>
                <a:cs typeface="Calibri"/>
              </a:rPr>
              <a:t> </a:t>
            </a:r>
            <a:r>
              <a:rPr sz="1600" spc="-10" dirty="0">
                <a:latin typeface="Calibri"/>
                <a:cs typeface="Calibri"/>
              </a:rPr>
              <a:t>tectonique</a:t>
            </a:r>
            <a:r>
              <a:rPr sz="1600" spc="-45" dirty="0">
                <a:latin typeface="Calibri"/>
                <a:cs typeface="Calibri"/>
              </a:rPr>
              <a:t> </a:t>
            </a:r>
            <a:r>
              <a:rPr sz="1600" spc="-10" dirty="0">
                <a:latin typeface="Calibri"/>
                <a:cs typeface="Calibri"/>
              </a:rPr>
              <a:t>(structuration).</a:t>
            </a:r>
            <a:endParaRPr sz="1600">
              <a:latin typeface="Calibri"/>
              <a:cs typeface="Calibri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7692008" y="3818382"/>
            <a:ext cx="302260" cy="13208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700" dirty="0">
                <a:latin typeface="Calibri"/>
                <a:cs typeface="Calibri"/>
              </a:rPr>
              <a:t>I. </a:t>
            </a:r>
            <a:r>
              <a:rPr sz="700" spc="-20" dirty="0">
                <a:latin typeface="Calibri"/>
                <a:cs typeface="Calibri"/>
              </a:rPr>
              <a:t>BOUR</a:t>
            </a:r>
            <a:endParaRPr sz="7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10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0" y="0"/>
            <a:ext cx="9139555" cy="5645150"/>
            <a:chOff x="0" y="0"/>
            <a:chExt cx="9139555" cy="5645150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2122932" y="818388"/>
              <a:ext cx="6036560" cy="4826510"/>
            </a:xfrm>
            <a:prstGeom prst="rect">
              <a:avLst/>
            </a:prstGeom>
          </p:spPr>
        </p:pic>
        <p:pic>
          <p:nvPicPr>
            <p:cNvPr id="4" name="object 4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0" y="0"/>
              <a:ext cx="9139428" cy="807728"/>
            </a:xfrm>
            <a:prstGeom prst="rect">
              <a:avLst/>
            </a:prstGeom>
          </p:spPr>
        </p:pic>
        <p:pic>
          <p:nvPicPr>
            <p:cNvPr id="5" name="object 5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827532" y="100584"/>
              <a:ext cx="4227576" cy="682752"/>
            </a:xfrm>
            <a:prstGeom prst="rect">
              <a:avLst/>
            </a:prstGeom>
          </p:spPr>
        </p:pic>
        <p:pic>
          <p:nvPicPr>
            <p:cNvPr id="6" name="object 6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1039012" y="279018"/>
              <a:ext cx="3797782" cy="275463"/>
            </a:xfrm>
            <a:prstGeom prst="rect">
              <a:avLst/>
            </a:prstGeom>
          </p:spPr>
        </p:pic>
        <p:pic>
          <p:nvPicPr>
            <p:cNvPr id="7" name="object 7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164592" y="611123"/>
              <a:ext cx="675132" cy="515112"/>
            </a:xfrm>
            <a:prstGeom prst="rect">
              <a:avLst/>
            </a:prstGeom>
          </p:spPr>
        </p:pic>
        <p:pic>
          <p:nvPicPr>
            <p:cNvPr id="8" name="object 8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179514" y="135381"/>
              <a:ext cx="645121" cy="485267"/>
            </a:xfrm>
            <a:prstGeom prst="rect">
              <a:avLst/>
            </a:prstGeom>
          </p:spPr>
        </p:pic>
        <p:sp>
          <p:nvSpPr>
            <p:cNvPr id="9" name="object 9"/>
            <p:cNvSpPr/>
            <p:nvPr/>
          </p:nvSpPr>
          <p:spPr>
            <a:xfrm>
              <a:off x="5580126" y="135381"/>
              <a:ext cx="3384550" cy="485775"/>
            </a:xfrm>
            <a:custGeom>
              <a:avLst/>
              <a:gdLst/>
              <a:ahLst/>
              <a:cxnLst/>
              <a:rect l="l" t="t" r="r" b="b"/>
              <a:pathLst>
                <a:path w="3384550" h="485775">
                  <a:moveTo>
                    <a:pt x="3303524" y="0"/>
                  </a:moveTo>
                  <a:lnTo>
                    <a:pt x="80899" y="0"/>
                  </a:lnTo>
                  <a:lnTo>
                    <a:pt x="49399" y="6353"/>
                  </a:lnTo>
                  <a:lnTo>
                    <a:pt x="23685" y="23685"/>
                  </a:lnTo>
                  <a:lnTo>
                    <a:pt x="6353" y="49399"/>
                  </a:lnTo>
                  <a:lnTo>
                    <a:pt x="0" y="80899"/>
                  </a:lnTo>
                  <a:lnTo>
                    <a:pt x="0" y="404368"/>
                  </a:lnTo>
                  <a:lnTo>
                    <a:pt x="6353" y="435867"/>
                  </a:lnTo>
                  <a:lnTo>
                    <a:pt x="23685" y="461581"/>
                  </a:lnTo>
                  <a:lnTo>
                    <a:pt x="49399" y="478913"/>
                  </a:lnTo>
                  <a:lnTo>
                    <a:pt x="80899" y="485267"/>
                  </a:lnTo>
                  <a:lnTo>
                    <a:pt x="3303524" y="485267"/>
                  </a:lnTo>
                  <a:lnTo>
                    <a:pt x="3334970" y="478913"/>
                  </a:lnTo>
                  <a:lnTo>
                    <a:pt x="3360689" y="461581"/>
                  </a:lnTo>
                  <a:lnTo>
                    <a:pt x="3378051" y="435867"/>
                  </a:lnTo>
                  <a:lnTo>
                    <a:pt x="3384423" y="404368"/>
                  </a:lnTo>
                  <a:lnTo>
                    <a:pt x="3384423" y="80899"/>
                  </a:lnTo>
                  <a:lnTo>
                    <a:pt x="3378051" y="49399"/>
                  </a:lnTo>
                  <a:lnTo>
                    <a:pt x="3360689" y="23685"/>
                  </a:lnTo>
                  <a:lnTo>
                    <a:pt x="3334970" y="6353"/>
                  </a:lnTo>
                  <a:lnTo>
                    <a:pt x="3303524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" name="object 10"/>
            <p:cNvSpPr/>
            <p:nvPr/>
          </p:nvSpPr>
          <p:spPr>
            <a:xfrm>
              <a:off x="5580126" y="135381"/>
              <a:ext cx="3384550" cy="485775"/>
            </a:xfrm>
            <a:custGeom>
              <a:avLst/>
              <a:gdLst/>
              <a:ahLst/>
              <a:cxnLst/>
              <a:rect l="l" t="t" r="r" b="b"/>
              <a:pathLst>
                <a:path w="3384550" h="485775">
                  <a:moveTo>
                    <a:pt x="0" y="80899"/>
                  </a:moveTo>
                  <a:lnTo>
                    <a:pt x="6353" y="49399"/>
                  </a:lnTo>
                  <a:lnTo>
                    <a:pt x="23685" y="23685"/>
                  </a:lnTo>
                  <a:lnTo>
                    <a:pt x="49399" y="6353"/>
                  </a:lnTo>
                  <a:lnTo>
                    <a:pt x="80899" y="0"/>
                  </a:lnTo>
                  <a:lnTo>
                    <a:pt x="3303524" y="0"/>
                  </a:lnTo>
                  <a:lnTo>
                    <a:pt x="3334970" y="6353"/>
                  </a:lnTo>
                  <a:lnTo>
                    <a:pt x="3360689" y="23685"/>
                  </a:lnTo>
                  <a:lnTo>
                    <a:pt x="3378051" y="49399"/>
                  </a:lnTo>
                  <a:lnTo>
                    <a:pt x="3384423" y="80899"/>
                  </a:lnTo>
                  <a:lnTo>
                    <a:pt x="3384423" y="404368"/>
                  </a:lnTo>
                  <a:lnTo>
                    <a:pt x="3378051" y="435867"/>
                  </a:lnTo>
                  <a:lnTo>
                    <a:pt x="3360689" y="461581"/>
                  </a:lnTo>
                  <a:lnTo>
                    <a:pt x="3334970" y="478913"/>
                  </a:lnTo>
                  <a:lnTo>
                    <a:pt x="3303524" y="485267"/>
                  </a:lnTo>
                  <a:lnTo>
                    <a:pt x="80899" y="485267"/>
                  </a:lnTo>
                  <a:lnTo>
                    <a:pt x="49399" y="478913"/>
                  </a:lnTo>
                  <a:lnTo>
                    <a:pt x="23685" y="461581"/>
                  </a:lnTo>
                  <a:lnTo>
                    <a:pt x="6353" y="435867"/>
                  </a:lnTo>
                  <a:lnTo>
                    <a:pt x="0" y="404368"/>
                  </a:lnTo>
                  <a:lnTo>
                    <a:pt x="0" y="80899"/>
                  </a:lnTo>
                  <a:close/>
                </a:path>
              </a:pathLst>
            </a:custGeom>
            <a:ln w="25400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1" name="object 11"/>
          <p:cNvSpPr txBox="1"/>
          <p:nvPr/>
        </p:nvSpPr>
        <p:spPr>
          <a:xfrm>
            <a:off x="5604668" y="231089"/>
            <a:ext cx="3335654" cy="26924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376555">
              <a:lnSpc>
                <a:spcPct val="100000"/>
              </a:lnSpc>
              <a:spcBef>
                <a:spcPts val="95"/>
              </a:spcBef>
            </a:pPr>
            <a:r>
              <a:rPr sz="1600" dirty="0">
                <a:solidFill>
                  <a:srgbClr val="FFFFFF"/>
                </a:solidFill>
                <a:latin typeface="Calibri"/>
                <a:cs typeface="Calibri"/>
              </a:rPr>
              <a:t>V</a:t>
            </a:r>
            <a:r>
              <a:rPr sz="1600" spc="-3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600" dirty="0">
                <a:solidFill>
                  <a:srgbClr val="FFFFFF"/>
                </a:solidFill>
                <a:latin typeface="Calibri"/>
                <a:cs typeface="Calibri"/>
              </a:rPr>
              <a:t>.</a:t>
            </a:r>
            <a:r>
              <a:rPr sz="1600" spc="-3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600" dirty="0">
                <a:solidFill>
                  <a:srgbClr val="FFFFFF"/>
                </a:solidFill>
                <a:latin typeface="Calibri"/>
                <a:cs typeface="Calibri"/>
              </a:rPr>
              <a:t>Les</a:t>
            </a:r>
            <a:r>
              <a:rPr sz="1600" spc="-3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600" dirty="0">
                <a:solidFill>
                  <a:srgbClr val="FFFFFF"/>
                </a:solidFill>
                <a:latin typeface="Calibri"/>
                <a:cs typeface="Calibri"/>
              </a:rPr>
              <a:t>roches</a:t>
            </a:r>
            <a:r>
              <a:rPr sz="1600" spc="-10" dirty="0">
                <a:solidFill>
                  <a:srgbClr val="FFFFFF"/>
                </a:solidFill>
                <a:latin typeface="Calibri"/>
                <a:cs typeface="Calibri"/>
              </a:rPr>
              <a:t> métamorphiques</a:t>
            </a:r>
            <a:endParaRPr sz="1600">
              <a:latin typeface="Calibri"/>
              <a:cs typeface="Calibri"/>
            </a:endParaRPr>
          </a:p>
        </p:txBody>
      </p:sp>
      <p:grpSp>
        <p:nvGrpSpPr>
          <p:cNvPr id="12" name="object 12"/>
          <p:cNvGrpSpPr/>
          <p:nvPr/>
        </p:nvGrpSpPr>
        <p:grpSpPr>
          <a:xfrm>
            <a:off x="106679" y="1010411"/>
            <a:ext cx="2498090" cy="3686810"/>
            <a:chOff x="106679" y="1010411"/>
            <a:chExt cx="2498090" cy="3686810"/>
          </a:xfrm>
        </p:grpSpPr>
        <p:pic>
          <p:nvPicPr>
            <p:cNvPr id="13" name="object 13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117347" y="1010411"/>
              <a:ext cx="2427732" cy="3663696"/>
            </a:xfrm>
            <a:prstGeom prst="rect">
              <a:avLst/>
            </a:prstGeom>
          </p:spPr>
        </p:pic>
        <p:pic>
          <p:nvPicPr>
            <p:cNvPr id="14" name="object 14"/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106679" y="1014983"/>
              <a:ext cx="2497836" cy="3681984"/>
            </a:xfrm>
            <a:prstGeom prst="rect">
              <a:avLst/>
            </a:prstGeom>
          </p:spPr>
        </p:pic>
      </p:grpSp>
      <p:sp>
        <p:nvSpPr>
          <p:cNvPr id="15" name="object 15"/>
          <p:cNvSpPr txBox="1"/>
          <p:nvPr/>
        </p:nvSpPr>
        <p:spPr>
          <a:xfrm>
            <a:off x="179514" y="1052702"/>
            <a:ext cx="2304415" cy="3539490"/>
          </a:xfrm>
          <a:prstGeom prst="rect">
            <a:avLst/>
          </a:prstGeom>
          <a:solidFill>
            <a:srgbClr val="F79546"/>
          </a:solidFill>
          <a:ln w="38100">
            <a:solidFill>
              <a:srgbClr val="FFFFFF"/>
            </a:solidFill>
          </a:ln>
        </p:spPr>
        <p:txBody>
          <a:bodyPr vert="horz" wrap="square" lIns="0" tIns="33020" rIns="0" bIns="0" rtlCol="0">
            <a:spAutoFit/>
          </a:bodyPr>
          <a:lstStyle/>
          <a:p>
            <a:pPr marL="91440" marR="83820" algn="just">
              <a:lnSpc>
                <a:spcPct val="100000"/>
              </a:lnSpc>
              <a:spcBef>
                <a:spcPts val="260"/>
              </a:spcBef>
            </a:pPr>
            <a:r>
              <a:rPr sz="1600" dirty="0">
                <a:latin typeface="Calibri"/>
                <a:cs typeface="Calibri"/>
              </a:rPr>
              <a:t>Des</a:t>
            </a:r>
            <a:r>
              <a:rPr sz="1600" spc="85" dirty="0">
                <a:latin typeface="Calibri"/>
                <a:cs typeface="Calibri"/>
              </a:rPr>
              <a:t>  </a:t>
            </a:r>
            <a:r>
              <a:rPr sz="1600" dirty="0">
                <a:latin typeface="Calibri"/>
                <a:cs typeface="Calibri"/>
              </a:rPr>
              <a:t>niveaux</a:t>
            </a:r>
            <a:r>
              <a:rPr sz="1600" spc="95" dirty="0">
                <a:latin typeface="Calibri"/>
                <a:cs typeface="Calibri"/>
              </a:rPr>
              <a:t>  </a:t>
            </a:r>
            <a:r>
              <a:rPr sz="1600" spc="-10" dirty="0">
                <a:latin typeface="Calibri"/>
                <a:cs typeface="Calibri"/>
              </a:rPr>
              <a:t>structuraux </a:t>
            </a:r>
            <a:r>
              <a:rPr sz="1600" dirty="0">
                <a:latin typeface="Calibri"/>
                <a:cs typeface="Calibri"/>
              </a:rPr>
              <a:t>segmentent</a:t>
            </a:r>
            <a:r>
              <a:rPr sz="1600" spc="215" dirty="0">
                <a:latin typeface="Calibri"/>
                <a:cs typeface="Calibri"/>
              </a:rPr>
              <a:t>   </a:t>
            </a:r>
            <a:r>
              <a:rPr sz="1600" dirty="0">
                <a:latin typeface="Calibri"/>
                <a:cs typeface="Calibri"/>
              </a:rPr>
              <a:t>la</a:t>
            </a:r>
            <a:r>
              <a:rPr sz="1600" spc="210" dirty="0">
                <a:latin typeface="Calibri"/>
                <a:cs typeface="Calibri"/>
              </a:rPr>
              <a:t>   </a:t>
            </a:r>
            <a:r>
              <a:rPr sz="1600" spc="-10" dirty="0">
                <a:latin typeface="Calibri"/>
                <a:cs typeface="Calibri"/>
              </a:rPr>
              <a:t>croûte </a:t>
            </a:r>
            <a:r>
              <a:rPr sz="1600" dirty="0">
                <a:latin typeface="Calibri"/>
                <a:cs typeface="Calibri"/>
              </a:rPr>
              <a:t>terrestre</a:t>
            </a:r>
            <a:r>
              <a:rPr sz="1600" spc="320" dirty="0">
                <a:latin typeface="Calibri"/>
                <a:cs typeface="Calibri"/>
              </a:rPr>
              <a:t>    </a:t>
            </a:r>
            <a:r>
              <a:rPr sz="1600" dirty="0">
                <a:latin typeface="Calibri"/>
                <a:cs typeface="Calibri"/>
              </a:rPr>
              <a:t>dans</a:t>
            </a:r>
            <a:r>
              <a:rPr sz="1600" spc="325" dirty="0">
                <a:latin typeface="Calibri"/>
                <a:cs typeface="Calibri"/>
              </a:rPr>
              <a:t>    </a:t>
            </a:r>
            <a:r>
              <a:rPr sz="1600" spc="-25" dirty="0">
                <a:latin typeface="Calibri"/>
                <a:cs typeface="Calibri"/>
              </a:rPr>
              <a:t>son </a:t>
            </a:r>
            <a:r>
              <a:rPr sz="1600" dirty="0">
                <a:latin typeface="Calibri"/>
                <a:cs typeface="Calibri"/>
              </a:rPr>
              <a:t>épaisseur</a:t>
            </a:r>
            <a:r>
              <a:rPr sz="1600" spc="-30" dirty="0">
                <a:latin typeface="Calibri"/>
                <a:cs typeface="Calibri"/>
              </a:rPr>
              <a:t> </a:t>
            </a:r>
            <a:r>
              <a:rPr sz="1600" dirty="0">
                <a:latin typeface="Calibri"/>
                <a:cs typeface="Calibri"/>
              </a:rPr>
              <a:t>et</a:t>
            </a:r>
            <a:r>
              <a:rPr sz="1600" spc="-15" dirty="0">
                <a:latin typeface="Calibri"/>
                <a:cs typeface="Calibri"/>
              </a:rPr>
              <a:t> </a:t>
            </a:r>
            <a:r>
              <a:rPr sz="1600" spc="-10" dirty="0">
                <a:latin typeface="Calibri"/>
                <a:cs typeface="Calibri"/>
              </a:rPr>
              <a:t>caractérisent </a:t>
            </a:r>
            <a:r>
              <a:rPr sz="1600" dirty="0">
                <a:latin typeface="Calibri"/>
                <a:cs typeface="Calibri"/>
              </a:rPr>
              <a:t>plusieurs</a:t>
            </a:r>
            <a:r>
              <a:rPr sz="1600" spc="315" dirty="0">
                <a:latin typeface="Calibri"/>
                <a:cs typeface="Calibri"/>
              </a:rPr>
              <a:t>    </a:t>
            </a:r>
            <a:r>
              <a:rPr sz="1600" dirty="0">
                <a:latin typeface="Calibri"/>
                <a:cs typeface="Calibri"/>
              </a:rPr>
              <a:t>styles</a:t>
            </a:r>
            <a:r>
              <a:rPr sz="1600" spc="320" dirty="0">
                <a:latin typeface="Calibri"/>
                <a:cs typeface="Calibri"/>
              </a:rPr>
              <a:t>    </a:t>
            </a:r>
            <a:r>
              <a:rPr sz="1600" spc="-25" dirty="0">
                <a:latin typeface="Calibri"/>
                <a:cs typeface="Calibri"/>
              </a:rPr>
              <a:t>de </a:t>
            </a:r>
            <a:r>
              <a:rPr sz="1600" dirty="0">
                <a:latin typeface="Calibri"/>
                <a:cs typeface="Calibri"/>
              </a:rPr>
              <a:t>déformations</a:t>
            </a:r>
            <a:r>
              <a:rPr sz="1600" spc="90" dirty="0">
                <a:latin typeface="Calibri"/>
                <a:cs typeface="Calibri"/>
              </a:rPr>
              <a:t> </a:t>
            </a:r>
            <a:r>
              <a:rPr sz="1600" dirty="0">
                <a:latin typeface="Calibri"/>
                <a:cs typeface="Calibri"/>
              </a:rPr>
              <a:t>de</a:t>
            </a:r>
            <a:r>
              <a:rPr sz="1600" spc="85" dirty="0">
                <a:latin typeface="Calibri"/>
                <a:cs typeface="Calibri"/>
              </a:rPr>
              <a:t> </a:t>
            </a:r>
            <a:r>
              <a:rPr sz="1600" dirty="0">
                <a:latin typeface="Calibri"/>
                <a:cs typeface="Calibri"/>
              </a:rPr>
              <a:t>la</a:t>
            </a:r>
            <a:r>
              <a:rPr sz="1600" spc="100" dirty="0">
                <a:latin typeface="Calibri"/>
                <a:cs typeface="Calibri"/>
              </a:rPr>
              <a:t> </a:t>
            </a:r>
            <a:r>
              <a:rPr sz="1600" spc="-20" dirty="0">
                <a:latin typeface="Calibri"/>
                <a:cs typeface="Calibri"/>
              </a:rPr>
              <a:t>roche </a:t>
            </a:r>
            <a:r>
              <a:rPr sz="1600" dirty="0">
                <a:latin typeface="Calibri"/>
                <a:cs typeface="Calibri"/>
              </a:rPr>
              <a:t>allant</a:t>
            </a:r>
            <a:r>
              <a:rPr sz="1600" spc="-45" dirty="0">
                <a:latin typeface="Calibri"/>
                <a:cs typeface="Calibri"/>
              </a:rPr>
              <a:t> </a:t>
            </a:r>
            <a:r>
              <a:rPr sz="1600" spc="-50" dirty="0">
                <a:latin typeface="Calibri"/>
                <a:cs typeface="Calibri"/>
              </a:rPr>
              <a:t>:</a:t>
            </a:r>
            <a:endParaRPr sz="1600">
              <a:latin typeface="Calibri"/>
              <a:cs typeface="Calibri"/>
            </a:endParaRPr>
          </a:p>
          <a:p>
            <a:pPr marL="377825" indent="-286385">
              <a:lnSpc>
                <a:spcPct val="100000"/>
              </a:lnSpc>
              <a:spcBef>
                <a:spcPts val="5"/>
              </a:spcBef>
              <a:buFont typeface="Arial"/>
              <a:buChar char="•"/>
              <a:tabLst>
                <a:tab pos="377825" algn="l"/>
              </a:tabLst>
            </a:pPr>
            <a:r>
              <a:rPr sz="1600" dirty="0">
                <a:latin typeface="Calibri"/>
                <a:cs typeface="Calibri"/>
              </a:rPr>
              <a:t>d’un</a:t>
            </a:r>
            <a:r>
              <a:rPr sz="1600" spc="-55" dirty="0">
                <a:latin typeface="Calibri"/>
                <a:cs typeface="Calibri"/>
              </a:rPr>
              <a:t> </a:t>
            </a:r>
            <a:r>
              <a:rPr sz="1600" dirty="0">
                <a:latin typeface="Calibri"/>
                <a:cs typeface="Calibri"/>
              </a:rPr>
              <a:t>style</a:t>
            </a:r>
            <a:r>
              <a:rPr sz="1600" spc="-50" dirty="0">
                <a:latin typeface="Calibri"/>
                <a:cs typeface="Calibri"/>
              </a:rPr>
              <a:t> </a:t>
            </a:r>
            <a:r>
              <a:rPr sz="1600" spc="-10" dirty="0">
                <a:latin typeface="Calibri"/>
                <a:cs typeface="Calibri"/>
              </a:rPr>
              <a:t>cassant</a:t>
            </a:r>
            <a:endParaRPr sz="1600">
              <a:latin typeface="Calibri"/>
              <a:cs typeface="Calibri"/>
            </a:endParaRPr>
          </a:p>
          <a:p>
            <a:pPr marL="91440" marR="83820" indent="286385">
              <a:lnSpc>
                <a:spcPct val="100000"/>
              </a:lnSpc>
              <a:buFont typeface="Arial"/>
              <a:buChar char="•"/>
              <a:tabLst>
                <a:tab pos="377825" algn="l"/>
                <a:tab pos="511809" algn="l"/>
                <a:tab pos="972185" algn="l"/>
                <a:tab pos="1146175" algn="l"/>
                <a:tab pos="1840864" algn="l"/>
                <a:tab pos="1897380" algn="l"/>
              </a:tabLst>
            </a:pPr>
            <a:r>
              <a:rPr sz="1600" dirty="0">
                <a:latin typeface="Calibri"/>
                <a:cs typeface="Calibri"/>
              </a:rPr>
              <a:t>à</a:t>
            </a:r>
            <a:r>
              <a:rPr sz="1600" spc="-20" dirty="0">
                <a:latin typeface="Calibri"/>
                <a:cs typeface="Calibri"/>
              </a:rPr>
              <a:t> </a:t>
            </a:r>
            <a:r>
              <a:rPr sz="1600" dirty="0">
                <a:latin typeface="Calibri"/>
                <a:cs typeface="Calibri"/>
              </a:rPr>
              <a:t>un</a:t>
            </a:r>
            <a:r>
              <a:rPr sz="1600" spc="-20" dirty="0">
                <a:latin typeface="Calibri"/>
                <a:cs typeface="Calibri"/>
              </a:rPr>
              <a:t> </a:t>
            </a:r>
            <a:r>
              <a:rPr sz="1600" dirty="0">
                <a:latin typeface="Calibri"/>
                <a:cs typeface="Calibri"/>
              </a:rPr>
              <a:t>style</a:t>
            </a:r>
            <a:r>
              <a:rPr sz="1600" spc="-25" dirty="0">
                <a:latin typeface="Calibri"/>
                <a:cs typeface="Calibri"/>
              </a:rPr>
              <a:t> </a:t>
            </a:r>
            <a:r>
              <a:rPr sz="1600" spc="-10" dirty="0">
                <a:latin typeface="Calibri"/>
                <a:cs typeface="Calibri"/>
              </a:rPr>
              <a:t>ductile associés</a:t>
            </a:r>
            <a:r>
              <a:rPr sz="1600" dirty="0">
                <a:latin typeface="Calibri"/>
                <a:cs typeface="Calibri"/>
              </a:rPr>
              <a:t>		</a:t>
            </a:r>
            <a:r>
              <a:rPr sz="1600" spc="-20" dirty="0">
                <a:latin typeface="Calibri"/>
                <a:cs typeface="Calibri"/>
              </a:rPr>
              <a:t>avec</a:t>
            </a:r>
            <a:r>
              <a:rPr sz="1600" dirty="0">
                <a:latin typeface="Calibri"/>
                <a:cs typeface="Calibri"/>
              </a:rPr>
              <a:t>		</a:t>
            </a:r>
            <a:r>
              <a:rPr sz="1600" spc="-25" dirty="0">
                <a:latin typeface="Calibri"/>
                <a:cs typeface="Calibri"/>
              </a:rPr>
              <a:t>une </a:t>
            </a:r>
            <a:r>
              <a:rPr sz="1600" dirty="0">
                <a:latin typeface="Calibri"/>
                <a:cs typeface="Calibri"/>
              </a:rPr>
              <a:t>intensité</a:t>
            </a:r>
            <a:r>
              <a:rPr sz="1600" spc="220" dirty="0">
                <a:latin typeface="Calibri"/>
                <a:cs typeface="Calibri"/>
              </a:rPr>
              <a:t> </a:t>
            </a:r>
            <a:r>
              <a:rPr sz="1600" dirty="0">
                <a:latin typeface="Calibri"/>
                <a:cs typeface="Calibri"/>
              </a:rPr>
              <a:t>de</a:t>
            </a:r>
            <a:r>
              <a:rPr sz="1600" spc="240" dirty="0">
                <a:latin typeface="Calibri"/>
                <a:cs typeface="Calibri"/>
              </a:rPr>
              <a:t> </a:t>
            </a:r>
            <a:r>
              <a:rPr sz="1600" spc="-10" dirty="0">
                <a:latin typeface="Calibri"/>
                <a:cs typeface="Calibri"/>
              </a:rPr>
              <a:t>déformation </a:t>
            </a:r>
            <a:r>
              <a:rPr sz="1600" spc="-25" dirty="0">
                <a:latin typeface="Calibri"/>
                <a:cs typeface="Calibri"/>
              </a:rPr>
              <a:t>et</a:t>
            </a:r>
            <a:r>
              <a:rPr sz="1600" dirty="0">
                <a:latin typeface="Calibri"/>
                <a:cs typeface="Calibri"/>
              </a:rPr>
              <a:t>		</a:t>
            </a:r>
            <a:r>
              <a:rPr sz="1600" spc="-25" dirty="0">
                <a:latin typeface="Calibri"/>
                <a:cs typeface="Calibri"/>
              </a:rPr>
              <a:t>de</a:t>
            </a:r>
            <a:r>
              <a:rPr sz="1600" dirty="0">
                <a:latin typeface="Calibri"/>
                <a:cs typeface="Calibri"/>
              </a:rPr>
              <a:t>	</a:t>
            </a:r>
            <a:r>
              <a:rPr sz="1600" spc="-10" dirty="0">
                <a:latin typeface="Calibri"/>
                <a:cs typeface="Calibri"/>
              </a:rPr>
              <a:t>transformation </a:t>
            </a:r>
            <a:r>
              <a:rPr sz="1600" dirty="0">
                <a:latin typeface="Calibri"/>
                <a:cs typeface="Calibri"/>
              </a:rPr>
              <a:t>chimique</a:t>
            </a:r>
            <a:r>
              <a:rPr sz="1600" spc="114" dirty="0">
                <a:latin typeface="Calibri"/>
                <a:cs typeface="Calibri"/>
              </a:rPr>
              <a:t>  </a:t>
            </a:r>
            <a:r>
              <a:rPr sz="1600" spc="-10" dirty="0">
                <a:latin typeface="Calibri"/>
                <a:cs typeface="Calibri"/>
              </a:rPr>
              <a:t>croissant</a:t>
            </a:r>
            <a:r>
              <a:rPr sz="1600" dirty="0">
                <a:latin typeface="Calibri"/>
                <a:cs typeface="Calibri"/>
              </a:rPr>
              <a:t>	</a:t>
            </a:r>
            <a:r>
              <a:rPr sz="1600" spc="-25" dirty="0">
                <a:latin typeface="Calibri"/>
                <a:cs typeface="Calibri"/>
              </a:rPr>
              <a:t>avec </a:t>
            </a:r>
            <a:r>
              <a:rPr sz="1600" dirty="0">
                <a:latin typeface="Calibri"/>
                <a:cs typeface="Calibri"/>
              </a:rPr>
              <a:t>la</a:t>
            </a:r>
            <a:r>
              <a:rPr sz="1600" spc="-10" dirty="0">
                <a:latin typeface="Calibri"/>
                <a:cs typeface="Calibri"/>
              </a:rPr>
              <a:t> profondeur</a:t>
            </a:r>
            <a:endParaRPr sz="1600">
              <a:latin typeface="Calibri"/>
              <a:cs typeface="Calibri"/>
            </a:endParaRPr>
          </a:p>
        </p:txBody>
      </p:sp>
      <p:grpSp>
        <p:nvGrpSpPr>
          <p:cNvPr id="16" name="object 16"/>
          <p:cNvGrpSpPr/>
          <p:nvPr/>
        </p:nvGrpSpPr>
        <p:grpSpPr>
          <a:xfrm>
            <a:off x="3147056" y="5782076"/>
            <a:ext cx="5946775" cy="943610"/>
            <a:chOff x="3147056" y="5782076"/>
            <a:chExt cx="5946775" cy="943610"/>
          </a:xfrm>
        </p:grpSpPr>
        <p:pic>
          <p:nvPicPr>
            <p:cNvPr id="17" name="object 17"/>
            <p:cNvPicPr/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3147056" y="5782076"/>
              <a:ext cx="5946654" cy="943312"/>
            </a:xfrm>
            <a:prstGeom prst="rect">
              <a:avLst/>
            </a:prstGeom>
          </p:spPr>
        </p:pic>
        <p:sp>
          <p:nvSpPr>
            <p:cNvPr id="18" name="object 18"/>
            <p:cNvSpPr/>
            <p:nvPr/>
          </p:nvSpPr>
          <p:spPr>
            <a:xfrm>
              <a:off x="3203829" y="5838354"/>
              <a:ext cx="5833110" cy="831215"/>
            </a:xfrm>
            <a:custGeom>
              <a:avLst/>
              <a:gdLst/>
              <a:ahLst/>
              <a:cxnLst/>
              <a:rect l="l" t="t" r="r" b="b"/>
              <a:pathLst>
                <a:path w="5833109" h="831215">
                  <a:moveTo>
                    <a:pt x="0" y="830999"/>
                  </a:moveTo>
                  <a:lnTo>
                    <a:pt x="5832602" y="830999"/>
                  </a:lnTo>
                  <a:lnTo>
                    <a:pt x="5832602" y="0"/>
                  </a:lnTo>
                  <a:lnTo>
                    <a:pt x="0" y="0"/>
                  </a:lnTo>
                  <a:lnTo>
                    <a:pt x="0" y="830999"/>
                  </a:lnTo>
                  <a:close/>
                </a:path>
              </a:pathLst>
            </a:custGeom>
            <a:ln w="9525">
              <a:solidFill>
                <a:srgbClr val="4F81BC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9" name="object 19"/>
          <p:cNvSpPr txBox="1"/>
          <p:nvPr/>
        </p:nvSpPr>
        <p:spPr>
          <a:xfrm>
            <a:off x="3283077" y="5860491"/>
            <a:ext cx="5674995" cy="75692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 marR="5080" algn="just">
              <a:lnSpc>
                <a:spcPct val="100000"/>
              </a:lnSpc>
              <a:spcBef>
                <a:spcPts val="95"/>
              </a:spcBef>
            </a:pPr>
            <a:r>
              <a:rPr sz="1600" i="1" dirty="0">
                <a:latin typeface="Calibri"/>
                <a:cs typeface="Calibri"/>
              </a:rPr>
              <a:t>Les</a:t>
            </a:r>
            <a:r>
              <a:rPr sz="1600" i="1" spc="130" dirty="0">
                <a:latin typeface="Calibri"/>
                <a:cs typeface="Calibri"/>
              </a:rPr>
              <a:t> </a:t>
            </a:r>
            <a:r>
              <a:rPr sz="1600" i="1" dirty="0">
                <a:latin typeface="Calibri"/>
                <a:cs typeface="Calibri"/>
              </a:rPr>
              <a:t>différents</a:t>
            </a:r>
            <a:r>
              <a:rPr sz="1600" i="1" spc="140" dirty="0">
                <a:latin typeface="Calibri"/>
                <a:cs typeface="Calibri"/>
              </a:rPr>
              <a:t> </a:t>
            </a:r>
            <a:r>
              <a:rPr sz="1600" i="1" dirty="0">
                <a:latin typeface="Calibri"/>
                <a:cs typeface="Calibri"/>
              </a:rPr>
              <a:t>niveaux</a:t>
            </a:r>
            <a:r>
              <a:rPr sz="1600" i="1" spc="125" dirty="0">
                <a:latin typeface="Calibri"/>
                <a:cs typeface="Calibri"/>
              </a:rPr>
              <a:t> </a:t>
            </a:r>
            <a:r>
              <a:rPr sz="1600" i="1" dirty="0">
                <a:latin typeface="Calibri"/>
                <a:cs typeface="Calibri"/>
              </a:rPr>
              <a:t>structuraux</a:t>
            </a:r>
            <a:r>
              <a:rPr sz="1600" i="1" spc="130" dirty="0">
                <a:latin typeface="Calibri"/>
                <a:cs typeface="Calibri"/>
              </a:rPr>
              <a:t> </a:t>
            </a:r>
            <a:r>
              <a:rPr sz="1600" i="1" dirty="0">
                <a:latin typeface="Calibri"/>
                <a:cs typeface="Calibri"/>
              </a:rPr>
              <a:t>de</a:t>
            </a:r>
            <a:r>
              <a:rPr sz="1600" i="1" spc="130" dirty="0">
                <a:latin typeface="Calibri"/>
                <a:cs typeface="Calibri"/>
              </a:rPr>
              <a:t> </a:t>
            </a:r>
            <a:r>
              <a:rPr sz="1600" i="1" dirty="0">
                <a:latin typeface="Calibri"/>
                <a:cs typeface="Calibri"/>
              </a:rPr>
              <a:t>l’écorce</a:t>
            </a:r>
            <a:r>
              <a:rPr sz="1600" i="1" spc="130" dirty="0">
                <a:latin typeface="Calibri"/>
                <a:cs typeface="Calibri"/>
              </a:rPr>
              <a:t> </a:t>
            </a:r>
            <a:r>
              <a:rPr sz="1600" i="1" dirty="0">
                <a:latin typeface="Calibri"/>
                <a:cs typeface="Calibri"/>
              </a:rPr>
              <a:t>terrestre</a:t>
            </a:r>
            <a:r>
              <a:rPr sz="1600" i="1" spc="135" dirty="0">
                <a:latin typeface="Calibri"/>
                <a:cs typeface="Calibri"/>
              </a:rPr>
              <a:t> </a:t>
            </a:r>
            <a:r>
              <a:rPr sz="1600" i="1" spc="-10" dirty="0">
                <a:latin typeface="Calibri"/>
                <a:cs typeface="Calibri"/>
              </a:rPr>
              <a:t>caractérisés </a:t>
            </a:r>
            <a:r>
              <a:rPr sz="1600" i="1" dirty="0">
                <a:latin typeface="Calibri"/>
                <a:cs typeface="Calibri"/>
              </a:rPr>
              <a:t>par</a:t>
            </a:r>
            <a:r>
              <a:rPr sz="1600" i="1" spc="170" dirty="0">
                <a:latin typeface="Calibri"/>
                <a:cs typeface="Calibri"/>
              </a:rPr>
              <a:t> </a:t>
            </a:r>
            <a:r>
              <a:rPr sz="1600" i="1" dirty="0">
                <a:latin typeface="Calibri"/>
                <a:cs typeface="Calibri"/>
              </a:rPr>
              <a:t>différents</a:t>
            </a:r>
            <a:r>
              <a:rPr sz="1600" i="1" spc="160" dirty="0">
                <a:latin typeface="Calibri"/>
                <a:cs typeface="Calibri"/>
              </a:rPr>
              <a:t> </a:t>
            </a:r>
            <a:r>
              <a:rPr sz="1600" i="1" dirty="0">
                <a:latin typeface="Calibri"/>
                <a:cs typeface="Calibri"/>
              </a:rPr>
              <a:t>styles</a:t>
            </a:r>
            <a:r>
              <a:rPr sz="1600" i="1" spc="150" dirty="0">
                <a:latin typeface="Calibri"/>
                <a:cs typeface="Calibri"/>
              </a:rPr>
              <a:t> </a:t>
            </a:r>
            <a:r>
              <a:rPr sz="1600" i="1" dirty="0">
                <a:latin typeface="Calibri"/>
                <a:cs typeface="Calibri"/>
              </a:rPr>
              <a:t>et</a:t>
            </a:r>
            <a:r>
              <a:rPr sz="1600" i="1" spc="155" dirty="0">
                <a:latin typeface="Calibri"/>
                <a:cs typeface="Calibri"/>
              </a:rPr>
              <a:t> </a:t>
            </a:r>
            <a:r>
              <a:rPr sz="1600" i="1" dirty="0">
                <a:latin typeface="Calibri"/>
                <a:cs typeface="Calibri"/>
              </a:rPr>
              <a:t>intensités</a:t>
            </a:r>
            <a:r>
              <a:rPr sz="1600" i="1" spc="150" dirty="0">
                <a:latin typeface="Calibri"/>
                <a:cs typeface="Calibri"/>
              </a:rPr>
              <a:t> </a:t>
            </a:r>
            <a:r>
              <a:rPr sz="1600" i="1" dirty="0">
                <a:latin typeface="Calibri"/>
                <a:cs typeface="Calibri"/>
              </a:rPr>
              <a:t>de</a:t>
            </a:r>
            <a:r>
              <a:rPr sz="1600" i="1" spc="150" dirty="0">
                <a:latin typeface="Calibri"/>
                <a:cs typeface="Calibri"/>
              </a:rPr>
              <a:t> </a:t>
            </a:r>
            <a:r>
              <a:rPr sz="1600" i="1" dirty="0">
                <a:latin typeface="Calibri"/>
                <a:cs typeface="Calibri"/>
              </a:rPr>
              <a:t>déformations</a:t>
            </a:r>
            <a:r>
              <a:rPr sz="1600" i="1" spc="160" dirty="0">
                <a:latin typeface="Calibri"/>
                <a:cs typeface="Calibri"/>
              </a:rPr>
              <a:t> </a:t>
            </a:r>
            <a:r>
              <a:rPr sz="1600" i="1" dirty="0">
                <a:latin typeface="Calibri"/>
                <a:cs typeface="Calibri"/>
              </a:rPr>
              <a:t>(modifié</a:t>
            </a:r>
            <a:r>
              <a:rPr sz="1600" i="1" spc="155" dirty="0">
                <a:latin typeface="Calibri"/>
                <a:cs typeface="Calibri"/>
              </a:rPr>
              <a:t> </a:t>
            </a:r>
            <a:r>
              <a:rPr sz="1600" i="1" spc="-10" dirty="0">
                <a:latin typeface="Calibri"/>
                <a:cs typeface="Calibri"/>
              </a:rPr>
              <a:t>d’après </a:t>
            </a:r>
            <a:r>
              <a:rPr sz="1600" i="1" spc="-20" dirty="0">
                <a:latin typeface="Calibri"/>
                <a:cs typeface="Calibri"/>
              </a:rPr>
              <a:t>Mattauer,</a:t>
            </a:r>
            <a:r>
              <a:rPr sz="1600" i="1" spc="-45" dirty="0">
                <a:latin typeface="Calibri"/>
                <a:cs typeface="Calibri"/>
              </a:rPr>
              <a:t> </a:t>
            </a:r>
            <a:r>
              <a:rPr sz="1600" i="1" spc="-10" dirty="0">
                <a:latin typeface="Calibri"/>
                <a:cs typeface="Calibri"/>
              </a:rPr>
              <a:t>1998).</a:t>
            </a:r>
            <a:endParaRPr sz="1600">
              <a:latin typeface="Calibri"/>
              <a:cs typeface="Calibri"/>
            </a:endParaRPr>
          </a:p>
        </p:txBody>
      </p:sp>
      <p:grpSp>
        <p:nvGrpSpPr>
          <p:cNvPr id="20" name="object 20"/>
          <p:cNvGrpSpPr/>
          <p:nvPr/>
        </p:nvGrpSpPr>
        <p:grpSpPr>
          <a:xfrm>
            <a:off x="5855461" y="1556766"/>
            <a:ext cx="3181350" cy="4331970"/>
            <a:chOff x="5855461" y="1556766"/>
            <a:chExt cx="3181350" cy="4331970"/>
          </a:xfrm>
        </p:grpSpPr>
        <p:sp>
          <p:nvSpPr>
            <p:cNvPr id="21" name="object 21"/>
            <p:cNvSpPr/>
            <p:nvPr/>
          </p:nvSpPr>
          <p:spPr>
            <a:xfrm>
              <a:off x="5868161" y="5550281"/>
              <a:ext cx="789940" cy="325755"/>
            </a:xfrm>
            <a:custGeom>
              <a:avLst/>
              <a:gdLst/>
              <a:ahLst/>
              <a:cxnLst/>
              <a:rect l="l" t="t" r="r" b="b"/>
              <a:pathLst>
                <a:path w="789940" h="325754">
                  <a:moveTo>
                    <a:pt x="394715" y="0"/>
                  </a:moveTo>
                  <a:lnTo>
                    <a:pt x="0" y="162699"/>
                  </a:lnTo>
                  <a:lnTo>
                    <a:pt x="197358" y="162699"/>
                  </a:lnTo>
                  <a:lnTo>
                    <a:pt x="197358" y="325348"/>
                  </a:lnTo>
                  <a:lnTo>
                    <a:pt x="592074" y="325348"/>
                  </a:lnTo>
                  <a:lnTo>
                    <a:pt x="592074" y="162699"/>
                  </a:lnTo>
                  <a:lnTo>
                    <a:pt x="789432" y="162699"/>
                  </a:lnTo>
                  <a:lnTo>
                    <a:pt x="394715" y="0"/>
                  </a:lnTo>
                  <a:close/>
                </a:path>
              </a:pathLst>
            </a:custGeom>
            <a:solidFill>
              <a:srgbClr val="4F81BC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2" name="object 22"/>
            <p:cNvSpPr/>
            <p:nvPr/>
          </p:nvSpPr>
          <p:spPr>
            <a:xfrm>
              <a:off x="5868161" y="5550281"/>
              <a:ext cx="789940" cy="325755"/>
            </a:xfrm>
            <a:custGeom>
              <a:avLst/>
              <a:gdLst/>
              <a:ahLst/>
              <a:cxnLst/>
              <a:rect l="l" t="t" r="r" b="b"/>
              <a:pathLst>
                <a:path w="789940" h="325754">
                  <a:moveTo>
                    <a:pt x="197358" y="325348"/>
                  </a:moveTo>
                  <a:lnTo>
                    <a:pt x="197358" y="162699"/>
                  </a:lnTo>
                  <a:lnTo>
                    <a:pt x="0" y="162699"/>
                  </a:lnTo>
                  <a:lnTo>
                    <a:pt x="394715" y="0"/>
                  </a:lnTo>
                  <a:lnTo>
                    <a:pt x="789432" y="162699"/>
                  </a:lnTo>
                  <a:lnTo>
                    <a:pt x="592074" y="162699"/>
                  </a:lnTo>
                  <a:lnTo>
                    <a:pt x="592074" y="325348"/>
                  </a:lnTo>
                  <a:lnTo>
                    <a:pt x="197358" y="325348"/>
                  </a:lnTo>
                  <a:close/>
                </a:path>
              </a:pathLst>
            </a:custGeom>
            <a:ln w="25400">
              <a:solidFill>
                <a:srgbClr val="385D89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23" name="object 23"/>
            <p:cNvPicPr/>
            <p:nvPr/>
          </p:nvPicPr>
          <p:blipFill>
            <a:blip r:embed="rId11" cstate="print"/>
            <a:stretch>
              <a:fillRect/>
            </a:stretch>
          </p:blipFill>
          <p:spPr>
            <a:xfrm>
              <a:off x="7410195" y="1556766"/>
              <a:ext cx="1626361" cy="1033399"/>
            </a:xfrm>
            <a:prstGeom prst="rect">
              <a:avLst/>
            </a:prstGeom>
          </p:spPr>
        </p:pic>
        <p:pic>
          <p:nvPicPr>
            <p:cNvPr id="24" name="object 24"/>
            <p:cNvPicPr/>
            <p:nvPr/>
          </p:nvPicPr>
          <p:blipFill>
            <a:blip r:embed="rId12" cstate="print"/>
            <a:stretch>
              <a:fillRect/>
            </a:stretch>
          </p:blipFill>
          <p:spPr>
            <a:xfrm>
              <a:off x="7539989" y="3254883"/>
              <a:ext cx="986662" cy="1326260"/>
            </a:xfrm>
            <a:prstGeom prst="rect">
              <a:avLst/>
            </a:prstGeom>
          </p:spPr>
        </p:pic>
        <p:pic>
          <p:nvPicPr>
            <p:cNvPr id="25" name="object 25"/>
            <p:cNvPicPr/>
            <p:nvPr/>
          </p:nvPicPr>
          <p:blipFill>
            <a:blip r:embed="rId13" cstate="print"/>
            <a:stretch>
              <a:fillRect/>
            </a:stretch>
          </p:blipFill>
          <p:spPr>
            <a:xfrm>
              <a:off x="7899145" y="4293108"/>
              <a:ext cx="1137411" cy="740410"/>
            </a:xfrm>
            <a:prstGeom prst="rect">
              <a:avLst/>
            </a:prstGeom>
          </p:spPr>
        </p:pic>
        <p:pic>
          <p:nvPicPr>
            <p:cNvPr id="26" name="object 26"/>
            <p:cNvPicPr/>
            <p:nvPr/>
          </p:nvPicPr>
          <p:blipFill>
            <a:blip r:embed="rId14" cstate="print"/>
            <a:stretch>
              <a:fillRect/>
            </a:stretch>
          </p:blipFill>
          <p:spPr>
            <a:xfrm>
              <a:off x="7380350" y="4941188"/>
              <a:ext cx="1548638" cy="793026"/>
            </a:xfrm>
            <a:prstGeom prst="rect">
              <a:avLst/>
            </a:prstGeom>
          </p:spPr>
        </p:pic>
        <p:pic>
          <p:nvPicPr>
            <p:cNvPr id="27" name="object 27"/>
            <p:cNvPicPr/>
            <p:nvPr/>
          </p:nvPicPr>
          <p:blipFill>
            <a:blip r:embed="rId15" cstate="print"/>
            <a:stretch>
              <a:fillRect/>
            </a:stretch>
          </p:blipFill>
          <p:spPr>
            <a:xfrm>
              <a:off x="8041766" y="2276856"/>
              <a:ext cx="922781" cy="1368298"/>
            </a:xfrm>
            <a:prstGeom prst="rect">
              <a:avLst/>
            </a:prstGeom>
          </p:spPr>
        </p:pic>
      </p:grpSp>
    </p:spTree>
  </p:cSld>
  <p:clrMapOvr>
    <a:masterClrMapping/>
  </p:clrMapOvr>
</p:sld>
</file>

<file path=ppt/slides/slide10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5604668" y="231089"/>
            <a:ext cx="3335654" cy="26924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376555">
              <a:lnSpc>
                <a:spcPct val="100000"/>
              </a:lnSpc>
              <a:spcBef>
                <a:spcPts val="95"/>
              </a:spcBef>
            </a:pPr>
            <a:r>
              <a:rPr sz="1600" dirty="0">
                <a:solidFill>
                  <a:srgbClr val="FFFFFF"/>
                </a:solidFill>
                <a:latin typeface="Calibri"/>
                <a:cs typeface="Calibri"/>
              </a:rPr>
              <a:t>V</a:t>
            </a:r>
            <a:r>
              <a:rPr sz="1600" spc="-3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600" dirty="0">
                <a:solidFill>
                  <a:srgbClr val="FFFFFF"/>
                </a:solidFill>
                <a:latin typeface="Calibri"/>
                <a:cs typeface="Calibri"/>
              </a:rPr>
              <a:t>.</a:t>
            </a:r>
            <a:r>
              <a:rPr sz="1600" spc="-3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600" dirty="0">
                <a:solidFill>
                  <a:srgbClr val="FFFFFF"/>
                </a:solidFill>
                <a:latin typeface="Calibri"/>
                <a:cs typeface="Calibri"/>
              </a:rPr>
              <a:t>Les</a:t>
            </a:r>
            <a:r>
              <a:rPr sz="1600" spc="-3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600" dirty="0">
                <a:solidFill>
                  <a:srgbClr val="FFFFFF"/>
                </a:solidFill>
                <a:latin typeface="Calibri"/>
                <a:cs typeface="Calibri"/>
              </a:rPr>
              <a:t>roches</a:t>
            </a:r>
            <a:r>
              <a:rPr sz="1600" spc="-10" dirty="0">
                <a:solidFill>
                  <a:srgbClr val="FFFFFF"/>
                </a:solidFill>
                <a:latin typeface="Calibri"/>
                <a:cs typeface="Calibri"/>
              </a:rPr>
              <a:t> métamorphiques</a:t>
            </a:r>
            <a:endParaRPr sz="1600">
              <a:latin typeface="Calibri"/>
              <a:cs typeface="Calibri"/>
            </a:endParaRPr>
          </a:p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186334" y="998601"/>
            <a:ext cx="8700770" cy="848994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algn="just">
              <a:lnSpc>
                <a:spcPct val="100000"/>
              </a:lnSpc>
              <a:spcBef>
                <a:spcPts val="100"/>
              </a:spcBef>
            </a:pPr>
            <a:r>
              <a:rPr sz="1800" dirty="0">
                <a:solidFill>
                  <a:srgbClr val="000000"/>
                </a:solidFill>
              </a:rPr>
              <a:t>La</a:t>
            </a:r>
            <a:r>
              <a:rPr sz="1800" spc="35" dirty="0">
                <a:solidFill>
                  <a:srgbClr val="000000"/>
                </a:solidFill>
              </a:rPr>
              <a:t> </a:t>
            </a:r>
            <a:r>
              <a:rPr sz="1800" dirty="0">
                <a:solidFill>
                  <a:srgbClr val="000000"/>
                </a:solidFill>
              </a:rPr>
              <a:t>description</a:t>
            </a:r>
            <a:r>
              <a:rPr sz="1800" spc="45" dirty="0">
                <a:solidFill>
                  <a:srgbClr val="000000"/>
                </a:solidFill>
              </a:rPr>
              <a:t> </a:t>
            </a:r>
            <a:r>
              <a:rPr sz="1800" dirty="0">
                <a:solidFill>
                  <a:srgbClr val="000000"/>
                </a:solidFill>
              </a:rPr>
              <a:t>d’une</a:t>
            </a:r>
            <a:r>
              <a:rPr sz="1800" spc="40" dirty="0">
                <a:solidFill>
                  <a:srgbClr val="000000"/>
                </a:solidFill>
              </a:rPr>
              <a:t> </a:t>
            </a:r>
            <a:r>
              <a:rPr sz="1800" dirty="0">
                <a:solidFill>
                  <a:srgbClr val="000000"/>
                </a:solidFill>
              </a:rPr>
              <a:t>roche</a:t>
            </a:r>
            <a:r>
              <a:rPr sz="1800" spc="50" dirty="0">
                <a:solidFill>
                  <a:srgbClr val="000000"/>
                </a:solidFill>
              </a:rPr>
              <a:t> </a:t>
            </a:r>
            <a:r>
              <a:rPr sz="1800" dirty="0">
                <a:solidFill>
                  <a:srgbClr val="000000"/>
                </a:solidFill>
              </a:rPr>
              <a:t>passe</a:t>
            </a:r>
            <a:r>
              <a:rPr sz="1800" spc="35" dirty="0">
                <a:solidFill>
                  <a:srgbClr val="000000"/>
                </a:solidFill>
              </a:rPr>
              <a:t> </a:t>
            </a:r>
            <a:r>
              <a:rPr sz="1800" dirty="0">
                <a:solidFill>
                  <a:srgbClr val="000000"/>
                </a:solidFill>
              </a:rPr>
              <a:t>par</a:t>
            </a:r>
            <a:r>
              <a:rPr sz="1800" spc="35" dirty="0">
                <a:solidFill>
                  <a:srgbClr val="000000"/>
                </a:solidFill>
              </a:rPr>
              <a:t> </a:t>
            </a:r>
            <a:r>
              <a:rPr sz="1800" dirty="0">
                <a:solidFill>
                  <a:srgbClr val="000000"/>
                </a:solidFill>
              </a:rPr>
              <a:t>sa</a:t>
            </a:r>
            <a:r>
              <a:rPr sz="1800" spc="40" dirty="0">
                <a:solidFill>
                  <a:srgbClr val="000000"/>
                </a:solidFill>
              </a:rPr>
              <a:t> </a:t>
            </a:r>
            <a:r>
              <a:rPr sz="1800" dirty="0">
                <a:solidFill>
                  <a:srgbClr val="000000"/>
                </a:solidFill>
              </a:rPr>
              <a:t>description</a:t>
            </a:r>
            <a:r>
              <a:rPr sz="1800" spc="35" dirty="0">
                <a:solidFill>
                  <a:srgbClr val="000000"/>
                </a:solidFill>
              </a:rPr>
              <a:t> </a:t>
            </a:r>
            <a:r>
              <a:rPr sz="1800" dirty="0">
                <a:solidFill>
                  <a:srgbClr val="000000"/>
                </a:solidFill>
              </a:rPr>
              <a:t>visuelle</a:t>
            </a:r>
            <a:r>
              <a:rPr sz="1800" spc="35" dirty="0">
                <a:solidFill>
                  <a:srgbClr val="000000"/>
                </a:solidFill>
              </a:rPr>
              <a:t> </a:t>
            </a:r>
            <a:r>
              <a:rPr sz="1800" dirty="0">
                <a:solidFill>
                  <a:srgbClr val="000000"/>
                </a:solidFill>
              </a:rPr>
              <a:t>et</a:t>
            </a:r>
            <a:r>
              <a:rPr sz="1800" spc="45" dirty="0">
                <a:solidFill>
                  <a:srgbClr val="000000"/>
                </a:solidFill>
              </a:rPr>
              <a:t> </a:t>
            </a:r>
            <a:r>
              <a:rPr sz="1800" dirty="0">
                <a:solidFill>
                  <a:srgbClr val="000000"/>
                </a:solidFill>
              </a:rPr>
              <a:t>notamment</a:t>
            </a:r>
            <a:r>
              <a:rPr sz="1800" spc="30" dirty="0">
                <a:solidFill>
                  <a:srgbClr val="000000"/>
                </a:solidFill>
              </a:rPr>
              <a:t> </a:t>
            </a:r>
            <a:r>
              <a:rPr sz="1800" dirty="0">
                <a:solidFill>
                  <a:srgbClr val="000000"/>
                </a:solidFill>
              </a:rPr>
              <a:t>par</a:t>
            </a:r>
            <a:r>
              <a:rPr sz="1800" spc="35" dirty="0">
                <a:solidFill>
                  <a:srgbClr val="000000"/>
                </a:solidFill>
              </a:rPr>
              <a:t> </a:t>
            </a:r>
            <a:r>
              <a:rPr sz="1800" spc="-10" dirty="0">
                <a:solidFill>
                  <a:srgbClr val="000000"/>
                </a:solidFill>
              </a:rPr>
              <a:t>l’agencement </a:t>
            </a:r>
            <a:r>
              <a:rPr sz="1800" dirty="0">
                <a:solidFill>
                  <a:srgbClr val="000000"/>
                </a:solidFill>
              </a:rPr>
              <a:t>des</a:t>
            </a:r>
            <a:r>
              <a:rPr sz="1800" spc="35" dirty="0">
                <a:solidFill>
                  <a:srgbClr val="000000"/>
                </a:solidFill>
              </a:rPr>
              <a:t> </a:t>
            </a:r>
            <a:r>
              <a:rPr sz="1800" dirty="0">
                <a:solidFill>
                  <a:srgbClr val="000000"/>
                </a:solidFill>
              </a:rPr>
              <a:t>différents</a:t>
            </a:r>
            <a:r>
              <a:rPr sz="1800" spc="40" dirty="0">
                <a:solidFill>
                  <a:srgbClr val="000000"/>
                </a:solidFill>
              </a:rPr>
              <a:t> </a:t>
            </a:r>
            <a:r>
              <a:rPr sz="1800" dirty="0">
                <a:solidFill>
                  <a:srgbClr val="000000"/>
                </a:solidFill>
              </a:rPr>
              <a:t>grains</a:t>
            </a:r>
            <a:r>
              <a:rPr sz="1800" spc="45" dirty="0">
                <a:solidFill>
                  <a:srgbClr val="000000"/>
                </a:solidFill>
              </a:rPr>
              <a:t> </a:t>
            </a:r>
            <a:r>
              <a:rPr sz="1800" spc="-20" dirty="0">
                <a:solidFill>
                  <a:srgbClr val="000000"/>
                </a:solidFill>
              </a:rPr>
              <a:t>(c'est-</a:t>
            </a:r>
            <a:r>
              <a:rPr sz="1800" dirty="0">
                <a:solidFill>
                  <a:srgbClr val="000000"/>
                </a:solidFill>
              </a:rPr>
              <a:t>à-dire</a:t>
            </a:r>
            <a:r>
              <a:rPr sz="1800" spc="50" dirty="0">
                <a:solidFill>
                  <a:srgbClr val="000000"/>
                </a:solidFill>
              </a:rPr>
              <a:t> </a:t>
            </a:r>
            <a:r>
              <a:rPr sz="1800" dirty="0">
                <a:solidFill>
                  <a:srgbClr val="000000"/>
                </a:solidFill>
              </a:rPr>
              <a:t>les</a:t>
            </a:r>
            <a:r>
              <a:rPr sz="1800" spc="45" dirty="0">
                <a:solidFill>
                  <a:srgbClr val="000000"/>
                </a:solidFill>
              </a:rPr>
              <a:t> </a:t>
            </a:r>
            <a:r>
              <a:rPr sz="1800" dirty="0">
                <a:solidFill>
                  <a:srgbClr val="000000"/>
                </a:solidFill>
              </a:rPr>
              <a:t>minéraux)</a:t>
            </a:r>
            <a:r>
              <a:rPr sz="1800" spc="30" dirty="0">
                <a:solidFill>
                  <a:srgbClr val="000000"/>
                </a:solidFill>
              </a:rPr>
              <a:t> </a:t>
            </a:r>
            <a:r>
              <a:rPr sz="1800" dirty="0">
                <a:solidFill>
                  <a:srgbClr val="000000"/>
                </a:solidFill>
              </a:rPr>
              <a:t>entres</a:t>
            </a:r>
            <a:r>
              <a:rPr sz="1800" spc="45" dirty="0">
                <a:solidFill>
                  <a:srgbClr val="000000"/>
                </a:solidFill>
              </a:rPr>
              <a:t> </a:t>
            </a:r>
            <a:r>
              <a:rPr sz="1800" dirty="0">
                <a:solidFill>
                  <a:srgbClr val="000000"/>
                </a:solidFill>
              </a:rPr>
              <a:t>eux</a:t>
            </a:r>
            <a:r>
              <a:rPr sz="1800" spc="40" dirty="0">
                <a:solidFill>
                  <a:srgbClr val="000000"/>
                </a:solidFill>
              </a:rPr>
              <a:t> </a:t>
            </a:r>
            <a:r>
              <a:rPr sz="1800" dirty="0">
                <a:solidFill>
                  <a:srgbClr val="000000"/>
                </a:solidFill>
              </a:rPr>
              <a:t>dans</a:t>
            </a:r>
            <a:r>
              <a:rPr sz="1800" spc="45" dirty="0">
                <a:solidFill>
                  <a:srgbClr val="000000"/>
                </a:solidFill>
              </a:rPr>
              <a:t> </a:t>
            </a:r>
            <a:r>
              <a:rPr sz="1800" dirty="0">
                <a:solidFill>
                  <a:srgbClr val="000000"/>
                </a:solidFill>
              </a:rPr>
              <a:t>un</a:t>
            </a:r>
            <a:r>
              <a:rPr sz="1800" spc="40" dirty="0">
                <a:solidFill>
                  <a:srgbClr val="000000"/>
                </a:solidFill>
              </a:rPr>
              <a:t> </a:t>
            </a:r>
            <a:r>
              <a:rPr sz="1800" dirty="0">
                <a:solidFill>
                  <a:srgbClr val="000000"/>
                </a:solidFill>
              </a:rPr>
              <a:t>volume</a:t>
            </a:r>
            <a:r>
              <a:rPr sz="1800" spc="40" dirty="0">
                <a:solidFill>
                  <a:srgbClr val="000000"/>
                </a:solidFill>
              </a:rPr>
              <a:t> </a:t>
            </a:r>
            <a:r>
              <a:rPr sz="1800" dirty="0">
                <a:solidFill>
                  <a:srgbClr val="000000"/>
                </a:solidFill>
              </a:rPr>
              <a:t>3D.</a:t>
            </a:r>
            <a:r>
              <a:rPr sz="1800" spc="45" dirty="0">
                <a:solidFill>
                  <a:srgbClr val="000000"/>
                </a:solidFill>
              </a:rPr>
              <a:t> </a:t>
            </a:r>
            <a:r>
              <a:rPr sz="1800" dirty="0">
                <a:solidFill>
                  <a:srgbClr val="000000"/>
                </a:solidFill>
              </a:rPr>
              <a:t>Deux</a:t>
            </a:r>
            <a:r>
              <a:rPr sz="1800" spc="45" dirty="0">
                <a:solidFill>
                  <a:srgbClr val="000000"/>
                </a:solidFill>
              </a:rPr>
              <a:t> </a:t>
            </a:r>
            <a:r>
              <a:rPr sz="1800" spc="-10" dirty="0">
                <a:solidFill>
                  <a:srgbClr val="000000"/>
                </a:solidFill>
              </a:rPr>
              <a:t>aspects </a:t>
            </a:r>
            <a:r>
              <a:rPr sz="1800" dirty="0">
                <a:solidFill>
                  <a:srgbClr val="000000"/>
                </a:solidFill>
              </a:rPr>
              <a:t>sont</a:t>
            </a:r>
            <a:r>
              <a:rPr sz="1800" spc="-50" dirty="0">
                <a:solidFill>
                  <a:srgbClr val="000000"/>
                </a:solidFill>
              </a:rPr>
              <a:t> </a:t>
            </a:r>
            <a:r>
              <a:rPr sz="1800" dirty="0">
                <a:solidFill>
                  <a:srgbClr val="000000"/>
                </a:solidFill>
              </a:rPr>
              <a:t>à</a:t>
            </a:r>
            <a:r>
              <a:rPr sz="1800" spc="-50" dirty="0">
                <a:solidFill>
                  <a:srgbClr val="000000"/>
                </a:solidFill>
              </a:rPr>
              <a:t> </a:t>
            </a:r>
            <a:r>
              <a:rPr sz="1800" dirty="0">
                <a:solidFill>
                  <a:srgbClr val="000000"/>
                </a:solidFill>
              </a:rPr>
              <a:t>prendre</a:t>
            </a:r>
            <a:r>
              <a:rPr sz="1800" spc="-25" dirty="0">
                <a:solidFill>
                  <a:srgbClr val="000000"/>
                </a:solidFill>
              </a:rPr>
              <a:t> </a:t>
            </a:r>
            <a:r>
              <a:rPr sz="1800" dirty="0">
                <a:solidFill>
                  <a:srgbClr val="000000"/>
                </a:solidFill>
              </a:rPr>
              <a:t>en</a:t>
            </a:r>
            <a:r>
              <a:rPr sz="1800" spc="-35" dirty="0">
                <a:solidFill>
                  <a:srgbClr val="000000"/>
                </a:solidFill>
              </a:rPr>
              <a:t> </a:t>
            </a:r>
            <a:r>
              <a:rPr sz="1800" spc="-10" dirty="0">
                <a:solidFill>
                  <a:srgbClr val="000000"/>
                </a:solidFill>
              </a:rPr>
              <a:t>considération</a:t>
            </a:r>
            <a:r>
              <a:rPr sz="1800" spc="-35" dirty="0">
                <a:solidFill>
                  <a:srgbClr val="000000"/>
                </a:solidFill>
              </a:rPr>
              <a:t> </a:t>
            </a:r>
            <a:r>
              <a:rPr sz="1800" spc="-50" dirty="0">
                <a:solidFill>
                  <a:srgbClr val="000000"/>
                </a:solidFill>
              </a:rPr>
              <a:t>:</a:t>
            </a:r>
            <a:endParaRPr sz="1800"/>
          </a:p>
        </p:txBody>
      </p:sp>
      <p:grpSp>
        <p:nvGrpSpPr>
          <p:cNvPr id="4" name="object 4"/>
          <p:cNvGrpSpPr/>
          <p:nvPr/>
        </p:nvGrpSpPr>
        <p:grpSpPr>
          <a:xfrm>
            <a:off x="163068" y="2157983"/>
            <a:ext cx="8798560" cy="1388745"/>
            <a:chOff x="163068" y="2157983"/>
            <a:chExt cx="8798560" cy="1388745"/>
          </a:xfrm>
        </p:grpSpPr>
        <p:pic>
          <p:nvPicPr>
            <p:cNvPr id="5" name="object 5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199644" y="2171689"/>
              <a:ext cx="8673084" cy="1306089"/>
            </a:xfrm>
            <a:prstGeom prst="rect">
              <a:avLst/>
            </a:prstGeom>
          </p:spPr>
        </p:pic>
        <p:pic>
          <p:nvPicPr>
            <p:cNvPr id="6" name="object 6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163068" y="2157983"/>
              <a:ext cx="8798052" cy="1388364"/>
            </a:xfrm>
            <a:prstGeom prst="rect">
              <a:avLst/>
            </a:prstGeom>
          </p:spPr>
        </p:pic>
      </p:grpSp>
      <p:sp>
        <p:nvSpPr>
          <p:cNvPr id="7" name="object 7"/>
          <p:cNvSpPr txBox="1"/>
          <p:nvPr/>
        </p:nvSpPr>
        <p:spPr>
          <a:xfrm>
            <a:off x="251523" y="2204923"/>
            <a:ext cx="8569325" cy="1200785"/>
          </a:xfrm>
          <a:prstGeom prst="rect">
            <a:avLst/>
          </a:prstGeom>
          <a:solidFill>
            <a:srgbClr val="F79546"/>
          </a:solidFill>
          <a:ln w="38100">
            <a:solidFill>
              <a:srgbClr val="FFFFFF"/>
            </a:solidFill>
          </a:ln>
        </p:spPr>
        <p:txBody>
          <a:bodyPr vert="horz" wrap="square" lIns="0" tIns="30480" rIns="0" bIns="0" rtlCol="0">
            <a:spAutoFit/>
          </a:bodyPr>
          <a:lstStyle/>
          <a:p>
            <a:pPr marL="90805">
              <a:lnSpc>
                <a:spcPct val="100000"/>
              </a:lnSpc>
              <a:spcBef>
                <a:spcPts val="240"/>
              </a:spcBef>
            </a:pPr>
            <a:r>
              <a:rPr sz="1800" dirty="0">
                <a:solidFill>
                  <a:srgbClr val="FFFFFF"/>
                </a:solidFill>
                <a:latin typeface="Calibri"/>
                <a:cs typeface="Calibri"/>
              </a:rPr>
              <a:t>La</a:t>
            </a:r>
            <a:r>
              <a:rPr sz="1800" spc="-3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800" b="1" dirty="0">
                <a:solidFill>
                  <a:srgbClr val="FFFFFF"/>
                </a:solidFill>
                <a:latin typeface="Calibri"/>
                <a:cs typeface="Calibri"/>
              </a:rPr>
              <a:t>texture</a:t>
            </a:r>
            <a:r>
              <a:rPr sz="1800" b="1" spc="-6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800" spc="-50" dirty="0">
                <a:solidFill>
                  <a:srgbClr val="FFFFFF"/>
                </a:solidFill>
                <a:latin typeface="Calibri"/>
                <a:cs typeface="Calibri"/>
              </a:rPr>
              <a:t>:</a:t>
            </a:r>
            <a:endParaRPr sz="1800">
              <a:latin typeface="Calibri"/>
              <a:cs typeface="Calibri"/>
            </a:endParaRPr>
          </a:p>
          <a:p>
            <a:pPr marL="90805">
              <a:lnSpc>
                <a:spcPct val="100000"/>
              </a:lnSpc>
              <a:spcBef>
                <a:spcPts val="5"/>
              </a:spcBef>
              <a:tabLst>
                <a:tab pos="1562100" algn="l"/>
                <a:tab pos="1799589" algn="l"/>
                <a:tab pos="2320925" algn="l"/>
                <a:tab pos="2863850" algn="l"/>
                <a:tab pos="4371340" algn="l"/>
                <a:tab pos="4999355" algn="l"/>
                <a:tab pos="5383530" algn="l"/>
                <a:tab pos="6386195" algn="l"/>
                <a:tab pos="7040245" algn="l"/>
                <a:tab pos="7698740" algn="l"/>
              </a:tabLst>
            </a:pPr>
            <a:r>
              <a:rPr sz="1800" dirty="0">
                <a:solidFill>
                  <a:srgbClr val="FFFFFF"/>
                </a:solidFill>
                <a:latin typeface="Wingdings"/>
                <a:cs typeface="Wingdings"/>
              </a:rPr>
              <a:t></a:t>
            </a:r>
            <a:r>
              <a:rPr sz="1800" spc="40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800" spc="-10" dirty="0">
                <a:solidFill>
                  <a:srgbClr val="FFFFFF"/>
                </a:solidFill>
                <a:latin typeface="Calibri"/>
                <a:cs typeface="Calibri"/>
              </a:rPr>
              <a:t>correspond</a:t>
            </a:r>
            <a:r>
              <a:rPr sz="1800" dirty="0">
                <a:solidFill>
                  <a:srgbClr val="FFFFFF"/>
                </a:solidFill>
                <a:latin typeface="Calibri"/>
                <a:cs typeface="Calibri"/>
              </a:rPr>
              <a:t>	</a:t>
            </a:r>
            <a:r>
              <a:rPr sz="1800" spc="-50" dirty="0">
                <a:solidFill>
                  <a:srgbClr val="FFFFFF"/>
                </a:solidFill>
                <a:latin typeface="Calibri"/>
                <a:cs typeface="Calibri"/>
              </a:rPr>
              <a:t>à</a:t>
            </a:r>
            <a:r>
              <a:rPr sz="1800" dirty="0">
                <a:solidFill>
                  <a:srgbClr val="FFFFFF"/>
                </a:solidFill>
                <a:latin typeface="Calibri"/>
                <a:cs typeface="Calibri"/>
              </a:rPr>
              <a:t>	</a:t>
            </a:r>
            <a:r>
              <a:rPr sz="1800" spc="-20" dirty="0">
                <a:solidFill>
                  <a:srgbClr val="FFFFFF"/>
                </a:solidFill>
                <a:latin typeface="Calibri"/>
                <a:cs typeface="Calibri"/>
              </a:rPr>
              <a:t>tout</a:t>
            </a:r>
            <a:r>
              <a:rPr sz="1800" dirty="0">
                <a:solidFill>
                  <a:srgbClr val="FFFFFF"/>
                </a:solidFill>
                <a:latin typeface="Calibri"/>
                <a:cs typeface="Calibri"/>
              </a:rPr>
              <a:t>	</a:t>
            </a:r>
            <a:r>
              <a:rPr sz="1800" spc="-20" dirty="0">
                <a:solidFill>
                  <a:srgbClr val="FFFFFF"/>
                </a:solidFill>
                <a:latin typeface="Calibri"/>
                <a:cs typeface="Calibri"/>
              </a:rPr>
              <a:t>type</a:t>
            </a:r>
            <a:r>
              <a:rPr sz="1800" dirty="0">
                <a:solidFill>
                  <a:srgbClr val="FFFFFF"/>
                </a:solidFill>
                <a:latin typeface="Calibri"/>
                <a:cs typeface="Calibri"/>
              </a:rPr>
              <a:t>	</a:t>
            </a:r>
            <a:r>
              <a:rPr sz="1800" spc="-10" dirty="0">
                <a:solidFill>
                  <a:srgbClr val="FFFFFF"/>
                </a:solidFill>
                <a:latin typeface="Calibri"/>
                <a:cs typeface="Calibri"/>
              </a:rPr>
              <a:t>d'arrangement</a:t>
            </a:r>
            <a:r>
              <a:rPr sz="1800" dirty="0">
                <a:solidFill>
                  <a:srgbClr val="FFFFFF"/>
                </a:solidFill>
                <a:latin typeface="Calibri"/>
                <a:cs typeface="Calibri"/>
              </a:rPr>
              <a:t>	</a:t>
            </a:r>
            <a:r>
              <a:rPr sz="1800" spc="-10" dirty="0">
                <a:solidFill>
                  <a:srgbClr val="FFFFFF"/>
                </a:solidFill>
                <a:latin typeface="Calibri"/>
                <a:cs typeface="Calibri"/>
              </a:rPr>
              <a:t>entre</a:t>
            </a:r>
            <a:r>
              <a:rPr sz="1800" dirty="0">
                <a:solidFill>
                  <a:srgbClr val="FFFFFF"/>
                </a:solidFill>
                <a:latin typeface="Calibri"/>
                <a:cs typeface="Calibri"/>
              </a:rPr>
              <a:t>	</a:t>
            </a:r>
            <a:r>
              <a:rPr sz="1800" spc="-25" dirty="0">
                <a:solidFill>
                  <a:srgbClr val="FFFFFF"/>
                </a:solidFill>
                <a:latin typeface="Calibri"/>
                <a:cs typeface="Calibri"/>
              </a:rPr>
              <a:t>les</a:t>
            </a:r>
            <a:r>
              <a:rPr sz="1800" dirty="0">
                <a:solidFill>
                  <a:srgbClr val="FFFFFF"/>
                </a:solidFill>
                <a:latin typeface="Calibri"/>
                <a:cs typeface="Calibri"/>
              </a:rPr>
              <a:t>	</a:t>
            </a:r>
            <a:r>
              <a:rPr sz="1800" spc="-10" dirty="0">
                <a:solidFill>
                  <a:srgbClr val="FFFFFF"/>
                </a:solidFill>
                <a:latin typeface="Calibri"/>
                <a:cs typeface="Calibri"/>
              </a:rPr>
              <a:t>minéraux</a:t>
            </a:r>
            <a:r>
              <a:rPr sz="1800" dirty="0">
                <a:solidFill>
                  <a:srgbClr val="FFFFFF"/>
                </a:solidFill>
                <a:latin typeface="Calibri"/>
                <a:cs typeface="Calibri"/>
              </a:rPr>
              <a:t>	</a:t>
            </a:r>
            <a:r>
              <a:rPr sz="1800" spc="-10" dirty="0">
                <a:solidFill>
                  <a:srgbClr val="FFFFFF"/>
                </a:solidFill>
                <a:latin typeface="Calibri"/>
                <a:cs typeface="Calibri"/>
              </a:rPr>
              <a:t>d'une</a:t>
            </a:r>
            <a:r>
              <a:rPr sz="1800" dirty="0">
                <a:solidFill>
                  <a:srgbClr val="FFFFFF"/>
                </a:solidFill>
                <a:latin typeface="Calibri"/>
                <a:cs typeface="Calibri"/>
              </a:rPr>
              <a:t>	</a:t>
            </a:r>
            <a:r>
              <a:rPr sz="1800" spc="-10" dirty="0">
                <a:solidFill>
                  <a:srgbClr val="FFFFFF"/>
                </a:solidFill>
                <a:latin typeface="Calibri"/>
                <a:cs typeface="Calibri"/>
              </a:rPr>
              <a:t>roche</a:t>
            </a:r>
            <a:r>
              <a:rPr sz="1800" dirty="0">
                <a:solidFill>
                  <a:srgbClr val="FFFFFF"/>
                </a:solidFill>
                <a:latin typeface="Calibri"/>
                <a:cs typeface="Calibri"/>
              </a:rPr>
              <a:t>	</a:t>
            </a:r>
            <a:r>
              <a:rPr sz="1800" spc="-10" dirty="0">
                <a:solidFill>
                  <a:srgbClr val="FFFFFF"/>
                </a:solidFill>
                <a:latin typeface="Calibri"/>
                <a:cs typeface="Calibri"/>
              </a:rPr>
              <a:t>(dépend</a:t>
            </a:r>
            <a:endParaRPr sz="1800">
              <a:latin typeface="Calibri"/>
              <a:cs typeface="Calibri"/>
            </a:endParaRPr>
          </a:p>
          <a:p>
            <a:pPr marL="377825">
              <a:lnSpc>
                <a:spcPct val="100000"/>
              </a:lnSpc>
            </a:pPr>
            <a:r>
              <a:rPr sz="1800" spc="-10" dirty="0">
                <a:solidFill>
                  <a:srgbClr val="FFFFFF"/>
                </a:solidFill>
                <a:latin typeface="Calibri"/>
                <a:cs typeface="Calibri"/>
              </a:rPr>
              <a:t>également</a:t>
            </a:r>
            <a:r>
              <a:rPr sz="1800" spc="-3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800" dirty="0">
                <a:solidFill>
                  <a:srgbClr val="FFFFFF"/>
                </a:solidFill>
                <a:latin typeface="Calibri"/>
                <a:cs typeface="Calibri"/>
              </a:rPr>
              <a:t>de</a:t>
            </a:r>
            <a:r>
              <a:rPr sz="1800" spc="-1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800" dirty="0">
                <a:solidFill>
                  <a:srgbClr val="FFFFFF"/>
                </a:solidFill>
                <a:latin typeface="Calibri"/>
                <a:cs typeface="Calibri"/>
              </a:rPr>
              <a:t>la</a:t>
            </a:r>
            <a:r>
              <a:rPr sz="1800" spc="-2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800" dirty="0">
                <a:solidFill>
                  <a:srgbClr val="FFFFFF"/>
                </a:solidFill>
                <a:latin typeface="Calibri"/>
                <a:cs typeface="Calibri"/>
              </a:rPr>
              <a:t>taille des</a:t>
            </a:r>
            <a:r>
              <a:rPr sz="1800" spc="-2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800" spc="-10" dirty="0">
                <a:solidFill>
                  <a:srgbClr val="FFFFFF"/>
                </a:solidFill>
                <a:latin typeface="Calibri"/>
                <a:cs typeface="Calibri"/>
              </a:rPr>
              <a:t>minéraux),</a:t>
            </a:r>
            <a:endParaRPr sz="1800">
              <a:latin typeface="Calibri"/>
              <a:cs typeface="Calibri"/>
            </a:endParaRPr>
          </a:p>
          <a:p>
            <a:pPr marL="90805">
              <a:lnSpc>
                <a:spcPct val="100000"/>
              </a:lnSpc>
            </a:pPr>
            <a:r>
              <a:rPr sz="1800" dirty="0">
                <a:solidFill>
                  <a:srgbClr val="FFFFFF"/>
                </a:solidFill>
                <a:latin typeface="Wingdings"/>
                <a:cs typeface="Wingdings"/>
              </a:rPr>
              <a:t></a:t>
            </a:r>
            <a:r>
              <a:rPr sz="1800" spc="5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800" dirty="0">
                <a:solidFill>
                  <a:srgbClr val="FFFFFF"/>
                </a:solidFill>
                <a:latin typeface="Calibri"/>
                <a:cs typeface="Calibri"/>
              </a:rPr>
              <a:t>visible</a:t>
            </a:r>
            <a:r>
              <a:rPr sz="1800" spc="-2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800" spc="-10" dirty="0">
                <a:solidFill>
                  <a:srgbClr val="FFFFFF"/>
                </a:solidFill>
                <a:latin typeface="Calibri"/>
                <a:cs typeface="Calibri"/>
              </a:rPr>
              <a:t>notamment</a:t>
            </a:r>
            <a:r>
              <a:rPr sz="1800" spc="-4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800" dirty="0">
                <a:solidFill>
                  <a:srgbClr val="FFFFFF"/>
                </a:solidFill>
                <a:latin typeface="Calibri"/>
                <a:cs typeface="Calibri"/>
              </a:rPr>
              <a:t>à</a:t>
            </a:r>
            <a:r>
              <a:rPr sz="1800" spc="-3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800" spc="-10" dirty="0">
                <a:solidFill>
                  <a:srgbClr val="FFFFFF"/>
                </a:solidFill>
                <a:latin typeface="Calibri"/>
                <a:cs typeface="Calibri"/>
              </a:rPr>
              <a:t>l’échelle</a:t>
            </a:r>
            <a:r>
              <a:rPr sz="180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800" spc="-10" dirty="0">
                <a:solidFill>
                  <a:srgbClr val="FFFFFF"/>
                </a:solidFill>
                <a:latin typeface="Calibri"/>
                <a:cs typeface="Calibri"/>
              </a:rPr>
              <a:t>microscopique</a:t>
            </a:r>
            <a:endParaRPr sz="1800">
              <a:latin typeface="Calibri"/>
              <a:cs typeface="Calibri"/>
            </a:endParaRPr>
          </a:p>
        </p:txBody>
      </p:sp>
      <p:grpSp>
        <p:nvGrpSpPr>
          <p:cNvPr id="8" name="object 8"/>
          <p:cNvGrpSpPr/>
          <p:nvPr/>
        </p:nvGrpSpPr>
        <p:grpSpPr>
          <a:xfrm>
            <a:off x="163068" y="3598164"/>
            <a:ext cx="8709660" cy="843280"/>
            <a:chOff x="163068" y="3598164"/>
            <a:chExt cx="8709660" cy="843280"/>
          </a:xfrm>
        </p:grpSpPr>
        <p:pic>
          <p:nvPicPr>
            <p:cNvPr id="9" name="object 9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199644" y="3611898"/>
              <a:ext cx="8673084" cy="751295"/>
            </a:xfrm>
            <a:prstGeom prst="rect">
              <a:avLst/>
            </a:prstGeom>
          </p:spPr>
        </p:pic>
        <p:pic>
          <p:nvPicPr>
            <p:cNvPr id="10" name="object 10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163068" y="3598164"/>
              <a:ext cx="7799832" cy="842772"/>
            </a:xfrm>
            <a:prstGeom prst="rect">
              <a:avLst/>
            </a:prstGeom>
          </p:spPr>
        </p:pic>
      </p:grpSp>
      <p:sp>
        <p:nvSpPr>
          <p:cNvPr id="11" name="object 11"/>
          <p:cNvSpPr txBox="1"/>
          <p:nvPr/>
        </p:nvSpPr>
        <p:spPr>
          <a:xfrm>
            <a:off x="251523" y="3645001"/>
            <a:ext cx="8569325" cy="646430"/>
          </a:xfrm>
          <a:prstGeom prst="rect">
            <a:avLst/>
          </a:prstGeom>
          <a:solidFill>
            <a:srgbClr val="F79546"/>
          </a:solidFill>
          <a:ln w="38100">
            <a:solidFill>
              <a:srgbClr val="FFFFFF"/>
            </a:solidFill>
          </a:ln>
        </p:spPr>
        <p:txBody>
          <a:bodyPr vert="horz" wrap="square" lIns="0" tIns="31115" rIns="0" bIns="0" rtlCol="0">
            <a:spAutoFit/>
          </a:bodyPr>
          <a:lstStyle/>
          <a:p>
            <a:pPr marL="90805">
              <a:lnSpc>
                <a:spcPct val="100000"/>
              </a:lnSpc>
              <a:spcBef>
                <a:spcPts val="245"/>
              </a:spcBef>
            </a:pPr>
            <a:r>
              <a:rPr sz="1800" dirty="0">
                <a:solidFill>
                  <a:srgbClr val="FFFFFF"/>
                </a:solidFill>
                <a:latin typeface="Calibri"/>
                <a:cs typeface="Calibri"/>
              </a:rPr>
              <a:t>La</a:t>
            </a:r>
            <a:r>
              <a:rPr sz="1800" spc="-2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800" b="1" dirty="0">
                <a:solidFill>
                  <a:srgbClr val="FFFFFF"/>
                </a:solidFill>
                <a:latin typeface="Calibri"/>
                <a:cs typeface="Calibri"/>
              </a:rPr>
              <a:t>structure</a:t>
            </a:r>
            <a:r>
              <a:rPr sz="1800" b="1" spc="-6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800" spc="-50" dirty="0">
                <a:solidFill>
                  <a:srgbClr val="FFFFFF"/>
                </a:solidFill>
                <a:latin typeface="Calibri"/>
                <a:cs typeface="Calibri"/>
              </a:rPr>
              <a:t>:</a:t>
            </a:r>
            <a:endParaRPr sz="1800">
              <a:latin typeface="Calibri"/>
              <a:cs typeface="Calibri"/>
            </a:endParaRPr>
          </a:p>
          <a:p>
            <a:pPr marL="90805">
              <a:lnSpc>
                <a:spcPct val="100000"/>
              </a:lnSpc>
              <a:spcBef>
                <a:spcPts val="25"/>
              </a:spcBef>
            </a:pPr>
            <a:r>
              <a:rPr sz="1800" dirty="0">
                <a:solidFill>
                  <a:srgbClr val="FFFFFF"/>
                </a:solidFill>
                <a:latin typeface="Wingdings"/>
                <a:cs typeface="Wingdings"/>
              </a:rPr>
              <a:t></a:t>
            </a:r>
            <a:r>
              <a:rPr sz="1800" spc="-70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800" spc="-10" dirty="0">
                <a:solidFill>
                  <a:srgbClr val="FFFFFF"/>
                </a:solidFill>
                <a:latin typeface="Calibri"/>
                <a:cs typeface="Calibri"/>
              </a:rPr>
              <a:t>correspond</a:t>
            </a:r>
            <a:r>
              <a:rPr sz="1800" spc="-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800" dirty="0">
                <a:solidFill>
                  <a:srgbClr val="FFFFFF"/>
                </a:solidFill>
                <a:latin typeface="Calibri"/>
                <a:cs typeface="Calibri"/>
              </a:rPr>
              <a:t>à</a:t>
            </a:r>
            <a:r>
              <a:rPr sz="1800" spc="-1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800" dirty="0">
                <a:solidFill>
                  <a:srgbClr val="FFFFFF"/>
                </a:solidFill>
                <a:latin typeface="Calibri"/>
                <a:cs typeface="Calibri"/>
              </a:rPr>
              <a:t>tout</a:t>
            </a:r>
            <a:r>
              <a:rPr sz="1800" spc="-2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800" dirty="0">
                <a:solidFill>
                  <a:srgbClr val="FFFFFF"/>
                </a:solidFill>
                <a:latin typeface="Calibri"/>
                <a:cs typeface="Calibri"/>
              </a:rPr>
              <a:t>type</a:t>
            </a:r>
            <a:r>
              <a:rPr sz="1800" spc="-2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800" spc="-10" dirty="0">
                <a:solidFill>
                  <a:srgbClr val="FFFFFF"/>
                </a:solidFill>
                <a:latin typeface="Calibri"/>
                <a:cs typeface="Calibri"/>
              </a:rPr>
              <a:t>d'organisation</a:t>
            </a:r>
            <a:r>
              <a:rPr sz="1800" spc="-1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800" dirty="0">
                <a:solidFill>
                  <a:srgbClr val="FFFFFF"/>
                </a:solidFill>
                <a:latin typeface="Calibri"/>
                <a:cs typeface="Calibri"/>
              </a:rPr>
              <a:t>de</a:t>
            </a:r>
            <a:r>
              <a:rPr sz="1800" spc="-1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800" dirty="0">
                <a:solidFill>
                  <a:srgbClr val="FFFFFF"/>
                </a:solidFill>
                <a:latin typeface="Calibri"/>
                <a:cs typeface="Calibri"/>
              </a:rPr>
              <a:t>la</a:t>
            </a:r>
            <a:r>
              <a:rPr sz="1800" spc="-2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800" dirty="0">
                <a:solidFill>
                  <a:srgbClr val="FFFFFF"/>
                </a:solidFill>
                <a:latin typeface="Calibri"/>
                <a:cs typeface="Calibri"/>
              </a:rPr>
              <a:t>roche</a:t>
            </a:r>
            <a:r>
              <a:rPr sz="1800" spc="-1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800" dirty="0">
                <a:solidFill>
                  <a:srgbClr val="FFFFFF"/>
                </a:solidFill>
                <a:latin typeface="Calibri"/>
                <a:cs typeface="Calibri"/>
              </a:rPr>
              <a:t>à</a:t>
            </a:r>
            <a:r>
              <a:rPr sz="1800" spc="-2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800" dirty="0">
                <a:solidFill>
                  <a:srgbClr val="FFFFFF"/>
                </a:solidFill>
                <a:latin typeface="Calibri"/>
                <a:cs typeface="Calibri"/>
              </a:rPr>
              <a:t>n'importe</a:t>
            </a:r>
            <a:r>
              <a:rPr sz="1800" spc="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800" dirty="0">
                <a:solidFill>
                  <a:srgbClr val="FFFFFF"/>
                </a:solidFill>
                <a:latin typeface="Calibri"/>
                <a:cs typeface="Calibri"/>
              </a:rPr>
              <a:t>quelle</a:t>
            </a:r>
            <a:r>
              <a:rPr sz="1800" spc="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800" spc="-10" dirty="0">
                <a:solidFill>
                  <a:srgbClr val="FFFFFF"/>
                </a:solidFill>
                <a:latin typeface="Calibri"/>
                <a:cs typeface="Calibri"/>
              </a:rPr>
              <a:t>échelle</a:t>
            </a:r>
            <a:endParaRPr sz="1800">
              <a:latin typeface="Calibri"/>
              <a:cs typeface="Calibri"/>
            </a:endParaRPr>
          </a:p>
        </p:txBody>
      </p:sp>
      <p:grpSp>
        <p:nvGrpSpPr>
          <p:cNvPr id="12" name="object 12"/>
          <p:cNvGrpSpPr/>
          <p:nvPr/>
        </p:nvGrpSpPr>
        <p:grpSpPr>
          <a:xfrm>
            <a:off x="126554" y="4621479"/>
            <a:ext cx="8907780" cy="2038350"/>
            <a:chOff x="126554" y="4621479"/>
            <a:chExt cx="8907780" cy="2038350"/>
          </a:xfrm>
        </p:grpSpPr>
        <p:pic>
          <p:nvPicPr>
            <p:cNvPr id="13" name="object 13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126554" y="4621479"/>
              <a:ext cx="5810250" cy="2038350"/>
            </a:xfrm>
            <a:prstGeom prst="rect">
              <a:avLst/>
            </a:prstGeom>
          </p:spPr>
        </p:pic>
        <p:pic>
          <p:nvPicPr>
            <p:cNvPr id="14" name="object 14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5885687" y="4657343"/>
              <a:ext cx="3148584" cy="1941576"/>
            </a:xfrm>
            <a:prstGeom prst="rect">
              <a:avLst/>
            </a:prstGeom>
          </p:spPr>
        </p:pic>
      </p:grpSp>
      <p:sp>
        <p:nvSpPr>
          <p:cNvPr id="15" name="object 15"/>
          <p:cNvSpPr txBox="1"/>
          <p:nvPr/>
        </p:nvSpPr>
        <p:spPr>
          <a:xfrm>
            <a:off x="5955791" y="4728248"/>
            <a:ext cx="3008630" cy="1800225"/>
          </a:xfrm>
          <a:prstGeom prst="rect">
            <a:avLst/>
          </a:prstGeom>
          <a:ln w="9525">
            <a:solidFill>
              <a:srgbClr val="94B3D6"/>
            </a:solidFill>
          </a:ln>
        </p:spPr>
        <p:txBody>
          <a:bodyPr vert="horz" wrap="square" lIns="0" tIns="31115" rIns="0" bIns="0" rtlCol="0">
            <a:spAutoFit/>
          </a:bodyPr>
          <a:lstStyle/>
          <a:p>
            <a:pPr marL="92075" algn="just">
              <a:lnSpc>
                <a:spcPct val="100000"/>
              </a:lnSpc>
              <a:spcBef>
                <a:spcPts val="245"/>
              </a:spcBef>
            </a:pPr>
            <a:r>
              <a:rPr sz="1800" i="1" dirty="0">
                <a:latin typeface="Calibri"/>
                <a:cs typeface="Calibri"/>
              </a:rPr>
              <a:t>Reconnaissance</a:t>
            </a:r>
            <a:r>
              <a:rPr sz="1800" i="1" spc="355" dirty="0">
                <a:latin typeface="Calibri"/>
                <a:cs typeface="Calibri"/>
              </a:rPr>
              <a:t> </a:t>
            </a:r>
            <a:r>
              <a:rPr sz="1800" i="1" dirty="0">
                <a:latin typeface="Calibri"/>
                <a:cs typeface="Calibri"/>
              </a:rPr>
              <a:t>de</a:t>
            </a:r>
            <a:r>
              <a:rPr sz="1800" i="1" spc="355" dirty="0">
                <a:latin typeface="Calibri"/>
                <a:cs typeface="Calibri"/>
              </a:rPr>
              <a:t> </a:t>
            </a:r>
            <a:r>
              <a:rPr sz="1800" i="1" dirty="0">
                <a:latin typeface="Calibri"/>
                <a:cs typeface="Calibri"/>
              </a:rPr>
              <a:t>la</a:t>
            </a:r>
            <a:r>
              <a:rPr sz="1800" i="1" spc="350" dirty="0">
                <a:latin typeface="Calibri"/>
                <a:cs typeface="Calibri"/>
              </a:rPr>
              <a:t> </a:t>
            </a:r>
            <a:r>
              <a:rPr sz="1800" i="1" spc="-10" dirty="0">
                <a:latin typeface="Calibri"/>
                <a:cs typeface="Calibri"/>
              </a:rPr>
              <a:t>texture</a:t>
            </a:r>
            <a:endParaRPr sz="1800">
              <a:latin typeface="Calibri"/>
              <a:cs typeface="Calibri"/>
            </a:endParaRPr>
          </a:p>
          <a:p>
            <a:pPr marL="92075" marR="81915" algn="just">
              <a:lnSpc>
                <a:spcPct val="100000"/>
              </a:lnSpc>
            </a:pPr>
            <a:r>
              <a:rPr sz="1800" i="1" dirty="0">
                <a:latin typeface="Calibri"/>
                <a:cs typeface="Calibri"/>
              </a:rPr>
              <a:t>(A)</a:t>
            </a:r>
            <a:r>
              <a:rPr sz="1800" i="1" spc="405" dirty="0">
                <a:latin typeface="Calibri"/>
                <a:cs typeface="Calibri"/>
              </a:rPr>
              <a:t> </a:t>
            </a:r>
            <a:r>
              <a:rPr sz="1800" i="1" dirty="0">
                <a:latin typeface="Calibri"/>
                <a:cs typeface="Calibri"/>
              </a:rPr>
              <a:t>et</a:t>
            </a:r>
            <a:r>
              <a:rPr sz="1800" i="1" spc="415" dirty="0">
                <a:latin typeface="Calibri"/>
                <a:cs typeface="Calibri"/>
              </a:rPr>
              <a:t> </a:t>
            </a:r>
            <a:r>
              <a:rPr sz="1800" i="1" dirty="0">
                <a:latin typeface="Calibri"/>
                <a:cs typeface="Calibri"/>
              </a:rPr>
              <a:t>de</a:t>
            </a:r>
            <a:r>
              <a:rPr sz="1800" i="1" spc="425" dirty="0">
                <a:latin typeface="Calibri"/>
                <a:cs typeface="Calibri"/>
              </a:rPr>
              <a:t> </a:t>
            </a:r>
            <a:r>
              <a:rPr sz="1800" i="1" dirty="0">
                <a:latin typeface="Calibri"/>
                <a:cs typeface="Calibri"/>
              </a:rPr>
              <a:t>la</a:t>
            </a:r>
            <a:r>
              <a:rPr sz="1800" i="1" spc="425" dirty="0">
                <a:latin typeface="Calibri"/>
                <a:cs typeface="Calibri"/>
              </a:rPr>
              <a:t> </a:t>
            </a:r>
            <a:r>
              <a:rPr sz="1800" i="1" dirty="0">
                <a:latin typeface="Calibri"/>
                <a:cs typeface="Calibri"/>
              </a:rPr>
              <a:t>structure</a:t>
            </a:r>
            <a:r>
              <a:rPr sz="1800" i="1" spc="415" dirty="0">
                <a:latin typeface="Calibri"/>
                <a:cs typeface="Calibri"/>
              </a:rPr>
              <a:t> </a:t>
            </a:r>
            <a:r>
              <a:rPr sz="1800" i="1" dirty="0">
                <a:latin typeface="Calibri"/>
                <a:cs typeface="Calibri"/>
              </a:rPr>
              <a:t>(B)</a:t>
            </a:r>
            <a:r>
              <a:rPr sz="1800" i="1" spc="415" dirty="0">
                <a:latin typeface="Calibri"/>
                <a:cs typeface="Calibri"/>
              </a:rPr>
              <a:t> </a:t>
            </a:r>
            <a:r>
              <a:rPr sz="1800" i="1" spc="-25" dirty="0">
                <a:latin typeface="Calibri"/>
                <a:cs typeface="Calibri"/>
              </a:rPr>
              <a:t>de </a:t>
            </a:r>
            <a:r>
              <a:rPr sz="1800" i="1" dirty="0">
                <a:latin typeface="Calibri"/>
                <a:cs typeface="Calibri"/>
              </a:rPr>
              <a:t>roches</a:t>
            </a:r>
            <a:r>
              <a:rPr sz="1800" i="1" spc="370" dirty="0">
                <a:latin typeface="Calibri"/>
                <a:cs typeface="Calibri"/>
              </a:rPr>
              <a:t>  </a:t>
            </a:r>
            <a:r>
              <a:rPr sz="1800" i="1" dirty="0">
                <a:latin typeface="Calibri"/>
                <a:cs typeface="Calibri"/>
              </a:rPr>
              <a:t>cristallines.</a:t>
            </a:r>
            <a:r>
              <a:rPr sz="1800" i="1" spc="370" dirty="0">
                <a:latin typeface="Calibri"/>
                <a:cs typeface="Calibri"/>
              </a:rPr>
              <a:t>  </a:t>
            </a:r>
            <a:r>
              <a:rPr sz="1800" i="1" spc="-10" dirty="0">
                <a:latin typeface="Calibri"/>
                <a:cs typeface="Calibri"/>
              </a:rPr>
              <a:t>Exemple </a:t>
            </a:r>
            <a:r>
              <a:rPr sz="1800" i="1" dirty="0">
                <a:latin typeface="Calibri"/>
                <a:cs typeface="Calibri"/>
              </a:rPr>
              <a:t>d’un</a:t>
            </a:r>
            <a:r>
              <a:rPr sz="1800" i="1" spc="180" dirty="0">
                <a:latin typeface="Calibri"/>
                <a:cs typeface="Calibri"/>
              </a:rPr>
              <a:t> </a:t>
            </a:r>
            <a:r>
              <a:rPr sz="1800" i="1" dirty="0">
                <a:latin typeface="Calibri"/>
                <a:cs typeface="Calibri"/>
              </a:rPr>
              <a:t>granite</a:t>
            </a:r>
            <a:r>
              <a:rPr sz="1800" i="1" spc="195" dirty="0">
                <a:latin typeface="Calibri"/>
                <a:cs typeface="Calibri"/>
              </a:rPr>
              <a:t> </a:t>
            </a:r>
            <a:r>
              <a:rPr sz="1800" i="1" dirty="0">
                <a:latin typeface="Calibri"/>
                <a:cs typeface="Calibri"/>
              </a:rPr>
              <a:t>d’anatexie</a:t>
            </a:r>
            <a:r>
              <a:rPr sz="1800" i="1" spc="190" dirty="0">
                <a:latin typeface="Calibri"/>
                <a:cs typeface="Calibri"/>
              </a:rPr>
              <a:t> </a:t>
            </a:r>
            <a:r>
              <a:rPr sz="1800" i="1" dirty="0">
                <a:latin typeface="Calibri"/>
                <a:cs typeface="Calibri"/>
              </a:rPr>
              <a:t>(A)</a:t>
            </a:r>
            <a:r>
              <a:rPr sz="1800" i="1" spc="185" dirty="0">
                <a:latin typeface="Calibri"/>
                <a:cs typeface="Calibri"/>
              </a:rPr>
              <a:t> </a:t>
            </a:r>
            <a:r>
              <a:rPr sz="1800" i="1" spc="-25" dirty="0">
                <a:latin typeface="Calibri"/>
                <a:cs typeface="Calibri"/>
              </a:rPr>
              <a:t>et </a:t>
            </a:r>
            <a:r>
              <a:rPr sz="1800" i="1" spc="-10" dirty="0">
                <a:latin typeface="Calibri"/>
                <a:cs typeface="Calibri"/>
              </a:rPr>
              <a:t>d’un</a:t>
            </a:r>
            <a:r>
              <a:rPr sz="1800" i="1" spc="-65" dirty="0">
                <a:latin typeface="Calibri"/>
                <a:cs typeface="Calibri"/>
              </a:rPr>
              <a:t> </a:t>
            </a:r>
            <a:r>
              <a:rPr sz="1800" i="1" dirty="0">
                <a:latin typeface="Calibri"/>
                <a:cs typeface="Calibri"/>
              </a:rPr>
              <a:t>gneiss</a:t>
            </a:r>
            <a:r>
              <a:rPr sz="1800" i="1" spc="-60" dirty="0">
                <a:latin typeface="Calibri"/>
                <a:cs typeface="Calibri"/>
              </a:rPr>
              <a:t> </a:t>
            </a:r>
            <a:r>
              <a:rPr sz="1800" i="1" dirty="0">
                <a:latin typeface="Calibri"/>
                <a:cs typeface="Calibri"/>
              </a:rPr>
              <a:t>folié</a:t>
            </a:r>
            <a:r>
              <a:rPr sz="1800" i="1" spc="-55" dirty="0">
                <a:latin typeface="Calibri"/>
                <a:cs typeface="Calibri"/>
              </a:rPr>
              <a:t> </a:t>
            </a:r>
            <a:r>
              <a:rPr sz="1800" i="1" spc="-20" dirty="0">
                <a:latin typeface="Calibri"/>
                <a:cs typeface="Calibri"/>
              </a:rPr>
              <a:t>(B).</a:t>
            </a:r>
            <a:endParaRPr sz="18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11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3922776" y="3087622"/>
            <a:ext cx="5029200" cy="3770376"/>
          </a:xfrm>
          <a:prstGeom prst="rect">
            <a:avLst/>
          </a:prstGeom>
        </p:spPr>
      </p:pic>
      <p:grpSp>
        <p:nvGrpSpPr>
          <p:cNvPr id="3" name="object 3"/>
          <p:cNvGrpSpPr/>
          <p:nvPr/>
        </p:nvGrpSpPr>
        <p:grpSpPr>
          <a:xfrm>
            <a:off x="0" y="0"/>
            <a:ext cx="9139555" cy="1126490"/>
            <a:chOff x="0" y="0"/>
            <a:chExt cx="9139555" cy="1126490"/>
          </a:xfrm>
        </p:grpSpPr>
        <p:pic>
          <p:nvPicPr>
            <p:cNvPr id="4" name="object 4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0" y="0"/>
              <a:ext cx="9139428" cy="807728"/>
            </a:xfrm>
            <a:prstGeom prst="rect">
              <a:avLst/>
            </a:prstGeom>
          </p:spPr>
        </p:pic>
        <p:pic>
          <p:nvPicPr>
            <p:cNvPr id="5" name="object 5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827532" y="100584"/>
              <a:ext cx="4227576" cy="682752"/>
            </a:xfrm>
            <a:prstGeom prst="rect">
              <a:avLst/>
            </a:prstGeom>
          </p:spPr>
        </p:pic>
        <p:pic>
          <p:nvPicPr>
            <p:cNvPr id="6" name="object 6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1039012" y="279018"/>
              <a:ext cx="3797782" cy="275463"/>
            </a:xfrm>
            <a:prstGeom prst="rect">
              <a:avLst/>
            </a:prstGeom>
          </p:spPr>
        </p:pic>
        <p:pic>
          <p:nvPicPr>
            <p:cNvPr id="7" name="object 7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164592" y="611123"/>
              <a:ext cx="675132" cy="515112"/>
            </a:xfrm>
            <a:prstGeom prst="rect">
              <a:avLst/>
            </a:prstGeom>
          </p:spPr>
        </p:pic>
        <p:pic>
          <p:nvPicPr>
            <p:cNvPr id="8" name="object 8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179514" y="135381"/>
              <a:ext cx="645121" cy="485267"/>
            </a:xfrm>
            <a:prstGeom prst="rect">
              <a:avLst/>
            </a:prstGeom>
          </p:spPr>
        </p:pic>
        <p:sp>
          <p:nvSpPr>
            <p:cNvPr id="9" name="object 9"/>
            <p:cNvSpPr/>
            <p:nvPr/>
          </p:nvSpPr>
          <p:spPr>
            <a:xfrm>
              <a:off x="5580126" y="135381"/>
              <a:ext cx="3384550" cy="485775"/>
            </a:xfrm>
            <a:custGeom>
              <a:avLst/>
              <a:gdLst/>
              <a:ahLst/>
              <a:cxnLst/>
              <a:rect l="l" t="t" r="r" b="b"/>
              <a:pathLst>
                <a:path w="3384550" h="485775">
                  <a:moveTo>
                    <a:pt x="3303524" y="0"/>
                  </a:moveTo>
                  <a:lnTo>
                    <a:pt x="80899" y="0"/>
                  </a:lnTo>
                  <a:lnTo>
                    <a:pt x="49399" y="6353"/>
                  </a:lnTo>
                  <a:lnTo>
                    <a:pt x="23685" y="23685"/>
                  </a:lnTo>
                  <a:lnTo>
                    <a:pt x="6353" y="49399"/>
                  </a:lnTo>
                  <a:lnTo>
                    <a:pt x="0" y="80899"/>
                  </a:lnTo>
                  <a:lnTo>
                    <a:pt x="0" y="404368"/>
                  </a:lnTo>
                  <a:lnTo>
                    <a:pt x="6353" y="435867"/>
                  </a:lnTo>
                  <a:lnTo>
                    <a:pt x="23685" y="461581"/>
                  </a:lnTo>
                  <a:lnTo>
                    <a:pt x="49399" y="478913"/>
                  </a:lnTo>
                  <a:lnTo>
                    <a:pt x="80899" y="485267"/>
                  </a:lnTo>
                  <a:lnTo>
                    <a:pt x="3303524" y="485267"/>
                  </a:lnTo>
                  <a:lnTo>
                    <a:pt x="3334970" y="478913"/>
                  </a:lnTo>
                  <a:lnTo>
                    <a:pt x="3360689" y="461581"/>
                  </a:lnTo>
                  <a:lnTo>
                    <a:pt x="3378051" y="435867"/>
                  </a:lnTo>
                  <a:lnTo>
                    <a:pt x="3384423" y="404368"/>
                  </a:lnTo>
                  <a:lnTo>
                    <a:pt x="3384423" y="80899"/>
                  </a:lnTo>
                  <a:lnTo>
                    <a:pt x="3378051" y="49399"/>
                  </a:lnTo>
                  <a:lnTo>
                    <a:pt x="3360689" y="23685"/>
                  </a:lnTo>
                  <a:lnTo>
                    <a:pt x="3334970" y="6353"/>
                  </a:lnTo>
                  <a:lnTo>
                    <a:pt x="3303524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" name="object 10"/>
            <p:cNvSpPr/>
            <p:nvPr/>
          </p:nvSpPr>
          <p:spPr>
            <a:xfrm>
              <a:off x="5580126" y="135381"/>
              <a:ext cx="3384550" cy="485775"/>
            </a:xfrm>
            <a:custGeom>
              <a:avLst/>
              <a:gdLst/>
              <a:ahLst/>
              <a:cxnLst/>
              <a:rect l="l" t="t" r="r" b="b"/>
              <a:pathLst>
                <a:path w="3384550" h="485775">
                  <a:moveTo>
                    <a:pt x="0" y="80899"/>
                  </a:moveTo>
                  <a:lnTo>
                    <a:pt x="6353" y="49399"/>
                  </a:lnTo>
                  <a:lnTo>
                    <a:pt x="23685" y="23685"/>
                  </a:lnTo>
                  <a:lnTo>
                    <a:pt x="49399" y="6353"/>
                  </a:lnTo>
                  <a:lnTo>
                    <a:pt x="80899" y="0"/>
                  </a:lnTo>
                  <a:lnTo>
                    <a:pt x="3303524" y="0"/>
                  </a:lnTo>
                  <a:lnTo>
                    <a:pt x="3334970" y="6353"/>
                  </a:lnTo>
                  <a:lnTo>
                    <a:pt x="3360689" y="23685"/>
                  </a:lnTo>
                  <a:lnTo>
                    <a:pt x="3378051" y="49399"/>
                  </a:lnTo>
                  <a:lnTo>
                    <a:pt x="3384423" y="80899"/>
                  </a:lnTo>
                  <a:lnTo>
                    <a:pt x="3384423" y="404368"/>
                  </a:lnTo>
                  <a:lnTo>
                    <a:pt x="3378051" y="435867"/>
                  </a:lnTo>
                  <a:lnTo>
                    <a:pt x="3360689" y="461581"/>
                  </a:lnTo>
                  <a:lnTo>
                    <a:pt x="3334970" y="478913"/>
                  </a:lnTo>
                  <a:lnTo>
                    <a:pt x="3303524" y="485267"/>
                  </a:lnTo>
                  <a:lnTo>
                    <a:pt x="80899" y="485267"/>
                  </a:lnTo>
                  <a:lnTo>
                    <a:pt x="49399" y="478913"/>
                  </a:lnTo>
                  <a:lnTo>
                    <a:pt x="23685" y="461581"/>
                  </a:lnTo>
                  <a:lnTo>
                    <a:pt x="6353" y="435867"/>
                  </a:lnTo>
                  <a:lnTo>
                    <a:pt x="0" y="404368"/>
                  </a:lnTo>
                  <a:lnTo>
                    <a:pt x="0" y="80899"/>
                  </a:lnTo>
                  <a:close/>
                </a:path>
              </a:pathLst>
            </a:custGeom>
            <a:ln w="25400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1" name="object 11"/>
          <p:cNvSpPr txBox="1"/>
          <p:nvPr/>
        </p:nvSpPr>
        <p:spPr>
          <a:xfrm>
            <a:off x="5604668" y="231089"/>
            <a:ext cx="3335654" cy="26924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376555">
              <a:lnSpc>
                <a:spcPct val="100000"/>
              </a:lnSpc>
              <a:spcBef>
                <a:spcPts val="95"/>
              </a:spcBef>
            </a:pPr>
            <a:r>
              <a:rPr sz="1600" dirty="0">
                <a:solidFill>
                  <a:srgbClr val="FFFFFF"/>
                </a:solidFill>
                <a:latin typeface="Calibri"/>
                <a:cs typeface="Calibri"/>
              </a:rPr>
              <a:t>V</a:t>
            </a:r>
            <a:r>
              <a:rPr sz="1600" spc="-3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600" dirty="0">
                <a:solidFill>
                  <a:srgbClr val="FFFFFF"/>
                </a:solidFill>
                <a:latin typeface="Calibri"/>
                <a:cs typeface="Calibri"/>
              </a:rPr>
              <a:t>.</a:t>
            </a:r>
            <a:r>
              <a:rPr sz="1600" spc="-3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600" dirty="0">
                <a:solidFill>
                  <a:srgbClr val="FFFFFF"/>
                </a:solidFill>
                <a:latin typeface="Calibri"/>
                <a:cs typeface="Calibri"/>
              </a:rPr>
              <a:t>Les</a:t>
            </a:r>
            <a:r>
              <a:rPr sz="1600" spc="-3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600" dirty="0">
                <a:solidFill>
                  <a:srgbClr val="FFFFFF"/>
                </a:solidFill>
                <a:latin typeface="Calibri"/>
                <a:cs typeface="Calibri"/>
              </a:rPr>
              <a:t>roches</a:t>
            </a:r>
            <a:r>
              <a:rPr sz="1600" spc="-10" dirty="0">
                <a:solidFill>
                  <a:srgbClr val="FFFFFF"/>
                </a:solidFill>
                <a:latin typeface="Calibri"/>
                <a:cs typeface="Calibri"/>
              </a:rPr>
              <a:t> métamorphiques</a:t>
            </a:r>
            <a:endParaRPr sz="1600">
              <a:latin typeface="Calibri"/>
              <a:cs typeface="Calibri"/>
            </a:endParaRPr>
          </a:p>
        </p:txBody>
      </p:sp>
      <p:grpSp>
        <p:nvGrpSpPr>
          <p:cNvPr id="12" name="object 12"/>
          <p:cNvGrpSpPr/>
          <p:nvPr/>
        </p:nvGrpSpPr>
        <p:grpSpPr>
          <a:xfrm>
            <a:off x="54864" y="736091"/>
            <a:ext cx="8549640" cy="791210"/>
            <a:chOff x="54864" y="736091"/>
            <a:chExt cx="8549640" cy="791210"/>
          </a:xfrm>
        </p:grpSpPr>
        <p:pic>
          <p:nvPicPr>
            <p:cNvPr id="13" name="object 13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54864" y="736091"/>
              <a:ext cx="7360920" cy="513588"/>
            </a:xfrm>
            <a:prstGeom prst="rect">
              <a:avLst/>
            </a:prstGeom>
          </p:spPr>
        </p:pic>
        <p:pic>
          <p:nvPicPr>
            <p:cNvPr id="14" name="object 14"/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7107935" y="736091"/>
              <a:ext cx="1496568" cy="513588"/>
            </a:xfrm>
            <a:prstGeom prst="rect">
              <a:avLst/>
            </a:prstGeom>
          </p:spPr>
        </p:pic>
        <p:pic>
          <p:nvPicPr>
            <p:cNvPr id="15" name="object 15"/>
            <p:cNvPicPr/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54864" y="1005839"/>
              <a:ext cx="531876" cy="513588"/>
            </a:xfrm>
            <a:prstGeom prst="rect">
              <a:avLst/>
            </a:prstGeom>
          </p:spPr>
        </p:pic>
        <p:pic>
          <p:nvPicPr>
            <p:cNvPr id="16" name="object 16"/>
            <p:cNvPicPr/>
            <p:nvPr/>
          </p:nvPicPr>
          <p:blipFill>
            <a:blip r:embed="rId11" cstate="print"/>
            <a:stretch>
              <a:fillRect/>
            </a:stretch>
          </p:blipFill>
          <p:spPr>
            <a:xfrm>
              <a:off x="330707" y="1013459"/>
              <a:ext cx="566928" cy="513588"/>
            </a:xfrm>
            <a:prstGeom prst="rect">
              <a:avLst/>
            </a:prstGeom>
          </p:spPr>
        </p:pic>
        <p:pic>
          <p:nvPicPr>
            <p:cNvPr id="17" name="object 17"/>
            <p:cNvPicPr/>
            <p:nvPr/>
          </p:nvPicPr>
          <p:blipFill>
            <a:blip r:embed="rId12" cstate="print"/>
            <a:stretch>
              <a:fillRect/>
            </a:stretch>
          </p:blipFill>
          <p:spPr>
            <a:xfrm>
              <a:off x="467868" y="1013459"/>
              <a:ext cx="1399032" cy="513588"/>
            </a:xfrm>
            <a:prstGeom prst="rect">
              <a:avLst/>
            </a:prstGeom>
          </p:spPr>
        </p:pic>
      </p:grpSp>
      <p:sp>
        <p:nvSpPr>
          <p:cNvPr id="18" name="object 18"/>
          <p:cNvSpPr txBox="1">
            <a:spLocks noGrp="1"/>
          </p:cNvSpPr>
          <p:nvPr>
            <p:ph type="title"/>
          </p:nvPr>
        </p:nvSpPr>
        <p:spPr>
          <a:xfrm>
            <a:off x="186334" y="784352"/>
            <a:ext cx="8268970" cy="57721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b="1" dirty="0">
                <a:solidFill>
                  <a:srgbClr val="000000"/>
                </a:solidFill>
                <a:latin typeface="Calibri"/>
                <a:cs typeface="Calibri"/>
              </a:rPr>
              <a:t>Modification</a:t>
            </a:r>
            <a:r>
              <a:rPr sz="1800" b="1" spc="-55" dirty="0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sz="1800" b="1" spc="-10" dirty="0">
                <a:solidFill>
                  <a:srgbClr val="000000"/>
                </a:solidFill>
                <a:latin typeface="Calibri"/>
                <a:cs typeface="Calibri"/>
              </a:rPr>
              <a:t>texturale</a:t>
            </a:r>
            <a:r>
              <a:rPr sz="1800" b="1" spc="-30" dirty="0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sz="1800" b="1" dirty="0">
                <a:solidFill>
                  <a:srgbClr val="000000"/>
                </a:solidFill>
                <a:latin typeface="Calibri"/>
                <a:cs typeface="Calibri"/>
              </a:rPr>
              <a:t>et</a:t>
            </a:r>
            <a:r>
              <a:rPr sz="1800" b="1" spc="-60" dirty="0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sz="1800" b="1" dirty="0">
                <a:solidFill>
                  <a:srgbClr val="000000"/>
                </a:solidFill>
                <a:latin typeface="Calibri"/>
                <a:cs typeface="Calibri"/>
              </a:rPr>
              <a:t>structurale</a:t>
            </a:r>
            <a:r>
              <a:rPr sz="1800" b="1" spc="-30" dirty="0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sz="1800" b="1" dirty="0">
                <a:solidFill>
                  <a:srgbClr val="000000"/>
                </a:solidFill>
                <a:latin typeface="Calibri"/>
                <a:cs typeface="Calibri"/>
              </a:rPr>
              <a:t>de</a:t>
            </a:r>
            <a:r>
              <a:rPr sz="1800" b="1" spc="-60" dirty="0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sz="1800" b="1" dirty="0">
                <a:solidFill>
                  <a:srgbClr val="000000"/>
                </a:solidFill>
                <a:latin typeface="Calibri"/>
                <a:cs typeface="Calibri"/>
              </a:rPr>
              <a:t>la</a:t>
            </a:r>
            <a:r>
              <a:rPr sz="1800" b="1" spc="-20" dirty="0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sz="1800" b="1" dirty="0">
                <a:solidFill>
                  <a:srgbClr val="000000"/>
                </a:solidFill>
                <a:latin typeface="Calibri"/>
                <a:cs typeface="Calibri"/>
              </a:rPr>
              <a:t>roche</a:t>
            </a:r>
            <a:r>
              <a:rPr sz="1800" b="1" spc="-40" dirty="0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sz="1800" b="1" dirty="0">
                <a:solidFill>
                  <a:srgbClr val="000000"/>
                </a:solidFill>
                <a:latin typeface="Calibri"/>
                <a:cs typeface="Calibri"/>
              </a:rPr>
              <a:t>et</a:t>
            </a:r>
            <a:r>
              <a:rPr sz="1800" b="1" spc="-35" dirty="0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sz="1800" b="1" dirty="0">
                <a:solidFill>
                  <a:srgbClr val="000000"/>
                </a:solidFill>
                <a:latin typeface="Calibri"/>
                <a:cs typeface="Calibri"/>
              </a:rPr>
              <a:t>des</a:t>
            </a:r>
            <a:r>
              <a:rPr sz="1800" b="1" spc="-45" dirty="0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sz="1800" b="1" dirty="0">
                <a:solidFill>
                  <a:srgbClr val="000000"/>
                </a:solidFill>
                <a:latin typeface="Calibri"/>
                <a:cs typeface="Calibri"/>
              </a:rPr>
              <a:t>minéraux</a:t>
            </a:r>
            <a:r>
              <a:rPr sz="1800" b="1" spc="-45" dirty="0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sz="1800" b="1" dirty="0">
                <a:solidFill>
                  <a:srgbClr val="000000"/>
                </a:solidFill>
                <a:latin typeface="Calibri"/>
                <a:cs typeface="Calibri"/>
              </a:rPr>
              <a:t>suite</a:t>
            </a:r>
            <a:r>
              <a:rPr sz="1800" b="1" spc="-50" dirty="0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sz="1800" b="1" dirty="0">
                <a:solidFill>
                  <a:srgbClr val="000000"/>
                </a:solidFill>
                <a:latin typeface="Calibri"/>
                <a:cs typeface="Calibri"/>
              </a:rPr>
              <a:t>à</a:t>
            </a:r>
            <a:r>
              <a:rPr sz="1800" b="1" spc="-10" dirty="0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sz="1800" b="1" dirty="0">
                <a:solidFill>
                  <a:srgbClr val="000000"/>
                </a:solidFill>
                <a:latin typeface="Calibri"/>
                <a:cs typeface="Calibri"/>
              </a:rPr>
              <a:t>la </a:t>
            </a:r>
            <a:r>
              <a:rPr sz="1800" b="1" spc="-10" dirty="0">
                <a:solidFill>
                  <a:srgbClr val="000000"/>
                </a:solidFill>
                <a:latin typeface="Calibri"/>
                <a:cs typeface="Calibri"/>
              </a:rPr>
              <a:t>déformation</a:t>
            </a:r>
            <a:endParaRPr sz="180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  <a:spcBef>
                <a:spcPts val="20"/>
              </a:spcBef>
            </a:pPr>
            <a:r>
              <a:rPr sz="1800" dirty="0">
                <a:solidFill>
                  <a:srgbClr val="000000"/>
                </a:solidFill>
                <a:latin typeface="Wingdings"/>
                <a:cs typeface="Wingdings"/>
              </a:rPr>
              <a:t></a:t>
            </a:r>
            <a:r>
              <a:rPr sz="1800" spc="-55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800" u="sng" dirty="0">
                <a:solidFill>
                  <a:srgbClr val="000000"/>
                </a:solidFill>
                <a:uFill>
                  <a:solidFill>
                    <a:srgbClr val="000000"/>
                  </a:solidFill>
                </a:uFill>
              </a:rPr>
              <a:t>La </a:t>
            </a:r>
            <a:r>
              <a:rPr sz="1800" u="sng" spc="-10" dirty="0">
                <a:solidFill>
                  <a:srgbClr val="000000"/>
                </a:solidFill>
                <a:uFill>
                  <a:solidFill>
                    <a:srgbClr val="000000"/>
                  </a:solidFill>
                </a:uFill>
              </a:rPr>
              <a:t>schistosité</a:t>
            </a:r>
            <a:endParaRPr sz="1800">
              <a:latin typeface="Times New Roman"/>
              <a:cs typeface="Times New Roman"/>
            </a:endParaRPr>
          </a:p>
        </p:txBody>
      </p:sp>
      <p:grpSp>
        <p:nvGrpSpPr>
          <p:cNvPr id="19" name="object 19"/>
          <p:cNvGrpSpPr/>
          <p:nvPr/>
        </p:nvGrpSpPr>
        <p:grpSpPr>
          <a:xfrm>
            <a:off x="106679" y="1510283"/>
            <a:ext cx="8978265" cy="1000125"/>
            <a:chOff x="106679" y="1510283"/>
            <a:chExt cx="8978265" cy="1000125"/>
          </a:xfrm>
        </p:grpSpPr>
        <p:pic>
          <p:nvPicPr>
            <p:cNvPr id="20" name="object 20"/>
            <p:cNvPicPr/>
            <p:nvPr/>
          </p:nvPicPr>
          <p:blipFill>
            <a:blip r:embed="rId13" cstate="print"/>
            <a:stretch>
              <a:fillRect/>
            </a:stretch>
          </p:blipFill>
          <p:spPr>
            <a:xfrm>
              <a:off x="132587" y="1520951"/>
              <a:ext cx="8878824" cy="925068"/>
            </a:xfrm>
            <a:prstGeom prst="rect">
              <a:avLst/>
            </a:prstGeom>
          </p:spPr>
        </p:pic>
        <p:pic>
          <p:nvPicPr>
            <p:cNvPr id="21" name="object 21"/>
            <p:cNvPicPr/>
            <p:nvPr/>
          </p:nvPicPr>
          <p:blipFill>
            <a:blip r:embed="rId14" cstate="print"/>
            <a:stretch>
              <a:fillRect/>
            </a:stretch>
          </p:blipFill>
          <p:spPr>
            <a:xfrm>
              <a:off x="106679" y="1510283"/>
              <a:ext cx="8977884" cy="999744"/>
            </a:xfrm>
            <a:prstGeom prst="rect">
              <a:avLst/>
            </a:prstGeom>
          </p:spPr>
        </p:pic>
        <p:pic>
          <p:nvPicPr>
            <p:cNvPr id="22" name="object 22"/>
            <p:cNvPicPr/>
            <p:nvPr/>
          </p:nvPicPr>
          <p:blipFill>
            <a:blip r:embed="rId15" cstate="print"/>
            <a:stretch>
              <a:fillRect/>
            </a:stretch>
          </p:blipFill>
          <p:spPr>
            <a:xfrm>
              <a:off x="179514" y="1548091"/>
              <a:ext cx="8784971" cy="830999"/>
            </a:xfrm>
            <a:prstGeom prst="rect">
              <a:avLst/>
            </a:prstGeom>
          </p:spPr>
        </p:pic>
      </p:grpSp>
      <p:sp>
        <p:nvSpPr>
          <p:cNvPr id="23" name="object 23"/>
          <p:cNvSpPr txBox="1"/>
          <p:nvPr/>
        </p:nvSpPr>
        <p:spPr>
          <a:xfrm>
            <a:off x="179514" y="1548091"/>
            <a:ext cx="8785225" cy="831215"/>
          </a:xfrm>
          <a:prstGeom prst="rect">
            <a:avLst/>
          </a:prstGeom>
          <a:ln w="9525">
            <a:solidFill>
              <a:srgbClr val="000000"/>
            </a:solidFill>
          </a:ln>
        </p:spPr>
        <p:txBody>
          <a:bodyPr vert="horz" wrap="square" lIns="0" tIns="33020" rIns="0" bIns="0" rtlCol="0">
            <a:spAutoFit/>
          </a:bodyPr>
          <a:lstStyle/>
          <a:p>
            <a:pPr marL="91440" marR="82550" algn="just">
              <a:lnSpc>
                <a:spcPct val="100000"/>
              </a:lnSpc>
              <a:spcBef>
                <a:spcPts val="260"/>
              </a:spcBef>
            </a:pPr>
            <a:r>
              <a:rPr sz="1600" dirty="0">
                <a:latin typeface="Calibri"/>
                <a:cs typeface="Calibri"/>
              </a:rPr>
              <a:t>La</a:t>
            </a:r>
            <a:r>
              <a:rPr sz="1600" spc="445" dirty="0">
                <a:latin typeface="Calibri"/>
                <a:cs typeface="Calibri"/>
              </a:rPr>
              <a:t> </a:t>
            </a:r>
            <a:r>
              <a:rPr sz="1600" dirty="0">
                <a:latin typeface="Calibri"/>
                <a:cs typeface="Calibri"/>
              </a:rPr>
              <a:t>roche</a:t>
            </a:r>
            <a:r>
              <a:rPr sz="1600" spc="434" dirty="0">
                <a:latin typeface="Calibri"/>
                <a:cs typeface="Calibri"/>
              </a:rPr>
              <a:t> </a:t>
            </a:r>
            <a:r>
              <a:rPr sz="1600" dirty="0">
                <a:latin typeface="Calibri"/>
                <a:cs typeface="Calibri"/>
              </a:rPr>
              <a:t>se</a:t>
            </a:r>
            <a:r>
              <a:rPr sz="1600" spc="440" dirty="0">
                <a:latin typeface="Calibri"/>
                <a:cs typeface="Calibri"/>
              </a:rPr>
              <a:t> </a:t>
            </a:r>
            <a:r>
              <a:rPr sz="1600" dirty="0">
                <a:latin typeface="Calibri"/>
                <a:cs typeface="Calibri"/>
              </a:rPr>
              <a:t>débite</a:t>
            </a:r>
            <a:r>
              <a:rPr sz="1600" spc="434" dirty="0">
                <a:latin typeface="Calibri"/>
                <a:cs typeface="Calibri"/>
              </a:rPr>
              <a:t> </a:t>
            </a:r>
            <a:r>
              <a:rPr sz="1600" dirty="0">
                <a:latin typeface="Calibri"/>
                <a:cs typeface="Calibri"/>
              </a:rPr>
              <a:t>sous</a:t>
            </a:r>
            <a:r>
              <a:rPr sz="1600" spc="440" dirty="0">
                <a:latin typeface="Calibri"/>
                <a:cs typeface="Calibri"/>
              </a:rPr>
              <a:t> </a:t>
            </a:r>
            <a:r>
              <a:rPr sz="1600" dirty="0">
                <a:latin typeface="Calibri"/>
                <a:cs typeface="Calibri"/>
              </a:rPr>
              <a:t>forme</a:t>
            </a:r>
            <a:r>
              <a:rPr sz="1600" spc="445" dirty="0">
                <a:latin typeface="Calibri"/>
                <a:cs typeface="Calibri"/>
              </a:rPr>
              <a:t> </a:t>
            </a:r>
            <a:r>
              <a:rPr sz="1600" dirty="0">
                <a:latin typeface="Calibri"/>
                <a:cs typeface="Calibri"/>
              </a:rPr>
              <a:t>d’un</a:t>
            </a:r>
            <a:r>
              <a:rPr sz="1600" spc="445" dirty="0">
                <a:latin typeface="Calibri"/>
                <a:cs typeface="Calibri"/>
              </a:rPr>
              <a:t> </a:t>
            </a:r>
            <a:r>
              <a:rPr sz="1600" dirty="0">
                <a:latin typeface="Calibri"/>
                <a:cs typeface="Calibri"/>
              </a:rPr>
              <a:t>feuilletage</a:t>
            </a:r>
            <a:r>
              <a:rPr sz="1600" spc="434" dirty="0">
                <a:latin typeface="Calibri"/>
                <a:cs typeface="Calibri"/>
              </a:rPr>
              <a:t> </a:t>
            </a:r>
            <a:r>
              <a:rPr sz="1600" dirty="0">
                <a:latin typeface="Calibri"/>
                <a:cs typeface="Calibri"/>
              </a:rPr>
              <a:t>plus</a:t>
            </a:r>
            <a:r>
              <a:rPr sz="1600" spc="440" dirty="0">
                <a:latin typeface="Calibri"/>
                <a:cs typeface="Calibri"/>
              </a:rPr>
              <a:t> </a:t>
            </a:r>
            <a:r>
              <a:rPr sz="1600" dirty="0">
                <a:latin typeface="Calibri"/>
                <a:cs typeface="Calibri"/>
              </a:rPr>
              <a:t>ou</a:t>
            </a:r>
            <a:r>
              <a:rPr sz="1600" spc="445" dirty="0">
                <a:latin typeface="Calibri"/>
                <a:cs typeface="Calibri"/>
              </a:rPr>
              <a:t> </a:t>
            </a:r>
            <a:r>
              <a:rPr sz="1600" dirty="0">
                <a:latin typeface="Calibri"/>
                <a:cs typeface="Calibri"/>
              </a:rPr>
              <a:t>moins</a:t>
            </a:r>
            <a:r>
              <a:rPr sz="1600" spc="445" dirty="0">
                <a:latin typeface="Calibri"/>
                <a:cs typeface="Calibri"/>
              </a:rPr>
              <a:t> </a:t>
            </a:r>
            <a:r>
              <a:rPr sz="1600" dirty="0">
                <a:latin typeface="Calibri"/>
                <a:cs typeface="Calibri"/>
              </a:rPr>
              <a:t>serré</a:t>
            </a:r>
            <a:r>
              <a:rPr sz="1600" spc="455" dirty="0">
                <a:latin typeface="Calibri"/>
                <a:cs typeface="Calibri"/>
              </a:rPr>
              <a:t> </a:t>
            </a:r>
            <a:r>
              <a:rPr sz="1600" dirty="0">
                <a:latin typeface="Calibri"/>
                <a:cs typeface="Calibri"/>
              </a:rPr>
              <a:t>acquis</a:t>
            </a:r>
            <a:r>
              <a:rPr sz="1600" spc="440" dirty="0">
                <a:latin typeface="Calibri"/>
                <a:cs typeface="Calibri"/>
              </a:rPr>
              <a:t> </a:t>
            </a:r>
            <a:r>
              <a:rPr sz="1600" dirty="0">
                <a:latin typeface="Calibri"/>
                <a:cs typeface="Calibri"/>
              </a:rPr>
              <a:t>sous</a:t>
            </a:r>
            <a:r>
              <a:rPr sz="1600" spc="445" dirty="0">
                <a:latin typeface="Calibri"/>
                <a:cs typeface="Calibri"/>
              </a:rPr>
              <a:t> </a:t>
            </a:r>
            <a:r>
              <a:rPr sz="1600" dirty="0">
                <a:latin typeface="Calibri"/>
                <a:cs typeface="Calibri"/>
              </a:rPr>
              <a:t>l’influence</a:t>
            </a:r>
            <a:r>
              <a:rPr sz="1600" spc="440" dirty="0">
                <a:latin typeface="Calibri"/>
                <a:cs typeface="Calibri"/>
              </a:rPr>
              <a:t> </a:t>
            </a:r>
            <a:r>
              <a:rPr sz="1600" spc="-25" dirty="0">
                <a:latin typeface="Calibri"/>
                <a:cs typeface="Calibri"/>
              </a:rPr>
              <a:t>des </a:t>
            </a:r>
            <a:r>
              <a:rPr sz="1600" dirty="0">
                <a:latin typeface="Calibri"/>
                <a:cs typeface="Calibri"/>
              </a:rPr>
              <a:t>contraintes</a:t>
            </a:r>
            <a:r>
              <a:rPr sz="1600" spc="20" dirty="0">
                <a:latin typeface="Calibri"/>
                <a:cs typeface="Calibri"/>
              </a:rPr>
              <a:t> </a:t>
            </a:r>
            <a:r>
              <a:rPr sz="1600" dirty="0">
                <a:latin typeface="Calibri"/>
                <a:cs typeface="Calibri"/>
              </a:rPr>
              <a:t>tectoniques</a:t>
            </a:r>
            <a:r>
              <a:rPr sz="1600" spc="20" dirty="0">
                <a:latin typeface="Calibri"/>
                <a:cs typeface="Calibri"/>
              </a:rPr>
              <a:t> </a:t>
            </a:r>
            <a:r>
              <a:rPr sz="1600" dirty="0">
                <a:latin typeface="Calibri"/>
                <a:cs typeface="Calibri"/>
              </a:rPr>
              <a:t>et</a:t>
            </a:r>
            <a:r>
              <a:rPr sz="1600" spc="25" dirty="0">
                <a:latin typeface="Calibri"/>
                <a:cs typeface="Calibri"/>
              </a:rPr>
              <a:t> </a:t>
            </a:r>
            <a:r>
              <a:rPr sz="1600" dirty="0">
                <a:latin typeface="Calibri"/>
                <a:cs typeface="Calibri"/>
              </a:rPr>
              <a:t>les</a:t>
            </a:r>
            <a:r>
              <a:rPr sz="1600" spc="30" dirty="0">
                <a:latin typeface="Calibri"/>
                <a:cs typeface="Calibri"/>
              </a:rPr>
              <a:t> </a:t>
            </a:r>
            <a:r>
              <a:rPr sz="1600" dirty="0">
                <a:latin typeface="Calibri"/>
                <a:cs typeface="Calibri"/>
              </a:rPr>
              <a:t>minéraux</a:t>
            </a:r>
            <a:r>
              <a:rPr sz="1600" spc="30" dirty="0">
                <a:latin typeface="Calibri"/>
                <a:cs typeface="Calibri"/>
              </a:rPr>
              <a:t> </a:t>
            </a:r>
            <a:r>
              <a:rPr sz="1600" dirty="0">
                <a:latin typeface="Calibri"/>
                <a:cs typeface="Calibri"/>
              </a:rPr>
              <a:t>suivent</a:t>
            </a:r>
            <a:r>
              <a:rPr sz="1600" spc="25" dirty="0">
                <a:latin typeface="Calibri"/>
                <a:cs typeface="Calibri"/>
              </a:rPr>
              <a:t> </a:t>
            </a:r>
            <a:r>
              <a:rPr sz="1600" dirty="0">
                <a:latin typeface="Calibri"/>
                <a:cs typeface="Calibri"/>
              </a:rPr>
              <a:t>une</a:t>
            </a:r>
            <a:r>
              <a:rPr sz="1600" spc="15" dirty="0">
                <a:latin typeface="Calibri"/>
                <a:cs typeface="Calibri"/>
              </a:rPr>
              <a:t> </a:t>
            </a:r>
            <a:r>
              <a:rPr sz="1600" dirty="0">
                <a:latin typeface="Calibri"/>
                <a:cs typeface="Calibri"/>
              </a:rPr>
              <a:t>orientation</a:t>
            </a:r>
            <a:r>
              <a:rPr sz="1600" spc="30" dirty="0">
                <a:latin typeface="Calibri"/>
                <a:cs typeface="Calibri"/>
              </a:rPr>
              <a:t> </a:t>
            </a:r>
            <a:r>
              <a:rPr sz="1600" spc="-10" dirty="0">
                <a:latin typeface="Calibri"/>
                <a:cs typeface="Calibri"/>
              </a:rPr>
              <a:t>préférentielle</a:t>
            </a:r>
            <a:r>
              <a:rPr sz="1600" spc="15" dirty="0">
                <a:latin typeface="Calibri"/>
                <a:cs typeface="Calibri"/>
              </a:rPr>
              <a:t> </a:t>
            </a:r>
            <a:r>
              <a:rPr sz="1600" dirty="0">
                <a:latin typeface="Calibri"/>
                <a:cs typeface="Calibri"/>
              </a:rPr>
              <a:t>facilement</a:t>
            </a:r>
            <a:r>
              <a:rPr sz="1600" spc="25" dirty="0">
                <a:latin typeface="Calibri"/>
                <a:cs typeface="Calibri"/>
              </a:rPr>
              <a:t> </a:t>
            </a:r>
            <a:r>
              <a:rPr sz="1600" dirty="0">
                <a:latin typeface="Calibri"/>
                <a:cs typeface="Calibri"/>
              </a:rPr>
              <a:t>décelable</a:t>
            </a:r>
            <a:r>
              <a:rPr sz="1600" spc="25" dirty="0">
                <a:latin typeface="Calibri"/>
                <a:cs typeface="Calibri"/>
              </a:rPr>
              <a:t> </a:t>
            </a:r>
            <a:r>
              <a:rPr sz="1600" spc="-25" dirty="0">
                <a:latin typeface="Calibri"/>
                <a:cs typeface="Calibri"/>
              </a:rPr>
              <a:t>par </a:t>
            </a:r>
            <a:r>
              <a:rPr sz="1600" dirty="0">
                <a:latin typeface="Calibri"/>
                <a:cs typeface="Calibri"/>
              </a:rPr>
              <a:t>le</a:t>
            </a:r>
            <a:r>
              <a:rPr sz="1600" spc="-25" dirty="0">
                <a:latin typeface="Calibri"/>
                <a:cs typeface="Calibri"/>
              </a:rPr>
              <a:t> </a:t>
            </a:r>
            <a:r>
              <a:rPr sz="1600" dirty="0">
                <a:latin typeface="Calibri"/>
                <a:cs typeface="Calibri"/>
              </a:rPr>
              <a:t>biais</a:t>
            </a:r>
            <a:r>
              <a:rPr sz="1600" spc="-40" dirty="0">
                <a:latin typeface="Calibri"/>
                <a:cs typeface="Calibri"/>
              </a:rPr>
              <a:t> </a:t>
            </a:r>
            <a:r>
              <a:rPr sz="1600" dirty="0">
                <a:latin typeface="Calibri"/>
                <a:cs typeface="Calibri"/>
              </a:rPr>
              <a:t>des</a:t>
            </a:r>
            <a:r>
              <a:rPr sz="1600" spc="-10" dirty="0">
                <a:latin typeface="Calibri"/>
                <a:cs typeface="Calibri"/>
              </a:rPr>
              <a:t> </a:t>
            </a:r>
            <a:r>
              <a:rPr sz="1600" dirty="0">
                <a:latin typeface="Calibri"/>
                <a:cs typeface="Calibri"/>
              </a:rPr>
              <a:t>micas</a:t>
            </a:r>
            <a:r>
              <a:rPr sz="1600" spc="-30" dirty="0">
                <a:latin typeface="Calibri"/>
                <a:cs typeface="Calibri"/>
              </a:rPr>
              <a:t> </a:t>
            </a:r>
            <a:r>
              <a:rPr sz="1600" dirty="0">
                <a:latin typeface="Calibri"/>
                <a:cs typeface="Calibri"/>
              </a:rPr>
              <a:t>blancs</a:t>
            </a:r>
            <a:r>
              <a:rPr sz="1600" spc="-35" dirty="0">
                <a:latin typeface="Calibri"/>
                <a:cs typeface="Calibri"/>
              </a:rPr>
              <a:t> </a:t>
            </a:r>
            <a:r>
              <a:rPr sz="1600" spc="-10" dirty="0">
                <a:latin typeface="Calibri"/>
                <a:cs typeface="Calibri"/>
              </a:rPr>
              <a:t>(muscovite).</a:t>
            </a:r>
            <a:endParaRPr sz="1600">
              <a:latin typeface="Calibri"/>
              <a:cs typeface="Calibri"/>
            </a:endParaRPr>
          </a:p>
        </p:txBody>
      </p:sp>
      <p:grpSp>
        <p:nvGrpSpPr>
          <p:cNvPr id="24" name="object 24"/>
          <p:cNvGrpSpPr/>
          <p:nvPr/>
        </p:nvGrpSpPr>
        <p:grpSpPr>
          <a:xfrm>
            <a:off x="106679" y="2455164"/>
            <a:ext cx="8975090" cy="756285"/>
            <a:chOff x="106679" y="2455164"/>
            <a:chExt cx="8975090" cy="756285"/>
          </a:xfrm>
        </p:grpSpPr>
        <p:pic>
          <p:nvPicPr>
            <p:cNvPr id="25" name="object 25"/>
            <p:cNvPicPr/>
            <p:nvPr/>
          </p:nvPicPr>
          <p:blipFill>
            <a:blip r:embed="rId16" cstate="print"/>
            <a:stretch>
              <a:fillRect/>
            </a:stretch>
          </p:blipFill>
          <p:spPr>
            <a:xfrm>
              <a:off x="132587" y="2465832"/>
              <a:ext cx="8878824" cy="679703"/>
            </a:xfrm>
            <a:prstGeom prst="rect">
              <a:avLst/>
            </a:prstGeom>
          </p:spPr>
        </p:pic>
        <p:pic>
          <p:nvPicPr>
            <p:cNvPr id="26" name="object 26"/>
            <p:cNvPicPr/>
            <p:nvPr/>
          </p:nvPicPr>
          <p:blipFill>
            <a:blip r:embed="rId17" cstate="print"/>
            <a:stretch>
              <a:fillRect/>
            </a:stretch>
          </p:blipFill>
          <p:spPr>
            <a:xfrm>
              <a:off x="106679" y="2455164"/>
              <a:ext cx="8974836" cy="755903"/>
            </a:xfrm>
            <a:prstGeom prst="rect">
              <a:avLst/>
            </a:prstGeom>
          </p:spPr>
        </p:pic>
        <p:pic>
          <p:nvPicPr>
            <p:cNvPr id="27" name="object 27"/>
            <p:cNvPicPr/>
            <p:nvPr/>
          </p:nvPicPr>
          <p:blipFill>
            <a:blip r:embed="rId18" cstate="print"/>
            <a:stretch>
              <a:fillRect/>
            </a:stretch>
          </p:blipFill>
          <p:spPr>
            <a:xfrm>
              <a:off x="179514" y="2492946"/>
              <a:ext cx="8784971" cy="584771"/>
            </a:xfrm>
            <a:prstGeom prst="rect">
              <a:avLst/>
            </a:prstGeom>
          </p:spPr>
        </p:pic>
      </p:grpSp>
      <p:sp>
        <p:nvSpPr>
          <p:cNvPr id="28" name="object 28"/>
          <p:cNvSpPr txBox="1"/>
          <p:nvPr/>
        </p:nvSpPr>
        <p:spPr>
          <a:xfrm>
            <a:off x="179514" y="2492946"/>
            <a:ext cx="8785225" cy="584835"/>
          </a:xfrm>
          <a:prstGeom prst="rect">
            <a:avLst/>
          </a:prstGeom>
          <a:ln w="9525">
            <a:solidFill>
              <a:srgbClr val="000000"/>
            </a:solidFill>
          </a:ln>
        </p:spPr>
        <p:txBody>
          <a:bodyPr vert="horz" wrap="square" lIns="0" tIns="33655" rIns="0" bIns="0" rtlCol="0">
            <a:spAutoFit/>
          </a:bodyPr>
          <a:lstStyle/>
          <a:p>
            <a:pPr marL="91440">
              <a:lnSpc>
                <a:spcPct val="100000"/>
              </a:lnSpc>
              <a:spcBef>
                <a:spcPts val="265"/>
              </a:spcBef>
            </a:pPr>
            <a:r>
              <a:rPr sz="1600" dirty="0">
                <a:latin typeface="Calibri"/>
                <a:cs typeface="Calibri"/>
              </a:rPr>
              <a:t>La</a:t>
            </a:r>
            <a:r>
              <a:rPr sz="1600" spc="-20" dirty="0">
                <a:latin typeface="Calibri"/>
                <a:cs typeface="Calibri"/>
              </a:rPr>
              <a:t> </a:t>
            </a:r>
            <a:r>
              <a:rPr sz="1600" dirty="0">
                <a:latin typeface="Calibri"/>
                <a:cs typeface="Calibri"/>
              </a:rPr>
              <a:t>roche</a:t>
            </a:r>
            <a:r>
              <a:rPr sz="1600" spc="-15" dirty="0">
                <a:latin typeface="Calibri"/>
                <a:cs typeface="Calibri"/>
              </a:rPr>
              <a:t> </a:t>
            </a:r>
            <a:r>
              <a:rPr sz="1600" dirty="0">
                <a:latin typeface="Calibri"/>
                <a:cs typeface="Calibri"/>
              </a:rPr>
              <a:t>subit</a:t>
            </a:r>
            <a:r>
              <a:rPr sz="1600" spc="-20" dirty="0">
                <a:latin typeface="Calibri"/>
                <a:cs typeface="Calibri"/>
              </a:rPr>
              <a:t> </a:t>
            </a:r>
            <a:r>
              <a:rPr sz="1600" dirty="0">
                <a:latin typeface="Calibri"/>
                <a:cs typeface="Calibri"/>
              </a:rPr>
              <a:t>ce</a:t>
            </a:r>
            <a:r>
              <a:rPr sz="1600" spc="-30" dirty="0">
                <a:latin typeface="Calibri"/>
                <a:cs typeface="Calibri"/>
              </a:rPr>
              <a:t> </a:t>
            </a:r>
            <a:r>
              <a:rPr sz="1600" dirty="0">
                <a:latin typeface="Calibri"/>
                <a:cs typeface="Calibri"/>
              </a:rPr>
              <a:t>type</a:t>
            </a:r>
            <a:r>
              <a:rPr sz="1600" spc="-20" dirty="0">
                <a:latin typeface="Calibri"/>
                <a:cs typeface="Calibri"/>
              </a:rPr>
              <a:t> </a:t>
            </a:r>
            <a:r>
              <a:rPr sz="1600" dirty="0">
                <a:latin typeface="Calibri"/>
                <a:cs typeface="Calibri"/>
              </a:rPr>
              <a:t>de</a:t>
            </a:r>
            <a:r>
              <a:rPr sz="1600" spc="-15" dirty="0">
                <a:latin typeface="Calibri"/>
                <a:cs typeface="Calibri"/>
              </a:rPr>
              <a:t> </a:t>
            </a:r>
            <a:r>
              <a:rPr sz="1600" spc="-10" dirty="0">
                <a:latin typeface="Calibri"/>
                <a:cs typeface="Calibri"/>
              </a:rPr>
              <a:t>déformation</a:t>
            </a:r>
            <a:r>
              <a:rPr sz="1600" spc="-25" dirty="0">
                <a:latin typeface="Calibri"/>
                <a:cs typeface="Calibri"/>
              </a:rPr>
              <a:t> </a:t>
            </a:r>
            <a:r>
              <a:rPr sz="1600" dirty="0">
                <a:latin typeface="Calibri"/>
                <a:cs typeface="Calibri"/>
              </a:rPr>
              <a:t>à</a:t>
            </a:r>
            <a:r>
              <a:rPr sz="1600" spc="-20" dirty="0">
                <a:latin typeface="Calibri"/>
                <a:cs typeface="Calibri"/>
              </a:rPr>
              <a:t> </a:t>
            </a:r>
            <a:r>
              <a:rPr sz="1600" dirty="0">
                <a:latin typeface="Calibri"/>
                <a:cs typeface="Calibri"/>
              </a:rPr>
              <a:t>des</a:t>
            </a:r>
            <a:r>
              <a:rPr sz="1600" spc="-15" dirty="0">
                <a:latin typeface="Calibri"/>
                <a:cs typeface="Calibri"/>
              </a:rPr>
              <a:t> </a:t>
            </a:r>
            <a:r>
              <a:rPr sz="1600" spc="-10" dirty="0">
                <a:latin typeface="Calibri"/>
                <a:cs typeface="Calibri"/>
              </a:rPr>
              <a:t>profondeurs</a:t>
            </a:r>
            <a:r>
              <a:rPr sz="1600" spc="-20" dirty="0">
                <a:latin typeface="Calibri"/>
                <a:cs typeface="Calibri"/>
              </a:rPr>
              <a:t> </a:t>
            </a:r>
            <a:r>
              <a:rPr sz="1600" dirty="0">
                <a:latin typeface="Calibri"/>
                <a:cs typeface="Calibri"/>
              </a:rPr>
              <a:t>supérieures</a:t>
            </a:r>
            <a:r>
              <a:rPr sz="1600" spc="-10" dirty="0">
                <a:latin typeface="Calibri"/>
                <a:cs typeface="Calibri"/>
              </a:rPr>
              <a:t> </a:t>
            </a:r>
            <a:r>
              <a:rPr sz="1600" dirty="0">
                <a:latin typeface="Calibri"/>
                <a:cs typeface="Calibri"/>
              </a:rPr>
              <a:t>à</a:t>
            </a:r>
            <a:r>
              <a:rPr sz="1600" spc="-10" dirty="0">
                <a:latin typeface="Calibri"/>
                <a:cs typeface="Calibri"/>
              </a:rPr>
              <a:t> </a:t>
            </a:r>
            <a:r>
              <a:rPr sz="1600" dirty="0">
                <a:latin typeface="Calibri"/>
                <a:cs typeface="Calibri"/>
              </a:rPr>
              <a:t>5000</a:t>
            </a:r>
            <a:r>
              <a:rPr sz="1600" spc="-15" dirty="0">
                <a:latin typeface="Calibri"/>
                <a:cs typeface="Calibri"/>
              </a:rPr>
              <a:t> </a:t>
            </a:r>
            <a:r>
              <a:rPr sz="1600" dirty="0">
                <a:latin typeface="Calibri"/>
                <a:cs typeface="Calibri"/>
              </a:rPr>
              <a:t>m</a:t>
            </a:r>
            <a:r>
              <a:rPr sz="1600" spc="-15" dirty="0">
                <a:latin typeface="Calibri"/>
                <a:cs typeface="Calibri"/>
              </a:rPr>
              <a:t> </a:t>
            </a:r>
            <a:r>
              <a:rPr sz="1600" spc="-10" dirty="0">
                <a:latin typeface="Calibri"/>
                <a:cs typeface="Calibri"/>
              </a:rPr>
              <a:t>correspondant </a:t>
            </a:r>
            <a:r>
              <a:rPr sz="1600" dirty="0">
                <a:latin typeface="Calibri"/>
                <a:cs typeface="Calibri"/>
              </a:rPr>
              <a:t>au</a:t>
            </a:r>
            <a:r>
              <a:rPr sz="1600" spc="-20" dirty="0">
                <a:latin typeface="Calibri"/>
                <a:cs typeface="Calibri"/>
              </a:rPr>
              <a:t> </a:t>
            </a:r>
            <a:r>
              <a:rPr sz="1600" spc="-10" dirty="0">
                <a:latin typeface="Calibri"/>
                <a:cs typeface="Calibri"/>
              </a:rPr>
              <a:t>niveau</a:t>
            </a:r>
            <a:endParaRPr sz="1600">
              <a:latin typeface="Calibri"/>
              <a:cs typeface="Calibri"/>
            </a:endParaRPr>
          </a:p>
          <a:p>
            <a:pPr marL="91440">
              <a:lnSpc>
                <a:spcPct val="100000"/>
              </a:lnSpc>
            </a:pPr>
            <a:r>
              <a:rPr sz="1600" spc="-10" dirty="0">
                <a:latin typeface="Calibri"/>
                <a:cs typeface="Calibri"/>
              </a:rPr>
              <a:t>structural</a:t>
            </a:r>
            <a:r>
              <a:rPr sz="1600" spc="-35" dirty="0">
                <a:latin typeface="Calibri"/>
                <a:cs typeface="Calibri"/>
              </a:rPr>
              <a:t> </a:t>
            </a:r>
            <a:r>
              <a:rPr sz="1600" dirty="0">
                <a:latin typeface="Calibri"/>
                <a:cs typeface="Calibri"/>
              </a:rPr>
              <a:t>moyen</a:t>
            </a:r>
            <a:r>
              <a:rPr sz="1600" spc="-10" dirty="0">
                <a:latin typeface="Calibri"/>
                <a:cs typeface="Calibri"/>
              </a:rPr>
              <a:t> </a:t>
            </a:r>
            <a:r>
              <a:rPr sz="1600" dirty="0">
                <a:latin typeface="Calibri"/>
                <a:cs typeface="Calibri"/>
              </a:rPr>
              <a:t>de</a:t>
            </a:r>
            <a:r>
              <a:rPr sz="1600" spc="-45" dirty="0">
                <a:latin typeface="Calibri"/>
                <a:cs typeface="Calibri"/>
              </a:rPr>
              <a:t> </a:t>
            </a:r>
            <a:r>
              <a:rPr sz="1600" dirty="0">
                <a:latin typeface="Calibri"/>
                <a:cs typeface="Calibri"/>
              </a:rPr>
              <a:t>la</a:t>
            </a:r>
            <a:r>
              <a:rPr sz="1600" spc="-50" dirty="0">
                <a:latin typeface="Calibri"/>
                <a:cs typeface="Calibri"/>
              </a:rPr>
              <a:t> </a:t>
            </a:r>
            <a:r>
              <a:rPr sz="1600" spc="-10" dirty="0">
                <a:latin typeface="Calibri"/>
                <a:cs typeface="Calibri"/>
              </a:rPr>
              <a:t>croûte.</a:t>
            </a:r>
            <a:endParaRPr sz="1600">
              <a:latin typeface="Calibri"/>
              <a:cs typeface="Calibri"/>
            </a:endParaRPr>
          </a:p>
        </p:txBody>
      </p:sp>
      <p:grpSp>
        <p:nvGrpSpPr>
          <p:cNvPr id="29" name="object 29"/>
          <p:cNvGrpSpPr/>
          <p:nvPr/>
        </p:nvGrpSpPr>
        <p:grpSpPr>
          <a:xfrm>
            <a:off x="144779" y="3203422"/>
            <a:ext cx="7991475" cy="3612515"/>
            <a:chOff x="144779" y="3203422"/>
            <a:chExt cx="7991475" cy="3612515"/>
          </a:xfrm>
        </p:grpSpPr>
        <p:pic>
          <p:nvPicPr>
            <p:cNvPr id="30" name="object 30"/>
            <p:cNvPicPr/>
            <p:nvPr/>
          </p:nvPicPr>
          <p:blipFill>
            <a:blip r:embed="rId19" cstate="print"/>
            <a:stretch>
              <a:fillRect/>
            </a:stretch>
          </p:blipFill>
          <p:spPr>
            <a:xfrm>
              <a:off x="179514" y="3212947"/>
              <a:ext cx="3606927" cy="2376297"/>
            </a:xfrm>
            <a:prstGeom prst="rect">
              <a:avLst/>
            </a:prstGeom>
          </p:spPr>
        </p:pic>
        <p:sp>
          <p:nvSpPr>
            <p:cNvPr id="31" name="object 31"/>
            <p:cNvSpPr/>
            <p:nvPr/>
          </p:nvSpPr>
          <p:spPr>
            <a:xfrm>
              <a:off x="174751" y="3208185"/>
              <a:ext cx="3616960" cy="2386330"/>
            </a:xfrm>
            <a:custGeom>
              <a:avLst/>
              <a:gdLst/>
              <a:ahLst/>
              <a:cxnLst/>
              <a:rect l="l" t="t" r="r" b="b"/>
              <a:pathLst>
                <a:path w="3616960" h="2386329">
                  <a:moveTo>
                    <a:pt x="0" y="2385822"/>
                  </a:moveTo>
                  <a:lnTo>
                    <a:pt x="3616452" y="2385822"/>
                  </a:lnTo>
                  <a:lnTo>
                    <a:pt x="3616452" y="0"/>
                  </a:lnTo>
                  <a:lnTo>
                    <a:pt x="0" y="0"/>
                  </a:lnTo>
                  <a:lnTo>
                    <a:pt x="0" y="2385822"/>
                  </a:lnTo>
                  <a:close/>
                </a:path>
              </a:pathLst>
            </a:custGeom>
            <a:ln w="952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2" name="object 32"/>
            <p:cNvSpPr/>
            <p:nvPr/>
          </p:nvSpPr>
          <p:spPr>
            <a:xfrm>
              <a:off x="3969384" y="4953762"/>
              <a:ext cx="4166870" cy="1309370"/>
            </a:xfrm>
            <a:custGeom>
              <a:avLst/>
              <a:gdLst/>
              <a:ahLst/>
              <a:cxnLst/>
              <a:rect l="l" t="t" r="r" b="b"/>
              <a:pathLst>
                <a:path w="4166870" h="1309370">
                  <a:moveTo>
                    <a:pt x="4163618" y="945565"/>
                  </a:moveTo>
                  <a:lnTo>
                    <a:pt x="3366642" y="945565"/>
                  </a:lnTo>
                  <a:lnTo>
                    <a:pt x="3512058" y="955954"/>
                  </a:lnTo>
                  <a:lnTo>
                    <a:pt x="3512058" y="1018298"/>
                  </a:lnTo>
                  <a:lnTo>
                    <a:pt x="3376930" y="1122210"/>
                  </a:lnTo>
                  <a:lnTo>
                    <a:pt x="3439287" y="1122210"/>
                  </a:lnTo>
                  <a:lnTo>
                    <a:pt x="3595242" y="1143000"/>
                  </a:lnTo>
                  <a:lnTo>
                    <a:pt x="3751071" y="1143000"/>
                  </a:lnTo>
                  <a:lnTo>
                    <a:pt x="3678300" y="1257300"/>
                  </a:lnTo>
                  <a:lnTo>
                    <a:pt x="3938142" y="1257300"/>
                  </a:lnTo>
                  <a:lnTo>
                    <a:pt x="4156329" y="1309255"/>
                  </a:lnTo>
                  <a:lnTo>
                    <a:pt x="4163618" y="945565"/>
                  </a:lnTo>
                  <a:close/>
                </a:path>
                <a:path w="4166870" h="1309370">
                  <a:moveTo>
                    <a:pt x="4165909" y="831265"/>
                  </a:moveTo>
                  <a:lnTo>
                    <a:pt x="3096387" y="831265"/>
                  </a:lnTo>
                  <a:lnTo>
                    <a:pt x="3200399" y="841654"/>
                  </a:lnTo>
                  <a:lnTo>
                    <a:pt x="3189986" y="935177"/>
                  </a:lnTo>
                  <a:lnTo>
                    <a:pt x="3096387" y="976744"/>
                  </a:lnTo>
                  <a:lnTo>
                    <a:pt x="3127629" y="1018298"/>
                  </a:lnTo>
                  <a:lnTo>
                    <a:pt x="3252342" y="1007910"/>
                  </a:lnTo>
                  <a:lnTo>
                    <a:pt x="3366642" y="945565"/>
                  </a:lnTo>
                  <a:lnTo>
                    <a:pt x="4163618" y="945565"/>
                  </a:lnTo>
                  <a:lnTo>
                    <a:pt x="4165909" y="831265"/>
                  </a:lnTo>
                  <a:close/>
                </a:path>
                <a:path w="4166870" h="1309370">
                  <a:moveTo>
                    <a:pt x="4057636" y="727354"/>
                  </a:moveTo>
                  <a:lnTo>
                    <a:pt x="2649600" y="727354"/>
                  </a:lnTo>
                  <a:lnTo>
                    <a:pt x="2795142" y="768921"/>
                  </a:lnTo>
                  <a:lnTo>
                    <a:pt x="2639187" y="903998"/>
                  </a:lnTo>
                  <a:lnTo>
                    <a:pt x="2722371" y="883221"/>
                  </a:lnTo>
                  <a:lnTo>
                    <a:pt x="2971799" y="872832"/>
                  </a:lnTo>
                  <a:lnTo>
                    <a:pt x="3096387" y="831265"/>
                  </a:lnTo>
                  <a:lnTo>
                    <a:pt x="4165909" y="831265"/>
                  </a:lnTo>
                  <a:lnTo>
                    <a:pt x="4166742" y="789698"/>
                  </a:lnTo>
                  <a:lnTo>
                    <a:pt x="4057636" y="727354"/>
                  </a:lnTo>
                  <a:close/>
                </a:path>
                <a:path w="4166870" h="1309370">
                  <a:moveTo>
                    <a:pt x="3912169" y="644232"/>
                  </a:moveTo>
                  <a:lnTo>
                    <a:pt x="2327529" y="644232"/>
                  </a:lnTo>
                  <a:lnTo>
                    <a:pt x="2379472" y="696188"/>
                  </a:lnTo>
                  <a:lnTo>
                    <a:pt x="2254757" y="810488"/>
                  </a:lnTo>
                  <a:lnTo>
                    <a:pt x="2337942" y="810488"/>
                  </a:lnTo>
                  <a:lnTo>
                    <a:pt x="2431415" y="800100"/>
                  </a:lnTo>
                  <a:lnTo>
                    <a:pt x="2535300" y="768921"/>
                  </a:lnTo>
                  <a:lnTo>
                    <a:pt x="2649600" y="727354"/>
                  </a:lnTo>
                  <a:lnTo>
                    <a:pt x="4057636" y="727354"/>
                  </a:lnTo>
                  <a:lnTo>
                    <a:pt x="3912169" y="644232"/>
                  </a:lnTo>
                  <a:close/>
                </a:path>
                <a:path w="4166870" h="1309370">
                  <a:moveTo>
                    <a:pt x="2140457" y="0"/>
                  </a:moveTo>
                  <a:lnTo>
                    <a:pt x="31114" y="0"/>
                  </a:lnTo>
                  <a:lnTo>
                    <a:pt x="0" y="716965"/>
                  </a:lnTo>
                  <a:lnTo>
                    <a:pt x="2140457" y="727354"/>
                  </a:lnTo>
                  <a:lnTo>
                    <a:pt x="2213229" y="685800"/>
                  </a:lnTo>
                  <a:lnTo>
                    <a:pt x="2327529" y="644232"/>
                  </a:lnTo>
                  <a:lnTo>
                    <a:pt x="3912169" y="644232"/>
                  </a:lnTo>
                  <a:lnTo>
                    <a:pt x="3875786" y="623443"/>
                  </a:lnTo>
                  <a:lnTo>
                    <a:pt x="3096387" y="228600"/>
                  </a:lnTo>
                  <a:lnTo>
                    <a:pt x="2483357" y="31114"/>
                  </a:lnTo>
                  <a:lnTo>
                    <a:pt x="2140457" y="0"/>
                  </a:lnTo>
                  <a:close/>
                </a:path>
              </a:pathLst>
            </a:custGeom>
            <a:solidFill>
              <a:srgbClr val="FF0000">
                <a:alpha val="39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33" name="object 33"/>
            <p:cNvPicPr/>
            <p:nvPr/>
          </p:nvPicPr>
          <p:blipFill>
            <a:blip r:embed="rId20" cstate="print"/>
            <a:stretch>
              <a:fillRect/>
            </a:stretch>
          </p:blipFill>
          <p:spPr>
            <a:xfrm>
              <a:off x="144779" y="5635752"/>
              <a:ext cx="3675888" cy="1179576"/>
            </a:xfrm>
            <a:prstGeom prst="rect">
              <a:avLst/>
            </a:prstGeom>
          </p:spPr>
        </p:pic>
      </p:grpSp>
    </p:spTree>
  </p:cSld>
  <p:clrMapOvr>
    <a:masterClrMapping/>
  </p:clrMapOvr>
</p:sld>
</file>

<file path=ppt/slides/slide1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5604668" y="231089"/>
            <a:ext cx="3335654" cy="26924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376555">
              <a:lnSpc>
                <a:spcPct val="100000"/>
              </a:lnSpc>
              <a:spcBef>
                <a:spcPts val="95"/>
              </a:spcBef>
            </a:pPr>
            <a:r>
              <a:rPr sz="1600" dirty="0">
                <a:solidFill>
                  <a:srgbClr val="FFFFFF"/>
                </a:solidFill>
                <a:latin typeface="Calibri"/>
                <a:cs typeface="Calibri"/>
              </a:rPr>
              <a:t>V</a:t>
            </a:r>
            <a:r>
              <a:rPr sz="1600" spc="-3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600" dirty="0">
                <a:solidFill>
                  <a:srgbClr val="FFFFFF"/>
                </a:solidFill>
                <a:latin typeface="Calibri"/>
                <a:cs typeface="Calibri"/>
              </a:rPr>
              <a:t>.</a:t>
            </a:r>
            <a:r>
              <a:rPr sz="1600" spc="-3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600" dirty="0">
                <a:solidFill>
                  <a:srgbClr val="FFFFFF"/>
                </a:solidFill>
                <a:latin typeface="Calibri"/>
                <a:cs typeface="Calibri"/>
              </a:rPr>
              <a:t>Les</a:t>
            </a:r>
            <a:r>
              <a:rPr sz="1600" spc="-3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600" dirty="0">
                <a:solidFill>
                  <a:srgbClr val="FFFFFF"/>
                </a:solidFill>
                <a:latin typeface="Calibri"/>
                <a:cs typeface="Calibri"/>
              </a:rPr>
              <a:t>roches</a:t>
            </a:r>
            <a:r>
              <a:rPr sz="1600" spc="-10" dirty="0">
                <a:solidFill>
                  <a:srgbClr val="FFFFFF"/>
                </a:solidFill>
                <a:latin typeface="Calibri"/>
                <a:cs typeface="Calibri"/>
              </a:rPr>
              <a:t> métamorphiques</a:t>
            </a:r>
            <a:endParaRPr sz="1600">
              <a:latin typeface="Calibri"/>
              <a:cs typeface="Calibri"/>
            </a:endParaRPr>
          </a:p>
        </p:txBody>
      </p:sp>
      <p:grpSp>
        <p:nvGrpSpPr>
          <p:cNvPr id="3" name="object 3"/>
          <p:cNvGrpSpPr/>
          <p:nvPr/>
        </p:nvGrpSpPr>
        <p:grpSpPr>
          <a:xfrm>
            <a:off x="54864" y="736091"/>
            <a:ext cx="8549640" cy="791210"/>
            <a:chOff x="54864" y="736091"/>
            <a:chExt cx="8549640" cy="791210"/>
          </a:xfrm>
        </p:grpSpPr>
        <p:pic>
          <p:nvPicPr>
            <p:cNvPr id="4" name="object 4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54864" y="736091"/>
              <a:ext cx="7360920" cy="513588"/>
            </a:xfrm>
            <a:prstGeom prst="rect">
              <a:avLst/>
            </a:prstGeom>
          </p:spPr>
        </p:pic>
        <p:pic>
          <p:nvPicPr>
            <p:cNvPr id="5" name="object 5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7107935" y="736091"/>
              <a:ext cx="1496568" cy="513588"/>
            </a:xfrm>
            <a:prstGeom prst="rect">
              <a:avLst/>
            </a:prstGeom>
          </p:spPr>
        </p:pic>
        <p:pic>
          <p:nvPicPr>
            <p:cNvPr id="6" name="object 6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54864" y="1005839"/>
              <a:ext cx="531876" cy="513588"/>
            </a:xfrm>
            <a:prstGeom prst="rect">
              <a:avLst/>
            </a:prstGeom>
          </p:spPr>
        </p:pic>
        <p:pic>
          <p:nvPicPr>
            <p:cNvPr id="7" name="object 7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330707" y="1013459"/>
              <a:ext cx="566928" cy="513588"/>
            </a:xfrm>
            <a:prstGeom prst="rect">
              <a:avLst/>
            </a:prstGeom>
          </p:spPr>
        </p:pic>
        <p:pic>
          <p:nvPicPr>
            <p:cNvPr id="8" name="object 8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467868" y="1013459"/>
              <a:ext cx="1399032" cy="513588"/>
            </a:xfrm>
            <a:prstGeom prst="rect">
              <a:avLst/>
            </a:prstGeom>
          </p:spPr>
        </p:pic>
      </p:grpSp>
      <p:sp>
        <p:nvSpPr>
          <p:cNvPr id="9" name="object 9"/>
          <p:cNvSpPr txBox="1">
            <a:spLocks noGrp="1"/>
          </p:cNvSpPr>
          <p:nvPr>
            <p:ph type="title"/>
          </p:nvPr>
        </p:nvSpPr>
        <p:spPr>
          <a:xfrm>
            <a:off x="186334" y="784352"/>
            <a:ext cx="8268970" cy="57721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b="1" dirty="0">
                <a:solidFill>
                  <a:srgbClr val="000000"/>
                </a:solidFill>
                <a:latin typeface="Calibri"/>
                <a:cs typeface="Calibri"/>
              </a:rPr>
              <a:t>Modification</a:t>
            </a:r>
            <a:r>
              <a:rPr sz="1800" b="1" spc="-55" dirty="0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sz="1800" b="1" spc="-10" dirty="0">
                <a:solidFill>
                  <a:srgbClr val="000000"/>
                </a:solidFill>
                <a:latin typeface="Calibri"/>
                <a:cs typeface="Calibri"/>
              </a:rPr>
              <a:t>texturale</a:t>
            </a:r>
            <a:r>
              <a:rPr sz="1800" b="1" spc="-30" dirty="0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sz="1800" b="1" dirty="0">
                <a:solidFill>
                  <a:srgbClr val="000000"/>
                </a:solidFill>
                <a:latin typeface="Calibri"/>
                <a:cs typeface="Calibri"/>
              </a:rPr>
              <a:t>et</a:t>
            </a:r>
            <a:r>
              <a:rPr sz="1800" b="1" spc="-60" dirty="0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sz="1800" b="1" dirty="0">
                <a:solidFill>
                  <a:srgbClr val="000000"/>
                </a:solidFill>
                <a:latin typeface="Calibri"/>
                <a:cs typeface="Calibri"/>
              </a:rPr>
              <a:t>structurale</a:t>
            </a:r>
            <a:r>
              <a:rPr sz="1800" b="1" spc="-30" dirty="0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sz="1800" b="1" dirty="0">
                <a:solidFill>
                  <a:srgbClr val="000000"/>
                </a:solidFill>
                <a:latin typeface="Calibri"/>
                <a:cs typeface="Calibri"/>
              </a:rPr>
              <a:t>de</a:t>
            </a:r>
            <a:r>
              <a:rPr sz="1800" b="1" spc="-60" dirty="0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sz="1800" b="1" dirty="0">
                <a:solidFill>
                  <a:srgbClr val="000000"/>
                </a:solidFill>
                <a:latin typeface="Calibri"/>
                <a:cs typeface="Calibri"/>
              </a:rPr>
              <a:t>la</a:t>
            </a:r>
            <a:r>
              <a:rPr sz="1800" b="1" spc="-20" dirty="0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sz="1800" b="1" dirty="0">
                <a:solidFill>
                  <a:srgbClr val="000000"/>
                </a:solidFill>
                <a:latin typeface="Calibri"/>
                <a:cs typeface="Calibri"/>
              </a:rPr>
              <a:t>roche</a:t>
            </a:r>
            <a:r>
              <a:rPr sz="1800" b="1" spc="-40" dirty="0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sz="1800" b="1" dirty="0">
                <a:solidFill>
                  <a:srgbClr val="000000"/>
                </a:solidFill>
                <a:latin typeface="Calibri"/>
                <a:cs typeface="Calibri"/>
              </a:rPr>
              <a:t>et</a:t>
            </a:r>
            <a:r>
              <a:rPr sz="1800" b="1" spc="-35" dirty="0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sz="1800" b="1" dirty="0">
                <a:solidFill>
                  <a:srgbClr val="000000"/>
                </a:solidFill>
                <a:latin typeface="Calibri"/>
                <a:cs typeface="Calibri"/>
              </a:rPr>
              <a:t>des</a:t>
            </a:r>
            <a:r>
              <a:rPr sz="1800" b="1" spc="-45" dirty="0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sz="1800" b="1" dirty="0">
                <a:solidFill>
                  <a:srgbClr val="000000"/>
                </a:solidFill>
                <a:latin typeface="Calibri"/>
                <a:cs typeface="Calibri"/>
              </a:rPr>
              <a:t>minéraux</a:t>
            </a:r>
            <a:r>
              <a:rPr sz="1800" b="1" spc="-45" dirty="0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sz="1800" b="1" dirty="0">
                <a:solidFill>
                  <a:srgbClr val="000000"/>
                </a:solidFill>
                <a:latin typeface="Calibri"/>
                <a:cs typeface="Calibri"/>
              </a:rPr>
              <a:t>suite</a:t>
            </a:r>
            <a:r>
              <a:rPr sz="1800" b="1" spc="-50" dirty="0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sz="1800" b="1" dirty="0">
                <a:solidFill>
                  <a:srgbClr val="000000"/>
                </a:solidFill>
                <a:latin typeface="Calibri"/>
                <a:cs typeface="Calibri"/>
              </a:rPr>
              <a:t>à</a:t>
            </a:r>
            <a:r>
              <a:rPr sz="1800" b="1" spc="-10" dirty="0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sz="1800" b="1" dirty="0">
                <a:solidFill>
                  <a:srgbClr val="000000"/>
                </a:solidFill>
                <a:latin typeface="Calibri"/>
                <a:cs typeface="Calibri"/>
              </a:rPr>
              <a:t>la </a:t>
            </a:r>
            <a:r>
              <a:rPr sz="1800" b="1" spc="-10" dirty="0">
                <a:solidFill>
                  <a:srgbClr val="000000"/>
                </a:solidFill>
                <a:latin typeface="Calibri"/>
                <a:cs typeface="Calibri"/>
              </a:rPr>
              <a:t>déformation</a:t>
            </a:r>
            <a:endParaRPr sz="180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  <a:spcBef>
                <a:spcPts val="20"/>
              </a:spcBef>
            </a:pPr>
            <a:r>
              <a:rPr sz="1800" dirty="0">
                <a:solidFill>
                  <a:srgbClr val="000000"/>
                </a:solidFill>
                <a:latin typeface="Wingdings"/>
                <a:cs typeface="Wingdings"/>
              </a:rPr>
              <a:t></a:t>
            </a:r>
            <a:r>
              <a:rPr sz="1800" spc="-55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800" u="sng" dirty="0">
                <a:solidFill>
                  <a:srgbClr val="000000"/>
                </a:solidFill>
                <a:uFill>
                  <a:solidFill>
                    <a:srgbClr val="000000"/>
                  </a:solidFill>
                </a:uFill>
              </a:rPr>
              <a:t>La </a:t>
            </a:r>
            <a:r>
              <a:rPr sz="1800" u="sng" spc="-10" dirty="0">
                <a:solidFill>
                  <a:srgbClr val="000000"/>
                </a:solidFill>
                <a:uFill>
                  <a:solidFill>
                    <a:srgbClr val="000000"/>
                  </a:solidFill>
                </a:uFill>
              </a:rPr>
              <a:t>schistosité</a:t>
            </a:r>
            <a:endParaRPr sz="1800">
              <a:latin typeface="Times New Roman"/>
              <a:cs typeface="Times New Roman"/>
            </a:endParaRPr>
          </a:p>
        </p:txBody>
      </p:sp>
      <p:grpSp>
        <p:nvGrpSpPr>
          <p:cNvPr id="10" name="object 10"/>
          <p:cNvGrpSpPr/>
          <p:nvPr/>
        </p:nvGrpSpPr>
        <p:grpSpPr>
          <a:xfrm>
            <a:off x="106679" y="1510283"/>
            <a:ext cx="8978265" cy="1000125"/>
            <a:chOff x="106679" y="1510283"/>
            <a:chExt cx="8978265" cy="1000125"/>
          </a:xfrm>
        </p:grpSpPr>
        <p:pic>
          <p:nvPicPr>
            <p:cNvPr id="11" name="object 11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132587" y="1520951"/>
              <a:ext cx="8878824" cy="925068"/>
            </a:xfrm>
            <a:prstGeom prst="rect">
              <a:avLst/>
            </a:prstGeom>
          </p:spPr>
        </p:pic>
        <p:pic>
          <p:nvPicPr>
            <p:cNvPr id="12" name="object 12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106679" y="1510283"/>
              <a:ext cx="8977884" cy="999744"/>
            </a:xfrm>
            <a:prstGeom prst="rect">
              <a:avLst/>
            </a:prstGeom>
          </p:spPr>
        </p:pic>
        <p:pic>
          <p:nvPicPr>
            <p:cNvPr id="13" name="object 13"/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179514" y="1548091"/>
              <a:ext cx="8784971" cy="830999"/>
            </a:xfrm>
            <a:prstGeom prst="rect">
              <a:avLst/>
            </a:prstGeom>
          </p:spPr>
        </p:pic>
      </p:grpSp>
      <p:sp>
        <p:nvSpPr>
          <p:cNvPr id="14" name="object 14"/>
          <p:cNvSpPr txBox="1"/>
          <p:nvPr/>
        </p:nvSpPr>
        <p:spPr>
          <a:xfrm>
            <a:off x="179514" y="1548091"/>
            <a:ext cx="8785225" cy="831215"/>
          </a:xfrm>
          <a:prstGeom prst="rect">
            <a:avLst/>
          </a:prstGeom>
          <a:ln w="9525">
            <a:solidFill>
              <a:srgbClr val="000000"/>
            </a:solidFill>
          </a:ln>
        </p:spPr>
        <p:txBody>
          <a:bodyPr vert="horz" wrap="square" lIns="0" tIns="33020" rIns="0" bIns="0" rtlCol="0">
            <a:spAutoFit/>
          </a:bodyPr>
          <a:lstStyle/>
          <a:p>
            <a:pPr marL="91440" marR="82550" algn="just">
              <a:lnSpc>
                <a:spcPct val="100000"/>
              </a:lnSpc>
              <a:spcBef>
                <a:spcPts val="260"/>
              </a:spcBef>
            </a:pPr>
            <a:r>
              <a:rPr sz="1600" dirty="0">
                <a:latin typeface="Calibri"/>
                <a:cs typeface="Calibri"/>
              </a:rPr>
              <a:t>La</a:t>
            </a:r>
            <a:r>
              <a:rPr sz="1600" spc="445" dirty="0">
                <a:latin typeface="Calibri"/>
                <a:cs typeface="Calibri"/>
              </a:rPr>
              <a:t> </a:t>
            </a:r>
            <a:r>
              <a:rPr sz="1600" dirty="0">
                <a:latin typeface="Calibri"/>
                <a:cs typeface="Calibri"/>
              </a:rPr>
              <a:t>roche</a:t>
            </a:r>
            <a:r>
              <a:rPr sz="1600" spc="434" dirty="0">
                <a:latin typeface="Calibri"/>
                <a:cs typeface="Calibri"/>
              </a:rPr>
              <a:t> </a:t>
            </a:r>
            <a:r>
              <a:rPr sz="1600" dirty="0">
                <a:latin typeface="Calibri"/>
                <a:cs typeface="Calibri"/>
              </a:rPr>
              <a:t>se</a:t>
            </a:r>
            <a:r>
              <a:rPr sz="1600" spc="440" dirty="0">
                <a:latin typeface="Calibri"/>
                <a:cs typeface="Calibri"/>
              </a:rPr>
              <a:t> </a:t>
            </a:r>
            <a:r>
              <a:rPr sz="1600" dirty="0">
                <a:latin typeface="Calibri"/>
                <a:cs typeface="Calibri"/>
              </a:rPr>
              <a:t>débite</a:t>
            </a:r>
            <a:r>
              <a:rPr sz="1600" spc="434" dirty="0">
                <a:latin typeface="Calibri"/>
                <a:cs typeface="Calibri"/>
              </a:rPr>
              <a:t> </a:t>
            </a:r>
            <a:r>
              <a:rPr sz="1600" dirty="0">
                <a:latin typeface="Calibri"/>
                <a:cs typeface="Calibri"/>
              </a:rPr>
              <a:t>sous</a:t>
            </a:r>
            <a:r>
              <a:rPr sz="1600" spc="440" dirty="0">
                <a:latin typeface="Calibri"/>
                <a:cs typeface="Calibri"/>
              </a:rPr>
              <a:t> </a:t>
            </a:r>
            <a:r>
              <a:rPr sz="1600" dirty="0">
                <a:latin typeface="Calibri"/>
                <a:cs typeface="Calibri"/>
              </a:rPr>
              <a:t>forme</a:t>
            </a:r>
            <a:r>
              <a:rPr sz="1600" spc="445" dirty="0">
                <a:latin typeface="Calibri"/>
                <a:cs typeface="Calibri"/>
              </a:rPr>
              <a:t> </a:t>
            </a:r>
            <a:r>
              <a:rPr sz="1600" dirty="0">
                <a:latin typeface="Calibri"/>
                <a:cs typeface="Calibri"/>
              </a:rPr>
              <a:t>d’un</a:t>
            </a:r>
            <a:r>
              <a:rPr sz="1600" spc="445" dirty="0">
                <a:latin typeface="Calibri"/>
                <a:cs typeface="Calibri"/>
              </a:rPr>
              <a:t> </a:t>
            </a:r>
            <a:r>
              <a:rPr sz="1600" dirty="0">
                <a:latin typeface="Calibri"/>
                <a:cs typeface="Calibri"/>
              </a:rPr>
              <a:t>feuilletage</a:t>
            </a:r>
            <a:r>
              <a:rPr sz="1600" spc="434" dirty="0">
                <a:latin typeface="Calibri"/>
                <a:cs typeface="Calibri"/>
              </a:rPr>
              <a:t> </a:t>
            </a:r>
            <a:r>
              <a:rPr sz="1600" dirty="0">
                <a:latin typeface="Calibri"/>
                <a:cs typeface="Calibri"/>
              </a:rPr>
              <a:t>plus</a:t>
            </a:r>
            <a:r>
              <a:rPr sz="1600" spc="440" dirty="0">
                <a:latin typeface="Calibri"/>
                <a:cs typeface="Calibri"/>
              </a:rPr>
              <a:t> </a:t>
            </a:r>
            <a:r>
              <a:rPr sz="1600" dirty="0">
                <a:latin typeface="Calibri"/>
                <a:cs typeface="Calibri"/>
              </a:rPr>
              <a:t>ou</a:t>
            </a:r>
            <a:r>
              <a:rPr sz="1600" spc="445" dirty="0">
                <a:latin typeface="Calibri"/>
                <a:cs typeface="Calibri"/>
              </a:rPr>
              <a:t> </a:t>
            </a:r>
            <a:r>
              <a:rPr sz="1600" dirty="0">
                <a:latin typeface="Calibri"/>
                <a:cs typeface="Calibri"/>
              </a:rPr>
              <a:t>moins</a:t>
            </a:r>
            <a:r>
              <a:rPr sz="1600" spc="445" dirty="0">
                <a:latin typeface="Calibri"/>
                <a:cs typeface="Calibri"/>
              </a:rPr>
              <a:t> </a:t>
            </a:r>
            <a:r>
              <a:rPr sz="1600" dirty="0">
                <a:latin typeface="Calibri"/>
                <a:cs typeface="Calibri"/>
              </a:rPr>
              <a:t>serré</a:t>
            </a:r>
            <a:r>
              <a:rPr sz="1600" spc="455" dirty="0">
                <a:latin typeface="Calibri"/>
                <a:cs typeface="Calibri"/>
              </a:rPr>
              <a:t> </a:t>
            </a:r>
            <a:r>
              <a:rPr sz="1600" dirty="0">
                <a:latin typeface="Calibri"/>
                <a:cs typeface="Calibri"/>
              </a:rPr>
              <a:t>acquis</a:t>
            </a:r>
            <a:r>
              <a:rPr sz="1600" spc="440" dirty="0">
                <a:latin typeface="Calibri"/>
                <a:cs typeface="Calibri"/>
              </a:rPr>
              <a:t> </a:t>
            </a:r>
            <a:r>
              <a:rPr sz="1600" dirty="0">
                <a:latin typeface="Calibri"/>
                <a:cs typeface="Calibri"/>
              </a:rPr>
              <a:t>sous</a:t>
            </a:r>
            <a:r>
              <a:rPr sz="1600" spc="445" dirty="0">
                <a:latin typeface="Calibri"/>
                <a:cs typeface="Calibri"/>
              </a:rPr>
              <a:t> </a:t>
            </a:r>
            <a:r>
              <a:rPr sz="1600" dirty="0">
                <a:latin typeface="Calibri"/>
                <a:cs typeface="Calibri"/>
              </a:rPr>
              <a:t>l’influence</a:t>
            </a:r>
            <a:r>
              <a:rPr sz="1600" spc="440" dirty="0">
                <a:latin typeface="Calibri"/>
                <a:cs typeface="Calibri"/>
              </a:rPr>
              <a:t> </a:t>
            </a:r>
            <a:r>
              <a:rPr sz="1600" spc="-25" dirty="0">
                <a:latin typeface="Calibri"/>
                <a:cs typeface="Calibri"/>
              </a:rPr>
              <a:t>des </a:t>
            </a:r>
            <a:r>
              <a:rPr sz="1600" dirty="0">
                <a:latin typeface="Calibri"/>
                <a:cs typeface="Calibri"/>
              </a:rPr>
              <a:t>contraintes</a:t>
            </a:r>
            <a:r>
              <a:rPr sz="1600" spc="20" dirty="0">
                <a:latin typeface="Calibri"/>
                <a:cs typeface="Calibri"/>
              </a:rPr>
              <a:t> </a:t>
            </a:r>
            <a:r>
              <a:rPr sz="1600" dirty="0">
                <a:latin typeface="Calibri"/>
                <a:cs typeface="Calibri"/>
              </a:rPr>
              <a:t>tectoniques</a:t>
            </a:r>
            <a:r>
              <a:rPr sz="1600" spc="20" dirty="0">
                <a:latin typeface="Calibri"/>
                <a:cs typeface="Calibri"/>
              </a:rPr>
              <a:t> </a:t>
            </a:r>
            <a:r>
              <a:rPr sz="1600" dirty="0">
                <a:latin typeface="Calibri"/>
                <a:cs typeface="Calibri"/>
              </a:rPr>
              <a:t>et</a:t>
            </a:r>
            <a:r>
              <a:rPr sz="1600" spc="25" dirty="0">
                <a:latin typeface="Calibri"/>
                <a:cs typeface="Calibri"/>
              </a:rPr>
              <a:t> </a:t>
            </a:r>
            <a:r>
              <a:rPr sz="1600" dirty="0">
                <a:latin typeface="Calibri"/>
                <a:cs typeface="Calibri"/>
              </a:rPr>
              <a:t>les</a:t>
            </a:r>
            <a:r>
              <a:rPr sz="1600" spc="30" dirty="0">
                <a:latin typeface="Calibri"/>
                <a:cs typeface="Calibri"/>
              </a:rPr>
              <a:t> </a:t>
            </a:r>
            <a:r>
              <a:rPr sz="1600" dirty="0">
                <a:latin typeface="Calibri"/>
                <a:cs typeface="Calibri"/>
              </a:rPr>
              <a:t>minéraux</a:t>
            </a:r>
            <a:r>
              <a:rPr sz="1600" spc="30" dirty="0">
                <a:latin typeface="Calibri"/>
                <a:cs typeface="Calibri"/>
              </a:rPr>
              <a:t> </a:t>
            </a:r>
            <a:r>
              <a:rPr sz="1600" dirty="0">
                <a:latin typeface="Calibri"/>
                <a:cs typeface="Calibri"/>
              </a:rPr>
              <a:t>suivent</a:t>
            </a:r>
            <a:r>
              <a:rPr sz="1600" spc="25" dirty="0">
                <a:latin typeface="Calibri"/>
                <a:cs typeface="Calibri"/>
              </a:rPr>
              <a:t> </a:t>
            </a:r>
            <a:r>
              <a:rPr sz="1600" dirty="0">
                <a:latin typeface="Calibri"/>
                <a:cs typeface="Calibri"/>
              </a:rPr>
              <a:t>une</a:t>
            </a:r>
            <a:r>
              <a:rPr sz="1600" spc="15" dirty="0">
                <a:latin typeface="Calibri"/>
                <a:cs typeface="Calibri"/>
              </a:rPr>
              <a:t> </a:t>
            </a:r>
            <a:r>
              <a:rPr sz="1600" dirty="0">
                <a:latin typeface="Calibri"/>
                <a:cs typeface="Calibri"/>
              </a:rPr>
              <a:t>orientation</a:t>
            </a:r>
            <a:r>
              <a:rPr sz="1600" spc="30" dirty="0">
                <a:latin typeface="Calibri"/>
                <a:cs typeface="Calibri"/>
              </a:rPr>
              <a:t> </a:t>
            </a:r>
            <a:r>
              <a:rPr sz="1600" spc="-10" dirty="0">
                <a:latin typeface="Calibri"/>
                <a:cs typeface="Calibri"/>
              </a:rPr>
              <a:t>préférentielle</a:t>
            </a:r>
            <a:r>
              <a:rPr sz="1600" spc="15" dirty="0">
                <a:latin typeface="Calibri"/>
                <a:cs typeface="Calibri"/>
              </a:rPr>
              <a:t> </a:t>
            </a:r>
            <a:r>
              <a:rPr sz="1600" dirty="0">
                <a:latin typeface="Calibri"/>
                <a:cs typeface="Calibri"/>
              </a:rPr>
              <a:t>facilement</a:t>
            </a:r>
            <a:r>
              <a:rPr sz="1600" spc="25" dirty="0">
                <a:latin typeface="Calibri"/>
                <a:cs typeface="Calibri"/>
              </a:rPr>
              <a:t> </a:t>
            </a:r>
            <a:r>
              <a:rPr sz="1600" dirty="0">
                <a:latin typeface="Calibri"/>
                <a:cs typeface="Calibri"/>
              </a:rPr>
              <a:t>décelable</a:t>
            </a:r>
            <a:r>
              <a:rPr sz="1600" spc="25" dirty="0">
                <a:latin typeface="Calibri"/>
                <a:cs typeface="Calibri"/>
              </a:rPr>
              <a:t> </a:t>
            </a:r>
            <a:r>
              <a:rPr sz="1600" spc="-25" dirty="0">
                <a:latin typeface="Calibri"/>
                <a:cs typeface="Calibri"/>
              </a:rPr>
              <a:t>par </a:t>
            </a:r>
            <a:r>
              <a:rPr sz="1600" dirty="0">
                <a:latin typeface="Calibri"/>
                <a:cs typeface="Calibri"/>
              </a:rPr>
              <a:t>le</a:t>
            </a:r>
            <a:r>
              <a:rPr sz="1600" spc="-25" dirty="0">
                <a:latin typeface="Calibri"/>
                <a:cs typeface="Calibri"/>
              </a:rPr>
              <a:t> </a:t>
            </a:r>
            <a:r>
              <a:rPr sz="1600" dirty="0">
                <a:latin typeface="Calibri"/>
                <a:cs typeface="Calibri"/>
              </a:rPr>
              <a:t>biais</a:t>
            </a:r>
            <a:r>
              <a:rPr sz="1600" spc="-40" dirty="0">
                <a:latin typeface="Calibri"/>
                <a:cs typeface="Calibri"/>
              </a:rPr>
              <a:t> </a:t>
            </a:r>
            <a:r>
              <a:rPr sz="1600" dirty="0">
                <a:latin typeface="Calibri"/>
                <a:cs typeface="Calibri"/>
              </a:rPr>
              <a:t>des</a:t>
            </a:r>
            <a:r>
              <a:rPr sz="1600" spc="-10" dirty="0">
                <a:latin typeface="Calibri"/>
                <a:cs typeface="Calibri"/>
              </a:rPr>
              <a:t> </a:t>
            </a:r>
            <a:r>
              <a:rPr sz="1600" dirty="0">
                <a:latin typeface="Calibri"/>
                <a:cs typeface="Calibri"/>
              </a:rPr>
              <a:t>micas</a:t>
            </a:r>
            <a:r>
              <a:rPr sz="1600" spc="-30" dirty="0">
                <a:latin typeface="Calibri"/>
                <a:cs typeface="Calibri"/>
              </a:rPr>
              <a:t> </a:t>
            </a:r>
            <a:r>
              <a:rPr sz="1600" dirty="0">
                <a:latin typeface="Calibri"/>
                <a:cs typeface="Calibri"/>
              </a:rPr>
              <a:t>blancs</a:t>
            </a:r>
            <a:r>
              <a:rPr sz="1600" spc="-35" dirty="0">
                <a:latin typeface="Calibri"/>
                <a:cs typeface="Calibri"/>
              </a:rPr>
              <a:t> </a:t>
            </a:r>
            <a:r>
              <a:rPr sz="1600" spc="-10" dirty="0">
                <a:latin typeface="Calibri"/>
                <a:cs typeface="Calibri"/>
              </a:rPr>
              <a:t>(muscovite).</a:t>
            </a:r>
            <a:endParaRPr sz="1600">
              <a:latin typeface="Calibri"/>
              <a:cs typeface="Calibri"/>
            </a:endParaRPr>
          </a:p>
        </p:txBody>
      </p:sp>
      <p:grpSp>
        <p:nvGrpSpPr>
          <p:cNvPr id="15" name="object 15"/>
          <p:cNvGrpSpPr/>
          <p:nvPr/>
        </p:nvGrpSpPr>
        <p:grpSpPr>
          <a:xfrm>
            <a:off x="106679" y="2455164"/>
            <a:ext cx="8975090" cy="756285"/>
            <a:chOff x="106679" y="2455164"/>
            <a:chExt cx="8975090" cy="756285"/>
          </a:xfrm>
        </p:grpSpPr>
        <p:pic>
          <p:nvPicPr>
            <p:cNvPr id="16" name="object 16"/>
            <p:cNvPicPr/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132587" y="2465832"/>
              <a:ext cx="8878824" cy="679703"/>
            </a:xfrm>
            <a:prstGeom prst="rect">
              <a:avLst/>
            </a:prstGeom>
          </p:spPr>
        </p:pic>
        <p:pic>
          <p:nvPicPr>
            <p:cNvPr id="17" name="object 17"/>
            <p:cNvPicPr/>
            <p:nvPr/>
          </p:nvPicPr>
          <p:blipFill>
            <a:blip r:embed="rId11" cstate="print"/>
            <a:stretch>
              <a:fillRect/>
            </a:stretch>
          </p:blipFill>
          <p:spPr>
            <a:xfrm>
              <a:off x="106679" y="2455164"/>
              <a:ext cx="8974836" cy="755903"/>
            </a:xfrm>
            <a:prstGeom prst="rect">
              <a:avLst/>
            </a:prstGeom>
          </p:spPr>
        </p:pic>
        <p:pic>
          <p:nvPicPr>
            <p:cNvPr id="18" name="object 18"/>
            <p:cNvPicPr/>
            <p:nvPr/>
          </p:nvPicPr>
          <p:blipFill>
            <a:blip r:embed="rId12" cstate="print"/>
            <a:stretch>
              <a:fillRect/>
            </a:stretch>
          </p:blipFill>
          <p:spPr>
            <a:xfrm>
              <a:off x="179514" y="2492946"/>
              <a:ext cx="8784971" cy="584771"/>
            </a:xfrm>
            <a:prstGeom prst="rect">
              <a:avLst/>
            </a:prstGeom>
          </p:spPr>
        </p:pic>
      </p:grpSp>
      <p:sp>
        <p:nvSpPr>
          <p:cNvPr id="19" name="object 19"/>
          <p:cNvSpPr txBox="1"/>
          <p:nvPr/>
        </p:nvSpPr>
        <p:spPr>
          <a:xfrm>
            <a:off x="179514" y="2492946"/>
            <a:ext cx="8785225" cy="584835"/>
          </a:xfrm>
          <a:prstGeom prst="rect">
            <a:avLst/>
          </a:prstGeom>
          <a:ln w="9525">
            <a:solidFill>
              <a:srgbClr val="000000"/>
            </a:solidFill>
          </a:ln>
        </p:spPr>
        <p:txBody>
          <a:bodyPr vert="horz" wrap="square" lIns="0" tIns="33655" rIns="0" bIns="0" rtlCol="0">
            <a:spAutoFit/>
          </a:bodyPr>
          <a:lstStyle/>
          <a:p>
            <a:pPr marL="91440">
              <a:lnSpc>
                <a:spcPct val="100000"/>
              </a:lnSpc>
              <a:spcBef>
                <a:spcPts val="265"/>
              </a:spcBef>
            </a:pPr>
            <a:r>
              <a:rPr sz="1600" dirty="0">
                <a:latin typeface="Calibri"/>
                <a:cs typeface="Calibri"/>
              </a:rPr>
              <a:t>La</a:t>
            </a:r>
            <a:r>
              <a:rPr sz="1600" spc="-20" dirty="0">
                <a:latin typeface="Calibri"/>
                <a:cs typeface="Calibri"/>
              </a:rPr>
              <a:t> </a:t>
            </a:r>
            <a:r>
              <a:rPr sz="1600" dirty="0">
                <a:latin typeface="Calibri"/>
                <a:cs typeface="Calibri"/>
              </a:rPr>
              <a:t>roche</a:t>
            </a:r>
            <a:r>
              <a:rPr sz="1600" spc="-15" dirty="0">
                <a:latin typeface="Calibri"/>
                <a:cs typeface="Calibri"/>
              </a:rPr>
              <a:t> </a:t>
            </a:r>
            <a:r>
              <a:rPr sz="1600" dirty="0">
                <a:latin typeface="Calibri"/>
                <a:cs typeface="Calibri"/>
              </a:rPr>
              <a:t>subit</a:t>
            </a:r>
            <a:r>
              <a:rPr sz="1600" spc="-20" dirty="0">
                <a:latin typeface="Calibri"/>
                <a:cs typeface="Calibri"/>
              </a:rPr>
              <a:t> </a:t>
            </a:r>
            <a:r>
              <a:rPr sz="1600" dirty="0">
                <a:latin typeface="Calibri"/>
                <a:cs typeface="Calibri"/>
              </a:rPr>
              <a:t>ce</a:t>
            </a:r>
            <a:r>
              <a:rPr sz="1600" spc="-30" dirty="0">
                <a:latin typeface="Calibri"/>
                <a:cs typeface="Calibri"/>
              </a:rPr>
              <a:t> </a:t>
            </a:r>
            <a:r>
              <a:rPr sz="1600" dirty="0">
                <a:latin typeface="Calibri"/>
                <a:cs typeface="Calibri"/>
              </a:rPr>
              <a:t>type</a:t>
            </a:r>
            <a:r>
              <a:rPr sz="1600" spc="-20" dirty="0">
                <a:latin typeface="Calibri"/>
                <a:cs typeface="Calibri"/>
              </a:rPr>
              <a:t> </a:t>
            </a:r>
            <a:r>
              <a:rPr sz="1600" dirty="0">
                <a:latin typeface="Calibri"/>
                <a:cs typeface="Calibri"/>
              </a:rPr>
              <a:t>de</a:t>
            </a:r>
            <a:r>
              <a:rPr sz="1600" spc="-15" dirty="0">
                <a:latin typeface="Calibri"/>
                <a:cs typeface="Calibri"/>
              </a:rPr>
              <a:t> </a:t>
            </a:r>
            <a:r>
              <a:rPr sz="1600" spc="-10" dirty="0">
                <a:latin typeface="Calibri"/>
                <a:cs typeface="Calibri"/>
              </a:rPr>
              <a:t>déformation</a:t>
            </a:r>
            <a:r>
              <a:rPr sz="1600" spc="-25" dirty="0">
                <a:latin typeface="Calibri"/>
                <a:cs typeface="Calibri"/>
              </a:rPr>
              <a:t> </a:t>
            </a:r>
            <a:r>
              <a:rPr sz="1600" dirty="0">
                <a:latin typeface="Calibri"/>
                <a:cs typeface="Calibri"/>
              </a:rPr>
              <a:t>à</a:t>
            </a:r>
            <a:r>
              <a:rPr sz="1600" spc="-20" dirty="0">
                <a:latin typeface="Calibri"/>
                <a:cs typeface="Calibri"/>
              </a:rPr>
              <a:t> </a:t>
            </a:r>
            <a:r>
              <a:rPr sz="1600" dirty="0">
                <a:latin typeface="Calibri"/>
                <a:cs typeface="Calibri"/>
              </a:rPr>
              <a:t>des</a:t>
            </a:r>
            <a:r>
              <a:rPr sz="1600" spc="-15" dirty="0">
                <a:latin typeface="Calibri"/>
                <a:cs typeface="Calibri"/>
              </a:rPr>
              <a:t> </a:t>
            </a:r>
            <a:r>
              <a:rPr sz="1600" spc="-10" dirty="0">
                <a:latin typeface="Calibri"/>
                <a:cs typeface="Calibri"/>
              </a:rPr>
              <a:t>profondeurs</a:t>
            </a:r>
            <a:r>
              <a:rPr sz="1600" spc="-20" dirty="0">
                <a:latin typeface="Calibri"/>
                <a:cs typeface="Calibri"/>
              </a:rPr>
              <a:t> </a:t>
            </a:r>
            <a:r>
              <a:rPr sz="1600" dirty="0">
                <a:latin typeface="Calibri"/>
                <a:cs typeface="Calibri"/>
              </a:rPr>
              <a:t>supérieures</a:t>
            </a:r>
            <a:r>
              <a:rPr sz="1600" spc="-10" dirty="0">
                <a:latin typeface="Calibri"/>
                <a:cs typeface="Calibri"/>
              </a:rPr>
              <a:t> </a:t>
            </a:r>
            <a:r>
              <a:rPr sz="1600" dirty="0">
                <a:latin typeface="Calibri"/>
                <a:cs typeface="Calibri"/>
              </a:rPr>
              <a:t>à</a:t>
            </a:r>
            <a:r>
              <a:rPr sz="1600" spc="-10" dirty="0">
                <a:latin typeface="Calibri"/>
                <a:cs typeface="Calibri"/>
              </a:rPr>
              <a:t> </a:t>
            </a:r>
            <a:r>
              <a:rPr sz="1600" dirty="0">
                <a:latin typeface="Calibri"/>
                <a:cs typeface="Calibri"/>
              </a:rPr>
              <a:t>5000</a:t>
            </a:r>
            <a:r>
              <a:rPr sz="1600" spc="-15" dirty="0">
                <a:latin typeface="Calibri"/>
                <a:cs typeface="Calibri"/>
              </a:rPr>
              <a:t> </a:t>
            </a:r>
            <a:r>
              <a:rPr sz="1600" dirty="0">
                <a:latin typeface="Calibri"/>
                <a:cs typeface="Calibri"/>
              </a:rPr>
              <a:t>m</a:t>
            </a:r>
            <a:r>
              <a:rPr sz="1600" spc="-15" dirty="0">
                <a:latin typeface="Calibri"/>
                <a:cs typeface="Calibri"/>
              </a:rPr>
              <a:t> </a:t>
            </a:r>
            <a:r>
              <a:rPr sz="1600" spc="-10" dirty="0">
                <a:latin typeface="Calibri"/>
                <a:cs typeface="Calibri"/>
              </a:rPr>
              <a:t>correspondant </a:t>
            </a:r>
            <a:r>
              <a:rPr sz="1600" dirty="0">
                <a:latin typeface="Calibri"/>
                <a:cs typeface="Calibri"/>
              </a:rPr>
              <a:t>au</a:t>
            </a:r>
            <a:r>
              <a:rPr sz="1600" spc="-20" dirty="0">
                <a:latin typeface="Calibri"/>
                <a:cs typeface="Calibri"/>
              </a:rPr>
              <a:t> </a:t>
            </a:r>
            <a:r>
              <a:rPr sz="1600" spc="-10" dirty="0">
                <a:latin typeface="Calibri"/>
                <a:cs typeface="Calibri"/>
              </a:rPr>
              <a:t>niveau</a:t>
            </a:r>
            <a:endParaRPr sz="1600">
              <a:latin typeface="Calibri"/>
              <a:cs typeface="Calibri"/>
            </a:endParaRPr>
          </a:p>
          <a:p>
            <a:pPr marL="91440">
              <a:lnSpc>
                <a:spcPct val="100000"/>
              </a:lnSpc>
            </a:pPr>
            <a:r>
              <a:rPr sz="1600" spc="-10" dirty="0">
                <a:latin typeface="Calibri"/>
                <a:cs typeface="Calibri"/>
              </a:rPr>
              <a:t>structural</a:t>
            </a:r>
            <a:r>
              <a:rPr sz="1600" spc="-35" dirty="0">
                <a:latin typeface="Calibri"/>
                <a:cs typeface="Calibri"/>
              </a:rPr>
              <a:t> </a:t>
            </a:r>
            <a:r>
              <a:rPr sz="1600" dirty="0">
                <a:latin typeface="Calibri"/>
                <a:cs typeface="Calibri"/>
              </a:rPr>
              <a:t>moyen</a:t>
            </a:r>
            <a:r>
              <a:rPr sz="1600" spc="-10" dirty="0">
                <a:latin typeface="Calibri"/>
                <a:cs typeface="Calibri"/>
              </a:rPr>
              <a:t> </a:t>
            </a:r>
            <a:r>
              <a:rPr sz="1600" dirty="0">
                <a:latin typeface="Calibri"/>
                <a:cs typeface="Calibri"/>
              </a:rPr>
              <a:t>de</a:t>
            </a:r>
            <a:r>
              <a:rPr sz="1600" spc="-45" dirty="0">
                <a:latin typeface="Calibri"/>
                <a:cs typeface="Calibri"/>
              </a:rPr>
              <a:t> </a:t>
            </a:r>
            <a:r>
              <a:rPr sz="1600" dirty="0">
                <a:latin typeface="Calibri"/>
                <a:cs typeface="Calibri"/>
              </a:rPr>
              <a:t>la</a:t>
            </a:r>
            <a:r>
              <a:rPr sz="1600" spc="-50" dirty="0">
                <a:latin typeface="Calibri"/>
                <a:cs typeface="Calibri"/>
              </a:rPr>
              <a:t> </a:t>
            </a:r>
            <a:r>
              <a:rPr sz="1600" spc="-10" dirty="0">
                <a:latin typeface="Calibri"/>
                <a:cs typeface="Calibri"/>
              </a:rPr>
              <a:t>croûte.</a:t>
            </a:r>
            <a:endParaRPr sz="1600">
              <a:latin typeface="Calibri"/>
              <a:cs typeface="Calibri"/>
            </a:endParaRPr>
          </a:p>
        </p:txBody>
      </p:sp>
      <p:grpSp>
        <p:nvGrpSpPr>
          <p:cNvPr id="20" name="object 20"/>
          <p:cNvGrpSpPr/>
          <p:nvPr/>
        </p:nvGrpSpPr>
        <p:grpSpPr>
          <a:xfrm>
            <a:off x="123444" y="3454912"/>
            <a:ext cx="5344795" cy="2996565"/>
            <a:chOff x="123444" y="3454912"/>
            <a:chExt cx="5344795" cy="2996565"/>
          </a:xfrm>
        </p:grpSpPr>
        <p:pic>
          <p:nvPicPr>
            <p:cNvPr id="21" name="object 21"/>
            <p:cNvPicPr/>
            <p:nvPr/>
          </p:nvPicPr>
          <p:blipFill>
            <a:blip r:embed="rId13" cstate="print"/>
            <a:stretch>
              <a:fillRect/>
            </a:stretch>
          </p:blipFill>
          <p:spPr>
            <a:xfrm>
              <a:off x="123444" y="3454912"/>
              <a:ext cx="5344667" cy="2996174"/>
            </a:xfrm>
            <a:prstGeom prst="rect">
              <a:avLst/>
            </a:prstGeom>
          </p:spPr>
        </p:pic>
        <p:pic>
          <p:nvPicPr>
            <p:cNvPr id="22" name="object 22"/>
            <p:cNvPicPr/>
            <p:nvPr/>
          </p:nvPicPr>
          <p:blipFill>
            <a:blip r:embed="rId14" cstate="print"/>
            <a:stretch>
              <a:fillRect/>
            </a:stretch>
          </p:blipFill>
          <p:spPr>
            <a:xfrm>
              <a:off x="179514" y="3510521"/>
              <a:ext cx="5180076" cy="2831719"/>
            </a:xfrm>
            <a:prstGeom prst="rect">
              <a:avLst/>
            </a:prstGeom>
          </p:spPr>
        </p:pic>
        <p:sp>
          <p:nvSpPr>
            <p:cNvPr id="23" name="object 23"/>
            <p:cNvSpPr/>
            <p:nvPr/>
          </p:nvSpPr>
          <p:spPr>
            <a:xfrm>
              <a:off x="160464" y="3491471"/>
              <a:ext cx="5218430" cy="2870200"/>
            </a:xfrm>
            <a:custGeom>
              <a:avLst/>
              <a:gdLst/>
              <a:ahLst/>
              <a:cxnLst/>
              <a:rect l="l" t="t" r="r" b="b"/>
              <a:pathLst>
                <a:path w="5218430" h="2870200">
                  <a:moveTo>
                    <a:pt x="0" y="2869819"/>
                  </a:moveTo>
                  <a:lnTo>
                    <a:pt x="5218176" y="2869819"/>
                  </a:lnTo>
                  <a:lnTo>
                    <a:pt x="5218176" y="0"/>
                  </a:lnTo>
                  <a:lnTo>
                    <a:pt x="0" y="0"/>
                  </a:lnTo>
                  <a:lnTo>
                    <a:pt x="0" y="2869819"/>
                  </a:lnTo>
                  <a:close/>
                </a:path>
              </a:pathLst>
            </a:custGeom>
            <a:ln w="38099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24" name="object 24"/>
          <p:cNvSpPr txBox="1"/>
          <p:nvPr/>
        </p:nvSpPr>
        <p:spPr>
          <a:xfrm>
            <a:off x="5501259" y="5616066"/>
            <a:ext cx="3456940" cy="765810"/>
          </a:xfrm>
          <a:prstGeom prst="rect">
            <a:avLst/>
          </a:prstGeom>
          <a:ln w="25400">
            <a:solidFill>
              <a:srgbClr val="C0504D"/>
            </a:solidFill>
          </a:ln>
        </p:spPr>
        <p:txBody>
          <a:bodyPr vert="horz" wrap="square" lIns="0" tIns="34925" rIns="0" bIns="0" rtlCol="0">
            <a:spAutoFit/>
          </a:bodyPr>
          <a:lstStyle/>
          <a:p>
            <a:pPr marL="366395" marR="359410" indent="1270" algn="ctr">
              <a:lnSpc>
                <a:spcPct val="100000"/>
              </a:lnSpc>
              <a:spcBef>
                <a:spcPts val="275"/>
              </a:spcBef>
            </a:pPr>
            <a:r>
              <a:rPr sz="1400" spc="-10" dirty="0">
                <a:latin typeface="Calibri"/>
                <a:cs typeface="Calibri"/>
              </a:rPr>
              <a:t>Idéalement</a:t>
            </a:r>
            <a:r>
              <a:rPr sz="1400" spc="20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la</a:t>
            </a:r>
            <a:r>
              <a:rPr sz="1400" spc="-10" dirty="0">
                <a:latin typeface="Calibri"/>
                <a:cs typeface="Calibri"/>
              </a:rPr>
              <a:t> schistosité </a:t>
            </a:r>
            <a:r>
              <a:rPr sz="1400" dirty="0">
                <a:latin typeface="Calibri"/>
                <a:cs typeface="Calibri"/>
              </a:rPr>
              <a:t>se </a:t>
            </a:r>
            <a:r>
              <a:rPr sz="1400" spc="-10" dirty="0">
                <a:latin typeface="Calibri"/>
                <a:cs typeface="Calibri"/>
              </a:rPr>
              <a:t>dispose perpendiculairement</a:t>
            </a:r>
            <a:r>
              <a:rPr sz="1400" spc="20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à</a:t>
            </a:r>
            <a:r>
              <a:rPr sz="1400" spc="-30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la</a:t>
            </a:r>
            <a:r>
              <a:rPr sz="1400" spc="-25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direction</a:t>
            </a:r>
            <a:r>
              <a:rPr sz="1400" spc="-10" dirty="0">
                <a:latin typeface="Calibri"/>
                <a:cs typeface="Calibri"/>
              </a:rPr>
              <a:t> </a:t>
            </a:r>
            <a:r>
              <a:rPr sz="1400" spc="-25" dirty="0">
                <a:latin typeface="Calibri"/>
                <a:cs typeface="Calibri"/>
              </a:rPr>
              <a:t>de </a:t>
            </a:r>
            <a:r>
              <a:rPr sz="1400" spc="-10" dirty="0">
                <a:latin typeface="Calibri"/>
                <a:cs typeface="Calibri"/>
              </a:rPr>
              <a:t>raccourcissement</a:t>
            </a:r>
            <a:r>
              <a:rPr sz="1400" spc="-20" dirty="0">
                <a:latin typeface="Calibri"/>
                <a:cs typeface="Calibri"/>
              </a:rPr>
              <a:t> </a:t>
            </a:r>
            <a:r>
              <a:rPr sz="1400" spc="-10" dirty="0">
                <a:latin typeface="Calibri"/>
                <a:cs typeface="Calibri"/>
              </a:rPr>
              <a:t>tectonique</a:t>
            </a:r>
            <a:endParaRPr sz="1400">
              <a:latin typeface="Calibri"/>
              <a:cs typeface="Calibri"/>
            </a:endParaRPr>
          </a:p>
        </p:txBody>
      </p:sp>
      <p:grpSp>
        <p:nvGrpSpPr>
          <p:cNvPr id="25" name="object 25"/>
          <p:cNvGrpSpPr/>
          <p:nvPr/>
        </p:nvGrpSpPr>
        <p:grpSpPr>
          <a:xfrm>
            <a:off x="5443728" y="3433571"/>
            <a:ext cx="3639820" cy="1610995"/>
            <a:chOff x="5443728" y="3433571"/>
            <a:chExt cx="3639820" cy="1610995"/>
          </a:xfrm>
        </p:grpSpPr>
        <p:pic>
          <p:nvPicPr>
            <p:cNvPr id="26" name="object 26"/>
            <p:cNvPicPr/>
            <p:nvPr/>
          </p:nvPicPr>
          <p:blipFill>
            <a:blip r:embed="rId15" cstate="print"/>
            <a:stretch>
              <a:fillRect/>
            </a:stretch>
          </p:blipFill>
          <p:spPr>
            <a:xfrm>
              <a:off x="5443728" y="3433571"/>
              <a:ext cx="3639312" cy="1610867"/>
            </a:xfrm>
            <a:prstGeom prst="rect">
              <a:avLst/>
            </a:prstGeom>
          </p:spPr>
        </p:pic>
        <p:pic>
          <p:nvPicPr>
            <p:cNvPr id="27" name="object 27"/>
            <p:cNvPicPr/>
            <p:nvPr/>
          </p:nvPicPr>
          <p:blipFill>
            <a:blip r:embed="rId16" cstate="print"/>
            <a:stretch>
              <a:fillRect/>
            </a:stretch>
          </p:blipFill>
          <p:spPr>
            <a:xfrm>
              <a:off x="5508117" y="3497452"/>
              <a:ext cx="3456432" cy="1429004"/>
            </a:xfrm>
            <a:prstGeom prst="rect">
              <a:avLst/>
            </a:prstGeom>
          </p:spPr>
        </p:pic>
        <p:sp>
          <p:nvSpPr>
            <p:cNvPr id="28" name="object 28"/>
            <p:cNvSpPr/>
            <p:nvPr/>
          </p:nvSpPr>
          <p:spPr>
            <a:xfrm>
              <a:off x="5489067" y="3478402"/>
              <a:ext cx="3495040" cy="1467485"/>
            </a:xfrm>
            <a:custGeom>
              <a:avLst/>
              <a:gdLst/>
              <a:ahLst/>
              <a:cxnLst/>
              <a:rect l="l" t="t" r="r" b="b"/>
              <a:pathLst>
                <a:path w="3495040" h="1467485">
                  <a:moveTo>
                    <a:pt x="0" y="1467104"/>
                  </a:moveTo>
                  <a:lnTo>
                    <a:pt x="3494532" y="1467104"/>
                  </a:lnTo>
                  <a:lnTo>
                    <a:pt x="3494532" y="0"/>
                  </a:lnTo>
                  <a:lnTo>
                    <a:pt x="0" y="0"/>
                  </a:lnTo>
                  <a:lnTo>
                    <a:pt x="0" y="1467104"/>
                  </a:lnTo>
                  <a:close/>
                </a:path>
              </a:pathLst>
            </a:custGeom>
            <a:ln w="381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</p:spTree>
  </p:cSld>
  <p:clrMapOvr>
    <a:masterClrMapping/>
  </p:clrMapOvr>
</p:sld>
</file>

<file path=ppt/slides/slide1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5604668" y="231089"/>
            <a:ext cx="3335654" cy="26924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376555">
              <a:lnSpc>
                <a:spcPct val="100000"/>
              </a:lnSpc>
              <a:spcBef>
                <a:spcPts val="95"/>
              </a:spcBef>
            </a:pPr>
            <a:r>
              <a:rPr sz="1600" dirty="0">
                <a:solidFill>
                  <a:srgbClr val="FFFFFF"/>
                </a:solidFill>
                <a:latin typeface="Calibri"/>
                <a:cs typeface="Calibri"/>
              </a:rPr>
              <a:t>V</a:t>
            </a:r>
            <a:r>
              <a:rPr sz="1600" spc="-3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600" dirty="0">
                <a:solidFill>
                  <a:srgbClr val="FFFFFF"/>
                </a:solidFill>
                <a:latin typeface="Calibri"/>
                <a:cs typeface="Calibri"/>
              </a:rPr>
              <a:t>.</a:t>
            </a:r>
            <a:r>
              <a:rPr sz="1600" spc="-3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600" dirty="0">
                <a:solidFill>
                  <a:srgbClr val="FFFFFF"/>
                </a:solidFill>
                <a:latin typeface="Calibri"/>
                <a:cs typeface="Calibri"/>
              </a:rPr>
              <a:t>Les</a:t>
            </a:r>
            <a:r>
              <a:rPr sz="1600" spc="-3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600" dirty="0">
                <a:solidFill>
                  <a:srgbClr val="FFFFFF"/>
                </a:solidFill>
                <a:latin typeface="Calibri"/>
                <a:cs typeface="Calibri"/>
              </a:rPr>
              <a:t>roches</a:t>
            </a:r>
            <a:r>
              <a:rPr sz="1600" spc="-10" dirty="0">
                <a:solidFill>
                  <a:srgbClr val="FFFFFF"/>
                </a:solidFill>
                <a:latin typeface="Calibri"/>
                <a:cs typeface="Calibri"/>
              </a:rPr>
              <a:t> métamorphiques</a:t>
            </a:r>
            <a:endParaRPr sz="1600">
              <a:latin typeface="Calibri"/>
              <a:cs typeface="Calibri"/>
            </a:endParaRPr>
          </a:p>
        </p:txBody>
      </p:sp>
      <p:grpSp>
        <p:nvGrpSpPr>
          <p:cNvPr id="3" name="object 3"/>
          <p:cNvGrpSpPr/>
          <p:nvPr/>
        </p:nvGrpSpPr>
        <p:grpSpPr>
          <a:xfrm>
            <a:off x="54864" y="736091"/>
            <a:ext cx="8549640" cy="791210"/>
            <a:chOff x="54864" y="736091"/>
            <a:chExt cx="8549640" cy="791210"/>
          </a:xfrm>
        </p:grpSpPr>
        <p:pic>
          <p:nvPicPr>
            <p:cNvPr id="4" name="object 4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54864" y="736091"/>
              <a:ext cx="7360920" cy="513588"/>
            </a:xfrm>
            <a:prstGeom prst="rect">
              <a:avLst/>
            </a:prstGeom>
          </p:spPr>
        </p:pic>
        <p:pic>
          <p:nvPicPr>
            <p:cNvPr id="5" name="object 5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7107935" y="736091"/>
              <a:ext cx="1496568" cy="513588"/>
            </a:xfrm>
            <a:prstGeom prst="rect">
              <a:avLst/>
            </a:prstGeom>
          </p:spPr>
        </p:pic>
        <p:pic>
          <p:nvPicPr>
            <p:cNvPr id="6" name="object 6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54864" y="1005839"/>
              <a:ext cx="531876" cy="513588"/>
            </a:xfrm>
            <a:prstGeom prst="rect">
              <a:avLst/>
            </a:prstGeom>
          </p:spPr>
        </p:pic>
        <p:pic>
          <p:nvPicPr>
            <p:cNvPr id="7" name="object 7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330707" y="1013459"/>
              <a:ext cx="566928" cy="513588"/>
            </a:xfrm>
            <a:prstGeom prst="rect">
              <a:avLst/>
            </a:prstGeom>
          </p:spPr>
        </p:pic>
        <p:pic>
          <p:nvPicPr>
            <p:cNvPr id="8" name="object 8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467868" y="1013459"/>
              <a:ext cx="1399032" cy="513588"/>
            </a:xfrm>
            <a:prstGeom prst="rect">
              <a:avLst/>
            </a:prstGeom>
          </p:spPr>
        </p:pic>
      </p:grpSp>
      <p:sp>
        <p:nvSpPr>
          <p:cNvPr id="9" name="object 9"/>
          <p:cNvSpPr txBox="1">
            <a:spLocks noGrp="1"/>
          </p:cNvSpPr>
          <p:nvPr>
            <p:ph type="title"/>
          </p:nvPr>
        </p:nvSpPr>
        <p:spPr>
          <a:xfrm>
            <a:off x="186334" y="784352"/>
            <a:ext cx="8268970" cy="57721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b="1" dirty="0">
                <a:solidFill>
                  <a:srgbClr val="000000"/>
                </a:solidFill>
                <a:latin typeface="Calibri"/>
                <a:cs typeface="Calibri"/>
              </a:rPr>
              <a:t>Modification</a:t>
            </a:r>
            <a:r>
              <a:rPr sz="1800" b="1" spc="-55" dirty="0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sz="1800" b="1" spc="-10" dirty="0">
                <a:solidFill>
                  <a:srgbClr val="000000"/>
                </a:solidFill>
                <a:latin typeface="Calibri"/>
                <a:cs typeface="Calibri"/>
              </a:rPr>
              <a:t>texturale</a:t>
            </a:r>
            <a:r>
              <a:rPr sz="1800" b="1" spc="-30" dirty="0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sz="1800" b="1" dirty="0">
                <a:solidFill>
                  <a:srgbClr val="000000"/>
                </a:solidFill>
                <a:latin typeface="Calibri"/>
                <a:cs typeface="Calibri"/>
              </a:rPr>
              <a:t>et</a:t>
            </a:r>
            <a:r>
              <a:rPr sz="1800" b="1" spc="-60" dirty="0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sz="1800" b="1" dirty="0">
                <a:solidFill>
                  <a:srgbClr val="000000"/>
                </a:solidFill>
                <a:latin typeface="Calibri"/>
                <a:cs typeface="Calibri"/>
              </a:rPr>
              <a:t>structurale</a:t>
            </a:r>
            <a:r>
              <a:rPr sz="1800" b="1" spc="-30" dirty="0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sz="1800" b="1" dirty="0">
                <a:solidFill>
                  <a:srgbClr val="000000"/>
                </a:solidFill>
                <a:latin typeface="Calibri"/>
                <a:cs typeface="Calibri"/>
              </a:rPr>
              <a:t>de</a:t>
            </a:r>
            <a:r>
              <a:rPr sz="1800" b="1" spc="-60" dirty="0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sz="1800" b="1" dirty="0">
                <a:solidFill>
                  <a:srgbClr val="000000"/>
                </a:solidFill>
                <a:latin typeface="Calibri"/>
                <a:cs typeface="Calibri"/>
              </a:rPr>
              <a:t>la</a:t>
            </a:r>
            <a:r>
              <a:rPr sz="1800" b="1" spc="-20" dirty="0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sz="1800" b="1" dirty="0">
                <a:solidFill>
                  <a:srgbClr val="000000"/>
                </a:solidFill>
                <a:latin typeface="Calibri"/>
                <a:cs typeface="Calibri"/>
              </a:rPr>
              <a:t>roche</a:t>
            </a:r>
            <a:r>
              <a:rPr sz="1800" b="1" spc="-40" dirty="0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sz="1800" b="1" dirty="0">
                <a:solidFill>
                  <a:srgbClr val="000000"/>
                </a:solidFill>
                <a:latin typeface="Calibri"/>
                <a:cs typeface="Calibri"/>
              </a:rPr>
              <a:t>et</a:t>
            </a:r>
            <a:r>
              <a:rPr sz="1800" b="1" spc="-35" dirty="0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sz="1800" b="1" dirty="0">
                <a:solidFill>
                  <a:srgbClr val="000000"/>
                </a:solidFill>
                <a:latin typeface="Calibri"/>
                <a:cs typeface="Calibri"/>
              </a:rPr>
              <a:t>des</a:t>
            </a:r>
            <a:r>
              <a:rPr sz="1800" b="1" spc="-45" dirty="0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sz="1800" b="1" dirty="0">
                <a:solidFill>
                  <a:srgbClr val="000000"/>
                </a:solidFill>
                <a:latin typeface="Calibri"/>
                <a:cs typeface="Calibri"/>
              </a:rPr>
              <a:t>minéraux</a:t>
            </a:r>
            <a:r>
              <a:rPr sz="1800" b="1" spc="-45" dirty="0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sz="1800" b="1" dirty="0">
                <a:solidFill>
                  <a:srgbClr val="000000"/>
                </a:solidFill>
                <a:latin typeface="Calibri"/>
                <a:cs typeface="Calibri"/>
              </a:rPr>
              <a:t>suite</a:t>
            </a:r>
            <a:r>
              <a:rPr sz="1800" b="1" spc="-50" dirty="0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sz="1800" b="1" dirty="0">
                <a:solidFill>
                  <a:srgbClr val="000000"/>
                </a:solidFill>
                <a:latin typeface="Calibri"/>
                <a:cs typeface="Calibri"/>
              </a:rPr>
              <a:t>à</a:t>
            </a:r>
            <a:r>
              <a:rPr sz="1800" b="1" spc="-10" dirty="0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sz="1800" b="1" dirty="0">
                <a:solidFill>
                  <a:srgbClr val="000000"/>
                </a:solidFill>
                <a:latin typeface="Calibri"/>
                <a:cs typeface="Calibri"/>
              </a:rPr>
              <a:t>la </a:t>
            </a:r>
            <a:r>
              <a:rPr sz="1800" b="1" spc="-10" dirty="0">
                <a:solidFill>
                  <a:srgbClr val="000000"/>
                </a:solidFill>
                <a:latin typeface="Calibri"/>
                <a:cs typeface="Calibri"/>
              </a:rPr>
              <a:t>déformation</a:t>
            </a:r>
            <a:endParaRPr sz="180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  <a:spcBef>
                <a:spcPts val="20"/>
              </a:spcBef>
            </a:pPr>
            <a:r>
              <a:rPr sz="1800" dirty="0">
                <a:solidFill>
                  <a:srgbClr val="000000"/>
                </a:solidFill>
                <a:latin typeface="Wingdings"/>
                <a:cs typeface="Wingdings"/>
              </a:rPr>
              <a:t></a:t>
            </a:r>
            <a:r>
              <a:rPr sz="1800" spc="-55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800" u="sng" dirty="0">
                <a:solidFill>
                  <a:srgbClr val="000000"/>
                </a:solidFill>
                <a:uFill>
                  <a:solidFill>
                    <a:srgbClr val="000000"/>
                  </a:solidFill>
                </a:uFill>
              </a:rPr>
              <a:t>La </a:t>
            </a:r>
            <a:r>
              <a:rPr sz="1800" u="sng" spc="-10" dirty="0">
                <a:solidFill>
                  <a:srgbClr val="000000"/>
                </a:solidFill>
                <a:uFill>
                  <a:solidFill>
                    <a:srgbClr val="000000"/>
                  </a:solidFill>
                </a:uFill>
              </a:rPr>
              <a:t>schistosité</a:t>
            </a:r>
            <a:endParaRPr sz="1800">
              <a:latin typeface="Times New Roman"/>
              <a:cs typeface="Times New Roman"/>
            </a:endParaRPr>
          </a:p>
        </p:txBody>
      </p:sp>
      <p:grpSp>
        <p:nvGrpSpPr>
          <p:cNvPr id="10" name="object 10"/>
          <p:cNvGrpSpPr/>
          <p:nvPr/>
        </p:nvGrpSpPr>
        <p:grpSpPr>
          <a:xfrm>
            <a:off x="559308" y="1417319"/>
            <a:ext cx="7981315" cy="5410200"/>
            <a:chOff x="559308" y="1417319"/>
            <a:chExt cx="7981315" cy="5410200"/>
          </a:xfrm>
        </p:grpSpPr>
        <p:pic>
          <p:nvPicPr>
            <p:cNvPr id="11" name="object 11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3444242" y="1434088"/>
              <a:ext cx="5053578" cy="2868158"/>
            </a:xfrm>
            <a:prstGeom prst="rect">
              <a:avLst/>
            </a:prstGeom>
          </p:spPr>
        </p:pic>
        <p:pic>
          <p:nvPicPr>
            <p:cNvPr id="12" name="object 12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3499993" y="1489455"/>
              <a:ext cx="4888484" cy="2703322"/>
            </a:xfrm>
            <a:prstGeom prst="rect">
              <a:avLst/>
            </a:prstGeom>
          </p:spPr>
        </p:pic>
        <p:sp>
          <p:nvSpPr>
            <p:cNvPr id="13" name="object 13"/>
            <p:cNvSpPr/>
            <p:nvPr/>
          </p:nvSpPr>
          <p:spPr>
            <a:xfrm>
              <a:off x="3480943" y="1470405"/>
              <a:ext cx="4926965" cy="2741930"/>
            </a:xfrm>
            <a:custGeom>
              <a:avLst/>
              <a:gdLst/>
              <a:ahLst/>
              <a:cxnLst/>
              <a:rect l="l" t="t" r="r" b="b"/>
              <a:pathLst>
                <a:path w="4926965" h="2741929">
                  <a:moveTo>
                    <a:pt x="0" y="2741422"/>
                  </a:moveTo>
                  <a:lnTo>
                    <a:pt x="4926584" y="2741422"/>
                  </a:lnTo>
                  <a:lnTo>
                    <a:pt x="4926584" y="0"/>
                  </a:lnTo>
                  <a:lnTo>
                    <a:pt x="0" y="0"/>
                  </a:lnTo>
                  <a:lnTo>
                    <a:pt x="0" y="2741422"/>
                  </a:lnTo>
                  <a:close/>
                </a:path>
              </a:pathLst>
            </a:custGeom>
            <a:ln w="381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4" name="object 14"/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1208534" y="4322062"/>
              <a:ext cx="6512047" cy="2505456"/>
            </a:xfrm>
            <a:prstGeom prst="rect">
              <a:avLst/>
            </a:prstGeom>
          </p:spPr>
        </p:pic>
        <p:pic>
          <p:nvPicPr>
            <p:cNvPr id="15" name="object 15"/>
            <p:cNvPicPr/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582168" y="1417319"/>
              <a:ext cx="2895600" cy="2894075"/>
            </a:xfrm>
            <a:prstGeom prst="rect">
              <a:avLst/>
            </a:prstGeom>
          </p:spPr>
        </p:pic>
        <p:pic>
          <p:nvPicPr>
            <p:cNvPr id="16" name="object 16"/>
            <p:cNvPicPr/>
            <p:nvPr/>
          </p:nvPicPr>
          <p:blipFill>
            <a:blip r:embed="rId11" cstate="print"/>
            <a:stretch>
              <a:fillRect/>
            </a:stretch>
          </p:blipFill>
          <p:spPr>
            <a:xfrm>
              <a:off x="647255" y="1481327"/>
              <a:ext cx="2711450" cy="2711450"/>
            </a:xfrm>
            <a:prstGeom prst="rect">
              <a:avLst/>
            </a:prstGeom>
          </p:spPr>
        </p:pic>
        <p:sp>
          <p:nvSpPr>
            <p:cNvPr id="17" name="object 17"/>
            <p:cNvSpPr/>
            <p:nvPr/>
          </p:nvSpPr>
          <p:spPr>
            <a:xfrm>
              <a:off x="628205" y="1462277"/>
              <a:ext cx="2749550" cy="2749550"/>
            </a:xfrm>
            <a:custGeom>
              <a:avLst/>
              <a:gdLst/>
              <a:ahLst/>
              <a:cxnLst/>
              <a:rect l="l" t="t" r="r" b="b"/>
              <a:pathLst>
                <a:path w="2749550" h="2749550">
                  <a:moveTo>
                    <a:pt x="0" y="2749550"/>
                  </a:moveTo>
                  <a:lnTo>
                    <a:pt x="2749550" y="2749550"/>
                  </a:lnTo>
                  <a:lnTo>
                    <a:pt x="2749550" y="0"/>
                  </a:lnTo>
                  <a:lnTo>
                    <a:pt x="0" y="0"/>
                  </a:lnTo>
                  <a:lnTo>
                    <a:pt x="0" y="2749550"/>
                  </a:lnTo>
                  <a:close/>
                </a:path>
              </a:pathLst>
            </a:custGeom>
            <a:ln w="381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8" name="object 18"/>
            <p:cNvPicPr/>
            <p:nvPr/>
          </p:nvPicPr>
          <p:blipFill>
            <a:blip r:embed="rId12" cstate="print"/>
            <a:stretch>
              <a:fillRect/>
            </a:stretch>
          </p:blipFill>
          <p:spPr>
            <a:xfrm>
              <a:off x="7522464" y="1456943"/>
              <a:ext cx="899159" cy="411479"/>
            </a:xfrm>
            <a:prstGeom prst="rect">
              <a:avLst/>
            </a:prstGeom>
          </p:spPr>
        </p:pic>
        <p:pic>
          <p:nvPicPr>
            <p:cNvPr id="19" name="object 19"/>
            <p:cNvPicPr/>
            <p:nvPr/>
          </p:nvPicPr>
          <p:blipFill>
            <a:blip r:embed="rId13" cstate="print"/>
            <a:stretch>
              <a:fillRect/>
            </a:stretch>
          </p:blipFill>
          <p:spPr>
            <a:xfrm>
              <a:off x="7481315" y="1437131"/>
              <a:ext cx="1059179" cy="565403"/>
            </a:xfrm>
            <a:prstGeom prst="rect">
              <a:avLst/>
            </a:prstGeom>
          </p:spPr>
        </p:pic>
        <p:pic>
          <p:nvPicPr>
            <p:cNvPr id="20" name="object 20"/>
            <p:cNvPicPr/>
            <p:nvPr/>
          </p:nvPicPr>
          <p:blipFill>
            <a:blip r:embed="rId14" cstate="print"/>
            <a:stretch>
              <a:fillRect/>
            </a:stretch>
          </p:blipFill>
          <p:spPr>
            <a:xfrm>
              <a:off x="7569326" y="1481264"/>
              <a:ext cx="805472" cy="316039"/>
            </a:xfrm>
            <a:prstGeom prst="rect">
              <a:avLst/>
            </a:prstGeom>
          </p:spPr>
        </p:pic>
        <p:sp>
          <p:nvSpPr>
            <p:cNvPr id="21" name="object 21"/>
            <p:cNvSpPr/>
            <p:nvPr/>
          </p:nvSpPr>
          <p:spPr>
            <a:xfrm>
              <a:off x="7569326" y="1481264"/>
              <a:ext cx="805815" cy="316230"/>
            </a:xfrm>
            <a:custGeom>
              <a:avLst/>
              <a:gdLst/>
              <a:ahLst/>
              <a:cxnLst/>
              <a:rect l="l" t="t" r="r" b="b"/>
              <a:pathLst>
                <a:path w="805815" h="316230">
                  <a:moveTo>
                    <a:pt x="0" y="316039"/>
                  </a:moveTo>
                  <a:lnTo>
                    <a:pt x="805472" y="316039"/>
                  </a:lnTo>
                  <a:lnTo>
                    <a:pt x="805472" y="0"/>
                  </a:lnTo>
                  <a:lnTo>
                    <a:pt x="0" y="0"/>
                  </a:lnTo>
                  <a:lnTo>
                    <a:pt x="0" y="316039"/>
                  </a:lnTo>
                  <a:close/>
                </a:path>
              </a:pathLst>
            </a:custGeom>
            <a:ln w="9525">
              <a:solidFill>
                <a:srgbClr val="BD4A47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22" name="object 22"/>
            <p:cNvPicPr/>
            <p:nvPr/>
          </p:nvPicPr>
          <p:blipFill>
            <a:blip r:embed="rId15" cstate="print"/>
            <a:stretch>
              <a:fillRect/>
            </a:stretch>
          </p:blipFill>
          <p:spPr>
            <a:xfrm>
              <a:off x="600456" y="1456943"/>
              <a:ext cx="922019" cy="411479"/>
            </a:xfrm>
            <a:prstGeom prst="rect">
              <a:avLst/>
            </a:prstGeom>
          </p:spPr>
        </p:pic>
        <p:pic>
          <p:nvPicPr>
            <p:cNvPr id="23" name="object 23"/>
            <p:cNvPicPr/>
            <p:nvPr/>
          </p:nvPicPr>
          <p:blipFill>
            <a:blip r:embed="rId16" cstate="print"/>
            <a:stretch>
              <a:fillRect/>
            </a:stretch>
          </p:blipFill>
          <p:spPr>
            <a:xfrm>
              <a:off x="559308" y="1437131"/>
              <a:ext cx="1117092" cy="565403"/>
            </a:xfrm>
            <a:prstGeom prst="rect">
              <a:avLst/>
            </a:prstGeom>
          </p:spPr>
        </p:pic>
        <p:pic>
          <p:nvPicPr>
            <p:cNvPr id="24" name="object 24"/>
            <p:cNvPicPr/>
            <p:nvPr/>
          </p:nvPicPr>
          <p:blipFill>
            <a:blip r:embed="rId17" cstate="print"/>
            <a:stretch>
              <a:fillRect/>
            </a:stretch>
          </p:blipFill>
          <p:spPr>
            <a:xfrm>
              <a:off x="647357" y="1481264"/>
              <a:ext cx="827417" cy="316039"/>
            </a:xfrm>
            <a:prstGeom prst="rect">
              <a:avLst/>
            </a:prstGeom>
          </p:spPr>
        </p:pic>
        <p:sp>
          <p:nvSpPr>
            <p:cNvPr id="25" name="object 25"/>
            <p:cNvSpPr/>
            <p:nvPr/>
          </p:nvSpPr>
          <p:spPr>
            <a:xfrm>
              <a:off x="647357" y="1481264"/>
              <a:ext cx="828040" cy="316230"/>
            </a:xfrm>
            <a:custGeom>
              <a:avLst/>
              <a:gdLst/>
              <a:ahLst/>
              <a:cxnLst/>
              <a:rect l="l" t="t" r="r" b="b"/>
              <a:pathLst>
                <a:path w="828040" h="316230">
                  <a:moveTo>
                    <a:pt x="0" y="316039"/>
                  </a:moveTo>
                  <a:lnTo>
                    <a:pt x="827417" y="316039"/>
                  </a:lnTo>
                  <a:lnTo>
                    <a:pt x="827417" y="0"/>
                  </a:lnTo>
                  <a:lnTo>
                    <a:pt x="0" y="0"/>
                  </a:lnTo>
                  <a:lnTo>
                    <a:pt x="0" y="316039"/>
                  </a:lnTo>
                  <a:close/>
                </a:path>
              </a:pathLst>
            </a:custGeom>
            <a:ln w="9524">
              <a:solidFill>
                <a:srgbClr val="BD4A47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26" name="object 26"/>
          <p:cNvGrpSpPr/>
          <p:nvPr/>
        </p:nvGrpSpPr>
        <p:grpSpPr>
          <a:xfrm>
            <a:off x="1263992" y="4332732"/>
            <a:ext cx="6346825" cy="2385695"/>
            <a:chOff x="1263992" y="4332732"/>
            <a:chExt cx="6346825" cy="2385695"/>
          </a:xfrm>
        </p:grpSpPr>
        <p:pic>
          <p:nvPicPr>
            <p:cNvPr id="27" name="object 27"/>
            <p:cNvPicPr/>
            <p:nvPr/>
          </p:nvPicPr>
          <p:blipFill>
            <a:blip r:embed="rId18" cstate="print"/>
            <a:stretch>
              <a:fillRect/>
            </a:stretch>
          </p:blipFill>
          <p:spPr>
            <a:xfrm>
              <a:off x="1263992" y="4377524"/>
              <a:ext cx="6346698" cy="2340610"/>
            </a:xfrm>
            <a:prstGeom prst="rect">
              <a:avLst/>
            </a:prstGeom>
          </p:spPr>
        </p:pic>
        <p:pic>
          <p:nvPicPr>
            <p:cNvPr id="28" name="object 28"/>
            <p:cNvPicPr/>
            <p:nvPr/>
          </p:nvPicPr>
          <p:blipFill>
            <a:blip r:embed="rId19" cstate="print"/>
            <a:stretch>
              <a:fillRect/>
            </a:stretch>
          </p:blipFill>
          <p:spPr>
            <a:xfrm>
              <a:off x="3988308" y="4352544"/>
              <a:ext cx="900684" cy="411480"/>
            </a:xfrm>
            <a:prstGeom prst="rect">
              <a:avLst/>
            </a:prstGeom>
          </p:spPr>
        </p:pic>
        <p:pic>
          <p:nvPicPr>
            <p:cNvPr id="29" name="object 29"/>
            <p:cNvPicPr/>
            <p:nvPr/>
          </p:nvPicPr>
          <p:blipFill>
            <a:blip r:embed="rId20" cstate="print"/>
            <a:stretch>
              <a:fillRect/>
            </a:stretch>
          </p:blipFill>
          <p:spPr>
            <a:xfrm>
              <a:off x="3948684" y="4332732"/>
              <a:ext cx="1059180" cy="565404"/>
            </a:xfrm>
            <a:prstGeom prst="rect">
              <a:avLst/>
            </a:prstGeom>
          </p:spPr>
        </p:pic>
        <p:pic>
          <p:nvPicPr>
            <p:cNvPr id="30" name="object 30"/>
            <p:cNvPicPr/>
            <p:nvPr/>
          </p:nvPicPr>
          <p:blipFill>
            <a:blip r:embed="rId14" cstate="print"/>
            <a:stretch>
              <a:fillRect/>
            </a:stretch>
          </p:blipFill>
          <p:spPr>
            <a:xfrm>
              <a:off x="4036313" y="4377372"/>
              <a:ext cx="805472" cy="316039"/>
            </a:xfrm>
            <a:prstGeom prst="rect">
              <a:avLst/>
            </a:prstGeom>
          </p:spPr>
        </p:pic>
      </p:grpSp>
      <p:sp>
        <p:nvSpPr>
          <p:cNvPr id="31" name="object 31"/>
          <p:cNvSpPr txBox="1"/>
          <p:nvPr/>
        </p:nvSpPr>
        <p:spPr>
          <a:xfrm>
            <a:off x="726135" y="1499361"/>
            <a:ext cx="759650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6935470" algn="l"/>
              </a:tabLst>
            </a:pPr>
            <a:r>
              <a:rPr sz="1800" spc="-10" dirty="0">
                <a:solidFill>
                  <a:srgbClr val="FFFFFF"/>
                </a:solidFill>
                <a:latin typeface="Calibri"/>
                <a:cs typeface="Calibri"/>
              </a:rPr>
              <a:t>Ardoise</a:t>
            </a:r>
            <a:r>
              <a:rPr sz="1800" dirty="0">
                <a:solidFill>
                  <a:srgbClr val="FFFFFF"/>
                </a:solidFill>
                <a:latin typeface="Calibri"/>
                <a:cs typeface="Calibri"/>
              </a:rPr>
              <a:t>	</a:t>
            </a:r>
            <a:r>
              <a:rPr sz="1800" spc="-10" dirty="0">
                <a:solidFill>
                  <a:srgbClr val="FFFFFF"/>
                </a:solidFill>
                <a:latin typeface="Calibri"/>
                <a:cs typeface="Calibri"/>
              </a:rPr>
              <a:t>Schiste</a:t>
            </a:r>
            <a:endParaRPr sz="1800">
              <a:latin typeface="Calibri"/>
              <a:cs typeface="Calibri"/>
            </a:endParaRPr>
          </a:p>
        </p:txBody>
      </p:sp>
      <p:graphicFrame>
        <p:nvGraphicFramePr>
          <p:cNvPr id="32" name="object 32"/>
          <p:cNvGraphicFramePr>
            <a:graphicFrameLocks noGrp="1"/>
          </p:cNvGraphicFramePr>
          <p:nvPr/>
        </p:nvGraphicFramePr>
        <p:xfrm>
          <a:off x="1225892" y="4337129"/>
          <a:ext cx="6499225" cy="2378075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279146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80581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78828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334645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7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38100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BD4A47"/>
                      </a:solidFill>
                      <a:prstDash val="solid"/>
                    </a:lnR>
                    <a:lnT w="38100">
                      <a:solidFill>
                        <a:srgbClr val="000000"/>
                      </a:solidFill>
                      <a:prstDash val="solid"/>
                    </a:lnT>
                  </a:tcPr>
                </a:tc>
                <a:tc>
                  <a:txBody>
                    <a:bodyPr/>
                    <a:lstStyle/>
                    <a:p>
                      <a:pPr marL="92075">
                        <a:lnSpc>
                          <a:spcPts val="2140"/>
                        </a:lnSpc>
                        <a:spcBef>
                          <a:spcPts val="395"/>
                        </a:spcBef>
                      </a:pPr>
                      <a:r>
                        <a:rPr sz="1800" spc="-10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Schiste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T="50165" marB="0">
                    <a:lnL w="9525">
                      <a:solidFill>
                        <a:srgbClr val="BD4A47"/>
                      </a:solidFill>
                      <a:prstDash val="solid"/>
                    </a:lnL>
                    <a:lnR w="9525">
                      <a:solidFill>
                        <a:srgbClr val="BD4A47"/>
                      </a:solidFill>
                      <a:prstDash val="solid"/>
                    </a:lnR>
                    <a:lnT w="57150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BD4A47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7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9525">
                      <a:solidFill>
                        <a:srgbClr val="BD4A47"/>
                      </a:solidFill>
                      <a:prstDash val="solid"/>
                    </a:lnL>
                    <a:lnR w="38100">
                      <a:solidFill>
                        <a:srgbClr val="000000"/>
                      </a:solidFill>
                      <a:prstDash val="solid"/>
                    </a:lnR>
                    <a:lnT w="38100">
                      <a:solidFill>
                        <a:srgbClr val="000000"/>
                      </a:solidFill>
                      <a:prstDash val="solid"/>
                    </a:lnT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043430">
                <a:tc gridSpan="3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7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38100">
                      <a:solidFill>
                        <a:srgbClr val="000000"/>
                      </a:solidFill>
                      <a:prstDash val="solid"/>
                    </a:lnL>
                    <a:lnR w="38100">
                      <a:solidFill>
                        <a:srgbClr val="000000"/>
                      </a:solidFill>
                      <a:prstDash val="solid"/>
                    </a:lnR>
                    <a:lnB w="38100">
                      <a:solidFill>
                        <a:srgbClr val="000000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1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5604668" y="231089"/>
            <a:ext cx="3335654" cy="26924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376555">
              <a:lnSpc>
                <a:spcPct val="100000"/>
              </a:lnSpc>
              <a:spcBef>
                <a:spcPts val="95"/>
              </a:spcBef>
            </a:pPr>
            <a:r>
              <a:rPr sz="1600" dirty="0">
                <a:solidFill>
                  <a:srgbClr val="FFFFFF"/>
                </a:solidFill>
                <a:latin typeface="Calibri"/>
                <a:cs typeface="Calibri"/>
              </a:rPr>
              <a:t>V</a:t>
            </a:r>
            <a:r>
              <a:rPr sz="1600" spc="-3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600" dirty="0">
                <a:solidFill>
                  <a:srgbClr val="FFFFFF"/>
                </a:solidFill>
                <a:latin typeface="Calibri"/>
                <a:cs typeface="Calibri"/>
              </a:rPr>
              <a:t>.</a:t>
            </a:r>
            <a:r>
              <a:rPr sz="1600" spc="-3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600" dirty="0">
                <a:solidFill>
                  <a:srgbClr val="FFFFFF"/>
                </a:solidFill>
                <a:latin typeface="Calibri"/>
                <a:cs typeface="Calibri"/>
              </a:rPr>
              <a:t>Les</a:t>
            </a:r>
            <a:r>
              <a:rPr sz="1600" spc="-3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600" dirty="0">
                <a:solidFill>
                  <a:srgbClr val="FFFFFF"/>
                </a:solidFill>
                <a:latin typeface="Calibri"/>
                <a:cs typeface="Calibri"/>
              </a:rPr>
              <a:t>roches</a:t>
            </a:r>
            <a:r>
              <a:rPr sz="1600" spc="-10" dirty="0">
                <a:solidFill>
                  <a:srgbClr val="FFFFFF"/>
                </a:solidFill>
                <a:latin typeface="Calibri"/>
                <a:cs typeface="Calibri"/>
              </a:rPr>
              <a:t> métamorphiques</a:t>
            </a:r>
            <a:endParaRPr sz="1600">
              <a:latin typeface="Calibri"/>
              <a:cs typeface="Calibri"/>
            </a:endParaRPr>
          </a:p>
        </p:txBody>
      </p:sp>
      <p:grpSp>
        <p:nvGrpSpPr>
          <p:cNvPr id="3" name="object 3"/>
          <p:cNvGrpSpPr/>
          <p:nvPr/>
        </p:nvGrpSpPr>
        <p:grpSpPr>
          <a:xfrm>
            <a:off x="54864" y="736091"/>
            <a:ext cx="8549640" cy="791210"/>
            <a:chOff x="54864" y="736091"/>
            <a:chExt cx="8549640" cy="791210"/>
          </a:xfrm>
        </p:grpSpPr>
        <p:pic>
          <p:nvPicPr>
            <p:cNvPr id="4" name="object 4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54864" y="736091"/>
              <a:ext cx="7360920" cy="513588"/>
            </a:xfrm>
            <a:prstGeom prst="rect">
              <a:avLst/>
            </a:prstGeom>
          </p:spPr>
        </p:pic>
        <p:pic>
          <p:nvPicPr>
            <p:cNvPr id="5" name="object 5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7107935" y="736091"/>
              <a:ext cx="1496568" cy="513588"/>
            </a:xfrm>
            <a:prstGeom prst="rect">
              <a:avLst/>
            </a:prstGeom>
          </p:spPr>
        </p:pic>
        <p:pic>
          <p:nvPicPr>
            <p:cNvPr id="6" name="object 6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54864" y="1005839"/>
              <a:ext cx="531876" cy="513588"/>
            </a:xfrm>
            <a:prstGeom prst="rect">
              <a:avLst/>
            </a:prstGeom>
          </p:spPr>
        </p:pic>
        <p:pic>
          <p:nvPicPr>
            <p:cNvPr id="7" name="object 7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330707" y="1013459"/>
              <a:ext cx="1333500" cy="513588"/>
            </a:xfrm>
            <a:prstGeom prst="rect">
              <a:avLst/>
            </a:prstGeom>
          </p:spPr>
        </p:pic>
      </p:grpSp>
      <p:sp>
        <p:nvSpPr>
          <p:cNvPr id="8" name="object 8"/>
          <p:cNvSpPr txBox="1">
            <a:spLocks noGrp="1"/>
          </p:cNvSpPr>
          <p:nvPr>
            <p:ph type="title"/>
          </p:nvPr>
        </p:nvSpPr>
        <p:spPr>
          <a:xfrm>
            <a:off x="186334" y="784352"/>
            <a:ext cx="8268970" cy="57721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b="1" dirty="0">
                <a:solidFill>
                  <a:srgbClr val="000000"/>
                </a:solidFill>
                <a:latin typeface="Calibri"/>
                <a:cs typeface="Calibri"/>
              </a:rPr>
              <a:t>Modification</a:t>
            </a:r>
            <a:r>
              <a:rPr sz="1800" b="1" spc="-55" dirty="0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sz="1800" b="1" spc="-10" dirty="0">
                <a:solidFill>
                  <a:srgbClr val="000000"/>
                </a:solidFill>
                <a:latin typeface="Calibri"/>
                <a:cs typeface="Calibri"/>
              </a:rPr>
              <a:t>texturale</a:t>
            </a:r>
            <a:r>
              <a:rPr sz="1800" b="1" spc="-30" dirty="0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sz="1800" b="1" dirty="0">
                <a:solidFill>
                  <a:srgbClr val="000000"/>
                </a:solidFill>
                <a:latin typeface="Calibri"/>
                <a:cs typeface="Calibri"/>
              </a:rPr>
              <a:t>et</a:t>
            </a:r>
            <a:r>
              <a:rPr sz="1800" b="1" spc="-60" dirty="0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sz="1800" b="1" dirty="0">
                <a:solidFill>
                  <a:srgbClr val="000000"/>
                </a:solidFill>
                <a:latin typeface="Calibri"/>
                <a:cs typeface="Calibri"/>
              </a:rPr>
              <a:t>structurale</a:t>
            </a:r>
            <a:r>
              <a:rPr sz="1800" b="1" spc="-30" dirty="0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sz="1800" b="1" dirty="0">
                <a:solidFill>
                  <a:srgbClr val="000000"/>
                </a:solidFill>
                <a:latin typeface="Calibri"/>
                <a:cs typeface="Calibri"/>
              </a:rPr>
              <a:t>de</a:t>
            </a:r>
            <a:r>
              <a:rPr sz="1800" b="1" spc="-60" dirty="0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sz="1800" b="1" dirty="0">
                <a:solidFill>
                  <a:srgbClr val="000000"/>
                </a:solidFill>
                <a:latin typeface="Calibri"/>
                <a:cs typeface="Calibri"/>
              </a:rPr>
              <a:t>la</a:t>
            </a:r>
            <a:r>
              <a:rPr sz="1800" b="1" spc="-20" dirty="0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sz="1800" b="1" dirty="0">
                <a:solidFill>
                  <a:srgbClr val="000000"/>
                </a:solidFill>
                <a:latin typeface="Calibri"/>
                <a:cs typeface="Calibri"/>
              </a:rPr>
              <a:t>roche</a:t>
            </a:r>
            <a:r>
              <a:rPr sz="1800" b="1" spc="-40" dirty="0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sz="1800" b="1" dirty="0">
                <a:solidFill>
                  <a:srgbClr val="000000"/>
                </a:solidFill>
                <a:latin typeface="Calibri"/>
                <a:cs typeface="Calibri"/>
              </a:rPr>
              <a:t>et</a:t>
            </a:r>
            <a:r>
              <a:rPr sz="1800" b="1" spc="-35" dirty="0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sz="1800" b="1" dirty="0">
                <a:solidFill>
                  <a:srgbClr val="000000"/>
                </a:solidFill>
                <a:latin typeface="Calibri"/>
                <a:cs typeface="Calibri"/>
              </a:rPr>
              <a:t>des</a:t>
            </a:r>
            <a:r>
              <a:rPr sz="1800" b="1" spc="-45" dirty="0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sz="1800" b="1" dirty="0">
                <a:solidFill>
                  <a:srgbClr val="000000"/>
                </a:solidFill>
                <a:latin typeface="Calibri"/>
                <a:cs typeface="Calibri"/>
              </a:rPr>
              <a:t>minéraux</a:t>
            </a:r>
            <a:r>
              <a:rPr sz="1800" b="1" spc="-45" dirty="0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sz="1800" b="1" dirty="0">
                <a:solidFill>
                  <a:srgbClr val="000000"/>
                </a:solidFill>
                <a:latin typeface="Calibri"/>
                <a:cs typeface="Calibri"/>
              </a:rPr>
              <a:t>suite</a:t>
            </a:r>
            <a:r>
              <a:rPr sz="1800" b="1" spc="-50" dirty="0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sz="1800" b="1" dirty="0">
                <a:solidFill>
                  <a:srgbClr val="000000"/>
                </a:solidFill>
                <a:latin typeface="Calibri"/>
                <a:cs typeface="Calibri"/>
              </a:rPr>
              <a:t>à</a:t>
            </a:r>
            <a:r>
              <a:rPr sz="1800" b="1" spc="-10" dirty="0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sz="1800" b="1" dirty="0">
                <a:solidFill>
                  <a:srgbClr val="000000"/>
                </a:solidFill>
                <a:latin typeface="Calibri"/>
                <a:cs typeface="Calibri"/>
              </a:rPr>
              <a:t>la </a:t>
            </a:r>
            <a:r>
              <a:rPr sz="1800" b="1" spc="-10" dirty="0">
                <a:solidFill>
                  <a:srgbClr val="000000"/>
                </a:solidFill>
                <a:latin typeface="Calibri"/>
                <a:cs typeface="Calibri"/>
              </a:rPr>
              <a:t>déformation</a:t>
            </a:r>
            <a:endParaRPr sz="180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  <a:spcBef>
                <a:spcPts val="20"/>
              </a:spcBef>
            </a:pPr>
            <a:r>
              <a:rPr sz="1800" dirty="0">
                <a:solidFill>
                  <a:srgbClr val="000000"/>
                </a:solidFill>
                <a:latin typeface="Wingdings"/>
                <a:cs typeface="Wingdings"/>
              </a:rPr>
              <a:t></a:t>
            </a:r>
            <a:r>
              <a:rPr sz="1800" spc="-55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800" dirty="0">
                <a:solidFill>
                  <a:srgbClr val="000000"/>
                </a:solidFill>
              </a:rPr>
              <a:t>La </a:t>
            </a:r>
            <a:r>
              <a:rPr sz="1800" spc="-10" dirty="0">
                <a:solidFill>
                  <a:srgbClr val="000000"/>
                </a:solidFill>
              </a:rPr>
              <a:t>foliation</a:t>
            </a:r>
            <a:endParaRPr sz="1800">
              <a:latin typeface="Times New Roman"/>
              <a:cs typeface="Times New Roman"/>
            </a:endParaRPr>
          </a:p>
        </p:txBody>
      </p:sp>
      <p:grpSp>
        <p:nvGrpSpPr>
          <p:cNvPr id="9" name="object 9"/>
          <p:cNvGrpSpPr/>
          <p:nvPr/>
        </p:nvGrpSpPr>
        <p:grpSpPr>
          <a:xfrm>
            <a:off x="106679" y="1191767"/>
            <a:ext cx="8978265" cy="1001394"/>
            <a:chOff x="106679" y="1191767"/>
            <a:chExt cx="8978265" cy="1001394"/>
          </a:xfrm>
        </p:grpSpPr>
        <p:pic>
          <p:nvPicPr>
            <p:cNvPr id="10" name="object 10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132587" y="1202435"/>
              <a:ext cx="8878824" cy="926591"/>
            </a:xfrm>
            <a:prstGeom prst="rect">
              <a:avLst/>
            </a:prstGeom>
          </p:spPr>
        </p:pic>
        <p:pic>
          <p:nvPicPr>
            <p:cNvPr id="11" name="object 11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106679" y="1191767"/>
              <a:ext cx="8977884" cy="1001267"/>
            </a:xfrm>
            <a:prstGeom prst="rect">
              <a:avLst/>
            </a:prstGeom>
          </p:spPr>
        </p:pic>
        <p:pic>
          <p:nvPicPr>
            <p:cNvPr id="12" name="object 12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179514" y="1229829"/>
              <a:ext cx="8784971" cy="830999"/>
            </a:xfrm>
            <a:prstGeom prst="rect">
              <a:avLst/>
            </a:prstGeom>
          </p:spPr>
        </p:pic>
        <p:sp>
          <p:nvSpPr>
            <p:cNvPr id="13" name="object 13"/>
            <p:cNvSpPr/>
            <p:nvPr/>
          </p:nvSpPr>
          <p:spPr>
            <a:xfrm>
              <a:off x="179514" y="1229829"/>
              <a:ext cx="8785225" cy="831215"/>
            </a:xfrm>
            <a:custGeom>
              <a:avLst/>
              <a:gdLst/>
              <a:ahLst/>
              <a:cxnLst/>
              <a:rect l="l" t="t" r="r" b="b"/>
              <a:pathLst>
                <a:path w="8785225" h="831214">
                  <a:moveTo>
                    <a:pt x="0" y="830999"/>
                  </a:moveTo>
                  <a:lnTo>
                    <a:pt x="8784971" y="830999"/>
                  </a:lnTo>
                  <a:lnTo>
                    <a:pt x="8784971" y="0"/>
                  </a:lnTo>
                  <a:lnTo>
                    <a:pt x="0" y="0"/>
                  </a:lnTo>
                  <a:lnTo>
                    <a:pt x="0" y="830999"/>
                  </a:lnTo>
                  <a:close/>
                </a:path>
              </a:pathLst>
            </a:custGeom>
            <a:ln w="952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4" name="object 14"/>
          <p:cNvSpPr txBox="1"/>
          <p:nvPr/>
        </p:nvSpPr>
        <p:spPr>
          <a:xfrm>
            <a:off x="258267" y="1250949"/>
            <a:ext cx="8627745" cy="26924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600" dirty="0">
                <a:latin typeface="Calibri"/>
                <a:cs typeface="Calibri"/>
              </a:rPr>
              <a:t>La</a:t>
            </a:r>
            <a:r>
              <a:rPr sz="1600" spc="80" dirty="0">
                <a:latin typeface="Calibri"/>
                <a:cs typeface="Calibri"/>
              </a:rPr>
              <a:t> </a:t>
            </a:r>
            <a:r>
              <a:rPr sz="1600" dirty="0">
                <a:latin typeface="Calibri"/>
                <a:cs typeface="Calibri"/>
              </a:rPr>
              <a:t>foliation</a:t>
            </a:r>
            <a:r>
              <a:rPr sz="1600" spc="85" dirty="0">
                <a:latin typeface="Calibri"/>
                <a:cs typeface="Calibri"/>
              </a:rPr>
              <a:t> </a:t>
            </a:r>
            <a:r>
              <a:rPr sz="1600" dirty="0">
                <a:latin typeface="Calibri"/>
                <a:cs typeface="Calibri"/>
              </a:rPr>
              <a:t>est</a:t>
            </a:r>
            <a:r>
              <a:rPr sz="1600" spc="85" dirty="0">
                <a:latin typeface="Calibri"/>
                <a:cs typeface="Calibri"/>
              </a:rPr>
              <a:t> </a:t>
            </a:r>
            <a:r>
              <a:rPr sz="1600" dirty="0">
                <a:latin typeface="Calibri"/>
                <a:cs typeface="Calibri"/>
              </a:rPr>
              <a:t>un</a:t>
            </a:r>
            <a:r>
              <a:rPr sz="1600" spc="85" dirty="0">
                <a:latin typeface="Calibri"/>
                <a:cs typeface="Calibri"/>
              </a:rPr>
              <a:t> </a:t>
            </a:r>
            <a:r>
              <a:rPr sz="1600" dirty="0">
                <a:latin typeface="Calibri"/>
                <a:cs typeface="Calibri"/>
              </a:rPr>
              <a:t>stade</a:t>
            </a:r>
            <a:r>
              <a:rPr sz="1600" spc="80" dirty="0">
                <a:latin typeface="Calibri"/>
                <a:cs typeface="Calibri"/>
              </a:rPr>
              <a:t> </a:t>
            </a:r>
            <a:r>
              <a:rPr sz="1600" dirty="0">
                <a:latin typeface="Calibri"/>
                <a:cs typeface="Calibri"/>
              </a:rPr>
              <a:t>de</a:t>
            </a:r>
            <a:r>
              <a:rPr sz="1600" spc="75" dirty="0">
                <a:latin typeface="Calibri"/>
                <a:cs typeface="Calibri"/>
              </a:rPr>
              <a:t> </a:t>
            </a:r>
            <a:r>
              <a:rPr sz="1600" dirty="0">
                <a:latin typeface="Calibri"/>
                <a:cs typeface="Calibri"/>
              </a:rPr>
              <a:t>déformation</a:t>
            </a:r>
            <a:r>
              <a:rPr sz="1600" spc="95" dirty="0">
                <a:latin typeface="Calibri"/>
                <a:cs typeface="Calibri"/>
              </a:rPr>
              <a:t> </a:t>
            </a:r>
            <a:r>
              <a:rPr sz="1600" dirty="0">
                <a:latin typeface="Calibri"/>
                <a:cs typeface="Calibri"/>
              </a:rPr>
              <a:t>de</a:t>
            </a:r>
            <a:r>
              <a:rPr sz="1600" spc="75" dirty="0">
                <a:latin typeface="Calibri"/>
                <a:cs typeface="Calibri"/>
              </a:rPr>
              <a:t> </a:t>
            </a:r>
            <a:r>
              <a:rPr sz="1600" dirty="0">
                <a:latin typeface="Calibri"/>
                <a:cs typeface="Calibri"/>
              </a:rPr>
              <a:t>la</a:t>
            </a:r>
            <a:r>
              <a:rPr sz="1600" spc="80" dirty="0">
                <a:latin typeface="Calibri"/>
                <a:cs typeface="Calibri"/>
              </a:rPr>
              <a:t> </a:t>
            </a:r>
            <a:r>
              <a:rPr sz="1600" dirty="0">
                <a:latin typeface="Calibri"/>
                <a:cs typeface="Calibri"/>
              </a:rPr>
              <a:t>roche</a:t>
            </a:r>
            <a:r>
              <a:rPr sz="1600" spc="95" dirty="0">
                <a:latin typeface="Calibri"/>
                <a:cs typeface="Calibri"/>
              </a:rPr>
              <a:t> </a:t>
            </a:r>
            <a:r>
              <a:rPr sz="1600" dirty="0">
                <a:latin typeface="Calibri"/>
                <a:cs typeface="Calibri"/>
              </a:rPr>
              <a:t>et</a:t>
            </a:r>
            <a:r>
              <a:rPr sz="1600" spc="90" dirty="0">
                <a:latin typeface="Calibri"/>
                <a:cs typeface="Calibri"/>
              </a:rPr>
              <a:t> </a:t>
            </a:r>
            <a:r>
              <a:rPr sz="1600" dirty="0">
                <a:latin typeface="Calibri"/>
                <a:cs typeface="Calibri"/>
              </a:rPr>
              <a:t>de</a:t>
            </a:r>
            <a:r>
              <a:rPr sz="1600" spc="75" dirty="0">
                <a:latin typeface="Calibri"/>
                <a:cs typeface="Calibri"/>
              </a:rPr>
              <a:t> </a:t>
            </a:r>
            <a:r>
              <a:rPr sz="1600" dirty="0">
                <a:latin typeface="Calibri"/>
                <a:cs typeface="Calibri"/>
              </a:rPr>
              <a:t>transformation</a:t>
            </a:r>
            <a:r>
              <a:rPr sz="1600" spc="90" dirty="0">
                <a:latin typeface="Calibri"/>
                <a:cs typeface="Calibri"/>
              </a:rPr>
              <a:t> </a:t>
            </a:r>
            <a:r>
              <a:rPr sz="1600" dirty="0">
                <a:latin typeface="Calibri"/>
                <a:cs typeface="Calibri"/>
              </a:rPr>
              <a:t>minéralogique</a:t>
            </a:r>
            <a:r>
              <a:rPr sz="1600" spc="85" dirty="0">
                <a:latin typeface="Calibri"/>
                <a:cs typeface="Calibri"/>
              </a:rPr>
              <a:t> </a:t>
            </a:r>
            <a:r>
              <a:rPr sz="1600" dirty="0">
                <a:latin typeface="Calibri"/>
                <a:cs typeface="Calibri"/>
              </a:rPr>
              <a:t>plus</a:t>
            </a:r>
            <a:r>
              <a:rPr sz="1600" spc="80" dirty="0">
                <a:latin typeface="Calibri"/>
                <a:cs typeface="Calibri"/>
              </a:rPr>
              <a:t> </a:t>
            </a:r>
            <a:r>
              <a:rPr sz="1600" spc="-10" dirty="0">
                <a:latin typeface="Calibri"/>
                <a:cs typeface="Calibri"/>
              </a:rPr>
              <a:t>poussée</a:t>
            </a:r>
            <a:endParaRPr sz="1600">
              <a:latin typeface="Calibri"/>
              <a:cs typeface="Calibri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7531989" y="1494790"/>
            <a:ext cx="1353185" cy="26924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600" dirty="0">
                <a:latin typeface="Calibri"/>
                <a:cs typeface="Calibri"/>
              </a:rPr>
              <a:t>de</a:t>
            </a:r>
            <a:r>
              <a:rPr sz="1600" spc="425" dirty="0">
                <a:latin typeface="Calibri"/>
                <a:cs typeface="Calibri"/>
              </a:rPr>
              <a:t> </a:t>
            </a:r>
            <a:r>
              <a:rPr sz="1600" spc="-10" dirty="0">
                <a:latin typeface="Calibri"/>
                <a:cs typeface="Calibri"/>
              </a:rPr>
              <a:t>profondeurs</a:t>
            </a:r>
            <a:endParaRPr sz="1600">
              <a:latin typeface="Calibri"/>
              <a:cs typeface="Calibri"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258267" y="1494790"/>
            <a:ext cx="7096759" cy="514350"/>
          </a:xfrm>
          <a:prstGeom prst="rect">
            <a:avLst/>
          </a:prstGeom>
        </p:spPr>
        <p:txBody>
          <a:bodyPr vert="horz" wrap="square" lIns="0" tIns="10795" rIns="0" bIns="0" rtlCol="0">
            <a:spAutoFit/>
          </a:bodyPr>
          <a:lstStyle/>
          <a:p>
            <a:pPr marL="12700" marR="5080">
              <a:lnSpc>
                <a:spcPct val="100600"/>
              </a:lnSpc>
              <a:spcBef>
                <a:spcPts val="85"/>
              </a:spcBef>
            </a:pPr>
            <a:r>
              <a:rPr sz="1600" dirty="0">
                <a:latin typeface="Calibri"/>
                <a:cs typeface="Calibri"/>
              </a:rPr>
              <a:t>par</a:t>
            </a:r>
            <a:r>
              <a:rPr sz="1600" spc="380" dirty="0">
                <a:latin typeface="Calibri"/>
                <a:cs typeface="Calibri"/>
              </a:rPr>
              <a:t> </a:t>
            </a:r>
            <a:r>
              <a:rPr sz="1600" dirty="0">
                <a:latin typeface="Calibri"/>
                <a:cs typeface="Calibri"/>
              </a:rPr>
              <a:t>rapport</a:t>
            </a:r>
            <a:r>
              <a:rPr sz="1600" spc="385" dirty="0">
                <a:latin typeface="Calibri"/>
                <a:cs typeface="Calibri"/>
              </a:rPr>
              <a:t> </a:t>
            </a:r>
            <a:r>
              <a:rPr sz="1600" dirty="0">
                <a:latin typeface="Calibri"/>
                <a:cs typeface="Calibri"/>
              </a:rPr>
              <a:t>à</a:t>
            </a:r>
            <a:r>
              <a:rPr sz="1600" spc="380" dirty="0">
                <a:latin typeface="Calibri"/>
                <a:cs typeface="Calibri"/>
              </a:rPr>
              <a:t> </a:t>
            </a:r>
            <a:r>
              <a:rPr sz="1600" dirty="0">
                <a:latin typeface="Calibri"/>
                <a:cs typeface="Calibri"/>
              </a:rPr>
              <a:t>la</a:t>
            </a:r>
            <a:r>
              <a:rPr sz="1600" spc="380" dirty="0">
                <a:latin typeface="Calibri"/>
                <a:cs typeface="Calibri"/>
              </a:rPr>
              <a:t> </a:t>
            </a:r>
            <a:r>
              <a:rPr sz="1600" dirty="0">
                <a:latin typeface="Calibri"/>
                <a:cs typeface="Calibri"/>
              </a:rPr>
              <a:t>schistosité</a:t>
            </a:r>
            <a:r>
              <a:rPr sz="1600" spc="370" dirty="0">
                <a:latin typeface="Calibri"/>
                <a:cs typeface="Calibri"/>
              </a:rPr>
              <a:t> </a:t>
            </a:r>
            <a:r>
              <a:rPr sz="1600" dirty="0">
                <a:latin typeface="Calibri"/>
                <a:cs typeface="Calibri"/>
              </a:rPr>
              <a:t>vu</a:t>
            </a:r>
            <a:r>
              <a:rPr sz="1600" spc="380" dirty="0">
                <a:latin typeface="Calibri"/>
                <a:cs typeface="Calibri"/>
              </a:rPr>
              <a:t> </a:t>
            </a:r>
            <a:r>
              <a:rPr sz="1600" dirty="0">
                <a:latin typeface="Calibri"/>
                <a:cs typeface="Calibri"/>
              </a:rPr>
              <a:t>précédemment.</a:t>
            </a:r>
            <a:r>
              <a:rPr sz="1600" spc="380" dirty="0">
                <a:latin typeface="Calibri"/>
                <a:cs typeface="Calibri"/>
              </a:rPr>
              <a:t> </a:t>
            </a:r>
            <a:r>
              <a:rPr sz="1600" dirty="0">
                <a:latin typeface="Calibri"/>
                <a:cs typeface="Calibri"/>
              </a:rPr>
              <a:t>Ce</a:t>
            </a:r>
            <a:r>
              <a:rPr sz="1600" spc="375" dirty="0">
                <a:latin typeface="Calibri"/>
                <a:cs typeface="Calibri"/>
              </a:rPr>
              <a:t> </a:t>
            </a:r>
            <a:r>
              <a:rPr sz="1600" dirty="0">
                <a:latin typeface="Calibri"/>
                <a:cs typeface="Calibri"/>
              </a:rPr>
              <a:t>stade</a:t>
            </a:r>
            <a:r>
              <a:rPr sz="1600" spc="380" dirty="0">
                <a:latin typeface="Calibri"/>
                <a:cs typeface="Calibri"/>
              </a:rPr>
              <a:t> </a:t>
            </a:r>
            <a:r>
              <a:rPr sz="1600" dirty="0">
                <a:latin typeface="Calibri"/>
                <a:cs typeface="Calibri"/>
              </a:rPr>
              <a:t>s’opère</a:t>
            </a:r>
            <a:r>
              <a:rPr sz="1600" spc="375" dirty="0">
                <a:latin typeface="Calibri"/>
                <a:cs typeface="Calibri"/>
              </a:rPr>
              <a:t> </a:t>
            </a:r>
            <a:r>
              <a:rPr sz="1600" dirty="0">
                <a:latin typeface="Calibri"/>
                <a:cs typeface="Calibri"/>
              </a:rPr>
              <a:t>à</a:t>
            </a:r>
            <a:r>
              <a:rPr sz="1600" spc="380" dirty="0">
                <a:latin typeface="Calibri"/>
                <a:cs typeface="Calibri"/>
              </a:rPr>
              <a:t> </a:t>
            </a:r>
            <a:r>
              <a:rPr sz="1600" dirty="0">
                <a:latin typeface="Calibri"/>
                <a:cs typeface="Calibri"/>
              </a:rPr>
              <a:t>des</a:t>
            </a:r>
            <a:r>
              <a:rPr sz="1600" spc="375" dirty="0">
                <a:latin typeface="Calibri"/>
                <a:cs typeface="Calibri"/>
              </a:rPr>
              <a:t> </a:t>
            </a:r>
            <a:r>
              <a:rPr sz="1600" spc="-10" dirty="0">
                <a:latin typeface="Calibri"/>
                <a:cs typeface="Calibri"/>
              </a:rPr>
              <a:t>gammes </a:t>
            </a:r>
            <a:r>
              <a:rPr sz="1600" dirty="0">
                <a:latin typeface="Calibri"/>
                <a:cs typeface="Calibri"/>
              </a:rPr>
              <a:t>(supérieures</a:t>
            </a:r>
            <a:r>
              <a:rPr sz="1600" spc="10" dirty="0">
                <a:latin typeface="Calibri"/>
                <a:cs typeface="Calibri"/>
              </a:rPr>
              <a:t> </a:t>
            </a:r>
            <a:r>
              <a:rPr sz="1600" dirty="0">
                <a:latin typeface="Calibri"/>
                <a:cs typeface="Calibri"/>
              </a:rPr>
              <a:t>à</a:t>
            </a:r>
            <a:r>
              <a:rPr sz="1600" spc="-40" dirty="0">
                <a:latin typeface="Calibri"/>
                <a:cs typeface="Calibri"/>
              </a:rPr>
              <a:t> </a:t>
            </a:r>
            <a:r>
              <a:rPr sz="1600" dirty="0">
                <a:latin typeface="Calibri"/>
                <a:cs typeface="Calibri"/>
              </a:rPr>
              <a:t>8000</a:t>
            </a:r>
            <a:r>
              <a:rPr sz="1600" spc="-5" dirty="0">
                <a:latin typeface="Calibri"/>
                <a:cs typeface="Calibri"/>
              </a:rPr>
              <a:t> </a:t>
            </a:r>
            <a:r>
              <a:rPr sz="1600" dirty="0">
                <a:latin typeface="Calibri"/>
                <a:cs typeface="Calibri"/>
              </a:rPr>
              <a:t>m)</a:t>
            </a:r>
            <a:r>
              <a:rPr sz="1600" spc="-20" dirty="0">
                <a:latin typeface="Calibri"/>
                <a:cs typeface="Calibri"/>
              </a:rPr>
              <a:t> </a:t>
            </a:r>
            <a:r>
              <a:rPr sz="1600" dirty="0">
                <a:latin typeface="Wingdings"/>
                <a:cs typeface="Wingdings"/>
              </a:rPr>
              <a:t></a:t>
            </a:r>
            <a:r>
              <a:rPr sz="1600" spc="-60" dirty="0">
                <a:latin typeface="Times New Roman"/>
                <a:cs typeface="Times New Roman"/>
              </a:rPr>
              <a:t> </a:t>
            </a:r>
            <a:r>
              <a:rPr sz="1600" spc="-10" dirty="0">
                <a:latin typeface="Calibri"/>
                <a:cs typeface="Calibri"/>
              </a:rPr>
              <a:t>Augmentation</a:t>
            </a:r>
            <a:r>
              <a:rPr sz="1600" spc="-35" dirty="0">
                <a:latin typeface="Calibri"/>
                <a:cs typeface="Calibri"/>
              </a:rPr>
              <a:t> </a:t>
            </a:r>
            <a:r>
              <a:rPr sz="1600" dirty="0">
                <a:latin typeface="Calibri"/>
                <a:cs typeface="Calibri"/>
              </a:rPr>
              <a:t>de</a:t>
            </a:r>
            <a:r>
              <a:rPr sz="1600" spc="-20" dirty="0">
                <a:latin typeface="Calibri"/>
                <a:cs typeface="Calibri"/>
              </a:rPr>
              <a:t> </a:t>
            </a:r>
            <a:r>
              <a:rPr sz="1600" spc="-10" dirty="0">
                <a:latin typeface="Calibri"/>
                <a:cs typeface="Calibri"/>
              </a:rPr>
              <a:t>P-</a:t>
            </a:r>
            <a:r>
              <a:rPr sz="1600" dirty="0">
                <a:latin typeface="Calibri"/>
                <a:cs typeface="Calibri"/>
              </a:rPr>
              <a:t>T</a:t>
            </a:r>
            <a:r>
              <a:rPr sz="1600" spc="-40" dirty="0">
                <a:latin typeface="Calibri"/>
                <a:cs typeface="Calibri"/>
              </a:rPr>
              <a:t> </a:t>
            </a:r>
            <a:r>
              <a:rPr sz="1600" dirty="0">
                <a:latin typeface="Calibri"/>
                <a:cs typeface="Calibri"/>
              </a:rPr>
              <a:t>par</a:t>
            </a:r>
            <a:r>
              <a:rPr sz="1600" spc="-35" dirty="0">
                <a:latin typeface="Calibri"/>
                <a:cs typeface="Calibri"/>
              </a:rPr>
              <a:t> </a:t>
            </a:r>
            <a:r>
              <a:rPr sz="1600" dirty="0">
                <a:latin typeface="Calibri"/>
                <a:cs typeface="Calibri"/>
              </a:rPr>
              <a:t>rapport</a:t>
            </a:r>
            <a:r>
              <a:rPr sz="1600" spc="-10" dirty="0">
                <a:latin typeface="Calibri"/>
                <a:cs typeface="Calibri"/>
              </a:rPr>
              <a:t> </a:t>
            </a:r>
            <a:r>
              <a:rPr sz="1600" dirty="0">
                <a:latin typeface="Calibri"/>
                <a:cs typeface="Calibri"/>
              </a:rPr>
              <a:t>au</a:t>
            </a:r>
            <a:r>
              <a:rPr sz="1600" spc="-25" dirty="0">
                <a:latin typeface="Calibri"/>
                <a:cs typeface="Calibri"/>
              </a:rPr>
              <a:t> </a:t>
            </a:r>
            <a:r>
              <a:rPr sz="1600" dirty="0">
                <a:latin typeface="Calibri"/>
                <a:cs typeface="Calibri"/>
              </a:rPr>
              <a:t>niveau</a:t>
            </a:r>
            <a:r>
              <a:rPr sz="1600" spc="-35" dirty="0">
                <a:latin typeface="Calibri"/>
                <a:cs typeface="Calibri"/>
              </a:rPr>
              <a:t> </a:t>
            </a:r>
            <a:r>
              <a:rPr sz="1600" spc="-10" dirty="0">
                <a:latin typeface="Calibri"/>
                <a:cs typeface="Calibri"/>
              </a:rPr>
              <a:t>précédant.</a:t>
            </a:r>
            <a:endParaRPr sz="1600">
              <a:latin typeface="Calibri"/>
              <a:cs typeface="Calibri"/>
            </a:endParaRPr>
          </a:p>
        </p:txBody>
      </p:sp>
      <p:grpSp>
        <p:nvGrpSpPr>
          <p:cNvPr id="17" name="object 17"/>
          <p:cNvGrpSpPr/>
          <p:nvPr/>
        </p:nvGrpSpPr>
        <p:grpSpPr>
          <a:xfrm>
            <a:off x="3922776" y="2996182"/>
            <a:ext cx="5029200" cy="3789045"/>
            <a:chOff x="3922776" y="2996182"/>
            <a:chExt cx="5029200" cy="3789045"/>
          </a:xfrm>
        </p:grpSpPr>
        <p:pic>
          <p:nvPicPr>
            <p:cNvPr id="18" name="object 18"/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3922776" y="2996182"/>
              <a:ext cx="5029200" cy="3788667"/>
            </a:xfrm>
            <a:prstGeom prst="rect">
              <a:avLst/>
            </a:prstGeom>
          </p:spPr>
        </p:pic>
        <p:sp>
          <p:nvSpPr>
            <p:cNvPr id="19" name="object 19"/>
            <p:cNvSpPr/>
            <p:nvPr/>
          </p:nvSpPr>
          <p:spPr>
            <a:xfrm>
              <a:off x="3969385" y="5557393"/>
              <a:ext cx="4166870" cy="1080770"/>
            </a:xfrm>
            <a:custGeom>
              <a:avLst/>
              <a:gdLst/>
              <a:ahLst/>
              <a:cxnLst/>
              <a:rect l="l" t="t" r="r" b="b"/>
              <a:pathLst>
                <a:path w="4166870" h="1080770">
                  <a:moveTo>
                    <a:pt x="1236472" y="0"/>
                  </a:moveTo>
                  <a:lnTo>
                    <a:pt x="10287" y="0"/>
                  </a:lnTo>
                  <a:lnTo>
                    <a:pt x="0" y="581913"/>
                  </a:lnTo>
                  <a:lnTo>
                    <a:pt x="1267587" y="581913"/>
                  </a:lnTo>
                  <a:lnTo>
                    <a:pt x="2026157" y="872858"/>
                  </a:lnTo>
                  <a:lnTo>
                    <a:pt x="2140457" y="872858"/>
                  </a:lnTo>
                  <a:lnTo>
                    <a:pt x="2213229" y="893648"/>
                  </a:lnTo>
                  <a:lnTo>
                    <a:pt x="2317115" y="904036"/>
                  </a:lnTo>
                  <a:lnTo>
                    <a:pt x="2358643" y="924813"/>
                  </a:lnTo>
                  <a:lnTo>
                    <a:pt x="2524887" y="966381"/>
                  </a:lnTo>
                  <a:lnTo>
                    <a:pt x="2722371" y="1018336"/>
                  </a:lnTo>
                  <a:lnTo>
                    <a:pt x="2826258" y="1080681"/>
                  </a:lnTo>
                  <a:lnTo>
                    <a:pt x="4166742" y="1059903"/>
                  </a:lnTo>
                  <a:lnTo>
                    <a:pt x="4104386" y="935215"/>
                  </a:lnTo>
                  <a:lnTo>
                    <a:pt x="3969258" y="841692"/>
                  </a:lnTo>
                  <a:lnTo>
                    <a:pt x="3979671" y="800125"/>
                  </a:lnTo>
                  <a:lnTo>
                    <a:pt x="3730243" y="779348"/>
                  </a:lnTo>
                  <a:lnTo>
                    <a:pt x="3719830" y="706615"/>
                  </a:lnTo>
                  <a:lnTo>
                    <a:pt x="3397758" y="633869"/>
                  </a:lnTo>
                  <a:lnTo>
                    <a:pt x="3512058" y="592315"/>
                  </a:lnTo>
                  <a:lnTo>
                    <a:pt x="3387343" y="571525"/>
                  </a:lnTo>
                  <a:lnTo>
                    <a:pt x="2909442" y="529958"/>
                  </a:lnTo>
                  <a:lnTo>
                    <a:pt x="3034030" y="478015"/>
                  </a:lnTo>
                  <a:lnTo>
                    <a:pt x="2711958" y="467613"/>
                  </a:lnTo>
                  <a:lnTo>
                    <a:pt x="2753487" y="415658"/>
                  </a:lnTo>
                  <a:lnTo>
                    <a:pt x="2483357" y="415658"/>
                  </a:lnTo>
                  <a:lnTo>
                    <a:pt x="2483357" y="374103"/>
                  </a:lnTo>
                  <a:lnTo>
                    <a:pt x="2296287" y="374103"/>
                  </a:lnTo>
                  <a:lnTo>
                    <a:pt x="2337942" y="311759"/>
                  </a:lnTo>
                  <a:lnTo>
                    <a:pt x="2130043" y="342925"/>
                  </a:lnTo>
                  <a:lnTo>
                    <a:pt x="1236472" y="0"/>
                  </a:lnTo>
                  <a:close/>
                </a:path>
              </a:pathLst>
            </a:custGeom>
            <a:solidFill>
              <a:srgbClr val="FF0000">
                <a:alpha val="39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20" name="object 20"/>
          <p:cNvGrpSpPr/>
          <p:nvPr/>
        </p:nvGrpSpPr>
        <p:grpSpPr>
          <a:xfrm>
            <a:off x="106679" y="2161032"/>
            <a:ext cx="8976360" cy="762000"/>
            <a:chOff x="106679" y="2161032"/>
            <a:chExt cx="8976360" cy="762000"/>
          </a:xfrm>
        </p:grpSpPr>
        <p:pic>
          <p:nvPicPr>
            <p:cNvPr id="21" name="object 21"/>
            <p:cNvPicPr/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132587" y="2177796"/>
              <a:ext cx="8878824" cy="679703"/>
            </a:xfrm>
            <a:prstGeom prst="rect">
              <a:avLst/>
            </a:prstGeom>
          </p:spPr>
        </p:pic>
        <p:pic>
          <p:nvPicPr>
            <p:cNvPr id="22" name="object 22"/>
            <p:cNvPicPr/>
            <p:nvPr/>
          </p:nvPicPr>
          <p:blipFill>
            <a:blip r:embed="rId11" cstate="print"/>
            <a:stretch>
              <a:fillRect/>
            </a:stretch>
          </p:blipFill>
          <p:spPr>
            <a:xfrm>
              <a:off x="106679" y="2161032"/>
              <a:ext cx="8976360" cy="762000"/>
            </a:xfrm>
            <a:prstGeom prst="rect">
              <a:avLst/>
            </a:prstGeom>
          </p:spPr>
        </p:pic>
        <p:pic>
          <p:nvPicPr>
            <p:cNvPr id="23" name="object 23"/>
            <p:cNvPicPr/>
            <p:nvPr/>
          </p:nvPicPr>
          <p:blipFill>
            <a:blip r:embed="rId12" cstate="print"/>
            <a:stretch>
              <a:fillRect/>
            </a:stretch>
          </p:blipFill>
          <p:spPr>
            <a:xfrm>
              <a:off x="179514" y="2204910"/>
              <a:ext cx="8784971" cy="584771"/>
            </a:xfrm>
            <a:prstGeom prst="rect">
              <a:avLst/>
            </a:prstGeom>
          </p:spPr>
        </p:pic>
      </p:grpSp>
      <p:sp>
        <p:nvSpPr>
          <p:cNvPr id="24" name="object 24"/>
          <p:cNvSpPr txBox="1"/>
          <p:nvPr/>
        </p:nvSpPr>
        <p:spPr>
          <a:xfrm>
            <a:off x="179514" y="2204910"/>
            <a:ext cx="8785225" cy="584835"/>
          </a:xfrm>
          <a:prstGeom prst="rect">
            <a:avLst/>
          </a:prstGeom>
          <a:ln w="9525">
            <a:solidFill>
              <a:srgbClr val="000000"/>
            </a:solidFill>
          </a:ln>
        </p:spPr>
        <p:txBody>
          <a:bodyPr vert="horz" wrap="square" lIns="0" tIns="34925" rIns="0" bIns="0" rtlCol="0">
            <a:spAutoFit/>
          </a:bodyPr>
          <a:lstStyle/>
          <a:p>
            <a:pPr marL="91440">
              <a:lnSpc>
                <a:spcPts val="1914"/>
              </a:lnSpc>
              <a:spcBef>
                <a:spcPts val="275"/>
              </a:spcBef>
            </a:pPr>
            <a:r>
              <a:rPr sz="1600" dirty="0">
                <a:latin typeface="Wingdings"/>
                <a:cs typeface="Wingdings"/>
              </a:rPr>
              <a:t></a:t>
            </a:r>
            <a:r>
              <a:rPr sz="1600" spc="160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Calibri"/>
                <a:cs typeface="Calibri"/>
              </a:rPr>
              <a:t>correspond</a:t>
            </a:r>
            <a:r>
              <a:rPr sz="1600" spc="210" dirty="0">
                <a:latin typeface="Calibri"/>
                <a:cs typeface="Calibri"/>
              </a:rPr>
              <a:t> </a:t>
            </a:r>
            <a:r>
              <a:rPr sz="1600" dirty="0">
                <a:latin typeface="Calibri"/>
                <a:cs typeface="Calibri"/>
              </a:rPr>
              <a:t>à</a:t>
            </a:r>
            <a:r>
              <a:rPr sz="1600" spc="220" dirty="0">
                <a:latin typeface="Calibri"/>
                <a:cs typeface="Calibri"/>
              </a:rPr>
              <a:t> </a:t>
            </a:r>
            <a:r>
              <a:rPr sz="1600" dirty="0">
                <a:latin typeface="Calibri"/>
                <a:cs typeface="Calibri"/>
              </a:rPr>
              <a:t>une</a:t>
            </a:r>
            <a:r>
              <a:rPr sz="1600" spc="200" dirty="0">
                <a:latin typeface="Calibri"/>
                <a:cs typeface="Calibri"/>
              </a:rPr>
              <a:t> </a:t>
            </a:r>
            <a:r>
              <a:rPr sz="1600" dirty="0">
                <a:latin typeface="Calibri"/>
                <a:cs typeface="Calibri"/>
              </a:rPr>
              <a:t>structure</a:t>
            </a:r>
            <a:r>
              <a:rPr sz="1600" spc="220" dirty="0">
                <a:latin typeface="Calibri"/>
                <a:cs typeface="Calibri"/>
              </a:rPr>
              <a:t> </a:t>
            </a:r>
            <a:r>
              <a:rPr sz="1600" dirty="0">
                <a:latin typeface="Calibri"/>
                <a:cs typeface="Calibri"/>
              </a:rPr>
              <a:t>visible</a:t>
            </a:r>
            <a:r>
              <a:rPr sz="1600" spc="204" dirty="0">
                <a:latin typeface="Calibri"/>
                <a:cs typeface="Calibri"/>
              </a:rPr>
              <a:t> </a:t>
            </a:r>
            <a:r>
              <a:rPr sz="1600" dirty="0">
                <a:latin typeface="Calibri"/>
                <a:cs typeface="Calibri"/>
              </a:rPr>
              <a:t>où</a:t>
            </a:r>
            <a:r>
              <a:rPr sz="1600" spc="204" dirty="0">
                <a:latin typeface="Calibri"/>
                <a:cs typeface="Calibri"/>
              </a:rPr>
              <a:t> </a:t>
            </a:r>
            <a:r>
              <a:rPr sz="1600" dirty="0">
                <a:latin typeface="Calibri"/>
                <a:cs typeface="Calibri"/>
              </a:rPr>
              <a:t>à</a:t>
            </a:r>
            <a:r>
              <a:rPr sz="1600" spc="200" dirty="0">
                <a:latin typeface="Calibri"/>
                <a:cs typeface="Calibri"/>
              </a:rPr>
              <a:t> </a:t>
            </a:r>
            <a:r>
              <a:rPr sz="1600" dirty="0">
                <a:latin typeface="Calibri"/>
                <a:cs typeface="Calibri"/>
              </a:rPr>
              <a:t>la</a:t>
            </a:r>
            <a:r>
              <a:rPr sz="1600" spc="204" dirty="0">
                <a:latin typeface="Calibri"/>
                <a:cs typeface="Calibri"/>
              </a:rPr>
              <a:t> </a:t>
            </a:r>
            <a:r>
              <a:rPr sz="1600" dirty="0">
                <a:latin typeface="Calibri"/>
                <a:cs typeface="Calibri"/>
              </a:rPr>
              <a:t>schistosité</a:t>
            </a:r>
            <a:r>
              <a:rPr sz="1600" spc="200" dirty="0">
                <a:latin typeface="Calibri"/>
                <a:cs typeface="Calibri"/>
              </a:rPr>
              <a:t> </a:t>
            </a:r>
            <a:r>
              <a:rPr sz="1600" dirty="0">
                <a:latin typeface="Calibri"/>
                <a:cs typeface="Calibri"/>
              </a:rPr>
              <a:t>s’ajoute</a:t>
            </a:r>
            <a:r>
              <a:rPr sz="1600" spc="200" dirty="0">
                <a:latin typeface="Calibri"/>
                <a:cs typeface="Calibri"/>
              </a:rPr>
              <a:t> </a:t>
            </a:r>
            <a:r>
              <a:rPr sz="1600" dirty="0">
                <a:latin typeface="Calibri"/>
                <a:cs typeface="Calibri"/>
              </a:rPr>
              <a:t>une</a:t>
            </a:r>
            <a:r>
              <a:rPr sz="1600" spc="215" dirty="0">
                <a:latin typeface="Calibri"/>
                <a:cs typeface="Calibri"/>
              </a:rPr>
              <a:t> </a:t>
            </a:r>
            <a:r>
              <a:rPr sz="1600" dirty="0">
                <a:latin typeface="Calibri"/>
                <a:cs typeface="Calibri"/>
              </a:rPr>
              <a:t>différentiation</a:t>
            </a:r>
            <a:r>
              <a:rPr sz="1600" spc="210" dirty="0">
                <a:latin typeface="Calibri"/>
                <a:cs typeface="Calibri"/>
              </a:rPr>
              <a:t> </a:t>
            </a:r>
            <a:r>
              <a:rPr sz="1600" spc="-10" dirty="0">
                <a:latin typeface="Calibri"/>
                <a:cs typeface="Calibri"/>
              </a:rPr>
              <a:t>pétrographique</a:t>
            </a:r>
            <a:endParaRPr sz="1600">
              <a:latin typeface="Calibri"/>
              <a:cs typeface="Calibri"/>
            </a:endParaRPr>
          </a:p>
          <a:p>
            <a:pPr marL="91440">
              <a:lnSpc>
                <a:spcPts val="1914"/>
              </a:lnSpc>
            </a:pPr>
            <a:r>
              <a:rPr sz="1600" dirty="0">
                <a:latin typeface="Calibri"/>
                <a:cs typeface="Calibri"/>
              </a:rPr>
              <a:t>entre</a:t>
            </a:r>
            <a:r>
              <a:rPr sz="1600" spc="-30" dirty="0">
                <a:latin typeface="Calibri"/>
                <a:cs typeface="Calibri"/>
              </a:rPr>
              <a:t> </a:t>
            </a:r>
            <a:r>
              <a:rPr sz="1600" dirty="0">
                <a:latin typeface="Calibri"/>
                <a:cs typeface="Calibri"/>
              </a:rPr>
              <a:t>les</a:t>
            </a:r>
            <a:r>
              <a:rPr sz="1600" spc="-45" dirty="0">
                <a:latin typeface="Calibri"/>
                <a:cs typeface="Calibri"/>
              </a:rPr>
              <a:t> </a:t>
            </a:r>
            <a:r>
              <a:rPr sz="1600" dirty="0">
                <a:latin typeface="Calibri"/>
                <a:cs typeface="Calibri"/>
              </a:rPr>
              <a:t>lits</a:t>
            </a:r>
            <a:r>
              <a:rPr sz="1600" spc="-55" dirty="0">
                <a:latin typeface="Calibri"/>
                <a:cs typeface="Calibri"/>
              </a:rPr>
              <a:t> </a:t>
            </a:r>
            <a:r>
              <a:rPr sz="1600" dirty="0">
                <a:latin typeface="Calibri"/>
                <a:cs typeface="Calibri"/>
              </a:rPr>
              <a:t>(aspect</a:t>
            </a:r>
            <a:r>
              <a:rPr sz="1600" spc="-40" dirty="0">
                <a:latin typeface="Calibri"/>
                <a:cs typeface="Calibri"/>
              </a:rPr>
              <a:t> </a:t>
            </a:r>
            <a:r>
              <a:rPr sz="1600" spc="-10" dirty="0">
                <a:latin typeface="Calibri"/>
                <a:cs typeface="Calibri"/>
              </a:rPr>
              <a:t>rubané)</a:t>
            </a:r>
            <a:endParaRPr sz="1600">
              <a:latin typeface="Calibri"/>
              <a:cs typeface="Calibri"/>
            </a:endParaRPr>
          </a:p>
        </p:txBody>
      </p:sp>
      <p:pic>
        <p:nvPicPr>
          <p:cNvPr id="25" name="object 25"/>
          <p:cNvPicPr/>
          <p:nvPr/>
        </p:nvPicPr>
        <p:blipFill>
          <a:blip r:embed="rId13" cstate="print"/>
          <a:stretch>
            <a:fillRect/>
          </a:stretch>
        </p:blipFill>
        <p:spPr>
          <a:xfrm>
            <a:off x="167639" y="2877311"/>
            <a:ext cx="3470148" cy="3907534"/>
          </a:xfrm>
          <a:prstGeom prst="rect">
            <a:avLst/>
          </a:prstGeom>
        </p:spPr>
      </p:pic>
    </p:spTree>
  </p:cSld>
  <p:clrMapOvr>
    <a:masterClrMapping/>
  </p:clrMapOvr>
</p:sld>
</file>

<file path=ppt/slides/slide11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256438" y="5665723"/>
            <a:ext cx="1576070" cy="109347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indent="718820" algn="r">
              <a:lnSpc>
                <a:spcPct val="100000"/>
              </a:lnSpc>
              <a:spcBef>
                <a:spcPts val="100"/>
              </a:spcBef>
            </a:pPr>
            <a:r>
              <a:rPr sz="1400" spc="-10" dirty="0">
                <a:latin typeface="Calibri"/>
                <a:cs typeface="Calibri"/>
              </a:rPr>
              <a:t>Orientation préférentielle</a:t>
            </a:r>
            <a:r>
              <a:rPr sz="1400" spc="-30" dirty="0">
                <a:latin typeface="Calibri"/>
                <a:cs typeface="Calibri"/>
              </a:rPr>
              <a:t> </a:t>
            </a:r>
            <a:r>
              <a:rPr sz="1400" spc="-25" dirty="0">
                <a:latin typeface="Calibri"/>
                <a:cs typeface="Calibri"/>
              </a:rPr>
              <a:t>de </a:t>
            </a:r>
            <a:r>
              <a:rPr sz="1400" spc="-10" dirty="0">
                <a:latin typeface="Calibri"/>
                <a:cs typeface="Calibri"/>
              </a:rPr>
              <a:t>minéraux </a:t>
            </a:r>
            <a:r>
              <a:rPr sz="1400" spc="-25" dirty="0">
                <a:latin typeface="Calibri"/>
                <a:cs typeface="Calibri"/>
              </a:rPr>
              <a:t>et </a:t>
            </a:r>
            <a:r>
              <a:rPr sz="1400" spc="-10" dirty="0">
                <a:latin typeface="Calibri"/>
                <a:cs typeface="Calibri"/>
              </a:rPr>
              <a:t>différenciation pétrographique </a:t>
            </a:r>
            <a:r>
              <a:rPr sz="1400" spc="-20" dirty="0">
                <a:latin typeface="Calibri"/>
                <a:cs typeface="Calibri"/>
              </a:rPr>
              <a:t>nette</a:t>
            </a:r>
            <a:endParaRPr sz="1400">
              <a:latin typeface="Calibri"/>
              <a:cs typeface="Calibri"/>
            </a:endParaRPr>
          </a:p>
        </p:txBody>
      </p:sp>
      <p:grpSp>
        <p:nvGrpSpPr>
          <p:cNvPr id="3" name="object 3"/>
          <p:cNvGrpSpPr/>
          <p:nvPr/>
        </p:nvGrpSpPr>
        <p:grpSpPr>
          <a:xfrm>
            <a:off x="0" y="0"/>
            <a:ext cx="9139555" cy="1126490"/>
            <a:chOff x="0" y="0"/>
            <a:chExt cx="9139555" cy="1126490"/>
          </a:xfrm>
        </p:grpSpPr>
        <p:pic>
          <p:nvPicPr>
            <p:cNvPr id="4" name="object 4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0" y="0"/>
              <a:ext cx="9139428" cy="807728"/>
            </a:xfrm>
            <a:prstGeom prst="rect">
              <a:avLst/>
            </a:prstGeom>
          </p:spPr>
        </p:pic>
        <p:pic>
          <p:nvPicPr>
            <p:cNvPr id="5" name="object 5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827532" y="100584"/>
              <a:ext cx="4227576" cy="682752"/>
            </a:xfrm>
            <a:prstGeom prst="rect">
              <a:avLst/>
            </a:prstGeom>
          </p:spPr>
        </p:pic>
        <p:pic>
          <p:nvPicPr>
            <p:cNvPr id="6" name="object 6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1039012" y="279018"/>
              <a:ext cx="3797782" cy="275463"/>
            </a:xfrm>
            <a:prstGeom prst="rect">
              <a:avLst/>
            </a:prstGeom>
          </p:spPr>
        </p:pic>
        <p:pic>
          <p:nvPicPr>
            <p:cNvPr id="7" name="object 7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164592" y="611123"/>
              <a:ext cx="675132" cy="515112"/>
            </a:xfrm>
            <a:prstGeom prst="rect">
              <a:avLst/>
            </a:prstGeom>
          </p:spPr>
        </p:pic>
        <p:pic>
          <p:nvPicPr>
            <p:cNvPr id="8" name="object 8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179514" y="135381"/>
              <a:ext cx="645121" cy="485267"/>
            </a:xfrm>
            <a:prstGeom prst="rect">
              <a:avLst/>
            </a:prstGeom>
          </p:spPr>
        </p:pic>
        <p:sp>
          <p:nvSpPr>
            <p:cNvPr id="9" name="object 9"/>
            <p:cNvSpPr/>
            <p:nvPr/>
          </p:nvSpPr>
          <p:spPr>
            <a:xfrm>
              <a:off x="5580126" y="135381"/>
              <a:ext cx="3384550" cy="485775"/>
            </a:xfrm>
            <a:custGeom>
              <a:avLst/>
              <a:gdLst/>
              <a:ahLst/>
              <a:cxnLst/>
              <a:rect l="l" t="t" r="r" b="b"/>
              <a:pathLst>
                <a:path w="3384550" h="485775">
                  <a:moveTo>
                    <a:pt x="3303524" y="0"/>
                  </a:moveTo>
                  <a:lnTo>
                    <a:pt x="80899" y="0"/>
                  </a:lnTo>
                  <a:lnTo>
                    <a:pt x="49399" y="6353"/>
                  </a:lnTo>
                  <a:lnTo>
                    <a:pt x="23685" y="23685"/>
                  </a:lnTo>
                  <a:lnTo>
                    <a:pt x="6353" y="49399"/>
                  </a:lnTo>
                  <a:lnTo>
                    <a:pt x="0" y="80899"/>
                  </a:lnTo>
                  <a:lnTo>
                    <a:pt x="0" y="404368"/>
                  </a:lnTo>
                  <a:lnTo>
                    <a:pt x="6353" y="435867"/>
                  </a:lnTo>
                  <a:lnTo>
                    <a:pt x="23685" y="461581"/>
                  </a:lnTo>
                  <a:lnTo>
                    <a:pt x="49399" y="478913"/>
                  </a:lnTo>
                  <a:lnTo>
                    <a:pt x="80899" y="485267"/>
                  </a:lnTo>
                  <a:lnTo>
                    <a:pt x="3303524" y="485267"/>
                  </a:lnTo>
                  <a:lnTo>
                    <a:pt x="3334970" y="478913"/>
                  </a:lnTo>
                  <a:lnTo>
                    <a:pt x="3360689" y="461581"/>
                  </a:lnTo>
                  <a:lnTo>
                    <a:pt x="3378051" y="435867"/>
                  </a:lnTo>
                  <a:lnTo>
                    <a:pt x="3384423" y="404368"/>
                  </a:lnTo>
                  <a:lnTo>
                    <a:pt x="3384423" y="80899"/>
                  </a:lnTo>
                  <a:lnTo>
                    <a:pt x="3378051" y="49399"/>
                  </a:lnTo>
                  <a:lnTo>
                    <a:pt x="3360689" y="23685"/>
                  </a:lnTo>
                  <a:lnTo>
                    <a:pt x="3334970" y="6353"/>
                  </a:lnTo>
                  <a:lnTo>
                    <a:pt x="3303524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" name="object 10"/>
            <p:cNvSpPr/>
            <p:nvPr/>
          </p:nvSpPr>
          <p:spPr>
            <a:xfrm>
              <a:off x="5580126" y="135381"/>
              <a:ext cx="3384550" cy="485775"/>
            </a:xfrm>
            <a:custGeom>
              <a:avLst/>
              <a:gdLst/>
              <a:ahLst/>
              <a:cxnLst/>
              <a:rect l="l" t="t" r="r" b="b"/>
              <a:pathLst>
                <a:path w="3384550" h="485775">
                  <a:moveTo>
                    <a:pt x="0" y="80899"/>
                  </a:moveTo>
                  <a:lnTo>
                    <a:pt x="6353" y="49399"/>
                  </a:lnTo>
                  <a:lnTo>
                    <a:pt x="23685" y="23685"/>
                  </a:lnTo>
                  <a:lnTo>
                    <a:pt x="49399" y="6353"/>
                  </a:lnTo>
                  <a:lnTo>
                    <a:pt x="80899" y="0"/>
                  </a:lnTo>
                  <a:lnTo>
                    <a:pt x="3303524" y="0"/>
                  </a:lnTo>
                  <a:lnTo>
                    <a:pt x="3334970" y="6353"/>
                  </a:lnTo>
                  <a:lnTo>
                    <a:pt x="3360689" y="23685"/>
                  </a:lnTo>
                  <a:lnTo>
                    <a:pt x="3378051" y="49399"/>
                  </a:lnTo>
                  <a:lnTo>
                    <a:pt x="3384423" y="80899"/>
                  </a:lnTo>
                  <a:lnTo>
                    <a:pt x="3384423" y="404368"/>
                  </a:lnTo>
                  <a:lnTo>
                    <a:pt x="3378051" y="435867"/>
                  </a:lnTo>
                  <a:lnTo>
                    <a:pt x="3360689" y="461581"/>
                  </a:lnTo>
                  <a:lnTo>
                    <a:pt x="3334970" y="478913"/>
                  </a:lnTo>
                  <a:lnTo>
                    <a:pt x="3303524" y="485267"/>
                  </a:lnTo>
                  <a:lnTo>
                    <a:pt x="80899" y="485267"/>
                  </a:lnTo>
                  <a:lnTo>
                    <a:pt x="49399" y="478913"/>
                  </a:lnTo>
                  <a:lnTo>
                    <a:pt x="23685" y="461581"/>
                  </a:lnTo>
                  <a:lnTo>
                    <a:pt x="6353" y="435867"/>
                  </a:lnTo>
                  <a:lnTo>
                    <a:pt x="0" y="404368"/>
                  </a:lnTo>
                  <a:lnTo>
                    <a:pt x="0" y="80899"/>
                  </a:lnTo>
                  <a:close/>
                </a:path>
              </a:pathLst>
            </a:custGeom>
            <a:ln w="25400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1" name="object 11"/>
          <p:cNvSpPr txBox="1"/>
          <p:nvPr/>
        </p:nvSpPr>
        <p:spPr>
          <a:xfrm>
            <a:off x="5604668" y="231089"/>
            <a:ext cx="3335654" cy="26924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376555">
              <a:lnSpc>
                <a:spcPct val="100000"/>
              </a:lnSpc>
              <a:spcBef>
                <a:spcPts val="95"/>
              </a:spcBef>
            </a:pPr>
            <a:r>
              <a:rPr sz="1600" dirty="0">
                <a:solidFill>
                  <a:srgbClr val="FFFFFF"/>
                </a:solidFill>
                <a:latin typeface="Calibri"/>
                <a:cs typeface="Calibri"/>
              </a:rPr>
              <a:t>V</a:t>
            </a:r>
            <a:r>
              <a:rPr sz="1600" spc="-3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600" dirty="0">
                <a:solidFill>
                  <a:srgbClr val="FFFFFF"/>
                </a:solidFill>
                <a:latin typeface="Calibri"/>
                <a:cs typeface="Calibri"/>
              </a:rPr>
              <a:t>.</a:t>
            </a:r>
            <a:r>
              <a:rPr sz="1600" spc="-3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600" dirty="0">
                <a:solidFill>
                  <a:srgbClr val="FFFFFF"/>
                </a:solidFill>
                <a:latin typeface="Calibri"/>
                <a:cs typeface="Calibri"/>
              </a:rPr>
              <a:t>Les</a:t>
            </a:r>
            <a:r>
              <a:rPr sz="1600" spc="-3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600" dirty="0">
                <a:solidFill>
                  <a:srgbClr val="FFFFFF"/>
                </a:solidFill>
                <a:latin typeface="Calibri"/>
                <a:cs typeface="Calibri"/>
              </a:rPr>
              <a:t>roches</a:t>
            </a:r>
            <a:r>
              <a:rPr sz="1600" spc="-10" dirty="0">
                <a:solidFill>
                  <a:srgbClr val="FFFFFF"/>
                </a:solidFill>
                <a:latin typeface="Calibri"/>
                <a:cs typeface="Calibri"/>
              </a:rPr>
              <a:t> métamorphiques</a:t>
            </a:r>
            <a:endParaRPr sz="1600">
              <a:latin typeface="Calibri"/>
              <a:cs typeface="Calibri"/>
            </a:endParaRPr>
          </a:p>
        </p:txBody>
      </p:sp>
      <p:grpSp>
        <p:nvGrpSpPr>
          <p:cNvPr id="12" name="object 12"/>
          <p:cNvGrpSpPr/>
          <p:nvPr/>
        </p:nvGrpSpPr>
        <p:grpSpPr>
          <a:xfrm>
            <a:off x="54864" y="736091"/>
            <a:ext cx="8549640" cy="791210"/>
            <a:chOff x="54864" y="736091"/>
            <a:chExt cx="8549640" cy="791210"/>
          </a:xfrm>
        </p:grpSpPr>
        <p:pic>
          <p:nvPicPr>
            <p:cNvPr id="13" name="object 13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54864" y="736091"/>
              <a:ext cx="7360920" cy="513588"/>
            </a:xfrm>
            <a:prstGeom prst="rect">
              <a:avLst/>
            </a:prstGeom>
          </p:spPr>
        </p:pic>
        <p:pic>
          <p:nvPicPr>
            <p:cNvPr id="14" name="object 14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7107935" y="736091"/>
              <a:ext cx="1496568" cy="513588"/>
            </a:xfrm>
            <a:prstGeom prst="rect">
              <a:avLst/>
            </a:prstGeom>
          </p:spPr>
        </p:pic>
        <p:pic>
          <p:nvPicPr>
            <p:cNvPr id="15" name="object 15"/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54864" y="1005839"/>
              <a:ext cx="531876" cy="513588"/>
            </a:xfrm>
            <a:prstGeom prst="rect">
              <a:avLst/>
            </a:prstGeom>
          </p:spPr>
        </p:pic>
        <p:pic>
          <p:nvPicPr>
            <p:cNvPr id="16" name="object 16"/>
            <p:cNvPicPr/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330707" y="1013459"/>
              <a:ext cx="1333500" cy="513588"/>
            </a:xfrm>
            <a:prstGeom prst="rect">
              <a:avLst/>
            </a:prstGeom>
          </p:spPr>
        </p:pic>
      </p:grpSp>
      <p:sp>
        <p:nvSpPr>
          <p:cNvPr id="17" name="object 17"/>
          <p:cNvSpPr txBox="1">
            <a:spLocks noGrp="1"/>
          </p:cNvSpPr>
          <p:nvPr>
            <p:ph type="title"/>
          </p:nvPr>
        </p:nvSpPr>
        <p:spPr>
          <a:xfrm>
            <a:off x="186334" y="784352"/>
            <a:ext cx="8268970" cy="57721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b="1" dirty="0">
                <a:solidFill>
                  <a:srgbClr val="000000"/>
                </a:solidFill>
                <a:latin typeface="Calibri"/>
                <a:cs typeface="Calibri"/>
              </a:rPr>
              <a:t>Modification</a:t>
            </a:r>
            <a:r>
              <a:rPr sz="1800" b="1" spc="-55" dirty="0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sz="1800" b="1" spc="-10" dirty="0">
                <a:solidFill>
                  <a:srgbClr val="000000"/>
                </a:solidFill>
                <a:latin typeface="Calibri"/>
                <a:cs typeface="Calibri"/>
              </a:rPr>
              <a:t>texturale</a:t>
            </a:r>
            <a:r>
              <a:rPr sz="1800" b="1" spc="-30" dirty="0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sz="1800" b="1" dirty="0">
                <a:solidFill>
                  <a:srgbClr val="000000"/>
                </a:solidFill>
                <a:latin typeface="Calibri"/>
                <a:cs typeface="Calibri"/>
              </a:rPr>
              <a:t>et</a:t>
            </a:r>
            <a:r>
              <a:rPr sz="1800" b="1" spc="-60" dirty="0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sz="1800" b="1" dirty="0">
                <a:solidFill>
                  <a:srgbClr val="000000"/>
                </a:solidFill>
                <a:latin typeface="Calibri"/>
                <a:cs typeface="Calibri"/>
              </a:rPr>
              <a:t>structurale</a:t>
            </a:r>
            <a:r>
              <a:rPr sz="1800" b="1" spc="-30" dirty="0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sz="1800" b="1" dirty="0">
                <a:solidFill>
                  <a:srgbClr val="000000"/>
                </a:solidFill>
                <a:latin typeface="Calibri"/>
                <a:cs typeface="Calibri"/>
              </a:rPr>
              <a:t>de</a:t>
            </a:r>
            <a:r>
              <a:rPr sz="1800" b="1" spc="-60" dirty="0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sz="1800" b="1" dirty="0">
                <a:solidFill>
                  <a:srgbClr val="000000"/>
                </a:solidFill>
                <a:latin typeface="Calibri"/>
                <a:cs typeface="Calibri"/>
              </a:rPr>
              <a:t>la</a:t>
            </a:r>
            <a:r>
              <a:rPr sz="1800" b="1" spc="-20" dirty="0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sz="1800" b="1" dirty="0">
                <a:solidFill>
                  <a:srgbClr val="000000"/>
                </a:solidFill>
                <a:latin typeface="Calibri"/>
                <a:cs typeface="Calibri"/>
              </a:rPr>
              <a:t>roche</a:t>
            </a:r>
            <a:r>
              <a:rPr sz="1800" b="1" spc="-40" dirty="0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sz="1800" b="1" dirty="0">
                <a:solidFill>
                  <a:srgbClr val="000000"/>
                </a:solidFill>
                <a:latin typeface="Calibri"/>
                <a:cs typeface="Calibri"/>
              </a:rPr>
              <a:t>et</a:t>
            </a:r>
            <a:r>
              <a:rPr sz="1800" b="1" spc="-35" dirty="0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sz="1800" b="1" dirty="0">
                <a:solidFill>
                  <a:srgbClr val="000000"/>
                </a:solidFill>
                <a:latin typeface="Calibri"/>
                <a:cs typeface="Calibri"/>
              </a:rPr>
              <a:t>des</a:t>
            </a:r>
            <a:r>
              <a:rPr sz="1800" b="1" spc="-45" dirty="0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sz="1800" b="1" dirty="0">
                <a:solidFill>
                  <a:srgbClr val="000000"/>
                </a:solidFill>
                <a:latin typeface="Calibri"/>
                <a:cs typeface="Calibri"/>
              </a:rPr>
              <a:t>minéraux</a:t>
            </a:r>
            <a:r>
              <a:rPr sz="1800" b="1" spc="-45" dirty="0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sz="1800" b="1" dirty="0">
                <a:solidFill>
                  <a:srgbClr val="000000"/>
                </a:solidFill>
                <a:latin typeface="Calibri"/>
                <a:cs typeface="Calibri"/>
              </a:rPr>
              <a:t>suite</a:t>
            </a:r>
            <a:r>
              <a:rPr sz="1800" b="1" spc="-50" dirty="0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sz="1800" b="1" dirty="0">
                <a:solidFill>
                  <a:srgbClr val="000000"/>
                </a:solidFill>
                <a:latin typeface="Calibri"/>
                <a:cs typeface="Calibri"/>
              </a:rPr>
              <a:t>à</a:t>
            </a:r>
            <a:r>
              <a:rPr sz="1800" b="1" spc="-10" dirty="0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sz="1800" b="1" dirty="0">
                <a:solidFill>
                  <a:srgbClr val="000000"/>
                </a:solidFill>
                <a:latin typeface="Calibri"/>
                <a:cs typeface="Calibri"/>
              </a:rPr>
              <a:t>la </a:t>
            </a:r>
            <a:r>
              <a:rPr sz="1800" b="1" spc="-10" dirty="0">
                <a:solidFill>
                  <a:srgbClr val="000000"/>
                </a:solidFill>
                <a:latin typeface="Calibri"/>
                <a:cs typeface="Calibri"/>
              </a:rPr>
              <a:t>déformation</a:t>
            </a:r>
            <a:endParaRPr sz="180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  <a:spcBef>
                <a:spcPts val="20"/>
              </a:spcBef>
            </a:pPr>
            <a:r>
              <a:rPr sz="1800" dirty="0">
                <a:solidFill>
                  <a:srgbClr val="000000"/>
                </a:solidFill>
                <a:latin typeface="Wingdings"/>
                <a:cs typeface="Wingdings"/>
              </a:rPr>
              <a:t></a:t>
            </a:r>
            <a:r>
              <a:rPr sz="1800" spc="-55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800" u="sng" dirty="0">
                <a:solidFill>
                  <a:srgbClr val="000000"/>
                </a:solidFill>
                <a:uFill>
                  <a:solidFill>
                    <a:srgbClr val="000000"/>
                  </a:solidFill>
                </a:uFill>
              </a:rPr>
              <a:t>La </a:t>
            </a:r>
            <a:r>
              <a:rPr sz="1800" u="sng" spc="-10" dirty="0">
                <a:solidFill>
                  <a:srgbClr val="000000"/>
                </a:solidFill>
                <a:uFill>
                  <a:solidFill>
                    <a:srgbClr val="000000"/>
                  </a:solidFill>
                </a:uFill>
              </a:rPr>
              <a:t>foliation</a:t>
            </a:r>
            <a:endParaRPr sz="1800">
              <a:latin typeface="Times New Roman"/>
              <a:cs typeface="Times New Roman"/>
            </a:endParaRPr>
          </a:p>
        </p:txBody>
      </p:sp>
      <p:pic>
        <p:nvPicPr>
          <p:cNvPr id="18" name="object 18"/>
          <p:cNvPicPr/>
          <p:nvPr/>
        </p:nvPicPr>
        <p:blipFill>
          <a:blip r:embed="rId11" cstate="print"/>
          <a:stretch>
            <a:fillRect/>
          </a:stretch>
        </p:blipFill>
        <p:spPr>
          <a:xfrm>
            <a:off x="4977384" y="4890514"/>
            <a:ext cx="3906006" cy="1868431"/>
          </a:xfrm>
          <a:prstGeom prst="rect">
            <a:avLst/>
          </a:prstGeom>
        </p:spPr>
      </p:pic>
      <p:grpSp>
        <p:nvGrpSpPr>
          <p:cNvPr id="19" name="object 19"/>
          <p:cNvGrpSpPr/>
          <p:nvPr/>
        </p:nvGrpSpPr>
        <p:grpSpPr>
          <a:xfrm>
            <a:off x="249936" y="1194816"/>
            <a:ext cx="8647430" cy="5598160"/>
            <a:chOff x="249936" y="1194816"/>
            <a:chExt cx="8647430" cy="5598160"/>
          </a:xfrm>
        </p:grpSpPr>
        <p:pic>
          <p:nvPicPr>
            <p:cNvPr id="20" name="object 20"/>
            <p:cNvPicPr/>
            <p:nvPr/>
          </p:nvPicPr>
          <p:blipFill>
            <a:blip r:embed="rId12" cstate="print"/>
            <a:stretch>
              <a:fillRect/>
            </a:stretch>
          </p:blipFill>
          <p:spPr>
            <a:xfrm>
              <a:off x="3811524" y="1194816"/>
              <a:ext cx="5085587" cy="3393948"/>
            </a:xfrm>
            <a:prstGeom prst="rect">
              <a:avLst/>
            </a:prstGeom>
          </p:spPr>
        </p:pic>
        <p:pic>
          <p:nvPicPr>
            <p:cNvPr id="21" name="object 21"/>
            <p:cNvPicPr/>
            <p:nvPr/>
          </p:nvPicPr>
          <p:blipFill>
            <a:blip r:embed="rId13" cstate="print"/>
            <a:stretch>
              <a:fillRect/>
            </a:stretch>
          </p:blipFill>
          <p:spPr>
            <a:xfrm>
              <a:off x="1921757" y="4890516"/>
              <a:ext cx="2997719" cy="1901952"/>
            </a:xfrm>
            <a:prstGeom prst="rect">
              <a:avLst/>
            </a:prstGeom>
          </p:spPr>
        </p:pic>
        <p:pic>
          <p:nvPicPr>
            <p:cNvPr id="22" name="object 22"/>
            <p:cNvPicPr/>
            <p:nvPr/>
          </p:nvPicPr>
          <p:blipFill>
            <a:blip r:embed="rId14" cstate="print"/>
            <a:stretch>
              <a:fillRect/>
            </a:stretch>
          </p:blipFill>
          <p:spPr>
            <a:xfrm>
              <a:off x="284992" y="1780032"/>
              <a:ext cx="3028178" cy="2139695"/>
            </a:xfrm>
            <a:prstGeom prst="rect">
              <a:avLst/>
            </a:prstGeom>
          </p:spPr>
        </p:pic>
        <p:pic>
          <p:nvPicPr>
            <p:cNvPr id="23" name="object 23"/>
            <p:cNvPicPr/>
            <p:nvPr/>
          </p:nvPicPr>
          <p:blipFill>
            <a:blip r:embed="rId15" cstate="print"/>
            <a:stretch>
              <a:fillRect/>
            </a:stretch>
          </p:blipFill>
          <p:spPr>
            <a:xfrm>
              <a:off x="249936" y="1755648"/>
              <a:ext cx="3144012" cy="2225040"/>
            </a:xfrm>
            <a:prstGeom prst="rect">
              <a:avLst/>
            </a:prstGeom>
          </p:spPr>
        </p:pic>
        <p:pic>
          <p:nvPicPr>
            <p:cNvPr id="24" name="object 24"/>
            <p:cNvPicPr/>
            <p:nvPr/>
          </p:nvPicPr>
          <p:blipFill>
            <a:blip r:embed="rId16" cstate="print"/>
            <a:stretch>
              <a:fillRect/>
            </a:stretch>
          </p:blipFill>
          <p:spPr>
            <a:xfrm>
              <a:off x="323532" y="1798955"/>
              <a:ext cx="2950845" cy="2062099"/>
            </a:xfrm>
            <a:prstGeom prst="rect">
              <a:avLst/>
            </a:prstGeom>
          </p:spPr>
        </p:pic>
        <p:sp>
          <p:nvSpPr>
            <p:cNvPr id="25" name="object 25"/>
            <p:cNvSpPr/>
            <p:nvPr/>
          </p:nvSpPr>
          <p:spPr>
            <a:xfrm>
              <a:off x="323532" y="1798955"/>
              <a:ext cx="2950845" cy="2062480"/>
            </a:xfrm>
            <a:custGeom>
              <a:avLst/>
              <a:gdLst/>
              <a:ahLst/>
              <a:cxnLst/>
              <a:rect l="l" t="t" r="r" b="b"/>
              <a:pathLst>
                <a:path w="2950845" h="2062479">
                  <a:moveTo>
                    <a:pt x="0" y="2062099"/>
                  </a:moveTo>
                  <a:lnTo>
                    <a:pt x="2950845" y="2062099"/>
                  </a:lnTo>
                  <a:lnTo>
                    <a:pt x="2950845" y="0"/>
                  </a:lnTo>
                  <a:lnTo>
                    <a:pt x="0" y="0"/>
                  </a:lnTo>
                  <a:lnTo>
                    <a:pt x="0" y="2062099"/>
                  </a:lnTo>
                  <a:close/>
                </a:path>
              </a:pathLst>
            </a:custGeom>
            <a:ln w="952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26" name="object 26"/>
          <p:cNvSpPr txBox="1"/>
          <p:nvPr/>
        </p:nvSpPr>
        <p:spPr>
          <a:xfrm>
            <a:off x="402437" y="1821561"/>
            <a:ext cx="1580515" cy="26924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  <a:tabLst>
                <a:tab pos="494030" algn="l"/>
              </a:tabLst>
            </a:pPr>
            <a:r>
              <a:rPr sz="1600" spc="-50" dirty="0">
                <a:latin typeface="Wingdings"/>
                <a:cs typeface="Wingdings"/>
              </a:rPr>
              <a:t></a:t>
            </a:r>
            <a:r>
              <a:rPr sz="1600" dirty="0">
                <a:latin typeface="Times New Roman"/>
                <a:cs typeface="Times New Roman"/>
              </a:rPr>
              <a:t>	</a:t>
            </a:r>
            <a:r>
              <a:rPr sz="1600" spc="-10" dirty="0">
                <a:latin typeface="Calibri"/>
                <a:cs typeface="Calibri"/>
              </a:rPr>
              <a:t>structuration</a:t>
            </a:r>
            <a:endParaRPr sz="1600">
              <a:latin typeface="Calibri"/>
              <a:cs typeface="Calibri"/>
            </a:endParaRPr>
          </a:p>
        </p:txBody>
      </p:sp>
      <p:sp>
        <p:nvSpPr>
          <p:cNvPr id="27" name="object 27"/>
          <p:cNvSpPr txBox="1"/>
          <p:nvPr/>
        </p:nvSpPr>
        <p:spPr>
          <a:xfrm>
            <a:off x="2242185" y="1821561"/>
            <a:ext cx="953769" cy="26924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  <a:tabLst>
                <a:tab pos="502920" algn="l"/>
              </a:tabLst>
            </a:pPr>
            <a:r>
              <a:rPr sz="1600" spc="-25" dirty="0">
                <a:latin typeface="Calibri"/>
                <a:cs typeface="Calibri"/>
              </a:rPr>
              <a:t>en</a:t>
            </a:r>
            <a:r>
              <a:rPr sz="1600" dirty="0">
                <a:latin typeface="Calibri"/>
                <a:cs typeface="Calibri"/>
              </a:rPr>
              <a:t>	</a:t>
            </a:r>
            <a:r>
              <a:rPr sz="1600" spc="-20" dirty="0">
                <a:latin typeface="Calibri"/>
                <a:cs typeface="Calibri"/>
              </a:rPr>
              <a:t>plans</a:t>
            </a:r>
            <a:endParaRPr sz="1600">
              <a:latin typeface="Calibri"/>
              <a:cs typeface="Calibri"/>
            </a:endParaRPr>
          </a:p>
        </p:txBody>
      </p:sp>
      <p:sp>
        <p:nvSpPr>
          <p:cNvPr id="28" name="object 28"/>
          <p:cNvSpPr txBox="1"/>
          <p:nvPr/>
        </p:nvSpPr>
        <p:spPr>
          <a:xfrm>
            <a:off x="402437" y="2063953"/>
            <a:ext cx="2792730" cy="51308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  <a:tabLst>
                <a:tab pos="911225" algn="l"/>
                <a:tab pos="1496695" algn="l"/>
                <a:tab pos="2025650" algn="l"/>
              </a:tabLst>
            </a:pPr>
            <a:r>
              <a:rPr sz="1600" spc="-10" dirty="0">
                <a:latin typeface="Calibri"/>
                <a:cs typeface="Calibri"/>
              </a:rPr>
              <a:t>distincts</a:t>
            </a:r>
            <a:r>
              <a:rPr sz="1600" dirty="0">
                <a:latin typeface="Calibri"/>
                <a:cs typeface="Calibri"/>
              </a:rPr>
              <a:t>	</a:t>
            </a:r>
            <a:r>
              <a:rPr sz="1600" spc="-20" dirty="0">
                <a:latin typeface="Calibri"/>
                <a:cs typeface="Calibri"/>
              </a:rPr>
              <a:t>avec</a:t>
            </a:r>
            <a:r>
              <a:rPr sz="1600" dirty="0">
                <a:latin typeface="Calibri"/>
                <a:cs typeface="Calibri"/>
              </a:rPr>
              <a:t>	</a:t>
            </a:r>
            <a:r>
              <a:rPr sz="1600" spc="-25" dirty="0">
                <a:latin typeface="Calibri"/>
                <a:cs typeface="Calibri"/>
              </a:rPr>
              <a:t>une</a:t>
            </a:r>
            <a:r>
              <a:rPr sz="1600" dirty="0">
                <a:latin typeface="Calibri"/>
                <a:cs typeface="Calibri"/>
              </a:rPr>
              <a:t>	</a:t>
            </a:r>
            <a:r>
              <a:rPr sz="1600" spc="-10" dirty="0">
                <a:latin typeface="Calibri"/>
                <a:cs typeface="Calibri"/>
              </a:rPr>
              <a:t>structure</a:t>
            </a:r>
            <a:endParaRPr sz="160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  <a:tabLst>
                <a:tab pos="1123315" algn="l"/>
                <a:tab pos="1767839" algn="l"/>
              </a:tabLst>
            </a:pPr>
            <a:r>
              <a:rPr sz="1600" spc="-10" dirty="0">
                <a:latin typeface="Calibri"/>
                <a:cs typeface="Calibri"/>
              </a:rPr>
              <a:t>marquée</a:t>
            </a:r>
            <a:r>
              <a:rPr sz="1600" dirty="0">
                <a:latin typeface="Calibri"/>
                <a:cs typeface="Calibri"/>
              </a:rPr>
              <a:t>	</a:t>
            </a:r>
            <a:r>
              <a:rPr sz="1600" spc="-25" dirty="0">
                <a:latin typeface="Calibri"/>
                <a:cs typeface="Calibri"/>
              </a:rPr>
              <a:t>par</a:t>
            </a:r>
            <a:r>
              <a:rPr sz="1600" dirty="0">
                <a:latin typeface="Calibri"/>
                <a:cs typeface="Calibri"/>
              </a:rPr>
              <a:t>	</a:t>
            </a:r>
            <a:r>
              <a:rPr sz="1600" u="sng" spc="-10" dirty="0">
                <a:solidFill>
                  <a:srgbClr val="006FC0"/>
                </a:solidFill>
                <a:uFill>
                  <a:solidFill>
                    <a:srgbClr val="006FC0"/>
                  </a:solidFill>
                </a:uFill>
                <a:latin typeface="Calibri"/>
                <a:cs typeface="Calibri"/>
              </a:rPr>
              <a:t>l'orientation</a:t>
            </a:r>
            <a:endParaRPr sz="1600">
              <a:latin typeface="Calibri"/>
              <a:cs typeface="Calibri"/>
            </a:endParaRPr>
          </a:p>
        </p:txBody>
      </p:sp>
      <p:sp>
        <p:nvSpPr>
          <p:cNvPr id="29" name="object 29"/>
          <p:cNvSpPr txBox="1"/>
          <p:nvPr/>
        </p:nvSpPr>
        <p:spPr>
          <a:xfrm>
            <a:off x="402437" y="2551937"/>
            <a:ext cx="2794635" cy="12446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 marR="5080" algn="just">
              <a:lnSpc>
                <a:spcPct val="100000"/>
              </a:lnSpc>
              <a:spcBef>
                <a:spcPts val="95"/>
              </a:spcBef>
            </a:pPr>
            <a:r>
              <a:rPr sz="1600" u="sng" spc="-10" dirty="0">
                <a:solidFill>
                  <a:srgbClr val="006FC0"/>
                </a:solidFill>
                <a:uFill>
                  <a:solidFill>
                    <a:srgbClr val="006FC0"/>
                  </a:solidFill>
                </a:uFill>
                <a:latin typeface="Calibri"/>
                <a:cs typeface="Calibri"/>
              </a:rPr>
              <a:t>préférentielle</a:t>
            </a:r>
            <a:r>
              <a:rPr sz="1600" u="sng" spc="-45" dirty="0">
                <a:solidFill>
                  <a:srgbClr val="006FC0"/>
                </a:solidFill>
                <a:uFill>
                  <a:solidFill>
                    <a:srgbClr val="006FC0"/>
                  </a:solidFill>
                </a:uFill>
                <a:latin typeface="Calibri"/>
                <a:cs typeface="Calibri"/>
              </a:rPr>
              <a:t> </a:t>
            </a:r>
            <a:r>
              <a:rPr sz="1600" u="sng" dirty="0">
                <a:solidFill>
                  <a:srgbClr val="006FC0"/>
                </a:solidFill>
                <a:uFill>
                  <a:solidFill>
                    <a:srgbClr val="006FC0"/>
                  </a:solidFill>
                </a:uFill>
                <a:latin typeface="Calibri"/>
                <a:cs typeface="Calibri"/>
              </a:rPr>
              <a:t>de</a:t>
            </a:r>
            <a:r>
              <a:rPr sz="1600" u="sng" spc="-50" dirty="0">
                <a:solidFill>
                  <a:srgbClr val="006FC0"/>
                </a:solidFill>
                <a:uFill>
                  <a:solidFill>
                    <a:srgbClr val="006FC0"/>
                  </a:solidFill>
                </a:uFill>
                <a:latin typeface="Calibri"/>
                <a:cs typeface="Calibri"/>
              </a:rPr>
              <a:t> </a:t>
            </a:r>
            <a:r>
              <a:rPr sz="1600" u="sng" dirty="0">
                <a:solidFill>
                  <a:srgbClr val="006FC0"/>
                </a:solidFill>
                <a:uFill>
                  <a:solidFill>
                    <a:srgbClr val="006FC0"/>
                  </a:solidFill>
                </a:uFill>
                <a:latin typeface="Calibri"/>
                <a:cs typeface="Calibri"/>
              </a:rPr>
              <a:t>minéraux</a:t>
            </a:r>
            <a:r>
              <a:rPr sz="1600" u="sng" spc="-35" dirty="0">
                <a:solidFill>
                  <a:srgbClr val="006FC0"/>
                </a:solidFill>
                <a:uFill>
                  <a:solidFill>
                    <a:srgbClr val="006FC0"/>
                  </a:solidFill>
                </a:uFill>
                <a:latin typeface="Calibri"/>
                <a:cs typeface="Calibri"/>
              </a:rPr>
              <a:t> </a:t>
            </a:r>
            <a:r>
              <a:rPr sz="1600" u="sng" dirty="0">
                <a:solidFill>
                  <a:srgbClr val="006FC0"/>
                </a:solidFill>
                <a:uFill>
                  <a:solidFill>
                    <a:srgbClr val="006FC0"/>
                  </a:solidFill>
                </a:uFill>
                <a:latin typeface="Calibri"/>
                <a:cs typeface="Calibri"/>
              </a:rPr>
              <a:t>et</a:t>
            </a:r>
            <a:r>
              <a:rPr sz="1600" u="sng" spc="-40" dirty="0">
                <a:solidFill>
                  <a:srgbClr val="006FC0"/>
                </a:solidFill>
                <a:uFill>
                  <a:solidFill>
                    <a:srgbClr val="006FC0"/>
                  </a:solidFill>
                </a:uFill>
                <a:latin typeface="Calibri"/>
                <a:cs typeface="Calibri"/>
              </a:rPr>
              <a:t> </a:t>
            </a:r>
            <a:r>
              <a:rPr sz="1600" u="sng" spc="-25" dirty="0">
                <a:solidFill>
                  <a:srgbClr val="006FC0"/>
                </a:solidFill>
                <a:uFill>
                  <a:solidFill>
                    <a:srgbClr val="006FC0"/>
                  </a:solidFill>
                </a:uFill>
                <a:latin typeface="Calibri"/>
                <a:cs typeface="Calibri"/>
              </a:rPr>
              <a:t>une</a:t>
            </a:r>
            <a:r>
              <a:rPr sz="1600" spc="-25" dirty="0">
                <a:solidFill>
                  <a:srgbClr val="006FC0"/>
                </a:solidFill>
                <a:latin typeface="Calibri"/>
                <a:cs typeface="Calibri"/>
              </a:rPr>
              <a:t> </a:t>
            </a:r>
            <a:r>
              <a:rPr sz="1600" u="sng" dirty="0">
                <a:solidFill>
                  <a:srgbClr val="006FC0"/>
                </a:solidFill>
                <a:uFill>
                  <a:solidFill>
                    <a:srgbClr val="006FC0"/>
                  </a:solidFill>
                </a:uFill>
                <a:latin typeface="Calibri"/>
                <a:cs typeface="Calibri"/>
              </a:rPr>
              <a:t>différenciation</a:t>
            </a:r>
            <a:r>
              <a:rPr sz="1600" u="sng" spc="330" dirty="0">
                <a:solidFill>
                  <a:srgbClr val="006FC0"/>
                </a:solidFill>
                <a:uFill>
                  <a:solidFill>
                    <a:srgbClr val="006FC0"/>
                  </a:solidFill>
                </a:uFill>
                <a:latin typeface="Calibri"/>
                <a:cs typeface="Calibri"/>
              </a:rPr>
              <a:t>   </a:t>
            </a:r>
            <a:r>
              <a:rPr sz="1600" u="sng" spc="-10" dirty="0">
                <a:solidFill>
                  <a:srgbClr val="006FC0"/>
                </a:solidFill>
                <a:uFill>
                  <a:solidFill>
                    <a:srgbClr val="006FC0"/>
                  </a:solidFill>
                </a:uFill>
                <a:latin typeface="Calibri"/>
                <a:cs typeface="Calibri"/>
              </a:rPr>
              <a:t>pétrographique</a:t>
            </a:r>
            <a:r>
              <a:rPr sz="1600" spc="-10" dirty="0">
                <a:solidFill>
                  <a:srgbClr val="006FC0"/>
                </a:solidFill>
                <a:latin typeface="Calibri"/>
                <a:cs typeface="Calibri"/>
              </a:rPr>
              <a:t> </a:t>
            </a:r>
            <a:r>
              <a:rPr sz="1600" u="sng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nette</a:t>
            </a:r>
            <a:r>
              <a:rPr sz="1600" dirty="0">
                <a:latin typeface="Calibri"/>
                <a:cs typeface="Calibri"/>
              </a:rPr>
              <a:t>,</a:t>
            </a:r>
            <a:r>
              <a:rPr sz="1600" spc="240" dirty="0">
                <a:latin typeface="Calibri"/>
                <a:cs typeface="Calibri"/>
              </a:rPr>
              <a:t> </a:t>
            </a:r>
            <a:r>
              <a:rPr sz="1600" dirty="0">
                <a:latin typeface="Calibri"/>
                <a:cs typeface="Calibri"/>
              </a:rPr>
              <a:t>aboutissant</a:t>
            </a:r>
            <a:r>
              <a:rPr sz="1600" spc="235" dirty="0">
                <a:latin typeface="Calibri"/>
                <a:cs typeface="Calibri"/>
              </a:rPr>
              <a:t> </a:t>
            </a:r>
            <a:r>
              <a:rPr sz="1600" dirty="0">
                <a:latin typeface="Calibri"/>
                <a:cs typeface="Calibri"/>
              </a:rPr>
              <a:t>à</a:t>
            </a:r>
            <a:r>
              <a:rPr sz="1600" spc="250" dirty="0">
                <a:latin typeface="Calibri"/>
                <a:cs typeface="Calibri"/>
              </a:rPr>
              <a:t> </a:t>
            </a:r>
            <a:r>
              <a:rPr sz="1600" spc="-10" dirty="0">
                <a:latin typeface="Calibri"/>
                <a:cs typeface="Calibri"/>
              </a:rPr>
              <a:t>l'alternance </a:t>
            </a:r>
            <a:r>
              <a:rPr sz="1600" dirty="0">
                <a:latin typeface="Calibri"/>
                <a:cs typeface="Calibri"/>
              </a:rPr>
              <a:t>de</a:t>
            </a:r>
            <a:r>
              <a:rPr sz="1600" spc="215" dirty="0">
                <a:latin typeface="Calibri"/>
                <a:cs typeface="Calibri"/>
              </a:rPr>
              <a:t>   </a:t>
            </a:r>
            <a:r>
              <a:rPr sz="1600" u="sng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feuillets</a:t>
            </a:r>
            <a:r>
              <a:rPr sz="1600" u="sng" spc="220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   </a:t>
            </a:r>
            <a:r>
              <a:rPr sz="1600" u="sng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de</a:t>
            </a:r>
            <a:r>
              <a:rPr sz="1600" u="sng" spc="225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   </a:t>
            </a:r>
            <a:r>
              <a:rPr sz="1600" u="sng" spc="-10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composition</a:t>
            </a:r>
            <a:r>
              <a:rPr sz="1600" spc="-10" dirty="0">
                <a:latin typeface="Calibri"/>
                <a:cs typeface="Calibri"/>
              </a:rPr>
              <a:t> </a:t>
            </a:r>
            <a:r>
              <a:rPr sz="1600" u="sng" spc="-10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minéralogique</a:t>
            </a:r>
            <a:r>
              <a:rPr sz="1600" u="sng" spc="25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 </a:t>
            </a:r>
            <a:r>
              <a:rPr sz="1600" u="sng" spc="-10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différente</a:t>
            </a:r>
            <a:endParaRPr sz="1600">
              <a:latin typeface="Calibri"/>
              <a:cs typeface="Calibri"/>
            </a:endParaRPr>
          </a:p>
        </p:txBody>
      </p:sp>
      <p:grpSp>
        <p:nvGrpSpPr>
          <p:cNvPr id="30" name="object 30"/>
          <p:cNvGrpSpPr/>
          <p:nvPr/>
        </p:nvGrpSpPr>
        <p:grpSpPr>
          <a:xfrm>
            <a:off x="1539621" y="2748407"/>
            <a:ext cx="2578735" cy="2853690"/>
            <a:chOff x="1539621" y="2748407"/>
            <a:chExt cx="2578735" cy="2853690"/>
          </a:xfrm>
        </p:grpSpPr>
        <p:sp>
          <p:nvSpPr>
            <p:cNvPr id="31" name="object 31"/>
            <p:cNvSpPr/>
            <p:nvPr/>
          </p:nvSpPr>
          <p:spPr>
            <a:xfrm>
              <a:off x="1552321" y="3828161"/>
              <a:ext cx="330835" cy="1761489"/>
            </a:xfrm>
            <a:custGeom>
              <a:avLst/>
              <a:gdLst/>
              <a:ahLst/>
              <a:cxnLst/>
              <a:rect l="l" t="t" r="r" b="b"/>
              <a:pathLst>
                <a:path w="330835" h="1761489">
                  <a:moveTo>
                    <a:pt x="82677" y="0"/>
                  </a:moveTo>
                  <a:lnTo>
                    <a:pt x="0" y="0"/>
                  </a:lnTo>
                  <a:lnTo>
                    <a:pt x="0" y="1719707"/>
                  </a:lnTo>
                  <a:lnTo>
                    <a:pt x="248158" y="1719707"/>
                  </a:lnTo>
                  <a:lnTo>
                    <a:pt x="248158" y="1761083"/>
                  </a:lnTo>
                  <a:lnTo>
                    <a:pt x="330834" y="1678432"/>
                  </a:lnTo>
                  <a:lnTo>
                    <a:pt x="248158" y="1595627"/>
                  </a:lnTo>
                  <a:lnTo>
                    <a:pt x="248158" y="1637029"/>
                  </a:lnTo>
                  <a:lnTo>
                    <a:pt x="82677" y="1637029"/>
                  </a:lnTo>
                  <a:lnTo>
                    <a:pt x="82677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2" name="object 32"/>
            <p:cNvSpPr/>
            <p:nvPr/>
          </p:nvSpPr>
          <p:spPr>
            <a:xfrm>
              <a:off x="1552321" y="3828161"/>
              <a:ext cx="330835" cy="1761489"/>
            </a:xfrm>
            <a:custGeom>
              <a:avLst/>
              <a:gdLst/>
              <a:ahLst/>
              <a:cxnLst/>
              <a:rect l="l" t="t" r="r" b="b"/>
              <a:pathLst>
                <a:path w="330835" h="1761489">
                  <a:moveTo>
                    <a:pt x="82677" y="0"/>
                  </a:moveTo>
                  <a:lnTo>
                    <a:pt x="82677" y="1637029"/>
                  </a:lnTo>
                  <a:lnTo>
                    <a:pt x="248158" y="1637029"/>
                  </a:lnTo>
                  <a:lnTo>
                    <a:pt x="248158" y="1595627"/>
                  </a:lnTo>
                  <a:lnTo>
                    <a:pt x="330834" y="1678432"/>
                  </a:lnTo>
                  <a:lnTo>
                    <a:pt x="248158" y="1761083"/>
                  </a:lnTo>
                  <a:lnTo>
                    <a:pt x="248158" y="1719707"/>
                  </a:lnTo>
                  <a:lnTo>
                    <a:pt x="0" y="1719707"/>
                  </a:lnTo>
                  <a:lnTo>
                    <a:pt x="0" y="0"/>
                  </a:lnTo>
                  <a:lnTo>
                    <a:pt x="82677" y="0"/>
                  </a:lnTo>
                  <a:close/>
                </a:path>
              </a:pathLst>
            </a:custGeom>
            <a:ln w="25399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3" name="object 33"/>
            <p:cNvSpPr/>
            <p:nvPr/>
          </p:nvSpPr>
          <p:spPr>
            <a:xfrm>
              <a:off x="3307206" y="2761107"/>
              <a:ext cx="798830" cy="200025"/>
            </a:xfrm>
            <a:custGeom>
              <a:avLst/>
              <a:gdLst/>
              <a:ahLst/>
              <a:cxnLst/>
              <a:rect l="l" t="t" r="r" b="b"/>
              <a:pathLst>
                <a:path w="798829" h="200025">
                  <a:moveTo>
                    <a:pt x="698626" y="0"/>
                  </a:moveTo>
                  <a:lnTo>
                    <a:pt x="698626" y="49910"/>
                  </a:lnTo>
                  <a:lnTo>
                    <a:pt x="0" y="49910"/>
                  </a:lnTo>
                  <a:lnTo>
                    <a:pt x="0" y="149732"/>
                  </a:lnTo>
                  <a:lnTo>
                    <a:pt x="698626" y="149732"/>
                  </a:lnTo>
                  <a:lnTo>
                    <a:pt x="698626" y="199643"/>
                  </a:lnTo>
                  <a:lnTo>
                    <a:pt x="798321" y="99821"/>
                  </a:lnTo>
                  <a:lnTo>
                    <a:pt x="698626" y="0"/>
                  </a:lnTo>
                  <a:close/>
                </a:path>
              </a:pathLst>
            </a:custGeom>
            <a:solidFill>
              <a:srgbClr val="4F81BC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4" name="object 34"/>
            <p:cNvSpPr/>
            <p:nvPr/>
          </p:nvSpPr>
          <p:spPr>
            <a:xfrm>
              <a:off x="3307206" y="2761107"/>
              <a:ext cx="798830" cy="200025"/>
            </a:xfrm>
            <a:custGeom>
              <a:avLst/>
              <a:gdLst/>
              <a:ahLst/>
              <a:cxnLst/>
              <a:rect l="l" t="t" r="r" b="b"/>
              <a:pathLst>
                <a:path w="798829" h="200025">
                  <a:moveTo>
                    <a:pt x="0" y="49910"/>
                  </a:moveTo>
                  <a:lnTo>
                    <a:pt x="698626" y="49910"/>
                  </a:lnTo>
                  <a:lnTo>
                    <a:pt x="698626" y="0"/>
                  </a:lnTo>
                  <a:lnTo>
                    <a:pt x="798321" y="99821"/>
                  </a:lnTo>
                  <a:lnTo>
                    <a:pt x="698626" y="199643"/>
                  </a:lnTo>
                  <a:lnTo>
                    <a:pt x="698626" y="149732"/>
                  </a:lnTo>
                  <a:lnTo>
                    <a:pt x="0" y="149732"/>
                  </a:lnTo>
                  <a:lnTo>
                    <a:pt x="0" y="49910"/>
                  </a:lnTo>
                  <a:close/>
                </a:path>
              </a:pathLst>
            </a:custGeom>
            <a:ln w="25399">
              <a:solidFill>
                <a:srgbClr val="385D89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35" name="object 35"/>
          <p:cNvSpPr txBox="1"/>
          <p:nvPr/>
        </p:nvSpPr>
        <p:spPr>
          <a:xfrm>
            <a:off x="1910207" y="4593666"/>
            <a:ext cx="6985634" cy="307975"/>
          </a:xfrm>
          <a:prstGeom prst="rect">
            <a:avLst/>
          </a:prstGeom>
          <a:ln w="25400">
            <a:solidFill>
              <a:srgbClr val="4F81BC"/>
            </a:solidFill>
          </a:ln>
        </p:spPr>
        <p:txBody>
          <a:bodyPr vert="horz" wrap="square" lIns="0" tIns="34925" rIns="0" bIns="0" rtlCol="0">
            <a:spAutoFit/>
          </a:bodyPr>
          <a:lstStyle/>
          <a:p>
            <a:pPr marL="704850">
              <a:lnSpc>
                <a:spcPct val="100000"/>
              </a:lnSpc>
              <a:spcBef>
                <a:spcPts val="275"/>
              </a:spcBef>
            </a:pPr>
            <a:r>
              <a:rPr sz="1400" i="1" spc="-10" dirty="0">
                <a:latin typeface="Calibri"/>
                <a:cs typeface="Calibri"/>
              </a:rPr>
              <a:t>Redistribution</a:t>
            </a:r>
            <a:r>
              <a:rPr sz="1400" i="1" spc="-30" dirty="0">
                <a:latin typeface="Calibri"/>
                <a:cs typeface="Calibri"/>
              </a:rPr>
              <a:t> </a:t>
            </a:r>
            <a:r>
              <a:rPr sz="1400" i="1" dirty="0">
                <a:latin typeface="Calibri"/>
                <a:cs typeface="Calibri"/>
              </a:rPr>
              <a:t>des</a:t>
            </a:r>
            <a:r>
              <a:rPr sz="1400" i="1" spc="-25" dirty="0">
                <a:latin typeface="Calibri"/>
                <a:cs typeface="Calibri"/>
              </a:rPr>
              <a:t> </a:t>
            </a:r>
            <a:r>
              <a:rPr sz="1400" i="1" dirty="0">
                <a:latin typeface="Calibri"/>
                <a:cs typeface="Calibri"/>
              </a:rPr>
              <a:t>minéraux</a:t>
            </a:r>
            <a:r>
              <a:rPr sz="1400" i="1" spc="-15" dirty="0">
                <a:latin typeface="Calibri"/>
                <a:cs typeface="Calibri"/>
              </a:rPr>
              <a:t> </a:t>
            </a:r>
            <a:r>
              <a:rPr sz="1400" i="1" dirty="0">
                <a:latin typeface="Calibri"/>
                <a:cs typeface="Calibri"/>
              </a:rPr>
              <a:t>dans</a:t>
            </a:r>
            <a:r>
              <a:rPr sz="1400" i="1" spc="-10" dirty="0">
                <a:latin typeface="Calibri"/>
                <a:cs typeface="Calibri"/>
              </a:rPr>
              <a:t> </a:t>
            </a:r>
            <a:r>
              <a:rPr sz="1400" i="1" dirty="0">
                <a:latin typeface="Calibri"/>
                <a:cs typeface="Calibri"/>
              </a:rPr>
              <a:t>la</a:t>
            </a:r>
            <a:r>
              <a:rPr sz="1400" i="1" spc="-25" dirty="0">
                <a:latin typeface="Calibri"/>
                <a:cs typeface="Calibri"/>
              </a:rPr>
              <a:t> </a:t>
            </a:r>
            <a:r>
              <a:rPr sz="1400" i="1" dirty="0">
                <a:latin typeface="Calibri"/>
                <a:cs typeface="Calibri"/>
              </a:rPr>
              <a:t>roche</a:t>
            </a:r>
            <a:r>
              <a:rPr sz="1400" i="1" spc="-30" dirty="0">
                <a:latin typeface="Calibri"/>
                <a:cs typeface="Calibri"/>
              </a:rPr>
              <a:t> </a:t>
            </a:r>
            <a:r>
              <a:rPr sz="1400" i="1" spc="-10" dirty="0">
                <a:latin typeface="Calibri"/>
                <a:cs typeface="Calibri"/>
              </a:rPr>
              <a:t>caractérisant</a:t>
            </a:r>
            <a:r>
              <a:rPr sz="1400" i="1" spc="-20" dirty="0">
                <a:latin typeface="Calibri"/>
                <a:cs typeface="Calibri"/>
              </a:rPr>
              <a:t> </a:t>
            </a:r>
            <a:r>
              <a:rPr sz="1400" i="1" dirty="0">
                <a:latin typeface="Calibri"/>
                <a:cs typeface="Calibri"/>
              </a:rPr>
              <a:t>des</a:t>
            </a:r>
            <a:r>
              <a:rPr sz="1400" i="1" spc="-30" dirty="0">
                <a:latin typeface="Calibri"/>
                <a:cs typeface="Calibri"/>
              </a:rPr>
              <a:t> </a:t>
            </a:r>
            <a:r>
              <a:rPr sz="1400" i="1" dirty="0">
                <a:latin typeface="Calibri"/>
                <a:cs typeface="Calibri"/>
              </a:rPr>
              <a:t>plans de</a:t>
            </a:r>
            <a:r>
              <a:rPr sz="1400" i="1" spc="-40" dirty="0">
                <a:latin typeface="Calibri"/>
                <a:cs typeface="Calibri"/>
              </a:rPr>
              <a:t> </a:t>
            </a:r>
            <a:r>
              <a:rPr sz="1400" i="1" spc="-10" dirty="0">
                <a:latin typeface="Calibri"/>
                <a:cs typeface="Calibri"/>
              </a:rPr>
              <a:t>foliation</a:t>
            </a:r>
            <a:endParaRPr sz="1400">
              <a:latin typeface="Calibri"/>
              <a:cs typeface="Calibri"/>
            </a:endParaRPr>
          </a:p>
        </p:txBody>
      </p:sp>
      <p:sp>
        <p:nvSpPr>
          <p:cNvPr id="36" name="object 36"/>
          <p:cNvSpPr txBox="1"/>
          <p:nvPr/>
        </p:nvSpPr>
        <p:spPr>
          <a:xfrm>
            <a:off x="5603494" y="6269227"/>
            <a:ext cx="302260" cy="13208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700" dirty="0">
                <a:latin typeface="Calibri"/>
                <a:cs typeface="Calibri"/>
              </a:rPr>
              <a:t>I. </a:t>
            </a:r>
            <a:r>
              <a:rPr sz="700" spc="-20" dirty="0">
                <a:latin typeface="Calibri"/>
                <a:cs typeface="Calibri"/>
              </a:rPr>
              <a:t>BOUR</a:t>
            </a:r>
            <a:endParaRPr sz="700">
              <a:latin typeface="Calibri"/>
              <a:cs typeface="Calibri"/>
            </a:endParaRPr>
          </a:p>
        </p:txBody>
      </p:sp>
      <p:sp>
        <p:nvSpPr>
          <p:cNvPr id="37" name="object 37"/>
          <p:cNvSpPr txBox="1"/>
          <p:nvPr/>
        </p:nvSpPr>
        <p:spPr>
          <a:xfrm>
            <a:off x="5066157" y="2658872"/>
            <a:ext cx="302260" cy="13208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700" dirty="0">
                <a:latin typeface="Calibri"/>
                <a:cs typeface="Calibri"/>
              </a:rPr>
              <a:t>I. </a:t>
            </a:r>
            <a:r>
              <a:rPr sz="700" spc="-20" dirty="0">
                <a:latin typeface="Calibri"/>
                <a:cs typeface="Calibri"/>
              </a:rPr>
              <a:t>BOUR</a:t>
            </a:r>
            <a:endParaRPr sz="7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1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5604668" y="231089"/>
            <a:ext cx="3335654" cy="26924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376555">
              <a:lnSpc>
                <a:spcPct val="100000"/>
              </a:lnSpc>
              <a:spcBef>
                <a:spcPts val="95"/>
              </a:spcBef>
            </a:pPr>
            <a:r>
              <a:rPr sz="1600" dirty="0">
                <a:solidFill>
                  <a:srgbClr val="FFFFFF"/>
                </a:solidFill>
                <a:latin typeface="Calibri"/>
                <a:cs typeface="Calibri"/>
              </a:rPr>
              <a:t>V</a:t>
            </a:r>
            <a:r>
              <a:rPr sz="1600" spc="-3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600" dirty="0">
                <a:solidFill>
                  <a:srgbClr val="FFFFFF"/>
                </a:solidFill>
                <a:latin typeface="Calibri"/>
                <a:cs typeface="Calibri"/>
              </a:rPr>
              <a:t>.</a:t>
            </a:r>
            <a:r>
              <a:rPr sz="1600" spc="-3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600" dirty="0">
                <a:solidFill>
                  <a:srgbClr val="FFFFFF"/>
                </a:solidFill>
                <a:latin typeface="Calibri"/>
                <a:cs typeface="Calibri"/>
              </a:rPr>
              <a:t>Les</a:t>
            </a:r>
            <a:r>
              <a:rPr sz="1600" spc="-3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600" dirty="0">
                <a:solidFill>
                  <a:srgbClr val="FFFFFF"/>
                </a:solidFill>
                <a:latin typeface="Calibri"/>
                <a:cs typeface="Calibri"/>
              </a:rPr>
              <a:t>roches</a:t>
            </a:r>
            <a:r>
              <a:rPr sz="1600" spc="-10" dirty="0">
                <a:solidFill>
                  <a:srgbClr val="FFFFFF"/>
                </a:solidFill>
                <a:latin typeface="Calibri"/>
                <a:cs typeface="Calibri"/>
              </a:rPr>
              <a:t> métamorphiques</a:t>
            </a:r>
            <a:endParaRPr sz="1600">
              <a:latin typeface="Calibri"/>
              <a:cs typeface="Calibri"/>
            </a:endParaRPr>
          </a:p>
        </p:txBody>
      </p:sp>
      <p:grpSp>
        <p:nvGrpSpPr>
          <p:cNvPr id="3" name="object 3"/>
          <p:cNvGrpSpPr/>
          <p:nvPr/>
        </p:nvGrpSpPr>
        <p:grpSpPr>
          <a:xfrm>
            <a:off x="54864" y="736091"/>
            <a:ext cx="8549640" cy="791210"/>
            <a:chOff x="54864" y="736091"/>
            <a:chExt cx="8549640" cy="791210"/>
          </a:xfrm>
        </p:grpSpPr>
        <p:pic>
          <p:nvPicPr>
            <p:cNvPr id="4" name="object 4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54864" y="736091"/>
              <a:ext cx="7360920" cy="513588"/>
            </a:xfrm>
            <a:prstGeom prst="rect">
              <a:avLst/>
            </a:prstGeom>
          </p:spPr>
        </p:pic>
        <p:pic>
          <p:nvPicPr>
            <p:cNvPr id="5" name="object 5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7107935" y="736091"/>
              <a:ext cx="1496568" cy="513588"/>
            </a:xfrm>
            <a:prstGeom prst="rect">
              <a:avLst/>
            </a:prstGeom>
          </p:spPr>
        </p:pic>
        <p:pic>
          <p:nvPicPr>
            <p:cNvPr id="6" name="object 6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54864" y="1005839"/>
              <a:ext cx="531876" cy="513588"/>
            </a:xfrm>
            <a:prstGeom prst="rect">
              <a:avLst/>
            </a:prstGeom>
          </p:spPr>
        </p:pic>
        <p:pic>
          <p:nvPicPr>
            <p:cNvPr id="7" name="object 7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330707" y="1013459"/>
              <a:ext cx="1333500" cy="513588"/>
            </a:xfrm>
            <a:prstGeom prst="rect">
              <a:avLst/>
            </a:prstGeom>
          </p:spPr>
        </p:pic>
      </p:grpSp>
      <p:sp>
        <p:nvSpPr>
          <p:cNvPr id="8" name="object 8"/>
          <p:cNvSpPr txBox="1">
            <a:spLocks noGrp="1"/>
          </p:cNvSpPr>
          <p:nvPr>
            <p:ph type="title"/>
          </p:nvPr>
        </p:nvSpPr>
        <p:spPr>
          <a:xfrm>
            <a:off x="186334" y="784352"/>
            <a:ext cx="8268970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b="1" dirty="0">
                <a:solidFill>
                  <a:srgbClr val="000000"/>
                </a:solidFill>
                <a:latin typeface="Calibri"/>
                <a:cs typeface="Calibri"/>
              </a:rPr>
              <a:t>Modification</a:t>
            </a:r>
            <a:r>
              <a:rPr sz="1800" b="1" spc="-55" dirty="0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sz="1800" b="1" spc="-10" dirty="0">
                <a:solidFill>
                  <a:srgbClr val="000000"/>
                </a:solidFill>
                <a:latin typeface="Calibri"/>
                <a:cs typeface="Calibri"/>
              </a:rPr>
              <a:t>texturale</a:t>
            </a:r>
            <a:r>
              <a:rPr sz="1800" b="1" spc="-30" dirty="0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sz="1800" b="1" dirty="0">
                <a:solidFill>
                  <a:srgbClr val="000000"/>
                </a:solidFill>
                <a:latin typeface="Calibri"/>
                <a:cs typeface="Calibri"/>
              </a:rPr>
              <a:t>et</a:t>
            </a:r>
            <a:r>
              <a:rPr sz="1800" b="1" spc="-60" dirty="0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sz="1800" b="1" dirty="0">
                <a:solidFill>
                  <a:srgbClr val="000000"/>
                </a:solidFill>
                <a:latin typeface="Calibri"/>
                <a:cs typeface="Calibri"/>
              </a:rPr>
              <a:t>structurale</a:t>
            </a:r>
            <a:r>
              <a:rPr sz="1800" b="1" spc="-30" dirty="0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sz="1800" b="1" dirty="0">
                <a:solidFill>
                  <a:srgbClr val="000000"/>
                </a:solidFill>
                <a:latin typeface="Calibri"/>
                <a:cs typeface="Calibri"/>
              </a:rPr>
              <a:t>de</a:t>
            </a:r>
            <a:r>
              <a:rPr sz="1800" b="1" spc="-60" dirty="0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sz="1800" b="1" dirty="0">
                <a:solidFill>
                  <a:srgbClr val="000000"/>
                </a:solidFill>
                <a:latin typeface="Calibri"/>
                <a:cs typeface="Calibri"/>
              </a:rPr>
              <a:t>la</a:t>
            </a:r>
            <a:r>
              <a:rPr sz="1800" b="1" spc="-20" dirty="0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sz="1800" b="1" dirty="0">
                <a:solidFill>
                  <a:srgbClr val="000000"/>
                </a:solidFill>
                <a:latin typeface="Calibri"/>
                <a:cs typeface="Calibri"/>
              </a:rPr>
              <a:t>roche</a:t>
            </a:r>
            <a:r>
              <a:rPr sz="1800" b="1" spc="-40" dirty="0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sz="1800" b="1" dirty="0">
                <a:solidFill>
                  <a:srgbClr val="000000"/>
                </a:solidFill>
                <a:latin typeface="Calibri"/>
                <a:cs typeface="Calibri"/>
              </a:rPr>
              <a:t>et</a:t>
            </a:r>
            <a:r>
              <a:rPr sz="1800" b="1" spc="-35" dirty="0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sz="1800" b="1" dirty="0">
                <a:solidFill>
                  <a:srgbClr val="000000"/>
                </a:solidFill>
                <a:latin typeface="Calibri"/>
                <a:cs typeface="Calibri"/>
              </a:rPr>
              <a:t>des</a:t>
            </a:r>
            <a:r>
              <a:rPr sz="1800" b="1" spc="-45" dirty="0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sz="1800" b="1" dirty="0">
                <a:solidFill>
                  <a:srgbClr val="000000"/>
                </a:solidFill>
                <a:latin typeface="Calibri"/>
                <a:cs typeface="Calibri"/>
              </a:rPr>
              <a:t>minéraux</a:t>
            </a:r>
            <a:r>
              <a:rPr sz="1800" b="1" spc="-45" dirty="0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sz="1800" b="1" dirty="0">
                <a:solidFill>
                  <a:srgbClr val="000000"/>
                </a:solidFill>
                <a:latin typeface="Calibri"/>
                <a:cs typeface="Calibri"/>
              </a:rPr>
              <a:t>suite</a:t>
            </a:r>
            <a:r>
              <a:rPr sz="1800" b="1" spc="-50" dirty="0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sz="1800" b="1" dirty="0">
                <a:solidFill>
                  <a:srgbClr val="000000"/>
                </a:solidFill>
                <a:latin typeface="Calibri"/>
                <a:cs typeface="Calibri"/>
              </a:rPr>
              <a:t>à</a:t>
            </a:r>
            <a:r>
              <a:rPr sz="1800" b="1" spc="-10" dirty="0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sz="1800" b="1" dirty="0">
                <a:solidFill>
                  <a:srgbClr val="000000"/>
                </a:solidFill>
                <a:latin typeface="Calibri"/>
                <a:cs typeface="Calibri"/>
              </a:rPr>
              <a:t>la </a:t>
            </a:r>
            <a:r>
              <a:rPr sz="1800" b="1" spc="-10" dirty="0">
                <a:solidFill>
                  <a:srgbClr val="000000"/>
                </a:solidFill>
                <a:latin typeface="Calibri"/>
                <a:cs typeface="Calibri"/>
              </a:rPr>
              <a:t>déformation</a:t>
            </a:r>
            <a:endParaRPr sz="1800">
              <a:latin typeface="Calibri"/>
              <a:cs typeface="Calibri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186334" y="1061720"/>
            <a:ext cx="1327150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dirty="0">
                <a:latin typeface="Wingdings"/>
                <a:cs typeface="Wingdings"/>
              </a:rPr>
              <a:t></a:t>
            </a:r>
            <a:r>
              <a:rPr sz="1800" spc="-55" dirty="0">
                <a:latin typeface="Times New Roman"/>
                <a:cs typeface="Times New Roman"/>
              </a:rPr>
              <a:t> </a:t>
            </a:r>
            <a:r>
              <a:rPr sz="1800" u="sng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La </a:t>
            </a:r>
            <a:r>
              <a:rPr sz="1800" u="sng" spc="-10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foliation</a:t>
            </a:r>
            <a:endParaRPr sz="1800">
              <a:latin typeface="Calibri"/>
              <a:cs typeface="Calibri"/>
            </a:endParaRPr>
          </a:p>
        </p:txBody>
      </p:sp>
      <p:grpSp>
        <p:nvGrpSpPr>
          <p:cNvPr id="10" name="object 10"/>
          <p:cNvGrpSpPr/>
          <p:nvPr/>
        </p:nvGrpSpPr>
        <p:grpSpPr>
          <a:xfrm>
            <a:off x="413004" y="1143000"/>
            <a:ext cx="8007350" cy="5617845"/>
            <a:chOff x="413004" y="1143000"/>
            <a:chExt cx="8007350" cy="5617845"/>
          </a:xfrm>
        </p:grpSpPr>
        <p:pic>
          <p:nvPicPr>
            <p:cNvPr id="11" name="object 11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437388" y="1411222"/>
              <a:ext cx="4087367" cy="5349240"/>
            </a:xfrm>
            <a:prstGeom prst="rect">
              <a:avLst/>
            </a:prstGeom>
          </p:spPr>
        </p:pic>
        <p:pic>
          <p:nvPicPr>
            <p:cNvPr id="12" name="object 12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502450" y="1476400"/>
              <a:ext cx="3903853" cy="5165852"/>
            </a:xfrm>
            <a:prstGeom prst="rect">
              <a:avLst/>
            </a:prstGeom>
          </p:spPr>
        </p:pic>
        <p:sp>
          <p:nvSpPr>
            <p:cNvPr id="13" name="object 13"/>
            <p:cNvSpPr/>
            <p:nvPr/>
          </p:nvSpPr>
          <p:spPr>
            <a:xfrm>
              <a:off x="483400" y="1457350"/>
              <a:ext cx="3942079" cy="5204460"/>
            </a:xfrm>
            <a:custGeom>
              <a:avLst/>
              <a:gdLst/>
              <a:ahLst/>
              <a:cxnLst/>
              <a:rect l="l" t="t" r="r" b="b"/>
              <a:pathLst>
                <a:path w="3942079" h="5204459">
                  <a:moveTo>
                    <a:pt x="0" y="5203952"/>
                  </a:moveTo>
                  <a:lnTo>
                    <a:pt x="3941953" y="5203952"/>
                  </a:lnTo>
                  <a:lnTo>
                    <a:pt x="3941953" y="0"/>
                  </a:lnTo>
                  <a:lnTo>
                    <a:pt x="0" y="0"/>
                  </a:lnTo>
                  <a:lnTo>
                    <a:pt x="0" y="5203952"/>
                  </a:lnTo>
                  <a:close/>
                </a:path>
              </a:pathLst>
            </a:custGeom>
            <a:ln w="38099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4" name="object 14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4219956" y="1143000"/>
              <a:ext cx="4200144" cy="3195828"/>
            </a:xfrm>
            <a:prstGeom prst="rect">
              <a:avLst/>
            </a:prstGeom>
          </p:spPr>
        </p:pic>
        <p:pic>
          <p:nvPicPr>
            <p:cNvPr id="15" name="object 15"/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4283963" y="1207769"/>
              <a:ext cx="4017772" cy="3013329"/>
            </a:xfrm>
            <a:prstGeom prst="rect">
              <a:avLst/>
            </a:prstGeom>
          </p:spPr>
        </p:pic>
        <p:sp>
          <p:nvSpPr>
            <p:cNvPr id="16" name="object 16"/>
            <p:cNvSpPr/>
            <p:nvPr/>
          </p:nvSpPr>
          <p:spPr>
            <a:xfrm>
              <a:off x="4264913" y="1188719"/>
              <a:ext cx="4056379" cy="3051810"/>
            </a:xfrm>
            <a:custGeom>
              <a:avLst/>
              <a:gdLst/>
              <a:ahLst/>
              <a:cxnLst/>
              <a:rect l="l" t="t" r="r" b="b"/>
              <a:pathLst>
                <a:path w="4056379" h="3051810">
                  <a:moveTo>
                    <a:pt x="0" y="3051429"/>
                  </a:moveTo>
                  <a:lnTo>
                    <a:pt x="4055872" y="3051429"/>
                  </a:lnTo>
                  <a:lnTo>
                    <a:pt x="4055872" y="0"/>
                  </a:lnTo>
                  <a:lnTo>
                    <a:pt x="0" y="0"/>
                  </a:lnTo>
                  <a:lnTo>
                    <a:pt x="0" y="3051429"/>
                  </a:lnTo>
                  <a:close/>
                </a:path>
              </a:pathLst>
            </a:custGeom>
            <a:ln w="381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7" name="object 17"/>
            <p:cNvPicPr/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454152" y="1444752"/>
              <a:ext cx="1281684" cy="409956"/>
            </a:xfrm>
            <a:prstGeom prst="rect">
              <a:avLst/>
            </a:prstGeom>
          </p:spPr>
        </p:pic>
        <p:pic>
          <p:nvPicPr>
            <p:cNvPr id="18" name="object 18"/>
            <p:cNvPicPr/>
            <p:nvPr/>
          </p:nvPicPr>
          <p:blipFill>
            <a:blip r:embed="rId11" cstate="print"/>
            <a:stretch>
              <a:fillRect/>
            </a:stretch>
          </p:blipFill>
          <p:spPr>
            <a:xfrm>
              <a:off x="413004" y="1424940"/>
              <a:ext cx="1476756" cy="565403"/>
            </a:xfrm>
            <a:prstGeom prst="rect">
              <a:avLst/>
            </a:prstGeom>
          </p:spPr>
        </p:pic>
        <p:pic>
          <p:nvPicPr>
            <p:cNvPr id="19" name="object 19"/>
            <p:cNvPicPr/>
            <p:nvPr/>
          </p:nvPicPr>
          <p:blipFill>
            <a:blip r:embed="rId12" cstate="print"/>
            <a:stretch>
              <a:fillRect/>
            </a:stretch>
          </p:blipFill>
          <p:spPr>
            <a:xfrm>
              <a:off x="502069" y="1468856"/>
              <a:ext cx="1186980" cy="315366"/>
            </a:xfrm>
            <a:prstGeom prst="rect">
              <a:avLst/>
            </a:prstGeom>
          </p:spPr>
        </p:pic>
        <p:sp>
          <p:nvSpPr>
            <p:cNvPr id="20" name="object 20"/>
            <p:cNvSpPr/>
            <p:nvPr/>
          </p:nvSpPr>
          <p:spPr>
            <a:xfrm>
              <a:off x="502069" y="1468856"/>
              <a:ext cx="1187450" cy="315595"/>
            </a:xfrm>
            <a:custGeom>
              <a:avLst/>
              <a:gdLst/>
              <a:ahLst/>
              <a:cxnLst/>
              <a:rect l="l" t="t" r="r" b="b"/>
              <a:pathLst>
                <a:path w="1187450" h="315594">
                  <a:moveTo>
                    <a:pt x="0" y="315366"/>
                  </a:moveTo>
                  <a:lnTo>
                    <a:pt x="1186980" y="315366"/>
                  </a:lnTo>
                  <a:lnTo>
                    <a:pt x="1186980" y="0"/>
                  </a:lnTo>
                  <a:lnTo>
                    <a:pt x="0" y="0"/>
                  </a:lnTo>
                  <a:lnTo>
                    <a:pt x="0" y="315366"/>
                  </a:lnTo>
                  <a:close/>
                </a:path>
              </a:pathLst>
            </a:custGeom>
            <a:ln w="9525">
              <a:solidFill>
                <a:srgbClr val="BD4A47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21" name="object 21"/>
          <p:cNvSpPr txBox="1"/>
          <p:nvPr/>
        </p:nvSpPr>
        <p:spPr>
          <a:xfrm>
            <a:off x="581050" y="1486915"/>
            <a:ext cx="1089660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dirty="0">
                <a:solidFill>
                  <a:srgbClr val="FFFFFF"/>
                </a:solidFill>
                <a:latin typeface="Calibri"/>
                <a:cs typeface="Calibri"/>
              </a:rPr>
              <a:t>Gneiss</a:t>
            </a:r>
            <a:r>
              <a:rPr sz="1800" spc="-5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800" spc="-10" dirty="0">
                <a:solidFill>
                  <a:srgbClr val="FFFFFF"/>
                </a:solidFill>
                <a:latin typeface="Calibri"/>
                <a:cs typeface="Calibri"/>
              </a:rPr>
              <a:t>folié</a:t>
            </a:r>
            <a:endParaRPr sz="1800">
              <a:latin typeface="Calibri"/>
              <a:cs typeface="Calibri"/>
            </a:endParaRPr>
          </a:p>
        </p:txBody>
      </p:sp>
      <p:grpSp>
        <p:nvGrpSpPr>
          <p:cNvPr id="22" name="object 22"/>
          <p:cNvGrpSpPr/>
          <p:nvPr/>
        </p:nvGrpSpPr>
        <p:grpSpPr>
          <a:xfrm>
            <a:off x="6594347" y="1164336"/>
            <a:ext cx="1906905" cy="565785"/>
            <a:chOff x="6594347" y="1164336"/>
            <a:chExt cx="1906905" cy="565785"/>
          </a:xfrm>
        </p:grpSpPr>
        <p:pic>
          <p:nvPicPr>
            <p:cNvPr id="23" name="object 23"/>
            <p:cNvPicPr/>
            <p:nvPr/>
          </p:nvPicPr>
          <p:blipFill>
            <a:blip r:embed="rId13" cstate="print"/>
            <a:stretch>
              <a:fillRect/>
            </a:stretch>
          </p:blipFill>
          <p:spPr>
            <a:xfrm>
              <a:off x="6635495" y="1184148"/>
              <a:ext cx="1708403" cy="409955"/>
            </a:xfrm>
            <a:prstGeom prst="rect">
              <a:avLst/>
            </a:prstGeom>
          </p:spPr>
        </p:pic>
        <p:pic>
          <p:nvPicPr>
            <p:cNvPr id="24" name="object 24"/>
            <p:cNvPicPr/>
            <p:nvPr/>
          </p:nvPicPr>
          <p:blipFill>
            <a:blip r:embed="rId14" cstate="print"/>
            <a:stretch>
              <a:fillRect/>
            </a:stretch>
          </p:blipFill>
          <p:spPr>
            <a:xfrm>
              <a:off x="6594347" y="1164336"/>
              <a:ext cx="1906524" cy="565403"/>
            </a:xfrm>
            <a:prstGeom prst="rect">
              <a:avLst/>
            </a:prstGeom>
          </p:spPr>
        </p:pic>
        <p:pic>
          <p:nvPicPr>
            <p:cNvPr id="25" name="object 25"/>
            <p:cNvPicPr/>
            <p:nvPr/>
          </p:nvPicPr>
          <p:blipFill>
            <a:blip r:embed="rId15" cstate="print"/>
            <a:stretch>
              <a:fillRect/>
            </a:stretch>
          </p:blipFill>
          <p:spPr>
            <a:xfrm>
              <a:off x="6682612" y="1208125"/>
              <a:ext cx="1614043" cy="315366"/>
            </a:xfrm>
            <a:prstGeom prst="rect">
              <a:avLst/>
            </a:prstGeom>
          </p:spPr>
        </p:pic>
        <p:sp>
          <p:nvSpPr>
            <p:cNvPr id="26" name="object 26"/>
            <p:cNvSpPr/>
            <p:nvPr/>
          </p:nvSpPr>
          <p:spPr>
            <a:xfrm>
              <a:off x="6682612" y="1208125"/>
              <a:ext cx="1614170" cy="315595"/>
            </a:xfrm>
            <a:custGeom>
              <a:avLst/>
              <a:gdLst/>
              <a:ahLst/>
              <a:cxnLst/>
              <a:rect l="l" t="t" r="r" b="b"/>
              <a:pathLst>
                <a:path w="1614170" h="315594">
                  <a:moveTo>
                    <a:pt x="0" y="315366"/>
                  </a:moveTo>
                  <a:lnTo>
                    <a:pt x="1614043" y="315366"/>
                  </a:lnTo>
                  <a:lnTo>
                    <a:pt x="1614043" y="0"/>
                  </a:lnTo>
                  <a:lnTo>
                    <a:pt x="0" y="0"/>
                  </a:lnTo>
                  <a:lnTo>
                    <a:pt x="0" y="315366"/>
                  </a:lnTo>
                  <a:close/>
                </a:path>
              </a:pathLst>
            </a:custGeom>
            <a:ln w="9525">
              <a:solidFill>
                <a:srgbClr val="BD4A47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27" name="object 27"/>
          <p:cNvSpPr txBox="1"/>
          <p:nvPr/>
        </p:nvSpPr>
        <p:spPr>
          <a:xfrm>
            <a:off x="6762368" y="1226311"/>
            <a:ext cx="152082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dirty="0">
                <a:solidFill>
                  <a:srgbClr val="FFFFFF"/>
                </a:solidFill>
                <a:latin typeface="Calibri"/>
                <a:cs typeface="Calibri"/>
              </a:rPr>
              <a:t>…</a:t>
            </a:r>
            <a:r>
              <a:rPr sz="1800" spc="-4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800" dirty="0">
                <a:solidFill>
                  <a:srgbClr val="FFFFFF"/>
                </a:solidFill>
                <a:latin typeface="Calibri"/>
                <a:cs typeface="Calibri"/>
              </a:rPr>
              <a:t>avec</a:t>
            </a:r>
            <a:r>
              <a:rPr sz="1800" spc="-3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800" spc="-10" dirty="0">
                <a:solidFill>
                  <a:srgbClr val="FFFFFF"/>
                </a:solidFill>
                <a:latin typeface="Calibri"/>
                <a:cs typeface="Calibri"/>
              </a:rPr>
              <a:t>linéation</a:t>
            </a:r>
            <a:endParaRPr sz="1800">
              <a:latin typeface="Calibri"/>
              <a:cs typeface="Calibri"/>
            </a:endParaRPr>
          </a:p>
        </p:txBody>
      </p:sp>
      <p:grpSp>
        <p:nvGrpSpPr>
          <p:cNvPr id="28" name="object 28"/>
          <p:cNvGrpSpPr/>
          <p:nvPr/>
        </p:nvGrpSpPr>
        <p:grpSpPr>
          <a:xfrm>
            <a:off x="1487424" y="4372349"/>
            <a:ext cx="7541259" cy="2486025"/>
            <a:chOff x="1487424" y="4372349"/>
            <a:chExt cx="7541259" cy="2486025"/>
          </a:xfrm>
        </p:grpSpPr>
        <p:pic>
          <p:nvPicPr>
            <p:cNvPr id="29" name="object 29"/>
            <p:cNvPicPr/>
            <p:nvPr/>
          </p:nvPicPr>
          <p:blipFill>
            <a:blip r:embed="rId16" cstate="print"/>
            <a:stretch>
              <a:fillRect/>
            </a:stretch>
          </p:blipFill>
          <p:spPr>
            <a:xfrm>
              <a:off x="1487424" y="4497322"/>
              <a:ext cx="3634740" cy="2360676"/>
            </a:xfrm>
            <a:prstGeom prst="rect">
              <a:avLst/>
            </a:prstGeom>
          </p:spPr>
        </p:pic>
        <p:pic>
          <p:nvPicPr>
            <p:cNvPr id="30" name="object 30"/>
            <p:cNvPicPr/>
            <p:nvPr/>
          </p:nvPicPr>
          <p:blipFill>
            <a:blip r:embed="rId17" cstate="print"/>
            <a:stretch>
              <a:fillRect/>
            </a:stretch>
          </p:blipFill>
          <p:spPr>
            <a:xfrm>
              <a:off x="1551559" y="4561666"/>
              <a:ext cx="3452495" cy="2179701"/>
            </a:xfrm>
            <a:prstGeom prst="rect">
              <a:avLst/>
            </a:prstGeom>
          </p:spPr>
        </p:pic>
        <p:sp>
          <p:nvSpPr>
            <p:cNvPr id="31" name="object 31"/>
            <p:cNvSpPr/>
            <p:nvPr/>
          </p:nvSpPr>
          <p:spPr>
            <a:xfrm>
              <a:off x="1532509" y="4542616"/>
              <a:ext cx="3490595" cy="2218055"/>
            </a:xfrm>
            <a:custGeom>
              <a:avLst/>
              <a:gdLst/>
              <a:ahLst/>
              <a:cxnLst/>
              <a:rect l="l" t="t" r="r" b="b"/>
              <a:pathLst>
                <a:path w="3490595" h="2218054">
                  <a:moveTo>
                    <a:pt x="0" y="2217801"/>
                  </a:moveTo>
                  <a:lnTo>
                    <a:pt x="3490595" y="2217801"/>
                  </a:lnTo>
                  <a:lnTo>
                    <a:pt x="3490595" y="0"/>
                  </a:lnTo>
                  <a:lnTo>
                    <a:pt x="0" y="0"/>
                  </a:lnTo>
                  <a:lnTo>
                    <a:pt x="0" y="2217801"/>
                  </a:lnTo>
                  <a:close/>
                </a:path>
              </a:pathLst>
            </a:custGeom>
            <a:ln w="381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32" name="object 32"/>
            <p:cNvPicPr/>
            <p:nvPr/>
          </p:nvPicPr>
          <p:blipFill>
            <a:blip r:embed="rId18" cstate="print"/>
            <a:stretch>
              <a:fillRect/>
            </a:stretch>
          </p:blipFill>
          <p:spPr>
            <a:xfrm>
              <a:off x="5222747" y="4372349"/>
              <a:ext cx="3805424" cy="2389637"/>
            </a:xfrm>
            <a:prstGeom prst="rect">
              <a:avLst/>
            </a:prstGeom>
          </p:spPr>
        </p:pic>
      </p:grpSp>
      <p:sp>
        <p:nvSpPr>
          <p:cNvPr id="33" name="object 33"/>
          <p:cNvSpPr txBox="1"/>
          <p:nvPr/>
        </p:nvSpPr>
        <p:spPr>
          <a:xfrm>
            <a:off x="6539865" y="5418835"/>
            <a:ext cx="302260" cy="13208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700" dirty="0">
                <a:latin typeface="Calibri"/>
                <a:cs typeface="Calibri"/>
              </a:rPr>
              <a:t>I. </a:t>
            </a:r>
            <a:r>
              <a:rPr sz="700" spc="-20" dirty="0">
                <a:latin typeface="Calibri"/>
                <a:cs typeface="Calibri"/>
              </a:rPr>
              <a:t>BOUR</a:t>
            </a:r>
            <a:endParaRPr sz="7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1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5604668" y="231089"/>
            <a:ext cx="3335654" cy="26924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376555">
              <a:lnSpc>
                <a:spcPct val="100000"/>
              </a:lnSpc>
              <a:spcBef>
                <a:spcPts val="95"/>
              </a:spcBef>
            </a:pPr>
            <a:r>
              <a:rPr sz="1600" dirty="0">
                <a:solidFill>
                  <a:srgbClr val="FFFFFF"/>
                </a:solidFill>
                <a:latin typeface="Calibri"/>
                <a:cs typeface="Calibri"/>
              </a:rPr>
              <a:t>V</a:t>
            </a:r>
            <a:r>
              <a:rPr sz="1600" spc="-3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600" dirty="0">
                <a:solidFill>
                  <a:srgbClr val="FFFFFF"/>
                </a:solidFill>
                <a:latin typeface="Calibri"/>
                <a:cs typeface="Calibri"/>
              </a:rPr>
              <a:t>.</a:t>
            </a:r>
            <a:r>
              <a:rPr sz="1600" spc="-3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600" dirty="0">
                <a:solidFill>
                  <a:srgbClr val="FFFFFF"/>
                </a:solidFill>
                <a:latin typeface="Calibri"/>
                <a:cs typeface="Calibri"/>
              </a:rPr>
              <a:t>Les</a:t>
            </a:r>
            <a:r>
              <a:rPr sz="1600" spc="-3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600" dirty="0">
                <a:solidFill>
                  <a:srgbClr val="FFFFFF"/>
                </a:solidFill>
                <a:latin typeface="Calibri"/>
                <a:cs typeface="Calibri"/>
              </a:rPr>
              <a:t>roches</a:t>
            </a:r>
            <a:r>
              <a:rPr sz="1600" spc="-10" dirty="0">
                <a:solidFill>
                  <a:srgbClr val="FFFFFF"/>
                </a:solidFill>
                <a:latin typeface="Calibri"/>
                <a:cs typeface="Calibri"/>
              </a:rPr>
              <a:t> métamorphiques</a:t>
            </a:r>
            <a:endParaRPr sz="1600">
              <a:latin typeface="Calibri"/>
              <a:cs typeface="Calibri"/>
            </a:endParaRPr>
          </a:p>
        </p:txBody>
      </p:sp>
      <p:grpSp>
        <p:nvGrpSpPr>
          <p:cNvPr id="3" name="object 3"/>
          <p:cNvGrpSpPr/>
          <p:nvPr/>
        </p:nvGrpSpPr>
        <p:grpSpPr>
          <a:xfrm>
            <a:off x="54864" y="736091"/>
            <a:ext cx="8549640" cy="791210"/>
            <a:chOff x="54864" y="736091"/>
            <a:chExt cx="8549640" cy="791210"/>
          </a:xfrm>
        </p:grpSpPr>
        <p:pic>
          <p:nvPicPr>
            <p:cNvPr id="4" name="object 4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54864" y="736091"/>
              <a:ext cx="7360920" cy="513588"/>
            </a:xfrm>
            <a:prstGeom prst="rect">
              <a:avLst/>
            </a:prstGeom>
          </p:spPr>
        </p:pic>
        <p:pic>
          <p:nvPicPr>
            <p:cNvPr id="5" name="object 5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7107935" y="736091"/>
              <a:ext cx="1496568" cy="513588"/>
            </a:xfrm>
            <a:prstGeom prst="rect">
              <a:avLst/>
            </a:prstGeom>
          </p:spPr>
        </p:pic>
        <p:pic>
          <p:nvPicPr>
            <p:cNvPr id="6" name="object 6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54864" y="1005839"/>
              <a:ext cx="531876" cy="513588"/>
            </a:xfrm>
            <a:prstGeom prst="rect">
              <a:avLst/>
            </a:prstGeom>
          </p:spPr>
        </p:pic>
        <p:pic>
          <p:nvPicPr>
            <p:cNvPr id="7" name="object 7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330707" y="1013459"/>
              <a:ext cx="2516124" cy="513588"/>
            </a:xfrm>
            <a:prstGeom prst="rect">
              <a:avLst/>
            </a:prstGeom>
          </p:spPr>
        </p:pic>
      </p:grpSp>
      <p:sp>
        <p:nvSpPr>
          <p:cNvPr id="8" name="object 8"/>
          <p:cNvSpPr txBox="1">
            <a:spLocks noGrp="1"/>
          </p:cNvSpPr>
          <p:nvPr>
            <p:ph type="title"/>
          </p:nvPr>
        </p:nvSpPr>
        <p:spPr>
          <a:xfrm>
            <a:off x="186334" y="784352"/>
            <a:ext cx="8268970" cy="57721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b="1" dirty="0">
                <a:solidFill>
                  <a:srgbClr val="000000"/>
                </a:solidFill>
                <a:latin typeface="Calibri"/>
                <a:cs typeface="Calibri"/>
              </a:rPr>
              <a:t>Modification</a:t>
            </a:r>
            <a:r>
              <a:rPr sz="1800" b="1" spc="-55" dirty="0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sz="1800" b="1" spc="-10" dirty="0">
                <a:solidFill>
                  <a:srgbClr val="000000"/>
                </a:solidFill>
                <a:latin typeface="Calibri"/>
                <a:cs typeface="Calibri"/>
              </a:rPr>
              <a:t>texturale</a:t>
            </a:r>
            <a:r>
              <a:rPr sz="1800" b="1" spc="-30" dirty="0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sz="1800" b="1" dirty="0">
                <a:solidFill>
                  <a:srgbClr val="000000"/>
                </a:solidFill>
                <a:latin typeface="Calibri"/>
                <a:cs typeface="Calibri"/>
              </a:rPr>
              <a:t>et</a:t>
            </a:r>
            <a:r>
              <a:rPr sz="1800" b="1" spc="-60" dirty="0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sz="1800" b="1" dirty="0">
                <a:solidFill>
                  <a:srgbClr val="000000"/>
                </a:solidFill>
                <a:latin typeface="Calibri"/>
                <a:cs typeface="Calibri"/>
              </a:rPr>
              <a:t>structurale</a:t>
            </a:r>
            <a:r>
              <a:rPr sz="1800" b="1" spc="-30" dirty="0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sz="1800" b="1" dirty="0">
                <a:solidFill>
                  <a:srgbClr val="000000"/>
                </a:solidFill>
                <a:latin typeface="Calibri"/>
                <a:cs typeface="Calibri"/>
              </a:rPr>
              <a:t>de</a:t>
            </a:r>
            <a:r>
              <a:rPr sz="1800" b="1" spc="-60" dirty="0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sz="1800" b="1" dirty="0">
                <a:solidFill>
                  <a:srgbClr val="000000"/>
                </a:solidFill>
                <a:latin typeface="Calibri"/>
                <a:cs typeface="Calibri"/>
              </a:rPr>
              <a:t>la</a:t>
            </a:r>
            <a:r>
              <a:rPr sz="1800" b="1" spc="-20" dirty="0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sz="1800" b="1" dirty="0">
                <a:solidFill>
                  <a:srgbClr val="000000"/>
                </a:solidFill>
                <a:latin typeface="Calibri"/>
                <a:cs typeface="Calibri"/>
              </a:rPr>
              <a:t>roche</a:t>
            </a:r>
            <a:r>
              <a:rPr sz="1800" b="1" spc="-40" dirty="0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sz="1800" b="1" dirty="0">
                <a:solidFill>
                  <a:srgbClr val="000000"/>
                </a:solidFill>
                <a:latin typeface="Calibri"/>
                <a:cs typeface="Calibri"/>
              </a:rPr>
              <a:t>et</a:t>
            </a:r>
            <a:r>
              <a:rPr sz="1800" b="1" spc="-35" dirty="0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sz="1800" b="1" dirty="0">
                <a:solidFill>
                  <a:srgbClr val="000000"/>
                </a:solidFill>
                <a:latin typeface="Calibri"/>
                <a:cs typeface="Calibri"/>
              </a:rPr>
              <a:t>des</a:t>
            </a:r>
            <a:r>
              <a:rPr sz="1800" b="1" spc="-45" dirty="0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sz="1800" b="1" dirty="0">
                <a:solidFill>
                  <a:srgbClr val="000000"/>
                </a:solidFill>
                <a:latin typeface="Calibri"/>
                <a:cs typeface="Calibri"/>
              </a:rPr>
              <a:t>minéraux</a:t>
            </a:r>
            <a:r>
              <a:rPr sz="1800" b="1" spc="-45" dirty="0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sz="1800" b="1" dirty="0">
                <a:solidFill>
                  <a:srgbClr val="000000"/>
                </a:solidFill>
                <a:latin typeface="Calibri"/>
                <a:cs typeface="Calibri"/>
              </a:rPr>
              <a:t>suite</a:t>
            </a:r>
            <a:r>
              <a:rPr sz="1800" b="1" spc="-50" dirty="0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sz="1800" b="1" dirty="0">
                <a:solidFill>
                  <a:srgbClr val="000000"/>
                </a:solidFill>
                <a:latin typeface="Calibri"/>
                <a:cs typeface="Calibri"/>
              </a:rPr>
              <a:t>à</a:t>
            </a:r>
            <a:r>
              <a:rPr sz="1800" b="1" spc="-10" dirty="0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sz="1800" b="1" dirty="0">
                <a:solidFill>
                  <a:srgbClr val="000000"/>
                </a:solidFill>
                <a:latin typeface="Calibri"/>
                <a:cs typeface="Calibri"/>
              </a:rPr>
              <a:t>la </a:t>
            </a:r>
            <a:r>
              <a:rPr sz="1800" b="1" spc="-10" dirty="0">
                <a:solidFill>
                  <a:srgbClr val="000000"/>
                </a:solidFill>
                <a:latin typeface="Calibri"/>
                <a:cs typeface="Calibri"/>
              </a:rPr>
              <a:t>déformation</a:t>
            </a:r>
            <a:endParaRPr sz="180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  <a:spcBef>
                <a:spcPts val="20"/>
              </a:spcBef>
            </a:pPr>
            <a:r>
              <a:rPr sz="1800" dirty="0">
                <a:solidFill>
                  <a:srgbClr val="000000"/>
                </a:solidFill>
                <a:latin typeface="Wingdings"/>
                <a:cs typeface="Wingdings"/>
              </a:rPr>
              <a:t></a:t>
            </a:r>
            <a:r>
              <a:rPr sz="1800" spc="-80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800" u="sng" dirty="0">
                <a:solidFill>
                  <a:srgbClr val="000000"/>
                </a:solidFill>
                <a:uFill>
                  <a:solidFill>
                    <a:srgbClr val="000000"/>
                  </a:solidFill>
                </a:uFill>
              </a:rPr>
              <a:t>En</a:t>
            </a:r>
            <a:r>
              <a:rPr sz="1800" u="sng" spc="-20" dirty="0">
                <a:solidFill>
                  <a:srgbClr val="000000"/>
                </a:solidFill>
                <a:uFill>
                  <a:solidFill>
                    <a:srgbClr val="000000"/>
                  </a:solidFill>
                </a:uFill>
              </a:rPr>
              <a:t> </a:t>
            </a:r>
            <a:r>
              <a:rPr sz="1800" u="sng" spc="-10" dirty="0">
                <a:solidFill>
                  <a:srgbClr val="000000"/>
                </a:solidFill>
                <a:uFill>
                  <a:solidFill>
                    <a:srgbClr val="000000"/>
                  </a:solidFill>
                </a:uFill>
              </a:rPr>
              <a:t>contexte</a:t>
            </a:r>
            <a:r>
              <a:rPr sz="1800" u="sng" spc="-15" dirty="0">
                <a:solidFill>
                  <a:srgbClr val="000000"/>
                </a:solidFill>
                <a:uFill>
                  <a:solidFill>
                    <a:srgbClr val="000000"/>
                  </a:solidFill>
                </a:uFill>
              </a:rPr>
              <a:t> </a:t>
            </a:r>
            <a:r>
              <a:rPr sz="1800" u="sng" spc="-10" dirty="0">
                <a:solidFill>
                  <a:srgbClr val="000000"/>
                </a:solidFill>
                <a:uFill>
                  <a:solidFill>
                    <a:srgbClr val="000000"/>
                  </a:solidFill>
                </a:uFill>
              </a:rPr>
              <a:t>orogénique</a:t>
            </a:r>
            <a:endParaRPr sz="1800">
              <a:latin typeface="Times New Roman"/>
              <a:cs typeface="Times New Roman"/>
            </a:endParaRPr>
          </a:p>
        </p:txBody>
      </p:sp>
      <p:grpSp>
        <p:nvGrpSpPr>
          <p:cNvPr id="9" name="object 9"/>
          <p:cNvGrpSpPr/>
          <p:nvPr/>
        </p:nvGrpSpPr>
        <p:grpSpPr>
          <a:xfrm>
            <a:off x="107504" y="1484820"/>
            <a:ext cx="8956675" cy="5160010"/>
            <a:chOff x="107504" y="1484820"/>
            <a:chExt cx="8956675" cy="5160010"/>
          </a:xfrm>
        </p:grpSpPr>
        <p:pic>
          <p:nvPicPr>
            <p:cNvPr id="10" name="object 10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107504" y="1484820"/>
              <a:ext cx="8956421" cy="5159502"/>
            </a:xfrm>
            <a:prstGeom prst="rect">
              <a:avLst/>
            </a:prstGeom>
          </p:spPr>
        </p:pic>
        <p:pic>
          <p:nvPicPr>
            <p:cNvPr id="11" name="object 11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4162424" y="6142926"/>
              <a:ext cx="224662" cy="220256"/>
            </a:xfrm>
            <a:prstGeom prst="rect">
              <a:avLst/>
            </a:prstGeom>
          </p:spPr>
        </p:pic>
      </p:grpSp>
    </p:spTree>
  </p:cSld>
  <p:clrMapOvr>
    <a:masterClrMapping/>
  </p:clrMapOvr>
</p:sld>
</file>

<file path=ppt/slides/slide1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5604668" y="231089"/>
            <a:ext cx="3335654" cy="26924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376555">
              <a:lnSpc>
                <a:spcPct val="100000"/>
              </a:lnSpc>
              <a:spcBef>
                <a:spcPts val="95"/>
              </a:spcBef>
            </a:pPr>
            <a:r>
              <a:rPr sz="1600" dirty="0">
                <a:solidFill>
                  <a:srgbClr val="FFFFFF"/>
                </a:solidFill>
                <a:latin typeface="Calibri"/>
                <a:cs typeface="Calibri"/>
              </a:rPr>
              <a:t>V</a:t>
            </a:r>
            <a:r>
              <a:rPr sz="1600" spc="-3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600" dirty="0">
                <a:solidFill>
                  <a:srgbClr val="FFFFFF"/>
                </a:solidFill>
                <a:latin typeface="Calibri"/>
                <a:cs typeface="Calibri"/>
              </a:rPr>
              <a:t>.</a:t>
            </a:r>
            <a:r>
              <a:rPr sz="1600" spc="-3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600" dirty="0">
                <a:solidFill>
                  <a:srgbClr val="FFFFFF"/>
                </a:solidFill>
                <a:latin typeface="Calibri"/>
                <a:cs typeface="Calibri"/>
              </a:rPr>
              <a:t>Les</a:t>
            </a:r>
            <a:r>
              <a:rPr sz="1600" spc="-3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600" dirty="0">
                <a:solidFill>
                  <a:srgbClr val="FFFFFF"/>
                </a:solidFill>
                <a:latin typeface="Calibri"/>
                <a:cs typeface="Calibri"/>
              </a:rPr>
              <a:t>roches</a:t>
            </a:r>
            <a:r>
              <a:rPr sz="1600" spc="-10" dirty="0">
                <a:solidFill>
                  <a:srgbClr val="FFFFFF"/>
                </a:solidFill>
                <a:latin typeface="Calibri"/>
                <a:cs typeface="Calibri"/>
              </a:rPr>
              <a:t> métamorphiques</a:t>
            </a:r>
            <a:endParaRPr sz="1600">
              <a:latin typeface="Calibri"/>
              <a:cs typeface="Calibri"/>
            </a:endParaRPr>
          </a:p>
        </p:txBody>
      </p:sp>
      <p:grpSp>
        <p:nvGrpSpPr>
          <p:cNvPr id="3" name="object 3"/>
          <p:cNvGrpSpPr/>
          <p:nvPr/>
        </p:nvGrpSpPr>
        <p:grpSpPr>
          <a:xfrm>
            <a:off x="0" y="742187"/>
            <a:ext cx="6443980" cy="513715"/>
            <a:chOff x="0" y="742187"/>
            <a:chExt cx="6443980" cy="513715"/>
          </a:xfrm>
        </p:grpSpPr>
        <p:pic>
          <p:nvPicPr>
            <p:cNvPr id="4" name="object 4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0" y="742187"/>
              <a:ext cx="3279648" cy="513588"/>
            </a:xfrm>
            <a:prstGeom prst="rect">
              <a:avLst/>
            </a:prstGeom>
          </p:spPr>
        </p:pic>
        <p:pic>
          <p:nvPicPr>
            <p:cNvPr id="5" name="object 5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2971800" y="742187"/>
              <a:ext cx="1261872" cy="513588"/>
            </a:xfrm>
            <a:prstGeom prst="rect">
              <a:avLst/>
            </a:prstGeom>
          </p:spPr>
        </p:pic>
        <p:pic>
          <p:nvPicPr>
            <p:cNvPr id="6" name="object 6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3973067" y="742187"/>
              <a:ext cx="1278636" cy="513588"/>
            </a:xfrm>
            <a:prstGeom prst="rect">
              <a:avLst/>
            </a:prstGeom>
          </p:spPr>
        </p:pic>
        <p:pic>
          <p:nvPicPr>
            <p:cNvPr id="7" name="object 7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4943856" y="742187"/>
              <a:ext cx="1499615" cy="513588"/>
            </a:xfrm>
            <a:prstGeom prst="rect">
              <a:avLst/>
            </a:prstGeom>
          </p:spPr>
        </p:pic>
      </p:grpSp>
      <p:sp>
        <p:nvSpPr>
          <p:cNvPr id="8" name="object 8"/>
          <p:cNvSpPr txBox="1">
            <a:spLocks noGrp="1"/>
          </p:cNvSpPr>
          <p:nvPr>
            <p:ph type="title"/>
          </p:nvPr>
        </p:nvSpPr>
        <p:spPr>
          <a:xfrm>
            <a:off x="115315" y="791971"/>
            <a:ext cx="617791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b="1" dirty="0">
                <a:solidFill>
                  <a:srgbClr val="000000"/>
                </a:solidFill>
                <a:latin typeface="Calibri"/>
                <a:cs typeface="Calibri"/>
              </a:rPr>
              <a:t>Les</a:t>
            </a:r>
            <a:r>
              <a:rPr sz="1800" b="1" spc="-15" dirty="0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sz="1800" b="1" dirty="0">
                <a:solidFill>
                  <a:srgbClr val="000000"/>
                </a:solidFill>
                <a:latin typeface="Calibri"/>
                <a:cs typeface="Calibri"/>
              </a:rPr>
              <a:t>séries</a:t>
            </a:r>
            <a:r>
              <a:rPr sz="1800" b="1" spc="-35" dirty="0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sz="1800" b="1" spc="-10" dirty="0">
                <a:solidFill>
                  <a:srgbClr val="000000"/>
                </a:solidFill>
                <a:latin typeface="Calibri"/>
                <a:cs typeface="Calibri"/>
              </a:rPr>
              <a:t>métamorphiques,</a:t>
            </a:r>
            <a:r>
              <a:rPr sz="1800" b="1" spc="-40" dirty="0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sz="1800" b="1" dirty="0">
                <a:solidFill>
                  <a:srgbClr val="000000"/>
                </a:solidFill>
                <a:latin typeface="Calibri"/>
                <a:cs typeface="Calibri"/>
              </a:rPr>
              <a:t>du</a:t>
            </a:r>
            <a:r>
              <a:rPr sz="1800" b="1" spc="-5" dirty="0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sz="1800" b="1" dirty="0">
                <a:solidFill>
                  <a:srgbClr val="000000"/>
                </a:solidFill>
                <a:latin typeface="Calibri"/>
                <a:cs typeface="Calibri"/>
              </a:rPr>
              <a:t>protolithe</a:t>
            </a:r>
            <a:r>
              <a:rPr sz="1800" b="1" spc="-35" dirty="0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sz="1800" b="1" dirty="0">
                <a:solidFill>
                  <a:srgbClr val="000000"/>
                </a:solidFill>
                <a:latin typeface="Calibri"/>
                <a:cs typeface="Calibri"/>
              </a:rPr>
              <a:t>à</a:t>
            </a:r>
            <a:r>
              <a:rPr sz="1800" b="1" spc="-5" dirty="0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sz="1800" b="1" dirty="0">
                <a:solidFill>
                  <a:srgbClr val="000000"/>
                </a:solidFill>
                <a:latin typeface="Calibri"/>
                <a:cs typeface="Calibri"/>
              </a:rPr>
              <a:t>la roche</a:t>
            </a:r>
            <a:r>
              <a:rPr sz="1800" b="1" spc="-20" dirty="0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sz="1800" b="1" spc="-10" dirty="0">
                <a:solidFill>
                  <a:srgbClr val="000000"/>
                </a:solidFill>
                <a:latin typeface="Calibri"/>
                <a:cs typeface="Calibri"/>
              </a:rPr>
              <a:t>recristallisée</a:t>
            </a:r>
            <a:endParaRPr sz="1800">
              <a:latin typeface="Calibri"/>
              <a:cs typeface="Calibri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107016" y="1340713"/>
            <a:ext cx="8930005" cy="646430"/>
          </a:xfrm>
          <a:prstGeom prst="rect">
            <a:avLst/>
          </a:prstGeom>
          <a:solidFill>
            <a:srgbClr val="F79546"/>
          </a:solidFill>
          <a:ln w="25400">
            <a:solidFill>
              <a:srgbClr val="B66C30"/>
            </a:solidFill>
          </a:ln>
        </p:spPr>
        <p:txBody>
          <a:bodyPr vert="horz" wrap="square" lIns="0" tIns="45085" rIns="0" bIns="0" rtlCol="0">
            <a:spAutoFit/>
          </a:bodyPr>
          <a:lstStyle/>
          <a:p>
            <a:pPr marL="90805" marR="81915">
              <a:lnSpc>
                <a:spcPts val="2140"/>
              </a:lnSpc>
              <a:spcBef>
                <a:spcPts val="355"/>
              </a:spcBef>
              <a:tabLst>
                <a:tab pos="470534" algn="l"/>
                <a:tab pos="1138555" algn="l"/>
                <a:tab pos="1459865" algn="l"/>
                <a:tab pos="2150110" algn="l"/>
                <a:tab pos="2540635" algn="l"/>
                <a:tab pos="4236720" algn="l"/>
                <a:tab pos="4581525" algn="l"/>
                <a:tab pos="5194300" algn="l"/>
                <a:tab pos="6946900" algn="l"/>
                <a:tab pos="7358380" algn="l"/>
              </a:tabLst>
            </a:pPr>
            <a:r>
              <a:rPr sz="1800" spc="-50" dirty="0">
                <a:latin typeface="Wingdings"/>
                <a:cs typeface="Wingdings"/>
              </a:rPr>
              <a:t></a:t>
            </a:r>
            <a:r>
              <a:rPr sz="1800" dirty="0">
                <a:latin typeface="Times New Roman"/>
                <a:cs typeface="Times New Roman"/>
              </a:rPr>
              <a:t>	</a:t>
            </a:r>
            <a:r>
              <a:rPr sz="1800" spc="-10" dirty="0">
                <a:latin typeface="Calibri"/>
                <a:cs typeface="Calibri"/>
              </a:rPr>
              <a:t>Selon</a:t>
            </a:r>
            <a:r>
              <a:rPr sz="1800" dirty="0">
                <a:latin typeface="Calibri"/>
                <a:cs typeface="Calibri"/>
              </a:rPr>
              <a:t>	</a:t>
            </a:r>
            <a:r>
              <a:rPr sz="1800" spc="-25" dirty="0">
                <a:latin typeface="Calibri"/>
                <a:cs typeface="Calibri"/>
              </a:rPr>
              <a:t>le</a:t>
            </a:r>
            <a:r>
              <a:rPr sz="1800" dirty="0">
                <a:latin typeface="Calibri"/>
                <a:cs typeface="Calibri"/>
              </a:rPr>
              <a:t>	</a:t>
            </a:r>
            <a:r>
              <a:rPr sz="1800" spc="-10" dirty="0">
                <a:latin typeface="Calibri"/>
                <a:cs typeface="Calibri"/>
              </a:rPr>
              <a:t>degré</a:t>
            </a:r>
            <a:r>
              <a:rPr sz="1800" dirty="0">
                <a:latin typeface="Calibri"/>
                <a:cs typeface="Calibri"/>
              </a:rPr>
              <a:t>	</a:t>
            </a:r>
            <a:r>
              <a:rPr sz="1800" spc="-25" dirty="0">
                <a:latin typeface="Calibri"/>
                <a:cs typeface="Calibri"/>
              </a:rPr>
              <a:t>de</a:t>
            </a:r>
            <a:r>
              <a:rPr sz="1800" dirty="0">
                <a:latin typeface="Calibri"/>
                <a:cs typeface="Calibri"/>
              </a:rPr>
              <a:t>	</a:t>
            </a:r>
            <a:r>
              <a:rPr sz="1800" spc="-10" dirty="0">
                <a:latin typeface="Calibri"/>
                <a:cs typeface="Calibri"/>
              </a:rPr>
              <a:t>métamorphisme</a:t>
            </a:r>
            <a:r>
              <a:rPr sz="1800" dirty="0">
                <a:latin typeface="Calibri"/>
                <a:cs typeface="Calibri"/>
              </a:rPr>
              <a:t>	</a:t>
            </a:r>
            <a:r>
              <a:rPr sz="1800" spc="-25" dirty="0">
                <a:latin typeface="Calibri"/>
                <a:cs typeface="Calibri"/>
              </a:rPr>
              <a:t>et</a:t>
            </a:r>
            <a:r>
              <a:rPr sz="1800" dirty="0">
                <a:latin typeface="Calibri"/>
                <a:cs typeface="Calibri"/>
              </a:rPr>
              <a:t>	</a:t>
            </a:r>
            <a:r>
              <a:rPr sz="1800" spc="-20" dirty="0">
                <a:latin typeface="Calibri"/>
                <a:cs typeface="Calibri"/>
              </a:rPr>
              <a:t>donc</a:t>
            </a:r>
            <a:r>
              <a:rPr sz="1800" dirty="0">
                <a:latin typeface="Calibri"/>
                <a:cs typeface="Calibri"/>
              </a:rPr>
              <a:t>	</a:t>
            </a:r>
            <a:r>
              <a:rPr sz="1800" spc="-10" dirty="0">
                <a:latin typeface="Calibri"/>
                <a:cs typeface="Calibri"/>
              </a:rPr>
              <a:t>d’enfouissement,</a:t>
            </a:r>
            <a:r>
              <a:rPr sz="1800" dirty="0">
                <a:latin typeface="Calibri"/>
                <a:cs typeface="Calibri"/>
              </a:rPr>
              <a:t>	</a:t>
            </a:r>
            <a:r>
              <a:rPr sz="1800" spc="-25" dirty="0">
                <a:latin typeface="Calibri"/>
                <a:cs typeface="Calibri"/>
              </a:rPr>
              <a:t>les</a:t>
            </a:r>
            <a:r>
              <a:rPr sz="1800" dirty="0">
                <a:latin typeface="Calibri"/>
                <a:cs typeface="Calibri"/>
              </a:rPr>
              <a:t>	</a:t>
            </a:r>
            <a:r>
              <a:rPr sz="1800" spc="-10" dirty="0">
                <a:latin typeface="Calibri"/>
                <a:cs typeface="Calibri"/>
              </a:rPr>
              <a:t>transformations structurales</a:t>
            </a:r>
            <a:r>
              <a:rPr sz="1800" spc="-25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et</a:t>
            </a:r>
            <a:r>
              <a:rPr sz="1800" spc="-40" dirty="0">
                <a:latin typeface="Calibri"/>
                <a:cs typeface="Calibri"/>
              </a:rPr>
              <a:t> </a:t>
            </a:r>
            <a:r>
              <a:rPr sz="1800" spc="-10" dirty="0">
                <a:latin typeface="Calibri"/>
                <a:cs typeface="Calibri"/>
              </a:rPr>
              <a:t>minéralogiques </a:t>
            </a:r>
            <a:r>
              <a:rPr sz="1800" dirty="0">
                <a:latin typeface="Calibri"/>
                <a:cs typeface="Calibri"/>
              </a:rPr>
              <a:t>de</a:t>
            </a:r>
            <a:r>
              <a:rPr sz="1800" spc="-20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la</a:t>
            </a:r>
            <a:r>
              <a:rPr sz="1800" spc="-35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roche</a:t>
            </a:r>
            <a:r>
              <a:rPr sz="1800" spc="-15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ne</a:t>
            </a:r>
            <a:r>
              <a:rPr sz="1800" spc="-20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sont</a:t>
            </a:r>
            <a:r>
              <a:rPr sz="1800" spc="-45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pas</a:t>
            </a:r>
            <a:r>
              <a:rPr sz="1800" spc="-25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les</a:t>
            </a:r>
            <a:r>
              <a:rPr sz="1800" spc="-25" dirty="0">
                <a:latin typeface="Calibri"/>
                <a:cs typeface="Calibri"/>
              </a:rPr>
              <a:t> </a:t>
            </a:r>
            <a:r>
              <a:rPr sz="1800" spc="-10" dirty="0">
                <a:latin typeface="Calibri"/>
                <a:cs typeface="Calibri"/>
              </a:rPr>
              <a:t>mêmes.</a:t>
            </a:r>
            <a:endParaRPr sz="1800">
              <a:latin typeface="Calibri"/>
              <a:cs typeface="Calibri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107260" y="2139543"/>
            <a:ext cx="8930005" cy="646430"/>
          </a:xfrm>
          <a:prstGeom prst="rect">
            <a:avLst/>
          </a:prstGeom>
          <a:solidFill>
            <a:srgbClr val="F79546"/>
          </a:solidFill>
          <a:ln w="25400">
            <a:solidFill>
              <a:srgbClr val="B66C30"/>
            </a:solidFill>
          </a:ln>
        </p:spPr>
        <p:txBody>
          <a:bodyPr vert="horz" wrap="square" lIns="0" tIns="45085" rIns="0" bIns="0" rtlCol="0">
            <a:spAutoFit/>
          </a:bodyPr>
          <a:lstStyle/>
          <a:p>
            <a:pPr marL="91440" marR="83820">
              <a:lnSpc>
                <a:spcPts val="2140"/>
              </a:lnSpc>
              <a:spcBef>
                <a:spcPts val="355"/>
              </a:spcBef>
            </a:pPr>
            <a:r>
              <a:rPr sz="1800" dirty="0">
                <a:latin typeface="Wingdings"/>
                <a:cs typeface="Wingdings"/>
              </a:rPr>
              <a:t></a:t>
            </a:r>
            <a:r>
              <a:rPr sz="1800" spc="-55" dirty="0">
                <a:latin typeface="Times New Roman"/>
                <a:cs typeface="Times New Roman"/>
              </a:rPr>
              <a:t> </a:t>
            </a:r>
            <a:r>
              <a:rPr sz="1800" spc="-10" dirty="0">
                <a:latin typeface="Calibri"/>
                <a:cs typeface="Calibri"/>
              </a:rPr>
              <a:t>L’intensité</a:t>
            </a:r>
            <a:r>
              <a:rPr sz="1800" spc="15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de la déformation, de</a:t>
            </a:r>
            <a:r>
              <a:rPr sz="1800" spc="-5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la recristallisation</a:t>
            </a:r>
            <a:r>
              <a:rPr sz="1800" spc="5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et</a:t>
            </a:r>
            <a:r>
              <a:rPr sz="1800" spc="-10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du</a:t>
            </a:r>
            <a:r>
              <a:rPr sz="1800" spc="-5" dirty="0">
                <a:latin typeface="Calibri"/>
                <a:cs typeface="Calibri"/>
              </a:rPr>
              <a:t> </a:t>
            </a:r>
            <a:r>
              <a:rPr sz="1800" spc="-10" dirty="0">
                <a:latin typeface="Calibri"/>
                <a:cs typeface="Calibri"/>
              </a:rPr>
              <a:t>réarrangement </a:t>
            </a:r>
            <a:r>
              <a:rPr sz="1800" dirty="0">
                <a:latin typeface="Calibri"/>
                <a:cs typeface="Calibri"/>
              </a:rPr>
              <a:t>minéralogique</a:t>
            </a:r>
            <a:r>
              <a:rPr sz="1800" spc="5" dirty="0">
                <a:latin typeface="Calibri"/>
                <a:cs typeface="Calibri"/>
              </a:rPr>
              <a:t> </a:t>
            </a:r>
            <a:r>
              <a:rPr sz="1800" spc="-25" dirty="0">
                <a:latin typeface="Calibri"/>
                <a:cs typeface="Calibri"/>
              </a:rPr>
              <a:t>est </a:t>
            </a:r>
            <a:r>
              <a:rPr sz="1800" dirty="0">
                <a:latin typeface="Calibri"/>
                <a:cs typeface="Calibri"/>
              </a:rPr>
              <a:t>fonction</a:t>
            </a:r>
            <a:r>
              <a:rPr sz="1800" spc="-15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de</a:t>
            </a:r>
            <a:r>
              <a:rPr sz="1800" spc="-25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la</a:t>
            </a:r>
            <a:r>
              <a:rPr sz="1800" spc="-15" dirty="0">
                <a:latin typeface="Calibri"/>
                <a:cs typeface="Calibri"/>
              </a:rPr>
              <a:t> </a:t>
            </a:r>
            <a:r>
              <a:rPr sz="1800" spc="-10" dirty="0">
                <a:latin typeface="Calibri"/>
                <a:cs typeface="Calibri"/>
              </a:rPr>
              <a:t>profondeur</a:t>
            </a:r>
            <a:r>
              <a:rPr sz="1800" spc="-25" dirty="0">
                <a:latin typeface="Calibri"/>
                <a:cs typeface="Calibri"/>
              </a:rPr>
              <a:t> </a:t>
            </a:r>
            <a:r>
              <a:rPr sz="1800" spc="-20" dirty="0">
                <a:latin typeface="Calibri"/>
                <a:cs typeface="Calibri"/>
              </a:rPr>
              <a:t>d’enfouissement</a:t>
            </a:r>
            <a:r>
              <a:rPr sz="1800" spc="-40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et</a:t>
            </a:r>
            <a:r>
              <a:rPr sz="1800" spc="-20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de</a:t>
            </a:r>
            <a:r>
              <a:rPr sz="1800" spc="-30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la</a:t>
            </a:r>
            <a:r>
              <a:rPr sz="1800" spc="-15" dirty="0">
                <a:latin typeface="Calibri"/>
                <a:cs typeface="Calibri"/>
              </a:rPr>
              <a:t> </a:t>
            </a:r>
            <a:r>
              <a:rPr sz="1800" spc="-10" dirty="0">
                <a:latin typeface="Calibri"/>
                <a:cs typeface="Calibri"/>
              </a:rPr>
              <a:t>température.</a:t>
            </a:r>
            <a:endParaRPr sz="1800">
              <a:latin typeface="Calibri"/>
              <a:cs typeface="Calibri"/>
            </a:endParaRPr>
          </a:p>
        </p:txBody>
      </p:sp>
      <p:grpSp>
        <p:nvGrpSpPr>
          <p:cNvPr id="11" name="object 11"/>
          <p:cNvGrpSpPr/>
          <p:nvPr/>
        </p:nvGrpSpPr>
        <p:grpSpPr>
          <a:xfrm>
            <a:off x="94804" y="2914014"/>
            <a:ext cx="3125470" cy="3719195"/>
            <a:chOff x="94804" y="2914014"/>
            <a:chExt cx="3125470" cy="3719195"/>
          </a:xfrm>
        </p:grpSpPr>
        <p:sp>
          <p:nvSpPr>
            <p:cNvPr id="12" name="object 12"/>
            <p:cNvSpPr/>
            <p:nvPr/>
          </p:nvSpPr>
          <p:spPr>
            <a:xfrm>
              <a:off x="107504" y="2926714"/>
              <a:ext cx="3041015" cy="3693795"/>
            </a:xfrm>
            <a:custGeom>
              <a:avLst/>
              <a:gdLst/>
              <a:ahLst/>
              <a:cxnLst/>
              <a:rect l="l" t="t" r="r" b="b"/>
              <a:pathLst>
                <a:path w="3041015" h="3693795">
                  <a:moveTo>
                    <a:pt x="3040888" y="0"/>
                  </a:moveTo>
                  <a:lnTo>
                    <a:pt x="0" y="0"/>
                  </a:lnTo>
                  <a:lnTo>
                    <a:pt x="0" y="3693287"/>
                  </a:lnTo>
                  <a:lnTo>
                    <a:pt x="3040888" y="3693287"/>
                  </a:lnTo>
                  <a:lnTo>
                    <a:pt x="3040888" y="0"/>
                  </a:lnTo>
                  <a:close/>
                </a:path>
              </a:pathLst>
            </a:custGeom>
            <a:solidFill>
              <a:srgbClr val="F7954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" name="object 13"/>
            <p:cNvSpPr/>
            <p:nvPr/>
          </p:nvSpPr>
          <p:spPr>
            <a:xfrm>
              <a:off x="107504" y="2926714"/>
              <a:ext cx="3041015" cy="3693795"/>
            </a:xfrm>
            <a:custGeom>
              <a:avLst/>
              <a:gdLst/>
              <a:ahLst/>
              <a:cxnLst/>
              <a:rect l="l" t="t" r="r" b="b"/>
              <a:pathLst>
                <a:path w="3041015" h="3693795">
                  <a:moveTo>
                    <a:pt x="0" y="3693287"/>
                  </a:moveTo>
                  <a:lnTo>
                    <a:pt x="3040888" y="3693287"/>
                  </a:lnTo>
                  <a:lnTo>
                    <a:pt x="3040888" y="0"/>
                  </a:lnTo>
                  <a:lnTo>
                    <a:pt x="0" y="0"/>
                  </a:lnTo>
                  <a:lnTo>
                    <a:pt x="0" y="3693287"/>
                  </a:lnTo>
                  <a:close/>
                </a:path>
              </a:pathLst>
            </a:custGeom>
            <a:ln w="25400">
              <a:solidFill>
                <a:srgbClr val="B66C3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4" name="object 14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1962911" y="5090160"/>
              <a:ext cx="1257300" cy="513587"/>
            </a:xfrm>
            <a:prstGeom prst="rect">
              <a:avLst/>
            </a:prstGeom>
          </p:spPr>
        </p:pic>
      </p:grpSp>
      <p:sp>
        <p:nvSpPr>
          <p:cNvPr id="15" name="object 15"/>
          <p:cNvSpPr txBox="1"/>
          <p:nvPr/>
        </p:nvSpPr>
        <p:spPr>
          <a:xfrm>
            <a:off x="199034" y="2945129"/>
            <a:ext cx="2871470" cy="112331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286385" marR="6350" indent="-287020" algn="just">
              <a:lnSpc>
                <a:spcPct val="100000"/>
              </a:lnSpc>
              <a:spcBef>
                <a:spcPts val="100"/>
              </a:spcBef>
            </a:pPr>
            <a:r>
              <a:rPr sz="1800" dirty="0">
                <a:latin typeface="Wingdings"/>
                <a:cs typeface="Wingdings"/>
              </a:rPr>
              <a:t></a:t>
            </a:r>
            <a:r>
              <a:rPr sz="1800" spc="2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Calibri"/>
                <a:cs typeface="Calibri"/>
              </a:rPr>
              <a:t>Il</a:t>
            </a:r>
            <a:r>
              <a:rPr sz="1800" spc="495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se</a:t>
            </a:r>
            <a:r>
              <a:rPr sz="1800" spc="45" dirty="0">
                <a:latin typeface="Calibri"/>
                <a:cs typeface="Calibri"/>
              </a:rPr>
              <a:t>  </a:t>
            </a:r>
            <a:r>
              <a:rPr sz="1800" dirty="0">
                <a:latin typeface="Calibri"/>
                <a:cs typeface="Calibri"/>
              </a:rPr>
              <a:t>développe</a:t>
            </a:r>
            <a:r>
              <a:rPr sz="1800" spc="50" dirty="0">
                <a:latin typeface="Calibri"/>
                <a:cs typeface="Calibri"/>
              </a:rPr>
              <a:t>  </a:t>
            </a:r>
            <a:r>
              <a:rPr sz="1800" dirty="0">
                <a:latin typeface="Calibri"/>
                <a:cs typeface="Calibri"/>
              </a:rPr>
              <a:t>une</a:t>
            </a:r>
            <a:r>
              <a:rPr sz="1800" spc="45" dirty="0">
                <a:latin typeface="Calibri"/>
                <a:cs typeface="Calibri"/>
              </a:rPr>
              <a:t>  </a:t>
            </a:r>
            <a:r>
              <a:rPr sz="1800" spc="-20" dirty="0">
                <a:latin typeface="Calibri"/>
                <a:cs typeface="Calibri"/>
              </a:rPr>
              <a:t>suite </a:t>
            </a:r>
            <a:r>
              <a:rPr sz="1800" dirty="0">
                <a:latin typeface="Calibri"/>
                <a:cs typeface="Calibri"/>
              </a:rPr>
              <a:t>bien</a:t>
            </a:r>
            <a:r>
              <a:rPr sz="1800" spc="355" dirty="0">
                <a:latin typeface="Calibri"/>
                <a:cs typeface="Calibri"/>
              </a:rPr>
              <a:t>     </a:t>
            </a:r>
            <a:r>
              <a:rPr sz="1800" dirty="0">
                <a:latin typeface="Calibri"/>
                <a:cs typeface="Calibri"/>
              </a:rPr>
              <a:t>spécifique</a:t>
            </a:r>
            <a:r>
              <a:rPr sz="1800" spc="350" dirty="0">
                <a:latin typeface="Calibri"/>
                <a:cs typeface="Calibri"/>
              </a:rPr>
              <a:t>     </a:t>
            </a:r>
            <a:r>
              <a:rPr sz="1800" spc="-25" dirty="0">
                <a:latin typeface="Calibri"/>
                <a:cs typeface="Calibri"/>
              </a:rPr>
              <a:t>de </a:t>
            </a:r>
            <a:r>
              <a:rPr sz="1800" spc="-10" dirty="0">
                <a:latin typeface="Calibri"/>
                <a:cs typeface="Calibri"/>
              </a:rPr>
              <a:t>minéraux.</a:t>
            </a:r>
            <a:endParaRPr sz="1800">
              <a:latin typeface="Calibri"/>
              <a:cs typeface="Calibri"/>
            </a:endParaRPr>
          </a:p>
          <a:p>
            <a:pPr algn="just">
              <a:lnSpc>
                <a:spcPct val="100000"/>
              </a:lnSpc>
            </a:pPr>
            <a:r>
              <a:rPr sz="1800" dirty="0">
                <a:latin typeface="Wingdings"/>
                <a:cs typeface="Wingdings"/>
              </a:rPr>
              <a:t></a:t>
            </a:r>
            <a:r>
              <a:rPr sz="1800" spc="3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Calibri"/>
                <a:cs typeface="Calibri"/>
              </a:rPr>
              <a:t>A</a:t>
            </a:r>
            <a:r>
              <a:rPr sz="1800" spc="475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partir</a:t>
            </a:r>
            <a:r>
              <a:rPr sz="1800" spc="465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de</a:t>
            </a:r>
            <a:r>
              <a:rPr sz="1800" spc="484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la</a:t>
            </a:r>
            <a:r>
              <a:rPr sz="1800" spc="484" dirty="0">
                <a:latin typeface="Calibri"/>
                <a:cs typeface="Calibri"/>
              </a:rPr>
              <a:t> </a:t>
            </a:r>
            <a:r>
              <a:rPr sz="1800" spc="-10" dirty="0">
                <a:latin typeface="Calibri"/>
                <a:cs typeface="Calibri"/>
              </a:rPr>
              <a:t>paragénèse</a:t>
            </a:r>
            <a:endParaRPr sz="1800">
              <a:latin typeface="Calibri"/>
              <a:cs typeface="Calibri"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2378710" y="4042664"/>
            <a:ext cx="691515" cy="574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R="5080" algn="r">
              <a:lnSpc>
                <a:spcPct val="100000"/>
              </a:lnSpc>
              <a:spcBef>
                <a:spcPts val="100"/>
              </a:spcBef>
            </a:pPr>
            <a:r>
              <a:rPr sz="1800" spc="-25" dirty="0">
                <a:latin typeface="Calibri"/>
                <a:cs typeface="Calibri"/>
              </a:rPr>
              <a:t>du</a:t>
            </a:r>
            <a:endParaRPr sz="1800">
              <a:latin typeface="Calibri"/>
              <a:cs typeface="Calibri"/>
            </a:endParaRPr>
          </a:p>
          <a:p>
            <a:pPr marR="5080" algn="r">
              <a:lnSpc>
                <a:spcPct val="100000"/>
              </a:lnSpc>
              <a:tabLst>
                <a:tab pos="400685" algn="l"/>
              </a:tabLst>
            </a:pPr>
            <a:r>
              <a:rPr sz="1800" spc="-25" dirty="0">
                <a:latin typeface="Calibri"/>
                <a:cs typeface="Calibri"/>
              </a:rPr>
              <a:t>il</a:t>
            </a:r>
            <a:r>
              <a:rPr sz="1800" dirty="0">
                <a:latin typeface="Calibri"/>
                <a:cs typeface="Calibri"/>
              </a:rPr>
              <a:t>	</a:t>
            </a:r>
            <a:r>
              <a:rPr sz="1800" spc="-25" dirty="0">
                <a:latin typeface="Calibri"/>
                <a:cs typeface="Calibri"/>
              </a:rPr>
              <a:t>est</a:t>
            </a:r>
            <a:endParaRPr sz="1800">
              <a:latin typeface="Calibri"/>
              <a:cs typeface="Calibri"/>
            </a:endParaRPr>
          </a:p>
        </p:txBody>
      </p:sp>
      <p:sp>
        <p:nvSpPr>
          <p:cNvPr id="17" name="object 17"/>
          <p:cNvSpPr txBox="1"/>
          <p:nvPr/>
        </p:nvSpPr>
        <p:spPr>
          <a:xfrm>
            <a:off x="485546" y="4042664"/>
            <a:ext cx="1656714" cy="8483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R="5080">
              <a:lnSpc>
                <a:spcPct val="100000"/>
              </a:lnSpc>
              <a:spcBef>
                <a:spcPts val="100"/>
              </a:spcBef>
              <a:tabLst>
                <a:tab pos="900430" algn="l"/>
                <a:tab pos="1482725" algn="l"/>
              </a:tabLst>
            </a:pPr>
            <a:r>
              <a:rPr sz="1800" spc="-10" dirty="0">
                <a:latin typeface="Calibri"/>
                <a:cs typeface="Calibri"/>
              </a:rPr>
              <a:t>résultant métamorphisme, possible</a:t>
            </a:r>
            <a:r>
              <a:rPr sz="1800" dirty="0">
                <a:latin typeface="Calibri"/>
                <a:cs typeface="Calibri"/>
              </a:rPr>
              <a:t>	</a:t>
            </a:r>
            <a:r>
              <a:rPr sz="1800" spc="-20" dirty="0">
                <a:latin typeface="Calibri"/>
                <a:cs typeface="Calibri"/>
              </a:rPr>
              <a:t>dans</a:t>
            </a:r>
            <a:r>
              <a:rPr sz="1800" dirty="0">
                <a:latin typeface="Calibri"/>
                <a:cs typeface="Calibri"/>
              </a:rPr>
              <a:t>	</a:t>
            </a:r>
            <a:r>
              <a:rPr sz="1800" spc="-25" dirty="0">
                <a:latin typeface="Calibri"/>
                <a:cs typeface="Calibri"/>
              </a:rPr>
              <a:t>la</a:t>
            </a:r>
            <a:endParaRPr sz="1800">
              <a:latin typeface="Calibri"/>
              <a:cs typeface="Calibri"/>
            </a:endParaRPr>
          </a:p>
        </p:txBody>
      </p:sp>
      <p:sp>
        <p:nvSpPr>
          <p:cNvPr id="18" name="object 18"/>
          <p:cNvSpPr txBox="1"/>
          <p:nvPr/>
        </p:nvSpPr>
        <p:spPr>
          <a:xfrm>
            <a:off x="2270505" y="4591304"/>
            <a:ext cx="798830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100"/>
              </a:spcBef>
            </a:pPr>
            <a:r>
              <a:rPr sz="1800" spc="-10" dirty="0">
                <a:latin typeface="Calibri"/>
                <a:cs typeface="Calibri"/>
              </a:rPr>
              <a:t>majorité</a:t>
            </a:r>
            <a:endParaRPr sz="1800">
              <a:latin typeface="Calibri"/>
              <a:cs typeface="Calibri"/>
            </a:endParaRPr>
          </a:p>
        </p:txBody>
      </p:sp>
      <p:sp>
        <p:nvSpPr>
          <p:cNvPr id="19" name="object 19"/>
          <p:cNvSpPr txBox="1"/>
          <p:nvPr/>
        </p:nvSpPr>
        <p:spPr>
          <a:xfrm>
            <a:off x="485546" y="4865623"/>
            <a:ext cx="2585085" cy="167195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100"/>
              </a:spcBef>
            </a:pPr>
            <a:r>
              <a:rPr sz="1800" dirty="0">
                <a:latin typeface="Calibri"/>
                <a:cs typeface="Calibri"/>
              </a:rPr>
              <a:t>des</a:t>
            </a:r>
            <a:r>
              <a:rPr sz="1800" spc="440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cas</a:t>
            </a:r>
            <a:r>
              <a:rPr sz="1800" spc="450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de</a:t>
            </a:r>
            <a:r>
              <a:rPr sz="1800" spc="450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remonter</a:t>
            </a:r>
            <a:r>
              <a:rPr sz="1800" spc="440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à</a:t>
            </a:r>
            <a:r>
              <a:rPr sz="1800" spc="455" dirty="0">
                <a:latin typeface="Calibri"/>
                <a:cs typeface="Calibri"/>
              </a:rPr>
              <a:t> </a:t>
            </a:r>
            <a:r>
              <a:rPr sz="1800" spc="-25" dirty="0">
                <a:latin typeface="Calibri"/>
                <a:cs typeface="Calibri"/>
              </a:rPr>
              <a:t>la</a:t>
            </a:r>
            <a:endParaRPr sz="1800">
              <a:latin typeface="Calibri"/>
              <a:cs typeface="Calibri"/>
            </a:endParaRPr>
          </a:p>
          <a:p>
            <a:pPr>
              <a:lnSpc>
                <a:spcPct val="100000"/>
              </a:lnSpc>
            </a:pPr>
            <a:r>
              <a:rPr sz="1800" dirty="0">
                <a:latin typeface="Calibri"/>
                <a:cs typeface="Calibri"/>
              </a:rPr>
              <a:t>roche</a:t>
            </a:r>
            <a:r>
              <a:rPr sz="1800" spc="150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originelle</a:t>
            </a:r>
            <a:r>
              <a:rPr sz="1800" spc="180" dirty="0">
                <a:latin typeface="Calibri"/>
                <a:cs typeface="Calibri"/>
              </a:rPr>
              <a:t> </a:t>
            </a:r>
            <a:r>
              <a:rPr sz="1800" spc="-10" dirty="0">
                <a:latin typeface="Calibri"/>
                <a:cs typeface="Calibri"/>
              </a:rPr>
              <a:t>(</a:t>
            </a:r>
            <a:r>
              <a:rPr sz="1800" b="1" u="sng" spc="-10" dirty="0">
                <a:solidFill>
                  <a:srgbClr val="FF0000"/>
                </a:solidFill>
                <a:uFill>
                  <a:solidFill>
                    <a:srgbClr val="FF0000"/>
                  </a:solidFill>
                </a:uFill>
                <a:latin typeface="Calibri"/>
                <a:cs typeface="Calibri"/>
              </a:rPr>
              <a:t>protolithe</a:t>
            </a:r>
            <a:endParaRPr sz="1800">
              <a:latin typeface="Calibri"/>
              <a:cs typeface="Calibri"/>
            </a:endParaRPr>
          </a:p>
          <a:p>
            <a:pPr marR="5080">
              <a:lnSpc>
                <a:spcPct val="100000"/>
              </a:lnSpc>
              <a:tabLst>
                <a:tab pos="796925" algn="l"/>
                <a:tab pos="1184275" algn="l"/>
                <a:tab pos="1793875" algn="l"/>
                <a:tab pos="2336165" algn="l"/>
              </a:tabLst>
            </a:pPr>
            <a:r>
              <a:rPr sz="1800" dirty="0">
                <a:latin typeface="Calibri"/>
                <a:cs typeface="Calibri"/>
              </a:rPr>
              <a:t>=</a:t>
            </a:r>
            <a:r>
              <a:rPr sz="1800" spc="415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roche</a:t>
            </a:r>
            <a:r>
              <a:rPr sz="1800" spc="425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mère),</a:t>
            </a:r>
            <a:r>
              <a:rPr sz="1800" spc="415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avant</a:t>
            </a:r>
            <a:r>
              <a:rPr sz="1800" spc="409" dirty="0">
                <a:latin typeface="Calibri"/>
                <a:cs typeface="Calibri"/>
              </a:rPr>
              <a:t> </a:t>
            </a:r>
            <a:r>
              <a:rPr sz="1800" spc="-25" dirty="0">
                <a:latin typeface="Calibri"/>
                <a:cs typeface="Calibri"/>
              </a:rPr>
              <a:t>que </a:t>
            </a:r>
            <a:r>
              <a:rPr sz="1800" spc="-10" dirty="0">
                <a:latin typeface="Calibri"/>
                <a:cs typeface="Calibri"/>
              </a:rPr>
              <a:t>celle-</a:t>
            </a:r>
            <a:r>
              <a:rPr sz="1800" spc="-25" dirty="0">
                <a:latin typeface="Calibri"/>
                <a:cs typeface="Calibri"/>
              </a:rPr>
              <a:t>ci</a:t>
            </a:r>
            <a:r>
              <a:rPr sz="1800" dirty="0">
                <a:latin typeface="Calibri"/>
                <a:cs typeface="Calibri"/>
              </a:rPr>
              <a:t>	</a:t>
            </a:r>
            <a:r>
              <a:rPr sz="1800" spc="-25" dirty="0">
                <a:latin typeface="Calibri"/>
                <a:cs typeface="Calibri"/>
              </a:rPr>
              <a:t>ait</a:t>
            </a:r>
            <a:r>
              <a:rPr sz="1800" dirty="0">
                <a:latin typeface="Calibri"/>
                <a:cs typeface="Calibri"/>
              </a:rPr>
              <a:t>	</a:t>
            </a:r>
            <a:r>
              <a:rPr sz="1800" spc="-20" dirty="0">
                <a:latin typeface="Calibri"/>
                <a:cs typeface="Calibri"/>
              </a:rPr>
              <a:t>subit</a:t>
            </a:r>
            <a:r>
              <a:rPr sz="1800" dirty="0">
                <a:latin typeface="Calibri"/>
                <a:cs typeface="Calibri"/>
              </a:rPr>
              <a:t>	</a:t>
            </a:r>
            <a:r>
              <a:rPr sz="1800" spc="-20" dirty="0">
                <a:latin typeface="Calibri"/>
                <a:cs typeface="Calibri"/>
              </a:rPr>
              <a:t>trop</a:t>
            </a:r>
            <a:r>
              <a:rPr sz="1800" dirty="0">
                <a:latin typeface="Calibri"/>
                <a:cs typeface="Calibri"/>
              </a:rPr>
              <a:t>	</a:t>
            </a:r>
            <a:r>
              <a:rPr sz="1800" spc="-25" dirty="0">
                <a:latin typeface="Calibri"/>
                <a:cs typeface="Calibri"/>
              </a:rPr>
              <a:t>de </a:t>
            </a:r>
            <a:r>
              <a:rPr sz="1800" spc="-10" dirty="0">
                <a:latin typeface="Calibri"/>
                <a:cs typeface="Calibri"/>
              </a:rPr>
              <a:t>transformations minéralogiques.</a:t>
            </a:r>
            <a:endParaRPr sz="1800">
              <a:latin typeface="Calibri"/>
              <a:cs typeface="Calibri"/>
            </a:endParaRPr>
          </a:p>
        </p:txBody>
      </p:sp>
      <p:pic>
        <p:nvPicPr>
          <p:cNvPr id="20" name="object 20"/>
          <p:cNvPicPr/>
          <p:nvPr/>
        </p:nvPicPr>
        <p:blipFill>
          <a:blip r:embed="rId7" cstate="print"/>
          <a:stretch>
            <a:fillRect/>
          </a:stretch>
        </p:blipFill>
        <p:spPr>
          <a:xfrm>
            <a:off x="3203448" y="2837686"/>
            <a:ext cx="5907024" cy="3904488"/>
          </a:xfrm>
          <a:prstGeom prst="rect">
            <a:avLst/>
          </a:prstGeom>
        </p:spPr>
      </p:pic>
      <p:sp>
        <p:nvSpPr>
          <p:cNvPr id="21" name="object 21"/>
          <p:cNvSpPr txBox="1"/>
          <p:nvPr/>
        </p:nvSpPr>
        <p:spPr>
          <a:xfrm>
            <a:off x="3275584" y="5661240"/>
            <a:ext cx="2808605" cy="954405"/>
          </a:xfrm>
          <a:prstGeom prst="rect">
            <a:avLst/>
          </a:prstGeom>
          <a:solidFill>
            <a:srgbClr val="FFFFFF"/>
          </a:solidFill>
          <a:ln w="25400">
            <a:solidFill>
              <a:srgbClr val="C0504D"/>
            </a:solidFill>
          </a:ln>
        </p:spPr>
        <p:txBody>
          <a:bodyPr vert="horz" wrap="square" lIns="0" tIns="34925" rIns="0" bIns="0" rtlCol="0">
            <a:spAutoFit/>
          </a:bodyPr>
          <a:lstStyle/>
          <a:p>
            <a:pPr marL="91440">
              <a:lnSpc>
                <a:spcPts val="1660"/>
              </a:lnSpc>
              <a:spcBef>
                <a:spcPts val="275"/>
              </a:spcBef>
            </a:pPr>
            <a:r>
              <a:rPr sz="1400" i="1" dirty="0">
                <a:latin typeface="Calibri"/>
                <a:cs typeface="Calibri"/>
              </a:rPr>
              <a:t>Degré</a:t>
            </a:r>
            <a:r>
              <a:rPr sz="1400" i="1" spc="-30" dirty="0">
                <a:latin typeface="Calibri"/>
                <a:cs typeface="Calibri"/>
              </a:rPr>
              <a:t> </a:t>
            </a:r>
            <a:r>
              <a:rPr sz="1400" i="1" spc="-10" dirty="0">
                <a:latin typeface="Calibri"/>
                <a:cs typeface="Calibri"/>
              </a:rPr>
              <a:t>croissant </a:t>
            </a:r>
            <a:r>
              <a:rPr sz="1400" i="1" dirty="0">
                <a:latin typeface="Calibri"/>
                <a:cs typeface="Calibri"/>
              </a:rPr>
              <a:t>de</a:t>
            </a:r>
            <a:r>
              <a:rPr sz="1400" i="1" spc="-10" dirty="0">
                <a:latin typeface="Calibri"/>
                <a:cs typeface="Calibri"/>
              </a:rPr>
              <a:t> </a:t>
            </a:r>
            <a:r>
              <a:rPr sz="1400" i="1" dirty="0">
                <a:latin typeface="Calibri"/>
                <a:cs typeface="Calibri"/>
              </a:rPr>
              <a:t>la </a:t>
            </a:r>
            <a:r>
              <a:rPr sz="1400" i="1" spc="-10" dirty="0">
                <a:latin typeface="Calibri"/>
                <a:cs typeface="Calibri"/>
              </a:rPr>
              <a:t>cristallisation</a:t>
            </a:r>
            <a:endParaRPr sz="1400">
              <a:latin typeface="Calibri"/>
              <a:cs typeface="Calibri"/>
            </a:endParaRPr>
          </a:p>
          <a:p>
            <a:pPr marL="91440" marR="395605">
              <a:lnSpc>
                <a:spcPts val="1670"/>
              </a:lnSpc>
              <a:spcBef>
                <a:spcPts val="95"/>
              </a:spcBef>
            </a:pPr>
            <a:r>
              <a:rPr sz="1450" i="1" spc="-60" dirty="0">
                <a:latin typeface="Wingdings"/>
                <a:cs typeface="Wingdings"/>
              </a:rPr>
              <a:t></a:t>
            </a:r>
            <a:r>
              <a:rPr sz="1450" spc="-45" dirty="0">
                <a:latin typeface="Times New Roman"/>
                <a:cs typeface="Times New Roman"/>
              </a:rPr>
              <a:t> </a:t>
            </a:r>
            <a:r>
              <a:rPr sz="1400" i="1" spc="-10" dirty="0">
                <a:latin typeface="Calibri"/>
                <a:cs typeface="Calibri"/>
              </a:rPr>
              <a:t>augmentation</a:t>
            </a:r>
            <a:r>
              <a:rPr sz="1400" i="1" spc="-35" dirty="0">
                <a:latin typeface="Calibri"/>
                <a:cs typeface="Calibri"/>
              </a:rPr>
              <a:t> </a:t>
            </a:r>
            <a:r>
              <a:rPr sz="1400" i="1" dirty="0">
                <a:latin typeface="Calibri"/>
                <a:cs typeface="Calibri"/>
              </a:rPr>
              <a:t>de</a:t>
            </a:r>
            <a:r>
              <a:rPr sz="1400" i="1" spc="-25" dirty="0">
                <a:latin typeface="Calibri"/>
                <a:cs typeface="Calibri"/>
              </a:rPr>
              <a:t> </a:t>
            </a:r>
            <a:r>
              <a:rPr sz="1400" i="1" dirty="0">
                <a:latin typeface="Calibri"/>
                <a:cs typeface="Calibri"/>
              </a:rPr>
              <a:t>la</a:t>
            </a:r>
            <a:r>
              <a:rPr sz="1400" i="1" spc="-25" dirty="0">
                <a:latin typeface="Calibri"/>
                <a:cs typeface="Calibri"/>
              </a:rPr>
              <a:t> </a:t>
            </a:r>
            <a:r>
              <a:rPr sz="1400" i="1" dirty="0">
                <a:latin typeface="Calibri"/>
                <a:cs typeface="Calibri"/>
              </a:rPr>
              <a:t>taille</a:t>
            </a:r>
            <a:r>
              <a:rPr sz="1400" i="1" spc="-10" dirty="0">
                <a:latin typeface="Calibri"/>
                <a:cs typeface="Calibri"/>
              </a:rPr>
              <a:t> </a:t>
            </a:r>
            <a:r>
              <a:rPr sz="1400" i="1" spc="-25" dirty="0">
                <a:latin typeface="Calibri"/>
                <a:cs typeface="Calibri"/>
              </a:rPr>
              <a:t>des </a:t>
            </a:r>
            <a:r>
              <a:rPr sz="1400" i="1" dirty="0">
                <a:latin typeface="Calibri"/>
                <a:cs typeface="Calibri"/>
              </a:rPr>
              <a:t>minéraux</a:t>
            </a:r>
            <a:r>
              <a:rPr sz="1400" i="1" spc="-45" dirty="0">
                <a:latin typeface="Calibri"/>
                <a:cs typeface="Calibri"/>
              </a:rPr>
              <a:t> </a:t>
            </a:r>
            <a:r>
              <a:rPr sz="1400" i="1" spc="-10" dirty="0">
                <a:latin typeface="Calibri"/>
                <a:cs typeface="Calibri"/>
              </a:rPr>
              <a:t>résultants</a:t>
            </a:r>
            <a:endParaRPr sz="1400">
              <a:latin typeface="Calibri"/>
              <a:cs typeface="Calibri"/>
            </a:endParaRPr>
          </a:p>
          <a:p>
            <a:pPr marL="91440">
              <a:lnSpc>
                <a:spcPts val="1645"/>
              </a:lnSpc>
            </a:pPr>
            <a:r>
              <a:rPr sz="1450" i="1" spc="-60" dirty="0">
                <a:latin typeface="Wingdings"/>
                <a:cs typeface="Wingdings"/>
              </a:rPr>
              <a:t></a:t>
            </a:r>
            <a:r>
              <a:rPr sz="1450" spc="-45" dirty="0">
                <a:latin typeface="Times New Roman"/>
                <a:cs typeface="Times New Roman"/>
              </a:rPr>
              <a:t> </a:t>
            </a:r>
            <a:r>
              <a:rPr sz="1400" i="1" dirty="0">
                <a:latin typeface="Calibri"/>
                <a:cs typeface="Calibri"/>
              </a:rPr>
              <a:t>texture</a:t>
            </a:r>
            <a:r>
              <a:rPr sz="1400" i="1" spc="-50" dirty="0">
                <a:latin typeface="Calibri"/>
                <a:cs typeface="Calibri"/>
              </a:rPr>
              <a:t> </a:t>
            </a:r>
            <a:r>
              <a:rPr sz="1400" i="1" spc="-20" dirty="0">
                <a:latin typeface="Calibri"/>
                <a:cs typeface="Calibri"/>
              </a:rPr>
              <a:t>d’avantage</a:t>
            </a:r>
            <a:r>
              <a:rPr sz="1400" i="1" spc="5" dirty="0">
                <a:latin typeface="Calibri"/>
                <a:cs typeface="Calibri"/>
              </a:rPr>
              <a:t> </a:t>
            </a:r>
            <a:r>
              <a:rPr sz="1400" i="1" spc="-10" dirty="0">
                <a:latin typeface="Calibri"/>
                <a:cs typeface="Calibri"/>
              </a:rPr>
              <a:t>cristalline</a:t>
            </a:r>
            <a:endParaRPr sz="14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1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5604668" y="231089"/>
            <a:ext cx="3335654" cy="26924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376555">
              <a:lnSpc>
                <a:spcPct val="100000"/>
              </a:lnSpc>
              <a:spcBef>
                <a:spcPts val="95"/>
              </a:spcBef>
            </a:pPr>
            <a:r>
              <a:rPr sz="1600" dirty="0">
                <a:solidFill>
                  <a:srgbClr val="FFFFFF"/>
                </a:solidFill>
                <a:latin typeface="Calibri"/>
                <a:cs typeface="Calibri"/>
              </a:rPr>
              <a:t>V</a:t>
            </a:r>
            <a:r>
              <a:rPr sz="1600" spc="-3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600" dirty="0">
                <a:solidFill>
                  <a:srgbClr val="FFFFFF"/>
                </a:solidFill>
                <a:latin typeface="Calibri"/>
                <a:cs typeface="Calibri"/>
              </a:rPr>
              <a:t>.</a:t>
            </a:r>
            <a:r>
              <a:rPr sz="1600" spc="-3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600" dirty="0">
                <a:solidFill>
                  <a:srgbClr val="FFFFFF"/>
                </a:solidFill>
                <a:latin typeface="Calibri"/>
                <a:cs typeface="Calibri"/>
              </a:rPr>
              <a:t>Les</a:t>
            </a:r>
            <a:r>
              <a:rPr sz="1600" spc="-3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600" dirty="0">
                <a:solidFill>
                  <a:srgbClr val="FFFFFF"/>
                </a:solidFill>
                <a:latin typeface="Calibri"/>
                <a:cs typeface="Calibri"/>
              </a:rPr>
              <a:t>roches</a:t>
            </a:r>
            <a:r>
              <a:rPr sz="1600" spc="-10" dirty="0">
                <a:solidFill>
                  <a:srgbClr val="FFFFFF"/>
                </a:solidFill>
                <a:latin typeface="Calibri"/>
                <a:cs typeface="Calibri"/>
              </a:rPr>
              <a:t> métamorphiques</a:t>
            </a:r>
            <a:endParaRPr sz="1600">
              <a:latin typeface="Calibri"/>
              <a:cs typeface="Calibri"/>
            </a:endParaRPr>
          </a:p>
        </p:txBody>
      </p:sp>
      <p:grpSp>
        <p:nvGrpSpPr>
          <p:cNvPr id="3" name="object 3"/>
          <p:cNvGrpSpPr/>
          <p:nvPr/>
        </p:nvGrpSpPr>
        <p:grpSpPr>
          <a:xfrm>
            <a:off x="353568" y="2918458"/>
            <a:ext cx="8611235" cy="3896995"/>
            <a:chOff x="353568" y="2918458"/>
            <a:chExt cx="8611235" cy="3896995"/>
          </a:xfrm>
        </p:grpSpPr>
        <p:pic>
          <p:nvPicPr>
            <p:cNvPr id="4" name="object 4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353568" y="2918458"/>
              <a:ext cx="5113020" cy="3896867"/>
            </a:xfrm>
            <a:prstGeom prst="rect">
              <a:avLst/>
            </a:prstGeom>
          </p:spPr>
        </p:pic>
        <p:sp>
          <p:nvSpPr>
            <p:cNvPr id="5" name="object 5"/>
            <p:cNvSpPr/>
            <p:nvPr/>
          </p:nvSpPr>
          <p:spPr>
            <a:xfrm>
              <a:off x="5580126" y="2933318"/>
              <a:ext cx="3384550" cy="2031364"/>
            </a:xfrm>
            <a:custGeom>
              <a:avLst/>
              <a:gdLst/>
              <a:ahLst/>
              <a:cxnLst/>
              <a:rect l="l" t="t" r="r" b="b"/>
              <a:pathLst>
                <a:path w="3384550" h="2031364">
                  <a:moveTo>
                    <a:pt x="3384423" y="0"/>
                  </a:moveTo>
                  <a:lnTo>
                    <a:pt x="0" y="0"/>
                  </a:lnTo>
                  <a:lnTo>
                    <a:pt x="0" y="2031364"/>
                  </a:lnTo>
                  <a:lnTo>
                    <a:pt x="3384423" y="2031364"/>
                  </a:lnTo>
                  <a:lnTo>
                    <a:pt x="3384423" y="0"/>
                  </a:lnTo>
                  <a:close/>
                </a:path>
              </a:pathLst>
            </a:custGeom>
            <a:solidFill>
              <a:srgbClr val="8063A1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6" name="object 6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5527547" y="3179063"/>
              <a:ext cx="847344" cy="513588"/>
            </a:xfrm>
            <a:prstGeom prst="rect">
              <a:avLst/>
            </a:prstGeom>
          </p:spPr>
        </p:pic>
        <p:pic>
          <p:nvPicPr>
            <p:cNvPr id="7" name="object 7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5664708" y="3179063"/>
              <a:ext cx="2577084" cy="513588"/>
            </a:xfrm>
            <a:prstGeom prst="rect">
              <a:avLst/>
            </a:prstGeom>
          </p:spPr>
        </p:pic>
      </p:grpSp>
      <p:grpSp>
        <p:nvGrpSpPr>
          <p:cNvPr id="8" name="object 8"/>
          <p:cNvGrpSpPr/>
          <p:nvPr/>
        </p:nvGrpSpPr>
        <p:grpSpPr>
          <a:xfrm>
            <a:off x="166814" y="1085850"/>
            <a:ext cx="8810625" cy="1779905"/>
            <a:chOff x="166814" y="1085850"/>
            <a:chExt cx="8810625" cy="1779905"/>
          </a:xfrm>
        </p:grpSpPr>
        <p:sp>
          <p:nvSpPr>
            <p:cNvPr id="9" name="object 9"/>
            <p:cNvSpPr/>
            <p:nvPr/>
          </p:nvSpPr>
          <p:spPr>
            <a:xfrm>
              <a:off x="179514" y="1098550"/>
              <a:ext cx="8785225" cy="1754505"/>
            </a:xfrm>
            <a:custGeom>
              <a:avLst/>
              <a:gdLst/>
              <a:ahLst/>
              <a:cxnLst/>
              <a:rect l="l" t="t" r="r" b="b"/>
              <a:pathLst>
                <a:path w="8785225" h="1754505">
                  <a:moveTo>
                    <a:pt x="8784971" y="0"/>
                  </a:moveTo>
                  <a:lnTo>
                    <a:pt x="0" y="0"/>
                  </a:lnTo>
                  <a:lnTo>
                    <a:pt x="0" y="1754377"/>
                  </a:lnTo>
                  <a:lnTo>
                    <a:pt x="8784971" y="1754377"/>
                  </a:lnTo>
                  <a:lnTo>
                    <a:pt x="8784971" y="0"/>
                  </a:lnTo>
                  <a:close/>
                </a:path>
              </a:pathLst>
            </a:custGeom>
            <a:solidFill>
              <a:srgbClr val="F7954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" name="object 10"/>
            <p:cNvSpPr/>
            <p:nvPr/>
          </p:nvSpPr>
          <p:spPr>
            <a:xfrm>
              <a:off x="179514" y="1098550"/>
              <a:ext cx="8785225" cy="1754505"/>
            </a:xfrm>
            <a:custGeom>
              <a:avLst/>
              <a:gdLst/>
              <a:ahLst/>
              <a:cxnLst/>
              <a:rect l="l" t="t" r="r" b="b"/>
              <a:pathLst>
                <a:path w="8785225" h="1754505">
                  <a:moveTo>
                    <a:pt x="0" y="1754377"/>
                  </a:moveTo>
                  <a:lnTo>
                    <a:pt x="8784971" y="1754377"/>
                  </a:lnTo>
                  <a:lnTo>
                    <a:pt x="8784971" y="0"/>
                  </a:lnTo>
                  <a:lnTo>
                    <a:pt x="0" y="0"/>
                  </a:lnTo>
                  <a:lnTo>
                    <a:pt x="0" y="1754377"/>
                  </a:lnTo>
                  <a:close/>
                </a:path>
              </a:pathLst>
            </a:custGeom>
            <a:ln w="25400">
              <a:solidFill>
                <a:srgbClr val="B66C3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1" name="object 11"/>
          <p:cNvSpPr txBox="1"/>
          <p:nvPr/>
        </p:nvSpPr>
        <p:spPr>
          <a:xfrm>
            <a:off x="258267" y="1116584"/>
            <a:ext cx="8628380" cy="167195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algn="just">
              <a:lnSpc>
                <a:spcPct val="100000"/>
              </a:lnSpc>
              <a:spcBef>
                <a:spcPts val="100"/>
              </a:spcBef>
            </a:pPr>
            <a:r>
              <a:rPr sz="1800" dirty="0">
                <a:solidFill>
                  <a:srgbClr val="FFFFFF"/>
                </a:solidFill>
                <a:latin typeface="Calibri"/>
                <a:cs typeface="Calibri"/>
              </a:rPr>
              <a:t>En</a:t>
            </a:r>
            <a:r>
              <a:rPr sz="1800" spc="229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800" dirty="0">
                <a:solidFill>
                  <a:srgbClr val="FFFFFF"/>
                </a:solidFill>
                <a:latin typeface="Calibri"/>
                <a:cs typeface="Calibri"/>
              </a:rPr>
              <a:t>“jouant”</a:t>
            </a:r>
            <a:r>
              <a:rPr sz="1800" spc="24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800" dirty="0">
                <a:solidFill>
                  <a:srgbClr val="FFFFFF"/>
                </a:solidFill>
                <a:latin typeface="Calibri"/>
                <a:cs typeface="Calibri"/>
              </a:rPr>
              <a:t>sur</a:t>
            </a:r>
            <a:r>
              <a:rPr sz="1800" spc="23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800" dirty="0">
                <a:solidFill>
                  <a:srgbClr val="FFFFFF"/>
                </a:solidFill>
                <a:latin typeface="Calibri"/>
                <a:cs typeface="Calibri"/>
              </a:rPr>
              <a:t>les</a:t>
            </a:r>
            <a:r>
              <a:rPr sz="1800" spc="24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800" dirty="0">
                <a:solidFill>
                  <a:srgbClr val="FFFFFF"/>
                </a:solidFill>
                <a:latin typeface="Calibri"/>
                <a:cs typeface="Calibri"/>
              </a:rPr>
              <a:t>facteurs</a:t>
            </a:r>
            <a:r>
              <a:rPr sz="1800" spc="24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800" dirty="0">
                <a:solidFill>
                  <a:srgbClr val="FFFFFF"/>
                </a:solidFill>
                <a:latin typeface="Calibri"/>
                <a:cs typeface="Calibri"/>
              </a:rPr>
              <a:t>pression</a:t>
            </a:r>
            <a:r>
              <a:rPr sz="1800" spc="24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800" dirty="0">
                <a:solidFill>
                  <a:srgbClr val="FFFFFF"/>
                </a:solidFill>
                <a:latin typeface="Calibri"/>
                <a:cs typeface="Calibri"/>
              </a:rPr>
              <a:t>et</a:t>
            </a:r>
            <a:r>
              <a:rPr sz="1800" spc="229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800" dirty="0">
                <a:solidFill>
                  <a:srgbClr val="FFFFFF"/>
                </a:solidFill>
                <a:latin typeface="Calibri"/>
                <a:cs typeface="Calibri"/>
              </a:rPr>
              <a:t>température,</a:t>
            </a:r>
            <a:r>
              <a:rPr sz="1800" spc="24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800" dirty="0">
                <a:solidFill>
                  <a:srgbClr val="FFFFFF"/>
                </a:solidFill>
                <a:latin typeface="Calibri"/>
                <a:cs typeface="Calibri"/>
              </a:rPr>
              <a:t>on</a:t>
            </a:r>
            <a:r>
              <a:rPr sz="1800" spc="24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800" dirty="0">
                <a:solidFill>
                  <a:srgbClr val="FFFFFF"/>
                </a:solidFill>
                <a:latin typeface="Calibri"/>
                <a:cs typeface="Calibri"/>
              </a:rPr>
              <a:t>peut</a:t>
            </a:r>
            <a:r>
              <a:rPr sz="1800" spc="24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800" dirty="0">
                <a:solidFill>
                  <a:srgbClr val="FFFFFF"/>
                </a:solidFill>
                <a:latin typeface="Calibri"/>
                <a:cs typeface="Calibri"/>
              </a:rPr>
              <a:t>définir</a:t>
            </a:r>
            <a:r>
              <a:rPr sz="1800" spc="24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800" dirty="0">
                <a:solidFill>
                  <a:srgbClr val="FFFFFF"/>
                </a:solidFill>
                <a:latin typeface="Calibri"/>
                <a:cs typeface="Calibri"/>
              </a:rPr>
              <a:t>plusieurs</a:t>
            </a:r>
            <a:r>
              <a:rPr sz="1800" spc="24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800" dirty="0">
                <a:solidFill>
                  <a:srgbClr val="FFFFFF"/>
                </a:solidFill>
                <a:latin typeface="Calibri"/>
                <a:cs typeface="Calibri"/>
              </a:rPr>
              <a:t>sortes</a:t>
            </a:r>
            <a:r>
              <a:rPr sz="1800" spc="24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800" spc="-25" dirty="0">
                <a:solidFill>
                  <a:srgbClr val="FFFFFF"/>
                </a:solidFill>
                <a:latin typeface="Calibri"/>
                <a:cs typeface="Calibri"/>
              </a:rPr>
              <a:t>de </a:t>
            </a:r>
            <a:r>
              <a:rPr sz="1800" dirty="0">
                <a:solidFill>
                  <a:srgbClr val="FFFFFF"/>
                </a:solidFill>
                <a:latin typeface="Calibri"/>
                <a:cs typeface="Calibri"/>
              </a:rPr>
              <a:t>métamorphismes,</a:t>
            </a:r>
            <a:r>
              <a:rPr sz="1800" spc="240" dirty="0">
                <a:solidFill>
                  <a:srgbClr val="FFFFFF"/>
                </a:solidFill>
                <a:latin typeface="Calibri"/>
                <a:cs typeface="Calibri"/>
              </a:rPr>
              <a:t>   </a:t>
            </a:r>
            <a:r>
              <a:rPr sz="1800" dirty="0">
                <a:solidFill>
                  <a:srgbClr val="FFFFFF"/>
                </a:solidFill>
                <a:latin typeface="Calibri"/>
                <a:cs typeface="Calibri"/>
              </a:rPr>
              <a:t>auxquelles</a:t>
            </a:r>
            <a:r>
              <a:rPr sz="1800" spc="250" dirty="0">
                <a:solidFill>
                  <a:srgbClr val="FFFFFF"/>
                </a:solidFill>
                <a:latin typeface="Calibri"/>
                <a:cs typeface="Calibri"/>
              </a:rPr>
              <a:t>   </a:t>
            </a:r>
            <a:r>
              <a:rPr sz="1800" dirty="0">
                <a:solidFill>
                  <a:srgbClr val="FFFFFF"/>
                </a:solidFill>
                <a:latin typeface="Calibri"/>
                <a:cs typeface="Calibri"/>
              </a:rPr>
              <a:t>correspondent</a:t>
            </a:r>
            <a:r>
              <a:rPr sz="1800" spc="245" dirty="0">
                <a:solidFill>
                  <a:srgbClr val="FFFFFF"/>
                </a:solidFill>
                <a:latin typeface="Calibri"/>
                <a:cs typeface="Calibri"/>
              </a:rPr>
              <a:t>   </a:t>
            </a:r>
            <a:r>
              <a:rPr sz="1800" dirty="0">
                <a:solidFill>
                  <a:srgbClr val="FFFFFF"/>
                </a:solidFill>
                <a:latin typeface="Calibri"/>
                <a:cs typeface="Calibri"/>
              </a:rPr>
              <a:t>des</a:t>
            </a:r>
            <a:r>
              <a:rPr sz="1800" spc="245" dirty="0">
                <a:solidFill>
                  <a:srgbClr val="FFFFFF"/>
                </a:solidFill>
                <a:latin typeface="Calibri"/>
                <a:cs typeface="Calibri"/>
              </a:rPr>
              <a:t>   </a:t>
            </a:r>
            <a:r>
              <a:rPr sz="1800" dirty="0">
                <a:solidFill>
                  <a:srgbClr val="FFFFFF"/>
                </a:solidFill>
                <a:latin typeface="Calibri"/>
                <a:cs typeface="Calibri"/>
              </a:rPr>
              <a:t>transformations</a:t>
            </a:r>
            <a:r>
              <a:rPr sz="1800" spc="250" dirty="0">
                <a:solidFill>
                  <a:srgbClr val="FFFFFF"/>
                </a:solidFill>
                <a:latin typeface="Calibri"/>
                <a:cs typeface="Calibri"/>
              </a:rPr>
              <a:t>   </a:t>
            </a:r>
            <a:r>
              <a:rPr sz="1800" spc="-10" dirty="0">
                <a:solidFill>
                  <a:srgbClr val="FFFFFF"/>
                </a:solidFill>
                <a:latin typeface="Calibri"/>
                <a:cs typeface="Calibri"/>
              </a:rPr>
              <a:t>minéralogiques </a:t>
            </a:r>
            <a:r>
              <a:rPr sz="1800" spc="-20" dirty="0">
                <a:solidFill>
                  <a:srgbClr val="FFFFFF"/>
                </a:solidFill>
                <a:latin typeface="Calibri"/>
                <a:cs typeface="Calibri"/>
              </a:rPr>
              <a:t>différentes</a:t>
            </a:r>
            <a:r>
              <a:rPr sz="1800" spc="1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800" spc="-50" dirty="0">
                <a:solidFill>
                  <a:srgbClr val="FFFFFF"/>
                </a:solidFill>
                <a:latin typeface="Calibri"/>
                <a:cs typeface="Calibri"/>
              </a:rPr>
              <a:t>:</a:t>
            </a:r>
            <a:endParaRPr sz="1800">
              <a:latin typeface="Calibri"/>
              <a:cs typeface="Calibri"/>
            </a:endParaRPr>
          </a:p>
          <a:p>
            <a:pPr marL="299085" indent="-286385">
              <a:lnSpc>
                <a:spcPct val="100000"/>
              </a:lnSpc>
              <a:buFont typeface="Arial"/>
              <a:buChar char="•"/>
              <a:tabLst>
                <a:tab pos="299085" algn="l"/>
              </a:tabLst>
            </a:pPr>
            <a:r>
              <a:rPr sz="1800" dirty="0">
                <a:solidFill>
                  <a:srgbClr val="FFFFFF"/>
                </a:solidFill>
                <a:latin typeface="Calibri"/>
                <a:cs typeface="Calibri"/>
              </a:rPr>
              <a:t>Haute</a:t>
            </a:r>
            <a:r>
              <a:rPr sz="1800" spc="32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800" spc="-10" dirty="0">
                <a:solidFill>
                  <a:srgbClr val="FFFFFF"/>
                </a:solidFill>
                <a:latin typeface="Calibri"/>
                <a:cs typeface="Calibri"/>
              </a:rPr>
              <a:t>température/Basse</a:t>
            </a:r>
            <a:r>
              <a:rPr sz="1800" spc="-5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800" dirty="0">
                <a:solidFill>
                  <a:srgbClr val="FFFFFF"/>
                </a:solidFill>
                <a:latin typeface="Calibri"/>
                <a:cs typeface="Calibri"/>
              </a:rPr>
              <a:t>pression</a:t>
            </a:r>
            <a:r>
              <a:rPr sz="1800" spc="-5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800" spc="-10" dirty="0">
                <a:solidFill>
                  <a:srgbClr val="FFFFFF"/>
                </a:solidFill>
                <a:latin typeface="Calibri"/>
                <a:cs typeface="Calibri"/>
              </a:rPr>
              <a:t>(HT/BP),</a:t>
            </a:r>
            <a:endParaRPr sz="1800">
              <a:latin typeface="Calibri"/>
              <a:cs typeface="Calibri"/>
            </a:endParaRPr>
          </a:p>
          <a:p>
            <a:pPr marL="299085" indent="-286385">
              <a:lnSpc>
                <a:spcPct val="100000"/>
              </a:lnSpc>
              <a:buFont typeface="Arial"/>
              <a:buChar char="•"/>
              <a:tabLst>
                <a:tab pos="299085" algn="l"/>
              </a:tabLst>
            </a:pPr>
            <a:r>
              <a:rPr sz="1800" dirty="0">
                <a:solidFill>
                  <a:srgbClr val="FFFFFF"/>
                </a:solidFill>
                <a:latin typeface="Calibri"/>
                <a:cs typeface="Calibri"/>
              </a:rPr>
              <a:t>Haute</a:t>
            </a:r>
            <a:r>
              <a:rPr sz="1800" spc="-6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800" spc="-10" dirty="0">
                <a:solidFill>
                  <a:srgbClr val="FFFFFF"/>
                </a:solidFill>
                <a:latin typeface="Calibri"/>
                <a:cs typeface="Calibri"/>
              </a:rPr>
              <a:t>température/Haute</a:t>
            </a:r>
            <a:r>
              <a:rPr sz="1800" spc="-6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800" dirty="0">
                <a:solidFill>
                  <a:srgbClr val="FFFFFF"/>
                </a:solidFill>
                <a:latin typeface="Calibri"/>
                <a:cs typeface="Calibri"/>
              </a:rPr>
              <a:t>pression</a:t>
            </a:r>
            <a:r>
              <a:rPr sz="1800" spc="-8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800" spc="-10" dirty="0">
                <a:solidFill>
                  <a:srgbClr val="FFFFFF"/>
                </a:solidFill>
                <a:latin typeface="Calibri"/>
                <a:cs typeface="Calibri"/>
              </a:rPr>
              <a:t>(HT/HP),</a:t>
            </a:r>
            <a:endParaRPr sz="1800">
              <a:latin typeface="Calibri"/>
              <a:cs typeface="Calibri"/>
            </a:endParaRPr>
          </a:p>
          <a:p>
            <a:pPr marL="299085" indent="-286385">
              <a:lnSpc>
                <a:spcPct val="100000"/>
              </a:lnSpc>
              <a:buFont typeface="Arial"/>
              <a:buChar char="•"/>
              <a:tabLst>
                <a:tab pos="299085" algn="l"/>
              </a:tabLst>
            </a:pPr>
            <a:r>
              <a:rPr sz="1800" dirty="0">
                <a:solidFill>
                  <a:srgbClr val="FFFFFF"/>
                </a:solidFill>
                <a:latin typeface="Calibri"/>
                <a:cs typeface="Calibri"/>
              </a:rPr>
              <a:t>Avec</a:t>
            </a:r>
            <a:r>
              <a:rPr sz="1800" spc="-6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800" dirty="0">
                <a:solidFill>
                  <a:srgbClr val="FFFFFF"/>
                </a:solidFill>
                <a:latin typeface="Calibri"/>
                <a:cs typeface="Calibri"/>
              </a:rPr>
              <a:t>de</a:t>
            </a:r>
            <a:r>
              <a:rPr sz="1800" spc="-5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800" dirty="0">
                <a:solidFill>
                  <a:srgbClr val="FFFFFF"/>
                </a:solidFill>
                <a:latin typeface="Calibri"/>
                <a:cs typeface="Calibri"/>
              </a:rPr>
              <a:t>nombreux</a:t>
            </a:r>
            <a:r>
              <a:rPr sz="1800" spc="-4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800" dirty="0">
                <a:solidFill>
                  <a:srgbClr val="FFFFFF"/>
                </a:solidFill>
                <a:latin typeface="Calibri"/>
                <a:cs typeface="Calibri"/>
              </a:rPr>
              <a:t>cas</a:t>
            </a:r>
            <a:r>
              <a:rPr sz="1800" spc="-5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800" spc="-10" dirty="0">
                <a:solidFill>
                  <a:srgbClr val="FFFFFF"/>
                </a:solidFill>
                <a:latin typeface="Calibri"/>
                <a:cs typeface="Calibri"/>
              </a:rPr>
              <a:t>intermédiaires.</a:t>
            </a:r>
            <a:endParaRPr sz="1800">
              <a:latin typeface="Calibri"/>
              <a:cs typeface="Calibri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5580126" y="2933319"/>
            <a:ext cx="3384550" cy="2031364"/>
          </a:xfrm>
          <a:prstGeom prst="rect">
            <a:avLst/>
          </a:prstGeom>
          <a:ln w="25400">
            <a:solidFill>
              <a:srgbClr val="5C4676"/>
            </a:solidFill>
          </a:ln>
        </p:spPr>
        <p:txBody>
          <a:bodyPr vert="horz" wrap="square" lIns="0" tIns="31115" rIns="0" bIns="0" rtlCol="0">
            <a:spAutoFit/>
          </a:bodyPr>
          <a:lstStyle/>
          <a:p>
            <a:pPr marL="92075" marR="83185" algn="just">
              <a:lnSpc>
                <a:spcPct val="100000"/>
              </a:lnSpc>
              <a:spcBef>
                <a:spcPts val="245"/>
              </a:spcBef>
            </a:pPr>
            <a:r>
              <a:rPr sz="1800" dirty="0">
                <a:solidFill>
                  <a:srgbClr val="FFFFFF"/>
                </a:solidFill>
                <a:latin typeface="Calibri"/>
                <a:cs typeface="Calibri"/>
              </a:rPr>
              <a:t>Le</a:t>
            </a:r>
            <a:r>
              <a:rPr sz="1800" spc="16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800" dirty="0">
                <a:solidFill>
                  <a:srgbClr val="FFFFFF"/>
                </a:solidFill>
                <a:latin typeface="Calibri"/>
                <a:cs typeface="Calibri"/>
              </a:rPr>
              <a:t>domaine</a:t>
            </a:r>
            <a:r>
              <a:rPr sz="1800" spc="17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800" spc="-10" dirty="0">
                <a:solidFill>
                  <a:srgbClr val="FFFFFF"/>
                </a:solidFill>
                <a:latin typeface="Calibri"/>
                <a:cs typeface="Calibri"/>
              </a:rPr>
              <a:t>P-</a:t>
            </a:r>
            <a:r>
              <a:rPr sz="1800" dirty="0">
                <a:solidFill>
                  <a:srgbClr val="FFFFFF"/>
                </a:solidFill>
                <a:latin typeface="Calibri"/>
                <a:cs typeface="Calibri"/>
              </a:rPr>
              <a:t>T</a:t>
            </a:r>
            <a:r>
              <a:rPr sz="1800" spc="16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800" dirty="0">
                <a:solidFill>
                  <a:srgbClr val="FFFFFF"/>
                </a:solidFill>
                <a:latin typeface="Calibri"/>
                <a:cs typeface="Calibri"/>
              </a:rPr>
              <a:t>est</a:t>
            </a:r>
            <a:r>
              <a:rPr sz="1800" spc="15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800" dirty="0">
                <a:solidFill>
                  <a:srgbClr val="FFFFFF"/>
                </a:solidFill>
                <a:latin typeface="Calibri"/>
                <a:cs typeface="Calibri"/>
              </a:rPr>
              <a:t>découpé</a:t>
            </a:r>
            <a:r>
              <a:rPr sz="1800" spc="18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800" dirty="0">
                <a:solidFill>
                  <a:srgbClr val="FFFFFF"/>
                </a:solidFill>
                <a:latin typeface="Calibri"/>
                <a:cs typeface="Calibri"/>
              </a:rPr>
              <a:t>en</a:t>
            </a:r>
            <a:r>
              <a:rPr sz="1800" spc="17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800" spc="-50" dirty="0">
                <a:solidFill>
                  <a:srgbClr val="FFFFFF"/>
                </a:solidFill>
                <a:latin typeface="Calibri"/>
                <a:cs typeface="Calibri"/>
              </a:rPr>
              <a:t>" </a:t>
            </a:r>
            <a:r>
              <a:rPr sz="1800" b="1" u="sng" dirty="0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Calibri"/>
                <a:cs typeface="Calibri"/>
              </a:rPr>
              <a:t>faciès</a:t>
            </a:r>
            <a:r>
              <a:rPr sz="1800" b="1" u="sng" spc="204" dirty="0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Calibri"/>
                <a:cs typeface="Calibri"/>
              </a:rPr>
              <a:t>   </a:t>
            </a:r>
            <a:r>
              <a:rPr sz="1800" b="1" u="sng" dirty="0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Calibri"/>
                <a:cs typeface="Calibri"/>
              </a:rPr>
              <a:t>métamorphiques</a:t>
            </a:r>
            <a:r>
              <a:rPr sz="1800" b="1" spc="210" dirty="0">
                <a:solidFill>
                  <a:srgbClr val="FFFFFF"/>
                </a:solidFill>
                <a:latin typeface="Calibri"/>
                <a:cs typeface="Calibri"/>
              </a:rPr>
              <a:t>   </a:t>
            </a:r>
            <a:r>
              <a:rPr sz="1800" dirty="0">
                <a:solidFill>
                  <a:srgbClr val="FFFFFF"/>
                </a:solidFill>
                <a:latin typeface="Calibri"/>
                <a:cs typeface="Calibri"/>
              </a:rPr>
              <a:t>"</a:t>
            </a:r>
            <a:r>
              <a:rPr sz="1800" spc="204" dirty="0">
                <a:solidFill>
                  <a:srgbClr val="FFFFFF"/>
                </a:solidFill>
                <a:latin typeface="Calibri"/>
                <a:cs typeface="Calibri"/>
              </a:rPr>
              <a:t>   </a:t>
            </a:r>
            <a:r>
              <a:rPr sz="1800" spc="-50" dirty="0">
                <a:solidFill>
                  <a:srgbClr val="FFFFFF"/>
                </a:solidFill>
                <a:latin typeface="Wingdings"/>
                <a:cs typeface="Wingdings"/>
              </a:rPr>
              <a:t></a:t>
            </a:r>
            <a:r>
              <a:rPr sz="1800" spc="-50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800" dirty="0">
                <a:solidFill>
                  <a:srgbClr val="FFFFFF"/>
                </a:solidFill>
                <a:latin typeface="Calibri"/>
                <a:cs typeface="Calibri"/>
              </a:rPr>
              <a:t>permet</a:t>
            </a:r>
            <a:r>
              <a:rPr sz="1800" spc="34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800" dirty="0">
                <a:solidFill>
                  <a:srgbClr val="FFFFFF"/>
                </a:solidFill>
                <a:latin typeface="Calibri"/>
                <a:cs typeface="Calibri"/>
              </a:rPr>
              <a:t>de</a:t>
            </a:r>
            <a:r>
              <a:rPr sz="1800" spc="35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800" dirty="0">
                <a:solidFill>
                  <a:srgbClr val="FFFFFF"/>
                </a:solidFill>
                <a:latin typeface="Calibri"/>
                <a:cs typeface="Calibri"/>
              </a:rPr>
              <a:t>regrouper</a:t>
            </a:r>
            <a:r>
              <a:rPr sz="1800" spc="34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800" dirty="0">
                <a:solidFill>
                  <a:srgbClr val="FFFFFF"/>
                </a:solidFill>
                <a:latin typeface="Calibri"/>
                <a:cs typeface="Calibri"/>
              </a:rPr>
              <a:t>des</a:t>
            </a:r>
            <a:r>
              <a:rPr sz="1800" spc="35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800" spc="-10" dirty="0">
                <a:solidFill>
                  <a:srgbClr val="FFFFFF"/>
                </a:solidFill>
                <a:latin typeface="Calibri"/>
                <a:cs typeface="Calibri"/>
              </a:rPr>
              <a:t>roches </a:t>
            </a:r>
            <a:r>
              <a:rPr sz="1800" dirty="0">
                <a:solidFill>
                  <a:srgbClr val="FFFFFF"/>
                </a:solidFill>
                <a:latin typeface="Calibri"/>
                <a:cs typeface="Calibri"/>
              </a:rPr>
              <a:t>soumises</a:t>
            </a:r>
            <a:r>
              <a:rPr sz="1800" spc="8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800" dirty="0">
                <a:solidFill>
                  <a:srgbClr val="FFFFFF"/>
                </a:solidFill>
                <a:latin typeface="Calibri"/>
                <a:cs typeface="Calibri"/>
              </a:rPr>
              <a:t>à</a:t>
            </a:r>
            <a:r>
              <a:rPr sz="1800" spc="8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800" dirty="0">
                <a:solidFill>
                  <a:srgbClr val="FFFFFF"/>
                </a:solidFill>
                <a:latin typeface="Calibri"/>
                <a:cs typeface="Calibri"/>
              </a:rPr>
              <a:t>des</a:t>
            </a:r>
            <a:r>
              <a:rPr sz="1800" spc="10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800" dirty="0">
                <a:solidFill>
                  <a:srgbClr val="FFFFFF"/>
                </a:solidFill>
                <a:latin typeface="Calibri"/>
                <a:cs typeface="Calibri"/>
              </a:rPr>
              <a:t>intervalles</a:t>
            </a:r>
            <a:r>
              <a:rPr sz="1800" spc="9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800" dirty="0">
                <a:solidFill>
                  <a:srgbClr val="FFFFFF"/>
                </a:solidFill>
                <a:latin typeface="Calibri"/>
                <a:cs typeface="Calibri"/>
              </a:rPr>
              <a:t>de</a:t>
            </a:r>
            <a:r>
              <a:rPr sz="1800" spc="10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800" dirty="0">
                <a:solidFill>
                  <a:srgbClr val="FFFFFF"/>
                </a:solidFill>
                <a:latin typeface="Calibri"/>
                <a:cs typeface="Calibri"/>
              </a:rPr>
              <a:t>P</a:t>
            </a:r>
            <a:r>
              <a:rPr sz="1800" spc="10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800" spc="-25" dirty="0">
                <a:solidFill>
                  <a:srgbClr val="FFFFFF"/>
                </a:solidFill>
                <a:latin typeface="Calibri"/>
                <a:cs typeface="Calibri"/>
              </a:rPr>
              <a:t>et </a:t>
            </a:r>
            <a:r>
              <a:rPr sz="1800" dirty="0">
                <a:solidFill>
                  <a:srgbClr val="FFFFFF"/>
                </a:solidFill>
                <a:latin typeface="Calibri"/>
                <a:cs typeface="Calibri"/>
              </a:rPr>
              <a:t>T</a:t>
            </a:r>
            <a:r>
              <a:rPr sz="1800" spc="140" dirty="0">
                <a:solidFill>
                  <a:srgbClr val="FFFFFF"/>
                </a:solidFill>
                <a:latin typeface="Calibri"/>
                <a:cs typeface="Calibri"/>
              </a:rPr>
              <a:t>  </a:t>
            </a:r>
            <a:r>
              <a:rPr sz="1800" dirty="0">
                <a:solidFill>
                  <a:srgbClr val="FFFFFF"/>
                </a:solidFill>
                <a:latin typeface="Calibri"/>
                <a:cs typeface="Calibri"/>
              </a:rPr>
              <a:t>donnés,</a:t>
            </a:r>
            <a:r>
              <a:rPr sz="1800" spc="140" dirty="0">
                <a:solidFill>
                  <a:srgbClr val="FFFFFF"/>
                </a:solidFill>
                <a:latin typeface="Calibri"/>
                <a:cs typeface="Calibri"/>
              </a:rPr>
              <a:t>  </a:t>
            </a:r>
            <a:r>
              <a:rPr sz="1800" dirty="0">
                <a:solidFill>
                  <a:srgbClr val="FFFFFF"/>
                </a:solidFill>
                <a:latin typeface="Calibri"/>
                <a:cs typeface="Calibri"/>
              </a:rPr>
              <a:t>indépendamment</a:t>
            </a:r>
            <a:r>
              <a:rPr sz="1800" spc="140" dirty="0">
                <a:solidFill>
                  <a:srgbClr val="FFFFFF"/>
                </a:solidFill>
                <a:latin typeface="Calibri"/>
                <a:cs typeface="Calibri"/>
              </a:rPr>
              <a:t>  </a:t>
            </a:r>
            <a:r>
              <a:rPr sz="1800" spc="-25" dirty="0">
                <a:solidFill>
                  <a:srgbClr val="FFFFFF"/>
                </a:solidFill>
                <a:latin typeface="Calibri"/>
                <a:cs typeface="Calibri"/>
              </a:rPr>
              <a:t>de </a:t>
            </a:r>
            <a:r>
              <a:rPr sz="1800" dirty="0">
                <a:solidFill>
                  <a:srgbClr val="FFFFFF"/>
                </a:solidFill>
                <a:latin typeface="Calibri"/>
                <a:cs typeface="Calibri"/>
              </a:rPr>
              <a:t>leur</a:t>
            </a:r>
            <a:r>
              <a:rPr sz="1800" spc="-1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800" spc="-10" dirty="0">
                <a:solidFill>
                  <a:srgbClr val="FFFFFF"/>
                </a:solidFill>
                <a:latin typeface="Calibri"/>
                <a:cs typeface="Calibri"/>
              </a:rPr>
              <a:t>composition chimique.</a:t>
            </a:r>
            <a:endParaRPr sz="1800">
              <a:latin typeface="Calibri"/>
              <a:cs typeface="Calibri"/>
            </a:endParaRPr>
          </a:p>
        </p:txBody>
      </p:sp>
      <p:grpSp>
        <p:nvGrpSpPr>
          <p:cNvPr id="13" name="object 13"/>
          <p:cNvGrpSpPr/>
          <p:nvPr/>
        </p:nvGrpSpPr>
        <p:grpSpPr>
          <a:xfrm>
            <a:off x="5015484" y="3284220"/>
            <a:ext cx="533400" cy="579120"/>
            <a:chOff x="5015484" y="3284220"/>
            <a:chExt cx="533400" cy="579120"/>
          </a:xfrm>
        </p:grpSpPr>
        <p:pic>
          <p:nvPicPr>
            <p:cNvPr id="14" name="object 14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5100828" y="3284220"/>
              <a:ext cx="310896" cy="527303"/>
            </a:xfrm>
            <a:prstGeom prst="rect">
              <a:avLst/>
            </a:prstGeom>
          </p:spPr>
        </p:pic>
        <p:pic>
          <p:nvPicPr>
            <p:cNvPr id="15" name="object 15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5015484" y="3297936"/>
              <a:ext cx="533400" cy="565403"/>
            </a:xfrm>
            <a:prstGeom prst="rect">
              <a:avLst/>
            </a:prstGeom>
          </p:spPr>
        </p:pic>
        <p:pic>
          <p:nvPicPr>
            <p:cNvPr id="16" name="object 16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5148072" y="3308477"/>
              <a:ext cx="216026" cy="432054"/>
            </a:xfrm>
            <a:prstGeom prst="rect">
              <a:avLst/>
            </a:prstGeom>
          </p:spPr>
        </p:pic>
        <p:sp>
          <p:nvSpPr>
            <p:cNvPr id="17" name="object 17"/>
            <p:cNvSpPr/>
            <p:nvPr/>
          </p:nvSpPr>
          <p:spPr>
            <a:xfrm>
              <a:off x="5148072" y="3308477"/>
              <a:ext cx="216535" cy="432434"/>
            </a:xfrm>
            <a:custGeom>
              <a:avLst/>
              <a:gdLst/>
              <a:ahLst/>
              <a:cxnLst/>
              <a:rect l="l" t="t" r="r" b="b"/>
              <a:pathLst>
                <a:path w="216535" h="432435">
                  <a:moveTo>
                    <a:pt x="0" y="35940"/>
                  </a:moveTo>
                  <a:lnTo>
                    <a:pt x="2829" y="21967"/>
                  </a:lnTo>
                  <a:lnTo>
                    <a:pt x="10540" y="10541"/>
                  </a:lnTo>
                  <a:lnTo>
                    <a:pt x="21967" y="2829"/>
                  </a:lnTo>
                  <a:lnTo>
                    <a:pt x="35940" y="0"/>
                  </a:lnTo>
                  <a:lnTo>
                    <a:pt x="179958" y="0"/>
                  </a:lnTo>
                  <a:lnTo>
                    <a:pt x="194006" y="2829"/>
                  </a:lnTo>
                  <a:lnTo>
                    <a:pt x="205470" y="10540"/>
                  </a:lnTo>
                  <a:lnTo>
                    <a:pt x="213195" y="21967"/>
                  </a:lnTo>
                  <a:lnTo>
                    <a:pt x="216026" y="35940"/>
                  </a:lnTo>
                  <a:lnTo>
                    <a:pt x="216026" y="395986"/>
                  </a:lnTo>
                  <a:lnTo>
                    <a:pt x="213195" y="410033"/>
                  </a:lnTo>
                  <a:lnTo>
                    <a:pt x="205470" y="421497"/>
                  </a:lnTo>
                  <a:lnTo>
                    <a:pt x="194006" y="429222"/>
                  </a:lnTo>
                  <a:lnTo>
                    <a:pt x="179958" y="432054"/>
                  </a:lnTo>
                  <a:lnTo>
                    <a:pt x="35940" y="432054"/>
                  </a:lnTo>
                  <a:lnTo>
                    <a:pt x="21967" y="429222"/>
                  </a:lnTo>
                  <a:lnTo>
                    <a:pt x="10541" y="421497"/>
                  </a:lnTo>
                  <a:lnTo>
                    <a:pt x="2829" y="410033"/>
                  </a:lnTo>
                  <a:lnTo>
                    <a:pt x="0" y="395986"/>
                  </a:lnTo>
                  <a:lnTo>
                    <a:pt x="0" y="35940"/>
                  </a:lnTo>
                  <a:close/>
                </a:path>
              </a:pathLst>
            </a:custGeom>
            <a:ln w="9525">
              <a:solidFill>
                <a:srgbClr val="BD4A47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8" name="object 18"/>
          <p:cNvSpPr txBox="1"/>
          <p:nvPr/>
        </p:nvSpPr>
        <p:spPr>
          <a:xfrm>
            <a:off x="5182870" y="3360165"/>
            <a:ext cx="147320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spc="-50" dirty="0">
                <a:solidFill>
                  <a:srgbClr val="FFFFFF"/>
                </a:solidFill>
                <a:latin typeface="Calibri"/>
                <a:cs typeface="Calibri"/>
              </a:rPr>
              <a:t>C</a:t>
            </a:r>
            <a:endParaRPr sz="1800">
              <a:latin typeface="Calibri"/>
              <a:cs typeface="Calibri"/>
            </a:endParaRPr>
          </a:p>
        </p:txBody>
      </p:sp>
      <p:grpSp>
        <p:nvGrpSpPr>
          <p:cNvPr id="19" name="object 19"/>
          <p:cNvGrpSpPr/>
          <p:nvPr/>
        </p:nvGrpSpPr>
        <p:grpSpPr>
          <a:xfrm>
            <a:off x="5013959" y="3715511"/>
            <a:ext cx="1022985" cy="2976880"/>
            <a:chOff x="5013959" y="3715511"/>
            <a:chExt cx="1022985" cy="2976880"/>
          </a:xfrm>
        </p:grpSpPr>
        <p:pic>
          <p:nvPicPr>
            <p:cNvPr id="20" name="object 20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5100827" y="3715511"/>
              <a:ext cx="310896" cy="2976372"/>
            </a:xfrm>
            <a:prstGeom prst="rect">
              <a:avLst/>
            </a:prstGeom>
          </p:spPr>
        </p:pic>
        <p:pic>
          <p:nvPicPr>
            <p:cNvPr id="21" name="object 21"/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5013959" y="4953000"/>
              <a:ext cx="534924" cy="565404"/>
            </a:xfrm>
            <a:prstGeom prst="rect">
              <a:avLst/>
            </a:prstGeom>
          </p:spPr>
        </p:pic>
        <p:pic>
          <p:nvPicPr>
            <p:cNvPr id="22" name="object 22"/>
            <p:cNvPicPr/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5148071" y="3740530"/>
              <a:ext cx="216026" cy="2880309"/>
            </a:xfrm>
            <a:prstGeom prst="rect">
              <a:avLst/>
            </a:prstGeom>
          </p:spPr>
        </p:pic>
        <p:sp>
          <p:nvSpPr>
            <p:cNvPr id="23" name="object 23"/>
            <p:cNvSpPr/>
            <p:nvPr/>
          </p:nvSpPr>
          <p:spPr>
            <a:xfrm>
              <a:off x="5148071" y="3740530"/>
              <a:ext cx="216535" cy="2880360"/>
            </a:xfrm>
            <a:custGeom>
              <a:avLst/>
              <a:gdLst/>
              <a:ahLst/>
              <a:cxnLst/>
              <a:rect l="l" t="t" r="r" b="b"/>
              <a:pathLst>
                <a:path w="216535" h="2880359">
                  <a:moveTo>
                    <a:pt x="0" y="35941"/>
                  </a:moveTo>
                  <a:lnTo>
                    <a:pt x="2829" y="21967"/>
                  </a:lnTo>
                  <a:lnTo>
                    <a:pt x="10540" y="10541"/>
                  </a:lnTo>
                  <a:lnTo>
                    <a:pt x="21967" y="2829"/>
                  </a:lnTo>
                  <a:lnTo>
                    <a:pt x="35940" y="0"/>
                  </a:lnTo>
                  <a:lnTo>
                    <a:pt x="179958" y="0"/>
                  </a:lnTo>
                  <a:lnTo>
                    <a:pt x="194006" y="2829"/>
                  </a:lnTo>
                  <a:lnTo>
                    <a:pt x="205470" y="10541"/>
                  </a:lnTo>
                  <a:lnTo>
                    <a:pt x="213195" y="21967"/>
                  </a:lnTo>
                  <a:lnTo>
                    <a:pt x="216026" y="35941"/>
                  </a:lnTo>
                  <a:lnTo>
                    <a:pt x="216026" y="2844304"/>
                  </a:lnTo>
                  <a:lnTo>
                    <a:pt x="213195" y="2858320"/>
                  </a:lnTo>
                  <a:lnTo>
                    <a:pt x="205470" y="2869765"/>
                  </a:lnTo>
                  <a:lnTo>
                    <a:pt x="194006" y="2877480"/>
                  </a:lnTo>
                  <a:lnTo>
                    <a:pt x="179958" y="2880309"/>
                  </a:lnTo>
                  <a:lnTo>
                    <a:pt x="35940" y="2880309"/>
                  </a:lnTo>
                  <a:lnTo>
                    <a:pt x="21967" y="2877480"/>
                  </a:lnTo>
                  <a:lnTo>
                    <a:pt x="10541" y="2869765"/>
                  </a:lnTo>
                  <a:lnTo>
                    <a:pt x="2829" y="2858320"/>
                  </a:lnTo>
                  <a:lnTo>
                    <a:pt x="0" y="2844304"/>
                  </a:lnTo>
                  <a:lnTo>
                    <a:pt x="0" y="35941"/>
                  </a:lnTo>
                  <a:close/>
                </a:path>
              </a:pathLst>
            </a:custGeom>
            <a:ln w="9524">
              <a:solidFill>
                <a:srgbClr val="497DBA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24" name="object 24"/>
            <p:cNvPicPr/>
            <p:nvPr/>
          </p:nvPicPr>
          <p:blipFill>
            <a:blip r:embed="rId11" cstate="print"/>
            <a:stretch>
              <a:fillRect/>
            </a:stretch>
          </p:blipFill>
          <p:spPr>
            <a:xfrm>
              <a:off x="5597651" y="5678450"/>
              <a:ext cx="292607" cy="508962"/>
            </a:xfrm>
            <a:prstGeom prst="rect">
              <a:avLst/>
            </a:prstGeom>
          </p:spPr>
        </p:pic>
        <p:pic>
          <p:nvPicPr>
            <p:cNvPr id="25" name="object 25"/>
            <p:cNvPicPr/>
            <p:nvPr/>
          </p:nvPicPr>
          <p:blipFill>
            <a:blip r:embed="rId12" cstate="print"/>
            <a:stretch>
              <a:fillRect/>
            </a:stretch>
          </p:blipFill>
          <p:spPr>
            <a:xfrm>
              <a:off x="5503163" y="5682995"/>
              <a:ext cx="533400" cy="565404"/>
            </a:xfrm>
            <a:prstGeom prst="rect">
              <a:avLst/>
            </a:prstGeom>
          </p:spPr>
        </p:pic>
        <p:pic>
          <p:nvPicPr>
            <p:cNvPr id="26" name="object 26"/>
            <p:cNvPicPr/>
            <p:nvPr/>
          </p:nvPicPr>
          <p:blipFill>
            <a:blip r:embed="rId13" cstate="print"/>
            <a:stretch>
              <a:fillRect/>
            </a:stretch>
          </p:blipFill>
          <p:spPr>
            <a:xfrm>
              <a:off x="5636513" y="5694006"/>
              <a:ext cx="216026" cy="432041"/>
            </a:xfrm>
            <a:prstGeom prst="rect">
              <a:avLst/>
            </a:prstGeom>
          </p:spPr>
        </p:pic>
        <p:sp>
          <p:nvSpPr>
            <p:cNvPr id="27" name="object 27"/>
            <p:cNvSpPr/>
            <p:nvPr/>
          </p:nvSpPr>
          <p:spPr>
            <a:xfrm>
              <a:off x="5636513" y="5694006"/>
              <a:ext cx="216535" cy="432434"/>
            </a:xfrm>
            <a:custGeom>
              <a:avLst/>
              <a:gdLst/>
              <a:ahLst/>
              <a:cxnLst/>
              <a:rect l="l" t="t" r="r" b="b"/>
              <a:pathLst>
                <a:path w="216535" h="432435">
                  <a:moveTo>
                    <a:pt x="0" y="36004"/>
                  </a:moveTo>
                  <a:lnTo>
                    <a:pt x="2831" y="21988"/>
                  </a:lnTo>
                  <a:lnTo>
                    <a:pt x="10556" y="10544"/>
                  </a:lnTo>
                  <a:lnTo>
                    <a:pt x="22020" y="2828"/>
                  </a:lnTo>
                  <a:lnTo>
                    <a:pt x="36068" y="0"/>
                  </a:lnTo>
                  <a:lnTo>
                    <a:pt x="180086" y="0"/>
                  </a:lnTo>
                  <a:lnTo>
                    <a:pt x="194059" y="2828"/>
                  </a:lnTo>
                  <a:lnTo>
                    <a:pt x="205485" y="10544"/>
                  </a:lnTo>
                  <a:lnTo>
                    <a:pt x="213197" y="21988"/>
                  </a:lnTo>
                  <a:lnTo>
                    <a:pt x="216026" y="36004"/>
                  </a:lnTo>
                  <a:lnTo>
                    <a:pt x="216026" y="396036"/>
                  </a:lnTo>
                  <a:lnTo>
                    <a:pt x="213197" y="410052"/>
                  </a:lnTo>
                  <a:lnTo>
                    <a:pt x="205486" y="421497"/>
                  </a:lnTo>
                  <a:lnTo>
                    <a:pt x="194059" y="429212"/>
                  </a:lnTo>
                  <a:lnTo>
                    <a:pt x="180086" y="432041"/>
                  </a:lnTo>
                  <a:lnTo>
                    <a:pt x="36068" y="432041"/>
                  </a:lnTo>
                  <a:lnTo>
                    <a:pt x="22020" y="429212"/>
                  </a:lnTo>
                  <a:lnTo>
                    <a:pt x="10556" y="421497"/>
                  </a:lnTo>
                  <a:lnTo>
                    <a:pt x="2831" y="410052"/>
                  </a:lnTo>
                  <a:lnTo>
                    <a:pt x="0" y="396036"/>
                  </a:lnTo>
                  <a:lnTo>
                    <a:pt x="0" y="36004"/>
                  </a:lnTo>
                  <a:close/>
                </a:path>
              </a:pathLst>
            </a:custGeom>
            <a:ln w="9525">
              <a:solidFill>
                <a:srgbClr val="BD4A47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28" name="object 28"/>
          <p:cNvSpPr txBox="1"/>
          <p:nvPr/>
        </p:nvSpPr>
        <p:spPr>
          <a:xfrm>
            <a:off x="5671565" y="5746191"/>
            <a:ext cx="147320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spc="-50" dirty="0">
                <a:solidFill>
                  <a:srgbClr val="FFFFFF"/>
                </a:solidFill>
                <a:latin typeface="Calibri"/>
                <a:cs typeface="Calibri"/>
              </a:rPr>
              <a:t>C</a:t>
            </a:r>
            <a:endParaRPr sz="1800">
              <a:latin typeface="Calibri"/>
              <a:cs typeface="Calibri"/>
            </a:endParaRPr>
          </a:p>
        </p:txBody>
      </p:sp>
      <p:grpSp>
        <p:nvGrpSpPr>
          <p:cNvPr id="29" name="object 29"/>
          <p:cNvGrpSpPr/>
          <p:nvPr/>
        </p:nvGrpSpPr>
        <p:grpSpPr>
          <a:xfrm>
            <a:off x="5503164" y="6164579"/>
            <a:ext cx="535305" cy="579120"/>
            <a:chOff x="5503164" y="6164579"/>
            <a:chExt cx="535305" cy="579120"/>
          </a:xfrm>
        </p:grpSpPr>
        <p:pic>
          <p:nvPicPr>
            <p:cNvPr id="30" name="object 30"/>
            <p:cNvPicPr/>
            <p:nvPr/>
          </p:nvPicPr>
          <p:blipFill>
            <a:blip r:embed="rId14" cstate="print"/>
            <a:stretch>
              <a:fillRect/>
            </a:stretch>
          </p:blipFill>
          <p:spPr>
            <a:xfrm>
              <a:off x="5588508" y="6164579"/>
              <a:ext cx="310896" cy="527304"/>
            </a:xfrm>
            <a:prstGeom prst="rect">
              <a:avLst/>
            </a:prstGeom>
          </p:spPr>
        </p:pic>
        <p:pic>
          <p:nvPicPr>
            <p:cNvPr id="31" name="object 31"/>
            <p:cNvPicPr/>
            <p:nvPr/>
          </p:nvPicPr>
          <p:blipFill>
            <a:blip r:embed="rId15" cstate="print"/>
            <a:stretch>
              <a:fillRect/>
            </a:stretch>
          </p:blipFill>
          <p:spPr>
            <a:xfrm>
              <a:off x="5503164" y="6178294"/>
              <a:ext cx="534924" cy="565404"/>
            </a:xfrm>
            <a:prstGeom prst="rect">
              <a:avLst/>
            </a:prstGeom>
          </p:spPr>
        </p:pic>
        <p:pic>
          <p:nvPicPr>
            <p:cNvPr id="32" name="object 32"/>
            <p:cNvPicPr/>
            <p:nvPr/>
          </p:nvPicPr>
          <p:blipFill>
            <a:blip r:embed="rId16" cstate="print"/>
            <a:stretch>
              <a:fillRect/>
            </a:stretch>
          </p:blipFill>
          <p:spPr>
            <a:xfrm>
              <a:off x="5636514" y="6188786"/>
              <a:ext cx="216026" cy="432054"/>
            </a:xfrm>
            <a:prstGeom prst="rect">
              <a:avLst/>
            </a:prstGeom>
          </p:spPr>
        </p:pic>
        <p:sp>
          <p:nvSpPr>
            <p:cNvPr id="33" name="object 33"/>
            <p:cNvSpPr/>
            <p:nvPr/>
          </p:nvSpPr>
          <p:spPr>
            <a:xfrm>
              <a:off x="5636514" y="6188786"/>
              <a:ext cx="216535" cy="432434"/>
            </a:xfrm>
            <a:custGeom>
              <a:avLst/>
              <a:gdLst/>
              <a:ahLst/>
              <a:cxnLst/>
              <a:rect l="l" t="t" r="r" b="b"/>
              <a:pathLst>
                <a:path w="216535" h="432434">
                  <a:moveTo>
                    <a:pt x="0" y="36004"/>
                  </a:moveTo>
                  <a:lnTo>
                    <a:pt x="2831" y="21993"/>
                  </a:lnTo>
                  <a:lnTo>
                    <a:pt x="10556" y="10548"/>
                  </a:lnTo>
                  <a:lnTo>
                    <a:pt x="22020" y="2830"/>
                  </a:lnTo>
                  <a:lnTo>
                    <a:pt x="36068" y="0"/>
                  </a:lnTo>
                  <a:lnTo>
                    <a:pt x="180086" y="0"/>
                  </a:lnTo>
                  <a:lnTo>
                    <a:pt x="194059" y="2830"/>
                  </a:lnTo>
                  <a:lnTo>
                    <a:pt x="205485" y="10548"/>
                  </a:lnTo>
                  <a:lnTo>
                    <a:pt x="213197" y="21993"/>
                  </a:lnTo>
                  <a:lnTo>
                    <a:pt x="216026" y="36004"/>
                  </a:lnTo>
                  <a:lnTo>
                    <a:pt x="216026" y="396049"/>
                  </a:lnTo>
                  <a:lnTo>
                    <a:pt x="213197" y="410065"/>
                  </a:lnTo>
                  <a:lnTo>
                    <a:pt x="205486" y="421509"/>
                  </a:lnTo>
                  <a:lnTo>
                    <a:pt x="194059" y="429225"/>
                  </a:lnTo>
                  <a:lnTo>
                    <a:pt x="180086" y="432054"/>
                  </a:lnTo>
                  <a:lnTo>
                    <a:pt x="36068" y="432054"/>
                  </a:lnTo>
                  <a:lnTo>
                    <a:pt x="22020" y="429225"/>
                  </a:lnTo>
                  <a:lnTo>
                    <a:pt x="10556" y="421509"/>
                  </a:lnTo>
                  <a:lnTo>
                    <a:pt x="2831" y="410065"/>
                  </a:lnTo>
                  <a:lnTo>
                    <a:pt x="0" y="396049"/>
                  </a:lnTo>
                  <a:lnTo>
                    <a:pt x="0" y="36004"/>
                  </a:lnTo>
                  <a:close/>
                </a:path>
              </a:pathLst>
            </a:custGeom>
            <a:ln w="9525">
              <a:solidFill>
                <a:srgbClr val="497DBA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34" name="object 34"/>
          <p:cNvSpPr txBox="1"/>
          <p:nvPr/>
        </p:nvSpPr>
        <p:spPr>
          <a:xfrm>
            <a:off x="5670930" y="6240881"/>
            <a:ext cx="149860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spc="-50" dirty="0">
                <a:solidFill>
                  <a:srgbClr val="FFFFFF"/>
                </a:solidFill>
                <a:latin typeface="Calibri"/>
                <a:cs typeface="Calibri"/>
              </a:rPr>
              <a:t>R</a:t>
            </a:r>
            <a:endParaRPr sz="1800">
              <a:latin typeface="Calibri"/>
              <a:cs typeface="Calibri"/>
            </a:endParaRPr>
          </a:p>
        </p:txBody>
      </p:sp>
      <p:sp>
        <p:nvSpPr>
          <p:cNvPr id="35" name="object 35"/>
          <p:cNvSpPr txBox="1"/>
          <p:nvPr/>
        </p:nvSpPr>
        <p:spPr>
          <a:xfrm>
            <a:off x="5995796" y="5775756"/>
            <a:ext cx="178625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dirty="0">
                <a:latin typeface="Calibri"/>
                <a:cs typeface="Calibri"/>
              </a:rPr>
              <a:t>Métam.</a:t>
            </a:r>
            <a:r>
              <a:rPr sz="1800" spc="-50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de</a:t>
            </a:r>
            <a:r>
              <a:rPr sz="1800" spc="-25" dirty="0">
                <a:latin typeface="Calibri"/>
                <a:cs typeface="Calibri"/>
              </a:rPr>
              <a:t> </a:t>
            </a:r>
            <a:r>
              <a:rPr sz="1800" spc="-10" dirty="0">
                <a:latin typeface="Calibri"/>
                <a:cs typeface="Calibri"/>
              </a:rPr>
              <a:t>contact</a:t>
            </a:r>
            <a:endParaRPr sz="1800">
              <a:latin typeface="Calibri"/>
              <a:cs typeface="Calibri"/>
            </a:endParaRPr>
          </a:p>
        </p:txBody>
      </p:sp>
      <p:sp>
        <p:nvSpPr>
          <p:cNvPr id="36" name="object 36"/>
          <p:cNvSpPr txBox="1"/>
          <p:nvPr/>
        </p:nvSpPr>
        <p:spPr>
          <a:xfrm>
            <a:off x="5995796" y="6270447"/>
            <a:ext cx="1562100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dirty="0">
                <a:latin typeface="Calibri"/>
                <a:cs typeface="Calibri"/>
              </a:rPr>
              <a:t>Métam.</a:t>
            </a:r>
            <a:r>
              <a:rPr sz="1800" spc="-70" dirty="0">
                <a:latin typeface="Calibri"/>
                <a:cs typeface="Calibri"/>
              </a:rPr>
              <a:t> </a:t>
            </a:r>
            <a:r>
              <a:rPr sz="1800" spc="-10" dirty="0">
                <a:latin typeface="Calibri"/>
                <a:cs typeface="Calibri"/>
              </a:rPr>
              <a:t>régional</a:t>
            </a:r>
            <a:endParaRPr sz="1800">
              <a:latin typeface="Calibri"/>
              <a:cs typeface="Calibri"/>
            </a:endParaRPr>
          </a:p>
        </p:txBody>
      </p:sp>
      <p:sp>
        <p:nvSpPr>
          <p:cNvPr id="37" name="object 37"/>
          <p:cNvSpPr txBox="1"/>
          <p:nvPr/>
        </p:nvSpPr>
        <p:spPr>
          <a:xfrm>
            <a:off x="5182361" y="5016500"/>
            <a:ext cx="2596515" cy="55499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ts val="2085"/>
              </a:lnSpc>
              <a:spcBef>
                <a:spcPts val="100"/>
              </a:spcBef>
            </a:pPr>
            <a:r>
              <a:rPr sz="1800" spc="-50" dirty="0">
                <a:solidFill>
                  <a:srgbClr val="FFFFFF"/>
                </a:solidFill>
                <a:latin typeface="Calibri"/>
                <a:cs typeface="Calibri"/>
              </a:rPr>
              <a:t>R</a:t>
            </a:r>
            <a:endParaRPr sz="1800">
              <a:latin typeface="Calibri"/>
              <a:cs typeface="Calibri"/>
            </a:endParaRPr>
          </a:p>
          <a:p>
            <a:pPr marL="489584">
              <a:lnSpc>
                <a:spcPts val="2085"/>
              </a:lnSpc>
            </a:pPr>
            <a:r>
              <a:rPr sz="1800" b="1" i="1" dirty="0">
                <a:latin typeface="Calibri"/>
                <a:cs typeface="Calibri"/>
              </a:rPr>
              <a:t>M</a:t>
            </a:r>
            <a:r>
              <a:rPr sz="1800" b="1" i="1" spc="-15" dirty="0">
                <a:latin typeface="Calibri"/>
                <a:cs typeface="Calibri"/>
              </a:rPr>
              <a:t> </a:t>
            </a:r>
            <a:r>
              <a:rPr sz="1800" i="1" dirty="0">
                <a:latin typeface="Calibri"/>
                <a:cs typeface="Calibri"/>
              </a:rPr>
              <a:t>=</a:t>
            </a:r>
            <a:r>
              <a:rPr sz="1800" i="1" spc="-30" dirty="0">
                <a:latin typeface="Calibri"/>
                <a:cs typeface="Calibri"/>
              </a:rPr>
              <a:t> </a:t>
            </a:r>
            <a:r>
              <a:rPr sz="1800" i="1" dirty="0">
                <a:latin typeface="Calibri"/>
                <a:cs typeface="Calibri"/>
              </a:rPr>
              <a:t>courbe</a:t>
            </a:r>
            <a:r>
              <a:rPr sz="1800" i="1" spc="-10" dirty="0">
                <a:latin typeface="Calibri"/>
                <a:cs typeface="Calibri"/>
              </a:rPr>
              <a:t> d'</a:t>
            </a:r>
            <a:r>
              <a:rPr sz="1800" b="1" i="1" spc="-10" dirty="0">
                <a:latin typeface="Calibri"/>
                <a:cs typeface="Calibri"/>
              </a:rPr>
              <a:t>anatexie</a:t>
            </a:r>
            <a:endParaRPr sz="1800">
              <a:latin typeface="Calibri"/>
              <a:cs typeface="Calibri"/>
            </a:endParaRPr>
          </a:p>
        </p:txBody>
      </p:sp>
      <p:grpSp>
        <p:nvGrpSpPr>
          <p:cNvPr id="38" name="object 38"/>
          <p:cNvGrpSpPr/>
          <p:nvPr/>
        </p:nvGrpSpPr>
        <p:grpSpPr>
          <a:xfrm>
            <a:off x="1523" y="652272"/>
            <a:ext cx="5229225" cy="513715"/>
            <a:chOff x="1523" y="652272"/>
            <a:chExt cx="5229225" cy="513715"/>
          </a:xfrm>
        </p:grpSpPr>
        <p:pic>
          <p:nvPicPr>
            <p:cNvPr id="39" name="object 39"/>
            <p:cNvPicPr/>
            <p:nvPr/>
          </p:nvPicPr>
          <p:blipFill>
            <a:blip r:embed="rId17" cstate="print"/>
            <a:stretch>
              <a:fillRect/>
            </a:stretch>
          </p:blipFill>
          <p:spPr>
            <a:xfrm>
              <a:off x="1523" y="652272"/>
              <a:ext cx="3867912" cy="513588"/>
            </a:xfrm>
            <a:prstGeom prst="rect">
              <a:avLst/>
            </a:prstGeom>
          </p:spPr>
        </p:pic>
        <p:pic>
          <p:nvPicPr>
            <p:cNvPr id="40" name="object 40"/>
            <p:cNvPicPr/>
            <p:nvPr/>
          </p:nvPicPr>
          <p:blipFill>
            <a:blip r:embed="rId18" cstate="print"/>
            <a:stretch>
              <a:fillRect/>
            </a:stretch>
          </p:blipFill>
          <p:spPr>
            <a:xfrm>
              <a:off x="3561588" y="652272"/>
              <a:ext cx="377951" cy="513588"/>
            </a:xfrm>
            <a:prstGeom prst="rect">
              <a:avLst/>
            </a:prstGeom>
          </p:spPr>
        </p:pic>
        <p:pic>
          <p:nvPicPr>
            <p:cNvPr id="41" name="object 41"/>
            <p:cNvPicPr/>
            <p:nvPr/>
          </p:nvPicPr>
          <p:blipFill>
            <a:blip r:embed="rId19" cstate="print"/>
            <a:stretch>
              <a:fillRect/>
            </a:stretch>
          </p:blipFill>
          <p:spPr>
            <a:xfrm>
              <a:off x="3631691" y="652272"/>
              <a:ext cx="1598676" cy="513588"/>
            </a:xfrm>
            <a:prstGeom prst="rect">
              <a:avLst/>
            </a:prstGeom>
          </p:spPr>
        </p:pic>
      </p:grpSp>
      <p:sp>
        <p:nvSpPr>
          <p:cNvPr id="42" name="object 42"/>
          <p:cNvSpPr txBox="1">
            <a:spLocks noGrp="1"/>
          </p:cNvSpPr>
          <p:nvPr>
            <p:ph type="title"/>
          </p:nvPr>
        </p:nvSpPr>
        <p:spPr>
          <a:xfrm>
            <a:off x="132384" y="701421"/>
            <a:ext cx="4946650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b="1" dirty="0">
                <a:solidFill>
                  <a:srgbClr val="000000"/>
                </a:solidFill>
                <a:latin typeface="Calibri"/>
                <a:cs typeface="Calibri"/>
              </a:rPr>
              <a:t>Les</a:t>
            </a:r>
            <a:r>
              <a:rPr sz="1800" b="1" spc="-45" dirty="0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sz="1800" b="1" dirty="0">
                <a:solidFill>
                  <a:srgbClr val="000000"/>
                </a:solidFill>
                <a:latin typeface="Calibri"/>
                <a:cs typeface="Calibri"/>
              </a:rPr>
              <a:t>faciès</a:t>
            </a:r>
            <a:r>
              <a:rPr sz="1800" b="1" spc="-55" dirty="0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sz="1800" b="1" dirty="0">
                <a:solidFill>
                  <a:srgbClr val="000000"/>
                </a:solidFill>
                <a:latin typeface="Calibri"/>
                <a:cs typeface="Calibri"/>
              </a:rPr>
              <a:t>métamorphiques</a:t>
            </a:r>
            <a:r>
              <a:rPr sz="1800" b="1" spc="-65" dirty="0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sz="1800" b="1" dirty="0">
                <a:solidFill>
                  <a:srgbClr val="000000"/>
                </a:solidFill>
                <a:latin typeface="Calibri"/>
                <a:cs typeface="Calibri"/>
              </a:rPr>
              <a:t>et</a:t>
            </a:r>
            <a:r>
              <a:rPr sz="1800" b="1" spc="-35" dirty="0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sz="1800" b="1" dirty="0">
                <a:solidFill>
                  <a:srgbClr val="000000"/>
                </a:solidFill>
                <a:latin typeface="Calibri"/>
                <a:cs typeface="Calibri"/>
              </a:rPr>
              <a:t>trajet</a:t>
            </a:r>
            <a:r>
              <a:rPr sz="1800" b="1" spc="-45" dirty="0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sz="1800" b="1" spc="-10" dirty="0">
                <a:solidFill>
                  <a:srgbClr val="000000"/>
                </a:solidFill>
                <a:latin typeface="Calibri"/>
                <a:cs typeface="Calibri"/>
              </a:rPr>
              <a:t>P-</a:t>
            </a:r>
            <a:r>
              <a:rPr sz="1800" b="1" dirty="0">
                <a:solidFill>
                  <a:srgbClr val="000000"/>
                </a:solidFill>
                <a:latin typeface="Calibri"/>
                <a:cs typeface="Calibri"/>
              </a:rPr>
              <a:t>T</a:t>
            </a:r>
            <a:r>
              <a:rPr sz="1800" b="1" spc="-30" dirty="0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sz="1800" b="1" dirty="0">
                <a:solidFill>
                  <a:srgbClr val="000000"/>
                </a:solidFill>
                <a:latin typeface="Calibri"/>
                <a:cs typeface="Calibri"/>
              </a:rPr>
              <a:t>d’une</a:t>
            </a:r>
            <a:r>
              <a:rPr sz="1800" b="1" spc="-45" dirty="0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sz="1800" b="1" spc="-10" dirty="0">
                <a:solidFill>
                  <a:srgbClr val="000000"/>
                </a:solidFill>
                <a:latin typeface="Calibri"/>
                <a:cs typeface="Calibri"/>
              </a:rPr>
              <a:t>roche</a:t>
            </a:r>
            <a:endParaRPr sz="18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11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0" y="0"/>
            <a:ext cx="9139555" cy="1126490"/>
            <a:chOff x="0" y="0"/>
            <a:chExt cx="9139555" cy="1126490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0" y="0"/>
              <a:ext cx="9139428" cy="807728"/>
            </a:xfrm>
            <a:prstGeom prst="rect">
              <a:avLst/>
            </a:prstGeom>
          </p:spPr>
        </p:pic>
        <p:pic>
          <p:nvPicPr>
            <p:cNvPr id="4" name="object 4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827532" y="100584"/>
              <a:ext cx="4227576" cy="682752"/>
            </a:xfrm>
            <a:prstGeom prst="rect">
              <a:avLst/>
            </a:prstGeom>
          </p:spPr>
        </p:pic>
        <p:pic>
          <p:nvPicPr>
            <p:cNvPr id="5" name="object 5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1039012" y="279018"/>
              <a:ext cx="3797782" cy="275463"/>
            </a:xfrm>
            <a:prstGeom prst="rect">
              <a:avLst/>
            </a:prstGeom>
          </p:spPr>
        </p:pic>
        <p:pic>
          <p:nvPicPr>
            <p:cNvPr id="6" name="object 6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164592" y="611123"/>
              <a:ext cx="675132" cy="515112"/>
            </a:xfrm>
            <a:prstGeom prst="rect">
              <a:avLst/>
            </a:prstGeom>
          </p:spPr>
        </p:pic>
        <p:pic>
          <p:nvPicPr>
            <p:cNvPr id="7" name="object 7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179514" y="135381"/>
              <a:ext cx="645121" cy="485267"/>
            </a:xfrm>
            <a:prstGeom prst="rect">
              <a:avLst/>
            </a:prstGeom>
          </p:spPr>
        </p:pic>
      </p:grpSp>
      <p:sp>
        <p:nvSpPr>
          <p:cNvPr id="8" name="object 8"/>
          <p:cNvSpPr txBox="1">
            <a:spLocks noGrp="1"/>
          </p:cNvSpPr>
          <p:nvPr>
            <p:ph type="title"/>
          </p:nvPr>
        </p:nvSpPr>
        <p:spPr>
          <a:xfrm>
            <a:off x="3938778" y="1080261"/>
            <a:ext cx="1257300" cy="45212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2800" u="sng" spc="-10" dirty="0">
                <a:solidFill>
                  <a:srgbClr val="000000"/>
                </a:solidFill>
                <a:uFill>
                  <a:solidFill>
                    <a:srgbClr val="000000"/>
                  </a:solidFill>
                </a:uFill>
              </a:rPr>
              <a:t>RESUME</a:t>
            </a:r>
            <a:endParaRPr sz="2800"/>
          </a:p>
        </p:txBody>
      </p:sp>
      <p:sp>
        <p:nvSpPr>
          <p:cNvPr id="9" name="object 9"/>
          <p:cNvSpPr/>
          <p:nvPr/>
        </p:nvSpPr>
        <p:spPr>
          <a:xfrm>
            <a:off x="827582" y="1897087"/>
            <a:ext cx="7489190" cy="4124325"/>
          </a:xfrm>
          <a:custGeom>
            <a:avLst/>
            <a:gdLst/>
            <a:ahLst/>
            <a:cxnLst/>
            <a:rect l="l" t="t" r="r" b="b"/>
            <a:pathLst>
              <a:path w="7489190" h="4124325">
                <a:moveTo>
                  <a:pt x="0" y="4124198"/>
                </a:moveTo>
                <a:lnTo>
                  <a:pt x="7488808" y="4124198"/>
                </a:lnTo>
                <a:lnTo>
                  <a:pt x="7488808" y="0"/>
                </a:lnTo>
                <a:lnTo>
                  <a:pt x="0" y="0"/>
                </a:lnTo>
                <a:lnTo>
                  <a:pt x="0" y="4124198"/>
                </a:lnTo>
                <a:close/>
              </a:path>
            </a:pathLst>
          </a:custGeom>
          <a:ln w="952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10"/>
          <p:cNvSpPr txBox="1"/>
          <p:nvPr/>
        </p:nvSpPr>
        <p:spPr>
          <a:xfrm>
            <a:off x="1318513" y="2553970"/>
            <a:ext cx="1418590" cy="33083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105"/>
              </a:spcBef>
            </a:pPr>
            <a:r>
              <a:rPr sz="2000" b="1" spc="-10" dirty="0">
                <a:latin typeface="Calibri"/>
                <a:cs typeface="Calibri"/>
              </a:rPr>
              <a:t>Sédimentaire</a:t>
            </a:r>
            <a:endParaRPr sz="2000">
              <a:latin typeface="Calibri"/>
              <a:cs typeface="Calibri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3036442" y="1910537"/>
            <a:ext cx="4714875" cy="97472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100"/>
              </a:spcBef>
            </a:pPr>
            <a:r>
              <a:rPr sz="2400" b="1" spc="-10" dirty="0">
                <a:latin typeface="Calibri"/>
                <a:cs typeface="Calibri"/>
              </a:rPr>
              <a:t>Classification</a:t>
            </a:r>
            <a:r>
              <a:rPr sz="2400" b="1" spc="-50" dirty="0">
                <a:latin typeface="Calibri"/>
                <a:cs typeface="Calibri"/>
              </a:rPr>
              <a:t> </a:t>
            </a:r>
            <a:r>
              <a:rPr sz="2400" b="1" dirty="0">
                <a:latin typeface="Calibri"/>
                <a:cs typeface="Calibri"/>
              </a:rPr>
              <a:t>des</a:t>
            </a:r>
            <a:r>
              <a:rPr sz="2400" b="1" spc="-40" dirty="0">
                <a:latin typeface="Calibri"/>
                <a:cs typeface="Calibri"/>
              </a:rPr>
              <a:t> </a:t>
            </a:r>
            <a:r>
              <a:rPr sz="2400" b="1" spc="-10" dirty="0">
                <a:latin typeface="Calibri"/>
                <a:cs typeface="Calibri"/>
              </a:rPr>
              <a:t>roches</a:t>
            </a:r>
            <a:endParaRPr sz="2400">
              <a:latin typeface="Calibri"/>
              <a:cs typeface="Calibri"/>
            </a:endParaRPr>
          </a:p>
          <a:p>
            <a:pPr marL="682625">
              <a:lnSpc>
                <a:spcPct val="100000"/>
              </a:lnSpc>
              <a:spcBef>
                <a:spcPts val="2190"/>
              </a:spcBef>
              <a:tabLst>
                <a:tab pos="2968625" algn="l"/>
              </a:tabLst>
            </a:pPr>
            <a:r>
              <a:rPr sz="2000" b="1" spc="-10" dirty="0">
                <a:latin typeface="Calibri"/>
                <a:cs typeface="Calibri"/>
              </a:rPr>
              <a:t>Magmatique</a:t>
            </a:r>
            <a:r>
              <a:rPr sz="2000" b="1" dirty="0">
                <a:latin typeface="Calibri"/>
                <a:cs typeface="Calibri"/>
              </a:rPr>
              <a:t>	</a:t>
            </a:r>
            <a:r>
              <a:rPr sz="2000" b="1" spc="-10" dirty="0">
                <a:latin typeface="Calibri"/>
                <a:cs typeface="Calibri"/>
              </a:rPr>
              <a:t>Métamorphique</a:t>
            </a:r>
            <a:endParaRPr sz="2000">
              <a:latin typeface="Calibri"/>
              <a:cs typeface="Calibri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5825141" y="3494278"/>
            <a:ext cx="581660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100"/>
              </a:spcBef>
            </a:pPr>
            <a:r>
              <a:rPr sz="1800" b="1" spc="-10" dirty="0">
                <a:latin typeface="Calibri"/>
                <a:cs typeface="Calibri"/>
              </a:rPr>
              <a:t>Foliée</a:t>
            </a:r>
            <a:endParaRPr sz="1800">
              <a:latin typeface="Calibri"/>
              <a:cs typeface="Calibri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6806976" y="3494278"/>
            <a:ext cx="1049020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100"/>
              </a:spcBef>
            </a:pPr>
            <a:r>
              <a:rPr sz="1800" b="1" dirty="0">
                <a:latin typeface="Calibri"/>
                <a:cs typeface="Calibri"/>
              </a:rPr>
              <a:t>Non-</a:t>
            </a:r>
            <a:r>
              <a:rPr sz="1800" b="1" spc="-10" dirty="0">
                <a:latin typeface="Calibri"/>
                <a:cs typeface="Calibri"/>
              </a:rPr>
              <a:t>Foliée</a:t>
            </a:r>
            <a:endParaRPr sz="1800">
              <a:latin typeface="Calibri"/>
              <a:cs typeface="Calibri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919276" y="3494278"/>
            <a:ext cx="1603375" cy="581025"/>
          </a:xfrm>
          <a:prstGeom prst="rect">
            <a:avLst/>
          </a:prstGeom>
        </p:spPr>
        <p:txBody>
          <a:bodyPr vert="horz" wrap="square" lIns="0" tIns="5715" rIns="0" bIns="0" rtlCol="0">
            <a:spAutoFit/>
          </a:bodyPr>
          <a:lstStyle/>
          <a:p>
            <a:pPr marR="5080" indent="685165">
              <a:lnSpc>
                <a:spcPct val="102400"/>
              </a:lnSpc>
              <a:spcBef>
                <a:spcPts val="45"/>
              </a:spcBef>
            </a:pPr>
            <a:r>
              <a:rPr sz="1800" b="1" spc="-10" dirty="0">
                <a:latin typeface="Calibri"/>
                <a:cs typeface="Calibri"/>
              </a:rPr>
              <a:t>Chimique Détritique</a:t>
            </a:r>
            <a:endParaRPr sz="1800">
              <a:latin typeface="Calibri"/>
              <a:cs typeface="Calibri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2617627" y="3494278"/>
            <a:ext cx="3015615" cy="581025"/>
          </a:xfrm>
          <a:prstGeom prst="rect">
            <a:avLst/>
          </a:prstGeom>
        </p:spPr>
        <p:txBody>
          <a:bodyPr vert="horz" wrap="square" lIns="0" tIns="5715" rIns="0" bIns="0" rtlCol="0">
            <a:spAutoFit/>
          </a:bodyPr>
          <a:lstStyle/>
          <a:p>
            <a:pPr marR="5080" indent="863600">
              <a:lnSpc>
                <a:spcPct val="102400"/>
              </a:lnSpc>
              <a:spcBef>
                <a:spcPts val="45"/>
              </a:spcBef>
            </a:pPr>
            <a:r>
              <a:rPr sz="1800" b="1" dirty="0">
                <a:latin typeface="Calibri"/>
                <a:cs typeface="Calibri"/>
              </a:rPr>
              <a:t>Plutonique</a:t>
            </a:r>
            <a:r>
              <a:rPr sz="1800" b="1" spc="-75" dirty="0">
                <a:latin typeface="Calibri"/>
                <a:cs typeface="Calibri"/>
              </a:rPr>
              <a:t> </a:t>
            </a:r>
            <a:r>
              <a:rPr sz="1800" b="1" spc="-10" dirty="0">
                <a:latin typeface="Calibri"/>
                <a:cs typeface="Calibri"/>
              </a:rPr>
              <a:t>Volcanique Biologique</a:t>
            </a:r>
            <a:endParaRPr sz="1800">
              <a:latin typeface="Calibri"/>
              <a:cs typeface="Calibri"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6844593" y="4360900"/>
            <a:ext cx="709295" cy="48005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R="5080" indent="17780">
              <a:lnSpc>
                <a:spcPct val="106400"/>
              </a:lnSpc>
              <a:spcBef>
                <a:spcPts val="100"/>
              </a:spcBef>
            </a:pPr>
            <a:r>
              <a:rPr sz="1400" spc="-10" dirty="0">
                <a:latin typeface="Calibri"/>
                <a:cs typeface="Calibri"/>
              </a:rPr>
              <a:t>Quartzite Marbre</a:t>
            </a:r>
            <a:endParaRPr sz="1400">
              <a:latin typeface="Calibri"/>
              <a:cs typeface="Calibri"/>
            </a:endParaRPr>
          </a:p>
        </p:txBody>
      </p:sp>
      <p:sp>
        <p:nvSpPr>
          <p:cNvPr id="17" name="object 17"/>
          <p:cNvSpPr txBox="1"/>
          <p:nvPr/>
        </p:nvSpPr>
        <p:spPr>
          <a:xfrm>
            <a:off x="5754174" y="4360900"/>
            <a:ext cx="605155" cy="693420"/>
          </a:xfrm>
          <a:prstGeom prst="rect">
            <a:avLst/>
          </a:prstGeom>
        </p:spPr>
        <p:txBody>
          <a:bodyPr vert="horz" wrap="square" lIns="0" tIns="19050" rIns="0" bIns="0" rtlCol="0">
            <a:spAutoFit/>
          </a:bodyPr>
          <a:lstStyle/>
          <a:p>
            <a:pPr marR="5080" indent="41910" algn="just">
              <a:lnSpc>
                <a:spcPct val="103200"/>
              </a:lnSpc>
              <a:spcBef>
                <a:spcPts val="150"/>
              </a:spcBef>
            </a:pPr>
            <a:r>
              <a:rPr sz="1400" spc="-10" dirty="0">
                <a:latin typeface="Calibri"/>
                <a:cs typeface="Calibri"/>
              </a:rPr>
              <a:t>Ardoise Schistes Gneiss</a:t>
            </a:r>
            <a:endParaRPr sz="1400">
              <a:latin typeface="Calibri"/>
              <a:cs typeface="Calibri"/>
            </a:endParaRPr>
          </a:p>
        </p:txBody>
      </p:sp>
      <p:sp>
        <p:nvSpPr>
          <p:cNvPr id="18" name="object 18"/>
          <p:cNvSpPr txBox="1"/>
          <p:nvPr/>
        </p:nvSpPr>
        <p:spPr>
          <a:xfrm>
            <a:off x="3426650" y="4360900"/>
            <a:ext cx="969010" cy="906780"/>
          </a:xfrm>
          <a:prstGeom prst="rect">
            <a:avLst/>
          </a:prstGeom>
        </p:spPr>
        <p:txBody>
          <a:bodyPr vert="horz" wrap="square" lIns="0" tIns="21590" rIns="0" bIns="0" rtlCol="0">
            <a:spAutoFit/>
          </a:bodyPr>
          <a:lstStyle/>
          <a:p>
            <a:pPr marR="5080" indent="36195">
              <a:lnSpc>
                <a:spcPct val="102099"/>
              </a:lnSpc>
              <a:spcBef>
                <a:spcPts val="170"/>
              </a:spcBef>
            </a:pPr>
            <a:r>
              <a:rPr sz="1400" spc="-10" dirty="0">
                <a:latin typeface="Calibri"/>
                <a:cs typeface="Calibri"/>
              </a:rPr>
              <a:t>Gabbro Diorite Granodiorite Granite</a:t>
            </a:r>
            <a:endParaRPr sz="1400">
              <a:latin typeface="Calibri"/>
              <a:cs typeface="Calibri"/>
            </a:endParaRPr>
          </a:p>
        </p:txBody>
      </p:sp>
      <p:sp>
        <p:nvSpPr>
          <p:cNvPr id="19" name="object 19"/>
          <p:cNvSpPr txBox="1"/>
          <p:nvPr/>
        </p:nvSpPr>
        <p:spPr>
          <a:xfrm>
            <a:off x="4639032" y="4360900"/>
            <a:ext cx="650240" cy="906780"/>
          </a:xfrm>
          <a:prstGeom prst="rect">
            <a:avLst/>
          </a:prstGeom>
        </p:spPr>
        <p:txBody>
          <a:bodyPr vert="horz" wrap="square" lIns="0" tIns="21590" rIns="0" bIns="0" rtlCol="0">
            <a:spAutoFit/>
          </a:bodyPr>
          <a:lstStyle/>
          <a:p>
            <a:pPr marR="5080" indent="36195">
              <a:lnSpc>
                <a:spcPct val="102099"/>
              </a:lnSpc>
              <a:spcBef>
                <a:spcPts val="170"/>
              </a:spcBef>
            </a:pPr>
            <a:r>
              <a:rPr sz="1400" spc="-10" dirty="0">
                <a:latin typeface="Calibri"/>
                <a:cs typeface="Calibri"/>
              </a:rPr>
              <a:t>Basalte Andésite Dacite Rhyolite</a:t>
            </a:r>
            <a:endParaRPr sz="1400">
              <a:latin typeface="Calibri"/>
              <a:cs typeface="Calibri"/>
            </a:endParaRPr>
          </a:p>
        </p:txBody>
      </p:sp>
      <p:sp>
        <p:nvSpPr>
          <p:cNvPr id="20" name="object 20"/>
          <p:cNvSpPr txBox="1"/>
          <p:nvPr/>
        </p:nvSpPr>
        <p:spPr>
          <a:xfrm>
            <a:off x="2686799" y="5027802"/>
            <a:ext cx="592455" cy="45339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4445" marR="5080" indent="-5080">
              <a:lnSpc>
                <a:spcPct val="100000"/>
              </a:lnSpc>
              <a:spcBef>
                <a:spcPts val="100"/>
              </a:spcBef>
            </a:pPr>
            <a:r>
              <a:rPr sz="1400" spc="-10" dirty="0">
                <a:latin typeface="Calibri"/>
                <a:cs typeface="Calibri"/>
              </a:rPr>
              <a:t>Houilles </a:t>
            </a:r>
            <a:r>
              <a:rPr sz="1400" spc="-20" dirty="0">
                <a:latin typeface="Calibri"/>
                <a:cs typeface="Calibri"/>
              </a:rPr>
              <a:t>Chert</a:t>
            </a:r>
            <a:endParaRPr sz="1400">
              <a:latin typeface="Calibri"/>
              <a:cs typeface="Calibri"/>
            </a:endParaRPr>
          </a:p>
        </p:txBody>
      </p:sp>
      <p:sp>
        <p:nvSpPr>
          <p:cNvPr id="21" name="object 21"/>
          <p:cNvSpPr txBox="1"/>
          <p:nvPr/>
        </p:nvSpPr>
        <p:spPr>
          <a:xfrm>
            <a:off x="919276" y="4360900"/>
            <a:ext cx="1559560" cy="1546860"/>
          </a:xfrm>
          <a:prstGeom prst="rect">
            <a:avLst/>
          </a:prstGeom>
        </p:spPr>
        <p:txBody>
          <a:bodyPr vert="horz" wrap="square" lIns="0" tIns="19050" rIns="0" bIns="0" rtlCol="0">
            <a:spAutoFit/>
          </a:bodyPr>
          <a:lstStyle/>
          <a:p>
            <a:pPr marL="793750" marR="5080" indent="-7620">
              <a:lnSpc>
                <a:spcPct val="103200"/>
              </a:lnSpc>
              <a:spcBef>
                <a:spcPts val="150"/>
              </a:spcBef>
            </a:pPr>
            <a:r>
              <a:rPr sz="1400" spc="-10" dirty="0">
                <a:latin typeface="Calibri"/>
                <a:cs typeface="Calibri"/>
              </a:rPr>
              <a:t>Calcaire Dolomie </a:t>
            </a:r>
            <a:r>
              <a:rPr sz="1400" spc="-20" dirty="0">
                <a:latin typeface="Calibri"/>
                <a:cs typeface="Calibri"/>
              </a:rPr>
              <a:t>Evaporites</a:t>
            </a:r>
            <a:endParaRPr sz="1400">
              <a:latin typeface="Calibri"/>
              <a:cs typeface="Calibri"/>
            </a:endParaRPr>
          </a:p>
          <a:p>
            <a:pPr marR="616585">
              <a:lnSpc>
                <a:spcPct val="100000"/>
              </a:lnSpc>
            </a:pPr>
            <a:r>
              <a:rPr sz="1400" spc="-10" dirty="0">
                <a:latin typeface="Calibri"/>
                <a:cs typeface="Calibri"/>
              </a:rPr>
              <a:t>Conglomérat Brêche Microgrès Argile</a:t>
            </a:r>
            <a:endParaRPr sz="1400">
              <a:latin typeface="Calibri"/>
              <a:cs typeface="Calibri"/>
            </a:endParaRPr>
          </a:p>
        </p:txBody>
      </p:sp>
      <p:sp>
        <p:nvSpPr>
          <p:cNvPr id="22" name="object 22"/>
          <p:cNvSpPr/>
          <p:nvPr/>
        </p:nvSpPr>
        <p:spPr>
          <a:xfrm>
            <a:off x="1187450" y="2833751"/>
            <a:ext cx="6193155" cy="2164080"/>
          </a:xfrm>
          <a:custGeom>
            <a:avLst/>
            <a:gdLst/>
            <a:ahLst/>
            <a:cxnLst/>
            <a:rect l="l" t="t" r="r" b="b"/>
            <a:pathLst>
              <a:path w="6193155" h="2164079">
                <a:moveTo>
                  <a:pt x="936625" y="0"/>
                </a:moveTo>
                <a:lnTo>
                  <a:pt x="0" y="944626"/>
                </a:lnTo>
              </a:path>
              <a:path w="6193155" h="2164079">
                <a:moveTo>
                  <a:pt x="3222625" y="0"/>
                </a:moveTo>
                <a:lnTo>
                  <a:pt x="2736850" y="647700"/>
                </a:lnTo>
              </a:path>
              <a:path w="6193155" h="2164079">
                <a:moveTo>
                  <a:pt x="3222625" y="0"/>
                </a:moveTo>
                <a:lnTo>
                  <a:pt x="3671951" y="647700"/>
                </a:lnTo>
              </a:path>
              <a:path w="6193155" h="2164079">
                <a:moveTo>
                  <a:pt x="936625" y="0"/>
                </a:moveTo>
                <a:lnTo>
                  <a:pt x="936625" y="647700"/>
                </a:lnTo>
              </a:path>
              <a:path w="6193155" h="2164079">
                <a:moveTo>
                  <a:pt x="936625" y="0"/>
                </a:moveTo>
                <a:lnTo>
                  <a:pt x="1728851" y="792226"/>
                </a:lnTo>
              </a:path>
              <a:path w="6193155" h="2164079">
                <a:moveTo>
                  <a:pt x="1089025" y="152400"/>
                </a:moveTo>
                <a:lnTo>
                  <a:pt x="1881251" y="944626"/>
                </a:lnTo>
              </a:path>
              <a:path w="6193155" h="2164079">
                <a:moveTo>
                  <a:pt x="5616575" y="0"/>
                </a:moveTo>
                <a:lnTo>
                  <a:pt x="6192901" y="647700"/>
                </a:lnTo>
              </a:path>
              <a:path w="6193155" h="2164079">
                <a:moveTo>
                  <a:pt x="5616575" y="0"/>
                </a:moveTo>
                <a:lnTo>
                  <a:pt x="5051425" y="647700"/>
                </a:lnTo>
              </a:path>
              <a:path w="6193155" h="2164079">
                <a:moveTo>
                  <a:pt x="144525" y="1257300"/>
                </a:moveTo>
                <a:lnTo>
                  <a:pt x="144525" y="2163826"/>
                </a:lnTo>
              </a:path>
              <a:path w="6193155" h="2164079">
                <a:moveTo>
                  <a:pt x="920750" y="952500"/>
                </a:moveTo>
                <a:lnTo>
                  <a:pt x="920750" y="1600200"/>
                </a:lnTo>
              </a:path>
              <a:path w="6193155" h="2164079">
                <a:moveTo>
                  <a:pt x="1881251" y="1228725"/>
                </a:moveTo>
                <a:lnTo>
                  <a:pt x="1881251" y="2163826"/>
                </a:lnTo>
              </a:path>
              <a:path w="6193155" h="2164079">
                <a:moveTo>
                  <a:pt x="2592451" y="923925"/>
                </a:moveTo>
                <a:lnTo>
                  <a:pt x="2592451" y="1533525"/>
                </a:lnTo>
              </a:path>
              <a:path w="6193155" h="2164079">
                <a:moveTo>
                  <a:pt x="3744976" y="933450"/>
                </a:moveTo>
                <a:lnTo>
                  <a:pt x="3744976" y="1581150"/>
                </a:lnTo>
              </a:path>
              <a:path w="6193155" h="2164079">
                <a:moveTo>
                  <a:pt x="4897501" y="914400"/>
                </a:moveTo>
                <a:lnTo>
                  <a:pt x="4897501" y="1562100"/>
                </a:lnTo>
              </a:path>
              <a:path w="6193155" h="2164079">
                <a:moveTo>
                  <a:pt x="6048375" y="914400"/>
                </a:moveTo>
                <a:lnTo>
                  <a:pt x="6048375" y="1562100"/>
                </a:lnTo>
              </a:path>
            </a:pathLst>
          </a:custGeom>
          <a:ln w="1905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</p:sld>
</file>

<file path=ppt/slides/slide12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0" y="0"/>
            <a:ext cx="9139555" cy="1126490"/>
            <a:chOff x="0" y="0"/>
            <a:chExt cx="9139555" cy="1126490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0" y="0"/>
              <a:ext cx="9139428" cy="807728"/>
            </a:xfrm>
            <a:prstGeom prst="rect">
              <a:avLst/>
            </a:prstGeom>
          </p:spPr>
        </p:pic>
        <p:pic>
          <p:nvPicPr>
            <p:cNvPr id="4" name="object 4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827532" y="100584"/>
              <a:ext cx="4227576" cy="682752"/>
            </a:xfrm>
            <a:prstGeom prst="rect">
              <a:avLst/>
            </a:prstGeom>
          </p:spPr>
        </p:pic>
        <p:pic>
          <p:nvPicPr>
            <p:cNvPr id="5" name="object 5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1039012" y="279018"/>
              <a:ext cx="3797782" cy="275463"/>
            </a:xfrm>
            <a:prstGeom prst="rect">
              <a:avLst/>
            </a:prstGeom>
          </p:spPr>
        </p:pic>
        <p:pic>
          <p:nvPicPr>
            <p:cNvPr id="6" name="object 6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164592" y="611123"/>
              <a:ext cx="675132" cy="515112"/>
            </a:xfrm>
            <a:prstGeom prst="rect">
              <a:avLst/>
            </a:prstGeom>
          </p:spPr>
        </p:pic>
        <p:pic>
          <p:nvPicPr>
            <p:cNvPr id="7" name="object 7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179514" y="135381"/>
              <a:ext cx="645121" cy="485267"/>
            </a:xfrm>
            <a:prstGeom prst="rect">
              <a:avLst/>
            </a:prstGeom>
          </p:spPr>
        </p:pic>
      </p:grpSp>
      <p:sp>
        <p:nvSpPr>
          <p:cNvPr id="8" name="object 8"/>
          <p:cNvSpPr txBox="1"/>
          <p:nvPr/>
        </p:nvSpPr>
        <p:spPr>
          <a:xfrm>
            <a:off x="690473" y="1705482"/>
            <a:ext cx="7617459" cy="2526665"/>
          </a:xfrm>
          <a:prstGeom prst="rect">
            <a:avLst/>
          </a:prstGeom>
        </p:spPr>
        <p:txBody>
          <a:bodyPr vert="horz" wrap="square" lIns="0" tIns="47625" rIns="0" bIns="0" rtlCol="0">
            <a:spAutoFit/>
          </a:bodyPr>
          <a:lstStyle/>
          <a:p>
            <a:pPr marL="354965" marR="5080" indent="-342900">
              <a:lnSpc>
                <a:spcPts val="2160"/>
              </a:lnSpc>
              <a:spcBef>
                <a:spcPts val="375"/>
              </a:spcBef>
              <a:buChar char="•"/>
              <a:tabLst>
                <a:tab pos="354965" algn="l"/>
                <a:tab pos="777240" algn="l"/>
                <a:tab pos="1623695" algn="l"/>
                <a:tab pos="2705735" algn="l"/>
                <a:tab pos="4033520" algn="l"/>
                <a:tab pos="4313555" algn="l"/>
                <a:tab pos="5880735" algn="l"/>
                <a:tab pos="7264400" algn="l"/>
              </a:tabLst>
            </a:pPr>
            <a:r>
              <a:rPr sz="2000" spc="-25" dirty="0">
                <a:latin typeface="Arial"/>
                <a:cs typeface="Arial"/>
              </a:rPr>
              <a:t>La</a:t>
            </a:r>
            <a:r>
              <a:rPr sz="2000" dirty="0">
                <a:latin typeface="Arial"/>
                <a:cs typeface="Arial"/>
              </a:rPr>
              <a:t>	</a:t>
            </a:r>
            <a:r>
              <a:rPr sz="2000" spc="-10" dirty="0">
                <a:latin typeface="Arial"/>
                <a:cs typeface="Arial"/>
              </a:rPr>
              <a:t>croûte</a:t>
            </a:r>
            <a:r>
              <a:rPr sz="2000" dirty="0">
                <a:latin typeface="Arial"/>
                <a:cs typeface="Arial"/>
              </a:rPr>
              <a:t>	</a:t>
            </a:r>
            <a:r>
              <a:rPr sz="2000" spc="-10" dirty="0">
                <a:latin typeface="Arial"/>
                <a:cs typeface="Arial"/>
              </a:rPr>
              <a:t>terrestre</a:t>
            </a:r>
            <a:r>
              <a:rPr sz="2000" dirty="0">
                <a:latin typeface="Arial"/>
                <a:cs typeface="Arial"/>
              </a:rPr>
              <a:t>	</a:t>
            </a:r>
            <a:r>
              <a:rPr sz="2000" spc="-10" dirty="0">
                <a:latin typeface="Arial"/>
                <a:cs typeface="Arial"/>
              </a:rPr>
              <a:t>accessible</a:t>
            </a:r>
            <a:r>
              <a:rPr sz="2000" dirty="0">
                <a:latin typeface="Arial"/>
                <a:cs typeface="Arial"/>
              </a:rPr>
              <a:t>	</a:t>
            </a:r>
            <a:r>
              <a:rPr sz="2000" spc="-50" dirty="0">
                <a:latin typeface="Arial"/>
                <a:cs typeface="Arial"/>
              </a:rPr>
              <a:t>à</a:t>
            </a:r>
            <a:r>
              <a:rPr sz="2000" dirty="0">
                <a:latin typeface="Arial"/>
                <a:cs typeface="Arial"/>
              </a:rPr>
              <a:t>	</a:t>
            </a:r>
            <a:r>
              <a:rPr sz="2000" spc="-10" dirty="0">
                <a:latin typeface="Arial"/>
                <a:cs typeface="Arial"/>
              </a:rPr>
              <a:t>l’observation</a:t>
            </a:r>
            <a:r>
              <a:rPr sz="2000" dirty="0">
                <a:latin typeface="Arial"/>
                <a:cs typeface="Arial"/>
              </a:rPr>
              <a:t>	</a:t>
            </a:r>
            <a:r>
              <a:rPr sz="2000" spc="-10" dirty="0">
                <a:latin typeface="Arial"/>
                <a:cs typeface="Arial"/>
              </a:rPr>
              <a:t>géologique</a:t>
            </a:r>
            <a:r>
              <a:rPr sz="2000" dirty="0">
                <a:latin typeface="Arial"/>
                <a:cs typeface="Arial"/>
              </a:rPr>
              <a:t>	</a:t>
            </a:r>
            <a:r>
              <a:rPr sz="2000" spc="-25" dirty="0">
                <a:latin typeface="Arial"/>
                <a:cs typeface="Arial"/>
              </a:rPr>
              <a:t>est </a:t>
            </a:r>
            <a:r>
              <a:rPr sz="2000" dirty="0">
                <a:latin typeface="Arial"/>
                <a:cs typeface="Arial"/>
              </a:rPr>
              <a:t>constituée</a:t>
            </a:r>
            <a:r>
              <a:rPr sz="2000" spc="-40" dirty="0">
                <a:latin typeface="Arial"/>
                <a:cs typeface="Arial"/>
              </a:rPr>
              <a:t> </a:t>
            </a:r>
            <a:r>
              <a:rPr sz="2000" dirty="0">
                <a:latin typeface="Arial"/>
                <a:cs typeface="Arial"/>
              </a:rPr>
              <a:t>par</a:t>
            </a:r>
            <a:r>
              <a:rPr sz="2000" spc="-20" dirty="0">
                <a:latin typeface="Arial"/>
                <a:cs typeface="Arial"/>
              </a:rPr>
              <a:t> </a:t>
            </a:r>
            <a:r>
              <a:rPr sz="2000" dirty="0">
                <a:latin typeface="Arial"/>
                <a:cs typeface="Arial"/>
              </a:rPr>
              <a:t>des</a:t>
            </a:r>
            <a:r>
              <a:rPr sz="2000" spc="-30" dirty="0">
                <a:latin typeface="Arial"/>
                <a:cs typeface="Arial"/>
              </a:rPr>
              <a:t> </a:t>
            </a:r>
            <a:r>
              <a:rPr sz="2000" b="1" spc="-10" dirty="0">
                <a:latin typeface="Arial"/>
                <a:cs typeface="Arial"/>
              </a:rPr>
              <a:t>roches,</a:t>
            </a:r>
            <a:endParaRPr sz="2000">
              <a:latin typeface="Arial"/>
              <a:cs typeface="Arial"/>
            </a:endParaRPr>
          </a:p>
          <a:p>
            <a:pPr marL="354965" marR="5715" indent="-342900">
              <a:lnSpc>
                <a:spcPts val="2160"/>
              </a:lnSpc>
              <a:spcBef>
                <a:spcPts val="2160"/>
              </a:spcBef>
              <a:buChar char="•"/>
              <a:tabLst>
                <a:tab pos="354965" algn="l"/>
                <a:tab pos="1031875" algn="l"/>
                <a:tab pos="1833880" algn="l"/>
                <a:tab pos="3130550" algn="l"/>
                <a:tab pos="3580129" algn="l"/>
                <a:tab pos="4723765" algn="l"/>
                <a:tab pos="5174615" algn="l"/>
                <a:tab pos="5540375" algn="l"/>
                <a:tab pos="7263130" algn="l"/>
              </a:tabLst>
            </a:pPr>
            <a:r>
              <a:rPr sz="2000" spc="-20" dirty="0">
                <a:latin typeface="Arial"/>
                <a:cs typeface="Arial"/>
              </a:rPr>
              <a:t>Leur</a:t>
            </a:r>
            <a:r>
              <a:rPr sz="2000" dirty="0">
                <a:latin typeface="Arial"/>
                <a:cs typeface="Arial"/>
              </a:rPr>
              <a:t>	</a:t>
            </a:r>
            <a:r>
              <a:rPr sz="2000" spc="-20" dirty="0">
                <a:latin typeface="Arial"/>
                <a:cs typeface="Arial"/>
              </a:rPr>
              <a:t>étude</a:t>
            </a:r>
            <a:r>
              <a:rPr sz="2000" dirty="0">
                <a:latin typeface="Arial"/>
                <a:cs typeface="Arial"/>
              </a:rPr>
              <a:t>	</a:t>
            </a:r>
            <a:r>
              <a:rPr sz="2000" spc="-10" dirty="0">
                <a:latin typeface="Arial"/>
                <a:cs typeface="Arial"/>
              </a:rPr>
              <a:t>appartient</a:t>
            </a:r>
            <a:r>
              <a:rPr sz="2000" dirty="0">
                <a:latin typeface="Arial"/>
                <a:cs typeface="Arial"/>
              </a:rPr>
              <a:t>	</a:t>
            </a:r>
            <a:r>
              <a:rPr sz="2000" spc="-25" dirty="0">
                <a:latin typeface="Arial"/>
                <a:cs typeface="Arial"/>
              </a:rPr>
              <a:t>au</a:t>
            </a:r>
            <a:r>
              <a:rPr sz="2000" dirty="0">
                <a:latin typeface="Arial"/>
                <a:cs typeface="Arial"/>
              </a:rPr>
              <a:t>	</a:t>
            </a:r>
            <a:r>
              <a:rPr sz="2000" spc="-10" dirty="0">
                <a:latin typeface="Arial"/>
                <a:cs typeface="Arial"/>
              </a:rPr>
              <a:t>domaine</a:t>
            </a:r>
            <a:r>
              <a:rPr sz="2000" dirty="0">
                <a:latin typeface="Arial"/>
                <a:cs typeface="Arial"/>
              </a:rPr>
              <a:t>	</a:t>
            </a:r>
            <a:r>
              <a:rPr sz="2000" spc="-25" dirty="0">
                <a:latin typeface="Arial"/>
                <a:cs typeface="Arial"/>
              </a:rPr>
              <a:t>de</a:t>
            </a:r>
            <a:r>
              <a:rPr sz="2000" dirty="0">
                <a:latin typeface="Arial"/>
                <a:cs typeface="Arial"/>
              </a:rPr>
              <a:t>	</a:t>
            </a:r>
            <a:r>
              <a:rPr sz="2000" spc="-25" dirty="0">
                <a:latin typeface="Arial"/>
                <a:cs typeface="Arial"/>
              </a:rPr>
              <a:t>la</a:t>
            </a:r>
            <a:r>
              <a:rPr sz="2000" dirty="0">
                <a:latin typeface="Arial"/>
                <a:cs typeface="Arial"/>
              </a:rPr>
              <a:t>	</a:t>
            </a:r>
            <a:r>
              <a:rPr sz="2000" b="1" spc="-10" dirty="0">
                <a:latin typeface="Arial"/>
                <a:cs typeface="Arial"/>
              </a:rPr>
              <a:t>pétrographie</a:t>
            </a:r>
            <a:r>
              <a:rPr sz="2000" b="1" dirty="0">
                <a:latin typeface="Arial"/>
                <a:cs typeface="Arial"/>
              </a:rPr>
              <a:t>	</a:t>
            </a:r>
            <a:r>
              <a:rPr sz="2000" spc="-25" dirty="0">
                <a:latin typeface="Arial"/>
                <a:cs typeface="Arial"/>
              </a:rPr>
              <a:t>qui </a:t>
            </a:r>
            <a:r>
              <a:rPr sz="2000" dirty="0">
                <a:latin typeface="Arial"/>
                <a:cs typeface="Arial"/>
              </a:rPr>
              <a:t>s’efforce</a:t>
            </a:r>
            <a:r>
              <a:rPr sz="2000" spc="-75" dirty="0">
                <a:latin typeface="Arial"/>
                <a:cs typeface="Arial"/>
              </a:rPr>
              <a:t> </a:t>
            </a:r>
            <a:r>
              <a:rPr sz="2000" dirty="0">
                <a:latin typeface="Arial"/>
                <a:cs typeface="Arial"/>
              </a:rPr>
              <a:t>d’en</a:t>
            </a:r>
            <a:r>
              <a:rPr sz="2000" spc="-45" dirty="0">
                <a:latin typeface="Arial"/>
                <a:cs typeface="Arial"/>
              </a:rPr>
              <a:t> </a:t>
            </a:r>
            <a:r>
              <a:rPr sz="2000" dirty="0">
                <a:latin typeface="Arial"/>
                <a:cs typeface="Arial"/>
              </a:rPr>
              <a:t>déterminer</a:t>
            </a:r>
            <a:r>
              <a:rPr sz="2000" spc="-70" dirty="0">
                <a:latin typeface="Arial"/>
                <a:cs typeface="Arial"/>
              </a:rPr>
              <a:t> </a:t>
            </a:r>
            <a:r>
              <a:rPr sz="2000" dirty="0">
                <a:latin typeface="Arial"/>
                <a:cs typeface="Arial"/>
              </a:rPr>
              <a:t>la</a:t>
            </a:r>
            <a:r>
              <a:rPr sz="2000" spc="-45" dirty="0">
                <a:latin typeface="Arial"/>
                <a:cs typeface="Arial"/>
              </a:rPr>
              <a:t> </a:t>
            </a:r>
            <a:r>
              <a:rPr sz="2000" spc="-10" dirty="0">
                <a:latin typeface="Arial"/>
                <a:cs typeface="Arial"/>
              </a:rPr>
              <a:t>constitution,</a:t>
            </a:r>
            <a:endParaRPr sz="2000">
              <a:latin typeface="Arial"/>
              <a:cs typeface="Arial"/>
            </a:endParaRPr>
          </a:p>
          <a:p>
            <a:pPr marL="354965" indent="-342265">
              <a:lnSpc>
                <a:spcPct val="100000"/>
              </a:lnSpc>
              <a:spcBef>
                <a:spcPts val="1889"/>
              </a:spcBef>
              <a:buChar char="•"/>
              <a:tabLst>
                <a:tab pos="354965" algn="l"/>
              </a:tabLst>
            </a:pPr>
            <a:r>
              <a:rPr sz="2000" spc="-30" dirty="0">
                <a:latin typeface="Arial"/>
                <a:cs typeface="Arial"/>
              </a:rPr>
              <a:t>Toutes</a:t>
            </a:r>
            <a:r>
              <a:rPr sz="2000" spc="-40" dirty="0">
                <a:latin typeface="Arial"/>
                <a:cs typeface="Arial"/>
              </a:rPr>
              <a:t> </a:t>
            </a:r>
            <a:r>
              <a:rPr sz="2000" dirty="0">
                <a:latin typeface="Arial"/>
                <a:cs typeface="Arial"/>
              </a:rPr>
              <a:t>les</a:t>
            </a:r>
            <a:r>
              <a:rPr sz="2000" spc="-20" dirty="0">
                <a:latin typeface="Arial"/>
                <a:cs typeface="Arial"/>
              </a:rPr>
              <a:t> </a:t>
            </a:r>
            <a:r>
              <a:rPr sz="2000" dirty="0">
                <a:latin typeface="Arial"/>
                <a:cs typeface="Arial"/>
              </a:rPr>
              <a:t>roches</a:t>
            </a:r>
            <a:r>
              <a:rPr sz="2000" spc="-45" dirty="0">
                <a:latin typeface="Arial"/>
                <a:cs typeface="Arial"/>
              </a:rPr>
              <a:t> </a:t>
            </a:r>
            <a:r>
              <a:rPr sz="2000" dirty="0">
                <a:latin typeface="Arial"/>
                <a:cs typeface="Arial"/>
              </a:rPr>
              <a:t>sont</a:t>
            </a:r>
            <a:r>
              <a:rPr sz="2000" spc="-40" dirty="0">
                <a:latin typeface="Arial"/>
                <a:cs typeface="Arial"/>
              </a:rPr>
              <a:t> </a:t>
            </a:r>
            <a:r>
              <a:rPr sz="2000" dirty="0">
                <a:latin typeface="Arial"/>
                <a:cs typeface="Arial"/>
              </a:rPr>
              <a:t>des</a:t>
            </a:r>
            <a:r>
              <a:rPr sz="2000" spc="-25" dirty="0">
                <a:latin typeface="Arial"/>
                <a:cs typeface="Arial"/>
              </a:rPr>
              <a:t> </a:t>
            </a:r>
            <a:r>
              <a:rPr sz="2000" b="1" dirty="0">
                <a:latin typeface="Arial"/>
                <a:cs typeface="Arial"/>
              </a:rPr>
              <a:t>agrégats</a:t>
            </a:r>
            <a:r>
              <a:rPr sz="2000" b="1" spc="-40" dirty="0">
                <a:latin typeface="Arial"/>
                <a:cs typeface="Arial"/>
              </a:rPr>
              <a:t> </a:t>
            </a:r>
            <a:r>
              <a:rPr sz="2000" b="1" dirty="0">
                <a:latin typeface="Arial"/>
                <a:cs typeface="Arial"/>
              </a:rPr>
              <a:t>de</a:t>
            </a:r>
            <a:r>
              <a:rPr sz="2000" b="1" spc="-25" dirty="0">
                <a:latin typeface="Arial"/>
                <a:cs typeface="Arial"/>
              </a:rPr>
              <a:t> </a:t>
            </a:r>
            <a:r>
              <a:rPr sz="2000" b="1" spc="-10" dirty="0">
                <a:latin typeface="Arial"/>
                <a:cs typeface="Arial"/>
              </a:rPr>
              <a:t>minéraux</a:t>
            </a:r>
            <a:r>
              <a:rPr sz="2000" spc="-10" dirty="0">
                <a:latin typeface="Arial"/>
                <a:cs typeface="Arial"/>
              </a:rPr>
              <a:t>,</a:t>
            </a:r>
            <a:endParaRPr sz="2000">
              <a:latin typeface="Arial"/>
              <a:cs typeface="Arial"/>
            </a:endParaRPr>
          </a:p>
          <a:p>
            <a:pPr marL="354965" indent="-342265">
              <a:lnSpc>
                <a:spcPct val="100000"/>
              </a:lnSpc>
              <a:spcBef>
                <a:spcPts val="1925"/>
              </a:spcBef>
              <a:buChar char="•"/>
              <a:tabLst>
                <a:tab pos="354965" algn="l"/>
              </a:tabLst>
            </a:pPr>
            <a:r>
              <a:rPr sz="2000" dirty="0">
                <a:latin typeface="Arial"/>
                <a:cs typeface="Arial"/>
              </a:rPr>
              <a:t>Certaines</a:t>
            </a:r>
            <a:r>
              <a:rPr sz="2000" spc="-55" dirty="0">
                <a:latin typeface="Arial"/>
                <a:cs typeface="Arial"/>
              </a:rPr>
              <a:t> </a:t>
            </a:r>
            <a:r>
              <a:rPr sz="2000" dirty="0">
                <a:latin typeface="Arial"/>
                <a:cs typeface="Arial"/>
              </a:rPr>
              <a:t>sont</a:t>
            </a:r>
            <a:r>
              <a:rPr sz="2000" spc="-20" dirty="0">
                <a:latin typeface="Arial"/>
                <a:cs typeface="Arial"/>
              </a:rPr>
              <a:t> </a:t>
            </a:r>
            <a:r>
              <a:rPr sz="2000" dirty="0">
                <a:latin typeface="Arial"/>
                <a:cs typeface="Arial"/>
              </a:rPr>
              <a:t>constituées</a:t>
            </a:r>
            <a:r>
              <a:rPr sz="2000" spc="-55" dirty="0">
                <a:latin typeface="Arial"/>
                <a:cs typeface="Arial"/>
              </a:rPr>
              <a:t> </a:t>
            </a:r>
            <a:r>
              <a:rPr sz="2000" dirty="0">
                <a:latin typeface="Arial"/>
                <a:cs typeface="Arial"/>
              </a:rPr>
              <a:t>presque</a:t>
            </a:r>
            <a:r>
              <a:rPr sz="2000" spc="-45" dirty="0">
                <a:latin typeface="Arial"/>
                <a:cs typeface="Arial"/>
              </a:rPr>
              <a:t> </a:t>
            </a:r>
            <a:r>
              <a:rPr sz="2000" dirty="0">
                <a:latin typeface="Arial"/>
                <a:cs typeface="Arial"/>
              </a:rPr>
              <a:t>par</a:t>
            </a:r>
            <a:r>
              <a:rPr sz="2000" spc="-20" dirty="0">
                <a:latin typeface="Arial"/>
                <a:cs typeface="Arial"/>
              </a:rPr>
              <a:t> </a:t>
            </a:r>
            <a:r>
              <a:rPr sz="2000" dirty="0">
                <a:latin typeface="Arial"/>
                <a:cs typeface="Arial"/>
              </a:rPr>
              <a:t>un</a:t>
            </a:r>
            <a:r>
              <a:rPr sz="2000" spc="-25" dirty="0">
                <a:latin typeface="Arial"/>
                <a:cs typeface="Arial"/>
              </a:rPr>
              <a:t> </a:t>
            </a:r>
            <a:r>
              <a:rPr sz="2000" dirty="0">
                <a:latin typeface="Arial"/>
                <a:cs typeface="Arial"/>
              </a:rPr>
              <a:t>seul</a:t>
            </a:r>
            <a:r>
              <a:rPr sz="2000" spc="-15" dirty="0">
                <a:latin typeface="Arial"/>
                <a:cs typeface="Arial"/>
              </a:rPr>
              <a:t> </a:t>
            </a:r>
            <a:r>
              <a:rPr sz="2000" spc="-10" dirty="0">
                <a:latin typeface="Arial"/>
                <a:cs typeface="Arial"/>
              </a:rPr>
              <a:t>minéral,</a:t>
            </a:r>
            <a:endParaRPr sz="2000">
              <a:latin typeface="Arial"/>
              <a:cs typeface="Arial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690473" y="4449317"/>
            <a:ext cx="1675764" cy="33083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54965" indent="-342265">
              <a:lnSpc>
                <a:spcPct val="100000"/>
              </a:lnSpc>
              <a:spcBef>
                <a:spcPts val="100"/>
              </a:spcBef>
              <a:buChar char="•"/>
              <a:tabLst>
                <a:tab pos="354965" algn="l"/>
                <a:tab pos="883919" algn="l"/>
              </a:tabLst>
            </a:pPr>
            <a:r>
              <a:rPr sz="2000" spc="-25" dirty="0">
                <a:latin typeface="Arial"/>
                <a:cs typeface="Arial"/>
              </a:rPr>
              <a:t>La</a:t>
            </a:r>
            <a:r>
              <a:rPr sz="2000" dirty="0">
                <a:latin typeface="Arial"/>
                <a:cs typeface="Arial"/>
              </a:rPr>
              <a:t>	</a:t>
            </a:r>
            <a:r>
              <a:rPr sz="2000" spc="-10" dirty="0">
                <a:latin typeface="Arial"/>
                <a:cs typeface="Arial"/>
              </a:rPr>
              <a:t>plupart</a:t>
            </a:r>
            <a:endParaRPr sz="2000">
              <a:latin typeface="Arial"/>
              <a:cs typeface="Arial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2583560" y="4449317"/>
            <a:ext cx="5722620" cy="33083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1482725" algn="l"/>
                <a:tab pos="2747010" algn="l"/>
                <a:tab pos="4037965" algn="l"/>
                <a:tab pos="5499100" algn="l"/>
              </a:tabLst>
            </a:pPr>
            <a:r>
              <a:rPr sz="2000" spc="-10" dirty="0">
                <a:latin typeface="Arial"/>
                <a:cs typeface="Arial"/>
              </a:rPr>
              <a:t>renferment</a:t>
            </a:r>
            <a:r>
              <a:rPr sz="2000" dirty="0">
                <a:latin typeface="Arial"/>
                <a:cs typeface="Arial"/>
              </a:rPr>
              <a:t>	</a:t>
            </a:r>
            <a:r>
              <a:rPr sz="2000" spc="-10" dirty="0">
                <a:latin typeface="Arial"/>
                <a:cs typeface="Arial"/>
              </a:rPr>
              <a:t>plusieurs</a:t>
            </a:r>
            <a:r>
              <a:rPr sz="2000" dirty="0">
                <a:latin typeface="Arial"/>
                <a:cs typeface="Arial"/>
              </a:rPr>
              <a:t>	</a:t>
            </a:r>
            <a:r>
              <a:rPr sz="2000" spc="-10" dirty="0">
                <a:latin typeface="Arial"/>
                <a:cs typeface="Arial"/>
              </a:rPr>
              <a:t>minéraux</a:t>
            </a:r>
            <a:r>
              <a:rPr sz="2000" dirty="0">
                <a:latin typeface="Arial"/>
                <a:cs typeface="Arial"/>
              </a:rPr>
              <a:t>	</a:t>
            </a:r>
            <a:r>
              <a:rPr sz="2000" spc="-10" dirty="0">
                <a:latin typeface="Arial"/>
                <a:cs typeface="Arial"/>
              </a:rPr>
              <a:t>juxtaposés</a:t>
            </a:r>
            <a:r>
              <a:rPr sz="2000" dirty="0">
                <a:latin typeface="Arial"/>
                <a:cs typeface="Arial"/>
              </a:rPr>
              <a:t>	</a:t>
            </a:r>
            <a:r>
              <a:rPr sz="2000" spc="-25" dirty="0">
                <a:latin typeface="Arial"/>
                <a:cs typeface="Arial"/>
              </a:rPr>
              <a:t>et</a:t>
            </a:r>
            <a:endParaRPr sz="2000">
              <a:latin typeface="Arial"/>
              <a:cs typeface="Arial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690473" y="4723638"/>
            <a:ext cx="7613015" cy="154051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54965">
              <a:lnSpc>
                <a:spcPct val="100000"/>
              </a:lnSpc>
              <a:spcBef>
                <a:spcPts val="100"/>
              </a:spcBef>
            </a:pPr>
            <a:r>
              <a:rPr sz="2000" dirty="0">
                <a:latin typeface="Arial"/>
                <a:cs typeface="Arial"/>
              </a:rPr>
              <a:t>étroitement</a:t>
            </a:r>
            <a:r>
              <a:rPr sz="2000" spc="-50" dirty="0">
                <a:latin typeface="Arial"/>
                <a:cs typeface="Arial"/>
              </a:rPr>
              <a:t> </a:t>
            </a:r>
            <a:r>
              <a:rPr sz="2000" spc="-10" dirty="0">
                <a:latin typeface="Arial"/>
                <a:cs typeface="Arial"/>
              </a:rPr>
              <a:t>imbriqués,</a:t>
            </a:r>
            <a:endParaRPr sz="2000">
              <a:latin typeface="Arial"/>
              <a:cs typeface="Arial"/>
            </a:endParaRPr>
          </a:p>
          <a:p>
            <a:pPr marL="354965" indent="-342265">
              <a:lnSpc>
                <a:spcPts val="2315"/>
              </a:lnSpc>
              <a:spcBef>
                <a:spcPts val="1925"/>
              </a:spcBef>
              <a:buChar char="•"/>
              <a:tabLst>
                <a:tab pos="354965" algn="l"/>
              </a:tabLst>
            </a:pPr>
            <a:r>
              <a:rPr sz="2000" dirty="0">
                <a:latin typeface="Arial"/>
                <a:cs typeface="Arial"/>
              </a:rPr>
              <a:t>Déterminer</a:t>
            </a:r>
            <a:r>
              <a:rPr sz="2000" spc="-45" dirty="0">
                <a:latin typeface="Arial"/>
                <a:cs typeface="Arial"/>
              </a:rPr>
              <a:t> </a:t>
            </a:r>
            <a:r>
              <a:rPr sz="2000" dirty="0">
                <a:latin typeface="Arial"/>
                <a:cs typeface="Arial"/>
              </a:rPr>
              <a:t>une</a:t>
            </a:r>
            <a:r>
              <a:rPr sz="2000" spc="-30" dirty="0">
                <a:latin typeface="Arial"/>
                <a:cs typeface="Arial"/>
              </a:rPr>
              <a:t> </a:t>
            </a:r>
            <a:r>
              <a:rPr sz="2000" dirty="0">
                <a:latin typeface="Arial"/>
                <a:cs typeface="Arial"/>
              </a:rPr>
              <a:t>roche</a:t>
            </a:r>
            <a:r>
              <a:rPr sz="2000" spc="-50" dirty="0">
                <a:latin typeface="Arial"/>
                <a:cs typeface="Arial"/>
              </a:rPr>
              <a:t> </a:t>
            </a:r>
            <a:r>
              <a:rPr sz="2000" dirty="0">
                <a:latin typeface="Arial"/>
                <a:cs typeface="Arial"/>
              </a:rPr>
              <a:t>implique</a:t>
            </a:r>
            <a:r>
              <a:rPr sz="2000" spc="-15" dirty="0">
                <a:latin typeface="Arial"/>
                <a:cs typeface="Arial"/>
              </a:rPr>
              <a:t> </a:t>
            </a:r>
            <a:r>
              <a:rPr sz="2000" dirty="0">
                <a:latin typeface="Arial"/>
                <a:cs typeface="Arial"/>
              </a:rPr>
              <a:t>donc</a:t>
            </a:r>
            <a:r>
              <a:rPr sz="2000" spc="-40" dirty="0">
                <a:latin typeface="Arial"/>
                <a:cs typeface="Arial"/>
              </a:rPr>
              <a:t> </a:t>
            </a:r>
            <a:r>
              <a:rPr sz="2000" spc="-50" dirty="0">
                <a:latin typeface="Arial"/>
                <a:cs typeface="Arial"/>
              </a:rPr>
              <a:t>:</a:t>
            </a:r>
            <a:endParaRPr sz="2000">
              <a:latin typeface="Arial"/>
              <a:cs typeface="Arial"/>
            </a:endParaRPr>
          </a:p>
          <a:p>
            <a:pPr marL="870585" lvl="1" indent="-457200">
              <a:lnSpc>
                <a:spcPts val="1735"/>
              </a:lnSpc>
              <a:buChar char="•"/>
              <a:tabLst>
                <a:tab pos="870585" algn="l"/>
              </a:tabLst>
            </a:pPr>
            <a:r>
              <a:rPr sz="1600" dirty="0">
                <a:latin typeface="Arial"/>
                <a:cs typeface="Arial"/>
              </a:rPr>
              <a:t>une</a:t>
            </a:r>
            <a:r>
              <a:rPr sz="1600" spc="-60" dirty="0">
                <a:latin typeface="Arial"/>
                <a:cs typeface="Arial"/>
              </a:rPr>
              <a:t> </a:t>
            </a:r>
            <a:r>
              <a:rPr sz="1600" b="1" dirty="0">
                <a:latin typeface="Arial"/>
                <a:cs typeface="Arial"/>
              </a:rPr>
              <a:t>identification </a:t>
            </a:r>
            <a:r>
              <a:rPr sz="1600" dirty="0">
                <a:latin typeface="Arial"/>
                <a:cs typeface="Arial"/>
              </a:rPr>
              <a:t>des</a:t>
            </a:r>
            <a:r>
              <a:rPr sz="1600" spc="-50" dirty="0">
                <a:latin typeface="Arial"/>
                <a:cs typeface="Arial"/>
              </a:rPr>
              <a:t> </a:t>
            </a:r>
            <a:r>
              <a:rPr sz="1600" dirty="0">
                <a:latin typeface="Arial"/>
                <a:cs typeface="Arial"/>
              </a:rPr>
              <a:t>minéraux</a:t>
            </a:r>
            <a:r>
              <a:rPr sz="1600" spc="-35" dirty="0">
                <a:latin typeface="Arial"/>
                <a:cs typeface="Arial"/>
              </a:rPr>
              <a:t> </a:t>
            </a:r>
            <a:r>
              <a:rPr sz="1600" spc="-25" dirty="0">
                <a:latin typeface="Arial"/>
                <a:cs typeface="Arial"/>
              </a:rPr>
              <a:t>et</a:t>
            </a:r>
            <a:endParaRPr sz="1600">
              <a:latin typeface="Arial"/>
              <a:cs typeface="Arial"/>
            </a:endParaRPr>
          </a:p>
          <a:p>
            <a:pPr marL="870585" marR="5080" lvl="1" indent="-457834">
              <a:lnSpc>
                <a:spcPts val="1730"/>
              </a:lnSpc>
              <a:spcBef>
                <a:spcPts val="120"/>
              </a:spcBef>
              <a:buChar char="•"/>
              <a:tabLst>
                <a:tab pos="870585" algn="l"/>
              </a:tabLst>
            </a:pPr>
            <a:r>
              <a:rPr sz="1600" dirty="0">
                <a:latin typeface="Arial"/>
                <a:cs typeface="Arial"/>
              </a:rPr>
              <a:t>une</a:t>
            </a:r>
            <a:r>
              <a:rPr sz="1600" spc="40" dirty="0">
                <a:latin typeface="Arial"/>
                <a:cs typeface="Arial"/>
              </a:rPr>
              <a:t> </a:t>
            </a:r>
            <a:r>
              <a:rPr sz="1600" dirty="0">
                <a:latin typeface="Arial"/>
                <a:cs typeface="Arial"/>
              </a:rPr>
              <a:t>analyse</a:t>
            </a:r>
            <a:r>
              <a:rPr sz="1600" spc="45" dirty="0">
                <a:latin typeface="Arial"/>
                <a:cs typeface="Arial"/>
              </a:rPr>
              <a:t> </a:t>
            </a:r>
            <a:r>
              <a:rPr sz="1600" dirty="0">
                <a:latin typeface="Arial"/>
                <a:cs typeface="Arial"/>
              </a:rPr>
              <a:t>de</a:t>
            </a:r>
            <a:r>
              <a:rPr sz="1600" spc="40" dirty="0">
                <a:latin typeface="Arial"/>
                <a:cs typeface="Arial"/>
              </a:rPr>
              <a:t> </a:t>
            </a:r>
            <a:r>
              <a:rPr sz="1600" dirty="0">
                <a:latin typeface="Arial"/>
                <a:cs typeface="Arial"/>
              </a:rPr>
              <a:t>l’</a:t>
            </a:r>
            <a:r>
              <a:rPr sz="1600" b="1" dirty="0">
                <a:latin typeface="Arial"/>
                <a:cs typeface="Arial"/>
              </a:rPr>
              <a:t>arrangement</a:t>
            </a:r>
            <a:r>
              <a:rPr sz="1600" b="1" spc="55" dirty="0">
                <a:latin typeface="Arial"/>
                <a:cs typeface="Arial"/>
              </a:rPr>
              <a:t> </a:t>
            </a:r>
            <a:r>
              <a:rPr sz="1600" dirty="0">
                <a:latin typeface="Arial"/>
                <a:cs typeface="Arial"/>
              </a:rPr>
              <a:t>dans</a:t>
            </a:r>
            <a:r>
              <a:rPr sz="1600" spc="45" dirty="0">
                <a:latin typeface="Arial"/>
                <a:cs typeface="Arial"/>
              </a:rPr>
              <a:t> </a:t>
            </a:r>
            <a:r>
              <a:rPr sz="1600" dirty="0">
                <a:latin typeface="Arial"/>
                <a:cs typeface="Arial"/>
              </a:rPr>
              <a:t>l’espace</a:t>
            </a:r>
            <a:r>
              <a:rPr sz="1600" spc="45" dirty="0">
                <a:latin typeface="Arial"/>
                <a:cs typeface="Arial"/>
              </a:rPr>
              <a:t> </a:t>
            </a:r>
            <a:r>
              <a:rPr sz="1600" dirty="0">
                <a:latin typeface="Arial"/>
                <a:cs typeface="Arial"/>
              </a:rPr>
              <a:t>de</a:t>
            </a:r>
            <a:r>
              <a:rPr sz="1600" spc="40" dirty="0">
                <a:latin typeface="Arial"/>
                <a:cs typeface="Arial"/>
              </a:rPr>
              <a:t> </a:t>
            </a:r>
            <a:r>
              <a:rPr sz="1600" dirty="0">
                <a:latin typeface="Arial"/>
                <a:cs typeface="Arial"/>
              </a:rPr>
              <a:t>ces</a:t>
            </a:r>
            <a:r>
              <a:rPr sz="1600" spc="50" dirty="0">
                <a:latin typeface="Arial"/>
                <a:cs typeface="Arial"/>
              </a:rPr>
              <a:t> </a:t>
            </a:r>
            <a:r>
              <a:rPr sz="1600" dirty="0">
                <a:latin typeface="Arial"/>
                <a:cs typeface="Arial"/>
              </a:rPr>
              <a:t>minéraux</a:t>
            </a:r>
            <a:r>
              <a:rPr sz="1600" spc="45" dirty="0">
                <a:latin typeface="Arial"/>
                <a:cs typeface="Arial"/>
              </a:rPr>
              <a:t> </a:t>
            </a:r>
            <a:r>
              <a:rPr sz="1600" dirty="0">
                <a:latin typeface="Arial"/>
                <a:cs typeface="Arial"/>
              </a:rPr>
              <a:t>(texture</a:t>
            </a:r>
            <a:r>
              <a:rPr sz="1600" spc="45" dirty="0">
                <a:latin typeface="Arial"/>
                <a:cs typeface="Arial"/>
              </a:rPr>
              <a:t> </a:t>
            </a:r>
            <a:r>
              <a:rPr sz="1600" spc="-25" dirty="0">
                <a:latin typeface="Arial"/>
                <a:cs typeface="Arial"/>
              </a:rPr>
              <a:t>de </a:t>
            </a:r>
            <a:r>
              <a:rPr sz="1600" dirty="0">
                <a:latin typeface="Arial"/>
                <a:cs typeface="Arial"/>
              </a:rPr>
              <a:t>la </a:t>
            </a:r>
            <a:r>
              <a:rPr sz="1600" spc="-10" dirty="0">
                <a:latin typeface="Arial"/>
                <a:cs typeface="Arial"/>
              </a:rPr>
              <a:t>roche)</a:t>
            </a:r>
            <a:endParaRPr sz="1600">
              <a:latin typeface="Arial"/>
              <a:cs typeface="Arial"/>
            </a:endParaRPr>
          </a:p>
        </p:txBody>
      </p:sp>
      <p:sp>
        <p:nvSpPr>
          <p:cNvPr id="12" name="object 12"/>
          <p:cNvSpPr txBox="1">
            <a:spLocks noGrp="1"/>
          </p:cNvSpPr>
          <p:nvPr>
            <p:ph type="title"/>
          </p:nvPr>
        </p:nvSpPr>
        <p:spPr>
          <a:xfrm>
            <a:off x="3227070" y="828877"/>
            <a:ext cx="2540000" cy="65151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4100" spc="-10" dirty="0">
                <a:solidFill>
                  <a:srgbClr val="000000"/>
                </a:solidFill>
              </a:rPr>
              <a:t>Conclusions</a:t>
            </a:r>
            <a:endParaRPr sz="4100"/>
          </a:p>
        </p:txBody>
      </p:sp>
    </p:spTree>
  </p:cSld>
  <p:clrMapOvr>
    <a:masterClrMapping/>
  </p:clrMapOvr>
</p:sld>
</file>

<file path=ppt/slides/slide1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5604668" y="231089"/>
            <a:ext cx="3335654" cy="26924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69545">
              <a:lnSpc>
                <a:spcPct val="100000"/>
              </a:lnSpc>
              <a:spcBef>
                <a:spcPts val="95"/>
              </a:spcBef>
            </a:pPr>
            <a:r>
              <a:rPr sz="1600" dirty="0">
                <a:solidFill>
                  <a:srgbClr val="FFFFFF"/>
                </a:solidFill>
                <a:latin typeface="Calibri"/>
                <a:cs typeface="Calibri"/>
              </a:rPr>
              <a:t>Fiche</a:t>
            </a:r>
            <a:r>
              <a:rPr sz="1600" spc="-4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600" dirty="0">
                <a:solidFill>
                  <a:srgbClr val="FFFFFF"/>
                </a:solidFill>
                <a:latin typeface="Calibri"/>
                <a:cs typeface="Calibri"/>
              </a:rPr>
              <a:t>de</a:t>
            </a:r>
            <a:r>
              <a:rPr sz="1600" spc="-4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600" dirty="0">
                <a:solidFill>
                  <a:srgbClr val="FFFFFF"/>
                </a:solidFill>
                <a:latin typeface="Calibri"/>
                <a:cs typeface="Calibri"/>
              </a:rPr>
              <a:t>description</a:t>
            </a:r>
            <a:r>
              <a:rPr sz="1600" spc="-3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600" dirty="0">
                <a:solidFill>
                  <a:srgbClr val="FFFFFF"/>
                </a:solidFill>
                <a:latin typeface="Calibri"/>
                <a:cs typeface="Calibri"/>
              </a:rPr>
              <a:t>type</a:t>
            </a:r>
            <a:r>
              <a:rPr sz="1600" spc="-3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600" dirty="0">
                <a:solidFill>
                  <a:srgbClr val="FFFFFF"/>
                </a:solidFill>
                <a:latin typeface="Calibri"/>
                <a:cs typeface="Calibri"/>
              </a:rPr>
              <a:t>des</a:t>
            </a:r>
            <a:r>
              <a:rPr sz="1600" spc="-3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600" spc="-10" dirty="0">
                <a:solidFill>
                  <a:srgbClr val="FFFFFF"/>
                </a:solidFill>
                <a:latin typeface="Calibri"/>
                <a:cs typeface="Calibri"/>
              </a:rPr>
              <a:t>roches</a:t>
            </a:r>
            <a:endParaRPr sz="1600">
              <a:latin typeface="Calibri"/>
              <a:cs typeface="Calibri"/>
            </a:endParaRPr>
          </a:p>
        </p:txBody>
      </p:sp>
      <p:grpSp>
        <p:nvGrpSpPr>
          <p:cNvPr id="3" name="object 3"/>
          <p:cNvGrpSpPr/>
          <p:nvPr/>
        </p:nvGrpSpPr>
        <p:grpSpPr>
          <a:xfrm>
            <a:off x="0" y="848626"/>
            <a:ext cx="9143999" cy="5871718"/>
            <a:chOff x="0" y="848626"/>
            <a:chExt cx="9143999" cy="5871718"/>
          </a:xfrm>
        </p:grpSpPr>
        <p:pic>
          <p:nvPicPr>
            <p:cNvPr id="4" name="object 4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0" y="848626"/>
              <a:ext cx="4644009" cy="5871718"/>
            </a:xfrm>
            <a:prstGeom prst="rect">
              <a:avLst/>
            </a:prstGeom>
          </p:spPr>
        </p:pic>
        <p:pic>
          <p:nvPicPr>
            <p:cNvPr id="5" name="object 5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4557648" y="1484833"/>
              <a:ext cx="4586351" cy="5188458"/>
            </a:xfrm>
            <a:prstGeom prst="rect">
              <a:avLst/>
            </a:prstGeom>
          </p:spPr>
        </p:pic>
      </p:grp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6129</TotalTime>
  <Words>7682</Words>
  <Application>Microsoft Office PowerPoint</Application>
  <PresentationFormat>Affichage à l'écran (4:3)</PresentationFormat>
  <Paragraphs>1264</Paragraphs>
  <Slides>121</Slides>
  <Notes>0</Notes>
  <HiddenSlides>0</HiddenSlides>
  <MMClips>0</MMClips>
  <ScaleCrop>false</ScaleCrop>
  <HeadingPairs>
    <vt:vector size="6" baseType="variant">
      <vt:variant>
        <vt:lpstr>Polices utilisées</vt:lpstr>
      </vt:variant>
      <vt:variant>
        <vt:i4>8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121</vt:i4>
      </vt:variant>
    </vt:vector>
  </HeadingPairs>
  <TitlesOfParts>
    <vt:vector size="130" baseType="lpstr">
      <vt:lpstr>Arial</vt:lpstr>
      <vt:lpstr>Calibri</vt:lpstr>
      <vt:lpstr>Comic Sans MS</vt:lpstr>
      <vt:lpstr>Courier New</vt:lpstr>
      <vt:lpstr>Tahoma</vt:lpstr>
      <vt:lpstr>Times New Roman</vt:lpstr>
      <vt:lpstr>Trebuchet MS</vt:lpstr>
      <vt:lpstr>Wingdings</vt:lpstr>
      <vt:lpstr>Office Theme</vt:lpstr>
      <vt:lpstr>Présentation PowerPoint</vt:lpstr>
      <vt:lpstr>Plan de l’exposé</vt:lpstr>
      <vt:lpstr>1. Qu’est-ce qu’une roche ?</vt:lpstr>
      <vt:lpstr>Présentation PowerPoint</vt:lpstr>
      <vt:lpstr>2 . Le cycle</vt:lpstr>
      <vt:lpstr>Présentation PowerPoint</vt:lpstr>
      <vt:lpstr>Présentation PowerPoint</vt:lpstr>
      <vt:lpstr>3. Les grands principes stratigraphiques</vt:lpstr>
      <vt:lpstr>Principe de continuité : une même couche a le même âge sur toute son étendue</vt:lpstr>
      <vt:lpstr>II . Les principaux minéraux constituants des roches</vt:lpstr>
      <vt:lpstr>Qu’est-ce qu’un minéral ?</vt:lpstr>
      <vt:lpstr>1. Les silicates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Quelques précisions sur les argiles</vt:lpstr>
      <vt:lpstr>Les principaux groupes d’argiles</vt:lpstr>
      <vt:lpstr>Quelques caractéristiques</vt:lpstr>
      <vt:lpstr>Présentation PowerPoint</vt:lpstr>
      <vt:lpstr>Le cas des bentonites</vt:lpstr>
      <vt:lpstr>2. Les carbonates</vt:lpstr>
      <vt:lpstr>Présentation PowerPoint</vt:lpstr>
      <vt:lpstr>Présentation PowerPoint</vt:lpstr>
      <vt:lpstr>Présentation PowerPoint</vt:lpstr>
      <vt:lpstr>Présentation PowerPoint</vt:lpstr>
      <vt:lpstr>3. Les autres minéraux</vt:lpstr>
      <vt:lpstr>Présentation PowerPoint</vt:lpstr>
      <vt:lpstr>3. Les autres minéraux (suite)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Lignée détritique</vt:lpstr>
      <vt:lpstr>Subdivision de base des roches sédimentaires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Lumière polarisée</vt:lpstr>
      <vt:lpstr>Présentation PowerPoint</vt:lpstr>
      <vt:lpstr>Présentation PowerPoint</vt:lpstr>
      <vt:lpstr>Présentation PowerPoint</vt:lpstr>
      <vt:lpstr>III . Les roches sédimentaires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III . Les roches sédimentaires</vt:lpstr>
      <vt:lpstr>Présentation PowerPoint</vt:lpstr>
      <vt:lpstr>Présentation PowerPoint</vt:lpstr>
      <vt:lpstr>III . Les roches sédimentaires</vt:lpstr>
      <vt:lpstr>III . Les roches sédimentaires</vt:lpstr>
      <vt:lpstr>Présentation PowerPoint</vt:lpstr>
      <vt:lpstr>Présentation PowerPoint</vt:lpstr>
      <vt:lpstr>Présentation PowerPoint</vt:lpstr>
      <vt:lpstr>Présentation PowerPoint</vt:lpstr>
      <vt:lpstr>III . Les roches sédimentaires</vt:lpstr>
      <vt:lpstr>Présentation PowerPoint</vt:lpstr>
      <vt:lpstr>Présentation PowerPoint</vt:lpstr>
      <vt:lpstr>Présentation PowerPoint</vt:lpstr>
      <vt:lpstr>III . Les roches sédimentaires</vt:lpstr>
      <vt:lpstr>Les roches ignées ou magmatiques</vt:lpstr>
      <vt:lpstr>2 types de roches magmatiques</vt:lpstr>
      <vt:lpstr>IV . Les roches magmatiques</vt:lpstr>
      <vt:lpstr>Présentation PowerPoint</vt:lpstr>
      <vt:lpstr>Présentation PowerPoint</vt:lpstr>
      <vt:lpstr>IV . Les roches magmatiques</vt:lpstr>
      <vt:lpstr>Cristallisation fractionnée</vt:lpstr>
      <vt:lpstr>Cristallisation fractionnée</vt:lpstr>
      <vt:lpstr>Un élément d’identification : la texture</vt:lpstr>
      <vt:lpstr>IV . Les roches magmatiques</vt:lpstr>
      <vt:lpstr>Présentation PowerPoint</vt:lpstr>
      <vt:lpstr>Comparaison cristallin entre</vt:lpstr>
      <vt:lpstr>Un autre élément d’identification : la richesse en silice</vt:lpstr>
      <vt:lpstr>IV . Les roches magmatiques</vt:lpstr>
      <vt:lpstr>La différence entre basalte et gabbro, andésite et diorite,</vt:lpstr>
      <vt:lpstr>Présentation PowerPoint</vt:lpstr>
      <vt:lpstr>Mode de gisement</vt:lpstr>
      <vt:lpstr>Mode de gisement</vt:lpstr>
      <vt:lpstr>IV . Les roches magmatiques</vt:lpstr>
      <vt:lpstr>Classification selon la géochimie et selon le contexte</vt:lpstr>
      <vt:lpstr>Classification selon le mode de la roche</vt:lpstr>
      <vt:lpstr>Classification selon la teneur en alcalins et silice</vt:lpstr>
      <vt:lpstr>Classification selon la teneur en alcalins et silice</vt:lpstr>
      <vt:lpstr>Présentation PowerPoint</vt:lpstr>
      <vt:lpstr>Les roches métamorphiques</vt:lpstr>
      <vt:lpstr>Présentation PowerPoint</vt:lpstr>
      <vt:lpstr>Pourquoi les roches recristallisent-elles ?</vt:lpstr>
      <vt:lpstr>Présentation PowerPoint</vt:lpstr>
      <vt:lpstr>Présentation PowerPoint</vt:lpstr>
      <vt:lpstr>La description d’une roche passe par sa description visuelle et notamment par l’agencement des différents grains (c'est-à-dire les minéraux) entres eux dans un volume 3D. Deux aspects sont à prendre en considération :</vt:lpstr>
      <vt:lpstr>Modification texturale et structurale de la roche et des minéraux suite à la déformation  La schistosité</vt:lpstr>
      <vt:lpstr>Modification texturale et structurale de la roche et des minéraux suite à la déformation  La schistosité</vt:lpstr>
      <vt:lpstr>Modification texturale et structurale de la roche et des minéraux suite à la déformation  La schistosité</vt:lpstr>
      <vt:lpstr>Modification texturale et structurale de la roche et des minéraux suite à la déformation  La foliation</vt:lpstr>
      <vt:lpstr>Modification texturale et structurale de la roche et des minéraux suite à la déformation  La foliation</vt:lpstr>
      <vt:lpstr>Modification texturale et structurale de la roche et des minéraux suite à la déformation</vt:lpstr>
      <vt:lpstr>Modification texturale et structurale de la roche et des minéraux suite à la déformation  En contexte orogénique</vt:lpstr>
      <vt:lpstr>Les séries métamorphiques, du protolithe à la roche recristallisée</vt:lpstr>
      <vt:lpstr>Les faciès métamorphiques et trajet P-T d’une roche</vt:lpstr>
      <vt:lpstr>RESUME</vt:lpstr>
      <vt:lpstr>Conclusions</vt:lpstr>
      <vt:lpstr>Présentation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BOUR</dc:creator>
  <cp:lastModifiedBy>Benzian Fazilet</cp:lastModifiedBy>
  <cp:revision>2</cp:revision>
  <cp:lastPrinted>2023-11-22T12:58:54Z</cp:lastPrinted>
  <dcterms:created xsi:type="dcterms:W3CDTF">2023-11-11T18:42:30Z</dcterms:created>
  <dcterms:modified xsi:type="dcterms:W3CDTF">2024-11-03T16:00:48Z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2015-03-04T00:00:00Z</vt:filetime>
  </property>
  <property fmtid="{D5CDD505-2E9C-101B-9397-08002B2CF9AE}" pid="3" name="Creator">
    <vt:lpwstr>Microsoft® PowerPoint® 2010</vt:lpwstr>
  </property>
  <property fmtid="{D5CDD505-2E9C-101B-9397-08002B2CF9AE}" pid="4" name="LastSaved">
    <vt:filetime>2023-11-11T00:00:00Z</vt:filetime>
  </property>
  <property fmtid="{D5CDD505-2E9C-101B-9397-08002B2CF9AE}" pid="5" name="Producer">
    <vt:lpwstr>Microsoft® PowerPoint® 2010</vt:lpwstr>
  </property>
</Properties>
</file>