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4630400" cy="8229600"/>
  <p:notesSz cx="8229600" cy="14630400"/>
  <p:embeddedFontLst>
    <p:embeddedFont>
      <p:font typeface="Lora"/>
      <p:regular r:id="rId27"/>
    </p:embeddedFont>
    <p:embeddedFont>
      <p:font typeface="Lora"/>
      <p:regular r:id="rId28"/>
    </p:embeddedFont>
    <p:embeddedFont>
      <p:font typeface="Lora"/>
      <p:regular r:id="rId29"/>
    </p:embeddedFont>
    <p:embeddedFont>
      <p:font typeface="Lora"/>
      <p:regular r:id="rId3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openxmlformats.org/officeDocument/2006/relationships/font" Target="fonts/font1.fntdata"/><Relationship Id="rId28" Type="http://schemas.openxmlformats.org/officeDocument/2006/relationships/font" Target="fonts/font2.fntdata"/><Relationship Id="rId29" Type="http://schemas.openxmlformats.org/officeDocument/2006/relationships/font" Target="fonts/font3.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sp>
      <p:sp>
        <p:nvSpPr>
          <p:cNvPr id="3" name="Shape 1"/>
          <p:cNvSpPr/>
          <p:nvPr/>
        </p:nvSpPr>
        <p:spPr>
          <a:xfrm>
            <a:off x="0" y="0"/>
            <a:ext cx="14630400" cy="8229600"/>
          </a:xfrm>
          <a:prstGeom prst="rect">
            <a:avLst/>
          </a:prstGeom>
          <a:solidFill>
            <a:srgbClr val="252833"/>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2.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3.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6.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7.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9.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20.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slideLayout" Target="../slideLayouts/slideLayout21.xml"/><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4.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5.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6.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slideLayout" Target="../slideLayouts/slideLayout9.xml"/><Relationship Id="rId1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37724" y="676989"/>
            <a:ext cx="7468553" cy="2112050"/>
          </a:xfrm>
          <a:prstGeom prst="rect">
            <a:avLst/>
          </a:prstGeom>
          <a:noFill/>
          <a:ln/>
        </p:spPr>
        <p:txBody>
          <a:bodyPr wrap="square" lIns="0" tIns="0" rIns="0" bIns="0" rtlCol="0" anchor="t"/>
          <a:lstStyle/>
          <a:p>
            <a:pPr algn="l" indent="0" marL="0">
              <a:lnSpc>
                <a:spcPts val="5500"/>
              </a:lnSpc>
              <a:buNone/>
            </a:pPr>
            <a:r>
              <a:rPr lang="en-US" sz="4400" dirty="0">
                <a:solidFill>
                  <a:srgbClr val="F98AC7"/>
                </a:solidFill>
                <a:latin typeface="Lora" pitchFamily="34" charset="0"/>
                <a:ea typeface="Lora" pitchFamily="34" charset="-122"/>
                <a:cs typeface="Lora" pitchFamily="34" charset="-120"/>
              </a:rPr>
              <a:t>Scientific Research Methodology: Reviewing the Fundamentals</a:t>
            </a:r>
            <a:endParaRPr lang="en-US" sz="4400" dirty="0"/>
          </a:p>
        </p:txBody>
      </p:sp>
      <p:sp>
        <p:nvSpPr>
          <p:cNvPr id="4" name="Text 1"/>
          <p:cNvSpPr/>
          <p:nvPr/>
        </p:nvSpPr>
        <p:spPr>
          <a:xfrm>
            <a:off x="837724" y="3148013"/>
            <a:ext cx="7468553" cy="1532096"/>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Research methodology forms the backbone of scientific inquiry, providing structured approaches to discovering new knowledge and solving complex problems. This presentation explores the fundamental aspects of research methodology, from basic definitions to practical applications.</a:t>
            </a:r>
            <a:endParaRPr lang="en-US" sz="1850" dirty="0"/>
          </a:p>
        </p:txBody>
      </p:sp>
      <p:sp>
        <p:nvSpPr>
          <p:cNvPr id="5" name="Text 2"/>
          <p:cNvSpPr/>
          <p:nvPr/>
        </p:nvSpPr>
        <p:spPr>
          <a:xfrm>
            <a:off x="837724" y="4949309"/>
            <a:ext cx="7468553" cy="1915120"/>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We will examine the core principles that guide effective research, various methodological approaches, and the specific considerations for research in finance and accounting disciplines. Understanding these fundamentals is essential for any researcher seeking to produce valid, reliable and impactful work across academic and professional domains.</a:t>
            </a:r>
            <a:endParaRPr lang="en-US" sz="1850" dirty="0"/>
          </a:p>
        </p:txBody>
      </p:sp>
      <p:sp>
        <p:nvSpPr>
          <p:cNvPr id="6" name="Shape 3"/>
          <p:cNvSpPr/>
          <p:nvPr/>
        </p:nvSpPr>
        <p:spPr>
          <a:xfrm>
            <a:off x="837724" y="7151489"/>
            <a:ext cx="382905" cy="382905"/>
          </a:xfrm>
          <a:prstGeom prst="roundRect">
            <a:avLst>
              <a:gd name="adj" fmla="val 23878209"/>
            </a:avLst>
          </a:prstGeom>
          <a:noFill/>
          <a:ln w="7620">
            <a:solidFill>
              <a:srgbClr val="4D4D51"/>
            </a:solidFill>
            <a:prstDash val="solid"/>
          </a:ln>
        </p:spPr>
      </p:sp>
      <p:pic>
        <p:nvPicPr>
          <p:cNvPr id="7" name="Image 1" descr="preencoded.png">    </p:cNvPr>
          <p:cNvPicPr>
            <a:picLocks noChangeAspect="1"/>
          </p:cNvPicPr>
          <p:nvPr/>
        </p:nvPicPr>
        <p:blipFill>
          <a:blip r:embed="rId2"/>
          <a:stretch>
            <a:fillRect/>
          </a:stretch>
        </p:blipFill>
        <p:spPr>
          <a:xfrm>
            <a:off x="845344" y="7159109"/>
            <a:ext cx="367665" cy="367665"/>
          </a:xfrm>
          <a:prstGeom prst="rect">
            <a:avLst/>
          </a:prstGeom>
        </p:spPr>
      </p:pic>
      <p:sp>
        <p:nvSpPr>
          <p:cNvPr id="8" name="Text 4"/>
          <p:cNvSpPr/>
          <p:nvPr/>
        </p:nvSpPr>
        <p:spPr>
          <a:xfrm>
            <a:off x="1340287" y="7133630"/>
            <a:ext cx="1899523" cy="418862"/>
          </a:xfrm>
          <a:prstGeom prst="rect">
            <a:avLst/>
          </a:prstGeom>
          <a:noFill/>
          <a:ln/>
        </p:spPr>
        <p:txBody>
          <a:bodyPr wrap="none" lIns="0" tIns="0" rIns="0" bIns="0" rtlCol="0" anchor="t"/>
          <a:lstStyle/>
          <a:p>
            <a:pPr algn="l" indent="0" marL="0">
              <a:lnSpc>
                <a:spcPts val="3250"/>
              </a:lnSpc>
              <a:buNone/>
            </a:pPr>
            <a:r>
              <a:rPr lang="en-US" sz="2350" b="1" dirty="0">
                <a:solidFill>
                  <a:srgbClr val="D6E5EF"/>
                </a:solidFill>
                <a:latin typeface="Source Sans Pro Bold" pitchFamily="34" charset="0"/>
                <a:ea typeface="Source Sans Pro Bold" pitchFamily="34" charset="-122"/>
                <a:cs typeface="Source Sans Pro Bold" pitchFamily="34" charset="-120"/>
              </a:rPr>
              <a:t>by Djazia CHIB</a:t>
            </a:r>
            <a:endParaRPr lang="en-US" sz="2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04017" y="603528"/>
            <a:ext cx="5914073" cy="591741"/>
          </a:xfrm>
          <a:prstGeom prst="rect">
            <a:avLst/>
          </a:prstGeom>
          <a:noFill/>
          <a:ln/>
        </p:spPr>
        <p:txBody>
          <a:bodyPr wrap="none" lIns="0" tIns="0" rIns="0" bIns="0" rtlCol="0" anchor="t"/>
          <a:lstStyle/>
          <a:p>
            <a:pPr algn="l" indent="0" marL="0">
              <a:lnSpc>
                <a:spcPts val="4650"/>
              </a:lnSpc>
              <a:buNone/>
            </a:pPr>
            <a:r>
              <a:rPr lang="en-US" sz="3700" dirty="0">
                <a:solidFill>
                  <a:srgbClr val="F98AC7"/>
                </a:solidFill>
                <a:latin typeface="Lora" pitchFamily="34" charset="0"/>
                <a:ea typeface="Lora" pitchFamily="34" charset="-122"/>
                <a:cs typeface="Lora" pitchFamily="34" charset="-120"/>
              </a:rPr>
              <a:t>Criteria for Good Research</a:t>
            </a:r>
            <a:endParaRPr lang="en-US" sz="3700" dirty="0"/>
          </a:p>
        </p:txBody>
      </p:sp>
      <p:sp>
        <p:nvSpPr>
          <p:cNvPr id="3" name="Text 1"/>
          <p:cNvSpPr/>
          <p:nvPr/>
        </p:nvSpPr>
        <p:spPr>
          <a:xfrm>
            <a:off x="704017" y="1597581"/>
            <a:ext cx="13222367" cy="643890"/>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Reliability forms a cornerstone of quality research, requiring consistency in measurement and results across different occasions, instruments, or observers. Research must produce stable findings when repeated under similar conditions, demonstrating the dependability of methods and measurements.</a:t>
            </a:r>
            <a:endParaRPr lang="en-US" sz="1550" dirty="0"/>
          </a:p>
        </p:txBody>
      </p:sp>
      <p:sp>
        <p:nvSpPr>
          <p:cNvPr id="4" name="Text 2"/>
          <p:cNvSpPr/>
          <p:nvPr/>
        </p:nvSpPr>
        <p:spPr>
          <a:xfrm>
            <a:off x="704017" y="2467689"/>
            <a:ext cx="13222367" cy="643890"/>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Validity ensures research genuinely measures or examines what it claims to investigate. Internal validity confirms causal relationships within the study, while external validity addresses the generalisability of findings to broader contexts or populations beyond the specific research sample.</a:t>
            </a:r>
            <a:endParaRPr lang="en-US" sz="1550" dirty="0"/>
          </a:p>
        </p:txBody>
      </p:sp>
      <p:sp>
        <p:nvSpPr>
          <p:cNvPr id="5" name="Text 3"/>
          <p:cNvSpPr/>
          <p:nvPr/>
        </p:nvSpPr>
        <p:spPr>
          <a:xfrm>
            <a:off x="704017" y="3337798"/>
            <a:ext cx="13222367" cy="965835"/>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Ethical standards govern the conduct of research, protecting participant rights, ensuring informed consent, maintaining confidentiality, and preventing harm. Transparency in reporting methodologies, limitations, and conflicts of interest further enhances research credibility and allows for proper evaluation by the scholarly community.</a:t>
            </a:r>
            <a:endParaRPr lang="en-US" sz="1550" dirty="0"/>
          </a:p>
        </p:txBody>
      </p:sp>
      <p:sp>
        <p:nvSpPr>
          <p:cNvPr id="6" name="Shape 4"/>
          <p:cNvSpPr/>
          <p:nvPr/>
        </p:nvSpPr>
        <p:spPr>
          <a:xfrm>
            <a:off x="704017" y="4756071"/>
            <a:ext cx="452557" cy="452557"/>
          </a:xfrm>
          <a:prstGeom prst="roundRect">
            <a:avLst>
              <a:gd name="adj" fmla="val 6668"/>
            </a:avLst>
          </a:prstGeom>
          <a:solidFill>
            <a:srgbClr val="444752"/>
          </a:solidFill>
          <a:ln/>
        </p:spPr>
      </p:sp>
      <p:pic>
        <p:nvPicPr>
          <p:cNvPr id="7" name="Image 0" descr="preencoded.png">    </p:cNvPr>
          <p:cNvPicPr>
            <a:picLocks noChangeAspect="1"/>
          </p:cNvPicPr>
          <p:nvPr/>
        </p:nvPicPr>
        <p:blipFill>
          <a:blip r:embed="rId1"/>
          <a:stretch>
            <a:fillRect/>
          </a:stretch>
        </p:blipFill>
        <p:spPr>
          <a:xfrm>
            <a:off x="788253" y="4804827"/>
            <a:ext cx="283964" cy="354925"/>
          </a:xfrm>
          <a:prstGeom prst="rect">
            <a:avLst/>
          </a:prstGeom>
        </p:spPr>
      </p:pic>
      <p:sp>
        <p:nvSpPr>
          <p:cNvPr id="8" name="Text 5"/>
          <p:cNvSpPr/>
          <p:nvPr/>
        </p:nvSpPr>
        <p:spPr>
          <a:xfrm>
            <a:off x="1357670" y="4756071"/>
            <a:ext cx="2366605" cy="295870"/>
          </a:xfrm>
          <a:prstGeom prst="rect">
            <a:avLst/>
          </a:prstGeom>
          <a:noFill/>
          <a:ln/>
        </p:spPr>
        <p:txBody>
          <a:bodyPr wrap="none" lIns="0" tIns="0" rIns="0" bIns="0" rtlCol="0" anchor="t"/>
          <a:lstStyle/>
          <a:p>
            <a:pPr algn="l" indent="0" marL="0">
              <a:lnSpc>
                <a:spcPts val="2300"/>
              </a:lnSpc>
              <a:buNone/>
            </a:pPr>
            <a:r>
              <a:rPr lang="en-US" sz="1850" dirty="0">
                <a:solidFill>
                  <a:srgbClr val="D6E5EF"/>
                </a:solidFill>
                <a:latin typeface="Lora" pitchFamily="34" charset="0"/>
                <a:ea typeface="Lora" pitchFamily="34" charset="-122"/>
                <a:cs typeface="Lora" pitchFamily="34" charset="-120"/>
              </a:rPr>
              <a:t>Reliability</a:t>
            </a:r>
            <a:endParaRPr lang="en-US" sz="1850" dirty="0"/>
          </a:p>
        </p:txBody>
      </p:sp>
      <p:sp>
        <p:nvSpPr>
          <p:cNvPr id="9" name="Text 6"/>
          <p:cNvSpPr/>
          <p:nvPr/>
        </p:nvSpPr>
        <p:spPr>
          <a:xfrm>
            <a:off x="1357670" y="5172551"/>
            <a:ext cx="5857042" cy="965835"/>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Research yields consistent results when repeated under similar conditions, demonstrating stability and dependability of methods and measurements.</a:t>
            </a:r>
            <a:endParaRPr lang="en-US" sz="1550" dirty="0"/>
          </a:p>
        </p:txBody>
      </p:sp>
      <p:sp>
        <p:nvSpPr>
          <p:cNvPr id="10" name="Shape 7"/>
          <p:cNvSpPr/>
          <p:nvPr/>
        </p:nvSpPr>
        <p:spPr>
          <a:xfrm>
            <a:off x="7415808" y="4756071"/>
            <a:ext cx="452557" cy="452557"/>
          </a:xfrm>
          <a:prstGeom prst="roundRect">
            <a:avLst>
              <a:gd name="adj" fmla="val 6668"/>
            </a:avLst>
          </a:prstGeom>
          <a:solidFill>
            <a:srgbClr val="444752"/>
          </a:solidFill>
          <a:ln/>
        </p:spPr>
      </p:sp>
      <p:pic>
        <p:nvPicPr>
          <p:cNvPr id="11" name="Image 1" descr="preencoded.png">    </p:cNvPr>
          <p:cNvPicPr>
            <a:picLocks noChangeAspect="1"/>
          </p:cNvPicPr>
          <p:nvPr/>
        </p:nvPicPr>
        <p:blipFill>
          <a:blip r:embed="rId2"/>
          <a:stretch>
            <a:fillRect/>
          </a:stretch>
        </p:blipFill>
        <p:spPr>
          <a:xfrm>
            <a:off x="7500045" y="4804827"/>
            <a:ext cx="283964" cy="354925"/>
          </a:xfrm>
          <a:prstGeom prst="rect">
            <a:avLst/>
          </a:prstGeom>
        </p:spPr>
      </p:pic>
      <p:sp>
        <p:nvSpPr>
          <p:cNvPr id="12" name="Text 8"/>
          <p:cNvSpPr/>
          <p:nvPr/>
        </p:nvSpPr>
        <p:spPr>
          <a:xfrm>
            <a:off x="8069461" y="4756071"/>
            <a:ext cx="2366605" cy="295870"/>
          </a:xfrm>
          <a:prstGeom prst="rect">
            <a:avLst/>
          </a:prstGeom>
          <a:noFill/>
          <a:ln/>
        </p:spPr>
        <p:txBody>
          <a:bodyPr wrap="none" lIns="0" tIns="0" rIns="0" bIns="0" rtlCol="0" anchor="t"/>
          <a:lstStyle/>
          <a:p>
            <a:pPr algn="l" indent="0" marL="0">
              <a:lnSpc>
                <a:spcPts val="2300"/>
              </a:lnSpc>
              <a:buNone/>
            </a:pPr>
            <a:r>
              <a:rPr lang="en-US" sz="1850" dirty="0">
                <a:solidFill>
                  <a:srgbClr val="D6E5EF"/>
                </a:solidFill>
                <a:latin typeface="Lora" pitchFamily="34" charset="0"/>
                <a:ea typeface="Lora" pitchFamily="34" charset="-122"/>
                <a:cs typeface="Lora" pitchFamily="34" charset="-120"/>
              </a:rPr>
              <a:t>Validity</a:t>
            </a:r>
            <a:endParaRPr lang="en-US" sz="1850" dirty="0"/>
          </a:p>
        </p:txBody>
      </p:sp>
      <p:sp>
        <p:nvSpPr>
          <p:cNvPr id="13" name="Text 9"/>
          <p:cNvSpPr/>
          <p:nvPr/>
        </p:nvSpPr>
        <p:spPr>
          <a:xfrm>
            <a:off x="8069461" y="5172551"/>
            <a:ext cx="5857042" cy="643890"/>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Research accurately measures what it claims to measure, with findings that genuinely reflect the phenomena under investigation.</a:t>
            </a:r>
            <a:endParaRPr lang="en-US" sz="1550" dirty="0"/>
          </a:p>
        </p:txBody>
      </p:sp>
      <p:sp>
        <p:nvSpPr>
          <p:cNvPr id="14" name="Shape 10"/>
          <p:cNvSpPr/>
          <p:nvPr/>
        </p:nvSpPr>
        <p:spPr>
          <a:xfrm>
            <a:off x="704017" y="6565702"/>
            <a:ext cx="452557" cy="452557"/>
          </a:xfrm>
          <a:prstGeom prst="roundRect">
            <a:avLst>
              <a:gd name="adj" fmla="val 6668"/>
            </a:avLst>
          </a:prstGeom>
          <a:solidFill>
            <a:srgbClr val="444752"/>
          </a:solidFill>
          <a:ln/>
        </p:spPr>
      </p:sp>
      <p:pic>
        <p:nvPicPr>
          <p:cNvPr id="15" name="Image 2" descr="preencoded.png">    </p:cNvPr>
          <p:cNvPicPr>
            <a:picLocks noChangeAspect="1"/>
          </p:cNvPicPr>
          <p:nvPr/>
        </p:nvPicPr>
        <p:blipFill>
          <a:blip r:embed="rId3"/>
          <a:stretch>
            <a:fillRect/>
          </a:stretch>
        </p:blipFill>
        <p:spPr>
          <a:xfrm>
            <a:off x="788253" y="6614458"/>
            <a:ext cx="283964" cy="354925"/>
          </a:xfrm>
          <a:prstGeom prst="rect">
            <a:avLst/>
          </a:prstGeom>
        </p:spPr>
      </p:pic>
      <p:sp>
        <p:nvSpPr>
          <p:cNvPr id="16" name="Text 11"/>
          <p:cNvSpPr/>
          <p:nvPr/>
        </p:nvSpPr>
        <p:spPr>
          <a:xfrm>
            <a:off x="1357670" y="6565702"/>
            <a:ext cx="2366605" cy="295870"/>
          </a:xfrm>
          <a:prstGeom prst="rect">
            <a:avLst/>
          </a:prstGeom>
          <a:noFill/>
          <a:ln/>
        </p:spPr>
        <p:txBody>
          <a:bodyPr wrap="none" lIns="0" tIns="0" rIns="0" bIns="0" rtlCol="0" anchor="t"/>
          <a:lstStyle/>
          <a:p>
            <a:pPr algn="l" indent="0" marL="0">
              <a:lnSpc>
                <a:spcPts val="2300"/>
              </a:lnSpc>
              <a:buNone/>
            </a:pPr>
            <a:r>
              <a:rPr lang="en-US" sz="1850" dirty="0">
                <a:solidFill>
                  <a:srgbClr val="D6E5EF"/>
                </a:solidFill>
                <a:latin typeface="Lora" pitchFamily="34" charset="0"/>
                <a:ea typeface="Lora" pitchFamily="34" charset="-122"/>
                <a:cs typeface="Lora" pitchFamily="34" charset="-120"/>
              </a:rPr>
              <a:t>Replicability</a:t>
            </a:r>
            <a:endParaRPr lang="en-US" sz="1850" dirty="0"/>
          </a:p>
        </p:txBody>
      </p:sp>
      <p:sp>
        <p:nvSpPr>
          <p:cNvPr id="17" name="Text 12"/>
          <p:cNvSpPr/>
          <p:nvPr/>
        </p:nvSpPr>
        <p:spPr>
          <a:xfrm>
            <a:off x="1357670" y="6982182"/>
            <a:ext cx="5857042" cy="643890"/>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The study can be reproduced by other researchers following the same procedures, allowing verification of results.</a:t>
            </a:r>
            <a:endParaRPr lang="en-US" sz="1550" dirty="0"/>
          </a:p>
        </p:txBody>
      </p:sp>
      <p:sp>
        <p:nvSpPr>
          <p:cNvPr id="18" name="Shape 13"/>
          <p:cNvSpPr/>
          <p:nvPr/>
        </p:nvSpPr>
        <p:spPr>
          <a:xfrm>
            <a:off x="7415808" y="6565702"/>
            <a:ext cx="452557" cy="452557"/>
          </a:xfrm>
          <a:prstGeom prst="roundRect">
            <a:avLst>
              <a:gd name="adj" fmla="val 6668"/>
            </a:avLst>
          </a:prstGeom>
          <a:solidFill>
            <a:srgbClr val="444752"/>
          </a:solidFill>
          <a:ln/>
        </p:spPr>
      </p:sp>
      <p:pic>
        <p:nvPicPr>
          <p:cNvPr id="19" name="Image 3" descr="preencoded.png">    </p:cNvPr>
          <p:cNvPicPr>
            <a:picLocks noChangeAspect="1"/>
          </p:cNvPicPr>
          <p:nvPr/>
        </p:nvPicPr>
        <p:blipFill>
          <a:blip r:embed="rId4"/>
          <a:stretch>
            <a:fillRect/>
          </a:stretch>
        </p:blipFill>
        <p:spPr>
          <a:xfrm>
            <a:off x="7500045" y="6614458"/>
            <a:ext cx="283964" cy="354925"/>
          </a:xfrm>
          <a:prstGeom prst="rect">
            <a:avLst/>
          </a:prstGeom>
        </p:spPr>
      </p:pic>
      <p:sp>
        <p:nvSpPr>
          <p:cNvPr id="20" name="Text 14"/>
          <p:cNvSpPr/>
          <p:nvPr/>
        </p:nvSpPr>
        <p:spPr>
          <a:xfrm>
            <a:off x="8069461" y="6565702"/>
            <a:ext cx="2366605" cy="295870"/>
          </a:xfrm>
          <a:prstGeom prst="rect">
            <a:avLst/>
          </a:prstGeom>
          <a:noFill/>
          <a:ln/>
        </p:spPr>
        <p:txBody>
          <a:bodyPr wrap="none" lIns="0" tIns="0" rIns="0" bIns="0" rtlCol="0" anchor="t"/>
          <a:lstStyle/>
          <a:p>
            <a:pPr algn="l" indent="0" marL="0">
              <a:lnSpc>
                <a:spcPts val="2300"/>
              </a:lnSpc>
              <a:buNone/>
            </a:pPr>
            <a:r>
              <a:rPr lang="en-US" sz="1850" dirty="0">
                <a:solidFill>
                  <a:srgbClr val="D6E5EF"/>
                </a:solidFill>
                <a:latin typeface="Lora" pitchFamily="34" charset="0"/>
                <a:ea typeface="Lora" pitchFamily="34" charset="-122"/>
                <a:cs typeface="Lora" pitchFamily="34" charset="-120"/>
              </a:rPr>
              <a:t>Ethical Compliance</a:t>
            </a:r>
            <a:endParaRPr lang="en-US" sz="1850" dirty="0"/>
          </a:p>
        </p:txBody>
      </p:sp>
      <p:sp>
        <p:nvSpPr>
          <p:cNvPr id="21" name="Text 15"/>
          <p:cNvSpPr/>
          <p:nvPr/>
        </p:nvSpPr>
        <p:spPr>
          <a:xfrm>
            <a:off x="8069461" y="6982182"/>
            <a:ext cx="5857042" cy="643890"/>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Research adheres to established ethical guidelines, respecting participant rights and welfare throughout the process.</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69250" y="527447"/>
            <a:ext cx="6524149" cy="562332"/>
          </a:xfrm>
          <a:prstGeom prst="rect">
            <a:avLst/>
          </a:prstGeom>
          <a:noFill/>
          <a:ln/>
        </p:spPr>
        <p:txBody>
          <a:bodyPr wrap="none" lIns="0" tIns="0" rIns="0" bIns="0" rtlCol="0" anchor="t"/>
          <a:lstStyle/>
          <a:p>
            <a:pPr algn="l" indent="0" marL="0">
              <a:lnSpc>
                <a:spcPts val="4400"/>
              </a:lnSpc>
              <a:buNone/>
            </a:pPr>
            <a:r>
              <a:rPr lang="en-US" sz="3500" dirty="0">
                <a:solidFill>
                  <a:srgbClr val="F98AC7"/>
                </a:solidFill>
                <a:latin typeface="Lora" pitchFamily="34" charset="0"/>
                <a:ea typeface="Lora" pitchFamily="34" charset="-122"/>
                <a:cs typeface="Lora" pitchFamily="34" charset="-120"/>
              </a:rPr>
              <a:t>The Role of Theory in Research</a:t>
            </a:r>
            <a:endParaRPr lang="en-US" sz="3500" dirty="0"/>
          </a:p>
        </p:txBody>
      </p:sp>
      <p:sp>
        <p:nvSpPr>
          <p:cNvPr id="3" name="Text 1"/>
          <p:cNvSpPr/>
          <p:nvPr/>
        </p:nvSpPr>
        <p:spPr>
          <a:xfrm>
            <a:off x="669250" y="1472208"/>
            <a:ext cx="13291899" cy="611743"/>
          </a:xfrm>
          <a:prstGeom prst="rect">
            <a:avLst/>
          </a:prstGeom>
          <a:noFill/>
          <a:ln/>
        </p:spPr>
        <p:txBody>
          <a:bodyPr wrap="square" lIns="0" tIns="0" rIns="0" bIns="0" rtlCol="0" anchor="t"/>
          <a:lstStyle/>
          <a:p>
            <a:pPr algn="l" indent="0" marL="0">
              <a:lnSpc>
                <a:spcPts val="2400"/>
              </a:lnSpc>
              <a:buNone/>
            </a:pPr>
            <a:r>
              <a:rPr lang="en-US" sz="1500" dirty="0">
                <a:solidFill>
                  <a:srgbClr val="D6E5EF"/>
                </a:solidFill>
                <a:latin typeface="Source Sans Pro" pitchFamily="34" charset="0"/>
                <a:ea typeface="Source Sans Pro" pitchFamily="34" charset="-122"/>
                <a:cs typeface="Source Sans Pro" pitchFamily="34" charset="-120"/>
              </a:rPr>
              <a:t>Theories provide conceptual frameworks that organise knowledge, explain phenomena, and guide research. They offer researchers a lens through which to view their subject matter, helping to identify relevant variables, relationships, and processes worth investigating.</a:t>
            </a:r>
            <a:endParaRPr lang="en-US" sz="1500" dirty="0"/>
          </a:p>
        </p:txBody>
      </p:sp>
      <p:sp>
        <p:nvSpPr>
          <p:cNvPr id="4" name="Text 2"/>
          <p:cNvSpPr/>
          <p:nvPr/>
        </p:nvSpPr>
        <p:spPr>
          <a:xfrm>
            <a:off x="669250" y="2298978"/>
            <a:ext cx="13291899" cy="611743"/>
          </a:xfrm>
          <a:prstGeom prst="rect">
            <a:avLst/>
          </a:prstGeom>
          <a:noFill/>
          <a:ln/>
        </p:spPr>
        <p:txBody>
          <a:bodyPr wrap="square" lIns="0" tIns="0" rIns="0" bIns="0" rtlCol="0" anchor="t"/>
          <a:lstStyle/>
          <a:p>
            <a:pPr algn="l" indent="0" marL="0">
              <a:lnSpc>
                <a:spcPts val="2400"/>
              </a:lnSpc>
              <a:buNone/>
            </a:pPr>
            <a:r>
              <a:rPr lang="en-US" sz="1500" dirty="0">
                <a:solidFill>
                  <a:srgbClr val="D6E5EF"/>
                </a:solidFill>
                <a:latin typeface="Source Sans Pro" pitchFamily="34" charset="0"/>
                <a:ea typeface="Source Sans Pro" pitchFamily="34" charset="-122"/>
                <a:cs typeface="Source Sans Pro" pitchFamily="34" charset="-120"/>
              </a:rPr>
              <a:t>Hypothesis development emerges from theoretical propositions, creating testable predictions that bridge abstract concepts and empirical observations. Well-formed hypotheses derived from theory direct data collection efforts and specify expected relationships, facilitating clear evaluation of theoretical claims.</a:t>
            </a:r>
            <a:endParaRPr lang="en-US" sz="1500" dirty="0"/>
          </a:p>
        </p:txBody>
      </p:sp>
      <p:sp>
        <p:nvSpPr>
          <p:cNvPr id="5" name="Text 3"/>
          <p:cNvSpPr/>
          <p:nvPr/>
        </p:nvSpPr>
        <p:spPr>
          <a:xfrm>
            <a:off x="669250" y="3125748"/>
            <a:ext cx="13291899" cy="917615"/>
          </a:xfrm>
          <a:prstGeom prst="rect">
            <a:avLst/>
          </a:prstGeom>
          <a:noFill/>
          <a:ln/>
        </p:spPr>
        <p:txBody>
          <a:bodyPr wrap="square" lIns="0" tIns="0" rIns="0" bIns="0" rtlCol="0" anchor="t"/>
          <a:lstStyle/>
          <a:p>
            <a:pPr algn="l" indent="0" marL="0">
              <a:lnSpc>
                <a:spcPts val="2400"/>
              </a:lnSpc>
              <a:buNone/>
            </a:pPr>
            <a:r>
              <a:rPr lang="en-US" sz="1500" dirty="0">
                <a:solidFill>
                  <a:srgbClr val="D6E5EF"/>
                </a:solidFill>
                <a:latin typeface="Source Sans Pro" pitchFamily="34" charset="0"/>
                <a:ea typeface="Source Sans Pro" pitchFamily="34" charset="-122"/>
                <a:cs typeface="Source Sans Pro" pitchFamily="34" charset="-120"/>
              </a:rPr>
              <a:t>Theoretical frameworks establish coherent structures for integrating concepts, guiding methodological decisions, and interpreting findings. Conceptual frameworks, often more flexible and exploratory, help researchers navigate complex phenomena by identifying key factors and relationships, particularly in emerging or interdisciplinary areas.</a:t>
            </a:r>
            <a:endParaRPr lang="en-US" sz="1500" dirty="0"/>
          </a:p>
        </p:txBody>
      </p:sp>
      <p:sp>
        <p:nvSpPr>
          <p:cNvPr id="6" name="Shape 4"/>
          <p:cNvSpPr/>
          <p:nvPr/>
        </p:nvSpPr>
        <p:spPr>
          <a:xfrm>
            <a:off x="669250" y="4258389"/>
            <a:ext cx="2215277" cy="1084183"/>
          </a:xfrm>
          <a:prstGeom prst="roundRect">
            <a:avLst>
              <a:gd name="adj" fmla="val 2646"/>
            </a:avLst>
          </a:prstGeom>
          <a:solidFill>
            <a:srgbClr val="444752"/>
          </a:solidFill>
          <a:ln/>
        </p:spPr>
      </p:sp>
      <p:pic>
        <p:nvPicPr>
          <p:cNvPr id="7" name="Image 0" descr="preencoded.png">    </p:cNvPr>
          <p:cNvPicPr>
            <a:picLocks noChangeAspect="1"/>
          </p:cNvPicPr>
          <p:nvPr/>
        </p:nvPicPr>
        <p:blipFill>
          <a:blip r:embed="rId1"/>
          <a:stretch>
            <a:fillRect/>
          </a:stretch>
        </p:blipFill>
        <p:spPr>
          <a:xfrm>
            <a:off x="1642467" y="4632365"/>
            <a:ext cx="268843" cy="336113"/>
          </a:xfrm>
          <a:prstGeom prst="rect">
            <a:avLst/>
          </a:prstGeom>
        </p:spPr>
      </p:pic>
      <p:sp>
        <p:nvSpPr>
          <p:cNvPr id="8" name="Text 5"/>
          <p:cNvSpPr/>
          <p:nvPr/>
        </p:nvSpPr>
        <p:spPr>
          <a:xfrm>
            <a:off x="3075742" y="4449604"/>
            <a:ext cx="2814757" cy="281226"/>
          </a:xfrm>
          <a:prstGeom prst="rect">
            <a:avLst/>
          </a:prstGeom>
          <a:noFill/>
          <a:ln/>
        </p:spPr>
        <p:txBody>
          <a:bodyPr wrap="none" lIns="0" tIns="0" rIns="0" bIns="0" rtlCol="0" anchor="t"/>
          <a:lstStyle/>
          <a:p>
            <a:pPr algn="l" indent="0" marL="0">
              <a:lnSpc>
                <a:spcPts val="2200"/>
              </a:lnSpc>
              <a:buNone/>
            </a:pPr>
            <a:r>
              <a:rPr lang="en-US" sz="1750" dirty="0">
                <a:solidFill>
                  <a:srgbClr val="D6E5EF"/>
                </a:solidFill>
                <a:latin typeface="Lora" pitchFamily="34" charset="0"/>
                <a:ea typeface="Lora" pitchFamily="34" charset="-122"/>
                <a:cs typeface="Lora" pitchFamily="34" charset="-120"/>
              </a:rPr>
              <a:t>Theoretical Understanding</a:t>
            </a:r>
            <a:endParaRPr lang="en-US" sz="1750" dirty="0"/>
          </a:p>
        </p:txBody>
      </p:sp>
      <p:sp>
        <p:nvSpPr>
          <p:cNvPr id="9" name="Text 6"/>
          <p:cNvSpPr/>
          <p:nvPr/>
        </p:nvSpPr>
        <p:spPr>
          <a:xfrm>
            <a:off x="3075742" y="4845487"/>
            <a:ext cx="3521393" cy="305872"/>
          </a:xfrm>
          <a:prstGeom prst="rect">
            <a:avLst/>
          </a:prstGeom>
          <a:noFill/>
          <a:ln/>
        </p:spPr>
        <p:txBody>
          <a:bodyPr wrap="none" lIns="0" tIns="0" rIns="0" bIns="0" rtlCol="0" anchor="t"/>
          <a:lstStyle/>
          <a:p>
            <a:pPr algn="l" indent="0" marL="0">
              <a:lnSpc>
                <a:spcPts val="2400"/>
              </a:lnSpc>
              <a:buNone/>
            </a:pPr>
            <a:r>
              <a:rPr lang="en-US" sz="1500" dirty="0">
                <a:solidFill>
                  <a:srgbClr val="D6E5EF"/>
                </a:solidFill>
                <a:latin typeface="Source Sans Pro" pitchFamily="34" charset="0"/>
                <a:ea typeface="Source Sans Pro" pitchFamily="34" charset="-122"/>
                <a:cs typeface="Source Sans Pro" pitchFamily="34" charset="-120"/>
              </a:rPr>
              <a:t>Comprehending existing theories in the field</a:t>
            </a:r>
            <a:endParaRPr lang="en-US" sz="1500" dirty="0"/>
          </a:p>
        </p:txBody>
      </p:sp>
      <p:sp>
        <p:nvSpPr>
          <p:cNvPr id="10" name="Shape 7"/>
          <p:cNvSpPr/>
          <p:nvPr/>
        </p:nvSpPr>
        <p:spPr>
          <a:xfrm>
            <a:off x="2980134" y="5333048"/>
            <a:ext cx="10885408" cy="11430"/>
          </a:xfrm>
          <a:prstGeom prst="roundRect">
            <a:avLst>
              <a:gd name="adj" fmla="val 250965"/>
            </a:avLst>
          </a:prstGeom>
          <a:solidFill>
            <a:srgbClr val="5D606B"/>
          </a:solidFill>
          <a:ln/>
        </p:spPr>
      </p:sp>
      <p:sp>
        <p:nvSpPr>
          <p:cNvPr id="11" name="Shape 8"/>
          <p:cNvSpPr/>
          <p:nvPr/>
        </p:nvSpPr>
        <p:spPr>
          <a:xfrm>
            <a:off x="669250" y="5438180"/>
            <a:ext cx="4430554" cy="1084183"/>
          </a:xfrm>
          <a:prstGeom prst="roundRect">
            <a:avLst>
              <a:gd name="adj" fmla="val 2646"/>
            </a:avLst>
          </a:prstGeom>
          <a:solidFill>
            <a:srgbClr val="444752"/>
          </a:solidFill>
          <a:ln/>
        </p:spPr>
      </p:sp>
      <p:pic>
        <p:nvPicPr>
          <p:cNvPr id="12" name="Image 1" descr="preencoded.png">    </p:cNvPr>
          <p:cNvPicPr>
            <a:picLocks noChangeAspect="1"/>
          </p:cNvPicPr>
          <p:nvPr/>
        </p:nvPicPr>
        <p:blipFill>
          <a:blip r:embed="rId2"/>
          <a:stretch>
            <a:fillRect/>
          </a:stretch>
        </p:blipFill>
        <p:spPr>
          <a:xfrm>
            <a:off x="2750106" y="5812155"/>
            <a:ext cx="268843" cy="336113"/>
          </a:xfrm>
          <a:prstGeom prst="rect">
            <a:avLst/>
          </a:prstGeom>
        </p:spPr>
      </p:pic>
      <p:sp>
        <p:nvSpPr>
          <p:cNvPr id="13" name="Text 9"/>
          <p:cNvSpPr/>
          <p:nvPr/>
        </p:nvSpPr>
        <p:spPr>
          <a:xfrm>
            <a:off x="5291018" y="5629394"/>
            <a:ext cx="2634615" cy="281226"/>
          </a:xfrm>
          <a:prstGeom prst="rect">
            <a:avLst/>
          </a:prstGeom>
          <a:noFill/>
          <a:ln/>
        </p:spPr>
        <p:txBody>
          <a:bodyPr wrap="none" lIns="0" tIns="0" rIns="0" bIns="0" rtlCol="0" anchor="t"/>
          <a:lstStyle/>
          <a:p>
            <a:pPr algn="l" indent="0" marL="0">
              <a:lnSpc>
                <a:spcPts val="2200"/>
              </a:lnSpc>
              <a:buNone/>
            </a:pPr>
            <a:r>
              <a:rPr lang="en-US" sz="1750" dirty="0">
                <a:solidFill>
                  <a:srgbClr val="D6E5EF"/>
                </a:solidFill>
                <a:latin typeface="Lora" pitchFamily="34" charset="0"/>
                <a:ea typeface="Lora" pitchFamily="34" charset="-122"/>
                <a:cs typeface="Lora" pitchFamily="34" charset="-120"/>
              </a:rPr>
              <a:t>Framework Development</a:t>
            </a:r>
            <a:endParaRPr lang="en-US" sz="1750" dirty="0"/>
          </a:p>
        </p:txBody>
      </p:sp>
      <p:sp>
        <p:nvSpPr>
          <p:cNvPr id="14" name="Text 10"/>
          <p:cNvSpPr/>
          <p:nvPr/>
        </p:nvSpPr>
        <p:spPr>
          <a:xfrm>
            <a:off x="5291018" y="6025277"/>
            <a:ext cx="3789402" cy="305872"/>
          </a:xfrm>
          <a:prstGeom prst="rect">
            <a:avLst/>
          </a:prstGeom>
          <a:noFill/>
          <a:ln/>
        </p:spPr>
        <p:txBody>
          <a:bodyPr wrap="none" lIns="0" tIns="0" rIns="0" bIns="0" rtlCol="0" anchor="t"/>
          <a:lstStyle/>
          <a:p>
            <a:pPr algn="l" indent="0" marL="0">
              <a:lnSpc>
                <a:spcPts val="2400"/>
              </a:lnSpc>
              <a:buNone/>
            </a:pPr>
            <a:r>
              <a:rPr lang="en-US" sz="1500" dirty="0">
                <a:solidFill>
                  <a:srgbClr val="D6E5EF"/>
                </a:solidFill>
                <a:latin typeface="Source Sans Pro" pitchFamily="34" charset="0"/>
                <a:ea typeface="Source Sans Pro" pitchFamily="34" charset="-122"/>
                <a:cs typeface="Source Sans Pro" pitchFamily="34" charset="-120"/>
              </a:rPr>
              <a:t>Creating a conceptual structure to guide inquiry</a:t>
            </a:r>
            <a:endParaRPr lang="en-US" sz="1500" dirty="0"/>
          </a:p>
        </p:txBody>
      </p:sp>
      <p:sp>
        <p:nvSpPr>
          <p:cNvPr id="15" name="Shape 11"/>
          <p:cNvSpPr/>
          <p:nvPr/>
        </p:nvSpPr>
        <p:spPr>
          <a:xfrm>
            <a:off x="5195411" y="6512838"/>
            <a:ext cx="8670131" cy="11430"/>
          </a:xfrm>
          <a:prstGeom prst="roundRect">
            <a:avLst>
              <a:gd name="adj" fmla="val 250965"/>
            </a:avLst>
          </a:prstGeom>
          <a:solidFill>
            <a:srgbClr val="5D606B"/>
          </a:solidFill>
          <a:ln/>
        </p:spPr>
      </p:sp>
      <p:sp>
        <p:nvSpPr>
          <p:cNvPr id="16" name="Shape 12"/>
          <p:cNvSpPr/>
          <p:nvPr/>
        </p:nvSpPr>
        <p:spPr>
          <a:xfrm>
            <a:off x="669250" y="6617970"/>
            <a:ext cx="6645950" cy="1084183"/>
          </a:xfrm>
          <a:prstGeom prst="roundRect">
            <a:avLst>
              <a:gd name="adj" fmla="val 2646"/>
            </a:avLst>
          </a:prstGeom>
          <a:solidFill>
            <a:srgbClr val="444752"/>
          </a:solidFill>
          <a:ln/>
        </p:spPr>
      </p:sp>
      <p:pic>
        <p:nvPicPr>
          <p:cNvPr id="17" name="Image 2" descr="preencoded.png">    </p:cNvPr>
          <p:cNvPicPr>
            <a:picLocks noChangeAspect="1"/>
          </p:cNvPicPr>
          <p:nvPr/>
        </p:nvPicPr>
        <p:blipFill>
          <a:blip r:embed="rId3"/>
          <a:stretch>
            <a:fillRect/>
          </a:stretch>
        </p:blipFill>
        <p:spPr>
          <a:xfrm>
            <a:off x="3857744" y="6991945"/>
            <a:ext cx="268843" cy="336113"/>
          </a:xfrm>
          <a:prstGeom prst="rect">
            <a:avLst/>
          </a:prstGeom>
        </p:spPr>
      </p:pic>
      <p:sp>
        <p:nvSpPr>
          <p:cNvPr id="18" name="Text 13"/>
          <p:cNvSpPr/>
          <p:nvPr/>
        </p:nvSpPr>
        <p:spPr>
          <a:xfrm>
            <a:off x="7506414" y="6809184"/>
            <a:ext cx="2508647" cy="281226"/>
          </a:xfrm>
          <a:prstGeom prst="rect">
            <a:avLst/>
          </a:prstGeom>
          <a:noFill/>
          <a:ln/>
        </p:spPr>
        <p:txBody>
          <a:bodyPr wrap="none" lIns="0" tIns="0" rIns="0" bIns="0" rtlCol="0" anchor="t"/>
          <a:lstStyle/>
          <a:p>
            <a:pPr algn="l" indent="0" marL="0">
              <a:lnSpc>
                <a:spcPts val="2200"/>
              </a:lnSpc>
              <a:buNone/>
            </a:pPr>
            <a:r>
              <a:rPr lang="en-US" sz="1750" dirty="0">
                <a:solidFill>
                  <a:srgbClr val="D6E5EF"/>
                </a:solidFill>
                <a:latin typeface="Lora" pitchFamily="34" charset="0"/>
                <a:ea typeface="Lora" pitchFamily="34" charset="-122"/>
                <a:cs typeface="Lora" pitchFamily="34" charset="-120"/>
              </a:rPr>
              <a:t>Hypothesis Formulation</a:t>
            </a:r>
            <a:endParaRPr lang="en-US" sz="1750" dirty="0"/>
          </a:p>
        </p:txBody>
      </p:sp>
      <p:sp>
        <p:nvSpPr>
          <p:cNvPr id="19" name="Text 14"/>
          <p:cNvSpPr/>
          <p:nvPr/>
        </p:nvSpPr>
        <p:spPr>
          <a:xfrm>
            <a:off x="7506414" y="7205067"/>
            <a:ext cx="3484483" cy="305872"/>
          </a:xfrm>
          <a:prstGeom prst="rect">
            <a:avLst/>
          </a:prstGeom>
          <a:noFill/>
          <a:ln/>
        </p:spPr>
        <p:txBody>
          <a:bodyPr wrap="none" lIns="0" tIns="0" rIns="0" bIns="0" rtlCol="0" anchor="t"/>
          <a:lstStyle/>
          <a:p>
            <a:pPr algn="l" indent="0" marL="0">
              <a:lnSpc>
                <a:spcPts val="2400"/>
              </a:lnSpc>
              <a:buNone/>
            </a:pPr>
            <a:r>
              <a:rPr lang="en-US" sz="1500" dirty="0">
                <a:solidFill>
                  <a:srgbClr val="D6E5EF"/>
                </a:solidFill>
                <a:latin typeface="Source Sans Pro" pitchFamily="34" charset="0"/>
                <a:ea typeface="Source Sans Pro" pitchFamily="34" charset="-122"/>
                <a:cs typeface="Source Sans Pro" pitchFamily="34" charset="-120"/>
              </a:rPr>
              <a:t>Generating testable predictions from theory</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570548" y="654010"/>
            <a:ext cx="5126236" cy="479465"/>
          </a:xfrm>
          <a:prstGeom prst="rect">
            <a:avLst/>
          </a:prstGeom>
          <a:noFill/>
          <a:ln/>
        </p:spPr>
        <p:txBody>
          <a:bodyPr wrap="none" lIns="0" tIns="0" rIns="0" bIns="0" rtlCol="0" anchor="t"/>
          <a:lstStyle/>
          <a:p>
            <a:pPr algn="l" indent="0" marL="0">
              <a:lnSpc>
                <a:spcPts val="3750"/>
              </a:lnSpc>
              <a:buNone/>
            </a:pPr>
            <a:r>
              <a:rPr lang="en-US" sz="3000" dirty="0">
                <a:solidFill>
                  <a:srgbClr val="F98AC7"/>
                </a:solidFill>
                <a:latin typeface="Lora" pitchFamily="34" charset="0"/>
                <a:ea typeface="Lora" pitchFamily="34" charset="-122"/>
                <a:cs typeface="Lora" pitchFamily="34" charset="-120"/>
              </a:rPr>
              <a:t>Types of Research: Overview</a:t>
            </a:r>
            <a:endParaRPr lang="en-US" sz="3000" dirty="0"/>
          </a:p>
        </p:txBody>
      </p:sp>
      <p:sp>
        <p:nvSpPr>
          <p:cNvPr id="3" name="Text 1"/>
          <p:cNvSpPr/>
          <p:nvPr/>
        </p:nvSpPr>
        <p:spPr>
          <a:xfrm>
            <a:off x="570548" y="1459468"/>
            <a:ext cx="13489305" cy="521494"/>
          </a:xfrm>
          <a:prstGeom prst="rect">
            <a:avLst/>
          </a:prstGeom>
          <a:noFill/>
          <a:ln/>
        </p:spPr>
        <p:txBody>
          <a:bodyPr wrap="square" lIns="0" tIns="0" rIns="0" bIns="0" rtlCol="0" anchor="t"/>
          <a:lstStyle/>
          <a:p>
            <a:pPr algn="l" indent="0" marL="0">
              <a:lnSpc>
                <a:spcPts val="2050"/>
              </a:lnSpc>
              <a:buNone/>
            </a:pPr>
            <a:r>
              <a:rPr lang="en-US" sz="1250" dirty="0">
                <a:solidFill>
                  <a:srgbClr val="D6E5EF"/>
                </a:solidFill>
                <a:latin typeface="Source Sans Pro" pitchFamily="34" charset="0"/>
                <a:ea typeface="Source Sans Pro" pitchFamily="34" charset="-122"/>
                <a:cs typeface="Source Sans Pro" pitchFamily="34" charset="-120"/>
              </a:rPr>
              <a:t>Basic research, also called pure or fundamental research, pursues knowledge for its own sake without immediate practical applications. It expands theoretical understanding and creates knowledge foundations that may enable future applications, often addressing fundamental questions about natural phenomena, human behaviour, or theoretical principles.</a:t>
            </a:r>
            <a:endParaRPr lang="en-US" sz="1250" dirty="0"/>
          </a:p>
        </p:txBody>
      </p:sp>
      <p:sp>
        <p:nvSpPr>
          <p:cNvPr id="4" name="Text 2"/>
          <p:cNvSpPr/>
          <p:nvPr/>
        </p:nvSpPr>
        <p:spPr>
          <a:xfrm>
            <a:off x="570548" y="2164318"/>
            <a:ext cx="13489305" cy="521494"/>
          </a:xfrm>
          <a:prstGeom prst="rect">
            <a:avLst/>
          </a:prstGeom>
          <a:noFill/>
          <a:ln/>
        </p:spPr>
        <p:txBody>
          <a:bodyPr wrap="square" lIns="0" tIns="0" rIns="0" bIns="0" rtlCol="0" anchor="t"/>
          <a:lstStyle/>
          <a:p>
            <a:pPr algn="l" indent="0" marL="0">
              <a:lnSpc>
                <a:spcPts val="2050"/>
              </a:lnSpc>
              <a:buNone/>
            </a:pPr>
            <a:r>
              <a:rPr lang="en-US" sz="1250" dirty="0">
                <a:solidFill>
                  <a:srgbClr val="D6E5EF"/>
                </a:solidFill>
                <a:latin typeface="Source Sans Pro" pitchFamily="34" charset="0"/>
                <a:ea typeface="Source Sans Pro" pitchFamily="34" charset="-122"/>
                <a:cs typeface="Source Sans Pro" pitchFamily="34" charset="-120"/>
              </a:rPr>
              <a:t>Applied research targets specific practical problems or questions, aiming to develop solutions, inform decision-making, or improve processes. This approach emphasises utility and addresses identified needs in business, healthcare, education, or technology sectors, producing directly applicable outcomes.</a:t>
            </a:r>
            <a:endParaRPr lang="en-US" sz="1250" dirty="0"/>
          </a:p>
        </p:txBody>
      </p:sp>
      <p:sp>
        <p:nvSpPr>
          <p:cNvPr id="5" name="Text 3"/>
          <p:cNvSpPr/>
          <p:nvPr/>
        </p:nvSpPr>
        <p:spPr>
          <a:xfrm>
            <a:off x="570548" y="2869168"/>
            <a:ext cx="13489305" cy="521494"/>
          </a:xfrm>
          <a:prstGeom prst="rect">
            <a:avLst/>
          </a:prstGeom>
          <a:noFill/>
          <a:ln/>
        </p:spPr>
        <p:txBody>
          <a:bodyPr wrap="square" lIns="0" tIns="0" rIns="0" bIns="0" rtlCol="0" anchor="t"/>
          <a:lstStyle/>
          <a:p>
            <a:pPr algn="l" indent="0" marL="0">
              <a:lnSpc>
                <a:spcPts val="2050"/>
              </a:lnSpc>
              <a:buNone/>
            </a:pPr>
            <a:r>
              <a:rPr lang="en-US" sz="1250" dirty="0">
                <a:solidFill>
                  <a:srgbClr val="D6E5EF"/>
                </a:solidFill>
                <a:latin typeface="Source Sans Pro" pitchFamily="34" charset="0"/>
                <a:ea typeface="Source Sans Pro" pitchFamily="34" charset="-122"/>
                <a:cs typeface="Source Sans Pro" pitchFamily="34" charset="-120"/>
              </a:rPr>
              <a:t>Various methodological approaches include descriptive research, which characterises phenomena without manipulation; analytical research, which examines relationships between variables; experimental research, which tests causal relationships through controlled intervention; and correlational research, which identifies associations between variables without establishing causation.</a:t>
            </a:r>
            <a:endParaRPr lang="en-US" sz="1250" dirty="0"/>
          </a:p>
        </p:txBody>
      </p:sp>
      <p:pic>
        <p:nvPicPr>
          <p:cNvPr id="6" name="Image 0" descr="preencoded.png">    </p:cNvPr>
          <p:cNvPicPr>
            <a:picLocks noChangeAspect="1"/>
          </p:cNvPicPr>
          <p:nvPr/>
        </p:nvPicPr>
        <p:blipFill>
          <a:blip r:embed="rId1"/>
          <a:stretch>
            <a:fillRect/>
          </a:stretch>
        </p:blipFill>
        <p:spPr>
          <a:xfrm>
            <a:off x="570548" y="3574018"/>
            <a:ext cx="4333399" cy="2678192"/>
          </a:xfrm>
          <a:prstGeom prst="rect">
            <a:avLst/>
          </a:prstGeom>
        </p:spPr>
      </p:pic>
      <p:sp>
        <p:nvSpPr>
          <p:cNvPr id="7" name="Text 4"/>
          <p:cNvSpPr/>
          <p:nvPr/>
        </p:nvSpPr>
        <p:spPr>
          <a:xfrm>
            <a:off x="570548" y="6455926"/>
            <a:ext cx="1918097" cy="239673"/>
          </a:xfrm>
          <a:prstGeom prst="rect">
            <a:avLst/>
          </a:prstGeom>
          <a:noFill/>
          <a:ln/>
        </p:spPr>
        <p:txBody>
          <a:bodyPr wrap="none" lIns="0" tIns="0" rIns="0" bIns="0" rtlCol="0" anchor="t"/>
          <a:lstStyle/>
          <a:p>
            <a:pPr algn="l" indent="0" marL="0">
              <a:lnSpc>
                <a:spcPts val="1850"/>
              </a:lnSpc>
              <a:buNone/>
            </a:pPr>
            <a:r>
              <a:rPr lang="en-US" sz="1500" dirty="0">
                <a:solidFill>
                  <a:srgbClr val="D6E5EF"/>
                </a:solidFill>
                <a:latin typeface="Lora" pitchFamily="34" charset="0"/>
                <a:ea typeface="Lora" pitchFamily="34" charset="-122"/>
                <a:cs typeface="Lora" pitchFamily="34" charset="-120"/>
              </a:rPr>
              <a:t>Basic Research</a:t>
            </a:r>
            <a:endParaRPr lang="en-US" sz="1500" dirty="0"/>
          </a:p>
        </p:txBody>
      </p:sp>
      <p:sp>
        <p:nvSpPr>
          <p:cNvPr id="8" name="Text 5"/>
          <p:cNvSpPr/>
          <p:nvPr/>
        </p:nvSpPr>
        <p:spPr>
          <a:xfrm>
            <a:off x="570548" y="6793349"/>
            <a:ext cx="4333399" cy="782241"/>
          </a:xfrm>
          <a:prstGeom prst="rect">
            <a:avLst/>
          </a:prstGeom>
          <a:noFill/>
          <a:ln/>
        </p:spPr>
        <p:txBody>
          <a:bodyPr wrap="square" lIns="0" tIns="0" rIns="0" bIns="0" rtlCol="0" anchor="t"/>
          <a:lstStyle/>
          <a:p>
            <a:pPr algn="l" indent="0" marL="0">
              <a:lnSpc>
                <a:spcPts val="2050"/>
              </a:lnSpc>
              <a:buNone/>
            </a:pPr>
            <a:r>
              <a:rPr lang="en-US" sz="1250" dirty="0">
                <a:solidFill>
                  <a:srgbClr val="D6E5EF"/>
                </a:solidFill>
                <a:latin typeface="Source Sans Pro" pitchFamily="34" charset="0"/>
                <a:ea typeface="Source Sans Pro" pitchFamily="34" charset="-122"/>
                <a:cs typeface="Source Sans Pro" pitchFamily="34" charset="-120"/>
              </a:rPr>
              <a:t>Fundamental inquiry that builds theoretical knowledge without specific applications in mind. Examples include particle physics research and mathematical theorem development.</a:t>
            </a:r>
            <a:endParaRPr lang="en-US" sz="1250" dirty="0"/>
          </a:p>
        </p:txBody>
      </p:sp>
      <p:pic>
        <p:nvPicPr>
          <p:cNvPr id="9" name="Image 1" descr="preencoded.png">    </p:cNvPr>
          <p:cNvPicPr>
            <a:picLocks noChangeAspect="1"/>
          </p:cNvPicPr>
          <p:nvPr/>
        </p:nvPicPr>
        <p:blipFill>
          <a:blip r:embed="rId2"/>
          <a:stretch>
            <a:fillRect/>
          </a:stretch>
        </p:blipFill>
        <p:spPr>
          <a:xfrm>
            <a:off x="5148501" y="3574018"/>
            <a:ext cx="4333399" cy="2678192"/>
          </a:xfrm>
          <a:prstGeom prst="rect">
            <a:avLst/>
          </a:prstGeom>
        </p:spPr>
      </p:pic>
      <p:sp>
        <p:nvSpPr>
          <p:cNvPr id="10" name="Text 6"/>
          <p:cNvSpPr/>
          <p:nvPr/>
        </p:nvSpPr>
        <p:spPr>
          <a:xfrm>
            <a:off x="5148501" y="6455926"/>
            <a:ext cx="1918097" cy="239673"/>
          </a:xfrm>
          <a:prstGeom prst="rect">
            <a:avLst/>
          </a:prstGeom>
          <a:noFill/>
          <a:ln/>
        </p:spPr>
        <p:txBody>
          <a:bodyPr wrap="none" lIns="0" tIns="0" rIns="0" bIns="0" rtlCol="0" anchor="t"/>
          <a:lstStyle/>
          <a:p>
            <a:pPr algn="l" indent="0" marL="0">
              <a:lnSpc>
                <a:spcPts val="1850"/>
              </a:lnSpc>
              <a:buNone/>
            </a:pPr>
            <a:r>
              <a:rPr lang="en-US" sz="1500" dirty="0">
                <a:solidFill>
                  <a:srgbClr val="D6E5EF"/>
                </a:solidFill>
                <a:latin typeface="Lora" pitchFamily="34" charset="0"/>
                <a:ea typeface="Lora" pitchFamily="34" charset="-122"/>
                <a:cs typeface="Lora" pitchFamily="34" charset="-120"/>
              </a:rPr>
              <a:t>Applied Research</a:t>
            </a:r>
            <a:endParaRPr lang="en-US" sz="1500" dirty="0"/>
          </a:p>
        </p:txBody>
      </p:sp>
      <p:sp>
        <p:nvSpPr>
          <p:cNvPr id="11" name="Text 7"/>
          <p:cNvSpPr/>
          <p:nvPr/>
        </p:nvSpPr>
        <p:spPr>
          <a:xfrm>
            <a:off x="5148501" y="6793349"/>
            <a:ext cx="4333399" cy="782241"/>
          </a:xfrm>
          <a:prstGeom prst="rect">
            <a:avLst/>
          </a:prstGeom>
          <a:noFill/>
          <a:ln/>
        </p:spPr>
        <p:txBody>
          <a:bodyPr wrap="square" lIns="0" tIns="0" rIns="0" bIns="0" rtlCol="0" anchor="t"/>
          <a:lstStyle/>
          <a:p>
            <a:pPr algn="l" indent="0" marL="0">
              <a:lnSpc>
                <a:spcPts val="2050"/>
              </a:lnSpc>
              <a:buNone/>
            </a:pPr>
            <a:r>
              <a:rPr lang="en-US" sz="1250" dirty="0">
                <a:solidFill>
                  <a:srgbClr val="D6E5EF"/>
                </a:solidFill>
                <a:latin typeface="Source Sans Pro" pitchFamily="34" charset="0"/>
                <a:ea typeface="Source Sans Pro" pitchFamily="34" charset="-122"/>
                <a:cs typeface="Source Sans Pro" pitchFamily="34" charset="-120"/>
              </a:rPr>
              <a:t>Practical investigation aimed at solving specific problems. Examples include pharmaceutical drug development and agricultural yield improvement studies.</a:t>
            </a:r>
            <a:endParaRPr lang="en-US" sz="1250" dirty="0"/>
          </a:p>
        </p:txBody>
      </p:sp>
      <p:pic>
        <p:nvPicPr>
          <p:cNvPr id="12" name="Image 2" descr="preencoded.png">    </p:cNvPr>
          <p:cNvPicPr>
            <a:picLocks noChangeAspect="1"/>
          </p:cNvPicPr>
          <p:nvPr/>
        </p:nvPicPr>
        <p:blipFill>
          <a:blip r:embed="rId3"/>
          <a:stretch>
            <a:fillRect/>
          </a:stretch>
        </p:blipFill>
        <p:spPr>
          <a:xfrm>
            <a:off x="9726454" y="3574018"/>
            <a:ext cx="4333399" cy="2678192"/>
          </a:xfrm>
          <a:prstGeom prst="rect">
            <a:avLst/>
          </a:prstGeom>
        </p:spPr>
      </p:pic>
      <p:sp>
        <p:nvSpPr>
          <p:cNvPr id="13" name="Text 8"/>
          <p:cNvSpPr/>
          <p:nvPr/>
        </p:nvSpPr>
        <p:spPr>
          <a:xfrm>
            <a:off x="9726454" y="6455926"/>
            <a:ext cx="2054185" cy="239673"/>
          </a:xfrm>
          <a:prstGeom prst="rect">
            <a:avLst/>
          </a:prstGeom>
          <a:noFill/>
          <a:ln/>
        </p:spPr>
        <p:txBody>
          <a:bodyPr wrap="none" lIns="0" tIns="0" rIns="0" bIns="0" rtlCol="0" anchor="t"/>
          <a:lstStyle/>
          <a:p>
            <a:pPr algn="l" indent="0" marL="0">
              <a:lnSpc>
                <a:spcPts val="1850"/>
              </a:lnSpc>
              <a:buNone/>
            </a:pPr>
            <a:r>
              <a:rPr lang="en-US" sz="1500" dirty="0">
                <a:solidFill>
                  <a:srgbClr val="D6E5EF"/>
                </a:solidFill>
                <a:latin typeface="Lora" pitchFamily="34" charset="0"/>
                <a:ea typeface="Lora" pitchFamily="34" charset="-122"/>
                <a:cs typeface="Lora" pitchFamily="34" charset="-120"/>
              </a:rPr>
              <a:t>Experimental Research</a:t>
            </a:r>
            <a:endParaRPr lang="en-US" sz="1500" dirty="0"/>
          </a:p>
        </p:txBody>
      </p:sp>
      <p:sp>
        <p:nvSpPr>
          <p:cNvPr id="14" name="Text 9"/>
          <p:cNvSpPr/>
          <p:nvPr/>
        </p:nvSpPr>
        <p:spPr>
          <a:xfrm>
            <a:off x="9726454" y="6793349"/>
            <a:ext cx="4333399" cy="782241"/>
          </a:xfrm>
          <a:prstGeom prst="rect">
            <a:avLst/>
          </a:prstGeom>
          <a:noFill/>
          <a:ln/>
        </p:spPr>
        <p:txBody>
          <a:bodyPr wrap="square" lIns="0" tIns="0" rIns="0" bIns="0" rtlCol="0" anchor="t"/>
          <a:lstStyle/>
          <a:p>
            <a:pPr algn="l" indent="0" marL="0">
              <a:lnSpc>
                <a:spcPts val="2050"/>
              </a:lnSpc>
              <a:buNone/>
            </a:pPr>
            <a:r>
              <a:rPr lang="en-US" sz="1250" dirty="0">
                <a:solidFill>
                  <a:srgbClr val="D6E5EF"/>
                </a:solidFill>
                <a:latin typeface="Source Sans Pro" pitchFamily="34" charset="0"/>
                <a:ea typeface="Source Sans Pro" pitchFamily="34" charset="-122"/>
                <a:cs typeface="Source Sans Pro" pitchFamily="34" charset="-120"/>
              </a:rPr>
              <a:t>Controlled studies establishing causal relationships through manipulation of variables. Classic examples include randomised controlled trials in medicine.</a:t>
            </a:r>
            <a:endParaRPr lang="en-US" sz="12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94968" y="547568"/>
            <a:ext cx="7883009" cy="584002"/>
          </a:xfrm>
          <a:prstGeom prst="rect">
            <a:avLst/>
          </a:prstGeom>
          <a:noFill/>
          <a:ln/>
        </p:spPr>
        <p:txBody>
          <a:bodyPr wrap="none" lIns="0" tIns="0" rIns="0" bIns="0" rtlCol="0" anchor="t"/>
          <a:lstStyle/>
          <a:p>
            <a:pPr algn="l" indent="0" marL="0">
              <a:lnSpc>
                <a:spcPts val="4550"/>
              </a:lnSpc>
              <a:buNone/>
            </a:pPr>
            <a:r>
              <a:rPr lang="en-US" sz="3650" dirty="0">
                <a:solidFill>
                  <a:srgbClr val="F98AC7"/>
                </a:solidFill>
                <a:latin typeface="Lora" pitchFamily="34" charset="0"/>
                <a:ea typeface="Lora" pitchFamily="34" charset="-122"/>
                <a:cs typeface="Lora" pitchFamily="34" charset="-120"/>
              </a:rPr>
              <a:t>Quantitative vs Qualitative Research</a:t>
            </a:r>
            <a:endParaRPr lang="en-US" sz="3650" dirty="0"/>
          </a:p>
        </p:txBody>
      </p:sp>
      <p:sp>
        <p:nvSpPr>
          <p:cNvPr id="3" name="Text 1"/>
          <p:cNvSpPr/>
          <p:nvPr/>
        </p:nvSpPr>
        <p:spPr>
          <a:xfrm>
            <a:off x="694968" y="1528643"/>
            <a:ext cx="13240464" cy="952976"/>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Quantitative research emphasises numerical data, statistical analysis, and measurable variables. It typically employs larger samples to identify patterns, test hypotheses, and generalise findings. This approach excels at addressing "what" and "how many" questions through structured methods like surveys, experiments, and statistical modelling.</a:t>
            </a:r>
            <a:endParaRPr lang="en-US" sz="1550" dirty="0"/>
          </a:p>
        </p:txBody>
      </p:sp>
      <p:sp>
        <p:nvSpPr>
          <p:cNvPr id="4" name="Text 2"/>
          <p:cNvSpPr/>
          <p:nvPr/>
        </p:nvSpPr>
        <p:spPr>
          <a:xfrm>
            <a:off x="694968" y="2704981"/>
            <a:ext cx="13240464" cy="952976"/>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Qualitative research explores meanings, experiences, and contexts through rich descriptive data. It employs methods like interviews, focus groups, and observation to capture nuanced perspectives and social processes. This approach addresses "how" and "why" questions, seeking depth of understanding rather than breadth.</a:t>
            </a:r>
            <a:endParaRPr lang="en-US" sz="1550" dirty="0"/>
          </a:p>
        </p:txBody>
      </p:sp>
      <p:sp>
        <p:nvSpPr>
          <p:cNvPr id="5" name="Text 3"/>
          <p:cNvSpPr/>
          <p:nvPr/>
        </p:nvSpPr>
        <p:spPr>
          <a:xfrm>
            <a:off x="694968" y="3881318"/>
            <a:ext cx="13240464" cy="952976"/>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Mixed methods research integrates both approaches, leveraging their complementary strengths. While quantitative research offers precision and generalisability, qualitative research provides contextual depth and discovery potential. The choice between approaches depends on research questions, philosophical assumptions, and practical considerations.</a:t>
            </a:r>
            <a:endParaRPr lang="en-US" sz="1550" dirty="0"/>
          </a:p>
        </p:txBody>
      </p:sp>
      <p:sp>
        <p:nvSpPr>
          <p:cNvPr id="6" name="Text 4"/>
          <p:cNvSpPr/>
          <p:nvPr/>
        </p:nvSpPr>
        <p:spPr>
          <a:xfrm>
            <a:off x="694968" y="5256133"/>
            <a:ext cx="2404705" cy="291941"/>
          </a:xfrm>
          <a:prstGeom prst="rect">
            <a:avLst/>
          </a:prstGeom>
          <a:noFill/>
          <a:ln/>
        </p:spPr>
        <p:txBody>
          <a:bodyPr wrap="none" lIns="0" tIns="0" rIns="0" bIns="0" rtlCol="0" anchor="t"/>
          <a:lstStyle/>
          <a:p>
            <a:pPr algn="l" indent="0" marL="0">
              <a:lnSpc>
                <a:spcPts val="2250"/>
              </a:lnSpc>
              <a:buNone/>
            </a:pPr>
            <a:r>
              <a:rPr lang="en-US" sz="1800" dirty="0">
                <a:solidFill>
                  <a:srgbClr val="F98AC7"/>
                </a:solidFill>
                <a:latin typeface="Lora" pitchFamily="34" charset="0"/>
                <a:ea typeface="Lora" pitchFamily="34" charset="-122"/>
                <a:cs typeface="Lora" pitchFamily="34" charset="-120"/>
              </a:rPr>
              <a:t>Quantitative Research</a:t>
            </a:r>
            <a:endParaRPr lang="en-US" sz="1800" dirty="0"/>
          </a:p>
        </p:txBody>
      </p:sp>
      <p:sp>
        <p:nvSpPr>
          <p:cNvPr id="7" name="Text 5"/>
          <p:cNvSpPr/>
          <p:nvPr/>
        </p:nvSpPr>
        <p:spPr>
          <a:xfrm>
            <a:off x="694968" y="5746552"/>
            <a:ext cx="6378059" cy="317659"/>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D6E5EF"/>
                </a:solidFill>
                <a:latin typeface="Source Sans Pro" pitchFamily="34" charset="0"/>
                <a:ea typeface="Source Sans Pro" pitchFamily="34" charset="-122"/>
                <a:cs typeface="Source Sans Pro" pitchFamily="34" charset="-120"/>
              </a:rPr>
              <a:t>Numerical data and statistical analysis</a:t>
            </a:r>
            <a:endParaRPr lang="en-US" sz="1550" dirty="0"/>
          </a:p>
        </p:txBody>
      </p:sp>
      <p:sp>
        <p:nvSpPr>
          <p:cNvPr id="8" name="Text 6"/>
          <p:cNvSpPr/>
          <p:nvPr/>
        </p:nvSpPr>
        <p:spPr>
          <a:xfrm>
            <a:off x="694968" y="6133624"/>
            <a:ext cx="6378059" cy="317659"/>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D6E5EF"/>
                </a:solidFill>
                <a:latin typeface="Source Sans Pro" pitchFamily="34" charset="0"/>
                <a:ea typeface="Source Sans Pro" pitchFamily="34" charset="-122"/>
                <a:cs typeface="Source Sans Pro" pitchFamily="34" charset="-120"/>
              </a:rPr>
              <a:t>Larger, representative samples</a:t>
            </a:r>
            <a:endParaRPr lang="en-US" sz="1550" dirty="0"/>
          </a:p>
        </p:txBody>
      </p:sp>
      <p:sp>
        <p:nvSpPr>
          <p:cNvPr id="9" name="Text 7"/>
          <p:cNvSpPr/>
          <p:nvPr/>
        </p:nvSpPr>
        <p:spPr>
          <a:xfrm>
            <a:off x="694968" y="6520696"/>
            <a:ext cx="6378059" cy="317659"/>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D6E5EF"/>
                </a:solidFill>
                <a:latin typeface="Source Sans Pro" pitchFamily="34" charset="0"/>
                <a:ea typeface="Source Sans Pro" pitchFamily="34" charset="-122"/>
                <a:cs typeface="Source Sans Pro" pitchFamily="34" charset="-120"/>
              </a:rPr>
              <a:t>Structured, standardised instruments</a:t>
            </a:r>
            <a:endParaRPr lang="en-US" sz="1550" dirty="0"/>
          </a:p>
        </p:txBody>
      </p:sp>
      <p:sp>
        <p:nvSpPr>
          <p:cNvPr id="10" name="Text 8"/>
          <p:cNvSpPr/>
          <p:nvPr/>
        </p:nvSpPr>
        <p:spPr>
          <a:xfrm>
            <a:off x="694968" y="6907768"/>
            <a:ext cx="6378059" cy="317659"/>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D6E5EF"/>
                </a:solidFill>
                <a:latin typeface="Source Sans Pro" pitchFamily="34" charset="0"/>
                <a:ea typeface="Source Sans Pro" pitchFamily="34" charset="-122"/>
                <a:cs typeface="Source Sans Pro" pitchFamily="34" charset="-120"/>
              </a:rPr>
              <a:t>Hypothesis testing and generalisation</a:t>
            </a:r>
            <a:endParaRPr lang="en-US" sz="1550" dirty="0"/>
          </a:p>
        </p:txBody>
      </p:sp>
      <p:sp>
        <p:nvSpPr>
          <p:cNvPr id="11" name="Text 9"/>
          <p:cNvSpPr/>
          <p:nvPr/>
        </p:nvSpPr>
        <p:spPr>
          <a:xfrm>
            <a:off x="694968" y="7294840"/>
            <a:ext cx="6378059" cy="317659"/>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D6E5EF"/>
                </a:solidFill>
                <a:latin typeface="Source Sans Pro" pitchFamily="34" charset="0"/>
                <a:ea typeface="Source Sans Pro" pitchFamily="34" charset="-122"/>
                <a:cs typeface="Source Sans Pro" pitchFamily="34" charset="-120"/>
              </a:rPr>
              <a:t>Researcher remains detached</a:t>
            </a:r>
            <a:endParaRPr lang="en-US" sz="1550" dirty="0"/>
          </a:p>
        </p:txBody>
      </p:sp>
      <p:sp>
        <p:nvSpPr>
          <p:cNvPr id="12" name="Text 10"/>
          <p:cNvSpPr/>
          <p:nvPr/>
        </p:nvSpPr>
        <p:spPr>
          <a:xfrm>
            <a:off x="7564993" y="5256133"/>
            <a:ext cx="2336006" cy="291941"/>
          </a:xfrm>
          <a:prstGeom prst="rect">
            <a:avLst/>
          </a:prstGeom>
          <a:noFill/>
          <a:ln/>
        </p:spPr>
        <p:txBody>
          <a:bodyPr wrap="none" lIns="0" tIns="0" rIns="0" bIns="0" rtlCol="0" anchor="t"/>
          <a:lstStyle/>
          <a:p>
            <a:pPr algn="l" indent="0" marL="0">
              <a:lnSpc>
                <a:spcPts val="2250"/>
              </a:lnSpc>
              <a:buNone/>
            </a:pPr>
            <a:r>
              <a:rPr lang="en-US" sz="1800" dirty="0">
                <a:solidFill>
                  <a:srgbClr val="F98AC7"/>
                </a:solidFill>
                <a:latin typeface="Lora" pitchFamily="34" charset="0"/>
                <a:ea typeface="Lora" pitchFamily="34" charset="-122"/>
                <a:cs typeface="Lora" pitchFamily="34" charset="-120"/>
              </a:rPr>
              <a:t>Qualitative Research</a:t>
            </a:r>
            <a:endParaRPr lang="en-US" sz="1800" dirty="0"/>
          </a:p>
        </p:txBody>
      </p:sp>
      <p:sp>
        <p:nvSpPr>
          <p:cNvPr id="13" name="Text 11"/>
          <p:cNvSpPr/>
          <p:nvPr/>
        </p:nvSpPr>
        <p:spPr>
          <a:xfrm>
            <a:off x="7564993" y="5746552"/>
            <a:ext cx="6378059" cy="317659"/>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D6E5EF"/>
                </a:solidFill>
                <a:latin typeface="Source Sans Pro" pitchFamily="34" charset="0"/>
                <a:ea typeface="Source Sans Pro" pitchFamily="34" charset="-122"/>
                <a:cs typeface="Source Sans Pro" pitchFamily="34" charset="-120"/>
              </a:rPr>
              <a:t>Textual, visual, and narrative data</a:t>
            </a:r>
            <a:endParaRPr lang="en-US" sz="1550" dirty="0"/>
          </a:p>
        </p:txBody>
      </p:sp>
      <p:sp>
        <p:nvSpPr>
          <p:cNvPr id="14" name="Text 12"/>
          <p:cNvSpPr/>
          <p:nvPr/>
        </p:nvSpPr>
        <p:spPr>
          <a:xfrm>
            <a:off x="7564993" y="6133624"/>
            <a:ext cx="6378059" cy="317659"/>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D6E5EF"/>
                </a:solidFill>
                <a:latin typeface="Source Sans Pro" pitchFamily="34" charset="0"/>
                <a:ea typeface="Source Sans Pro" pitchFamily="34" charset="-122"/>
                <a:cs typeface="Source Sans Pro" pitchFamily="34" charset="-120"/>
              </a:rPr>
              <a:t>Smaller, purposive samples</a:t>
            </a:r>
            <a:endParaRPr lang="en-US" sz="1550" dirty="0"/>
          </a:p>
        </p:txBody>
      </p:sp>
      <p:sp>
        <p:nvSpPr>
          <p:cNvPr id="15" name="Text 13"/>
          <p:cNvSpPr/>
          <p:nvPr/>
        </p:nvSpPr>
        <p:spPr>
          <a:xfrm>
            <a:off x="7564993" y="6520696"/>
            <a:ext cx="6378059" cy="317659"/>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D6E5EF"/>
                </a:solidFill>
                <a:latin typeface="Source Sans Pro" pitchFamily="34" charset="0"/>
                <a:ea typeface="Source Sans Pro" pitchFamily="34" charset="-122"/>
                <a:cs typeface="Source Sans Pro" pitchFamily="34" charset="-120"/>
              </a:rPr>
              <a:t>Open-ended, flexible methods</a:t>
            </a:r>
            <a:endParaRPr lang="en-US" sz="1550" dirty="0"/>
          </a:p>
        </p:txBody>
      </p:sp>
      <p:sp>
        <p:nvSpPr>
          <p:cNvPr id="16" name="Text 14"/>
          <p:cNvSpPr/>
          <p:nvPr/>
        </p:nvSpPr>
        <p:spPr>
          <a:xfrm>
            <a:off x="7564993" y="6907768"/>
            <a:ext cx="6378059" cy="317659"/>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D6E5EF"/>
                </a:solidFill>
                <a:latin typeface="Source Sans Pro" pitchFamily="34" charset="0"/>
                <a:ea typeface="Source Sans Pro" pitchFamily="34" charset="-122"/>
                <a:cs typeface="Source Sans Pro" pitchFamily="34" charset="-120"/>
              </a:rPr>
              <a:t>Meaning exploration and theory building</a:t>
            </a:r>
            <a:endParaRPr lang="en-US" sz="1550" dirty="0"/>
          </a:p>
        </p:txBody>
      </p:sp>
      <p:sp>
        <p:nvSpPr>
          <p:cNvPr id="17" name="Text 15"/>
          <p:cNvSpPr/>
          <p:nvPr/>
        </p:nvSpPr>
        <p:spPr>
          <a:xfrm>
            <a:off x="7564993" y="7294840"/>
            <a:ext cx="6378059" cy="317659"/>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D6E5EF"/>
                </a:solidFill>
                <a:latin typeface="Source Sans Pro" pitchFamily="34" charset="0"/>
                <a:ea typeface="Source Sans Pro" pitchFamily="34" charset="-122"/>
                <a:cs typeface="Source Sans Pro" pitchFamily="34" charset="-120"/>
              </a:rPr>
              <a:t>Researcher as instrument</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83776" y="764143"/>
            <a:ext cx="10852190" cy="574596"/>
          </a:xfrm>
          <a:prstGeom prst="rect">
            <a:avLst/>
          </a:prstGeom>
          <a:noFill/>
          <a:ln/>
        </p:spPr>
        <p:txBody>
          <a:bodyPr wrap="none" lIns="0" tIns="0" rIns="0" bIns="0" rtlCol="0" anchor="t"/>
          <a:lstStyle/>
          <a:p>
            <a:pPr algn="l" indent="0" marL="0">
              <a:lnSpc>
                <a:spcPts val="4500"/>
              </a:lnSpc>
              <a:buNone/>
            </a:pPr>
            <a:r>
              <a:rPr lang="en-US" sz="3600" dirty="0">
                <a:solidFill>
                  <a:srgbClr val="F98AC7"/>
                </a:solidFill>
                <a:latin typeface="Lora" pitchFamily="34" charset="0"/>
                <a:ea typeface="Lora" pitchFamily="34" charset="-122"/>
                <a:cs typeface="Lora" pitchFamily="34" charset="-120"/>
              </a:rPr>
              <a:t>Exploratory, Descriptive and Explanatory Research</a:t>
            </a:r>
            <a:endParaRPr lang="en-US" sz="3600" dirty="0"/>
          </a:p>
        </p:txBody>
      </p:sp>
      <p:sp>
        <p:nvSpPr>
          <p:cNvPr id="3" name="Text 1"/>
          <p:cNvSpPr/>
          <p:nvPr/>
        </p:nvSpPr>
        <p:spPr>
          <a:xfrm>
            <a:off x="683776" y="1729502"/>
            <a:ext cx="13262848" cy="937617"/>
          </a:xfrm>
          <a:prstGeom prst="rect">
            <a:avLst/>
          </a:prstGeom>
          <a:noFill/>
          <a:ln/>
        </p:spPr>
        <p:txBody>
          <a:bodyPr wrap="squar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Exploratory research investigates new or little-understood phenomena to generate insights and develop preliminary concepts. Employing flexible methods like interviews, focus groups, and case studies, it helps clarify problems, identify variables, and formulate questions for future research, particularly valuable when addressing novel topics or perspectives.</a:t>
            </a:r>
            <a:endParaRPr lang="en-US" sz="1500" dirty="0"/>
          </a:p>
        </p:txBody>
      </p:sp>
      <p:sp>
        <p:nvSpPr>
          <p:cNvPr id="4" name="Text 2"/>
          <p:cNvSpPr/>
          <p:nvPr/>
        </p:nvSpPr>
        <p:spPr>
          <a:xfrm>
            <a:off x="683776" y="2886908"/>
            <a:ext cx="13262848" cy="937617"/>
          </a:xfrm>
          <a:prstGeom prst="rect">
            <a:avLst/>
          </a:prstGeom>
          <a:noFill/>
          <a:ln/>
        </p:spPr>
        <p:txBody>
          <a:bodyPr wrap="squar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Descriptive research aims to accurately characterise phenomena, documenting their features, prevalence, and patterns without manipulating variables. Through surveys, observations, and archival analysis, it creates detailed profiles of populations, conditions, or situations, answering "what," "where," "when," and "how" questions about observed realities.</a:t>
            </a:r>
            <a:endParaRPr lang="en-US" sz="1500" dirty="0"/>
          </a:p>
        </p:txBody>
      </p:sp>
      <p:sp>
        <p:nvSpPr>
          <p:cNvPr id="5" name="Text 3"/>
          <p:cNvSpPr/>
          <p:nvPr/>
        </p:nvSpPr>
        <p:spPr>
          <a:xfrm>
            <a:off x="683776" y="4044315"/>
            <a:ext cx="13262848" cy="937617"/>
          </a:xfrm>
          <a:prstGeom prst="rect">
            <a:avLst/>
          </a:prstGeom>
          <a:noFill/>
          <a:ln/>
        </p:spPr>
        <p:txBody>
          <a:bodyPr wrap="squar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Explanatory research seeks to identify causal relationships and mechanisms, explaining why phenomena occur as they do. Using experimental designs, longitudinal studies, and structural equation modelling, it tests hypotheses about causation, establishes relationships between variables, and builds or validates theories that explain observed patterns.</a:t>
            </a:r>
            <a:endParaRPr lang="en-US" sz="1500" dirty="0"/>
          </a:p>
        </p:txBody>
      </p:sp>
      <p:sp>
        <p:nvSpPr>
          <p:cNvPr id="6" name="Shape 4"/>
          <p:cNvSpPr/>
          <p:nvPr/>
        </p:nvSpPr>
        <p:spPr>
          <a:xfrm>
            <a:off x="683776" y="5201722"/>
            <a:ext cx="13262848" cy="2263616"/>
          </a:xfrm>
          <a:prstGeom prst="roundRect">
            <a:avLst>
              <a:gd name="adj" fmla="val 1295"/>
            </a:avLst>
          </a:prstGeom>
          <a:noFill/>
          <a:ln w="7620">
            <a:solidFill>
              <a:srgbClr val="FFFFFF">
                <a:alpha val="24000"/>
              </a:srgbClr>
            </a:solidFill>
            <a:prstDash val="solid"/>
          </a:ln>
        </p:spPr>
      </p:sp>
      <p:sp>
        <p:nvSpPr>
          <p:cNvPr id="7" name="Shape 5"/>
          <p:cNvSpPr/>
          <p:nvPr/>
        </p:nvSpPr>
        <p:spPr>
          <a:xfrm>
            <a:off x="691396" y="5209342"/>
            <a:ext cx="13247608" cy="562094"/>
          </a:xfrm>
          <a:prstGeom prst="rect">
            <a:avLst/>
          </a:prstGeom>
          <a:solidFill>
            <a:srgbClr val="FFFFFF">
              <a:alpha val="4000"/>
            </a:srgbClr>
          </a:solidFill>
          <a:ln/>
        </p:spPr>
      </p:sp>
      <p:sp>
        <p:nvSpPr>
          <p:cNvPr id="8" name="Text 6"/>
          <p:cNvSpPr/>
          <p:nvPr/>
        </p:nvSpPr>
        <p:spPr>
          <a:xfrm>
            <a:off x="887016" y="5334119"/>
            <a:ext cx="2917269" cy="312539"/>
          </a:xfrm>
          <a:prstGeom prst="rect">
            <a:avLst/>
          </a:prstGeom>
          <a:noFill/>
          <a:ln/>
        </p:spPr>
        <p:txBody>
          <a:bodyPr wrap="none" lIns="0" tIns="0" rIns="0" bIns="0" rtlCol="0" anchor="t"/>
          <a:lstStyle/>
          <a:p>
            <a:pPr algn="l" indent="0" marL="0">
              <a:lnSpc>
                <a:spcPts val="2450"/>
              </a:lnSpc>
              <a:buNone/>
            </a:pPr>
            <a:r>
              <a:rPr lang="en-US" sz="1500" b="1" dirty="0">
                <a:solidFill>
                  <a:srgbClr val="D6E5EF"/>
                </a:solidFill>
                <a:latin typeface="Source Sans Pro" pitchFamily="34" charset="0"/>
                <a:ea typeface="Source Sans Pro" pitchFamily="34" charset="-122"/>
                <a:cs typeface="Source Sans Pro" pitchFamily="34" charset="-120"/>
              </a:rPr>
              <a:t>Research Type</a:t>
            </a:r>
            <a:endParaRPr lang="en-US" sz="1500" dirty="0"/>
          </a:p>
        </p:txBody>
      </p:sp>
      <p:sp>
        <p:nvSpPr>
          <p:cNvPr id="9" name="Text 7"/>
          <p:cNvSpPr/>
          <p:nvPr/>
        </p:nvSpPr>
        <p:spPr>
          <a:xfrm>
            <a:off x="4202668" y="5334119"/>
            <a:ext cx="2913459" cy="312539"/>
          </a:xfrm>
          <a:prstGeom prst="rect">
            <a:avLst/>
          </a:prstGeom>
          <a:noFill/>
          <a:ln/>
        </p:spPr>
        <p:txBody>
          <a:bodyPr wrap="none" lIns="0" tIns="0" rIns="0" bIns="0" rtlCol="0" anchor="t"/>
          <a:lstStyle/>
          <a:p>
            <a:pPr algn="l" indent="0" marL="0">
              <a:lnSpc>
                <a:spcPts val="2450"/>
              </a:lnSpc>
              <a:buNone/>
            </a:pPr>
            <a:r>
              <a:rPr lang="en-US" sz="1500" b="1" dirty="0">
                <a:solidFill>
                  <a:srgbClr val="D6E5EF"/>
                </a:solidFill>
                <a:latin typeface="Source Sans Pro" pitchFamily="34" charset="0"/>
                <a:ea typeface="Source Sans Pro" pitchFamily="34" charset="-122"/>
                <a:cs typeface="Source Sans Pro" pitchFamily="34" charset="-120"/>
              </a:rPr>
              <a:t>Primary Purpose</a:t>
            </a:r>
            <a:endParaRPr lang="en-US" sz="1500" dirty="0"/>
          </a:p>
        </p:txBody>
      </p:sp>
      <p:sp>
        <p:nvSpPr>
          <p:cNvPr id="10" name="Text 8"/>
          <p:cNvSpPr/>
          <p:nvPr/>
        </p:nvSpPr>
        <p:spPr>
          <a:xfrm>
            <a:off x="7514511" y="5334119"/>
            <a:ext cx="2913459" cy="312539"/>
          </a:xfrm>
          <a:prstGeom prst="rect">
            <a:avLst/>
          </a:prstGeom>
          <a:noFill/>
          <a:ln/>
        </p:spPr>
        <p:txBody>
          <a:bodyPr wrap="none" lIns="0" tIns="0" rIns="0" bIns="0" rtlCol="0" anchor="t"/>
          <a:lstStyle/>
          <a:p>
            <a:pPr algn="l" indent="0" marL="0">
              <a:lnSpc>
                <a:spcPts val="2450"/>
              </a:lnSpc>
              <a:buNone/>
            </a:pPr>
            <a:r>
              <a:rPr lang="en-US" sz="1500" b="1" dirty="0">
                <a:solidFill>
                  <a:srgbClr val="D6E5EF"/>
                </a:solidFill>
                <a:latin typeface="Source Sans Pro" pitchFamily="34" charset="0"/>
                <a:ea typeface="Source Sans Pro" pitchFamily="34" charset="-122"/>
                <a:cs typeface="Source Sans Pro" pitchFamily="34" charset="-120"/>
              </a:rPr>
              <a:t>Key Methods</a:t>
            </a:r>
            <a:endParaRPr lang="en-US" sz="1500" dirty="0"/>
          </a:p>
        </p:txBody>
      </p:sp>
      <p:sp>
        <p:nvSpPr>
          <p:cNvPr id="11" name="Text 9"/>
          <p:cNvSpPr/>
          <p:nvPr/>
        </p:nvSpPr>
        <p:spPr>
          <a:xfrm>
            <a:off x="10826353" y="5334119"/>
            <a:ext cx="2917269" cy="312539"/>
          </a:xfrm>
          <a:prstGeom prst="rect">
            <a:avLst/>
          </a:prstGeom>
          <a:noFill/>
          <a:ln/>
        </p:spPr>
        <p:txBody>
          <a:bodyPr wrap="none" lIns="0" tIns="0" rIns="0" bIns="0" rtlCol="0" anchor="t"/>
          <a:lstStyle/>
          <a:p>
            <a:pPr algn="l" indent="0" marL="0">
              <a:lnSpc>
                <a:spcPts val="2450"/>
              </a:lnSpc>
              <a:buNone/>
            </a:pPr>
            <a:r>
              <a:rPr lang="en-US" sz="1500" b="1" dirty="0">
                <a:solidFill>
                  <a:srgbClr val="D6E5EF"/>
                </a:solidFill>
                <a:latin typeface="Source Sans Pro" pitchFamily="34" charset="0"/>
                <a:ea typeface="Source Sans Pro" pitchFamily="34" charset="-122"/>
                <a:cs typeface="Source Sans Pro" pitchFamily="34" charset="-120"/>
              </a:rPr>
              <a:t>Typical Questions</a:t>
            </a:r>
            <a:endParaRPr lang="en-US" sz="1500" dirty="0"/>
          </a:p>
        </p:txBody>
      </p:sp>
      <p:sp>
        <p:nvSpPr>
          <p:cNvPr id="12" name="Shape 10"/>
          <p:cNvSpPr/>
          <p:nvPr/>
        </p:nvSpPr>
        <p:spPr>
          <a:xfrm>
            <a:off x="691396" y="5771436"/>
            <a:ext cx="13247608" cy="562094"/>
          </a:xfrm>
          <a:prstGeom prst="rect">
            <a:avLst/>
          </a:prstGeom>
          <a:solidFill>
            <a:srgbClr val="000000">
              <a:alpha val="4000"/>
            </a:srgbClr>
          </a:solidFill>
          <a:ln/>
        </p:spPr>
      </p:sp>
      <p:sp>
        <p:nvSpPr>
          <p:cNvPr id="13" name="Text 11"/>
          <p:cNvSpPr/>
          <p:nvPr/>
        </p:nvSpPr>
        <p:spPr>
          <a:xfrm>
            <a:off x="887016" y="5896213"/>
            <a:ext cx="2917269" cy="312539"/>
          </a:xfrm>
          <a:prstGeom prst="rect">
            <a:avLst/>
          </a:prstGeom>
          <a:noFill/>
          <a:ln/>
        </p:spPr>
        <p:txBody>
          <a:bodyPr wrap="non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Exploratory</a:t>
            </a:r>
            <a:endParaRPr lang="en-US" sz="1500" dirty="0"/>
          </a:p>
        </p:txBody>
      </p:sp>
      <p:sp>
        <p:nvSpPr>
          <p:cNvPr id="14" name="Text 12"/>
          <p:cNvSpPr/>
          <p:nvPr/>
        </p:nvSpPr>
        <p:spPr>
          <a:xfrm>
            <a:off x="4202668" y="5896213"/>
            <a:ext cx="2913459" cy="312539"/>
          </a:xfrm>
          <a:prstGeom prst="rect">
            <a:avLst/>
          </a:prstGeom>
          <a:noFill/>
          <a:ln/>
        </p:spPr>
        <p:txBody>
          <a:bodyPr wrap="non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Generate preliminary insights</a:t>
            </a:r>
            <a:endParaRPr lang="en-US" sz="1500" dirty="0"/>
          </a:p>
        </p:txBody>
      </p:sp>
      <p:sp>
        <p:nvSpPr>
          <p:cNvPr id="15" name="Text 13"/>
          <p:cNvSpPr/>
          <p:nvPr/>
        </p:nvSpPr>
        <p:spPr>
          <a:xfrm>
            <a:off x="7514511" y="5896213"/>
            <a:ext cx="2913459" cy="312539"/>
          </a:xfrm>
          <a:prstGeom prst="rect">
            <a:avLst/>
          </a:prstGeom>
          <a:noFill/>
          <a:ln/>
        </p:spPr>
        <p:txBody>
          <a:bodyPr wrap="non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Interviews, focus groups</a:t>
            </a:r>
            <a:endParaRPr lang="en-US" sz="1500" dirty="0"/>
          </a:p>
        </p:txBody>
      </p:sp>
      <p:sp>
        <p:nvSpPr>
          <p:cNvPr id="16" name="Text 14"/>
          <p:cNvSpPr/>
          <p:nvPr/>
        </p:nvSpPr>
        <p:spPr>
          <a:xfrm>
            <a:off x="10826353" y="5896213"/>
            <a:ext cx="2917269" cy="312539"/>
          </a:xfrm>
          <a:prstGeom prst="rect">
            <a:avLst/>
          </a:prstGeom>
          <a:noFill/>
          <a:ln/>
        </p:spPr>
        <p:txBody>
          <a:bodyPr wrap="non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"What might be happening here?"</a:t>
            </a:r>
            <a:endParaRPr lang="en-US" sz="1500" dirty="0"/>
          </a:p>
        </p:txBody>
      </p:sp>
      <p:sp>
        <p:nvSpPr>
          <p:cNvPr id="17" name="Shape 15"/>
          <p:cNvSpPr/>
          <p:nvPr/>
        </p:nvSpPr>
        <p:spPr>
          <a:xfrm>
            <a:off x="691396" y="6333530"/>
            <a:ext cx="13247608" cy="562094"/>
          </a:xfrm>
          <a:prstGeom prst="rect">
            <a:avLst/>
          </a:prstGeom>
          <a:solidFill>
            <a:srgbClr val="FFFFFF">
              <a:alpha val="4000"/>
            </a:srgbClr>
          </a:solidFill>
          <a:ln/>
        </p:spPr>
      </p:sp>
      <p:sp>
        <p:nvSpPr>
          <p:cNvPr id="18" name="Text 16"/>
          <p:cNvSpPr/>
          <p:nvPr/>
        </p:nvSpPr>
        <p:spPr>
          <a:xfrm>
            <a:off x="887016" y="6458307"/>
            <a:ext cx="2917269" cy="312539"/>
          </a:xfrm>
          <a:prstGeom prst="rect">
            <a:avLst/>
          </a:prstGeom>
          <a:noFill/>
          <a:ln/>
        </p:spPr>
        <p:txBody>
          <a:bodyPr wrap="non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Descriptive</a:t>
            </a:r>
            <a:endParaRPr lang="en-US" sz="1500" dirty="0"/>
          </a:p>
        </p:txBody>
      </p:sp>
      <p:sp>
        <p:nvSpPr>
          <p:cNvPr id="19" name="Text 17"/>
          <p:cNvSpPr/>
          <p:nvPr/>
        </p:nvSpPr>
        <p:spPr>
          <a:xfrm>
            <a:off x="4202668" y="6458307"/>
            <a:ext cx="2913459" cy="312539"/>
          </a:xfrm>
          <a:prstGeom prst="rect">
            <a:avLst/>
          </a:prstGeom>
          <a:noFill/>
          <a:ln/>
        </p:spPr>
        <p:txBody>
          <a:bodyPr wrap="non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Accurately characterise phenomena</a:t>
            </a:r>
            <a:endParaRPr lang="en-US" sz="1500" dirty="0"/>
          </a:p>
        </p:txBody>
      </p:sp>
      <p:sp>
        <p:nvSpPr>
          <p:cNvPr id="20" name="Text 18"/>
          <p:cNvSpPr/>
          <p:nvPr/>
        </p:nvSpPr>
        <p:spPr>
          <a:xfrm>
            <a:off x="7514511" y="6458307"/>
            <a:ext cx="2913459" cy="312539"/>
          </a:xfrm>
          <a:prstGeom prst="rect">
            <a:avLst/>
          </a:prstGeom>
          <a:noFill/>
          <a:ln/>
        </p:spPr>
        <p:txBody>
          <a:bodyPr wrap="non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Surveys, observations</a:t>
            </a:r>
            <a:endParaRPr lang="en-US" sz="1500" dirty="0"/>
          </a:p>
        </p:txBody>
      </p:sp>
      <p:sp>
        <p:nvSpPr>
          <p:cNvPr id="21" name="Text 19"/>
          <p:cNvSpPr/>
          <p:nvPr/>
        </p:nvSpPr>
        <p:spPr>
          <a:xfrm>
            <a:off x="10826353" y="6458307"/>
            <a:ext cx="2917269" cy="312539"/>
          </a:xfrm>
          <a:prstGeom prst="rect">
            <a:avLst/>
          </a:prstGeom>
          <a:noFill/>
          <a:ln/>
        </p:spPr>
        <p:txBody>
          <a:bodyPr wrap="non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"What precisely exists?"</a:t>
            </a:r>
            <a:endParaRPr lang="en-US" sz="1500" dirty="0"/>
          </a:p>
        </p:txBody>
      </p:sp>
      <p:sp>
        <p:nvSpPr>
          <p:cNvPr id="22" name="Shape 20"/>
          <p:cNvSpPr/>
          <p:nvPr/>
        </p:nvSpPr>
        <p:spPr>
          <a:xfrm>
            <a:off x="691396" y="6895624"/>
            <a:ext cx="13247608" cy="562094"/>
          </a:xfrm>
          <a:prstGeom prst="rect">
            <a:avLst/>
          </a:prstGeom>
          <a:solidFill>
            <a:srgbClr val="000000">
              <a:alpha val="4000"/>
            </a:srgbClr>
          </a:solidFill>
          <a:ln/>
        </p:spPr>
      </p:sp>
      <p:sp>
        <p:nvSpPr>
          <p:cNvPr id="23" name="Text 21"/>
          <p:cNvSpPr/>
          <p:nvPr/>
        </p:nvSpPr>
        <p:spPr>
          <a:xfrm>
            <a:off x="887016" y="7020401"/>
            <a:ext cx="2917269" cy="312539"/>
          </a:xfrm>
          <a:prstGeom prst="rect">
            <a:avLst/>
          </a:prstGeom>
          <a:noFill/>
          <a:ln/>
        </p:spPr>
        <p:txBody>
          <a:bodyPr wrap="non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Explanatory</a:t>
            </a:r>
            <a:endParaRPr lang="en-US" sz="1500" dirty="0"/>
          </a:p>
        </p:txBody>
      </p:sp>
      <p:sp>
        <p:nvSpPr>
          <p:cNvPr id="24" name="Text 22"/>
          <p:cNvSpPr/>
          <p:nvPr/>
        </p:nvSpPr>
        <p:spPr>
          <a:xfrm>
            <a:off x="4202668" y="7020401"/>
            <a:ext cx="2913459" cy="312539"/>
          </a:xfrm>
          <a:prstGeom prst="rect">
            <a:avLst/>
          </a:prstGeom>
          <a:noFill/>
          <a:ln/>
        </p:spPr>
        <p:txBody>
          <a:bodyPr wrap="non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Establish causal relationships</a:t>
            </a:r>
            <a:endParaRPr lang="en-US" sz="1500" dirty="0"/>
          </a:p>
        </p:txBody>
      </p:sp>
      <p:sp>
        <p:nvSpPr>
          <p:cNvPr id="25" name="Text 23"/>
          <p:cNvSpPr/>
          <p:nvPr/>
        </p:nvSpPr>
        <p:spPr>
          <a:xfrm>
            <a:off x="7514511" y="7020401"/>
            <a:ext cx="2913459" cy="312539"/>
          </a:xfrm>
          <a:prstGeom prst="rect">
            <a:avLst/>
          </a:prstGeom>
          <a:noFill/>
          <a:ln/>
        </p:spPr>
        <p:txBody>
          <a:bodyPr wrap="non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Experiments, statistical modelling</a:t>
            </a:r>
            <a:endParaRPr lang="en-US" sz="1500" dirty="0"/>
          </a:p>
        </p:txBody>
      </p:sp>
      <p:sp>
        <p:nvSpPr>
          <p:cNvPr id="26" name="Text 24"/>
          <p:cNvSpPr/>
          <p:nvPr/>
        </p:nvSpPr>
        <p:spPr>
          <a:xfrm>
            <a:off x="10826353" y="7020401"/>
            <a:ext cx="2917269" cy="312539"/>
          </a:xfrm>
          <a:prstGeom prst="rect">
            <a:avLst/>
          </a:prstGeom>
          <a:noFill/>
          <a:ln/>
        </p:spPr>
        <p:txBody>
          <a:bodyPr wrap="non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"Why does this occur?"</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556141" y="702588"/>
            <a:ext cx="6452592" cy="467320"/>
          </a:xfrm>
          <a:prstGeom prst="rect">
            <a:avLst/>
          </a:prstGeom>
          <a:noFill/>
          <a:ln/>
        </p:spPr>
        <p:txBody>
          <a:bodyPr wrap="none" lIns="0" tIns="0" rIns="0" bIns="0" rtlCol="0" anchor="t"/>
          <a:lstStyle/>
          <a:p>
            <a:pPr algn="l" indent="0" marL="0">
              <a:lnSpc>
                <a:spcPts val="3650"/>
              </a:lnSpc>
              <a:buNone/>
            </a:pPr>
            <a:r>
              <a:rPr lang="en-US" sz="2900" dirty="0">
                <a:solidFill>
                  <a:srgbClr val="F98AC7"/>
                </a:solidFill>
                <a:latin typeface="Lora" pitchFamily="34" charset="0"/>
                <a:ea typeface="Lora" pitchFamily="34" charset="-122"/>
                <a:cs typeface="Lora" pitchFamily="34" charset="-120"/>
              </a:rPr>
              <a:t>Empirical vs Non-Empirical Research</a:t>
            </a:r>
            <a:endParaRPr lang="en-US" sz="2900" dirty="0"/>
          </a:p>
        </p:txBody>
      </p:sp>
      <p:sp>
        <p:nvSpPr>
          <p:cNvPr id="3" name="Text 1"/>
          <p:cNvSpPr/>
          <p:nvPr/>
        </p:nvSpPr>
        <p:spPr>
          <a:xfrm>
            <a:off x="556141" y="1487686"/>
            <a:ext cx="13518118" cy="508635"/>
          </a:xfrm>
          <a:prstGeom prst="rect">
            <a:avLst/>
          </a:prstGeom>
          <a:noFill/>
          <a:ln/>
        </p:spPr>
        <p:txBody>
          <a:bodyPr wrap="square" lIns="0" tIns="0" rIns="0" bIns="0" rtlCol="0" anchor="t"/>
          <a:lstStyle/>
          <a:p>
            <a:pPr algn="l" indent="0" marL="0">
              <a:lnSpc>
                <a:spcPts val="2000"/>
              </a:lnSpc>
              <a:buNone/>
            </a:pPr>
            <a:r>
              <a:rPr lang="en-US" sz="1250" dirty="0">
                <a:solidFill>
                  <a:srgbClr val="D6E5EF"/>
                </a:solidFill>
                <a:latin typeface="Source Sans Pro" pitchFamily="34" charset="0"/>
                <a:ea typeface="Source Sans Pro" pitchFamily="34" charset="-122"/>
                <a:cs typeface="Source Sans Pro" pitchFamily="34" charset="-120"/>
              </a:rPr>
              <a:t>Empirical research grounds its findings in observable data collected from the real world through experiments, surveys, observations, or other direct measurement methods. This approach emphasises evidence gathered through sensory experience and systematic documentation, focusing on what can be observed, measured, and verified.</a:t>
            </a:r>
            <a:endParaRPr lang="en-US" sz="1250" dirty="0"/>
          </a:p>
        </p:txBody>
      </p:sp>
      <p:sp>
        <p:nvSpPr>
          <p:cNvPr id="4" name="Text 2"/>
          <p:cNvSpPr/>
          <p:nvPr/>
        </p:nvSpPr>
        <p:spPr>
          <a:xfrm>
            <a:off x="556141" y="2175034"/>
            <a:ext cx="13518118" cy="508635"/>
          </a:xfrm>
          <a:prstGeom prst="rect">
            <a:avLst/>
          </a:prstGeom>
          <a:noFill/>
          <a:ln/>
        </p:spPr>
        <p:txBody>
          <a:bodyPr wrap="square" lIns="0" tIns="0" rIns="0" bIns="0" rtlCol="0" anchor="t"/>
          <a:lstStyle/>
          <a:p>
            <a:pPr algn="l" indent="0" marL="0">
              <a:lnSpc>
                <a:spcPts val="2000"/>
              </a:lnSpc>
              <a:buNone/>
            </a:pPr>
            <a:r>
              <a:rPr lang="en-US" sz="1250" dirty="0">
                <a:solidFill>
                  <a:srgbClr val="D6E5EF"/>
                </a:solidFill>
                <a:latin typeface="Source Sans Pro" pitchFamily="34" charset="0"/>
                <a:ea typeface="Source Sans Pro" pitchFamily="34" charset="-122"/>
                <a:cs typeface="Source Sans Pro" pitchFamily="34" charset="-120"/>
              </a:rPr>
              <a:t>Non-empirical research, conversely, relies on reasoning, analysis of concepts, and theoretical discourse without collecting new observational data. This includes philosophical inquiry, conceptual analysis, theoretical modelling, and critical reviews of existing literature, emphasising logical consistency and conceptual development.</a:t>
            </a:r>
            <a:endParaRPr lang="en-US" sz="1250" dirty="0"/>
          </a:p>
        </p:txBody>
      </p:sp>
      <p:sp>
        <p:nvSpPr>
          <p:cNvPr id="5" name="Text 3"/>
          <p:cNvSpPr/>
          <p:nvPr/>
        </p:nvSpPr>
        <p:spPr>
          <a:xfrm>
            <a:off x="556141" y="2862382"/>
            <a:ext cx="13518118" cy="508635"/>
          </a:xfrm>
          <a:prstGeom prst="rect">
            <a:avLst/>
          </a:prstGeom>
          <a:noFill/>
          <a:ln/>
        </p:spPr>
        <p:txBody>
          <a:bodyPr wrap="square" lIns="0" tIns="0" rIns="0" bIns="0" rtlCol="0" anchor="t"/>
          <a:lstStyle/>
          <a:p>
            <a:pPr algn="l" indent="0" marL="0">
              <a:lnSpc>
                <a:spcPts val="2000"/>
              </a:lnSpc>
              <a:buNone/>
            </a:pPr>
            <a:r>
              <a:rPr lang="en-US" sz="1250" dirty="0">
                <a:solidFill>
                  <a:srgbClr val="D6E5EF"/>
                </a:solidFill>
                <a:latin typeface="Source Sans Pro" pitchFamily="34" charset="0"/>
                <a:ea typeface="Source Sans Pro" pitchFamily="34" charset="-122"/>
                <a:cs typeface="Source Sans Pro" pitchFamily="34" charset="-120"/>
              </a:rPr>
              <a:t>Both approaches serve essential roles in knowledge advancement. Empirical research provides verifiable evidence and tests theoretical claims against reality, while non-empirical research develops conceptual frameworks, clarifies terms, identifies inconsistencies in existing thought, and generates new theoretical perspectives that may later guide empirical investigation.</a:t>
            </a:r>
            <a:endParaRPr lang="en-US" sz="1250" dirty="0"/>
          </a:p>
        </p:txBody>
      </p:sp>
      <p:pic>
        <p:nvPicPr>
          <p:cNvPr id="6" name="Image 0" descr="preencoded.png">    </p:cNvPr>
          <p:cNvPicPr>
            <a:picLocks noChangeAspect="1"/>
          </p:cNvPicPr>
          <p:nvPr/>
        </p:nvPicPr>
        <p:blipFill>
          <a:blip r:embed="rId1"/>
          <a:stretch>
            <a:fillRect/>
          </a:stretch>
        </p:blipFill>
        <p:spPr>
          <a:xfrm>
            <a:off x="556141" y="3549729"/>
            <a:ext cx="4347210" cy="2686764"/>
          </a:xfrm>
          <a:prstGeom prst="rect">
            <a:avLst/>
          </a:prstGeom>
        </p:spPr>
      </p:pic>
      <p:sp>
        <p:nvSpPr>
          <p:cNvPr id="7" name="Text 4"/>
          <p:cNvSpPr/>
          <p:nvPr/>
        </p:nvSpPr>
        <p:spPr>
          <a:xfrm>
            <a:off x="556141" y="6435090"/>
            <a:ext cx="1869400" cy="233601"/>
          </a:xfrm>
          <a:prstGeom prst="rect">
            <a:avLst/>
          </a:prstGeom>
          <a:noFill/>
          <a:ln/>
        </p:spPr>
        <p:txBody>
          <a:bodyPr wrap="none" lIns="0" tIns="0" rIns="0" bIns="0" rtlCol="0" anchor="t"/>
          <a:lstStyle/>
          <a:p>
            <a:pPr algn="l" indent="0" marL="0">
              <a:lnSpc>
                <a:spcPts val="1800"/>
              </a:lnSpc>
              <a:buNone/>
            </a:pPr>
            <a:r>
              <a:rPr lang="en-US" sz="1450" dirty="0">
                <a:solidFill>
                  <a:srgbClr val="D6E5EF"/>
                </a:solidFill>
                <a:latin typeface="Lora" pitchFamily="34" charset="0"/>
                <a:ea typeface="Lora" pitchFamily="34" charset="-122"/>
                <a:cs typeface="Lora" pitchFamily="34" charset="-120"/>
              </a:rPr>
              <a:t>Empirical Research</a:t>
            </a:r>
            <a:endParaRPr lang="en-US" sz="1450" dirty="0"/>
          </a:p>
        </p:txBody>
      </p:sp>
      <p:sp>
        <p:nvSpPr>
          <p:cNvPr id="8" name="Text 5"/>
          <p:cNvSpPr/>
          <p:nvPr/>
        </p:nvSpPr>
        <p:spPr>
          <a:xfrm>
            <a:off x="556141" y="6763941"/>
            <a:ext cx="4347210" cy="762953"/>
          </a:xfrm>
          <a:prstGeom prst="rect">
            <a:avLst/>
          </a:prstGeom>
          <a:noFill/>
          <a:ln/>
        </p:spPr>
        <p:txBody>
          <a:bodyPr wrap="square" lIns="0" tIns="0" rIns="0" bIns="0" rtlCol="0" anchor="t"/>
          <a:lstStyle/>
          <a:p>
            <a:pPr algn="l" indent="0" marL="0">
              <a:lnSpc>
                <a:spcPts val="2000"/>
              </a:lnSpc>
              <a:buNone/>
            </a:pPr>
            <a:r>
              <a:rPr lang="en-US" sz="1250" dirty="0">
                <a:solidFill>
                  <a:srgbClr val="D6E5EF"/>
                </a:solidFill>
                <a:latin typeface="Source Sans Pro" pitchFamily="34" charset="0"/>
                <a:ea typeface="Source Sans Pro" pitchFamily="34" charset="-122"/>
                <a:cs typeface="Source Sans Pro" pitchFamily="34" charset="-120"/>
              </a:rPr>
              <a:t>Field studies measuring biodiversity changes across ecosystems demonstrate empirical approaches through systematic observation and data collection from the natural world.</a:t>
            </a:r>
            <a:endParaRPr lang="en-US" sz="1250" dirty="0"/>
          </a:p>
        </p:txBody>
      </p:sp>
      <p:pic>
        <p:nvPicPr>
          <p:cNvPr id="9" name="Image 1" descr="preencoded.png">    </p:cNvPr>
          <p:cNvPicPr>
            <a:picLocks noChangeAspect="1"/>
          </p:cNvPicPr>
          <p:nvPr/>
        </p:nvPicPr>
        <p:blipFill>
          <a:blip r:embed="rId2"/>
          <a:stretch>
            <a:fillRect/>
          </a:stretch>
        </p:blipFill>
        <p:spPr>
          <a:xfrm>
            <a:off x="5141595" y="3549729"/>
            <a:ext cx="4347210" cy="2686764"/>
          </a:xfrm>
          <a:prstGeom prst="rect">
            <a:avLst/>
          </a:prstGeom>
        </p:spPr>
      </p:pic>
      <p:sp>
        <p:nvSpPr>
          <p:cNvPr id="10" name="Text 6"/>
          <p:cNvSpPr/>
          <p:nvPr/>
        </p:nvSpPr>
        <p:spPr>
          <a:xfrm>
            <a:off x="5141595" y="6435090"/>
            <a:ext cx="2119432" cy="233601"/>
          </a:xfrm>
          <a:prstGeom prst="rect">
            <a:avLst/>
          </a:prstGeom>
          <a:noFill/>
          <a:ln/>
        </p:spPr>
        <p:txBody>
          <a:bodyPr wrap="none" lIns="0" tIns="0" rIns="0" bIns="0" rtlCol="0" anchor="t"/>
          <a:lstStyle/>
          <a:p>
            <a:pPr algn="l" indent="0" marL="0">
              <a:lnSpc>
                <a:spcPts val="1800"/>
              </a:lnSpc>
              <a:buNone/>
            </a:pPr>
            <a:r>
              <a:rPr lang="en-US" sz="1450" dirty="0">
                <a:solidFill>
                  <a:srgbClr val="D6E5EF"/>
                </a:solidFill>
                <a:latin typeface="Lora" pitchFamily="34" charset="0"/>
                <a:ea typeface="Lora" pitchFamily="34" charset="-122"/>
                <a:cs typeface="Lora" pitchFamily="34" charset="-120"/>
              </a:rPr>
              <a:t>Non-Empirical Research</a:t>
            </a:r>
            <a:endParaRPr lang="en-US" sz="1450" dirty="0"/>
          </a:p>
        </p:txBody>
      </p:sp>
      <p:sp>
        <p:nvSpPr>
          <p:cNvPr id="11" name="Text 7"/>
          <p:cNvSpPr/>
          <p:nvPr/>
        </p:nvSpPr>
        <p:spPr>
          <a:xfrm>
            <a:off x="5141595" y="6763941"/>
            <a:ext cx="4347210" cy="762953"/>
          </a:xfrm>
          <a:prstGeom prst="rect">
            <a:avLst/>
          </a:prstGeom>
          <a:noFill/>
          <a:ln/>
        </p:spPr>
        <p:txBody>
          <a:bodyPr wrap="square" lIns="0" tIns="0" rIns="0" bIns="0" rtlCol="0" anchor="t"/>
          <a:lstStyle/>
          <a:p>
            <a:pPr algn="l" indent="0" marL="0">
              <a:lnSpc>
                <a:spcPts val="2000"/>
              </a:lnSpc>
              <a:buNone/>
            </a:pPr>
            <a:r>
              <a:rPr lang="en-US" sz="1250" dirty="0">
                <a:solidFill>
                  <a:srgbClr val="D6E5EF"/>
                </a:solidFill>
                <a:latin typeface="Source Sans Pro" pitchFamily="34" charset="0"/>
                <a:ea typeface="Source Sans Pro" pitchFamily="34" charset="-122"/>
                <a:cs typeface="Source Sans Pro" pitchFamily="34" charset="-120"/>
              </a:rPr>
              <a:t>Philosophical explorations of ethical frameworks in healthcare decisions exemplify non-empirical research through conceptual analysis and theoretical reasoning.</a:t>
            </a:r>
            <a:endParaRPr lang="en-US" sz="1250" dirty="0"/>
          </a:p>
        </p:txBody>
      </p:sp>
      <p:pic>
        <p:nvPicPr>
          <p:cNvPr id="12" name="Image 2" descr="preencoded.png">    </p:cNvPr>
          <p:cNvPicPr>
            <a:picLocks noChangeAspect="1"/>
          </p:cNvPicPr>
          <p:nvPr/>
        </p:nvPicPr>
        <p:blipFill>
          <a:blip r:embed="rId3"/>
          <a:stretch>
            <a:fillRect/>
          </a:stretch>
        </p:blipFill>
        <p:spPr>
          <a:xfrm>
            <a:off x="9727049" y="3549729"/>
            <a:ext cx="4347210" cy="2686764"/>
          </a:xfrm>
          <a:prstGeom prst="rect">
            <a:avLst/>
          </a:prstGeom>
        </p:spPr>
      </p:pic>
      <p:sp>
        <p:nvSpPr>
          <p:cNvPr id="13" name="Text 8"/>
          <p:cNvSpPr/>
          <p:nvPr/>
        </p:nvSpPr>
        <p:spPr>
          <a:xfrm>
            <a:off x="9727049" y="6435090"/>
            <a:ext cx="1982153" cy="233601"/>
          </a:xfrm>
          <a:prstGeom prst="rect">
            <a:avLst/>
          </a:prstGeom>
          <a:noFill/>
          <a:ln/>
        </p:spPr>
        <p:txBody>
          <a:bodyPr wrap="none" lIns="0" tIns="0" rIns="0" bIns="0" rtlCol="0" anchor="t"/>
          <a:lstStyle/>
          <a:p>
            <a:pPr algn="l" indent="0" marL="0">
              <a:lnSpc>
                <a:spcPts val="1800"/>
              </a:lnSpc>
              <a:buNone/>
            </a:pPr>
            <a:r>
              <a:rPr lang="en-US" sz="1450" dirty="0">
                <a:solidFill>
                  <a:srgbClr val="D6E5EF"/>
                </a:solidFill>
                <a:latin typeface="Lora" pitchFamily="34" charset="0"/>
                <a:ea typeface="Lora" pitchFamily="34" charset="-122"/>
                <a:cs typeface="Lora" pitchFamily="34" charset="-120"/>
              </a:rPr>
              <a:t>Integrated Approaches</a:t>
            </a:r>
            <a:endParaRPr lang="en-US" sz="1450" dirty="0"/>
          </a:p>
        </p:txBody>
      </p:sp>
      <p:sp>
        <p:nvSpPr>
          <p:cNvPr id="14" name="Text 9"/>
          <p:cNvSpPr/>
          <p:nvPr/>
        </p:nvSpPr>
        <p:spPr>
          <a:xfrm>
            <a:off x="9727049" y="6763941"/>
            <a:ext cx="4347210" cy="762953"/>
          </a:xfrm>
          <a:prstGeom prst="rect">
            <a:avLst/>
          </a:prstGeom>
          <a:noFill/>
          <a:ln/>
        </p:spPr>
        <p:txBody>
          <a:bodyPr wrap="square" lIns="0" tIns="0" rIns="0" bIns="0" rtlCol="0" anchor="t"/>
          <a:lstStyle/>
          <a:p>
            <a:pPr algn="l" indent="0" marL="0">
              <a:lnSpc>
                <a:spcPts val="2000"/>
              </a:lnSpc>
              <a:buNone/>
            </a:pPr>
            <a:r>
              <a:rPr lang="en-US" sz="1250" dirty="0">
                <a:solidFill>
                  <a:srgbClr val="D6E5EF"/>
                </a:solidFill>
                <a:latin typeface="Source Sans Pro" pitchFamily="34" charset="0"/>
                <a:ea typeface="Source Sans Pro" pitchFamily="34" charset="-122"/>
                <a:cs typeface="Source Sans Pro" pitchFamily="34" charset="-120"/>
              </a:rPr>
              <a:t>Economic policy development often combines theoretical modelling with empirical testing, demonstrating how both approaches can complement each other.</a:t>
            </a:r>
            <a:endParaRPr lang="en-US" sz="12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571500" y="556141"/>
            <a:ext cx="6474143" cy="480417"/>
          </a:xfrm>
          <a:prstGeom prst="rect">
            <a:avLst/>
          </a:prstGeom>
          <a:noFill/>
          <a:ln/>
        </p:spPr>
        <p:txBody>
          <a:bodyPr wrap="none" lIns="0" tIns="0" rIns="0" bIns="0" rtlCol="0" anchor="t"/>
          <a:lstStyle/>
          <a:p>
            <a:pPr algn="l" indent="0" marL="0">
              <a:lnSpc>
                <a:spcPts val="3750"/>
              </a:lnSpc>
              <a:buNone/>
            </a:pPr>
            <a:r>
              <a:rPr lang="en-US" sz="3000" dirty="0">
                <a:solidFill>
                  <a:srgbClr val="F98AC7"/>
                </a:solidFill>
                <a:latin typeface="Lora" pitchFamily="34" charset="0"/>
                <a:ea typeface="Lora" pitchFamily="34" charset="-122"/>
                <a:cs typeface="Lora" pitchFamily="34" charset="-120"/>
              </a:rPr>
              <a:t>Interdisciplinary Nature of Research</a:t>
            </a:r>
            <a:endParaRPr lang="en-US" sz="3000" dirty="0"/>
          </a:p>
        </p:txBody>
      </p:sp>
      <p:sp>
        <p:nvSpPr>
          <p:cNvPr id="3" name="Text 1"/>
          <p:cNvSpPr/>
          <p:nvPr/>
        </p:nvSpPr>
        <p:spPr>
          <a:xfrm>
            <a:off x="571500" y="1363147"/>
            <a:ext cx="13487400" cy="522684"/>
          </a:xfrm>
          <a:prstGeom prst="rect">
            <a:avLst/>
          </a:prstGeom>
          <a:noFill/>
          <a:ln/>
        </p:spPr>
        <p:txBody>
          <a:bodyPr wrap="square" lIns="0" tIns="0" rIns="0" bIns="0" rtlCol="0" anchor="t"/>
          <a:lstStyle/>
          <a:p>
            <a:pPr algn="l" indent="0" marL="0">
              <a:lnSpc>
                <a:spcPts val="2050"/>
              </a:lnSpc>
              <a:buNone/>
            </a:pPr>
            <a:r>
              <a:rPr lang="en-US" sz="1250" dirty="0">
                <a:solidFill>
                  <a:srgbClr val="D6E5EF"/>
                </a:solidFill>
                <a:latin typeface="Source Sans Pro" pitchFamily="34" charset="0"/>
                <a:ea typeface="Source Sans Pro" pitchFamily="34" charset="-122"/>
                <a:cs typeface="Source Sans Pro" pitchFamily="34" charset="-120"/>
              </a:rPr>
              <a:t>Contemporary research increasingly crosses traditional disciplinary boundaries, integrating perspectives, theories, methods, and insights from multiple fields. This interdisciplinary approach addresses complex problems that transcend single academic domains, recognising that many significant challenges require multi-faceted solutions.</a:t>
            </a:r>
            <a:endParaRPr lang="en-US" sz="1250" dirty="0"/>
          </a:p>
        </p:txBody>
      </p:sp>
      <p:sp>
        <p:nvSpPr>
          <p:cNvPr id="4" name="Text 2"/>
          <p:cNvSpPr/>
          <p:nvPr/>
        </p:nvSpPr>
        <p:spPr>
          <a:xfrm>
            <a:off x="571500" y="2069544"/>
            <a:ext cx="13487400" cy="522684"/>
          </a:xfrm>
          <a:prstGeom prst="rect">
            <a:avLst/>
          </a:prstGeom>
          <a:noFill/>
          <a:ln/>
        </p:spPr>
        <p:txBody>
          <a:bodyPr wrap="square" lIns="0" tIns="0" rIns="0" bIns="0" rtlCol="0" anchor="t"/>
          <a:lstStyle/>
          <a:p>
            <a:pPr algn="l" indent="0" marL="0">
              <a:lnSpc>
                <a:spcPts val="2050"/>
              </a:lnSpc>
              <a:buNone/>
            </a:pPr>
            <a:r>
              <a:rPr lang="en-US" sz="1250" dirty="0">
                <a:solidFill>
                  <a:srgbClr val="D6E5EF"/>
                </a:solidFill>
                <a:latin typeface="Source Sans Pro" pitchFamily="34" charset="0"/>
                <a:ea typeface="Source Sans Pro" pitchFamily="34" charset="-122"/>
                <a:cs typeface="Source Sans Pro" pitchFamily="34" charset="-120"/>
              </a:rPr>
              <a:t>Cross-disciplinary collaboration enables researchers to examine phenomena from complementary angles, employing diverse methodological tools and theoretical frameworks. This integration often generates innovative approaches and breakthrough insights that might remain undiscovered within siloed disciplines.</a:t>
            </a:r>
            <a:endParaRPr lang="en-US" sz="1250" dirty="0"/>
          </a:p>
        </p:txBody>
      </p:sp>
      <p:sp>
        <p:nvSpPr>
          <p:cNvPr id="5" name="Text 3"/>
          <p:cNvSpPr/>
          <p:nvPr/>
        </p:nvSpPr>
        <p:spPr>
          <a:xfrm>
            <a:off x="571500" y="2775942"/>
            <a:ext cx="13487400" cy="522684"/>
          </a:xfrm>
          <a:prstGeom prst="rect">
            <a:avLst/>
          </a:prstGeom>
          <a:noFill/>
          <a:ln/>
        </p:spPr>
        <p:txBody>
          <a:bodyPr wrap="square" lIns="0" tIns="0" rIns="0" bIns="0" rtlCol="0" anchor="t"/>
          <a:lstStyle/>
          <a:p>
            <a:pPr algn="l" indent="0" marL="0">
              <a:lnSpc>
                <a:spcPts val="2050"/>
              </a:lnSpc>
              <a:buNone/>
            </a:pPr>
            <a:r>
              <a:rPr lang="en-US" sz="1250" dirty="0">
                <a:solidFill>
                  <a:srgbClr val="D6E5EF"/>
                </a:solidFill>
                <a:latin typeface="Source Sans Pro" pitchFamily="34" charset="0"/>
                <a:ea typeface="Source Sans Pro" pitchFamily="34" charset="-122"/>
                <a:cs typeface="Source Sans Pro" pitchFamily="34" charset="-120"/>
              </a:rPr>
              <a:t>The trend toward interdisciplinary research holds particular relevance for finance and accounting, which naturally intersect with economics, psychology, sociology, law, information technology, and ethics. These interconnections enable richer analyses of financial behaviours, market phenomena, accounting practices, and regulatory frameworks.</a:t>
            </a:r>
            <a:endParaRPr lang="en-US" sz="1250" dirty="0"/>
          </a:p>
        </p:txBody>
      </p:sp>
      <p:pic>
        <p:nvPicPr>
          <p:cNvPr id="6" name="Image 0" descr="preencoded.png">    </p:cNvPr>
          <p:cNvPicPr>
            <a:picLocks noChangeAspect="1"/>
          </p:cNvPicPr>
          <p:nvPr/>
        </p:nvPicPr>
        <p:blipFill>
          <a:blip r:embed="rId1"/>
          <a:stretch>
            <a:fillRect/>
          </a:stretch>
        </p:blipFill>
        <p:spPr>
          <a:xfrm>
            <a:off x="579120" y="3589615"/>
            <a:ext cx="3270052" cy="3270052"/>
          </a:xfrm>
          <a:prstGeom prst="rect">
            <a:avLst/>
          </a:prstGeom>
        </p:spPr>
      </p:pic>
      <p:pic>
        <p:nvPicPr>
          <p:cNvPr id="7" name="Image 1" descr="preencoded.png">    </p:cNvPr>
          <p:cNvPicPr>
            <a:picLocks noChangeAspect="1"/>
          </p:cNvPicPr>
          <p:nvPr/>
        </p:nvPicPr>
        <p:blipFill>
          <a:blip r:embed="rId2"/>
          <a:stretch>
            <a:fillRect/>
          </a:stretch>
        </p:blipFill>
        <p:spPr>
          <a:xfrm>
            <a:off x="3979783" y="3589615"/>
            <a:ext cx="3270052" cy="3270052"/>
          </a:xfrm>
          <a:prstGeom prst="rect">
            <a:avLst/>
          </a:prstGeom>
        </p:spPr>
      </p:pic>
      <p:pic>
        <p:nvPicPr>
          <p:cNvPr id="8" name="Image 2" descr="preencoded.png">    </p:cNvPr>
          <p:cNvPicPr>
            <a:picLocks noChangeAspect="1"/>
          </p:cNvPicPr>
          <p:nvPr/>
        </p:nvPicPr>
        <p:blipFill>
          <a:blip r:embed="rId3"/>
          <a:stretch>
            <a:fillRect/>
          </a:stretch>
        </p:blipFill>
        <p:spPr>
          <a:xfrm>
            <a:off x="7380446" y="3589615"/>
            <a:ext cx="3270052" cy="3270052"/>
          </a:xfrm>
          <a:prstGeom prst="rect">
            <a:avLst/>
          </a:prstGeom>
        </p:spPr>
      </p:pic>
      <p:pic>
        <p:nvPicPr>
          <p:cNvPr id="9" name="Image 3" descr="preencoded.png">    </p:cNvPr>
          <p:cNvPicPr>
            <a:picLocks noChangeAspect="1"/>
          </p:cNvPicPr>
          <p:nvPr/>
        </p:nvPicPr>
        <p:blipFill>
          <a:blip r:embed="rId4"/>
          <a:stretch>
            <a:fillRect/>
          </a:stretch>
        </p:blipFill>
        <p:spPr>
          <a:xfrm>
            <a:off x="10781109" y="3589615"/>
            <a:ext cx="3270171" cy="3270171"/>
          </a:xfrm>
          <a:prstGeom prst="rect">
            <a:avLst/>
          </a:prstGeom>
        </p:spPr>
      </p:pic>
      <p:sp>
        <p:nvSpPr>
          <p:cNvPr id="10" name="Text 4"/>
          <p:cNvSpPr/>
          <p:nvPr/>
        </p:nvSpPr>
        <p:spPr>
          <a:xfrm>
            <a:off x="571500" y="7150775"/>
            <a:ext cx="13487400" cy="522684"/>
          </a:xfrm>
          <a:prstGeom prst="rect">
            <a:avLst/>
          </a:prstGeom>
          <a:noFill/>
          <a:ln/>
        </p:spPr>
        <p:txBody>
          <a:bodyPr wrap="square" lIns="0" tIns="0" rIns="0" bIns="0" rtlCol="0" anchor="t"/>
          <a:lstStyle/>
          <a:p>
            <a:pPr algn="l" indent="0" marL="0">
              <a:lnSpc>
                <a:spcPts val="2050"/>
              </a:lnSpc>
              <a:buNone/>
            </a:pPr>
            <a:r>
              <a:rPr lang="en-US" sz="1250" dirty="0">
                <a:solidFill>
                  <a:srgbClr val="D6E5EF"/>
                </a:solidFill>
                <a:latin typeface="Source Sans Pro" pitchFamily="34" charset="0"/>
                <a:ea typeface="Source Sans Pro" pitchFamily="34" charset="-122"/>
                <a:cs typeface="Source Sans Pro" pitchFamily="34" charset="-120"/>
              </a:rPr>
              <a:t>Successful interdisciplinary research requires openness to different epistemological approaches, willingness to learn new methodologies, and effective communication across disciplinary languages. While challenging, these collaborations often produce more comprehensive and applicable knowledge for addressing complex societal and scientific challenges.</a:t>
            </a:r>
            <a:endParaRPr lang="en-US" sz="12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17709" y="564118"/>
            <a:ext cx="7537728" cy="603171"/>
          </a:xfrm>
          <a:prstGeom prst="rect">
            <a:avLst/>
          </a:prstGeom>
          <a:noFill/>
          <a:ln/>
        </p:spPr>
        <p:txBody>
          <a:bodyPr wrap="none" lIns="0" tIns="0" rIns="0" bIns="0" rtlCol="0" anchor="t"/>
          <a:lstStyle/>
          <a:p>
            <a:pPr algn="l" indent="0" marL="0">
              <a:lnSpc>
                <a:spcPts val="4700"/>
              </a:lnSpc>
              <a:buNone/>
            </a:pPr>
            <a:r>
              <a:rPr lang="en-US" sz="3750" dirty="0">
                <a:solidFill>
                  <a:srgbClr val="F98AC7"/>
                </a:solidFill>
                <a:latin typeface="Lora" pitchFamily="34" charset="0"/>
                <a:ea typeface="Lora" pitchFamily="34" charset="-122"/>
                <a:cs typeface="Lora" pitchFamily="34" charset="-120"/>
              </a:rPr>
              <a:t>Specificity of Research in Finance</a:t>
            </a:r>
            <a:endParaRPr lang="en-US" sz="3750" dirty="0"/>
          </a:p>
        </p:txBody>
      </p:sp>
      <p:sp>
        <p:nvSpPr>
          <p:cNvPr id="3" name="Text 1"/>
          <p:cNvSpPr/>
          <p:nvPr/>
        </p:nvSpPr>
        <p:spPr>
          <a:xfrm>
            <a:off x="717709" y="1577340"/>
            <a:ext cx="13194983" cy="984052"/>
          </a:xfrm>
          <a:prstGeom prst="rect">
            <a:avLst/>
          </a:prstGeom>
          <a:noFill/>
          <a:ln/>
        </p:spPr>
        <p:txBody>
          <a:bodyPr wrap="square" lIns="0" tIns="0" rIns="0" bIns="0" rtlCol="0" anchor="t"/>
          <a:lstStyle/>
          <a:p>
            <a:pPr algn="l" indent="0" marL="0">
              <a:lnSpc>
                <a:spcPts val="2550"/>
              </a:lnSpc>
              <a:buNone/>
            </a:pPr>
            <a:r>
              <a:rPr lang="en-US" sz="1600" dirty="0">
                <a:solidFill>
                  <a:srgbClr val="D6E5EF"/>
                </a:solidFill>
                <a:latin typeface="Source Sans Pro" pitchFamily="34" charset="0"/>
                <a:ea typeface="Source Sans Pro" pitchFamily="34" charset="-122"/>
                <a:cs typeface="Source Sans Pro" pitchFamily="34" charset="-120"/>
              </a:rPr>
              <a:t>Finance research distinctively focuses on capital markets, financial instruments, risk management, and monetary systems. This specialised domain examines how individuals, organisations, and markets make decisions about resource allocation, investment, financing, and risk management under conditions of uncertainty and across time horizons.</a:t>
            </a:r>
            <a:endParaRPr lang="en-US" sz="1600" dirty="0"/>
          </a:p>
        </p:txBody>
      </p:sp>
      <p:sp>
        <p:nvSpPr>
          <p:cNvPr id="4" name="Text 2"/>
          <p:cNvSpPr/>
          <p:nvPr/>
        </p:nvSpPr>
        <p:spPr>
          <a:xfrm>
            <a:off x="717709" y="2792016"/>
            <a:ext cx="13194983" cy="984052"/>
          </a:xfrm>
          <a:prstGeom prst="rect">
            <a:avLst/>
          </a:prstGeom>
          <a:noFill/>
          <a:ln/>
        </p:spPr>
        <p:txBody>
          <a:bodyPr wrap="square" lIns="0" tIns="0" rIns="0" bIns="0" rtlCol="0" anchor="t"/>
          <a:lstStyle/>
          <a:p>
            <a:pPr algn="l" indent="0" marL="0">
              <a:lnSpc>
                <a:spcPts val="2550"/>
              </a:lnSpc>
              <a:buNone/>
            </a:pPr>
            <a:r>
              <a:rPr lang="en-US" sz="1600" dirty="0">
                <a:solidFill>
                  <a:srgbClr val="D6E5EF"/>
                </a:solidFill>
                <a:latin typeface="Source Sans Pro" pitchFamily="34" charset="0"/>
                <a:ea typeface="Source Sans Pro" pitchFamily="34" charset="-122"/>
                <a:cs typeface="Source Sans Pro" pitchFamily="34" charset="-120"/>
              </a:rPr>
              <a:t>Methodologically, finance research emphasises quantitative data and sophisticated mathematical modelling. Researchers employ econometrics, time series analysis, stochastic processes, and increasingly, machine learning techniques to analyse market behaviours, asset pricing, portfolio optimisation, and financial decision-making.</a:t>
            </a:r>
            <a:endParaRPr lang="en-US" sz="1600" dirty="0"/>
          </a:p>
        </p:txBody>
      </p:sp>
      <p:sp>
        <p:nvSpPr>
          <p:cNvPr id="5" name="Text 3"/>
          <p:cNvSpPr/>
          <p:nvPr/>
        </p:nvSpPr>
        <p:spPr>
          <a:xfrm>
            <a:off x="717709" y="4006691"/>
            <a:ext cx="13194983" cy="984052"/>
          </a:xfrm>
          <a:prstGeom prst="rect">
            <a:avLst/>
          </a:prstGeom>
          <a:noFill/>
          <a:ln/>
        </p:spPr>
        <p:txBody>
          <a:bodyPr wrap="square" lIns="0" tIns="0" rIns="0" bIns="0" rtlCol="0" anchor="t"/>
          <a:lstStyle/>
          <a:p>
            <a:pPr algn="l" indent="0" marL="0">
              <a:lnSpc>
                <a:spcPts val="2550"/>
              </a:lnSpc>
              <a:buNone/>
            </a:pPr>
            <a:r>
              <a:rPr lang="en-US" sz="1600" dirty="0">
                <a:solidFill>
                  <a:srgbClr val="D6E5EF"/>
                </a:solidFill>
                <a:latin typeface="Source Sans Pro" pitchFamily="34" charset="0"/>
                <a:ea typeface="Source Sans Pro" pitchFamily="34" charset="-122"/>
                <a:cs typeface="Source Sans Pro" pitchFamily="34" charset="-120"/>
              </a:rPr>
              <a:t>The field maintains a strong connection to real-world financial institutions, markets, and practices. Research in finance must address practical relevance while meeting academic rigour requirements, often navigating complex regulatory environments, market dynamics, and the behaviour of financial actors operating under incentive structures and information asymmetries.</a:t>
            </a:r>
            <a:endParaRPr lang="en-US" sz="1600" dirty="0"/>
          </a:p>
        </p:txBody>
      </p:sp>
      <p:sp>
        <p:nvSpPr>
          <p:cNvPr id="6" name="Text 4"/>
          <p:cNvSpPr/>
          <p:nvPr/>
        </p:nvSpPr>
        <p:spPr>
          <a:xfrm>
            <a:off x="717709" y="5323880"/>
            <a:ext cx="4193262" cy="676751"/>
          </a:xfrm>
          <a:prstGeom prst="rect">
            <a:avLst/>
          </a:prstGeom>
          <a:noFill/>
          <a:ln/>
        </p:spPr>
        <p:txBody>
          <a:bodyPr wrap="none" lIns="0" tIns="0" rIns="0" bIns="0" rtlCol="0" anchor="t"/>
          <a:lstStyle/>
          <a:p>
            <a:pPr algn="ctr" indent="0" marL="0">
              <a:lnSpc>
                <a:spcPts val="5300"/>
              </a:lnSpc>
              <a:buNone/>
            </a:pPr>
            <a:r>
              <a:rPr lang="en-US" sz="5300" dirty="0">
                <a:solidFill>
                  <a:srgbClr val="D6E5EF"/>
                </a:solidFill>
                <a:latin typeface="Lora" pitchFamily="34" charset="0"/>
                <a:ea typeface="Lora" pitchFamily="34" charset="-122"/>
                <a:cs typeface="Lora" pitchFamily="34" charset="-120"/>
              </a:rPr>
              <a:t>71%</a:t>
            </a:r>
            <a:endParaRPr lang="en-US" sz="5300" dirty="0"/>
          </a:p>
        </p:txBody>
      </p:sp>
      <p:sp>
        <p:nvSpPr>
          <p:cNvPr id="7" name="Text 5"/>
          <p:cNvSpPr/>
          <p:nvPr/>
        </p:nvSpPr>
        <p:spPr>
          <a:xfrm>
            <a:off x="1607939" y="6256853"/>
            <a:ext cx="2412683" cy="301466"/>
          </a:xfrm>
          <a:prstGeom prst="rect">
            <a:avLst/>
          </a:prstGeom>
          <a:noFill/>
          <a:ln/>
        </p:spPr>
        <p:txBody>
          <a:bodyPr wrap="none" lIns="0" tIns="0" rIns="0" bIns="0" rtlCol="0" anchor="t"/>
          <a:lstStyle/>
          <a:p>
            <a:pPr algn="ctr" indent="0" marL="0">
              <a:lnSpc>
                <a:spcPts val="2350"/>
              </a:lnSpc>
              <a:buNone/>
            </a:pPr>
            <a:r>
              <a:rPr lang="en-US" sz="1850" dirty="0">
                <a:solidFill>
                  <a:srgbClr val="D6E5EF"/>
                </a:solidFill>
                <a:latin typeface="Lora" pitchFamily="34" charset="0"/>
                <a:ea typeface="Lora" pitchFamily="34" charset="-122"/>
                <a:cs typeface="Lora" pitchFamily="34" charset="-120"/>
              </a:rPr>
              <a:t>Quantitative Studies</a:t>
            </a:r>
            <a:endParaRPr lang="en-US" sz="1850" dirty="0"/>
          </a:p>
        </p:txBody>
      </p:sp>
      <p:sp>
        <p:nvSpPr>
          <p:cNvPr id="8" name="Text 6"/>
          <p:cNvSpPr/>
          <p:nvPr/>
        </p:nvSpPr>
        <p:spPr>
          <a:xfrm>
            <a:off x="717709" y="6681311"/>
            <a:ext cx="4193262" cy="984052"/>
          </a:xfrm>
          <a:prstGeom prst="rect">
            <a:avLst/>
          </a:prstGeom>
          <a:noFill/>
          <a:ln/>
        </p:spPr>
        <p:txBody>
          <a:bodyPr wrap="square" lIns="0" tIns="0" rIns="0" bIns="0" rtlCol="0" anchor="t"/>
          <a:lstStyle/>
          <a:p>
            <a:pPr algn="ctr" indent="0" marL="0">
              <a:lnSpc>
                <a:spcPts val="2550"/>
              </a:lnSpc>
              <a:buNone/>
            </a:pPr>
            <a:r>
              <a:rPr lang="en-US" sz="1600" dirty="0">
                <a:solidFill>
                  <a:srgbClr val="D6E5EF"/>
                </a:solidFill>
                <a:latin typeface="Source Sans Pro" pitchFamily="34" charset="0"/>
                <a:ea typeface="Source Sans Pro" pitchFamily="34" charset="-122"/>
                <a:cs typeface="Source Sans Pro" pitchFamily="34" charset="-120"/>
              </a:rPr>
              <a:t>Percentage of published finance research employing statistical or mathematical modelling approaches</a:t>
            </a:r>
            <a:endParaRPr lang="en-US" sz="1600" dirty="0"/>
          </a:p>
        </p:txBody>
      </p:sp>
      <p:sp>
        <p:nvSpPr>
          <p:cNvPr id="9" name="Text 7"/>
          <p:cNvSpPr/>
          <p:nvPr/>
        </p:nvSpPr>
        <p:spPr>
          <a:xfrm>
            <a:off x="5218509" y="5323880"/>
            <a:ext cx="4193262" cy="676751"/>
          </a:xfrm>
          <a:prstGeom prst="rect">
            <a:avLst/>
          </a:prstGeom>
          <a:noFill/>
          <a:ln/>
        </p:spPr>
        <p:txBody>
          <a:bodyPr wrap="none" lIns="0" tIns="0" rIns="0" bIns="0" rtlCol="0" anchor="t"/>
          <a:lstStyle/>
          <a:p>
            <a:pPr algn="ctr" indent="0" marL="0">
              <a:lnSpc>
                <a:spcPts val="5300"/>
              </a:lnSpc>
              <a:buNone/>
            </a:pPr>
            <a:r>
              <a:rPr lang="en-US" sz="5300" dirty="0">
                <a:solidFill>
                  <a:srgbClr val="D6E5EF"/>
                </a:solidFill>
                <a:latin typeface="Lora" pitchFamily="34" charset="0"/>
                <a:ea typeface="Lora" pitchFamily="34" charset="-122"/>
                <a:cs typeface="Lora" pitchFamily="34" charset="-120"/>
              </a:rPr>
              <a:t>£4.2T</a:t>
            </a:r>
            <a:endParaRPr lang="en-US" sz="5300" dirty="0"/>
          </a:p>
        </p:txBody>
      </p:sp>
      <p:sp>
        <p:nvSpPr>
          <p:cNvPr id="10" name="Text 8"/>
          <p:cNvSpPr/>
          <p:nvPr/>
        </p:nvSpPr>
        <p:spPr>
          <a:xfrm>
            <a:off x="6108740" y="6256853"/>
            <a:ext cx="2412683" cy="301466"/>
          </a:xfrm>
          <a:prstGeom prst="rect">
            <a:avLst/>
          </a:prstGeom>
          <a:noFill/>
          <a:ln/>
        </p:spPr>
        <p:txBody>
          <a:bodyPr wrap="none" lIns="0" tIns="0" rIns="0" bIns="0" rtlCol="0" anchor="t"/>
          <a:lstStyle/>
          <a:p>
            <a:pPr algn="ctr" indent="0" marL="0">
              <a:lnSpc>
                <a:spcPts val="2350"/>
              </a:lnSpc>
              <a:buNone/>
            </a:pPr>
            <a:r>
              <a:rPr lang="en-US" sz="1850" dirty="0">
                <a:solidFill>
                  <a:srgbClr val="D6E5EF"/>
                </a:solidFill>
                <a:latin typeface="Lora" pitchFamily="34" charset="0"/>
                <a:ea typeface="Lora" pitchFamily="34" charset="-122"/>
                <a:cs typeface="Lora" pitchFamily="34" charset="-120"/>
              </a:rPr>
              <a:t>Market Size</a:t>
            </a:r>
            <a:endParaRPr lang="en-US" sz="1850" dirty="0"/>
          </a:p>
        </p:txBody>
      </p:sp>
      <p:sp>
        <p:nvSpPr>
          <p:cNvPr id="11" name="Text 9"/>
          <p:cNvSpPr/>
          <p:nvPr/>
        </p:nvSpPr>
        <p:spPr>
          <a:xfrm>
            <a:off x="5218509" y="6681311"/>
            <a:ext cx="4193262" cy="656034"/>
          </a:xfrm>
          <a:prstGeom prst="rect">
            <a:avLst/>
          </a:prstGeom>
          <a:noFill/>
          <a:ln/>
        </p:spPr>
        <p:txBody>
          <a:bodyPr wrap="square" lIns="0" tIns="0" rIns="0" bIns="0" rtlCol="0" anchor="t"/>
          <a:lstStyle/>
          <a:p>
            <a:pPr algn="ctr" indent="0" marL="0">
              <a:lnSpc>
                <a:spcPts val="2550"/>
              </a:lnSpc>
              <a:buNone/>
            </a:pPr>
            <a:r>
              <a:rPr lang="en-US" sz="1600" dirty="0">
                <a:solidFill>
                  <a:srgbClr val="D6E5EF"/>
                </a:solidFill>
                <a:latin typeface="Source Sans Pro" pitchFamily="34" charset="0"/>
                <a:ea typeface="Source Sans Pro" pitchFamily="34" charset="-122"/>
                <a:cs typeface="Source Sans Pro" pitchFamily="34" charset="-120"/>
              </a:rPr>
              <a:t>Daily trading volume in global forex markets that finance researchers analyse</a:t>
            </a:r>
            <a:endParaRPr lang="en-US" sz="1600" dirty="0"/>
          </a:p>
        </p:txBody>
      </p:sp>
      <p:sp>
        <p:nvSpPr>
          <p:cNvPr id="12" name="Text 10"/>
          <p:cNvSpPr/>
          <p:nvPr/>
        </p:nvSpPr>
        <p:spPr>
          <a:xfrm>
            <a:off x="9719310" y="5323880"/>
            <a:ext cx="4193381" cy="676751"/>
          </a:xfrm>
          <a:prstGeom prst="rect">
            <a:avLst/>
          </a:prstGeom>
          <a:noFill/>
          <a:ln/>
        </p:spPr>
        <p:txBody>
          <a:bodyPr wrap="none" lIns="0" tIns="0" rIns="0" bIns="0" rtlCol="0" anchor="t"/>
          <a:lstStyle/>
          <a:p>
            <a:pPr algn="ctr" indent="0" marL="0">
              <a:lnSpc>
                <a:spcPts val="5300"/>
              </a:lnSpc>
              <a:buNone/>
            </a:pPr>
            <a:r>
              <a:rPr lang="en-US" sz="5300" dirty="0">
                <a:solidFill>
                  <a:srgbClr val="D6E5EF"/>
                </a:solidFill>
                <a:latin typeface="Lora" pitchFamily="34" charset="0"/>
                <a:ea typeface="Lora" pitchFamily="34" charset="-122"/>
                <a:cs typeface="Lora" pitchFamily="34" charset="-120"/>
              </a:rPr>
              <a:t>25+</a:t>
            </a:r>
            <a:endParaRPr lang="en-US" sz="5300" dirty="0"/>
          </a:p>
        </p:txBody>
      </p:sp>
      <p:sp>
        <p:nvSpPr>
          <p:cNvPr id="13" name="Text 11"/>
          <p:cNvSpPr/>
          <p:nvPr/>
        </p:nvSpPr>
        <p:spPr>
          <a:xfrm>
            <a:off x="10609659" y="6256853"/>
            <a:ext cx="2412683" cy="301466"/>
          </a:xfrm>
          <a:prstGeom prst="rect">
            <a:avLst/>
          </a:prstGeom>
          <a:noFill/>
          <a:ln/>
        </p:spPr>
        <p:txBody>
          <a:bodyPr wrap="none" lIns="0" tIns="0" rIns="0" bIns="0" rtlCol="0" anchor="t"/>
          <a:lstStyle/>
          <a:p>
            <a:pPr algn="ctr" indent="0" marL="0">
              <a:lnSpc>
                <a:spcPts val="2350"/>
              </a:lnSpc>
              <a:buNone/>
            </a:pPr>
            <a:r>
              <a:rPr lang="en-US" sz="1850" dirty="0">
                <a:solidFill>
                  <a:srgbClr val="D6E5EF"/>
                </a:solidFill>
                <a:latin typeface="Lora" pitchFamily="34" charset="0"/>
                <a:ea typeface="Lora" pitchFamily="34" charset="-122"/>
                <a:cs typeface="Lora" pitchFamily="34" charset="-120"/>
              </a:rPr>
              <a:t>Data Sources</a:t>
            </a:r>
            <a:endParaRPr lang="en-US" sz="1850" dirty="0"/>
          </a:p>
        </p:txBody>
      </p:sp>
      <p:sp>
        <p:nvSpPr>
          <p:cNvPr id="14" name="Text 12"/>
          <p:cNvSpPr/>
          <p:nvPr/>
        </p:nvSpPr>
        <p:spPr>
          <a:xfrm>
            <a:off x="9719310" y="6681311"/>
            <a:ext cx="4193381" cy="656034"/>
          </a:xfrm>
          <a:prstGeom prst="rect">
            <a:avLst/>
          </a:prstGeom>
          <a:noFill/>
          <a:ln/>
        </p:spPr>
        <p:txBody>
          <a:bodyPr wrap="square" lIns="0" tIns="0" rIns="0" bIns="0" rtlCol="0" anchor="t"/>
          <a:lstStyle/>
          <a:p>
            <a:pPr algn="ctr" indent="0" marL="0">
              <a:lnSpc>
                <a:spcPts val="2550"/>
              </a:lnSpc>
              <a:buNone/>
            </a:pPr>
            <a:r>
              <a:rPr lang="en-US" sz="1600" dirty="0">
                <a:solidFill>
                  <a:srgbClr val="D6E5EF"/>
                </a:solidFill>
                <a:latin typeface="Source Sans Pro" pitchFamily="34" charset="0"/>
                <a:ea typeface="Source Sans Pro" pitchFamily="34" charset="-122"/>
                <a:cs typeface="Source Sans Pro" pitchFamily="34" charset="-120"/>
              </a:rPr>
              <a:t>Typical number of financial databases accessed for comprehensive market studies</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418862" y="329089"/>
            <a:ext cx="4866323" cy="351949"/>
          </a:xfrm>
          <a:prstGeom prst="rect">
            <a:avLst/>
          </a:prstGeom>
          <a:noFill/>
          <a:ln/>
        </p:spPr>
        <p:txBody>
          <a:bodyPr wrap="none" lIns="0" tIns="0" rIns="0" bIns="0" rtlCol="0" anchor="t"/>
          <a:lstStyle/>
          <a:p>
            <a:pPr algn="l" indent="0" marL="0">
              <a:lnSpc>
                <a:spcPts val="2750"/>
              </a:lnSpc>
              <a:buNone/>
            </a:pPr>
            <a:r>
              <a:rPr lang="en-US" sz="2200" dirty="0">
                <a:solidFill>
                  <a:srgbClr val="F98AC7"/>
                </a:solidFill>
                <a:latin typeface="Lora" pitchFamily="34" charset="0"/>
                <a:ea typeface="Lora" pitchFamily="34" charset="-122"/>
                <a:cs typeface="Lora" pitchFamily="34" charset="-120"/>
              </a:rPr>
              <a:t>Specificity of Research in Accounting</a:t>
            </a:r>
            <a:endParaRPr lang="en-US" sz="2200" dirty="0"/>
          </a:p>
        </p:txBody>
      </p:sp>
      <p:sp>
        <p:nvSpPr>
          <p:cNvPr id="3" name="Text 1"/>
          <p:cNvSpPr/>
          <p:nvPr/>
        </p:nvSpPr>
        <p:spPr>
          <a:xfrm>
            <a:off x="418862" y="920353"/>
            <a:ext cx="13792676" cy="382905"/>
          </a:xfrm>
          <a:prstGeom prst="rect">
            <a:avLst/>
          </a:prstGeom>
          <a:noFill/>
          <a:ln/>
        </p:spPr>
        <p:txBody>
          <a:bodyPr wrap="square" lIns="0" tIns="0" rIns="0" bIns="0" rtlCol="0" anchor="t"/>
          <a:lstStyle/>
          <a:p>
            <a:pPr algn="l" indent="0" marL="0">
              <a:lnSpc>
                <a:spcPts val="1500"/>
              </a:lnSpc>
              <a:buNone/>
            </a:pPr>
            <a:r>
              <a:rPr lang="en-US" sz="900" dirty="0">
                <a:solidFill>
                  <a:srgbClr val="D6E5EF"/>
                </a:solidFill>
                <a:latin typeface="Source Sans Pro" pitchFamily="34" charset="0"/>
                <a:ea typeface="Source Sans Pro" pitchFamily="34" charset="-122"/>
                <a:cs typeface="Source Sans Pro" pitchFamily="34" charset="-120"/>
              </a:rPr>
              <a:t>Accounting research examines financial reporting practices, audit processes, management accounting systems, and accounting standards. This domain investigates how organisations measure, process, and communicate financial information, as well as how various stakeholders use this information for decision-making and accountability purposes.</a:t>
            </a:r>
            <a:endParaRPr lang="en-US" sz="900" dirty="0"/>
          </a:p>
        </p:txBody>
      </p:sp>
      <p:sp>
        <p:nvSpPr>
          <p:cNvPr id="4" name="Text 2"/>
          <p:cNvSpPr/>
          <p:nvPr/>
        </p:nvSpPr>
        <p:spPr>
          <a:xfrm>
            <a:off x="418862" y="1437799"/>
            <a:ext cx="13792676" cy="382905"/>
          </a:xfrm>
          <a:prstGeom prst="rect">
            <a:avLst/>
          </a:prstGeom>
          <a:noFill/>
          <a:ln/>
        </p:spPr>
        <p:txBody>
          <a:bodyPr wrap="square" lIns="0" tIns="0" rIns="0" bIns="0" rtlCol="0" anchor="t"/>
          <a:lstStyle/>
          <a:p>
            <a:pPr algn="l" indent="0" marL="0">
              <a:lnSpc>
                <a:spcPts val="1500"/>
              </a:lnSpc>
              <a:buNone/>
            </a:pPr>
            <a:r>
              <a:rPr lang="en-US" sz="900" dirty="0">
                <a:solidFill>
                  <a:srgbClr val="D6E5EF"/>
                </a:solidFill>
                <a:latin typeface="Source Sans Pro" pitchFamily="34" charset="0"/>
                <a:ea typeface="Source Sans Pro" pitchFamily="34" charset="-122"/>
                <a:cs typeface="Source Sans Pro" pitchFamily="34" charset="-120"/>
              </a:rPr>
              <a:t>Methodologically, accounting research employs diverse approaches, from quantitative analyses of financial statements and market reactions to qualitative studies of accounting practices and professional judgement. The field examines both the technical aspects of accounting systems and their broader organisational, social, and economic contexts.</a:t>
            </a:r>
            <a:endParaRPr lang="en-US" sz="900" dirty="0"/>
          </a:p>
        </p:txBody>
      </p:sp>
      <p:sp>
        <p:nvSpPr>
          <p:cNvPr id="5" name="Text 3"/>
          <p:cNvSpPr/>
          <p:nvPr/>
        </p:nvSpPr>
        <p:spPr>
          <a:xfrm>
            <a:off x="418862" y="1955244"/>
            <a:ext cx="13792676" cy="382905"/>
          </a:xfrm>
          <a:prstGeom prst="rect">
            <a:avLst/>
          </a:prstGeom>
          <a:noFill/>
          <a:ln/>
        </p:spPr>
        <p:txBody>
          <a:bodyPr wrap="square" lIns="0" tIns="0" rIns="0" bIns="0" rtlCol="0" anchor="t"/>
          <a:lstStyle/>
          <a:p>
            <a:pPr algn="l" indent="0" marL="0">
              <a:lnSpc>
                <a:spcPts val="1500"/>
              </a:lnSpc>
              <a:buNone/>
            </a:pPr>
            <a:r>
              <a:rPr lang="en-US" sz="900" dirty="0">
                <a:solidFill>
                  <a:srgbClr val="D6E5EF"/>
                </a:solidFill>
                <a:latin typeface="Source Sans Pro" pitchFamily="34" charset="0"/>
                <a:ea typeface="Source Sans Pro" pitchFamily="34" charset="-122"/>
                <a:cs typeface="Source Sans Pro" pitchFamily="34" charset="-120"/>
              </a:rPr>
              <a:t>Regulatory frameworks and compliance requirements significantly shape accounting research, with investigations often focused on standard-setting processes, compliance behaviours, and the economic consequences of accounting regulations. The field maintains strong connections to professional accounting practice while addressing theoretical questions about information asymmetry, agency relationships, and organisational governance.</a:t>
            </a:r>
            <a:endParaRPr lang="en-US" sz="900" dirty="0"/>
          </a:p>
        </p:txBody>
      </p:sp>
      <p:pic>
        <p:nvPicPr>
          <p:cNvPr id="6" name="Image 0" descr="preencoded.png">    </p:cNvPr>
          <p:cNvPicPr>
            <a:picLocks noChangeAspect="1"/>
          </p:cNvPicPr>
          <p:nvPr/>
        </p:nvPicPr>
        <p:blipFill>
          <a:blip r:embed="rId1"/>
          <a:stretch>
            <a:fillRect/>
          </a:stretch>
        </p:blipFill>
        <p:spPr>
          <a:xfrm>
            <a:off x="418862" y="2472690"/>
            <a:ext cx="13792676" cy="7573685"/>
          </a:xfrm>
          <a:prstGeom prst="rect">
            <a:avLst/>
          </a:prstGeom>
        </p:spPr>
      </p:pic>
      <p:sp>
        <p:nvSpPr>
          <p:cNvPr id="7" name="Shape 4"/>
          <p:cNvSpPr/>
          <p:nvPr/>
        </p:nvSpPr>
        <p:spPr>
          <a:xfrm>
            <a:off x="1837015" y="10076855"/>
            <a:ext cx="119658" cy="119658"/>
          </a:xfrm>
          <a:prstGeom prst="roundRect">
            <a:avLst>
              <a:gd name="adj" fmla="val 15284"/>
            </a:avLst>
          </a:prstGeom>
          <a:solidFill>
            <a:srgbClr val="83074B"/>
          </a:solidFill>
          <a:ln/>
        </p:spPr>
      </p:sp>
      <p:sp>
        <p:nvSpPr>
          <p:cNvPr id="8" name="Text 5"/>
          <p:cNvSpPr/>
          <p:nvPr/>
        </p:nvSpPr>
        <p:spPr>
          <a:xfrm>
            <a:off x="2017633" y="10076855"/>
            <a:ext cx="1037749" cy="119658"/>
          </a:xfrm>
          <a:prstGeom prst="rect">
            <a:avLst/>
          </a:prstGeom>
          <a:noFill/>
          <a:ln/>
        </p:spPr>
        <p:txBody>
          <a:bodyPr wrap="none" lIns="0" tIns="0" rIns="0" bIns="0" rtlCol="0" anchor="t"/>
          <a:lstStyle/>
          <a:p>
            <a:pPr algn="l" indent="0" marL="0">
              <a:lnSpc>
                <a:spcPts val="900"/>
              </a:lnSpc>
              <a:buNone/>
            </a:pPr>
            <a:r>
              <a:rPr lang="en-US" sz="900" dirty="0">
                <a:solidFill>
                  <a:srgbClr val="D6E5EF"/>
                </a:solidFill>
                <a:latin typeface="Source Sans Pro" pitchFamily="34" charset="0"/>
                <a:ea typeface="Source Sans Pro" pitchFamily="34" charset="-122"/>
                <a:cs typeface="Source Sans Pro" pitchFamily="34" charset="-120"/>
              </a:rPr>
              <a:t>Financial Accounting</a:t>
            </a:r>
            <a:endParaRPr lang="en-US" sz="900" dirty="0"/>
          </a:p>
        </p:txBody>
      </p:sp>
      <p:sp>
        <p:nvSpPr>
          <p:cNvPr id="9" name="Shape 6"/>
          <p:cNvSpPr/>
          <p:nvPr/>
        </p:nvSpPr>
        <p:spPr>
          <a:xfrm>
            <a:off x="4225409" y="10076855"/>
            <a:ext cx="119658" cy="119658"/>
          </a:xfrm>
          <a:prstGeom prst="roundRect">
            <a:avLst>
              <a:gd name="adj" fmla="val 15284"/>
            </a:avLst>
          </a:prstGeom>
          <a:solidFill>
            <a:srgbClr val="C50A71"/>
          </a:solidFill>
          <a:ln/>
        </p:spPr>
      </p:sp>
      <p:sp>
        <p:nvSpPr>
          <p:cNvPr id="10" name="Text 7"/>
          <p:cNvSpPr/>
          <p:nvPr/>
        </p:nvSpPr>
        <p:spPr>
          <a:xfrm>
            <a:off x="4406027" y="10076855"/>
            <a:ext cx="420648" cy="119658"/>
          </a:xfrm>
          <a:prstGeom prst="rect">
            <a:avLst/>
          </a:prstGeom>
          <a:noFill/>
          <a:ln/>
        </p:spPr>
        <p:txBody>
          <a:bodyPr wrap="none" lIns="0" tIns="0" rIns="0" bIns="0" rtlCol="0" anchor="t"/>
          <a:lstStyle/>
          <a:p>
            <a:pPr algn="l" indent="0" marL="0">
              <a:lnSpc>
                <a:spcPts val="900"/>
              </a:lnSpc>
              <a:buNone/>
            </a:pPr>
            <a:r>
              <a:rPr lang="en-US" sz="900" dirty="0">
                <a:solidFill>
                  <a:srgbClr val="D6E5EF"/>
                </a:solidFill>
                <a:latin typeface="Source Sans Pro" pitchFamily="34" charset="0"/>
                <a:ea typeface="Source Sans Pro" pitchFamily="34" charset="-122"/>
                <a:cs typeface="Source Sans Pro" pitchFamily="34" charset="-120"/>
              </a:rPr>
              <a:t>Auditing</a:t>
            </a:r>
            <a:endParaRPr lang="en-US" sz="900" dirty="0"/>
          </a:p>
        </p:txBody>
      </p:sp>
      <p:sp>
        <p:nvSpPr>
          <p:cNvPr id="11" name="Shape 8"/>
          <p:cNvSpPr/>
          <p:nvPr/>
        </p:nvSpPr>
        <p:spPr>
          <a:xfrm>
            <a:off x="6605588" y="10076855"/>
            <a:ext cx="119658" cy="119658"/>
          </a:xfrm>
          <a:prstGeom prst="roundRect">
            <a:avLst>
              <a:gd name="adj" fmla="val 15284"/>
            </a:avLst>
          </a:prstGeom>
          <a:solidFill>
            <a:srgbClr val="F42195"/>
          </a:solidFill>
          <a:ln/>
        </p:spPr>
      </p:sp>
      <p:sp>
        <p:nvSpPr>
          <p:cNvPr id="12" name="Text 9"/>
          <p:cNvSpPr/>
          <p:nvPr/>
        </p:nvSpPr>
        <p:spPr>
          <a:xfrm>
            <a:off x="6786205" y="10076855"/>
            <a:ext cx="1238488" cy="119658"/>
          </a:xfrm>
          <a:prstGeom prst="rect">
            <a:avLst/>
          </a:prstGeom>
          <a:noFill/>
          <a:ln/>
        </p:spPr>
        <p:txBody>
          <a:bodyPr wrap="none" lIns="0" tIns="0" rIns="0" bIns="0" rtlCol="0" anchor="t"/>
          <a:lstStyle/>
          <a:p>
            <a:pPr algn="l" indent="0" marL="0">
              <a:lnSpc>
                <a:spcPts val="900"/>
              </a:lnSpc>
              <a:buNone/>
            </a:pPr>
            <a:r>
              <a:rPr lang="en-US" sz="900" dirty="0">
                <a:solidFill>
                  <a:srgbClr val="D6E5EF"/>
                </a:solidFill>
                <a:latin typeface="Source Sans Pro" pitchFamily="34" charset="0"/>
                <a:ea typeface="Source Sans Pro" pitchFamily="34" charset="-122"/>
                <a:cs typeface="Source Sans Pro" pitchFamily="34" charset="-120"/>
              </a:rPr>
              <a:t>Management Accounting</a:t>
            </a:r>
            <a:endParaRPr lang="en-US" sz="900" dirty="0"/>
          </a:p>
        </p:txBody>
      </p:sp>
      <p:sp>
        <p:nvSpPr>
          <p:cNvPr id="13" name="Shape 10"/>
          <p:cNvSpPr/>
          <p:nvPr/>
        </p:nvSpPr>
        <p:spPr>
          <a:xfrm>
            <a:off x="9637514" y="10076855"/>
            <a:ext cx="119658" cy="119658"/>
          </a:xfrm>
          <a:prstGeom prst="roundRect">
            <a:avLst>
              <a:gd name="adj" fmla="val 15284"/>
            </a:avLst>
          </a:prstGeom>
          <a:solidFill>
            <a:srgbClr val="F763B4"/>
          </a:solidFill>
          <a:ln/>
        </p:spPr>
      </p:sp>
      <p:sp>
        <p:nvSpPr>
          <p:cNvPr id="14" name="Text 11"/>
          <p:cNvSpPr/>
          <p:nvPr/>
        </p:nvSpPr>
        <p:spPr>
          <a:xfrm>
            <a:off x="9818132" y="10076855"/>
            <a:ext cx="752594" cy="119658"/>
          </a:xfrm>
          <a:prstGeom prst="rect">
            <a:avLst/>
          </a:prstGeom>
          <a:noFill/>
          <a:ln/>
        </p:spPr>
        <p:txBody>
          <a:bodyPr wrap="none" lIns="0" tIns="0" rIns="0" bIns="0" rtlCol="0" anchor="t"/>
          <a:lstStyle/>
          <a:p>
            <a:pPr algn="l" indent="0" marL="0">
              <a:lnSpc>
                <a:spcPts val="900"/>
              </a:lnSpc>
              <a:buNone/>
            </a:pPr>
            <a:r>
              <a:rPr lang="en-US" sz="900" dirty="0">
                <a:solidFill>
                  <a:srgbClr val="D6E5EF"/>
                </a:solidFill>
                <a:latin typeface="Source Sans Pro" pitchFamily="34" charset="0"/>
                <a:ea typeface="Source Sans Pro" pitchFamily="34" charset="-122"/>
                <a:cs typeface="Source Sans Pro" pitchFamily="34" charset="-120"/>
              </a:rPr>
              <a:t>Tax Accounting</a:t>
            </a:r>
            <a:endParaRPr lang="en-US" sz="900" dirty="0"/>
          </a:p>
        </p:txBody>
      </p:sp>
      <p:sp>
        <p:nvSpPr>
          <p:cNvPr id="15" name="Shape 12"/>
          <p:cNvSpPr/>
          <p:nvPr/>
        </p:nvSpPr>
        <p:spPr>
          <a:xfrm>
            <a:off x="11574899" y="10076855"/>
            <a:ext cx="119658" cy="119658"/>
          </a:xfrm>
          <a:prstGeom prst="roundRect">
            <a:avLst>
              <a:gd name="adj" fmla="val 15284"/>
            </a:avLst>
          </a:prstGeom>
          <a:solidFill>
            <a:srgbClr val="FAA5D4"/>
          </a:solidFill>
          <a:ln/>
        </p:spPr>
      </p:sp>
      <p:sp>
        <p:nvSpPr>
          <p:cNvPr id="16" name="Text 13"/>
          <p:cNvSpPr/>
          <p:nvPr/>
        </p:nvSpPr>
        <p:spPr>
          <a:xfrm>
            <a:off x="11755517" y="10076855"/>
            <a:ext cx="1616512" cy="119658"/>
          </a:xfrm>
          <a:prstGeom prst="rect">
            <a:avLst/>
          </a:prstGeom>
          <a:noFill/>
          <a:ln/>
        </p:spPr>
        <p:txBody>
          <a:bodyPr wrap="none" lIns="0" tIns="0" rIns="0" bIns="0" rtlCol="0" anchor="t"/>
          <a:lstStyle/>
          <a:p>
            <a:pPr algn="l" indent="0" marL="0">
              <a:lnSpc>
                <a:spcPts val="900"/>
              </a:lnSpc>
              <a:buNone/>
            </a:pPr>
            <a:r>
              <a:rPr lang="en-US" sz="900" dirty="0">
                <a:solidFill>
                  <a:srgbClr val="D6E5EF"/>
                </a:solidFill>
                <a:latin typeface="Source Sans Pro" pitchFamily="34" charset="0"/>
                <a:ea typeface="Source Sans Pro" pitchFamily="34" charset="-122"/>
                <a:cs typeface="Source Sans Pro" pitchFamily="34" charset="-120"/>
              </a:rPr>
              <a:t>Accounting Information Systems</a:t>
            </a:r>
            <a:endParaRPr lang="en-US" sz="900" dirty="0"/>
          </a:p>
        </p:txBody>
      </p:sp>
      <p:sp>
        <p:nvSpPr>
          <p:cNvPr id="17" name="Text 14"/>
          <p:cNvSpPr/>
          <p:nvPr/>
        </p:nvSpPr>
        <p:spPr>
          <a:xfrm>
            <a:off x="418862" y="10331053"/>
            <a:ext cx="13792676" cy="382905"/>
          </a:xfrm>
          <a:prstGeom prst="rect">
            <a:avLst/>
          </a:prstGeom>
          <a:noFill/>
          <a:ln/>
        </p:spPr>
        <p:txBody>
          <a:bodyPr wrap="square" lIns="0" tIns="0" rIns="0" bIns="0" rtlCol="0" anchor="t"/>
          <a:lstStyle/>
          <a:p>
            <a:pPr algn="l" indent="0" marL="0">
              <a:lnSpc>
                <a:spcPts val="1500"/>
              </a:lnSpc>
              <a:buNone/>
            </a:pPr>
            <a:r>
              <a:rPr lang="en-US" sz="900" dirty="0">
                <a:solidFill>
                  <a:srgbClr val="D6E5EF"/>
                </a:solidFill>
                <a:latin typeface="Source Sans Pro" pitchFamily="34" charset="0"/>
                <a:ea typeface="Source Sans Pro" pitchFamily="34" charset="-122"/>
                <a:cs typeface="Source Sans Pro" pitchFamily="34" charset="-120"/>
              </a:rPr>
              <a:t>The chart illustrates the distribution of accounting research across major subspecialties. Financial accounting represents the largest share, reflecting its centrality to external reporting requirements and capital market impacts. Management accounting and auditing also constitute significant research focuses, examining internal decision-making processes and verification mechanisms respectively.</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686514" y="788908"/>
            <a:ext cx="11878270" cy="576977"/>
          </a:xfrm>
          <a:prstGeom prst="rect">
            <a:avLst/>
          </a:prstGeom>
          <a:noFill/>
          <a:ln/>
        </p:spPr>
        <p:txBody>
          <a:bodyPr wrap="none" lIns="0" tIns="0" rIns="0" bIns="0" rtlCol="0" anchor="t"/>
          <a:lstStyle/>
          <a:p>
            <a:pPr algn="l" indent="0" marL="0">
              <a:lnSpc>
                <a:spcPts val="4500"/>
              </a:lnSpc>
              <a:buNone/>
            </a:pPr>
            <a:r>
              <a:rPr lang="en-US" sz="3600" dirty="0">
                <a:solidFill>
                  <a:srgbClr val="F98AC7"/>
                </a:solidFill>
                <a:latin typeface="Lora" pitchFamily="34" charset="0"/>
                <a:ea typeface="Lora" pitchFamily="34" charset="-122"/>
                <a:cs typeface="Lora" pitchFamily="34" charset="-120"/>
              </a:rPr>
              <a:t>Special Considerations: Finance &amp; Accounting Research</a:t>
            </a:r>
            <a:endParaRPr lang="en-US" sz="3600" dirty="0"/>
          </a:p>
        </p:txBody>
      </p:sp>
      <p:sp>
        <p:nvSpPr>
          <p:cNvPr id="3" name="Text 1"/>
          <p:cNvSpPr/>
          <p:nvPr/>
        </p:nvSpPr>
        <p:spPr>
          <a:xfrm>
            <a:off x="686514" y="1758196"/>
            <a:ext cx="13257371" cy="941546"/>
          </a:xfrm>
          <a:prstGeom prst="rect">
            <a:avLst/>
          </a:prstGeom>
          <a:noFill/>
          <a:ln/>
        </p:spPr>
        <p:txBody>
          <a:bodyPr wrap="squar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Data availability and confidentiality present distinctive challenges in finance and accounting research. While public companies disclose standardised financial information, many crucial datasets remain proprietary or restricted, particularly for private firms, investment funds, or internal accounting processes. Researchers must navigate these limitations while ensuring data quality and addressing potential selection biases.</a:t>
            </a:r>
            <a:endParaRPr lang="en-US" sz="1500" dirty="0"/>
          </a:p>
        </p:txBody>
      </p:sp>
      <p:sp>
        <p:nvSpPr>
          <p:cNvPr id="4" name="Text 2"/>
          <p:cNvSpPr/>
          <p:nvPr/>
        </p:nvSpPr>
        <p:spPr>
          <a:xfrm>
            <a:off x="686514" y="2920365"/>
            <a:ext cx="13257371" cy="941546"/>
          </a:xfrm>
          <a:prstGeom prst="rect">
            <a:avLst/>
          </a:prstGeom>
          <a:noFill/>
          <a:ln/>
        </p:spPr>
        <p:txBody>
          <a:bodyPr wrap="squar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Case studies offer valuable methodological approaches for finance and accounting research, providing in-depth examination of specific organisations, transactions, or financial events. Similarly, simulations and analytical modelling help researchers understand complex financial systems, market behaviours, and accounting choices, particularly when experimenting with real financial markets is impractical or unethical.</a:t>
            </a:r>
            <a:endParaRPr lang="en-US" sz="1500" dirty="0"/>
          </a:p>
        </p:txBody>
      </p:sp>
      <p:sp>
        <p:nvSpPr>
          <p:cNvPr id="5" name="Text 3"/>
          <p:cNvSpPr/>
          <p:nvPr/>
        </p:nvSpPr>
        <p:spPr>
          <a:xfrm>
            <a:off x="686514" y="4082534"/>
            <a:ext cx="13257371" cy="941546"/>
          </a:xfrm>
          <a:prstGeom prst="rect">
            <a:avLst/>
          </a:prstGeom>
          <a:noFill/>
          <a:ln/>
        </p:spPr>
        <p:txBody>
          <a:bodyPr wrap="squar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The regulatory environment significantly influences both research questions and methodological approaches in these fields. Researchers must understand complex, evolving regulatory frameworks across jurisdictions, considering how standards, enforcement mechanisms, and compliance requirements shape financial and accounting practices and outcomes.</a:t>
            </a:r>
            <a:endParaRPr lang="en-US" sz="1500" dirty="0"/>
          </a:p>
        </p:txBody>
      </p:sp>
      <p:sp>
        <p:nvSpPr>
          <p:cNvPr id="6" name="Shape 4"/>
          <p:cNvSpPr/>
          <p:nvPr/>
        </p:nvSpPr>
        <p:spPr>
          <a:xfrm>
            <a:off x="686514" y="5465326"/>
            <a:ext cx="441365" cy="441365"/>
          </a:xfrm>
          <a:prstGeom prst="roundRect">
            <a:avLst>
              <a:gd name="adj" fmla="val 6667"/>
            </a:avLst>
          </a:prstGeom>
          <a:solidFill>
            <a:srgbClr val="444752"/>
          </a:solidFill>
          <a:ln/>
        </p:spPr>
      </p:sp>
      <p:pic>
        <p:nvPicPr>
          <p:cNvPr id="7" name="Image 0" descr="preencoded.png">    </p:cNvPr>
          <p:cNvPicPr>
            <a:picLocks noChangeAspect="1"/>
          </p:cNvPicPr>
          <p:nvPr/>
        </p:nvPicPr>
        <p:blipFill>
          <a:blip r:embed="rId1"/>
          <a:stretch>
            <a:fillRect/>
          </a:stretch>
        </p:blipFill>
        <p:spPr>
          <a:xfrm>
            <a:off x="768668" y="5512891"/>
            <a:ext cx="276939" cy="346115"/>
          </a:xfrm>
          <a:prstGeom prst="rect">
            <a:avLst/>
          </a:prstGeom>
        </p:spPr>
      </p:pic>
      <p:sp>
        <p:nvSpPr>
          <p:cNvPr id="8" name="Text 5"/>
          <p:cNvSpPr/>
          <p:nvPr/>
        </p:nvSpPr>
        <p:spPr>
          <a:xfrm>
            <a:off x="1323975" y="5465326"/>
            <a:ext cx="2510671" cy="288369"/>
          </a:xfrm>
          <a:prstGeom prst="rect">
            <a:avLst/>
          </a:prstGeom>
          <a:noFill/>
          <a:ln/>
        </p:spPr>
        <p:txBody>
          <a:bodyPr wrap="none" lIns="0" tIns="0" rIns="0" bIns="0" rtlCol="0" anchor="t"/>
          <a:lstStyle/>
          <a:p>
            <a:pPr algn="l" indent="0" marL="0">
              <a:lnSpc>
                <a:spcPts val="2250"/>
              </a:lnSpc>
              <a:buNone/>
            </a:pPr>
            <a:r>
              <a:rPr lang="en-US" sz="1800" dirty="0">
                <a:solidFill>
                  <a:srgbClr val="D6E5EF"/>
                </a:solidFill>
                <a:latin typeface="Lora" pitchFamily="34" charset="0"/>
                <a:ea typeface="Lora" pitchFamily="34" charset="-122"/>
                <a:cs typeface="Lora" pitchFamily="34" charset="-120"/>
              </a:rPr>
              <a:t>Data Access Challenges</a:t>
            </a:r>
            <a:endParaRPr lang="en-US" sz="1800" dirty="0"/>
          </a:p>
        </p:txBody>
      </p:sp>
      <p:sp>
        <p:nvSpPr>
          <p:cNvPr id="9" name="Text 6"/>
          <p:cNvSpPr/>
          <p:nvPr/>
        </p:nvSpPr>
        <p:spPr>
          <a:xfrm>
            <a:off x="1323975" y="5871329"/>
            <a:ext cx="3650933" cy="1569244"/>
          </a:xfrm>
          <a:prstGeom prst="rect">
            <a:avLst/>
          </a:prstGeom>
          <a:noFill/>
          <a:ln/>
        </p:spPr>
        <p:txBody>
          <a:bodyPr wrap="squar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Researchers face restricted access to proprietary trading data, confidential audit workpapers, and private company financials, requiring creative methodological solutions.</a:t>
            </a:r>
            <a:endParaRPr lang="en-US" sz="1500" dirty="0"/>
          </a:p>
        </p:txBody>
      </p:sp>
      <p:sp>
        <p:nvSpPr>
          <p:cNvPr id="10" name="Shape 7"/>
          <p:cNvSpPr/>
          <p:nvPr/>
        </p:nvSpPr>
        <p:spPr>
          <a:xfrm>
            <a:off x="5171003" y="5465326"/>
            <a:ext cx="441365" cy="441365"/>
          </a:xfrm>
          <a:prstGeom prst="roundRect">
            <a:avLst>
              <a:gd name="adj" fmla="val 6667"/>
            </a:avLst>
          </a:prstGeom>
          <a:solidFill>
            <a:srgbClr val="444752"/>
          </a:solidFill>
          <a:ln/>
        </p:spPr>
      </p:sp>
      <p:pic>
        <p:nvPicPr>
          <p:cNvPr id="11" name="Image 1" descr="preencoded.png">    </p:cNvPr>
          <p:cNvPicPr>
            <a:picLocks noChangeAspect="1"/>
          </p:cNvPicPr>
          <p:nvPr/>
        </p:nvPicPr>
        <p:blipFill>
          <a:blip r:embed="rId2"/>
          <a:stretch>
            <a:fillRect/>
          </a:stretch>
        </p:blipFill>
        <p:spPr>
          <a:xfrm>
            <a:off x="5253157" y="5512891"/>
            <a:ext cx="276939" cy="346115"/>
          </a:xfrm>
          <a:prstGeom prst="rect">
            <a:avLst/>
          </a:prstGeom>
        </p:spPr>
      </p:pic>
      <p:sp>
        <p:nvSpPr>
          <p:cNvPr id="12" name="Text 8"/>
          <p:cNvSpPr/>
          <p:nvPr/>
        </p:nvSpPr>
        <p:spPr>
          <a:xfrm>
            <a:off x="5808464" y="5465326"/>
            <a:ext cx="2452688" cy="288369"/>
          </a:xfrm>
          <a:prstGeom prst="rect">
            <a:avLst/>
          </a:prstGeom>
          <a:noFill/>
          <a:ln/>
        </p:spPr>
        <p:txBody>
          <a:bodyPr wrap="none" lIns="0" tIns="0" rIns="0" bIns="0" rtlCol="0" anchor="t"/>
          <a:lstStyle/>
          <a:p>
            <a:pPr algn="l" indent="0" marL="0">
              <a:lnSpc>
                <a:spcPts val="2250"/>
              </a:lnSpc>
              <a:buNone/>
            </a:pPr>
            <a:r>
              <a:rPr lang="en-US" sz="1800" dirty="0">
                <a:solidFill>
                  <a:srgbClr val="D6E5EF"/>
                </a:solidFill>
                <a:latin typeface="Lora" pitchFamily="34" charset="0"/>
                <a:ea typeface="Lora" pitchFamily="34" charset="-122"/>
                <a:cs typeface="Lora" pitchFamily="34" charset="-120"/>
              </a:rPr>
              <a:t>Regulatory Complexity</a:t>
            </a:r>
            <a:endParaRPr lang="en-US" sz="1800" dirty="0"/>
          </a:p>
        </p:txBody>
      </p:sp>
      <p:sp>
        <p:nvSpPr>
          <p:cNvPr id="13" name="Text 9"/>
          <p:cNvSpPr/>
          <p:nvPr/>
        </p:nvSpPr>
        <p:spPr>
          <a:xfrm>
            <a:off x="5808464" y="5871329"/>
            <a:ext cx="3650933" cy="1255395"/>
          </a:xfrm>
          <a:prstGeom prst="rect">
            <a:avLst/>
          </a:prstGeom>
          <a:noFill/>
          <a:ln/>
        </p:spPr>
        <p:txBody>
          <a:bodyPr wrap="squar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Studies must account for diverse accounting standards (IFRS, GAAP) and financial regulations that vary across countries and change over time.</a:t>
            </a:r>
            <a:endParaRPr lang="en-US" sz="1500" dirty="0"/>
          </a:p>
        </p:txBody>
      </p:sp>
      <p:sp>
        <p:nvSpPr>
          <p:cNvPr id="14" name="Shape 10"/>
          <p:cNvSpPr/>
          <p:nvPr/>
        </p:nvSpPr>
        <p:spPr>
          <a:xfrm>
            <a:off x="9655493" y="5465326"/>
            <a:ext cx="441365" cy="441365"/>
          </a:xfrm>
          <a:prstGeom prst="roundRect">
            <a:avLst>
              <a:gd name="adj" fmla="val 6667"/>
            </a:avLst>
          </a:prstGeom>
          <a:solidFill>
            <a:srgbClr val="444752"/>
          </a:solidFill>
          <a:ln/>
        </p:spPr>
      </p:sp>
      <p:pic>
        <p:nvPicPr>
          <p:cNvPr id="15" name="Image 2" descr="preencoded.png">    </p:cNvPr>
          <p:cNvPicPr>
            <a:picLocks noChangeAspect="1"/>
          </p:cNvPicPr>
          <p:nvPr/>
        </p:nvPicPr>
        <p:blipFill>
          <a:blip r:embed="rId3"/>
          <a:stretch>
            <a:fillRect/>
          </a:stretch>
        </p:blipFill>
        <p:spPr>
          <a:xfrm>
            <a:off x="9737646" y="5512891"/>
            <a:ext cx="276939" cy="346115"/>
          </a:xfrm>
          <a:prstGeom prst="rect">
            <a:avLst/>
          </a:prstGeom>
        </p:spPr>
      </p:pic>
      <p:sp>
        <p:nvSpPr>
          <p:cNvPr id="16" name="Text 11"/>
          <p:cNvSpPr/>
          <p:nvPr/>
        </p:nvSpPr>
        <p:spPr>
          <a:xfrm>
            <a:off x="10292953" y="5465326"/>
            <a:ext cx="2903339" cy="288369"/>
          </a:xfrm>
          <a:prstGeom prst="rect">
            <a:avLst/>
          </a:prstGeom>
          <a:noFill/>
          <a:ln/>
        </p:spPr>
        <p:txBody>
          <a:bodyPr wrap="none" lIns="0" tIns="0" rIns="0" bIns="0" rtlCol="0" anchor="t"/>
          <a:lstStyle/>
          <a:p>
            <a:pPr algn="l" indent="0" marL="0">
              <a:lnSpc>
                <a:spcPts val="2250"/>
              </a:lnSpc>
              <a:buNone/>
            </a:pPr>
            <a:r>
              <a:rPr lang="en-US" sz="1800" dirty="0">
                <a:solidFill>
                  <a:srgbClr val="D6E5EF"/>
                </a:solidFill>
                <a:latin typeface="Lora" pitchFamily="34" charset="0"/>
                <a:ea typeface="Lora" pitchFamily="34" charset="-122"/>
                <a:cs typeface="Lora" pitchFamily="34" charset="-120"/>
              </a:rPr>
              <a:t>Methodological Adaptation</a:t>
            </a:r>
            <a:endParaRPr lang="en-US" sz="1800" dirty="0"/>
          </a:p>
        </p:txBody>
      </p:sp>
      <p:sp>
        <p:nvSpPr>
          <p:cNvPr id="17" name="Text 12"/>
          <p:cNvSpPr/>
          <p:nvPr/>
        </p:nvSpPr>
        <p:spPr>
          <a:xfrm>
            <a:off x="10292953" y="5871329"/>
            <a:ext cx="3650933" cy="1255395"/>
          </a:xfrm>
          <a:prstGeom prst="rect">
            <a:avLst/>
          </a:prstGeom>
          <a:noFill/>
          <a:ln/>
        </p:spPr>
        <p:txBody>
          <a:bodyPr wrap="square" lIns="0" tIns="0" rIns="0" bIns="0" rtlCol="0" anchor="t"/>
          <a:lstStyle/>
          <a:p>
            <a:pPr algn="l" indent="0" marL="0">
              <a:lnSpc>
                <a:spcPts val="2450"/>
              </a:lnSpc>
              <a:buNone/>
            </a:pPr>
            <a:r>
              <a:rPr lang="en-US" sz="1500" dirty="0">
                <a:solidFill>
                  <a:srgbClr val="D6E5EF"/>
                </a:solidFill>
                <a:latin typeface="Source Sans Pro" pitchFamily="34" charset="0"/>
                <a:ea typeface="Source Sans Pro" pitchFamily="34" charset="-122"/>
                <a:cs typeface="Source Sans Pro" pitchFamily="34" charset="-120"/>
              </a:rPr>
              <a:t>Researchers employ specialised techniques like event studies, archival analysis, and natural experiments to address field-specific research questions.</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717352"/>
            <a:ext cx="5632490" cy="704017"/>
          </a:xfrm>
          <a:prstGeom prst="rect">
            <a:avLst/>
          </a:prstGeom>
          <a:noFill/>
          <a:ln/>
        </p:spPr>
        <p:txBody>
          <a:bodyPr wrap="none" lIns="0" tIns="0" rIns="0" bIns="0" rtlCol="0" anchor="t"/>
          <a:lstStyle/>
          <a:p>
            <a:pPr algn="l" indent="0" marL="0">
              <a:lnSpc>
                <a:spcPts val="5500"/>
              </a:lnSpc>
              <a:buNone/>
            </a:pPr>
            <a:r>
              <a:rPr lang="en-US" sz="4400" dirty="0">
                <a:solidFill>
                  <a:srgbClr val="F98AC7"/>
                </a:solidFill>
                <a:latin typeface="Lora" pitchFamily="34" charset="0"/>
                <a:ea typeface="Lora" pitchFamily="34" charset="-122"/>
                <a:cs typeface="Lora" pitchFamily="34" charset="-120"/>
              </a:rPr>
              <a:t>What is Research?</a:t>
            </a:r>
            <a:endParaRPr lang="en-US" sz="4400" dirty="0"/>
          </a:p>
        </p:txBody>
      </p:sp>
      <p:sp>
        <p:nvSpPr>
          <p:cNvPr id="3" name="Text 1"/>
          <p:cNvSpPr/>
          <p:nvPr/>
        </p:nvSpPr>
        <p:spPr>
          <a:xfrm>
            <a:off x="837724" y="1900118"/>
            <a:ext cx="12954952" cy="766048"/>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The term "research" originates from the French word "rechercher," meaning "to search again." It implies a careful, systematic, patient study and investigation in some field of knowledge, undertaken to establish facts or principles.</a:t>
            </a:r>
            <a:endParaRPr lang="en-US" sz="1850" dirty="0"/>
          </a:p>
        </p:txBody>
      </p:sp>
      <p:sp>
        <p:nvSpPr>
          <p:cNvPr id="4" name="Text 2"/>
          <p:cNvSpPr/>
          <p:nvPr/>
        </p:nvSpPr>
        <p:spPr>
          <a:xfrm>
            <a:off x="837724" y="2935367"/>
            <a:ext cx="12954952" cy="766048"/>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Common dictionary definitions describe research as a "systematic investigation" or "diligent inquiry" aimed at discovering new information or reaching a new understanding. Research goes beyond casual observation or information gathering.</a:t>
            </a:r>
            <a:endParaRPr lang="en-US" sz="1850" dirty="0"/>
          </a:p>
        </p:txBody>
      </p:sp>
      <p:sp>
        <p:nvSpPr>
          <p:cNvPr id="5" name="Text 3"/>
          <p:cNvSpPr/>
          <p:nvPr/>
        </p:nvSpPr>
        <p:spPr>
          <a:xfrm>
            <a:off x="837724" y="3970615"/>
            <a:ext cx="12954952" cy="766048"/>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Unlike routine enquiry, research demands rigorous methodology, objectivity, and critical analysis. It seeks to advance knowledge rather than merely compile existing information, requiring original thought and systematic procedures.</a:t>
            </a:r>
            <a:endParaRPr lang="en-US" sz="1850" dirty="0"/>
          </a:p>
        </p:txBody>
      </p:sp>
      <p:sp>
        <p:nvSpPr>
          <p:cNvPr id="6" name="Shape 4"/>
          <p:cNvSpPr/>
          <p:nvPr/>
        </p:nvSpPr>
        <p:spPr>
          <a:xfrm>
            <a:off x="837724" y="5005864"/>
            <a:ext cx="4158734" cy="2506266"/>
          </a:xfrm>
          <a:prstGeom prst="roundRect">
            <a:avLst>
              <a:gd name="adj" fmla="val 1433"/>
            </a:avLst>
          </a:prstGeom>
          <a:solidFill>
            <a:srgbClr val="444752"/>
          </a:solidFill>
          <a:ln/>
        </p:spPr>
      </p:sp>
      <p:sp>
        <p:nvSpPr>
          <p:cNvPr id="7" name="Text 5"/>
          <p:cNvSpPr/>
          <p:nvPr/>
        </p:nvSpPr>
        <p:spPr>
          <a:xfrm>
            <a:off x="1077039" y="5245179"/>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D6E5EF"/>
                </a:solidFill>
                <a:latin typeface="Lora" pitchFamily="34" charset="0"/>
                <a:ea typeface="Lora" pitchFamily="34" charset="-122"/>
                <a:cs typeface="Lora" pitchFamily="34" charset="-120"/>
              </a:rPr>
              <a:t>Investigation</a:t>
            </a:r>
            <a:endParaRPr lang="en-US" sz="2200" dirty="0"/>
          </a:p>
        </p:txBody>
      </p:sp>
      <p:sp>
        <p:nvSpPr>
          <p:cNvPr id="8" name="Text 6"/>
          <p:cNvSpPr/>
          <p:nvPr/>
        </p:nvSpPr>
        <p:spPr>
          <a:xfrm>
            <a:off x="1077039" y="5740718"/>
            <a:ext cx="3680103" cy="1532096"/>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A careful, detailed examination or inquiry into a subject to discover new facts or information, using appropriate methodologies.</a:t>
            </a:r>
            <a:endParaRPr lang="en-US" sz="1850" dirty="0"/>
          </a:p>
        </p:txBody>
      </p:sp>
      <p:sp>
        <p:nvSpPr>
          <p:cNvPr id="9" name="Shape 7"/>
          <p:cNvSpPr/>
          <p:nvPr/>
        </p:nvSpPr>
        <p:spPr>
          <a:xfrm>
            <a:off x="5235773" y="5005864"/>
            <a:ext cx="4158734" cy="2506266"/>
          </a:xfrm>
          <a:prstGeom prst="roundRect">
            <a:avLst>
              <a:gd name="adj" fmla="val 1433"/>
            </a:avLst>
          </a:prstGeom>
          <a:solidFill>
            <a:srgbClr val="444752"/>
          </a:solidFill>
          <a:ln/>
        </p:spPr>
      </p:sp>
      <p:sp>
        <p:nvSpPr>
          <p:cNvPr id="10" name="Text 8"/>
          <p:cNvSpPr/>
          <p:nvPr/>
        </p:nvSpPr>
        <p:spPr>
          <a:xfrm>
            <a:off x="5475089" y="5245179"/>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D6E5EF"/>
                </a:solidFill>
                <a:latin typeface="Lora" pitchFamily="34" charset="0"/>
                <a:ea typeface="Lora" pitchFamily="34" charset="-122"/>
                <a:cs typeface="Lora" pitchFamily="34" charset="-120"/>
              </a:rPr>
              <a:t>Knowledge Creation</a:t>
            </a:r>
            <a:endParaRPr lang="en-US" sz="2200" dirty="0"/>
          </a:p>
        </p:txBody>
      </p:sp>
      <p:sp>
        <p:nvSpPr>
          <p:cNvPr id="11" name="Text 9"/>
          <p:cNvSpPr/>
          <p:nvPr/>
        </p:nvSpPr>
        <p:spPr>
          <a:xfrm>
            <a:off x="5475089" y="5740718"/>
            <a:ext cx="3680103" cy="1532096"/>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The process of generating new understandings, theories, or interpretations that expand existing knowledge boundaries.</a:t>
            </a:r>
            <a:endParaRPr lang="en-US" sz="1850" dirty="0"/>
          </a:p>
        </p:txBody>
      </p:sp>
      <p:sp>
        <p:nvSpPr>
          <p:cNvPr id="12" name="Shape 10"/>
          <p:cNvSpPr/>
          <p:nvPr/>
        </p:nvSpPr>
        <p:spPr>
          <a:xfrm>
            <a:off x="9633823" y="5005864"/>
            <a:ext cx="4158734" cy="2506266"/>
          </a:xfrm>
          <a:prstGeom prst="roundRect">
            <a:avLst>
              <a:gd name="adj" fmla="val 1433"/>
            </a:avLst>
          </a:prstGeom>
          <a:solidFill>
            <a:srgbClr val="444752"/>
          </a:solidFill>
          <a:ln/>
        </p:spPr>
      </p:sp>
      <p:sp>
        <p:nvSpPr>
          <p:cNvPr id="13" name="Text 11"/>
          <p:cNvSpPr/>
          <p:nvPr/>
        </p:nvSpPr>
        <p:spPr>
          <a:xfrm>
            <a:off x="9873139" y="5245179"/>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D6E5EF"/>
                </a:solidFill>
                <a:latin typeface="Lora" pitchFamily="34" charset="0"/>
                <a:ea typeface="Lora" pitchFamily="34" charset="-122"/>
                <a:cs typeface="Lora" pitchFamily="34" charset="-120"/>
              </a:rPr>
              <a:t>Problem Solving</a:t>
            </a:r>
            <a:endParaRPr lang="en-US" sz="2200" dirty="0"/>
          </a:p>
        </p:txBody>
      </p:sp>
      <p:sp>
        <p:nvSpPr>
          <p:cNvPr id="14" name="Text 12"/>
          <p:cNvSpPr/>
          <p:nvPr/>
        </p:nvSpPr>
        <p:spPr>
          <a:xfrm>
            <a:off x="9873139" y="5740718"/>
            <a:ext cx="3680103" cy="1532096"/>
          </a:xfrm>
          <a:prstGeom prst="rect">
            <a:avLst/>
          </a:prstGeom>
          <a:noFill/>
          <a:ln/>
        </p:spPr>
        <p:txBody>
          <a:bodyPr wrap="square" lIns="0" tIns="0" rIns="0" bIns="0" rtlCol="0" anchor="t"/>
          <a:lstStyle/>
          <a:p>
            <a:pPr algn="l" indent="0" marL="0">
              <a:lnSpc>
                <a:spcPts val="3000"/>
              </a:lnSpc>
              <a:buNone/>
            </a:pPr>
            <a:r>
              <a:rPr lang="en-US" sz="1850" dirty="0">
                <a:solidFill>
                  <a:srgbClr val="D6E5EF"/>
                </a:solidFill>
                <a:latin typeface="Source Sans Pro" pitchFamily="34" charset="0"/>
                <a:ea typeface="Source Sans Pro" pitchFamily="34" charset="-122"/>
                <a:cs typeface="Source Sans Pro" pitchFamily="34" charset="-120"/>
              </a:rPr>
              <a:t>The application of systematic inquiry to address specific questions, challenges, or gaps in understanding within a discipline.</a:t>
            </a:r>
            <a:endParaRPr lang="en-US" sz="18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693063" y="544592"/>
            <a:ext cx="9126379" cy="582454"/>
          </a:xfrm>
          <a:prstGeom prst="rect">
            <a:avLst/>
          </a:prstGeom>
          <a:noFill/>
          <a:ln/>
        </p:spPr>
        <p:txBody>
          <a:bodyPr wrap="none" lIns="0" tIns="0" rIns="0" bIns="0" rtlCol="0" anchor="t"/>
          <a:lstStyle/>
          <a:p>
            <a:pPr algn="l" indent="0" marL="0">
              <a:lnSpc>
                <a:spcPts val="4550"/>
              </a:lnSpc>
              <a:buNone/>
            </a:pPr>
            <a:r>
              <a:rPr lang="en-US" sz="3650" dirty="0">
                <a:solidFill>
                  <a:srgbClr val="F98AC7"/>
                </a:solidFill>
                <a:latin typeface="Lora" pitchFamily="34" charset="0"/>
                <a:ea typeface="Lora" pitchFamily="34" charset="-122"/>
                <a:cs typeface="Lora" pitchFamily="34" charset="-120"/>
              </a:rPr>
              <a:t>Conclusion: Key Principles and Takeaways</a:t>
            </a:r>
            <a:endParaRPr lang="en-US" sz="3650" dirty="0"/>
          </a:p>
        </p:txBody>
      </p:sp>
      <p:sp>
        <p:nvSpPr>
          <p:cNvPr id="3" name="Text 1"/>
          <p:cNvSpPr/>
          <p:nvPr/>
        </p:nvSpPr>
        <p:spPr>
          <a:xfrm>
            <a:off x="693063" y="1523047"/>
            <a:ext cx="13244274" cy="950119"/>
          </a:xfrm>
          <a:prstGeom prst="rect">
            <a:avLst/>
          </a:prstGeom>
          <a:noFill/>
          <a:ln/>
        </p:spPr>
        <p:txBody>
          <a:bodyPr wrap="square" lIns="0" tIns="0" rIns="0" bIns="0" rtlCol="0" anchor="t"/>
          <a:lstStyle/>
          <a:p>
            <a:pPr algn="l" indent="0" marL="0">
              <a:lnSpc>
                <a:spcPts val="2450"/>
              </a:lnSpc>
              <a:buNone/>
            </a:pPr>
            <a:r>
              <a:rPr lang="en-US" sz="1550" dirty="0">
                <a:solidFill>
                  <a:srgbClr val="D6E5EF"/>
                </a:solidFill>
                <a:latin typeface="Source Sans Pro" pitchFamily="34" charset="0"/>
                <a:ea typeface="Source Sans Pro" pitchFamily="34" charset="-122"/>
                <a:cs typeface="Source Sans Pro" pitchFamily="34" charset="-120"/>
              </a:rPr>
              <a:t>Sound research methodology forms the foundation of credible inquiry, regardless of discipline. Throughout this presentation, we have examined how research, defined as systematic investigation aimed at discovering new knowledge, requires rigorous adherence to methodological principles including objectivity, precision, and verifiability.</a:t>
            </a:r>
            <a:endParaRPr lang="en-US" sz="1550" dirty="0"/>
          </a:p>
        </p:txBody>
      </p:sp>
      <p:sp>
        <p:nvSpPr>
          <p:cNvPr id="4" name="Text 2"/>
          <p:cNvSpPr/>
          <p:nvPr/>
        </p:nvSpPr>
        <p:spPr>
          <a:xfrm>
            <a:off x="693063" y="2695932"/>
            <a:ext cx="13244274" cy="950119"/>
          </a:xfrm>
          <a:prstGeom prst="rect">
            <a:avLst/>
          </a:prstGeom>
          <a:noFill/>
          <a:ln/>
        </p:spPr>
        <p:txBody>
          <a:bodyPr wrap="square" lIns="0" tIns="0" rIns="0" bIns="0" rtlCol="0" anchor="t"/>
          <a:lstStyle/>
          <a:p>
            <a:pPr algn="l" indent="0" marL="0">
              <a:lnSpc>
                <a:spcPts val="2450"/>
              </a:lnSpc>
              <a:buNone/>
            </a:pPr>
            <a:r>
              <a:rPr lang="en-US" sz="1550" dirty="0">
                <a:solidFill>
                  <a:srgbClr val="D6E5EF"/>
                </a:solidFill>
                <a:latin typeface="Source Sans Pro" pitchFamily="34" charset="0"/>
                <a:ea typeface="Source Sans Pro" pitchFamily="34" charset="-122"/>
                <a:cs typeface="Source Sans Pro" pitchFamily="34" charset="-120"/>
              </a:rPr>
              <a:t>The specific applications within finance and accounting research demonstrate how methodological approaches must adapt to discipline-specific challenges while maintaining core research principles. These fields exemplify the balance between theoretical advancement and practical application, often addressing complex real-world problems through sophisticated methodological techniques.</a:t>
            </a:r>
            <a:endParaRPr lang="en-US" sz="1550" dirty="0"/>
          </a:p>
        </p:txBody>
      </p:sp>
      <p:sp>
        <p:nvSpPr>
          <p:cNvPr id="5" name="Text 3"/>
          <p:cNvSpPr/>
          <p:nvPr/>
        </p:nvSpPr>
        <p:spPr>
          <a:xfrm>
            <a:off x="693063" y="3868817"/>
            <a:ext cx="13244274" cy="950119"/>
          </a:xfrm>
          <a:prstGeom prst="rect">
            <a:avLst/>
          </a:prstGeom>
          <a:noFill/>
          <a:ln/>
        </p:spPr>
        <p:txBody>
          <a:bodyPr wrap="square" lIns="0" tIns="0" rIns="0" bIns="0" rtlCol="0" anchor="t"/>
          <a:lstStyle/>
          <a:p>
            <a:pPr algn="l" indent="0" marL="0">
              <a:lnSpc>
                <a:spcPts val="2450"/>
              </a:lnSpc>
              <a:buNone/>
            </a:pPr>
            <a:r>
              <a:rPr lang="en-US" sz="1550" dirty="0">
                <a:solidFill>
                  <a:srgbClr val="D6E5EF"/>
                </a:solidFill>
                <a:latin typeface="Source Sans Pro" pitchFamily="34" charset="0"/>
                <a:ea typeface="Source Sans Pro" pitchFamily="34" charset="-122"/>
                <a:cs typeface="Source Sans Pro" pitchFamily="34" charset="-120"/>
              </a:rPr>
              <a:t>Moving forward, maintaining methodological rigour remains essential for producing valid, reliable research outcomes in an increasingly complex research landscape. As interdisciplinary approaches expand and new analytical tools emerge, researchers must combine methodological innovation with fundamental research principles to advance knowledge effectively.</a:t>
            </a:r>
            <a:endParaRPr lang="en-US" sz="1550" dirty="0"/>
          </a:p>
        </p:txBody>
      </p:sp>
      <p:pic>
        <p:nvPicPr>
          <p:cNvPr id="6" name="Image 0" descr="preencoded.png">    </p:cNvPr>
          <p:cNvPicPr>
            <a:picLocks noChangeAspect="1"/>
          </p:cNvPicPr>
          <p:nvPr/>
        </p:nvPicPr>
        <p:blipFill>
          <a:blip r:embed="rId1"/>
          <a:stretch>
            <a:fillRect/>
          </a:stretch>
        </p:blipFill>
        <p:spPr>
          <a:xfrm>
            <a:off x="693063" y="5041702"/>
            <a:ext cx="3311009" cy="792123"/>
          </a:xfrm>
          <a:prstGeom prst="rect">
            <a:avLst/>
          </a:prstGeom>
        </p:spPr>
      </p:pic>
      <p:sp>
        <p:nvSpPr>
          <p:cNvPr id="7" name="Text 4"/>
          <p:cNvSpPr/>
          <p:nvPr/>
        </p:nvSpPr>
        <p:spPr>
          <a:xfrm>
            <a:off x="891064" y="6130885"/>
            <a:ext cx="2329934" cy="291227"/>
          </a:xfrm>
          <a:prstGeom prst="rect">
            <a:avLst/>
          </a:prstGeom>
          <a:noFill/>
          <a:ln/>
        </p:spPr>
        <p:txBody>
          <a:bodyPr wrap="none" lIns="0" tIns="0" rIns="0" bIns="0" rtlCol="0" anchor="t"/>
          <a:lstStyle/>
          <a:p>
            <a:pPr algn="l" indent="0" marL="0">
              <a:lnSpc>
                <a:spcPts val="2250"/>
              </a:lnSpc>
              <a:buNone/>
            </a:pPr>
            <a:r>
              <a:rPr lang="en-US" sz="1800" dirty="0">
                <a:solidFill>
                  <a:srgbClr val="D6E5EF"/>
                </a:solidFill>
                <a:latin typeface="Lora" pitchFamily="34" charset="0"/>
                <a:ea typeface="Lora" pitchFamily="34" charset="-122"/>
                <a:cs typeface="Lora" pitchFamily="34" charset="-120"/>
              </a:rPr>
              <a:t>Systematic Approach</a:t>
            </a:r>
            <a:endParaRPr lang="en-US" sz="1800" dirty="0"/>
          </a:p>
        </p:txBody>
      </p:sp>
      <p:sp>
        <p:nvSpPr>
          <p:cNvPr id="8" name="Text 5"/>
          <p:cNvSpPr/>
          <p:nvPr/>
        </p:nvSpPr>
        <p:spPr>
          <a:xfrm>
            <a:off x="891064" y="6540937"/>
            <a:ext cx="2915007" cy="950119"/>
          </a:xfrm>
          <a:prstGeom prst="rect">
            <a:avLst/>
          </a:prstGeom>
          <a:noFill/>
          <a:ln/>
        </p:spPr>
        <p:txBody>
          <a:bodyPr wrap="square" lIns="0" tIns="0" rIns="0" bIns="0" rtlCol="0" anchor="t"/>
          <a:lstStyle/>
          <a:p>
            <a:pPr algn="l" indent="0" marL="0">
              <a:lnSpc>
                <a:spcPts val="2450"/>
              </a:lnSpc>
              <a:buNone/>
            </a:pPr>
            <a:r>
              <a:rPr lang="en-US" sz="1550" dirty="0">
                <a:solidFill>
                  <a:srgbClr val="D6E5EF"/>
                </a:solidFill>
                <a:latin typeface="Source Sans Pro" pitchFamily="34" charset="0"/>
                <a:ea typeface="Source Sans Pro" pitchFamily="34" charset="-122"/>
                <a:cs typeface="Source Sans Pro" pitchFamily="34" charset="-120"/>
              </a:rPr>
              <a:t>Follow structured processes from question formulation through methodology to conclusion</a:t>
            </a:r>
            <a:endParaRPr lang="en-US" sz="1550" dirty="0"/>
          </a:p>
        </p:txBody>
      </p:sp>
      <p:pic>
        <p:nvPicPr>
          <p:cNvPr id="9" name="Image 1" descr="preencoded.png">    </p:cNvPr>
          <p:cNvPicPr>
            <a:picLocks noChangeAspect="1"/>
          </p:cNvPicPr>
          <p:nvPr/>
        </p:nvPicPr>
        <p:blipFill>
          <a:blip r:embed="rId2"/>
          <a:stretch>
            <a:fillRect/>
          </a:stretch>
        </p:blipFill>
        <p:spPr>
          <a:xfrm>
            <a:off x="4004072" y="5041702"/>
            <a:ext cx="3311128" cy="792123"/>
          </a:xfrm>
          <a:prstGeom prst="rect">
            <a:avLst/>
          </a:prstGeom>
        </p:spPr>
      </p:pic>
      <p:sp>
        <p:nvSpPr>
          <p:cNvPr id="10" name="Text 6"/>
          <p:cNvSpPr/>
          <p:nvPr/>
        </p:nvSpPr>
        <p:spPr>
          <a:xfrm>
            <a:off x="4202073" y="6130885"/>
            <a:ext cx="2329934" cy="291227"/>
          </a:xfrm>
          <a:prstGeom prst="rect">
            <a:avLst/>
          </a:prstGeom>
          <a:noFill/>
          <a:ln/>
        </p:spPr>
        <p:txBody>
          <a:bodyPr wrap="none" lIns="0" tIns="0" rIns="0" bIns="0" rtlCol="0" anchor="t"/>
          <a:lstStyle/>
          <a:p>
            <a:pPr algn="l" indent="0" marL="0">
              <a:lnSpc>
                <a:spcPts val="2250"/>
              </a:lnSpc>
              <a:buNone/>
            </a:pPr>
            <a:r>
              <a:rPr lang="en-US" sz="1800" dirty="0">
                <a:solidFill>
                  <a:srgbClr val="D6E5EF"/>
                </a:solidFill>
                <a:latin typeface="Lora" pitchFamily="34" charset="0"/>
                <a:ea typeface="Lora" pitchFamily="34" charset="-122"/>
                <a:cs typeface="Lora" pitchFamily="34" charset="-120"/>
              </a:rPr>
              <a:t>Ethical Integrity</a:t>
            </a:r>
            <a:endParaRPr lang="en-US" sz="1800" dirty="0"/>
          </a:p>
        </p:txBody>
      </p:sp>
      <p:sp>
        <p:nvSpPr>
          <p:cNvPr id="11" name="Text 7"/>
          <p:cNvSpPr/>
          <p:nvPr/>
        </p:nvSpPr>
        <p:spPr>
          <a:xfrm>
            <a:off x="4202073" y="6540937"/>
            <a:ext cx="2915126" cy="950119"/>
          </a:xfrm>
          <a:prstGeom prst="rect">
            <a:avLst/>
          </a:prstGeom>
          <a:noFill/>
          <a:ln/>
        </p:spPr>
        <p:txBody>
          <a:bodyPr wrap="square" lIns="0" tIns="0" rIns="0" bIns="0" rtlCol="0" anchor="t"/>
          <a:lstStyle/>
          <a:p>
            <a:pPr algn="l" indent="0" marL="0">
              <a:lnSpc>
                <a:spcPts val="2450"/>
              </a:lnSpc>
              <a:buNone/>
            </a:pPr>
            <a:r>
              <a:rPr lang="en-US" sz="1550" dirty="0">
                <a:solidFill>
                  <a:srgbClr val="D6E5EF"/>
                </a:solidFill>
                <a:latin typeface="Source Sans Pro" pitchFamily="34" charset="0"/>
                <a:ea typeface="Source Sans Pro" pitchFamily="34" charset="-122"/>
                <a:cs typeface="Source Sans Pro" pitchFamily="34" charset="-120"/>
              </a:rPr>
              <a:t>Maintain transparency, honesty and respect for participants throughout research</a:t>
            </a:r>
            <a:endParaRPr lang="en-US" sz="1550" dirty="0"/>
          </a:p>
        </p:txBody>
      </p:sp>
      <p:pic>
        <p:nvPicPr>
          <p:cNvPr id="12" name="Image 2" descr="preencoded.png">    </p:cNvPr>
          <p:cNvPicPr>
            <a:picLocks noChangeAspect="1"/>
          </p:cNvPicPr>
          <p:nvPr/>
        </p:nvPicPr>
        <p:blipFill>
          <a:blip r:embed="rId3"/>
          <a:stretch>
            <a:fillRect/>
          </a:stretch>
        </p:blipFill>
        <p:spPr>
          <a:xfrm>
            <a:off x="7315200" y="5041702"/>
            <a:ext cx="3311009" cy="792123"/>
          </a:xfrm>
          <a:prstGeom prst="rect">
            <a:avLst/>
          </a:prstGeom>
        </p:spPr>
      </p:pic>
      <p:sp>
        <p:nvSpPr>
          <p:cNvPr id="13" name="Text 8"/>
          <p:cNvSpPr/>
          <p:nvPr/>
        </p:nvSpPr>
        <p:spPr>
          <a:xfrm>
            <a:off x="7513201" y="6130885"/>
            <a:ext cx="2329934" cy="291227"/>
          </a:xfrm>
          <a:prstGeom prst="rect">
            <a:avLst/>
          </a:prstGeom>
          <a:noFill/>
          <a:ln/>
        </p:spPr>
        <p:txBody>
          <a:bodyPr wrap="none" lIns="0" tIns="0" rIns="0" bIns="0" rtlCol="0" anchor="t"/>
          <a:lstStyle/>
          <a:p>
            <a:pPr algn="l" indent="0" marL="0">
              <a:lnSpc>
                <a:spcPts val="2250"/>
              </a:lnSpc>
              <a:buNone/>
            </a:pPr>
            <a:r>
              <a:rPr lang="en-US" sz="1800" dirty="0">
                <a:solidFill>
                  <a:srgbClr val="D6E5EF"/>
                </a:solidFill>
                <a:latin typeface="Lora" pitchFamily="34" charset="0"/>
                <a:ea typeface="Lora" pitchFamily="34" charset="-122"/>
                <a:cs typeface="Lora" pitchFamily="34" charset="-120"/>
              </a:rPr>
              <a:t>Critical Analysis</a:t>
            </a:r>
            <a:endParaRPr lang="en-US" sz="1800" dirty="0"/>
          </a:p>
        </p:txBody>
      </p:sp>
      <p:sp>
        <p:nvSpPr>
          <p:cNvPr id="14" name="Text 9"/>
          <p:cNvSpPr/>
          <p:nvPr/>
        </p:nvSpPr>
        <p:spPr>
          <a:xfrm>
            <a:off x="7513201" y="6540937"/>
            <a:ext cx="2915007" cy="633413"/>
          </a:xfrm>
          <a:prstGeom prst="rect">
            <a:avLst/>
          </a:prstGeom>
          <a:noFill/>
          <a:ln/>
        </p:spPr>
        <p:txBody>
          <a:bodyPr wrap="square" lIns="0" tIns="0" rIns="0" bIns="0" rtlCol="0" anchor="t"/>
          <a:lstStyle/>
          <a:p>
            <a:pPr algn="l" indent="0" marL="0">
              <a:lnSpc>
                <a:spcPts val="2450"/>
              </a:lnSpc>
              <a:buNone/>
            </a:pPr>
            <a:r>
              <a:rPr lang="en-US" sz="1550" dirty="0">
                <a:solidFill>
                  <a:srgbClr val="D6E5EF"/>
                </a:solidFill>
                <a:latin typeface="Source Sans Pro" pitchFamily="34" charset="0"/>
                <a:ea typeface="Source Sans Pro" pitchFamily="34" charset="-122"/>
                <a:cs typeface="Source Sans Pro" pitchFamily="34" charset="-120"/>
              </a:rPr>
              <a:t>Evaluate evidence objectively and consider alternative explanations</a:t>
            </a:r>
            <a:endParaRPr lang="en-US" sz="1550" dirty="0"/>
          </a:p>
        </p:txBody>
      </p:sp>
      <p:pic>
        <p:nvPicPr>
          <p:cNvPr id="15" name="Image 3" descr="preencoded.png">    </p:cNvPr>
          <p:cNvPicPr>
            <a:picLocks noChangeAspect="1"/>
          </p:cNvPicPr>
          <p:nvPr/>
        </p:nvPicPr>
        <p:blipFill>
          <a:blip r:embed="rId4"/>
          <a:stretch>
            <a:fillRect/>
          </a:stretch>
        </p:blipFill>
        <p:spPr>
          <a:xfrm>
            <a:off x="10626209" y="5041702"/>
            <a:ext cx="3311128" cy="792123"/>
          </a:xfrm>
          <a:prstGeom prst="rect">
            <a:avLst/>
          </a:prstGeom>
        </p:spPr>
      </p:pic>
      <p:sp>
        <p:nvSpPr>
          <p:cNvPr id="16" name="Text 10"/>
          <p:cNvSpPr/>
          <p:nvPr/>
        </p:nvSpPr>
        <p:spPr>
          <a:xfrm>
            <a:off x="10824210" y="6130885"/>
            <a:ext cx="2692718" cy="291227"/>
          </a:xfrm>
          <a:prstGeom prst="rect">
            <a:avLst/>
          </a:prstGeom>
          <a:noFill/>
          <a:ln/>
        </p:spPr>
        <p:txBody>
          <a:bodyPr wrap="none" lIns="0" tIns="0" rIns="0" bIns="0" rtlCol="0" anchor="t"/>
          <a:lstStyle/>
          <a:p>
            <a:pPr algn="l" indent="0" marL="0">
              <a:lnSpc>
                <a:spcPts val="2250"/>
              </a:lnSpc>
              <a:buNone/>
            </a:pPr>
            <a:r>
              <a:rPr lang="en-US" sz="1800" dirty="0">
                <a:solidFill>
                  <a:srgbClr val="D6E5EF"/>
                </a:solidFill>
                <a:latin typeface="Lora" pitchFamily="34" charset="0"/>
                <a:ea typeface="Lora" pitchFamily="34" charset="-122"/>
                <a:cs typeface="Lora" pitchFamily="34" charset="-120"/>
              </a:rPr>
              <a:t>Community Engagement</a:t>
            </a:r>
            <a:endParaRPr lang="en-US" sz="1800" dirty="0"/>
          </a:p>
        </p:txBody>
      </p:sp>
      <p:sp>
        <p:nvSpPr>
          <p:cNvPr id="17" name="Text 11"/>
          <p:cNvSpPr/>
          <p:nvPr/>
        </p:nvSpPr>
        <p:spPr>
          <a:xfrm>
            <a:off x="10824210" y="6540937"/>
            <a:ext cx="2915126" cy="950119"/>
          </a:xfrm>
          <a:prstGeom prst="rect">
            <a:avLst/>
          </a:prstGeom>
          <a:noFill/>
          <a:ln/>
        </p:spPr>
        <p:txBody>
          <a:bodyPr wrap="square" lIns="0" tIns="0" rIns="0" bIns="0" rtlCol="0" anchor="t"/>
          <a:lstStyle/>
          <a:p>
            <a:pPr algn="l" indent="0" marL="0">
              <a:lnSpc>
                <a:spcPts val="2450"/>
              </a:lnSpc>
              <a:buNone/>
            </a:pPr>
            <a:r>
              <a:rPr lang="en-US" sz="1550" dirty="0">
                <a:solidFill>
                  <a:srgbClr val="D6E5EF"/>
                </a:solidFill>
                <a:latin typeface="Source Sans Pro" pitchFamily="34" charset="0"/>
                <a:ea typeface="Source Sans Pro" pitchFamily="34" charset="-122"/>
                <a:cs typeface="Source Sans Pro" pitchFamily="34" charset="-120"/>
              </a:rPr>
              <a:t>Contribute to knowledge through publication and peer review processes</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97587" y="548045"/>
            <a:ext cx="6719411" cy="586145"/>
          </a:xfrm>
          <a:prstGeom prst="rect">
            <a:avLst/>
          </a:prstGeom>
          <a:noFill/>
          <a:ln/>
        </p:spPr>
        <p:txBody>
          <a:bodyPr wrap="none" lIns="0" tIns="0" rIns="0" bIns="0" rtlCol="0" anchor="t"/>
          <a:lstStyle/>
          <a:p>
            <a:pPr algn="l" indent="0" marL="0">
              <a:lnSpc>
                <a:spcPts val="4600"/>
              </a:lnSpc>
              <a:buNone/>
            </a:pPr>
            <a:r>
              <a:rPr lang="en-US" sz="3650" dirty="0">
                <a:solidFill>
                  <a:srgbClr val="F98AC7"/>
                </a:solidFill>
                <a:latin typeface="Lora" pitchFamily="34" charset="0"/>
                <a:ea typeface="Lora" pitchFamily="34" charset="-122"/>
                <a:cs typeface="Lora" pitchFamily="34" charset="-120"/>
              </a:rPr>
              <a:t>Scientific Meaning of Research</a:t>
            </a:r>
            <a:endParaRPr lang="en-US" sz="3650" dirty="0"/>
          </a:p>
        </p:txBody>
      </p:sp>
      <p:sp>
        <p:nvSpPr>
          <p:cNvPr id="3" name="Text 1"/>
          <p:cNvSpPr/>
          <p:nvPr/>
        </p:nvSpPr>
        <p:spPr>
          <a:xfrm>
            <a:off x="697587" y="1532811"/>
            <a:ext cx="13235226" cy="637699"/>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Scientific research represents a formal, systematic approach to investigation characterised by controlled, empirical, and critical analysis. It requires precision in defining concepts, following established methodological protocols, and maintaining objectivity throughout the process.</a:t>
            </a:r>
            <a:endParaRPr lang="en-US" sz="1550" dirty="0"/>
          </a:p>
        </p:txBody>
      </p:sp>
      <p:sp>
        <p:nvSpPr>
          <p:cNvPr id="4" name="Text 2"/>
          <p:cNvSpPr/>
          <p:nvPr/>
        </p:nvSpPr>
        <p:spPr>
          <a:xfrm>
            <a:off x="697587" y="2394704"/>
            <a:ext cx="13235226" cy="637699"/>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The hallmarks of scientific research include replicability, where others can reproduce methods and findings; falsifiability, wherein propositions can be tested and potentially disproven; and peer review, whereby experts critically evaluate methodologies and conclusions.</a:t>
            </a:r>
            <a:endParaRPr lang="en-US" sz="1550" dirty="0"/>
          </a:p>
        </p:txBody>
      </p:sp>
      <p:sp>
        <p:nvSpPr>
          <p:cNvPr id="5" name="Text 3"/>
          <p:cNvSpPr/>
          <p:nvPr/>
        </p:nvSpPr>
        <p:spPr>
          <a:xfrm>
            <a:off x="697587" y="3256598"/>
            <a:ext cx="13235226" cy="637699"/>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At its core, scientific research aims to advance knowledge by generating empirically grounded theories and explanations that transcend individual opinion or anecdotal evidence. It builds upon existing knowledge while pushing boundaries through innovative questions and rigorous methodologies.</a:t>
            </a:r>
            <a:endParaRPr lang="en-US" sz="1550" dirty="0"/>
          </a:p>
        </p:txBody>
      </p:sp>
      <p:sp>
        <p:nvSpPr>
          <p:cNvPr id="6" name="Text 4"/>
          <p:cNvSpPr/>
          <p:nvPr/>
        </p:nvSpPr>
        <p:spPr>
          <a:xfrm>
            <a:off x="2818328" y="4604385"/>
            <a:ext cx="2344936" cy="293132"/>
          </a:xfrm>
          <a:prstGeom prst="rect">
            <a:avLst/>
          </a:prstGeom>
          <a:noFill/>
          <a:ln/>
        </p:spPr>
        <p:txBody>
          <a:bodyPr wrap="none" lIns="0" tIns="0" rIns="0" bIns="0" rtlCol="0" anchor="t"/>
          <a:lstStyle/>
          <a:p>
            <a:pPr algn="r" indent="0" marL="0">
              <a:lnSpc>
                <a:spcPts val="2300"/>
              </a:lnSpc>
              <a:buNone/>
            </a:pPr>
            <a:r>
              <a:rPr lang="en-US" sz="1800" dirty="0">
                <a:solidFill>
                  <a:srgbClr val="D6E5EF"/>
                </a:solidFill>
                <a:latin typeface="Lora" pitchFamily="34" charset="0"/>
                <a:ea typeface="Lora" pitchFamily="34" charset="-122"/>
                <a:cs typeface="Lora" pitchFamily="34" charset="-120"/>
              </a:rPr>
              <a:t>Precision</a:t>
            </a:r>
            <a:endParaRPr lang="en-US" sz="1800" dirty="0"/>
          </a:p>
        </p:txBody>
      </p:sp>
      <p:sp>
        <p:nvSpPr>
          <p:cNvPr id="7" name="Text 5"/>
          <p:cNvSpPr/>
          <p:nvPr/>
        </p:nvSpPr>
        <p:spPr>
          <a:xfrm>
            <a:off x="697587" y="5017056"/>
            <a:ext cx="4465677" cy="318849"/>
          </a:xfrm>
          <a:prstGeom prst="rect">
            <a:avLst/>
          </a:prstGeom>
          <a:noFill/>
          <a:ln/>
        </p:spPr>
        <p:txBody>
          <a:bodyPr wrap="none" lIns="0" tIns="0" rIns="0" bIns="0" rtlCol="0" anchor="t"/>
          <a:lstStyle/>
          <a:p>
            <a:pPr algn="r"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Exact definitions and measurements</a:t>
            </a:r>
            <a:endParaRPr lang="en-US" sz="1550" dirty="0"/>
          </a:p>
        </p:txBody>
      </p:sp>
      <p:pic>
        <p:nvPicPr>
          <p:cNvPr id="8" name="Image 0" descr="preencoded.png">    </p:cNvPr>
          <p:cNvPicPr>
            <a:picLocks noChangeAspect="1"/>
          </p:cNvPicPr>
          <p:nvPr/>
        </p:nvPicPr>
        <p:blipFill>
          <a:blip r:embed="rId1"/>
          <a:stretch>
            <a:fillRect/>
          </a:stretch>
        </p:blipFill>
        <p:spPr>
          <a:xfrm>
            <a:off x="5462230" y="4118491"/>
            <a:ext cx="3705820" cy="3705820"/>
          </a:xfrm>
          <a:prstGeom prst="rect">
            <a:avLst/>
          </a:prstGeom>
        </p:spPr>
      </p:pic>
      <p:sp>
        <p:nvSpPr>
          <p:cNvPr id="9" name="Shape 6"/>
          <p:cNvSpPr/>
          <p:nvPr/>
        </p:nvSpPr>
        <p:spPr>
          <a:xfrm>
            <a:off x="5804833" y="4461093"/>
            <a:ext cx="498277" cy="498277"/>
          </a:xfrm>
          <a:prstGeom prst="roundRect">
            <a:avLst>
              <a:gd name="adj" fmla="val 1833289"/>
            </a:avLst>
          </a:prstGeom>
          <a:solidFill>
            <a:srgbClr val="444752"/>
          </a:solidFill>
          <a:ln/>
        </p:spPr>
      </p:sp>
      <p:pic>
        <p:nvPicPr>
          <p:cNvPr id="10" name="Image 1" descr="preencoded.png">    </p:cNvPr>
          <p:cNvPicPr>
            <a:picLocks noChangeAspect="1"/>
          </p:cNvPicPr>
          <p:nvPr/>
        </p:nvPicPr>
        <p:blipFill>
          <a:blip r:embed="rId2"/>
          <a:stretch>
            <a:fillRect/>
          </a:stretch>
        </p:blipFill>
        <p:spPr>
          <a:xfrm>
            <a:off x="5941874" y="4570035"/>
            <a:ext cx="224195" cy="280273"/>
          </a:xfrm>
          <a:prstGeom prst="rect">
            <a:avLst/>
          </a:prstGeom>
        </p:spPr>
      </p:pic>
      <p:sp>
        <p:nvSpPr>
          <p:cNvPr id="11" name="Text 7"/>
          <p:cNvSpPr/>
          <p:nvPr/>
        </p:nvSpPr>
        <p:spPr>
          <a:xfrm>
            <a:off x="9467017" y="4604385"/>
            <a:ext cx="2344936" cy="293132"/>
          </a:xfrm>
          <a:prstGeom prst="rect">
            <a:avLst/>
          </a:prstGeom>
          <a:noFill/>
          <a:ln/>
        </p:spPr>
        <p:txBody>
          <a:bodyPr wrap="none" lIns="0" tIns="0" rIns="0" bIns="0" rtlCol="0" anchor="t"/>
          <a:lstStyle/>
          <a:p>
            <a:pPr algn="l" indent="0" marL="0">
              <a:lnSpc>
                <a:spcPts val="2300"/>
              </a:lnSpc>
              <a:buNone/>
            </a:pPr>
            <a:r>
              <a:rPr lang="en-US" sz="1800" dirty="0">
                <a:solidFill>
                  <a:srgbClr val="D6E5EF"/>
                </a:solidFill>
                <a:latin typeface="Lora" pitchFamily="34" charset="0"/>
                <a:ea typeface="Lora" pitchFamily="34" charset="-122"/>
                <a:cs typeface="Lora" pitchFamily="34" charset="-120"/>
              </a:rPr>
              <a:t>Objectivity</a:t>
            </a:r>
            <a:endParaRPr lang="en-US" sz="1800" dirty="0"/>
          </a:p>
        </p:txBody>
      </p:sp>
      <p:sp>
        <p:nvSpPr>
          <p:cNvPr id="12" name="Text 8"/>
          <p:cNvSpPr/>
          <p:nvPr/>
        </p:nvSpPr>
        <p:spPr>
          <a:xfrm>
            <a:off x="9467017" y="5017056"/>
            <a:ext cx="4465796" cy="318849"/>
          </a:xfrm>
          <a:prstGeom prst="rect">
            <a:avLst/>
          </a:prstGeom>
          <a:noFill/>
          <a:ln/>
        </p:spPr>
        <p:txBody>
          <a:bodyPr wrap="non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Free from personal bias and prejudice</a:t>
            </a:r>
            <a:endParaRPr lang="en-US" sz="1550" dirty="0"/>
          </a:p>
        </p:txBody>
      </p:sp>
      <p:pic>
        <p:nvPicPr>
          <p:cNvPr id="13" name="Image 2" descr="preencoded.png">    </p:cNvPr>
          <p:cNvPicPr>
            <a:picLocks noChangeAspect="1"/>
          </p:cNvPicPr>
          <p:nvPr/>
        </p:nvPicPr>
        <p:blipFill>
          <a:blip r:embed="rId3"/>
          <a:stretch>
            <a:fillRect/>
          </a:stretch>
        </p:blipFill>
        <p:spPr>
          <a:xfrm>
            <a:off x="5462230" y="4118491"/>
            <a:ext cx="3705820" cy="3705820"/>
          </a:xfrm>
          <a:prstGeom prst="rect">
            <a:avLst/>
          </a:prstGeom>
        </p:spPr>
      </p:pic>
      <p:sp>
        <p:nvSpPr>
          <p:cNvPr id="14" name="Shape 9"/>
          <p:cNvSpPr/>
          <p:nvPr/>
        </p:nvSpPr>
        <p:spPr>
          <a:xfrm>
            <a:off x="8327053" y="4461093"/>
            <a:ext cx="498277" cy="498277"/>
          </a:xfrm>
          <a:prstGeom prst="roundRect">
            <a:avLst>
              <a:gd name="adj" fmla="val 1833289"/>
            </a:avLst>
          </a:prstGeom>
          <a:solidFill>
            <a:srgbClr val="444752"/>
          </a:solidFill>
          <a:ln/>
        </p:spPr>
      </p:sp>
      <p:pic>
        <p:nvPicPr>
          <p:cNvPr id="15" name="Image 3" descr="preencoded.png">    </p:cNvPr>
          <p:cNvPicPr>
            <a:picLocks noChangeAspect="1"/>
          </p:cNvPicPr>
          <p:nvPr/>
        </p:nvPicPr>
        <p:blipFill>
          <a:blip r:embed="rId4"/>
          <a:stretch>
            <a:fillRect/>
          </a:stretch>
        </p:blipFill>
        <p:spPr>
          <a:xfrm>
            <a:off x="8464094" y="4570035"/>
            <a:ext cx="224195" cy="280273"/>
          </a:xfrm>
          <a:prstGeom prst="rect">
            <a:avLst/>
          </a:prstGeom>
        </p:spPr>
      </p:pic>
      <p:sp>
        <p:nvSpPr>
          <p:cNvPr id="16" name="Text 10"/>
          <p:cNvSpPr/>
          <p:nvPr/>
        </p:nvSpPr>
        <p:spPr>
          <a:xfrm>
            <a:off x="9467017" y="6606778"/>
            <a:ext cx="2344936" cy="293132"/>
          </a:xfrm>
          <a:prstGeom prst="rect">
            <a:avLst/>
          </a:prstGeom>
          <a:noFill/>
          <a:ln/>
        </p:spPr>
        <p:txBody>
          <a:bodyPr wrap="none" lIns="0" tIns="0" rIns="0" bIns="0" rtlCol="0" anchor="t"/>
          <a:lstStyle/>
          <a:p>
            <a:pPr algn="l" indent="0" marL="0">
              <a:lnSpc>
                <a:spcPts val="2300"/>
              </a:lnSpc>
              <a:buNone/>
            </a:pPr>
            <a:r>
              <a:rPr lang="en-US" sz="1800" dirty="0">
                <a:solidFill>
                  <a:srgbClr val="D6E5EF"/>
                </a:solidFill>
                <a:latin typeface="Lora" pitchFamily="34" charset="0"/>
                <a:ea typeface="Lora" pitchFamily="34" charset="-122"/>
                <a:cs typeface="Lora" pitchFamily="34" charset="-120"/>
              </a:rPr>
              <a:t>Replicability</a:t>
            </a:r>
            <a:endParaRPr lang="en-US" sz="1800" dirty="0"/>
          </a:p>
        </p:txBody>
      </p:sp>
      <p:sp>
        <p:nvSpPr>
          <p:cNvPr id="17" name="Text 11"/>
          <p:cNvSpPr/>
          <p:nvPr/>
        </p:nvSpPr>
        <p:spPr>
          <a:xfrm>
            <a:off x="9467017" y="7019449"/>
            <a:ext cx="4465796" cy="318849"/>
          </a:xfrm>
          <a:prstGeom prst="rect">
            <a:avLst/>
          </a:prstGeom>
          <a:noFill/>
          <a:ln/>
        </p:spPr>
        <p:txBody>
          <a:bodyPr wrap="non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Reproducible methods and results</a:t>
            </a:r>
            <a:endParaRPr lang="en-US" sz="1550" dirty="0"/>
          </a:p>
        </p:txBody>
      </p:sp>
      <p:pic>
        <p:nvPicPr>
          <p:cNvPr id="18" name="Image 4" descr="preencoded.png">    </p:cNvPr>
          <p:cNvPicPr>
            <a:picLocks noChangeAspect="1"/>
          </p:cNvPicPr>
          <p:nvPr/>
        </p:nvPicPr>
        <p:blipFill>
          <a:blip r:embed="rId5"/>
          <a:stretch>
            <a:fillRect/>
          </a:stretch>
        </p:blipFill>
        <p:spPr>
          <a:xfrm>
            <a:off x="5462230" y="4118491"/>
            <a:ext cx="3705820" cy="3705820"/>
          </a:xfrm>
          <a:prstGeom prst="rect">
            <a:avLst/>
          </a:prstGeom>
        </p:spPr>
      </p:pic>
      <p:sp>
        <p:nvSpPr>
          <p:cNvPr id="19" name="Shape 12"/>
          <p:cNvSpPr/>
          <p:nvPr/>
        </p:nvSpPr>
        <p:spPr>
          <a:xfrm>
            <a:off x="8327053" y="6983313"/>
            <a:ext cx="498277" cy="498277"/>
          </a:xfrm>
          <a:prstGeom prst="roundRect">
            <a:avLst>
              <a:gd name="adj" fmla="val 1833289"/>
            </a:avLst>
          </a:prstGeom>
          <a:solidFill>
            <a:srgbClr val="444752"/>
          </a:solidFill>
          <a:ln/>
        </p:spPr>
      </p:sp>
      <p:pic>
        <p:nvPicPr>
          <p:cNvPr id="20" name="Image 5" descr="preencoded.png">    </p:cNvPr>
          <p:cNvPicPr>
            <a:picLocks noChangeAspect="1"/>
          </p:cNvPicPr>
          <p:nvPr/>
        </p:nvPicPr>
        <p:blipFill>
          <a:blip r:embed="rId6"/>
          <a:stretch>
            <a:fillRect/>
          </a:stretch>
        </p:blipFill>
        <p:spPr>
          <a:xfrm>
            <a:off x="8464094" y="7092255"/>
            <a:ext cx="224195" cy="280273"/>
          </a:xfrm>
          <a:prstGeom prst="rect">
            <a:avLst/>
          </a:prstGeom>
        </p:spPr>
      </p:pic>
      <p:sp>
        <p:nvSpPr>
          <p:cNvPr id="21" name="Text 13"/>
          <p:cNvSpPr/>
          <p:nvPr/>
        </p:nvSpPr>
        <p:spPr>
          <a:xfrm>
            <a:off x="2818328" y="6606778"/>
            <a:ext cx="2344936" cy="293132"/>
          </a:xfrm>
          <a:prstGeom prst="rect">
            <a:avLst/>
          </a:prstGeom>
          <a:noFill/>
          <a:ln/>
        </p:spPr>
        <p:txBody>
          <a:bodyPr wrap="none" lIns="0" tIns="0" rIns="0" bIns="0" rtlCol="0" anchor="t"/>
          <a:lstStyle/>
          <a:p>
            <a:pPr algn="r" indent="0" marL="0">
              <a:lnSpc>
                <a:spcPts val="2300"/>
              </a:lnSpc>
              <a:buNone/>
            </a:pPr>
            <a:r>
              <a:rPr lang="en-US" sz="1800" dirty="0">
                <a:solidFill>
                  <a:srgbClr val="D6E5EF"/>
                </a:solidFill>
                <a:latin typeface="Lora" pitchFamily="34" charset="0"/>
                <a:ea typeface="Lora" pitchFamily="34" charset="-122"/>
                <a:cs typeface="Lora" pitchFamily="34" charset="-120"/>
              </a:rPr>
              <a:t>Systematic</a:t>
            </a:r>
            <a:endParaRPr lang="en-US" sz="1800" dirty="0"/>
          </a:p>
        </p:txBody>
      </p:sp>
      <p:sp>
        <p:nvSpPr>
          <p:cNvPr id="22" name="Text 14"/>
          <p:cNvSpPr/>
          <p:nvPr/>
        </p:nvSpPr>
        <p:spPr>
          <a:xfrm>
            <a:off x="697587" y="7019449"/>
            <a:ext cx="4465677" cy="318849"/>
          </a:xfrm>
          <a:prstGeom prst="rect">
            <a:avLst/>
          </a:prstGeom>
          <a:noFill/>
          <a:ln/>
        </p:spPr>
        <p:txBody>
          <a:bodyPr wrap="none" lIns="0" tIns="0" rIns="0" bIns="0" rtlCol="0" anchor="t"/>
          <a:lstStyle/>
          <a:p>
            <a:pPr algn="r"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Follows logical, ordered procedures</a:t>
            </a:r>
            <a:endParaRPr lang="en-US" sz="1550" dirty="0"/>
          </a:p>
        </p:txBody>
      </p:sp>
      <p:pic>
        <p:nvPicPr>
          <p:cNvPr id="23" name="Image 6" descr="preencoded.png">    </p:cNvPr>
          <p:cNvPicPr>
            <a:picLocks noChangeAspect="1"/>
          </p:cNvPicPr>
          <p:nvPr/>
        </p:nvPicPr>
        <p:blipFill>
          <a:blip r:embed="rId7"/>
          <a:stretch>
            <a:fillRect/>
          </a:stretch>
        </p:blipFill>
        <p:spPr>
          <a:xfrm>
            <a:off x="5462230" y="4118491"/>
            <a:ext cx="3705820" cy="3705820"/>
          </a:xfrm>
          <a:prstGeom prst="rect">
            <a:avLst/>
          </a:prstGeom>
        </p:spPr>
      </p:pic>
      <p:sp>
        <p:nvSpPr>
          <p:cNvPr id="24" name="Shape 15"/>
          <p:cNvSpPr/>
          <p:nvPr/>
        </p:nvSpPr>
        <p:spPr>
          <a:xfrm>
            <a:off x="5804833" y="6983313"/>
            <a:ext cx="498277" cy="498277"/>
          </a:xfrm>
          <a:prstGeom prst="roundRect">
            <a:avLst>
              <a:gd name="adj" fmla="val 1833289"/>
            </a:avLst>
          </a:prstGeom>
          <a:solidFill>
            <a:srgbClr val="444752"/>
          </a:solidFill>
          <a:ln/>
        </p:spPr>
      </p:sp>
      <p:pic>
        <p:nvPicPr>
          <p:cNvPr id="25" name="Image 7" descr="preencoded.png">    </p:cNvPr>
          <p:cNvPicPr>
            <a:picLocks noChangeAspect="1"/>
          </p:cNvPicPr>
          <p:nvPr/>
        </p:nvPicPr>
        <p:blipFill>
          <a:blip r:embed="rId8"/>
          <a:stretch>
            <a:fillRect/>
          </a:stretch>
        </p:blipFill>
        <p:spPr>
          <a:xfrm>
            <a:off x="5941874" y="7092255"/>
            <a:ext cx="224195" cy="2802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78669" y="790218"/>
            <a:ext cx="6474023" cy="654368"/>
          </a:xfrm>
          <a:prstGeom prst="rect">
            <a:avLst/>
          </a:prstGeom>
          <a:noFill/>
          <a:ln/>
        </p:spPr>
        <p:txBody>
          <a:bodyPr wrap="none" lIns="0" tIns="0" rIns="0" bIns="0" rtlCol="0" anchor="t"/>
          <a:lstStyle/>
          <a:p>
            <a:pPr algn="l" indent="0" marL="0">
              <a:lnSpc>
                <a:spcPts val="5150"/>
              </a:lnSpc>
              <a:buNone/>
            </a:pPr>
            <a:r>
              <a:rPr lang="en-US" sz="4100" dirty="0">
                <a:solidFill>
                  <a:srgbClr val="F98AC7"/>
                </a:solidFill>
                <a:latin typeface="Lora" pitchFamily="34" charset="0"/>
                <a:ea typeface="Lora" pitchFamily="34" charset="-122"/>
                <a:cs typeface="Lora" pitchFamily="34" charset="-120"/>
              </a:rPr>
              <a:t>Key Definitions by Experts</a:t>
            </a:r>
            <a:endParaRPr lang="en-US" sz="4100" dirty="0"/>
          </a:p>
        </p:txBody>
      </p:sp>
      <p:sp>
        <p:nvSpPr>
          <p:cNvPr id="3" name="Text 1"/>
          <p:cNvSpPr/>
          <p:nvPr/>
        </p:nvSpPr>
        <p:spPr>
          <a:xfrm>
            <a:off x="778669" y="1889522"/>
            <a:ext cx="13073063" cy="1067991"/>
          </a:xfrm>
          <a:prstGeom prst="rect">
            <a:avLst/>
          </a:prstGeom>
          <a:noFill/>
          <a:ln/>
        </p:spPr>
        <p:txBody>
          <a:bodyPr wrap="square" lIns="0" tIns="0" rIns="0" bIns="0" rtlCol="0" anchor="t"/>
          <a:lstStyle/>
          <a:p>
            <a:pPr algn="l" indent="0" marL="0">
              <a:lnSpc>
                <a:spcPts val="2800"/>
              </a:lnSpc>
              <a:buNone/>
            </a:pPr>
            <a:r>
              <a:rPr lang="en-US" sz="1750" dirty="0">
                <a:solidFill>
                  <a:srgbClr val="D6E5EF"/>
                </a:solidFill>
                <a:latin typeface="Source Sans Pro" pitchFamily="34" charset="0"/>
                <a:ea typeface="Source Sans Pro" pitchFamily="34" charset="-122"/>
                <a:cs typeface="Source Sans Pro" pitchFamily="34" charset="-120"/>
              </a:rPr>
              <a:t>Distinguished scholars have provided valuable definitions that capture the essence of research. C.R. Kothari defines research as "a systematic method consisting of enunciating the problem, formulating a hypothesis, collecting facts or data, analysing the facts and reaching certain conclusions either in the form of solutions towards the concerned problem or in certain generalisations."</a:t>
            </a:r>
            <a:endParaRPr lang="en-US" sz="1750" dirty="0"/>
          </a:p>
        </p:txBody>
      </p:sp>
      <p:sp>
        <p:nvSpPr>
          <p:cNvPr id="4" name="Text 2"/>
          <p:cNvSpPr/>
          <p:nvPr/>
        </p:nvSpPr>
        <p:spPr>
          <a:xfrm>
            <a:off x="778669" y="3207782"/>
            <a:ext cx="13073063" cy="711994"/>
          </a:xfrm>
          <a:prstGeom prst="rect">
            <a:avLst/>
          </a:prstGeom>
          <a:noFill/>
          <a:ln/>
        </p:spPr>
        <p:txBody>
          <a:bodyPr wrap="square" lIns="0" tIns="0" rIns="0" bIns="0" rtlCol="0" anchor="t"/>
          <a:lstStyle/>
          <a:p>
            <a:pPr algn="l" indent="0" marL="0">
              <a:lnSpc>
                <a:spcPts val="2800"/>
              </a:lnSpc>
              <a:buNone/>
            </a:pPr>
            <a:r>
              <a:rPr lang="en-US" sz="1750" dirty="0">
                <a:solidFill>
                  <a:srgbClr val="D6E5EF"/>
                </a:solidFill>
                <a:latin typeface="Source Sans Pro" pitchFamily="34" charset="0"/>
                <a:ea typeface="Source Sans Pro" pitchFamily="34" charset="-122"/>
                <a:cs typeface="Source Sans Pro" pitchFamily="34" charset="-120"/>
              </a:rPr>
              <a:t>John W. Creswell emphasises the process aspect, describing research as "a process of steps used to collect and analyse information to increase our understanding of a topic or issue," highlighting the structured journey from question to answer.</a:t>
            </a:r>
            <a:endParaRPr lang="en-US" sz="1750" dirty="0"/>
          </a:p>
        </p:txBody>
      </p:sp>
      <p:sp>
        <p:nvSpPr>
          <p:cNvPr id="5" name="Text 3"/>
          <p:cNvSpPr/>
          <p:nvPr/>
        </p:nvSpPr>
        <p:spPr>
          <a:xfrm>
            <a:off x="778669" y="4170045"/>
            <a:ext cx="13073063" cy="711994"/>
          </a:xfrm>
          <a:prstGeom prst="rect">
            <a:avLst/>
          </a:prstGeom>
          <a:noFill/>
          <a:ln/>
        </p:spPr>
        <p:txBody>
          <a:bodyPr wrap="square" lIns="0" tIns="0" rIns="0" bIns="0" rtlCol="0" anchor="t"/>
          <a:lstStyle/>
          <a:p>
            <a:pPr algn="l" indent="0" marL="0">
              <a:lnSpc>
                <a:spcPts val="2800"/>
              </a:lnSpc>
              <a:buNone/>
            </a:pPr>
            <a:r>
              <a:rPr lang="en-US" sz="1750" dirty="0">
                <a:solidFill>
                  <a:srgbClr val="D6E5EF"/>
                </a:solidFill>
                <a:latin typeface="Source Sans Pro" pitchFamily="34" charset="0"/>
                <a:ea typeface="Source Sans Pro" pitchFamily="34" charset="-122"/>
                <a:cs typeface="Source Sans Pro" pitchFamily="34" charset="-120"/>
              </a:rPr>
              <a:t>The World Health Organisation offers a comprehensive definition, stating research is "the development of knowledge with the aim of understanding health problems and improving interventions," underscoring the purposeful nature of inquiry aimed at practical outcomes.</a:t>
            </a:r>
            <a:endParaRPr lang="en-US" sz="1750" dirty="0"/>
          </a:p>
        </p:txBody>
      </p:sp>
      <p:pic>
        <p:nvPicPr>
          <p:cNvPr id="6" name="Image 0" descr="preencoded.png">    </p:cNvPr>
          <p:cNvPicPr>
            <a:picLocks noChangeAspect="1"/>
          </p:cNvPicPr>
          <p:nvPr/>
        </p:nvPicPr>
        <p:blipFill>
          <a:blip r:embed="rId1"/>
          <a:stretch>
            <a:fillRect/>
          </a:stretch>
        </p:blipFill>
        <p:spPr>
          <a:xfrm>
            <a:off x="778669" y="5132308"/>
            <a:ext cx="556141" cy="556141"/>
          </a:xfrm>
          <a:prstGeom prst="rect">
            <a:avLst/>
          </a:prstGeom>
        </p:spPr>
      </p:pic>
      <p:sp>
        <p:nvSpPr>
          <p:cNvPr id="7" name="Text 4"/>
          <p:cNvSpPr/>
          <p:nvPr/>
        </p:nvSpPr>
        <p:spPr>
          <a:xfrm>
            <a:off x="778669" y="5910858"/>
            <a:ext cx="2617470" cy="327065"/>
          </a:xfrm>
          <a:prstGeom prst="rect">
            <a:avLst/>
          </a:prstGeom>
          <a:noFill/>
          <a:ln/>
        </p:spPr>
        <p:txBody>
          <a:bodyPr wrap="none" lIns="0" tIns="0" rIns="0" bIns="0" rtlCol="0" anchor="t"/>
          <a:lstStyle/>
          <a:p>
            <a:pPr algn="l" indent="0" marL="0">
              <a:lnSpc>
                <a:spcPts val="2550"/>
              </a:lnSpc>
              <a:buNone/>
            </a:pPr>
            <a:r>
              <a:rPr lang="en-US" sz="2050" dirty="0">
                <a:solidFill>
                  <a:srgbClr val="D6E5EF"/>
                </a:solidFill>
                <a:latin typeface="Lora" pitchFamily="34" charset="0"/>
                <a:ea typeface="Lora" pitchFamily="34" charset="-122"/>
                <a:cs typeface="Lora" pitchFamily="34" charset="-120"/>
              </a:rPr>
              <a:t>Systematic Inquiry</a:t>
            </a:r>
            <a:endParaRPr lang="en-US" sz="2050" dirty="0"/>
          </a:p>
        </p:txBody>
      </p:sp>
      <p:sp>
        <p:nvSpPr>
          <p:cNvPr id="8" name="Text 5"/>
          <p:cNvSpPr/>
          <p:nvPr/>
        </p:nvSpPr>
        <p:spPr>
          <a:xfrm>
            <a:off x="778669" y="6371392"/>
            <a:ext cx="4135160" cy="1067991"/>
          </a:xfrm>
          <a:prstGeom prst="rect">
            <a:avLst/>
          </a:prstGeom>
          <a:noFill/>
          <a:ln/>
        </p:spPr>
        <p:txBody>
          <a:bodyPr wrap="square" lIns="0" tIns="0" rIns="0" bIns="0" rtlCol="0" anchor="t"/>
          <a:lstStyle/>
          <a:p>
            <a:pPr algn="l" indent="0" marL="0">
              <a:lnSpc>
                <a:spcPts val="2800"/>
              </a:lnSpc>
              <a:buNone/>
            </a:pPr>
            <a:r>
              <a:rPr lang="en-US" sz="1750" dirty="0">
                <a:solidFill>
                  <a:srgbClr val="D6E5EF"/>
                </a:solidFill>
                <a:latin typeface="Source Sans Pro" pitchFamily="34" charset="0"/>
                <a:ea typeface="Source Sans Pro" pitchFamily="34" charset="-122"/>
                <a:cs typeface="Source Sans Pro" pitchFamily="34" charset="-120"/>
              </a:rPr>
              <a:t>Organised investigation following established protocols and procedures to ensure rigour</a:t>
            </a:r>
            <a:endParaRPr lang="en-US" sz="1750" dirty="0"/>
          </a:p>
        </p:txBody>
      </p:sp>
      <p:pic>
        <p:nvPicPr>
          <p:cNvPr id="9" name="Image 1" descr="preencoded.png">    </p:cNvPr>
          <p:cNvPicPr>
            <a:picLocks noChangeAspect="1"/>
          </p:cNvPicPr>
          <p:nvPr/>
        </p:nvPicPr>
        <p:blipFill>
          <a:blip r:embed="rId2"/>
          <a:stretch>
            <a:fillRect/>
          </a:stretch>
        </p:blipFill>
        <p:spPr>
          <a:xfrm>
            <a:off x="5247561" y="5132308"/>
            <a:ext cx="556141" cy="556141"/>
          </a:xfrm>
          <a:prstGeom prst="rect">
            <a:avLst/>
          </a:prstGeom>
        </p:spPr>
      </p:pic>
      <p:sp>
        <p:nvSpPr>
          <p:cNvPr id="10" name="Text 6"/>
          <p:cNvSpPr/>
          <p:nvPr/>
        </p:nvSpPr>
        <p:spPr>
          <a:xfrm>
            <a:off x="5247561" y="5910858"/>
            <a:ext cx="2617470" cy="327065"/>
          </a:xfrm>
          <a:prstGeom prst="rect">
            <a:avLst/>
          </a:prstGeom>
          <a:noFill/>
          <a:ln/>
        </p:spPr>
        <p:txBody>
          <a:bodyPr wrap="none" lIns="0" tIns="0" rIns="0" bIns="0" rtlCol="0" anchor="t"/>
          <a:lstStyle/>
          <a:p>
            <a:pPr algn="l" indent="0" marL="0">
              <a:lnSpc>
                <a:spcPts val="2550"/>
              </a:lnSpc>
              <a:buNone/>
            </a:pPr>
            <a:r>
              <a:rPr lang="en-US" sz="2050" dirty="0">
                <a:solidFill>
                  <a:srgbClr val="D6E5EF"/>
                </a:solidFill>
                <a:latin typeface="Lora" pitchFamily="34" charset="0"/>
                <a:ea typeface="Lora" pitchFamily="34" charset="-122"/>
                <a:cs typeface="Lora" pitchFamily="34" charset="-120"/>
              </a:rPr>
              <a:t>Knowledge Creation</a:t>
            </a:r>
            <a:endParaRPr lang="en-US" sz="2050" dirty="0"/>
          </a:p>
        </p:txBody>
      </p:sp>
      <p:sp>
        <p:nvSpPr>
          <p:cNvPr id="11" name="Text 7"/>
          <p:cNvSpPr/>
          <p:nvPr/>
        </p:nvSpPr>
        <p:spPr>
          <a:xfrm>
            <a:off x="5247561" y="6371392"/>
            <a:ext cx="4135160" cy="1067991"/>
          </a:xfrm>
          <a:prstGeom prst="rect">
            <a:avLst/>
          </a:prstGeom>
          <a:noFill/>
          <a:ln/>
        </p:spPr>
        <p:txBody>
          <a:bodyPr wrap="square" lIns="0" tIns="0" rIns="0" bIns="0" rtlCol="0" anchor="t"/>
          <a:lstStyle/>
          <a:p>
            <a:pPr algn="l" indent="0" marL="0">
              <a:lnSpc>
                <a:spcPts val="2800"/>
              </a:lnSpc>
              <a:buNone/>
            </a:pPr>
            <a:r>
              <a:rPr lang="en-US" sz="1750" dirty="0">
                <a:solidFill>
                  <a:srgbClr val="D6E5EF"/>
                </a:solidFill>
                <a:latin typeface="Source Sans Pro" pitchFamily="34" charset="0"/>
                <a:ea typeface="Source Sans Pro" pitchFamily="34" charset="-122"/>
                <a:cs typeface="Source Sans Pro" pitchFamily="34" charset="-120"/>
              </a:rPr>
              <a:t>Generation of new understandings, perspectives, or solutions through structured investigation</a:t>
            </a:r>
            <a:endParaRPr lang="en-US" sz="1750" dirty="0"/>
          </a:p>
        </p:txBody>
      </p:sp>
      <p:pic>
        <p:nvPicPr>
          <p:cNvPr id="12" name="Image 2" descr="preencoded.png">    </p:cNvPr>
          <p:cNvPicPr>
            <a:picLocks noChangeAspect="1"/>
          </p:cNvPicPr>
          <p:nvPr/>
        </p:nvPicPr>
        <p:blipFill>
          <a:blip r:embed="rId3"/>
          <a:stretch>
            <a:fillRect/>
          </a:stretch>
        </p:blipFill>
        <p:spPr>
          <a:xfrm>
            <a:off x="9716453" y="5132308"/>
            <a:ext cx="556141" cy="556141"/>
          </a:xfrm>
          <a:prstGeom prst="rect">
            <a:avLst/>
          </a:prstGeom>
        </p:spPr>
      </p:pic>
      <p:sp>
        <p:nvSpPr>
          <p:cNvPr id="13" name="Text 8"/>
          <p:cNvSpPr/>
          <p:nvPr/>
        </p:nvSpPr>
        <p:spPr>
          <a:xfrm>
            <a:off x="9716453" y="5910858"/>
            <a:ext cx="2617470" cy="327065"/>
          </a:xfrm>
          <a:prstGeom prst="rect">
            <a:avLst/>
          </a:prstGeom>
          <a:noFill/>
          <a:ln/>
        </p:spPr>
        <p:txBody>
          <a:bodyPr wrap="none" lIns="0" tIns="0" rIns="0" bIns="0" rtlCol="0" anchor="t"/>
          <a:lstStyle/>
          <a:p>
            <a:pPr algn="l" indent="0" marL="0">
              <a:lnSpc>
                <a:spcPts val="2550"/>
              </a:lnSpc>
              <a:buNone/>
            </a:pPr>
            <a:r>
              <a:rPr lang="en-US" sz="2050" dirty="0">
                <a:solidFill>
                  <a:srgbClr val="D6E5EF"/>
                </a:solidFill>
                <a:latin typeface="Lora" pitchFamily="34" charset="0"/>
                <a:ea typeface="Lora" pitchFamily="34" charset="-122"/>
                <a:cs typeface="Lora" pitchFamily="34" charset="-120"/>
              </a:rPr>
              <a:t>Problem Resolution</a:t>
            </a:r>
            <a:endParaRPr lang="en-US" sz="2050" dirty="0"/>
          </a:p>
        </p:txBody>
      </p:sp>
      <p:sp>
        <p:nvSpPr>
          <p:cNvPr id="14" name="Text 9"/>
          <p:cNvSpPr/>
          <p:nvPr/>
        </p:nvSpPr>
        <p:spPr>
          <a:xfrm>
            <a:off x="9716453" y="6371392"/>
            <a:ext cx="4135160" cy="711994"/>
          </a:xfrm>
          <a:prstGeom prst="rect">
            <a:avLst/>
          </a:prstGeom>
          <a:noFill/>
          <a:ln/>
        </p:spPr>
        <p:txBody>
          <a:bodyPr wrap="square" lIns="0" tIns="0" rIns="0" bIns="0" rtlCol="0" anchor="t"/>
          <a:lstStyle/>
          <a:p>
            <a:pPr algn="l" indent="0" marL="0">
              <a:lnSpc>
                <a:spcPts val="2800"/>
              </a:lnSpc>
              <a:buNone/>
            </a:pPr>
            <a:r>
              <a:rPr lang="en-US" sz="1750" dirty="0">
                <a:solidFill>
                  <a:srgbClr val="D6E5EF"/>
                </a:solidFill>
                <a:latin typeface="Source Sans Pro" pitchFamily="34" charset="0"/>
                <a:ea typeface="Source Sans Pro" pitchFamily="34" charset="-122"/>
                <a:cs typeface="Source Sans Pro" pitchFamily="34" charset="-120"/>
              </a:rPr>
              <a:t>Application of methodical approaches to address identified questions or challenges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99254" y="576382"/>
            <a:ext cx="6829068" cy="587693"/>
          </a:xfrm>
          <a:prstGeom prst="rect">
            <a:avLst/>
          </a:prstGeom>
          <a:noFill/>
          <a:ln/>
        </p:spPr>
        <p:txBody>
          <a:bodyPr wrap="none" lIns="0" tIns="0" rIns="0" bIns="0" rtlCol="0" anchor="t"/>
          <a:lstStyle/>
          <a:p>
            <a:pPr algn="l" indent="0" marL="0">
              <a:lnSpc>
                <a:spcPts val="4600"/>
              </a:lnSpc>
              <a:buNone/>
            </a:pPr>
            <a:r>
              <a:rPr lang="en-US" sz="3700" dirty="0">
                <a:solidFill>
                  <a:srgbClr val="F98AC7"/>
                </a:solidFill>
                <a:latin typeface="Lora" pitchFamily="34" charset="0"/>
                <a:ea typeface="Lora" pitchFamily="34" charset="-122"/>
                <a:cs typeface="Lora" pitchFamily="34" charset="-120"/>
              </a:rPr>
              <a:t>Primary Objectives of Research</a:t>
            </a:r>
            <a:endParaRPr lang="en-US" sz="3700" dirty="0"/>
          </a:p>
        </p:txBody>
      </p:sp>
      <p:sp>
        <p:nvSpPr>
          <p:cNvPr id="3" name="Text 1"/>
          <p:cNvSpPr/>
          <p:nvPr/>
        </p:nvSpPr>
        <p:spPr>
          <a:xfrm>
            <a:off x="699254" y="1563648"/>
            <a:ext cx="13231892" cy="639127"/>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The discovery of new facts stands as a fundamental objective of research, encompassing the identification of previously unknown relationships, principles, or phenomena. This exploratory dimension pushes knowledge boundaries and opens new avenues of inquiry within and across disciplines.</a:t>
            </a:r>
            <a:endParaRPr lang="en-US" sz="1550" dirty="0"/>
          </a:p>
        </p:txBody>
      </p:sp>
      <p:sp>
        <p:nvSpPr>
          <p:cNvPr id="4" name="Text 2"/>
          <p:cNvSpPr/>
          <p:nvPr/>
        </p:nvSpPr>
        <p:spPr>
          <a:xfrm>
            <a:off x="699254" y="2427565"/>
            <a:ext cx="13231892" cy="639127"/>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Another primary aim involves the formulation and refinement of theories that explain observed phenomena. Researchers develop conceptual frameworks that organise existing knowledge, predict outcomes, and guide future investigations, contributing to the coherent evolution of scientific understanding.</a:t>
            </a:r>
            <a:endParaRPr lang="en-US" sz="1550" dirty="0"/>
          </a:p>
        </p:txBody>
      </p:sp>
      <p:sp>
        <p:nvSpPr>
          <p:cNvPr id="5" name="Text 3"/>
          <p:cNvSpPr/>
          <p:nvPr/>
        </p:nvSpPr>
        <p:spPr>
          <a:xfrm>
            <a:off x="699254" y="3291483"/>
            <a:ext cx="13231892" cy="639127"/>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Research also targets practical problem-solving, addressing specific challenges in society, industry, or specific fields. This application-oriented objective translates theoretical knowledge into tangible solutions, demonstrating the real-world value and impact of scholarly inquiry.</a:t>
            </a:r>
            <a:endParaRPr lang="en-US" sz="1550" dirty="0"/>
          </a:p>
        </p:txBody>
      </p:sp>
      <p:pic>
        <p:nvPicPr>
          <p:cNvPr id="6" name="Image 0" descr="preencoded.png">    </p:cNvPr>
          <p:cNvPicPr>
            <a:picLocks noChangeAspect="1"/>
          </p:cNvPicPr>
          <p:nvPr/>
        </p:nvPicPr>
        <p:blipFill>
          <a:blip r:embed="rId1"/>
          <a:stretch>
            <a:fillRect/>
          </a:stretch>
        </p:blipFill>
        <p:spPr>
          <a:xfrm>
            <a:off x="2915483" y="4155400"/>
            <a:ext cx="2183249" cy="1132642"/>
          </a:xfrm>
          <a:prstGeom prst="rect">
            <a:avLst/>
          </a:prstGeom>
        </p:spPr>
      </p:pic>
      <p:pic>
        <p:nvPicPr>
          <p:cNvPr id="7" name="Image 1" descr="preencoded.png">    </p:cNvPr>
          <p:cNvPicPr>
            <a:picLocks noChangeAspect="1"/>
          </p:cNvPicPr>
          <p:nvPr/>
        </p:nvPicPr>
        <p:blipFill>
          <a:blip r:embed="rId2"/>
          <a:stretch>
            <a:fillRect/>
          </a:stretch>
        </p:blipFill>
        <p:spPr>
          <a:xfrm>
            <a:off x="3866555" y="4685943"/>
            <a:ext cx="280988" cy="351234"/>
          </a:xfrm>
          <a:prstGeom prst="rect">
            <a:avLst/>
          </a:prstGeom>
        </p:spPr>
      </p:pic>
      <p:sp>
        <p:nvSpPr>
          <p:cNvPr id="8" name="Text 4"/>
          <p:cNvSpPr/>
          <p:nvPr/>
        </p:nvSpPr>
        <p:spPr>
          <a:xfrm>
            <a:off x="5298519" y="4355187"/>
            <a:ext cx="2350770" cy="293727"/>
          </a:xfrm>
          <a:prstGeom prst="rect">
            <a:avLst/>
          </a:prstGeom>
          <a:noFill/>
          <a:ln/>
        </p:spPr>
        <p:txBody>
          <a:bodyPr wrap="none" lIns="0" tIns="0" rIns="0" bIns="0" rtlCol="0" anchor="t"/>
          <a:lstStyle/>
          <a:p>
            <a:pPr algn="l" indent="0" marL="0">
              <a:lnSpc>
                <a:spcPts val="2300"/>
              </a:lnSpc>
              <a:buNone/>
            </a:pPr>
            <a:r>
              <a:rPr lang="en-US" sz="1850" dirty="0">
                <a:solidFill>
                  <a:srgbClr val="D6E5EF"/>
                </a:solidFill>
                <a:latin typeface="Lora" pitchFamily="34" charset="0"/>
                <a:ea typeface="Lora" pitchFamily="34" charset="-122"/>
                <a:cs typeface="Lora" pitchFamily="34" charset="-120"/>
              </a:rPr>
              <a:t>Discovery</a:t>
            </a:r>
            <a:endParaRPr lang="en-US" sz="1850" dirty="0"/>
          </a:p>
        </p:txBody>
      </p:sp>
      <p:sp>
        <p:nvSpPr>
          <p:cNvPr id="9" name="Text 5"/>
          <p:cNvSpPr/>
          <p:nvPr/>
        </p:nvSpPr>
        <p:spPr>
          <a:xfrm>
            <a:off x="5298519" y="4768691"/>
            <a:ext cx="3353038" cy="319564"/>
          </a:xfrm>
          <a:prstGeom prst="rect">
            <a:avLst/>
          </a:prstGeom>
          <a:noFill/>
          <a:ln/>
        </p:spPr>
        <p:txBody>
          <a:bodyPr wrap="non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Uncovering new knowledge and insights</a:t>
            </a:r>
            <a:endParaRPr lang="en-US" sz="1550" dirty="0"/>
          </a:p>
        </p:txBody>
      </p:sp>
      <p:sp>
        <p:nvSpPr>
          <p:cNvPr id="10" name="Shape 6"/>
          <p:cNvSpPr/>
          <p:nvPr/>
        </p:nvSpPr>
        <p:spPr>
          <a:xfrm>
            <a:off x="5148620" y="5303401"/>
            <a:ext cx="8732639" cy="11430"/>
          </a:xfrm>
          <a:prstGeom prst="roundRect">
            <a:avLst>
              <a:gd name="adj" fmla="val 262228"/>
            </a:avLst>
          </a:prstGeom>
          <a:solidFill>
            <a:srgbClr val="5D606B"/>
          </a:solidFill>
          <a:ln/>
        </p:spPr>
      </p:sp>
      <p:pic>
        <p:nvPicPr>
          <p:cNvPr id="11" name="Image 2" descr="preencoded.png">    </p:cNvPr>
          <p:cNvPicPr>
            <a:picLocks noChangeAspect="1"/>
          </p:cNvPicPr>
          <p:nvPr/>
        </p:nvPicPr>
        <p:blipFill>
          <a:blip r:embed="rId3"/>
          <a:stretch>
            <a:fillRect/>
          </a:stretch>
        </p:blipFill>
        <p:spPr>
          <a:xfrm>
            <a:off x="1823918" y="5337929"/>
            <a:ext cx="4366498" cy="1132642"/>
          </a:xfrm>
          <a:prstGeom prst="rect">
            <a:avLst/>
          </a:prstGeom>
        </p:spPr>
      </p:pic>
      <p:pic>
        <p:nvPicPr>
          <p:cNvPr id="12" name="Image 3" descr="preencoded.png">    </p:cNvPr>
          <p:cNvPicPr>
            <a:picLocks noChangeAspect="1"/>
          </p:cNvPicPr>
          <p:nvPr/>
        </p:nvPicPr>
        <p:blipFill>
          <a:blip r:embed="rId4"/>
          <a:stretch>
            <a:fillRect/>
          </a:stretch>
        </p:blipFill>
        <p:spPr>
          <a:xfrm>
            <a:off x="3866674" y="5728573"/>
            <a:ext cx="280988" cy="351234"/>
          </a:xfrm>
          <a:prstGeom prst="rect">
            <a:avLst/>
          </a:prstGeom>
        </p:spPr>
      </p:pic>
      <p:sp>
        <p:nvSpPr>
          <p:cNvPr id="13" name="Text 7"/>
          <p:cNvSpPr/>
          <p:nvPr/>
        </p:nvSpPr>
        <p:spPr>
          <a:xfrm>
            <a:off x="6390203" y="5537716"/>
            <a:ext cx="2350770" cy="293727"/>
          </a:xfrm>
          <a:prstGeom prst="rect">
            <a:avLst/>
          </a:prstGeom>
          <a:noFill/>
          <a:ln/>
        </p:spPr>
        <p:txBody>
          <a:bodyPr wrap="none" lIns="0" tIns="0" rIns="0" bIns="0" rtlCol="0" anchor="t"/>
          <a:lstStyle/>
          <a:p>
            <a:pPr algn="l" indent="0" marL="0">
              <a:lnSpc>
                <a:spcPts val="2300"/>
              </a:lnSpc>
              <a:buNone/>
            </a:pPr>
            <a:r>
              <a:rPr lang="en-US" sz="1850" dirty="0">
                <a:solidFill>
                  <a:srgbClr val="D6E5EF"/>
                </a:solidFill>
                <a:latin typeface="Lora" pitchFamily="34" charset="0"/>
                <a:ea typeface="Lora" pitchFamily="34" charset="-122"/>
                <a:cs typeface="Lora" pitchFamily="34" charset="-120"/>
              </a:rPr>
              <a:t>Theorisation</a:t>
            </a:r>
            <a:endParaRPr lang="en-US" sz="1850" dirty="0"/>
          </a:p>
        </p:txBody>
      </p:sp>
      <p:sp>
        <p:nvSpPr>
          <p:cNvPr id="14" name="Text 8"/>
          <p:cNvSpPr/>
          <p:nvPr/>
        </p:nvSpPr>
        <p:spPr>
          <a:xfrm>
            <a:off x="6390203" y="5951220"/>
            <a:ext cx="3012996" cy="319564"/>
          </a:xfrm>
          <a:prstGeom prst="rect">
            <a:avLst/>
          </a:prstGeom>
          <a:noFill/>
          <a:ln/>
        </p:spPr>
        <p:txBody>
          <a:bodyPr wrap="non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Developing explanatory frameworks</a:t>
            </a:r>
            <a:endParaRPr lang="en-US" sz="1550" dirty="0"/>
          </a:p>
        </p:txBody>
      </p:sp>
      <p:sp>
        <p:nvSpPr>
          <p:cNvPr id="15" name="Shape 9"/>
          <p:cNvSpPr/>
          <p:nvPr/>
        </p:nvSpPr>
        <p:spPr>
          <a:xfrm>
            <a:off x="6240304" y="6485930"/>
            <a:ext cx="7640955" cy="11430"/>
          </a:xfrm>
          <a:prstGeom prst="roundRect">
            <a:avLst>
              <a:gd name="adj" fmla="val 262228"/>
            </a:avLst>
          </a:prstGeom>
          <a:solidFill>
            <a:srgbClr val="5D606B"/>
          </a:solidFill>
          <a:ln/>
        </p:spPr>
      </p:sp>
      <p:pic>
        <p:nvPicPr>
          <p:cNvPr id="16" name="Image 4" descr="preencoded.png">    </p:cNvPr>
          <p:cNvPicPr>
            <a:picLocks noChangeAspect="1"/>
          </p:cNvPicPr>
          <p:nvPr/>
        </p:nvPicPr>
        <p:blipFill>
          <a:blip r:embed="rId5"/>
          <a:stretch>
            <a:fillRect/>
          </a:stretch>
        </p:blipFill>
        <p:spPr>
          <a:xfrm>
            <a:off x="732234" y="6520458"/>
            <a:ext cx="6549747" cy="1132642"/>
          </a:xfrm>
          <a:prstGeom prst="rect">
            <a:avLst/>
          </a:prstGeom>
        </p:spPr>
      </p:pic>
      <p:pic>
        <p:nvPicPr>
          <p:cNvPr id="17" name="Image 5" descr="preencoded.png">    </p:cNvPr>
          <p:cNvPicPr>
            <a:picLocks noChangeAspect="1"/>
          </p:cNvPicPr>
          <p:nvPr/>
        </p:nvPicPr>
        <p:blipFill>
          <a:blip r:embed="rId6"/>
          <a:stretch>
            <a:fillRect/>
          </a:stretch>
        </p:blipFill>
        <p:spPr>
          <a:xfrm>
            <a:off x="3866555" y="6911102"/>
            <a:ext cx="280988" cy="351234"/>
          </a:xfrm>
          <a:prstGeom prst="rect">
            <a:avLst/>
          </a:prstGeom>
        </p:spPr>
      </p:pic>
      <p:sp>
        <p:nvSpPr>
          <p:cNvPr id="18" name="Text 10"/>
          <p:cNvSpPr/>
          <p:nvPr/>
        </p:nvSpPr>
        <p:spPr>
          <a:xfrm>
            <a:off x="7481768" y="6720245"/>
            <a:ext cx="2350770" cy="293727"/>
          </a:xfrm>
          <a:prstGeom prst="rect">
            <a:avLst/>
          </a:prstGeom>
          <a:noFill/>
          <a:ln/>
        </p:spPr>
        <p:txBody>
          <a:bodyPr wrap="none" lIns="0" tIns="0" rIns="0" bIns="0" rtlCol="0" anchor="t"/>
          <a:lstStyle/>
          <a:p>
            <a:pPr algn="l" indent="0" marL="0">
              <a:lnSpc>
                <a:spcPts val="2300"/>
              </a:lnSpc>
              <a:buNone/>
            </a:pPr>
            <a:r>
              <a:rPr lang="en-US" sz="1850" dirty="0">
                <a:solidFill>
                  <a:srgbClr val="D6E5EF"/>
                </a:solidFill>
                <a:latin typeface="Lora" pitchFamily="34" charset="0"/>
                <a:ea typeface="Lora" pitchFamily="34" charset="-122"/>
                <a:cs typeface="Lora" pitchFamily="34" charset="-120"/>
              </a:rPr>
              <a:t>Problem-Solving</a:t>
            </a:r>
            <a:endParaRPr lang="en-US" sz="1850" dirty="0"/>
          </a:p>
        </p:txBody>
      </p:sp>
      <p:sp>
        <p:nvSpPr>
          <p:cNvPr id="19" name="Text 11"/>
          <p:cNvSpPr/>
          <p:nvPr/>
        </p:nvSpPr>
        <p:spPr>
          <a:xfrm>
            <a:off x="7481768" y="7133749"/>
            <a:ext cx="2617470" cy="319564"/>
          </a:xfrm>
          <a:prstGeom prst="rect">
            <a:avLst/>
          </a:prstGeom>
          <a:noFill/>
          <a:ln/>
        </p:spPr>
        <p:txBody>
          <a:bodyPr wrap="non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Addressing practical challenges</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6880" y="708303"/>
            <a:ext cx="8005286" cy="636032"/>
          </a:xfrm>
          <a:prstGeom prst="rect">
            <a:avLst/>
          </a:prstGeom>
          <a:noFill/>
          <a:ln/>
        </p:spPr>
        <p:txBody>
          <a:bodyPr wrap="none" lIns="0" tIns="0" rIns="0" bIns="0" rtlCol="0" anchor="t"/>
          <a:lstStyle/>
          <a:p>
            <a:pPr algn="l" indent="0" marL="0">
              <a:lnSpc>
                <a:spcPts val="5000"/>
              </a:lnSpc>
              <a:buNone/>
            </a:pPr>
            <a:r>
              <a:rPr lang="en-US" sz="4000" dirty="0">
                <a:solidFill>
                  <a:srgbClr val="F98AC7"/>
                </a:solidFill>
                <a:latin typeface="Lora" pitchFamily="34" charset="0"/>
                <a:ea typeface="Lora" pitchFamily="34" charset="-122"/>
                <a:cs typeface="Lora" pitchFamily="34" charset="-120"/>
              </a:rPr>
              <a:t>Secondary Objectives of Research</a:t>
            </a:r>
            <a:endParaRPr lang="en-US" sz="4000" dirty="0"/>
          </a:p>
        </p:txBody>
      </p:sp>
      <p:sp>
        <p:nvSpPr>
          <p:cNvPr id="3" name="Text 1"/>
          <p:cNvSpPr/>
          <p:nvPr/>
        </p:nvSpPr>
        <p:spPr>
          <a:xfrm>
            <a:off x="756880" y="1776770"/>
            <a:ext cx="13116639" cy="691753"/>
          </a:xfrm>
          <a:prstGeom prst="rect">
            <a:avLst/>
          </a:prstGeom>
          <a:noFill/>
          <a:ln/>
        </p:spPr>
        <p:txBody>
          <a:bodyPr wrap="square" lIns="0" tIns="0" rIns="0" bIns="0" rtlCol="0" anchor="t"/>
          <a:lstStyle/>
          <a:p>
            <a:pPr algn="l" indent="0" marL="0">
              <a:lnSpc>
                <a:spcPts val="2700"/>
              </a:lnSpc>
              <a:buNone/>
            </a:pPr>
            <a:r>
              <a:rPr lang="en-US" sz="1700" dirty="0">
                <a:solidFill>
                  <a:srgbClr val="D6E5EF"/>
                </a:solidFill>
                <a:latin typeface="Source Sans Pro" pitchFamily="34" charset="0"/>
                <a:ea typeface="Source Sans Pro" pitchFamily="34" charset="-122"/>
                <a:cs typeface="Source Sans Pro" pitchFamily="34" charset="-120"/>
              </a:rPr>
              <a:t>Beyond its primary aims, research serves to develop critical research skills and competencies among practitioners. These include analytical thinking, methodological expertise, and effective communication, which benefit individuals across their academic and professional careers.</a:t>
            </a:r>
            <a:endParaRPr lang="en-US" sz="1700" dirty="0"/>
          </a:p>
        </p:txBody>
      </p:sp>
      <p:sp>
        <p:nvSpPr>
          <p:cNvPr id="4" name="Text 2"/>
          <p:cNvSpPr/>
          <p:nvPr/>
        </p:nvSpPr>
        <p:spPr>
          <a:xfrm>
            <a:off x="756880" y="2711768"/>
            <a:ext cx="13116639" cy="691753"/>
          </a:xfrm>
          <a:prstGeom prst="rect">
            <a:avLst/>
          </a:prstGeom>
          <a:noFill/>
          <a:ln/>
        </p:spPr>
        <p:txBody>
          <a:bodyPr wrap="square" lIns="0" tIns="0" rIns="0" bIns="0" rtlCol="0" anchor="t"/>
          <a:lstStyle/>
          <a:p>
            <a:pPr algn="l" indent="0" marL="0">
              <a:lnSpc>
                <a:spcPts val="2700"/>
              </a:lnSpc>
              <a:buNone/>
            </a:pPr>
            <a:r>
              <a:rPr lang="en-US" sz="1700" dirty="0">
                <a:solidFill>
                  <a:srgbClr val="D6E5EF"/>
                </a:solidFill>
                <a:latin typeface="Source Sans Pro" pitchFamily="34" charset="0"/>
                <a:ea typeface="Source Sans Pro" pitchFamily="34" charset="-122"/>
                <a:cs typeface="Source Sans Pro" pitchFamily="34" charset="-120"/>
              </a:rPr>
              <a:t>Research provides essential evidence for policy formulation and decision-making in government, business, and organisations. By generating reliable information and analysis, research enables more informed choices, strategic planning, and effective resource allocation across sectors.</a:t>
            </a:r>
            <a:endParaRPr lang="en-US" sz="1700" dirty="0"/>
          </a:p>
        </p:txBody>
      </p:sp>
      <p:sp>
        <p:nvSpPr>
          <p:cNvPr id="5" name="Text 3"/>
          <p:cNvSpPr/>
          <p:nvPr/>
        </p:nvSpPr>
        <p:spPr>
          <a:xfrm>
            <a:off x="756880" y="3646765"/>
            <a:ext cx="13116639" cy="1037630"/>
          </a:xfrm>
          <a:prstGeom prst="rect">
            <a:avLst/>
          </a:prstGeom>
          <a:noFill/>
          <a:ln/>
        </p:spPr>
        <p:txBody>
          <a:bodyPr wrap="square" lIns="0" tIns="0" rIns="0" bIns="0" rtlCol="0" anchor="t"/>
          <a:lstStyle/>
          <a:p>
            <a:pPr algn="l" indent="0" marL="0">
              <a:lnSpc>
                <a:spcPts val="2700"/>
              </a:lnSpc>
              <a:buNone/>
            </a:pPr>
            <a:r>
              <a:rPr lang="en-US" sz="1700" dirty="0">
                <a:solidFill>
                  <a:srgbClr val="D6E5EF"/>
                </a:solidFill>
                <a:latin typeface="Source Sans Pro" pitchFamily="34" charset="0"/>
                <a:ea typeface="Source Sans Pro" pitchFamily="34" charset="-122"/>
                <a:cs typeface="Source Sans Pro" pitchFamily="34" charset="-120"/>
              </a:rPr>
              <a:t>The broader contribution to societal progress represents another key secondary objective. Through advancing knowledge, challenging assumptions, and proposing innovations, research helps address complex social challenges, improve quality of life, and drive sustainable development across communities and nations.</a:t>
            </a:r>
            <a:endParaRPr lang="en-US" sz="1700" dirty="0"/>
          </a:p>
        </p:txBody>
      </p:sp>
      <p:sp>
        <p:nvSpPr>
          <p:cNvPr id="6" name="Shape 4"/>
          <p:cNvSpPr/>
          <p:nvPr/>
        </p:nvSpPr>
        <p:spPr>
          <a:xfrm>
            <a:off x="756880" y="5170884"/>
            <a:ext cx="13116639" cy="30480"/>
          </a:xfrm>
          <a:prstGeom prst="roundRect">
            <a:avLst>
              <a:gd name="adj" fmla="val 106426"/>
            </a:avLst>
          </a:prstGeom>
          <a:solidFill>
            <a:srgbClr val="5D606B"/>
          </a:solidFill>
          <a:ln/>
        </p:spPr>
      </p:sp>
      <p:sp>
        <p:nvSpPr>
          <p:cNvPr id="7" name="Shape 5"/>
          <p:cNvSpPr/>
          <p:nvPr/>
        </p:nvSpPr>
        <p:spPr>
          <a:xfrm>
            <a:off x="2855595" y="5170884"/>
            <a:ext cx="30480" cy="648772"/>
          </a:xfrm>
          <a:prstGeom prst="roundRect">
            <a:avLst>
              <a:gd name="adj" fmla="val 106426"/>
            </a:avLst>
          </a:prstGeom>
          <a:solidFill>
            <a:srgbClr val="5D606B"/>
          </a:solidFill>
          <a:ln/>
        </p:spPr>
      </p:sp>
      <p:sp>
        <p:nvSpPr>
          <p:cNvPr id="8" name="Shape 6"/>
          <p:cNvSpPr/>
          <p:nvPr/>
        </p:nvSpPr>
        <p:spPr>
          <a:xfrm>
            <a:off x="2627590" y="4927640"/>
            <a:ext cx="486489" cy="486489"/>
          </a:xfrm>
          <a:prstGeom prst="roundRect">
            <a:avLst>
              <a:gd name="adj" fmla="val 6668"/>
            </a:avLst>
          </a:prstGeom>
          <a:solidFill>
            <a:srgbClr val="444752"/>
          </a:solidFill>
          <a:ln/>
        </p:spPr>
      </p:sp>
      <p:pic>
        <p:nvPicPr>
          <p:cNvPr id="9" name="Image 0" descr="preencoded.png">    </p:cNvPr>
          <p:cNvPicPr>
            <a:picLocks noChangeAspect="1"/>
          </p:cNvPicPr>
          <p:nvPr/>
        </p:nvPicPr>
        <p:blipFill>
          <a:blip r:embed="rId1"/>
          <a:stretch>
            <a:fillRect/>
          </a:stretch>
        </p:blipFill>
        <p:spPr>
          <a:xfrm>
            <a:off x="2718197" y="4980087"/>
            <a:ext cx="305276" cy="381595"/>
          </a:xfrm>
          <a:prstGeom prst="rect">
            <a:avLst/>
          </a:prstGeom>
        </p:spPr>
      </p:pic>
      <p:sp>
        <p:nvSpPr>
          <p:cNvPr id="10" name="Text 7"/>
          <p:cNvSpPr/>
          <p:nvPr/>
        </p:nvSpPr>
        <p:spPr>
          <a:xfrm>
            <a:off x="1598771" y="6035873"/>
            <a:ext cx="2544128" cy="318016"/>
          </a:xfrm>
          <a:prstGeom prst="rect">
            <a:avLst/>
          </a:prstGeom>
          <a:noFill/>
          <a:ln/>
        </p:spPr>
        <p:txBody>
          <a:bodyPr wrap="none" lIns="0" tIns="0" rIns="0" bIns="0" rtlCol="0" anchor="t"/>
          <a:lstStyle/>
          <a:p>
            <a:pPr algn="ctr" indent="0" marL="0">
              <a:lnSpc>
                <a:spcPts val="2500"/>
              </a:lnSpc>
              <a:buNone/>
            </a:pPr>
            <a:r>
              <a:rPr lang="en-US" sz="2000" dirty="0">
                <a:solidFill>
                  <a:srgbClr val="D6E5EF"/>
                </a:solidFill>
                <a:latin typeface="Lora" pitchFamily="34" charset="0"/>
                <a:ea typeface="Lora" pitchFamily="34" charset="-122"/>
                <a:cs typeface="Lora" pitchFamily="34" charset="-120"/>
              </a:rPr>
              <a:t>Skill Development</a:t>
            </a:r>
            <a:endParaRPr lang="en-US" sz="2000" dirty="0"/>
          </a:p>
        </p:txBody>
      </p:sp>
      <p:sp>
        <p:nvSpPr>
          <p:cNvPr id="11" name="Text 8"/>
          <p:cNvSpPr/>
          <p:nvPr/>
        </p:nvSpPr>
        <p:spPr>
          <a:xfrm>
            <a:off x="973098" y="6483548"/>
            <a:ext cx="3795593" cy="691753"/>
          </a:xfrm>
          <a:prstGeom prst="rect">
            <a:avLst/>
          </a:prstGeom>
          <a:noFill/>
          <a:ln/>
        </p:spPr>
        <p:txBody>
          <a:bodyPr wrap="square" lIns="0" tIns="0" rIns="0" bIns="0" rtlCol="0" anchor="t"/>
          <a:lstStyle/>
          <a:p>
            <a:pPr algn="ctr" indent="0" marL="0">
              <a:lnSpc>
                <a:spcPts val="2700"/>
              </a:lnSpc>
              <a:buNone/>
            </a:pPr>
            <a:r>
              <a:rPr lang="en-US" sz="1700" dirty="0">
                <a:solidFill>
                  <a:srgbClr val="D6E5EF"/>
                </a:solidFill>
                <a:latin typeface="Source Sans Pro" pitchFamily="34" charset="0"/>
                <a:ea typeface="Source Sans Pro" pitchFamily="34" charset="-122"/>
                <a:cs typeface="Source Sans Pro" pitchFamily="34" charset="-120"/>
              </a:rPr>
              <a:t>Building research competencies and critical thinking abilities in practitioners</a:t>
            </a:r>
            <a:endParaRPr lang="en-US" sz="1700" dirty="0"/>
          </a:p>
        </p:txBody>
      </p:sp>
      <p:sp>
        <p:nvSpPr>
          <p:cNvPr id="12" name="Shape 9"/>
          <p:cNvSpPr/>
          <p:nvPr/>
        </p:nvSpPr>
        <p:spPr>
          <a:xfrm>
            <a:off x="7299841" y="5170884"/>
            <a:ext cx="30480" cy="648772"/>
          </a:xfrm>
          <a:prstGeom prst="roundRect">
            <a:avLst>
              <a:gd name="adj" fmla="val 106426"/>
            </a:avLst>
          </a:prstGeom>
          <a:solidFill>
            <a:srgbClr val="5D606B"/>
          </a:solidFill>
          <a:ln/>
        </p:spPr>
      </p:sp>
      <p:sp>
        <p:nvSpPr>
          <p:cNvPr id="13" name="Shape 10"/>
          <p:cNvSpPr/>
          <p:nvPr/>
        </p:nvSpPr>
        <p:spPr>
          <a:xfrm>
            <a:off x="7071836" y="4927640"/>
            <a:ext cx="486489" cy="486489"/>
          </a:xfrm>
          <a:prstGeom prst="roundRect">
            <a:avLst>
              <a:gd name="adj" fmla="val 6668"/>
            </a:avLst>
          </a:prstGeom>
          <a:solidFill>
            <a:srgbClr val="444752"/>
          </a:solidFill>
          <a:ln/>
        </p:spPr>
      </p:sp>
      <p:pic>
        <p:nvPicPr>
          <p:cNvPr id="14" name="Image 1" descr="preencoded.png">    </p:cNvPr>
          <p:cNvPicPr>
            <a:picLocks noChangeAspect="1"/>
          </p:cNvPicPr>
          <p:nvPr/>
        </p:nvPicPr>
        <p:blipFill>
          <a:blip r:embed="rId2"/>
          <a:stretch>
            <a:fillRect/>
          </a:stretch>
        </p:blipFill>
        <p:spPr>
          <a:xfrm>
            <a:off x="7162443" y="4980087"/>
            <a:ext cx="305276" cy="381595"/>
          </a:xfrm>
          <a:prstGeom prst="rect">
            <a:avLst/>
          </a:prstGeom>
        </p:spPr>
      </p:pic>
      <p:sp>
        <p:nvSpPr>
          <p:cNvPr id="15" name="Text 11"/>
          <p:cNvSpPr/>
          <p:nvPr/>
        </p:nvSpPr>
        <p:spPr>
          <a:xfrm>
            <a:off x="6043017" y="6035873"/>
            <a:ext cx="2544128" cy="318016"/>
          </a:xfrm>
          <a:prstGeom prst="rect">
            <a:avLst/>
          </a:prstGeom>
          <a:noFill/>
          <a:ln/>
        </p:spPr>
        <p:txBody>
          <a:bodyPr wrap="none" lIns="0" tIns="0" rIns="0" bIns="0" rtlCol="0" anchor="t"/>
          <a:lstStyle/>
          <a:p>
            <a:pPr algn="ctr" indent="0" marL="0">
              <a:lnSpc>
                <a:spcPts val="2500"/>
              </a:lnSpc>
              <a:buNone/>
            </a:pPr>
            <a:r>
              <a:rPr lang="en-US" sz="2000" dirty="0">
                <a:solidFill>
                  <a:srgbClr val="D6E5EF"/>
                </a:solidFill>
                <a:latin typeface="Lora" pitchFamily="34" charset="0"/>
                <a:ea typeface="Lora" pitchFamily="34" charset="-122"/>
                <a:cs typeface="Lora" pitchFamily="34" charset="-120"/>
              </a:rPr>
              <a:t>Decision Support</a:t>
            </a:r>
            <a:endParaRPr lang="en-US" sz="2000" dirty="0"/>
          </a:p>
        </p:txBody>
      </p:sp>
      <p:sp>
        <p:nvSpPr>
          <p:cNvPr id="16" name="Text 12"/>
          <p:cNvSpPr/>
          <p:nvPr/>
        </p:nvSpPr>
        <p:spPr>
          <a:xfrm>
            <a:off x="5417344" y="6483548"/>
            <a:ext cx="3795593" cy="691753"/>
          </a:xfrm>
          <a:prstGeom prst="rect">
            <a:avLst/>
          </a:prstGeom>
          <a:noFill/>
          <a:ln/>
        </p:spPr>
        <p:txBody>
          <a:bodyPr wrap="square" lIns="0" tIns="0" rIns="0" bIns="0" rtlCol="0" anchor="t"/>
          <a:lstStyle/>
          <a:p>
            <a:pPr algn="ctr" indent="0" marL="0">
              <a:lnSpc>
                <a:spcPts val="2700"/>
              </a:lnSpc>
              <a:buNone/>
            </a:pPr>
            <a:r>
              <a:rPr lang="en-US" sz="1700" dirty="0">
                <a:solidFill>
                  <a:srgbClr val="D6E5EF"/>
                </a:solidFill>
                <a:latin typeface="Source Sans Pro" pitchFamily="34" charset="0"/>
                <a:ea typeface="Source Sans Pro" pitchFamily="34" charset="-122"/>
                <a:cs typeface="Source Sans Pro" pitchFamily="34" charset="-120"/>
              </a:rPr>
              <a:t>Providing evidence for policy-making and strategic planning processes</a:t>
            </a:r>
            <a:endParaRPr lang="en-US" sz="1700" dirty="0"/>
          </a:p>
        </p:txBody>
      </p:sp>
      <p:sp>
        <p:nvSpPr>
          <p:cNvPr id="17" name="Shape 13"/>
          <p:cNvSpPr/>
          <p:nvPr/>
        </p:nvSpPr>
        <p:spPr>
          <a:xfrm>
            <a:off x="11744087" y="5170884"/>
            <a:ext cx="30480" cy="648772"/>
          </a:xfrm>
          <a:prstGeom prst="roundRect">
            <a:avLst>
              <a:gd name="adj" fmla="val 106426"/>
            </a:avLst>
          </a:prstGeom>
          <a:solidFill>
            <a:srgbClr val="5D606B"/>
          </a:solidFill>
          <a:ln/>
        </p:spPr>
      </p:sp>
      <p:sp>
        <p:nvSpPr>
          <p:cNvPr id="18" name="Shape 14"/>
          <p:cNvSpPr/>
          <p:nvPr/>
        </p:nvSpPr>
        <p:spPr>
          <a:xfrm>
            <a:off x="11516082" y="4927640"/>
            <a:ext cx="486489" cy="486489"/>
          </a:xfrm>
          <a:prstGeom prst="roundRect">
            <a:avLst>
              <a:gd name="adj" fmla="val 6668"/>
            </a:avLst>
          </a:prstGeom>
          <a:solidFill>
            <a:srgbClr val="444752"/>
          </a:solidFill>
          <a:ln/>
        </p:spPr>
      </p:sp>
      <p:pic>
        <p:nvPicPr>
          <p:cNvPr id="19" name="Image 2" descr="preencoded.png">    </p:cNvPr>
          <p:cNvPicPr>
            <a:picLocks noChangeAspect="1"/>
          </p:cNvPicPr>
          <p:nvPr/>
        </p:nvPicPr>
        <p:blipFill>
          <a:blip r:embed="rId3"/>
          <a:stretch>
            <a:fillRect/>
          </a:stretch>
        </p:blipFill>
        <p:spPr>
          <a:xfrm>
            <a:off x="11606689" y="4980087"/>
            <a:ext cx="305276" cy="381595"/>
          </a:xfrm>
          <a:prstGeom prst="rect">
            <a:avLst/>
          </a:prstGeom>
        </p:spPr>
      </p:pic>
      <p:sp>
        <p:nvSpPr>
          <p:cNvPr id="20" name="Text 15"/>
          <p:cNvSpPr/>
          <p:nvPr/>
        </p:nvSpPr>
        <p:spPr>
          <a:xfrm>
            <a:off x="10487263" y="6035873"/>
            <a:ext cx="2544128" cy="318016"/>
          </a:xfrm>
          <a:prstGeom prst="rect">
            <a:avLst/>
          </a:prstGeom>
          <a:noFill/>
          <a:ln/>
        </p:spPr>
        <p:txBody>
          <a:bodyPr wrap="none" lIns="0" tIns="0" rIns="0" bIns="0" rtlCol="0" anchor="t"/>
          <a:lstStyle/>
          <a:p>
            <a:pPr algn="ctr" indent="0" marL="0">
              <a:lnSpc>
                <a:spcPts val="2500"/>
              </a:lnSpc>
              <a:buNone/>
            </a:pPr>
            <a:r>
              <a:rPr lang="en-US" sz="2000" dirty="0">
                <a:solidFill>
                  <a:srgbClr val="D6E5EF"/>
                </a:solidFill>
                <a:latin typeface="Lora" pitchFamily="34" charset="0"/>
                <a:ea typeface="Lora" pitchFamily="34" charset="-122"/>
                <a:cs typeface="Lora" pitchFamily="34" charset="-120"/>
              </a:rPr>
              <a:t>Societal Impact</a:t>
            </a:r>
            <a:endParaRPr lang="en-US" sz="2000" dirty="0"/>
          </a:p>
        </p:txBody>
      </p:sp>
      <p:sp>
        <p:nvSpPr>
          <p:cNvPr id="21" name="Text 16"/>
          <p:cNvSpPr/>
          <p:nvPr/>
        </p:nvSpPr>
        <p:spPr>
          <a:xfrm>
            <a:off x="9861590" y="6483548"/>
            <a:ext cx="3795593" cy="1037630"/>
          </a:xfrm>
          <a:prstGeom prst="rect">
            <a:avLst/>
          </a:prstGeom>
          <a:noFill/>
          <a:ln/>
        </p:spPr>
        <p:txBody>
          <a:bodyPr wrap="square" lIns="0" tIns="0" rIns="0" bIns="0" rtlCol="0" anchor="t"/>
          <a:lstStyle/>
          <a:p>
            <a:pPr algn="ctr" indent="0" marL="0">
              <a:lnSpc>
                <a:spcPts val="2700"/>
              </a:lnSpc>
              <a:buNone/>
            </a:pPr>
            <a:r>
              <a:rPr lang="en-US" sz="1700" dirty="0">
                <a:solidFill>
                  <a:srgbClr val="D6E5EF"/>
                </a:solidFill>
                <a:latin typeface="Source Sans Pro" pitchFamily="34" charset="0"/>
                <a:ea typeface="Source Sans Pro" pitchFamily="34" charset="-122"/>
                <a:cs typeface="Source Sans Pro" pitchFamily="34" charset="-120"/>
              </a:rPr>
              <a:t>Contributing to social progress, innovation, and quality of life improvements</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69000" y="707112"/>
            <a:ext cx="6620232" cy="478155"/>
          </a:xfrm>
          <a:prstGeom prst="rect">
            <a:avLst/>
          </a:prstGeom>
          <a:noFill/>
          <a:ln/>
        </p:spPr>
        <p:txBody>
          <a:bodyPr wrap="none" lIns="0" tIns="0" rIns="0" bIns="0" rtlCol="0" anchor="t"/>
          <a:lstStyle/>
          <a:p>
            <a:pPr algn="l" indent="0" marL="0">
              <a:lnSpc>
                <a:spcPts val="3750"/>
              </a:lnSpc>
              <a:buNone/>
            </a:pPr>
            <a:r>
              <a:rPr lang="en-US" sz="3000" dirty="0">
                <a:solidFill>
                  <a:srgbClr val="F98AC7"/>
                </a:solidFill>
                <a:latin typeface="Lora" pitchFamily="34" charset="0"/>
                <a:ea typeface="Lora" pitchFamily="34" charset="-122"/>
                <a:cs typeface="Lora" pitchFamily="34" charset="-120"/>
              </a:rPr>
              <a:t>Motivations for Conducting Research</a:t>
            </a:r>
            <a:endParaRPr lang="en-US" sz="3000" dirty="0"/>
          </a:p>
        </p:txBody>
      </p:sp>
      <p:sp>
        <p:nvSpPr>
          <p:cNvPr id="3" name="Text 1"/>
          <p:cNvSpPr/>
          <p:nvPr/>
        </p:nvSpPr>
        <p:spPr>
          <a:xfrm>
            <a:off x="569000" y="1510427"/>
            <a:ext cx="13492401" cy="520303"/>
          </a:xfrm>
          <a:prstGeom prst="rect">
            <a:avLst/>
          </a:prstGeom>
          <a:noFill/>
          <a:ln/>
        </p:spPr>
        <p:txBody>
          <a:bodyPr wrap="square" lIns="0" tIns="0" rIns="0" bIns="0" rtlCol="0" anchor="t"/>
          <a:lstStyle/>
          <a:p>
            <a:pPr algn="l" indent="0" marL="0">
              <a:lnSpc>
                <a:spcPts val="2000"/>
              </a:lnSpc>
              <a:buNone/>
            </a:pPr>
            <a:r>
              <a:rPr lang="en-US" sz="1250" dirty="0">
                <a:solidFill>
                  <a:srgbClr val="D6E5EF"/>
                </a:solidFill>
                <a:latin typeface="Source Sans Pro" pitchFamily="34" charset="0"/>
                <a:ea typeface="Source Sans Pro" pitchFamily="34" charset="-122"/>
                <a:cs typeface="Source Sans Pro" pitchFamily="34" charset="-120"/>
              </a:rPr>
              <a:t>Intellectual curiosity often drives research, as scholars pursue questions that intrigue them and seek deeper understanding of phenomena. This intrinsic motivation fuels persistent inquiry even when facing challenges, contributing to personal fulfillment through discovery and knowledge creation.</a:t>
            </a:r>
            <a:endParaRPr lang="en-US" sz="1250" dirty="0"/>
          </a:p>
        </p:txBody>
      </p:sp>
      <p:sp>
        <p:nvSpPr>
          <p:cNvPr id="4" name="Text 2"/>
          <p:cNvSpPr/>
          <p:nvPr/>
        </p:nvSpPr>
        <p:spPr>
          <a:xfrm>
            <a:off x="569000" y="2213610"/>
            <a:ext cx="13492401" cy="520303"/>
          </a:xfrm>
          <a:prstGeom prst="rect">
            <a:avLst/>
          </a:prstGeom>
          <a:noFill/>
          <a:ln/>
        </p:spPr>
        <p:txBody>
          <a:bodyPr wrap="square" lIns="0" tIns="0" rIns="0" bIns="0" rtlCol="0" anchor="t"/>
          <a:lstStyle/>
          <a:p>
            <a:pPr algn="l" indent="0" marL="0">
              <a:lnSpc>
                <a:spcPts val="2000"/>
              </a:lnSpc>
              <a:buNone/>
            </a:pPr>
            <a:r>
              <a:rPr lang="en-US" sz="1250" dirty="0">
                <a:solidFill>
                  <a:srgbClr val="D6E5EF"/>
                </a:solidFill>
                <a:latin typeface="Source Sans Pro" pitchFamily="34" charset="0"/>
                <a:ea typeface="Source Sans Pro" pitchFamily="34" charset="-122"/>
                <a:cs typeface="Source Sans Pro" pitchFamily="34" charset="-120"/>
              </a:rPr>
              <a:t>Professional advancement represents another key motivator, as research productivity typically influences academic promotion, tenure decisions, and reputation within scholarly communities. Similarly, many researchers are motivated by the potential societal benefits of their work, including improved health outcomes, technological innovations, or policy reforms.</a:t>
            </a:r>
            <a:endParaRPr lang="en-US" sz="1250" dirty="0"/>
          </a:p>
        </p:txBody>
      </p:sp>
      <p:sp>
        <p:nvSpPr>
          <p:cNvPr id="5" name="Text 3"/>
          <p:cNvSpPr/>
          <p:nvPr/>
        </p:nvSpPr>
        <p:spPr>
          <a:xfrm>
            <a:off x="569000" y="2916793"/>
            <a:ext cx="13492401" cy="520303"/>
          </a:xfrm>
          <a:prstGeom prst="rect">
            <a:avLst/>
          </a:prstGeom>
          <a:noFill/>
          <a:ln/>
        </p:spPr>
        <p:txBody>
          <a:bodyPr wrap="square" lIns="0" tIns="0" rIns="0" bIns="0" rtlCol="0" anchor="t"/>
          <a:lstStyle/>
          <a:p>
            <a:pPr algn="l" indent="0" marL="0">
              <a:lnSpc>
                <a:spcPts val="2000"/>
              </a:lnSpc>
              <a:buNone/>
            </a:pPr>
            <a:r>
              <a:rPr lang="en-US" sz="1250" dirty="0">
                <a:solidFill>
                  <a:srgbClr val="D6E5EF"/>
                </a:solidFill>
                <a:latin typeface="Source Sans Pro" pitchFamily="34" charset="0"/>
                <a:ea typeface="Source Sans Pro" pitchFamily="34" charset="-122"/>
                <a:cs typeface="Source Sans Pro" pitchFamily="34" charset="-120"/>
              </a:rPr>
              <a:t>External factors like funding opportunities, recognition from peers, and publication prospects also motivate research activity. These practical considerations often shape research focus areas and methodological approaches, particularly in competitive academic and research environments where resources are limited and output expectations are high.</a:t>
            </a:r>
            <a:endParaRPr lang="en-US" sz="1250" dirty="0"/>
          </a:p>
        </p:txBody>
      </p:sp>
      <p:pic>
        <p:nvPicPr>
          <p:cNvPr id="6" name="Image 0" descr="preencoded.png">    </p:cNvPr>
          <p:cNvPicPr>
            <a:picLocks noChangeAspect="1"/>
          </p:cNvPicPr>
          <p:nvPr/>
        </p:nvPicPr>
        <p:blipFill>
          <a:blip r:embed="rId1"/>
          <a:stretch>
            <a:fillRect/>
          </a:stretch>
        </p:blipFill>
        <p:spPr>
          <a:xfrm>
            <a:off x="569000" y="3619976"/>
            <a:ext cx="812959" cy="975598"/>
          </a:xfrm>
          <a:prstGeom prst="rect">
            <a:avLst/>
          </a:prstGeom>
        </p:spPr>
      </p:pic>
      <p:sp>
        <p:nvSpPr>
          <p:cNvPr id="7" name="Text 4"/>
          <p:cNvSpPr/>
          <p:nvPr/>
        </p:nvSpPr>
        <p:spPr>
          <a:xfrm>
            <a:off x="1625798" y="3782497"/>
            <a:ext cx="1912977" cy="239078"/>
          </a:xfrm>
          <a:prstGeom prst="rect">
            <a:avLst/>
          </a:prstGeom>
          <a:noFill/>
          <a:ln/>
        </p:spPr>
        <p:txBody>
          <a:bodyPr wrap="none" lIns="0" tIns="0" rIns="0" bIns="0" rtlCol="0" anchor="t"/>
          <a:lstStyle/>
          <a:p>
            <a:pPr algn="l" indent="0" marL="0">
              <a:lnSpc>
                <a:spcPts val="1850"/>
              </a:lnSpc>
              <a:buNone/>
            </a:pPr>
            <a:r>
              <a:rPr lang="en-US" sz="1500" dirty="0">
                <a:solidFill>
                  <a:srgbClr val="D6E5EF"/>
                </a:solidFill>
                <a:latin typeface="Lora" pitchFamily="34" charset="0"/>
                <a:ea typeface="Lora" pitchFamily="34" charset="-122"/>
                <a:cs typeface="Lora" pitchFamily="34" charset="-120"/>
              </a:rPr>
              <a:t>Intellectual Curiosity</a:t>
            </a:r>
            <a:endParaRPr lang="en-US" sz="1500" dirty="0"/>
          </a:p>
        </p:txBody>
      </p:sp>
      <p:sp>
        <p:nvSpPr>
          <p:cNvPr id="8" name="Text 5"/>
          <p:cNvSpPr/>
          <p:nvPr/>
        </p:nvSpPr>
        <p:spPr>
          <a:xfrm>
            <a:off x="1625798" y="4119086"/>
            <a:ext cx="12435602" cy="260152"/>
          </a:xfrm>
          <a:prstGeom prst="rect">
            <a:avLst/>
          </a:prstGeom>
          <a:noFill/>
          <a:ln/>
        </p:spPr>
        <p:txBody>
          <a:bodyPr wrap="none" lIns="0" tIns="0" rIns="0" bIns="0" rtlCol="0" anchor="t"/>
          <a:lstStyle/>
          <a:p>
            <a:pPr algn="l" indent="0" marL="0">
              <a:lnSpc>
                <a:spcPts val="2000"/>
              </a:lnSpc>
              <a:buNone/>
            </a:pPr>
            <a:r>
              <a:rPr lang="en-US" sz="1250" dirty="0">
                <a:solidFill>
                  <a:srgbClr val="D6E5EF"/>
                </a:solidFill>
                <a:latin typeface="Source Sans Pro" pitchFamily="34" charset="0"/>
                <a:ea typeface="Source Sans Pro" pitchFamily="34" charset="-122"/>
                <a:cs typeface="Source Sans Pro" pitchFamily="34" charset="-120"/>
              </a:rPr>
              <a:t>Desire to understand phenomena and answer compelling questions</a:t>
            </a:r>
            <a:endParaRPr lang="en-US" sz="1250" dirty="0"/>
          </a:p>
        </p:txBody>
      </p:sp>
      <p:pic>
        <p:nvPicPr>
          <p:cNvPr id="9" name="Image 1" descr="preencoded.png">    </p:cNvPr>
          <p:cNvPicPr>
            <a:picLocks noChangeAspect="1"/>
          </p:cNvPicPr>
          <p:nvPr/>
        </p:nvPicPr>
        <p:blipFill>
          <a:blip r:embed="rId2"/>
          <a:stretch>
            <a:fillRect/>
          </a:stretch>
        </p:blipFill>
        <p:spPr>
          <a:xfrm>
            <a:off x="569000" y="4595574"/>
            <a:ext cx="812959" cy="975598"/>
          </a:xfrm>
          <a:prstGeom prst="rect">
            <a:avLst/>
          </a:prstGeom>
        </p:spPr>
      </p:pic>
      <p:sp>
        <p:nvSpPr>
          <p:cNvPr id="10" name="Text 6"/>
          <p:cNvSpPr/>
          <p:nvPr/>
        </p:nvSpPr>
        <p:spPr>
          <a:xfrm>
            <a:off x="1625798" y="4758095"/>
            <a:ext cx="1912977" cy="239078"/>
          </a:xfrm>
          <a:prstGeom prst="rect">
            <a:avLst/>
          </a:prstGeom>
          <a:noFill/>
          <a:ln/>
        </p:spPr>
        <p:txBody>
          <a:bodyPr wrap="none" lIns="0" tIns="0" rIns="0" bIns="0" rtlCol="0" anchor="t"/>
          <a:lstStyle/>
          <a:p>
            <a:pPr algn="l" indent="0" marL="0">
              <a:lnSpc>
                <a:spcPts val="1850"/>
              </a:lnSpc>
              <a:buNone/>
            </a:pPr>
            <a:r>
              <a:rPr lang="en-US" sz="1500" dirty="0">
                <a:solidFill>
                  <a:srgbClr val="D6E5EF"/>
                </a:solidFill>
                <a:latin typeface="Lora" pitchFamily="34" charset="0"/>
                <a:ea typeface="Lora" pitchFamily="34" charset="-122"/>
                <a:cs typeface="Lora" pitchFamily="34" charset="-120"/>
              </a:rPr>
              <a:t>Professional Growth</a:t>
            </a:r>
            <a:endParaRPr lang="en-US" sz="1500" dirty="0"/>
          </a:p>
        </p:txBody>
      </p:sp>
      <p:sp>
        <p:nvSpPr>
          <p:cNvPr id="11" name="Text 7"/>
          <p:cNvSpPr/>
          <p:nvPr/>
        </p:nvSpPr>
        <p:spPr>
          <a:xfrm>
            <a:off x="1625798" y="5094684"/>
            <a:ext cx="12435602" cy="260152"/>
          </a:xfrm>
          <a:prstGeom prst="rect">
            <a:avLst/>
          </a:prstGeom>
          <a:noFill/>
          <a:ln/>
        </p:spPr>
        <p:txBody>
          <a:bodyPr wrap="none" lIns="0" tIns="0" rIns="0" bIns="0" rtlCol="0" anchor="t"/>
          <a:lstStyle/>
          <a:p>
            <a:pPr algn="l" indent="0" marL="0">
              <a:lnSpc>
                <a:spcPts val="2000"/>
              </a:lnSpc>
              <a:buNone/>
            </a:pPr>
            <a:r>
              <a:rPr lang="en-US" sz="1250" dirty="0">
                <a:solidFill>
                  <a:srgbClr val="D6E5EF"/>
                </a:solidFill>
                <a:latin typeface="Source Sans Pro" pitchFamily="34" charset="0"/>
                <a:ea typeface="Source Sans Pro" pitchFamily="34" charset="-122"/>
                <a:cs typeface="Source Sans Pro" pitchFamily="34" charset="-120"/>
              </a:rPr>
              <a:t>Career advancement, recognition, and development of expertise</a:t>
            </a:r>
            <a:endParaRPr lang="en-US" sz="1250" dirty="0"/>
          </a:p>
        </p:txBody>
      </p:sp>
      <p:pic>
        <p:nvPicPr>
          <p:cNvPr id="12" name="Image 2" descr="preencoded.png">    </p:cNvPr>
          <p:cNvPicPr>
            <a:picLocks noChangeAspect="1"/>
          </p:cNvPicPr>
          <p:nvPr/>
        </p:nvPicPr>
        <p:blipFill>
          <a:blip r:embed="rId3"/>
          <a:stretch>
            <a:fillRect/>
          </a:stretch>
        </p:blipFill>
        <p:spPr>
          <a:xfrm>
            <a:off x="569000" y="5571173"/>
            <a:ext cx="812959" cy="975598"/>
          </a:xfrm>
          <a:prstGeom prst="rect">
            <a:avLst/>
          </a:prstGeom>
        </p:spPr>
      </p:pic>
      <p:sp>
        <p:nvSpPr>
          <p:cNvPr id="13" name="Text 8"/>
          <p:cNvSpPr/>
          <p:nvPr/>
        </p:nvSpPr>
        <p:spPr>
          <a:xfrm>
            <a:off x="1625798" y="5733693"/>
            <a:ext cx="1912977" cy="239078"/>
          </a:xfrm>
          <a:prstGeom prst="rect">
            <a:avLst/>
          </a:prstGeom>
          <a:noFill/>
          <a:ln/>
        </p:spPr>
        <p:txBody>
          <a:bodyPr wrap="none" lIns="0" tIns="0" rIns="0" bIns="0" rtlCol="0" anchor="t"/>
          <a:lstStyle/>
          <a:p>
            <a:pPr algn="l" indent="0" marL="0">
              <a:lnSpc>
                <a:spcPts val="1850"/>
              </a:lnSpc>
              <a:buNone/>
            </a:pPr>
            <a:r>
              <a:rPr lang="en-US" sz="1500" dirty="0">
                <a:solidFill>
                  <a:srgbClr val="D6E5EF"/>
                </a:solidFill>
                <a:latin typeface="Lora" pitchFamily="34" charset="0"/>
                <a:ea typeface="Lora" pitchFamily="34" charset="-122"/>
                <a:cs typeface="Lora" pitchFamily="34" charset="-120"/>
              </a:rPr>
              <a:t>Societal Contribution</a:t>
            </a:r>
            <a:endParaRPr lang="en-US" sz="1500" dirty="0"/>
          </a:p>
        </p:txBody>
      </p:sp>
      <p:sp>
        <p:nvSpPr>
          <p:cNvPr id="14" name="Text 9"/>
          <p:cNvSpPr/>
          <p:nvPr/>
        </p:nvSpPr>
        <p:spPr>
          <a:xfrm>
            <a:off x="1625798" y="6070283"/>
            <a:ext cx="12435602" cy="260152"/>
          </a:xfrm>
          <a:prstGeom prst="rect">
            <a:avLst/>
          </a:prstGeom>
          <a:noFill/>
          <a:ln/>
        </p:spPr>
        <p:txBody>
          <a:bodyPr wrap="none" lIns="0" tIns="0" rIns="0" bIns="0" rtlCol="0" anchor="t"/>
          <a:lstStyle/>
          <a:p>
            <a:pPr algn="l" indent="0" marL="0">
              <a:lnSpc>
                <a:spcPts val="2000"/>
              </a:lnSpc>
              <a:buNone/>
            </a:pPr>
            <a:r>
              <a:rPr lang="en-US" sz="1250" dirty="0">
                <a:solidFill>
                  <a:srgbClr val="D6E5EF"/>
                </a:solidFill>
                <a:latin typeface="Source Sans Pro" pitchFamily="34" charset="0"/>
                <a:ea typeface="Source Sans Pro" pitchFamily="34" charset="-122"/>
                <a:cs typeface="Source Sans Pro" pitchFamily="34" charset="-120"/>
              </a:rPr>
              <a:t>Addressing challenges and improving lives through research outcomes</a:t>
            </a:r>
            <a:endParaRPr lang="en-US" sz="1250" dirty="0"/>
          </a:p>
        </p:txBody>
      </p:sp>
      <p:pic>
        <p:nvPicPr>
          <p:cNvPr id="15" name="Image 3" descr="preencoded.png">    </p:cNvPr>
          <p:cNvPicPr>
            <a:picLocks noChangeAspect="1"/>
          </p:cNvPicPr>
          <p:nvPr/>
        </p:nvPicPr>
        <p:blipFill>
          <a:blip r:embed="rId4"/>
          <a:stretch>
            <a:fillRect/>
          </a:stretch>
        </p:blipFill>
        <p:spPr>
          <a:xfrm>
            <a:off x="569000" y="6546771"/>
            <a:ext cx="812959" cy="975598"/>
          </a:xfrm>
          <a:prstGeom prst="rect">
            <a:avLst/>
          </a:prstGeom>
        </p:spPr>
      </p:pic>
      <p:sp>
        <p:nvSpPr>
          <p:cNvPr id="16" name="Text 10"/>
          <p:cNvSpPr/>
          <p:nvPr/>
        </p:nvSpPr>
        <p:spPr>
          <a:xfrm>
            <a:off x="1625798" y="6709291"/>
            <a:ext cx="1912977" cy="239078"/>
          </a:xfrm>
          <a:prstGeom prst="rect">
            <a:avLst/>
          </a:prstGeom>
          <a:noFill/>
          <a:ln/>
        </p:spPr>
        <p:txBody>
          <a:bodyPr wrap="none" lIns="0" tIns="0" rIns="0" bIns="0" rtlCol="0" anchor="t"/>
          <a:lstStyle/>
          <a:p>
            <a:pPr algn="l" indent="0" marL="0">
              <a:lnSpc>
                <a:spcPts val="1850"/>
              </a:lnSpc>
              <a:buNone/>
            </a:pPr>
            <a:r>
              <a:rPr lang="en-US" sz="1500" dirty="0">
                <a:solidFill>
                  <a:srgbClr val="D6E5EF"/>
                </a:solidFill>
                <a:latin typeface="Lora" pitchFamily="34" charset="0"/>
                <a:ea typeface="Lora" pitchFamily="34" charset="-122"/>
                <a:cs typeface="Lora" pitchFamily="34" charset="-120"/>
              </a:rPr>
              <a:t>Practical Incentives</a:t>
            </a:r>
            <a:endParaRPr lang="en-US" sz="1500" dirty="0"/>
          </a:p>
        </p:txBody>
      </p:sp>
      <p:sp>
        <p:nvSpPr>
          <p:cNvPr id="17" name="Text 11"/>
          <p:cNvSpPr/>
          <p:nvPr/>
        </p:nvSpPr>
        <p:spPr>
          <a:xfrm>
            <a:off x="1625798" y="7045881"/>
            <a:ext cx="12435602" cy="260152"/>
          </a:xfrm>
          <a:prstGeom prst="rect">
            <a:avLst/>
          </a:prstGeom>
          <a:noFill/>
          <a:ln/>
        </p:spPr>
        <p:txBody>
          <a:bodyPr wrap="none" lIns="0" tIns="0" rIns="0" bIns="0" rtlCol="0" anchor="t"/>
          <a:lstStyle/>
          <a:p>
            <a:pPr algn="l" indent="0" marL="0">
              <a:lnSpc>
                <a:spcPts val="2000"/>
              </a:lnSpc>
              <a:buNone/>
            </a:pPr>
            <a:r>
              <a:rPr lang="en-US" sz="1250" dirty="0">
                <a:solidFill>
                  <a:srgbClr val="D6E5EF"/>
                </a:solidFill>
                <a:latin typeface="Source Sans Pro" pitchFamily="34" charset="0"/>
                <a:ea typeface="Source Sans Pro" pitchFamily="34" charset="-122"/>
                <a:cs typeface="Source Sans Pro" pitchFamily="34" charset="-120"/>
              </a:rPr>
              <a:t>Funding opportunities, publication requirements, and institutional demands</a:t>
            </a:r>
            <a:endParaRPr lang="en-US" sz="12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91741" y="464939"/>
            <a:ext cx="6822877" cy="497324"/>
          </a:xfrm>
          <a:prstGeom prst="rect">
            <a:avLst/>
          </a:prstGeom>
          <a:noFill/>
          <a:ln/>
        </p:spPr>
        <p:txBody>
          <a:bodyPr wrap="none" lIns="0" tIns="0" rIns="0" bIns="0" rtlCol="0" anchor="t"/>
          <a:lstStyle/>
          <a:p>
            <a:pPr algn="l" indent="0" marL="0">
              <a:lnSpc>
                <a:spcPts val="3900"/>
              </a:lnSpc>
              <a:buNone/>
            </a:pPr>
            <a:r>
              <a:rPr lang="en-US" sz="3100" dirty="0">
                <a:solidFill>
                  <a:srgbClr val="F98AC7"/>
                </a:solidFill>
                <a:latin typeface="Lora" pitchFamily="34" charset="0"/>
                <a:ea typeface="Lora" pitchFamily="34" charset="-122"/>
                <a:cs typeface="Lora" pitchFamily="34" charset="-120"/>
              </a:rPr>
              <a:t>The Research Process: General Steps</a:t>
            </a:r>
            <a:endParaRPr lang="en-US" sz="3100" dirty="0"/>
          </a:p>
        </p:txBody>
      </p:sp>
      <p:sp>
        <p:nvSpPr>
          <p:cNvPr id="3" name="Text 1"/>
          <p:cNvSpPr/>
          <p:nvPr/>
        </p:nvSpPr>
        <p:spPr>
          <a:xfrm>
            <a:off x="591741" y="1300401"/>
            <a:ext cx="13446919" cy="541020"/>
          </a:xfrm>
          <a:prstGeom prst="rect">
            <a:avLst/>
          </a:prstGeom>
          <a:noFill/>
          <a:ln/>
        </p:spPr>
        <p:txBody>
          <a:bodyPr wrap="square" lIns="0" tIns="0" rIns="0" bIns="0" rtlCol="0" anchor="t"/>
          <a:lstStyle/>
          <a:p>
            <a:pPr algn="l" indent="0" marL="0">
              <a:lnSpc>
                <a:spcPts val="2100"/>
              </a:lnSpc>
              <a:buNone/>
            </a:pPr>
            <a:r>
              <a:rPr lang="en-US" sz="1300" dirty="0">
                <a:solidFill>
                  <a:srgbClr val="D6E5EF"/>
                </a:solidFill>
                <a:latin typeface="Source Sans Pro" pitchFamily="34" charset="0"/>
                <a:ea typeface="Source Sans Pro" pitchFamily="34" charset="-122"/>
                <a:cs typeface="Source Sans Pro" pitchFamily="34" charset="-120"/>
              </a:rPr>
              <a:t>Problem identification marks the initial step in research, involving the formulation of clear, focused, and significant research questions or problems. This critical phase establishes the foundation for subsequent inquiry and determines the scope and direction of the entire research project.</a:t>
            </a:r>
            <a:endParaRPr lang="en-US" sz="1300" dirty="0"/>
          </a:p>
        </p:txBody>
      </p:sp>
      <p:sp>
        <p:nvSpPr>
          <p:cNvPr id="4" name="Text 2"/>
          <p:cNvSpPr/>
          <p:nvPr/>
        </p:nvSpPr>
        <p:spPr>
          <a:xfrm>
            <a:off x="591741" y="2031563"/>
            <a:ext cx="13446919" cy="541020"/>
          </a:xfrm>
          <a:prstGeom prst="rect">
            <a:avLst/>
          </a:prstGeom>
          <a:noFill/>
          <a:ln/>
        </p:spPr>
        <p:txBody>
          <a:bodyPr wrap="square" lIns="0" tIns="0" rIns="0" bIns="0" rtlCol="0" anchor="t"/>
          <a:lstStyle/>
          <a:p>
            <a:pPr algn="l" indent="0" marL="0">
              <a:lnSpc>
                <a:spcPts val="2100"/>
              </a:lnSpc>
              <a:buNone/>
            </a:pPr>
            <a:r>
              <a:rPr lang="en-US" sz="1300" dirty="0">
                <a:solidFill>
                  <a:srgbClr val="D6E5EF"/>
                </a:solidFill>
                <a:latin typeface="Source Sans Pro" pitchFamily="34" charset="0"/>
                <a:ea typeface="Source Sans Pro" pitchFamily="34" charset="-122"/>
                <a:cs typeface="Source Sans Pro" pitchFamily="34" charset="-120"/>
              </a:rPr>
              <a:t>The literature review and hypothesis formulation stage involves comprehensive examination of existing knowledge, identification of gaps, and development of testable propositions or research expectations. This phase contextualises the study within the broader field and provides theoretical grounding for the investigation.</a:t>
            </a:r>
            <a:endParaRPr lang="en-US" sz="1300" dirty="0"/>
          </a:p>
        </p:txBody>
      </p:sp>
      <p:sp>
        <p:nvSpPr>
          <p:cNvPr id="5" name="Text 3"/>
          <p:cNvSpPr/>
          <p:nvPr/>
        </p:nvSpPr>
        <p:spPr>
          <a:xfrm>
            <a:off x="591741" y="2762726"/>
            <a:ext cx="13446919" cy="541020"/>
          </a:xfrm>
          <a:prstGeom prst="rect">
            <a:avLst/>
          </a:prstGeom>
          <a:noFill/>
          <a:ln/>
        </p:spPr>
        <p:txBody>
          <a:bodyPr wrap="square" lIns="0" tIns="0" rIns="0" bIns="0" rtlCol="0" anchor="t"/>
          <a:lstStyle/>
          <a:p>
            <a:pPr algn="l" indent="0" marL="0">
              <a:lnSpc>
                <a:spcPts val="2100"/>
              </a:lnSpc>
              <a:buNone/>
            </a:pPr>
            <a:r>
              <a:rPr lang="en-US" sz="1300" dirty="0">
                <a:solidFill>
                  <a:srgbClr val="D6E5EF"/>
                </a:solidFill>
                <a:latin typeface="Source Sans Pro" pitchFamily="34" charset="0"/>
                <a:ea typeface="Source Sans Pro" pitchFamily="34" charset="-122"/>
                <a:cs typeface="Source Sans Pro" pitchFamily="34" charset="-120"/>
              </a:rPr>
              <a:t>Research design and data collection encompass decisions about methodological approaches, sampling strategies, measurement instruments, and data gathering procedures. These methodological choices must align with research questions and ensure that collected information will effectively address the study's objectives.</a:t>
            </a:r>
            <a:endParaRPr lang="en-US" sz="1300" dirty="0"/>
          </a:p>
        </p:txBody>
      </p:sp>
      <p:sp>
        <p:nvSpPr>
          <p:cNvPr id="6" name="Text 4"/>
          <p:cNvSpPr/>
          <p:nvPr/>
        </p:nvSpPr>
        <p:spPr>
          <a:xfrm>
            <a:off x="2632829" y="4296727"/>
            <a:ext cx="2075497" cy="248603"/>
          </a:xfrm>
          <a:prstGeom prst="rect">
            <a:avLst/>
          </a:prstGeom>
          <a:noFill/>
          <a:ln/>
        </p:spPr>
        <p:txBody>
          <a:bodyPr wrap="none" lIns="0" tIns="0" rIns="0" bIns="0" rtlCol="0" anchor="t"/>
          <a:lstStyle/>
          <a:p>
            <a:pPr algn="r" indent="0" marL="0">
              <a:lnSpc>
                <a:spcPts val="1950"/>
              </a:lnSpc>
              <a:buNone/>
            </a:pPr>
            <a:r>
              <a:rPr lang="en-US" sz="1550" dirty="0">
                <a:solidFill>
                  <a:srgbClr val="D6E5EF"/>
                </a:solidFill>
                <a:latin typeface="Lora" pitchFamily="34" charset="0"/>
                <a:ea typeface="Lora" pitchFamily="34" charset="-122"/>
                <a:cs typeface="Lora" pitchFamily="34" charset="-120"/>
              </a:rPr>
              <a:t>Problem Identification</a:t>
            </a:r>
            <a:endParaRPr lang="en-US" sz="1550" dirty="0"/>
          </a:p>
        </p:txBody>
      </p:sp>
      <p:sp>
        <p:nvSpPr>
          <p:cNvPr id="7" name="Text 5"/>
          <p:cNvSpPr/>
          <p:nvPr/>
        </p:nvSpPr>
        <p:spPr>
          <a:xfrm>
            <a:off x="591741" y="4646771"/>
            <a:ext cx="4116586" cy="270510"/>
          </a:xfrm>
          <a:prstGeom prst="rect">
            <a:avLst/>
          </a:prstGeom>
          <a:noFill/>
          <a:ln/>
        </p:spPr>
        <p:txBody>
          <a:bodyPr wrap="none" lIns="0" tIns="0" rIns="0" bIns="0" rtlCol="0" anchor="t"/>
          <a:lstStyle/>
          <a:p>
            <a:pPr algn="r" indent="0" marL="0">
              <a:lnSpc>
                <a:spcPts val="2100"/>
              </a:lnSpc>
              <a:buNone/>
            </a:pPr>
            <a:r>
              <a:rPr lang="en-US" sz="1300" dirty="0">
                <a:solidFill>
                  <a:srgbClr val="D6E5EF"/>
                </a:solidFill>
                <a:latin typeface="Source Sans Pro" pitchFamily="34" charset="0"/>
                <a:ea typeface="Source Sans Pro" pitchFamily="34" charset="-122"/>
                <a:cs typeface="Source Sans Pro" pitchFamily="34" charset="-120"/>
              </a:rPr>
              <a:t>Defining research questions</a:t>
            </a:r>
            <a:endParaRPr lang="en-US" sz="1300" dirty="0"/>
          </a:p>
        </p:txBody>
      </p:sp>
      <p:pic>
        <p:nvPicPr>
          <p:cNvPr id="8" name="Image 0" descr="preencoded.png">    </p:cNvPr>
          <p:cNvPicPr>
            <a:picLocks noChangeAspect="1"/>
          </p:cNvPicPr>
          <p:nvPr/>
        </p:nvPicPr>
        <p:blipFill>
          <a:blip r:embed="rId1"/>
          <a:stretch>
            <a:fillRect/>
          </a:stretch>
        </p:blipFill>
        <p:spPr>
          <a:xfrm>
            <a:off x="4961930" y="3493889"/>
            <a:ext cx="4706422" cy="4706422"/>
          </a:xfrm>
          <a:prstGeom prst="rect">
            <a:avLst/>
          </a:prstGeom>
        </p:spPr>
      </p:pic>
      <p:pic>
        <p:nvPicPr>
          <p:cNvPr id="9" name="Image 1" descr="preencoded.png">    </p:cNvPr>
          <p:cNvPicPr>
            <a:picLocks noChangeAspect="1"/>
          </p:cNvPicPr>
          <p:nvPr/>
        </p:nvPicPr>
        <p:blipFill>
          <a:blip r:embed="rId2"/>
          <a:stretch>
            <a:fillRect/>
          </a:stretch>
        </p:blipFill>
        <p:spPr>
          <a:xfrm>
            <a:off x="6042303" y="4506039"/>
            <a:ext cx="252889" cy="316230"/>
          </a:xfrm>
          <a:prstGeom prst="rect">
            <a:avLst/>
          </a:prstGeom>
        </p:spPr>
      </p:pic>
      <p:sp>
        <p:nvSpPr>
          <p:cNvPr id="10" name="Text 6"/>
          <p:cNvSpPr/>
          <p:nvPr/>
        </p:nvSpPr>
        <p:spPr>
          <a:xfrm>
            <a:off x="9921954" y="3883462"/>
            <a:ext cx="1989177" cy="248603"/>
          </a:xfrm>
          <a:prstGeom prst="rect">
            <a:avLst/>
          </a:prstGeom>
          <a:noFill/>
          <a:ln/>
        </p:spPr>
        <p:txBody>
          <a:bodyPr wrap="none" lIns="0" tIns="0" rIns="0" bIns="0" rtlCol="0" anchor="t"/>
          <a:lstStyle/>
          <a:p>
            <a:pPr algn="l" indent="0" marL="0">
              <a:lnSpc>
                <a:spcPts val="1950"/>
              </a:lnSpc>
              <a:buNone/>
            </a:pPr>
            <a:r>
              <a:rPr lang="en-US" sz="1550" dirty="0">
                <a:solidFill>
                  <a:srgbClr val="D6E5EF"/>
                </a:solidFill>
                <a:latin typeface="Lora" pitchFamily="34" charset="0"/>
                <a:ea typeface="Lora" pitchFamily="34" charset="-122"/>
                <a:cs typeface="Lora" pitchFamily="34" charset="-120"/>
              </a:rPr>
              <a:t>Literature Review</a:t>
            </a:r>
            <a:endParaRPr lang="en-US" sz="1550" dirty="0"/>
          </a:p>
        </p:txBody>
      </p:sp>
      <p:sp>
        <p:nvSpPr>
          <p:cNvPr id="11" name="Text 7"/>
          <p:cNvSpPr/>
          <p:nvPr/>
        </p:nvSpPr>
        <p:spPr>
          <a:xfrm>
            <a:off x="9921954" y="4233505"/>
            <a:ext cx="4116705" cy="270510"/>
          </a:xfrm>
          <a:prstGeom prst="rect">
            <a:avLst/>
          </a:prstGeom>
          <a:noFill/>
          <a:ln/>
        </p:spPr>
        <p:txBody>
          <a:bodyPr wrap="none" lIns="0" tIns="0" rIns="0" bIns="0" rtlCol="0" anchor="t"/>
          <a:lstStyle/>
          <a:p>
            <a:pPr algn="l" indent="0" marL="0">
              <a:lnSpc>
                <a:spcPts val="2100"/>
              </a:lnSpc>
              <a:buNone/>
            </a:pPr>
            <a:r>
              <a:rPr lang="en-US" sz="1300" dirty="0">
                <a:solidFill>
                  <a:srgbClr val="D6E5EF"/>
                </a:solidFill>
                <a:latin typeface="Source Sans Pro" pitchFamily="34" charset="0"/>
                <a:ea typeface="Source Sans Pro" pitchFamily="34" charset="-122"/>
                <a:cs typeface="Source Sans Pro" pitchFamily="34" charset="-120"/>
              </a:rPr>
              <a:t>Examining existing knowledge</a:t>
            </a:r>
            <a:endParaRPr lang="en-US" sz="1300" dirty="0"/>
          </a:p>
        </p:txBody>
      </p:sp>
      <p:pic>
        <p:nvPicPr>
          <p:cNvPr id="12" name="Image 2" descr="preencoded.png">    </p:cNvPr>
          <p:cNvPicPr>
            <a:picLocks noChangeAspect="1"/>
          </p:cNvPicPr>
          <p:nvPr/>
        </p:nvPicPr>
        <p:blipFill>
          <a:blip r:embed="rId3"/>
          <a:stretch>
            <a:fillRect/>
          </a:stretch>
        </p:blipFill>
        <p:spPr>
          <a:xfrm>
            <a:off x="4961930" y="3493889"/>
            <a:ext cx="4706422" cy="4706422"/>
          </a:xfrm>
          <a:prstGeom prst="rect">
            <a:avLst/>
          </a:prstGeom>
        </p:spPr>
      </p:pic>
      <p:pic>
        <p:nvPicPr>
          <p:cNvPr id="13" name="Image 3" descr="preencoded.png">    </p:cNvPr>
          <p:cNvPicPr>
            <a:picLocks noChangeAspect="1"/>
          </p:cNvPicPr>
          <p:nvPr/>
        </p:nvPicPr>
        <p:blipFill>
          <a:blip r:embed="rId4"/>
          <a:stretch>
            <a:fillRect/>
          </a:stretch>
        </p:blipFill>
        <p:spPr>
          <a:xfrm>
            <a:off x="7959447" y="4233148"/>
            <a:ext cx="252889" cy="316230"/>
          </a:xfrm>
          <a:prstGeom prst="rect">
            <a:avLst/>
          </a:prstGeom>
        </p:spPr>
      </p:pic>
      <p:sp>
        <p:nvSpPr>
          <p:cNvPr id="14" name="Text 8"/>
          <p:cNvSpPr/>
          <p:nvPr/>
        </p:nvSpPr>
        <p:spPr>
          <a:xfrm>
            <a:off x="10006489" y="5536763"/>
            <a:ext cx="1989177" cy="248603"/>
          </a:xfrm>
          <a:prstGeom prst="rect">
            <a:avLst/>
          </a:prstGeom>
          <a:noFill/>
          <a:ln/>
        </p:spPr>
        <p:txBody>
          <a:bodyPr wrap="none" lIns="0" tIns="0" rIns="0" bIns="0" rtlCol="0" anchor="t"/>
          <a:lstStyle/>
          <a:p>
            <a:pPr algn="l" indent="0" marL="0">
              <a:lnSpc>
                <a:spcPts val="1950"/>
              </a:lnSpc>
              <a:buNone/>
            </a:pPr>
            <a:r>
              <a:rPr lang="en-US" sz="1550" dirty="0">
                <a:solidFill>
                  <a:srgbClr val="D6E5EF"/>
                </a:solidFill>
                <a:latin typeface="Lora" pitchFamily="34" charset="0"/>
                <a:ea typeface="Lora" pitchFamily="34" charset="-122"/>
                <a:cs typeface="Lora" pitchFamily="34" charset="-120"/>
              </a:rPr>
              <a:t>Research Design</a:t>
            </a:r>
            <a:endParaRPr lang="en-US" sz="1550" dirty="0"/>
          </a:p>
        </p:txBody>
      </p:sp>
      <p:sp>
        <p:nvSpPr>
          <p:cNvPr id="15" name="Text 9"/>
          <p:cNvSpPr/>
          <p:nvPr/>
        </p:nvSpPr>
        <p:spPr>
          <a:xfrm>
            <a:off x="10006489" y="5886807"/>
            <a:ext cx="4032171" cy="270510"/>
          </a:xfrm>
          <a:prstGeom prst="rect">
            <a:avLst/>
          </a:prstGeom>
          <a:noFill/>
          <a:ln/>
        </p:spPr>
        <p:txBody>
          <a:bodyPr wrap="none" lIns="0" tIns="0" rIns="0" bIns="0" rtlCol="0" anchor="t"/>
          <a:lstStyle/>
          <a:p>
            <a:pPr algn="l" indent="0" marL="0">
              <a:lnSpc>
                <a:spcPts val="2100"/>
              </a:lnSpc>
              <a:buNone/>
            </a:pPr>
            <a:r>
              <a:rPr lang="en-US" sz="1300" dirty="0">
                <a:solidFill>
                  <a:srgbClr val="D6E5EF"/>
                </a:solidFill>
                <a:latin typeface="Source Sans Pro" pitchFamily="34" charset="0"/>
                <a:ea typeface="Source Sans Pro" pitchFamily="34" charset="-122"/>
                <a:cs typeface="Source Sans Pro" pitchFamily="34" charset="-120"/>
              </a:rPr>
              <a:t>Planning methodology</a:t>
            </a:r>
            <a:endParaRPr lang="en-US" sz="1300" dirty="0"/>
          </a:p>
        </p:txBody>
      </p:sp>
      <p:pic>
        <p:nvPicPr>
          <p:cNvPr id="16" name="Image 4" descr="preencoded.png">    </p:cNvPr>
          <p:cNvPicPr>
            <a:picLocks noChangeAspect="1"/>
          </p:cNvPicPr>
          <p:nvPr/>
        </p:nvPicPr>
        <p:blipFill>
          <a:blip r:embed="rId5"/>
          <a:stretch>
            <a:fillRect/>
          </a:stretch>
        </p:blipFill>
        <p:spPr>
          <a:xfrm>
            <a:off x="4961930" y="3493889"/>
            <a:ext cx="4706422" cy="4706422"/>
          </a:xfrm>
          <a:prstGeom prst="rect">
            <a:avLst/>
          </a:prstGeom>
        </p:spPr>
      </p:pic>
      <p:pic>
        <p:nvPicPr>
          <p:cNvPr id="17" name="Image 5" descr="preencoded.png">    </p:cNvPr>
          <p:cNvPicPr>
            <a:picLocks noChangeAspect="1"/>
          </p:cNvPicPr>
          <p:nvPr/>
        </p:nvPicPr>
        <p:blipFill>
          <a:blip r:embed="rId6"/>
          <a:stretch>
            <a:fillRect/>
          </a:stretch>
        </p:blipFill>
        <p:spPr>
          <a:xfrm>
            <a:off x="8811339" y="5972175"/>
            <a:ext cx="252889" cy="316230"/>
          </a:xfrm>
          <a:prstGeom prst="rect">
            <a:avLst/>
          </a:prstGeom>
        </p:spPr>
      </p:pic>
      <p:sp>
        <p:nvSpPr>
          <p:cNvPr id="18" name="Text 10"/>
          <p:cNvSpPr/>
          <p:nvPr/>
        </p:nvSpPr>
        <p:spPr>
          <a:xfrm>
            <a:off x="9921954" y="7190065"/>
            <a:ext cx="1989177" cy="248603"/>
          </a:xfrm>
          <a:prstGeom prst="rect">
            <a:avLst/>
          </a:prstGeom>
          <a:noFill/>
          <a:ln/>
        </p:spPr>
        <p:txBody>
          <a:bodyPr wrap="none" lIns="0" tIns="0" rIns="0" bIns="0" rtlCol="0" anchor="t"/>
          <a:lstStyle/>
          <a:p>
            <a:pPr algn="l" indent="0" marL="0">
              <a:lnSpc>
                <a:spcPts val="1950"/>
              </a:lnSpc>
              <a:buNone/>
            </a:pPr>
            <a:r>
              <a:rPr lang="en-US" sz="1550" dirty="0">
                <a:solidFill>
                  <a:srgbClr val="D6E5EF"/>
                </a:solidFill>
                <a:latin typeface="Lora" pitchFamily="34" charset="0"/>
                <a:ea typeface="Lora" pitchFamily="34" charset="-122"/>
                <a:cs typeface="Lora" pitchFamily="34" charset="-120"/>
              </a:rPr>
              <a:t>Data Collection</a:t>
            </a:r>
            <a:endParaRPr lang="en-US" sz="1550" dirty="0"/>
          </a:p>
        </p:txBody>
      </p:sp>
      <p:sp>
        <p:nvSpPr>
          <p:cNvPr id="19" name="Text 11"/>
          <p:cNvSpPr/>
          <p:nvPr/>
        </p:nvSpPr>
        <p:spPr>
          <a:xfrm>
            <a:off x="9921954" y="7540109"/>
            <a:ext cx="4116705" cy="270510"/>
          </a:xfrm>
          <a:prstGeom prst="rect">
            <a:avLst/>
          </a:prstGeom>
          <a:noFill/>
          <a:ln/>
        </p:spPr>
        <p:txBody>
          <a:bodyPr wrap="none" lIns="0" tIns="0" rIns="0" bIns="0" rtlCol="0" anchor="t"/>
          <a:lstStyle/>
          <a:p>
            <a:pPr algn="l" indent="0" marL="0">
              <a:lnSpc>
                <a:spcPts val="2100"/>
              </a:lnSpc>
              <a:buNone/>
            </a:pPr>
            <a:r>
              <a:rPr lang="en-US" sz="1300" dirty="0">
                <a:solidFill>
                  <a:srgbClr val="D6E5EF"/>
                </a:solidFill>
                <a:latin typeface="Source Sans Pro" pitchFamily="34" charset="0"/>
                <a:ea typeface="Source Sans Pro" pitchFamily="34" charset="-122"/>
                <a:cs typeface="Source Sans Pro" pitchFamily="34" charset="-120"/>
              </a:rPr>
              <a:t>Gathering information</a:t>
            </a:r>
            <a:endParaRPr lang="en-US" sz="1300" dirty="0"/>
          </a:p>
        </p:txBody>
      </p:sp>
      <p:pic>
        <p:nvPicPr>
          <p:cNvPr id="20" name="Image 6" descr="preencoded.png">    </p:cNvPr>
          <p:cNvPicPr>
            <a:picLocks noChangeAspect="1"/>
          </p:cNvPicPr>
          <p:nvPr/>
        </p:nvPicPr>
        <p:blipFill>
          <a:blip r:embed="rId7"/>
          <a:stretch>
            <a:fillRect/>
          </a:stretch>
        </p:blipFill>
        <p:spPr>
          <a:xfrm>
            <a:off x="4961930" y="3493889"/>
            <a:ext cx="4706422" cy="4706422"/>
          </a:xfrm>
          <a:prstGeom prst="rect">
            <a:avLst/>
          </a:prstGeom>
        </p:spPr>
      </p:pic>
      <p:pic>
        <p:nvPicPr>
          <p:cNvPr id="21" name="Image 7" descr="preencoded.png">    </p:cNvPr>
          <p:cNvPicPr>
            <a:picLocks noChangeAspect="1"/>
          </p:cNvPicPr>
          <p:nvPr/>
        </p:nvPicPr>
        <p:blipFill>
          <a:blip r:embed="rId8"/>
          <a:stretch>
            <a:fillRect/>
          </a:stretch>
        </p:blipFill>
        <p:spPr>
          <a:xfrm>
            <a:off x="7420689" y="7319724"/>
            <a:ext cx="252889" cy="316230"/>
          </a:xfrm>
          <a:prstGeom prst="rect">
            <a:avLst/>
          </a:prstGeom>
        </p:spPr>
      </p:pic>
      <p:sp>
        <p:nvSpPr>
          <p:cNvPr id="22" name="Text 12"/>
          <p:cNvSpPr/>
          <p:nvPr/>
        </p:nvSpPr>
        <p:spPr>
          <a:xfrm>
            <a:off x="2719149" y="6776799"/>
            <a:ext cx="1989177" cy="248603"/>
          </a:xfrm>
          <a:prstGeom prst="rect">
            <a:avLst/>
          </a:prstGeom>
          <a:noFill/>
          <a:ln/>
        </p:spPr>
        <p:txBody>
          <a:bodyPr wrap="none" lIns="0" tIns="0" rIns="0" bIns="0" rtlCol="0" anchor="t"/>
          <a:lstStyle/>
          <a:p>
            <a:pPr algn="r" indent="0" marL="0">
              <a:lnSpc>
                <a:spcPts val="1950"/>
              </a:lnSpc>
              <a:buNone/>
            </a:pPr>
            <a:r>
              <a:rPr lang="en-US" sz="1550" dirty="0">
                <a:solidFill>
                  <a:srgbClr val="D6E5EF"/>
                </a:solidFill>
                <a:latin typeface="Lora" pitchFamily="34" charset="0"/>
                <a:ea typeface="Lora" pitchFamily="34" charset="-122"/>
                <a:cs typeface="Lora" pitchFamily="34" charset="-120"/>
              </a:rPr>
              <a:t>Analysis</a:t>
            </a:r>
            <a:endParaRPr lang="en-US" sz="1550" dirty="0"/>
          </a:p>
        </p:txBody>
      </p:sp>
      <p:sp>
        <p:nvSpPr>
          <p:cNvPr id="23" name="Text 13"/>
          <p:cNvSpPr/>
          <p:nvPr/>
        </p:nvSpPr>
        <p:spPr>
          <a:xfrm>
            <a:off x="591741" y="7126843"/>
            <a:ext cx="4116586" cy="270510"/>
          </a:xfrm>
          <a:prstGeom prst="rect">
            <a:avLst/>
          </a:prstGeom>
          <a:noFill/>
          <a:ln/>
        </p:spPr>
        <p:txBody>
          <a:bodyPr wrap="none" lIns="0" tIns="0" rIns="0" bIns="0" rtlCol="0" anchor="t"/>
          <a:lstStyle/>
          <a:p>
            <a:pPr algn="r" indent="0" marL="0">
              <a:lnSpc>
                <a:spcPts val="2100"/>
              </a:lnSpc>
              <a:buNone/>
            </a:pPr>
            <a:r>
              <a:rPr lang="en-US" sz="1300" dirty="0">
                <a:solidFill>
                  <a:srgbClr val="D6E5EF"/>
                </a:solidFill>
                <a:latin typeface="Source Sans Pro" pitchFamily="34" charset="0"/>
                <a:ea typeface="Source Sans Pro" pitchFamily="34" charset="-122"/>
                <a:cs typeface="Source Sans Pro" pitchFamily="34" charset="-120"/>
              </a:rPr>
              <a:t>Interpreting findings</a:t>
            </a:r>
            <a:endParaRPr lang="en-US" sz="1300" dirty="0"/>
          </a:p>
        </p:txBody>
      </p:sp>
      <p:pic>
        <p:nvPicPr>
          <p:cNvPr id="24" name="Image 8" descr="preencoded.png">    </p:cNvPr>
          <p:cNvPicPr>
            <a:picLocks noChangeAspect="1"/>
          </p:cNvPicPr>
          <p:nvPr/>
        </p:nvPicPr>
        <p:blipFill>
          <a:blip r:embed="rId9"/>
          <a:stretch>
            <a:fillRect/>
          </a:stretch>
        </p:blipFill>
        <p:spPr>
          <a:xfrm>
            <a:off x="4961930" y="3493889"/>
            <a:ext cx="4706422" cy="4706422"/>
          </a:xfrm>
          <a:prstGeom prst="rect">
            <a:avLst/>
          </a:prstGeom>
        </p:spPr>
      </p:pic>
      <p:pic>
        <p:nvPicPr>
          <p:cNvPr id="25" name="Image 9" descr="preencoded.png">    </p:cNvPr>
          <p:cNvPicPr>
            <a:picLocks noChangeAspect="1"/>
          </p:cNvPicPr>
          <p:nvPr/>
        </p:nvPicPr>
        <p:blipFill>
          <a:blip r:embed="rId10"/>
          <a:stretch>
            <a:fillRect/>
          </a:stretch>
        </p:blipFill>
        <p:spPr>
          <a:xfrm>
            <a:off x="5709404" y="6413659"/>
            <a:ext cx="252889" cy="3162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2231" y="755809"/>
            <a:ext cx="7866817" cy="590074"/>
          </a:xfrm>
          <a:prstGeom prst="rect">
            <a:avLst/>
          </a:prstGeom>
          <a:noFill/>
          <a:ln/>
        </p:spPr>
        <p:txBody>
          <a:bodyPr wrap="none" lIns="0" tIns="0" rIns="0" bIns="0" rtlCol="0" anchor="t"/>
          <a:lstStyle/>
          <a:p>
            <a:pPr algn="l" indent="0" marL="0">
              <a:lnSpc>
                <a:spcPts val="4600"/>
              </a:lnSpc>
              <a:buNone/>
            </a:pPr>
            <a:r>
              <a:rPr lang="en-US" sz="3700" dirty="0">
                <a:solidFill>
                  <a:srgbClr val="F98AC7"/>
                </a:solidFill>
                <a:latin typeface="Lora" pitchFamily="34" charset="0"/>
                <a:ea typeface="Lora" pitchFamily="34" charset="-122"/>
                <a:cs typeface="Lora" pitchFamily="34" charset="-120"/>
              </a:rPr>
              <a:t>General Characteristics of Research</a:t>
            </a:r>
            <a:endParaRPr lang="en-US" sz="3700" dirty="0"/>
          </a:p>
        </p:txBody>
      </p:sp>
      <p:sp>
        <p:nvSpPr>
          <p:cNvPr id="3" name="Text 1"/>
          <p:cNvSpPr/>
          <p:nvPr/>
        </p:nvSpPr>
        <p:spPr>
          <a:xfrm>
            <a:off x="702231" y="1747123"/>
            <a:ext cx="13225939" cy="641985"/>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Objectivity represents a fundamental characteristic of research, requiring investigators to minimise personal biases and maintain impartiality throughout the research process. This commitment to neutrality ensures findings reflect reality rather than researchers' preconceptions or preferences.</a:t>
            </a:r>
            <a:endParaRPr lang="en-US" sz="1550" dirty="0"/>
          </a:p>
        </p:txBody>
      </p:sp>
      <p:sp>
        <p:nvSpPr>
          <p:cNvPr id="4" name="Text 2"/>
          <p:cNvSpPr/>
          <p:nvPr/>
        </p:nvSpPr>
        <p:spPr>
          <a:xfrm>
            <a:off x="702231" y="2614732"/>
            <a:ext cx="13225939" cy="641985"/>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Accuracy and precision in measurement, observation, and reporting are essential for research integrity. Researchers must employ appropriate instruments, document procedures meticulously, and report findings with appropriate qualifications regarding certainty and limitations.</a:t>
            </a:r>
            <a:endParaRPr lang="en-US" sz="1550" dirty="0"/>
          </a:p>
        </p:txBody>
      </p:sp>
      <p:sp>
        <p:nvSpPr>
          <p:cNvPr id="5" name="Text 3"/>
          <p:cNvSpPr/>
          <p:nvPr/>
        </p:nvSpPr>
        <p:spPr>
          <a:xfrm>
            <a:off x="702231" y="3482340"/>
            <a:ext cx="13225939" cy="641985"/>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Verifiability ensures research findings can be confirmed through independent examination of evidence and methods. The logical reasoning underpinning research involves coherent argument development, appropriate inferential processes, and systematic connections between theory, evidence, and conclusions.</a:t>
            </a:r>
            <a:endParaRPr lang="en-US" sz="1550" dirty="0"/>
          </a:p>
        </p:txBody>
      </p:sp>
      <p:sp>
        <p:nvSpPr>
          <p:cNvPr id="6" name="Shape 4"/>
          <p:cNvSpPr/>
          <p:nvPr/>
        </p:nvSpPr>
        <p:spPr>
          <a:xfrm>
            <a:off x="702231" y="4951809"/>
            <a:ext cx="4208026" cy="200620"/>
          </a:xfrm>
          <a:prstGeom prst="roundRect">
            <a:avLst>
              <a:gd name="adj" fmla="val 15003"/>
            </a:avLst>
          </a:prstGeom>
          <a:solidFill>
            <a:srgbClr val="444752"/>
          </a:solidFill>
          <a:ln/>
        </p:spPr>
      </p:sp>
      <p:sp>
        <p:nvSpPr>
          <p:cNvPr id="7" name="Text 5"/>
          <p:cNvSpPr/>
          <p:nvPr/>
        </p:nvSpPr>
        <p:spPr>
          <a:xfrm>
            <a:off x="702231" y="5453301"/>
            <a:ext cx="2360652" cy="295037"/>
          </a:xfrm>
          <a:prstGeom prst="rect">
            <a:avLst/>
          </a:prstGeom>
          <a:noFill/>
          <a:ln/>
        </p:spPr>
        <p:txBody>
          <a:bodyPr wrap="none" lIns="0" tIns="0" rIns="0" bIns="0" rtlCol="0" anchor="t"/>
          <a:lstStyle/>
          <a:p>
            <a:pPr algn="l" indent="0" marL="0">
              <a:lnSpc>
                <a:spcPts val="2300"/>
              </a:lnSpc>
              <a:buNone/>
            </a:pPr>
            <a:r>
              <a:rPr lang="en-US" sz="1850" dirty="0">
                <a:solidFill>
                  <a:srgbClr val="D6E5EF"/>
                </a:solidFill>
                <a:latin typeface="Lora" pitchFamily="34" charset="0"/>
                <a:ea typeface="Lora" pitchFamily="34" charset="-122"/>
                <a:cs typeface="Lora" pitchFamily="34" charset="-120"/>
              </a:rPr>
              <a:t>Objectivity</a:t>
            </a:r>
            <a:endParaRPr lang="en-US" sz="1850" dirty="0"/>
          </a:p>
        </p:txBody>
      </p:sp>
      <p:sp>
        <p:nvSpPr>
          <p:cNvPr id="8" name="Text 6"/>
          <p:cNvSpPr/>
          <p:nvPr/>
        </p:nvSpPr>
        <p:spPr>
          <a:xfrm>
            <a:off x="702231" y="5868710"/>
            <a:ext cx="4208026" cy="1604963"/>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Research maintains neutrality, minimising personal bias and emotional influence in the investigation and analysis process. Findings should reflect reality rather than researcher preferences.</a:t>
            </a:r>
            <a:endParaRPr lang="en-US" sz="1550" dirty="0"/>
          </a:p>
        </p:txBody>
      </p:sp>
      <p:sp>
        <p:nvSpPr>
          <p:cNvPr id="9" name="Shape 7"/>
          <p:cNvSpPr/>
          <p:nvPr/>
        </p:nvSpPr>
        <p:spPr>
          <a:xfrm>
            <a:off x="5211128" y="4650819"/>
            <a:ext cx="4208026" cy="200620"/>
          </a:xfrm>
          <a:prstGeom prst="roundRect">
            <a:avLst>
              <a:gd name="adj" fmla="val 15003"/>
            </a:avLst>
          </a:prstGeom>
          <a:solidFill>
            <a:srgbClr val="444752"/>
          </a:solidFill>
          <a:ln/>
        </p:spPr>
      </p:sp>
      <p:sp>
        <p:nvSpPr>
          <p:cNvPr id="10" name="Text 8"/>
          <p:cNvSpPr/>
          <p:nvPr/>
        </p:nvSpPr>
        <p:spPr>
          <a:xfrm>
            <a:off x="5211128" y="5152311"/>
            <a:ext cx="2360652" cy="295037"/>
          </a:xfrm>
          <a:prstGeom prst="rect">
            <a:avLst/>
          </a:prstGeom>
          <a:noFill/>
          <a:ln/>
        </p:spPr>
        <p:txBody>
          <a:bodyPr wrap="none" lIns="0" tIns="0" rIns="0" bIns="0" rtlCol="0" anchor="t"/>
          <a:lstStyle/>
          <a:p>
            <a:pPr algn="l" indent="0" marL="0">
              <a:lnSpc>
                <a:spcPts val="2300"/>
              </a:lnSpc>
              <a:buNone/>
            </a:pPr>
            <a:r>
              <a:rPr lang="en-US" sz="1850" dirty="0">
                <a:solidFill>
                  <a:srgbClr val="D6E5EF"/>
                </a:solidFill>
                <a:latin typeface="Lora" pitchFamily="34" charset="0"/>
                <a:ea typeface="Lora" pitchFamily="34" charset="-122"/>
                <a:cs typeface="Lora" pitchFamily="34" charset="-120"/>
              </a:rPr>
              <a:t>Systematic Approach</a:t>
            </a:r>
            <a:endParaRPr lang="en-US" sz="1850" dirty="0"/>
          </a:p>
        </p:txBody>
      </p:sp>
      <p:sp>
        <p:nvSpPr>
          <p:cNvPr id="11" name="Text 9"/>
          <p:cNvSpPr/>
          <p:nvPr/>
        </p:nvSpPr>
        <p:spPr>
          <a:xfrm>
            <a:off x="5211128" y="5567720"/>
            <a:ext cx="4208026" cy="1283970"/>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Research follows organised, structured procedures with clearly defined stages and logical progression. Each step builds upon previous ones in a coherent sequence.</a:t>
            </a:r>
            <a:endParaRPr lang="en-US" sz="1550" dirty="0"/>
          </a:p>
        </p:txBody>
      </p:sp>
      <p:sp>
        <p:nvSpPr>
          <p:cNvPr id="12" name="Shape 10"/>
          <p:cNvSpPr/>
          <p:nvPr/>
        </p:nvSpPr>
        <p:spPr>
          <a:xfrm>
            <a:off x="9720024" y="4349948"/>
            <a:ext cx="4208026" cy="200620"/>
          </a:xfrm>
          <a:prstGeom prst="roundRect">
            <a:avLst>
              <a:gd name="adj" fmla="val 15003"/>
            </a:avLst>
          </a:prstGeom>
          <a:solidFill>
            <a:srgbClr val="444752"/>
          </a:solidFill>
          <a:ln/>
        </p:spPr>
      </p:sp>
      <p:sp>
        <p:nvSpPr>
          <p:cNvPr id="13" name="Text 11"/>
          <p:cNvSpPr/>
          <p:nvPr/>
        </p:nvSpPr>
        <p:spPr>
          <a:xfrm>
            <a:off x="9720024" y="4851440"/>
            <a:ext cx="2360652" cy="295037"/>
          </a:xfrm>
          <a:prstGeom prst="rect">
            <a:avLst/>
          </a:prstGeom>
          <a:noFill/>
          <a:ln/>
        </p:spPr>
        <p:txBody>
          <a:bodyPr wrap="none" lIns="0" tIns="0" rIns="0" bIns="0" rtlCol="0" anchor="t"/>
          <a:lstStyle/>
          <a:p>
            <a:pPr algn="l" indent="0" marL="0">
              <a:lnSpc>
                <a:spcPts val="2300"/>
              </a:lnSpc>
              <a:buNone/>
            </a:pPr>
            <a:r>
              <a:rPr lang="en-US" sz="1850" dirty="0">
                <a:solidFill>
                  <a:srgbClr val="D6E5EF"/>
                </a:solidFill>
                <a:latin typeface="Lora" pitchFamily="34" charset="0"/>
                <a:ea typeface="Lora" pitchFamily="34" charset="-122"/>
                <a:cs typeface="Lora" pitchFamily="34" charset="-120"/>
              </a:rPr>
              <a:t>Empirical Foundation</a:t>
            </a:r>
            <a:endParaRPr lang="en-US" sz="1850" dirty="0"/>
          </a:p>
        </p:txBody>
      </p:sp>
      <p:sp>
        <p:nvSpPr>
          <p:cNvPr id="14" name="Text 12"/>
          <p:cNvSpPr/>
          <p:nvPr/>
        </p:nvSpPr>
        <p:spPr>
          <a:xfrm>
            <a:off x="9720024" y="5266849"/>
            <a:ext cx="4208026" cy="1283970"/>
          </a:xfrm>
          <a:prstGeom prst="rect">
            <a:avLst/>
          </a:prstGeom>
          <a:noFill/>
          <a:ln/>
        </p:spPr>
        <p:txBody>
          <a:bodyPr wrap="square" lIns="0" tIns="0" rIns="0" bIns="0" rtlCol="0" anchor="t"/>
          <a:lstStyle/>
          <a:p>
            <a:pPr algn="l" indent="0" marL="0">
              <a:lnSpc>
                <a:spcPts val="2500"/>
              </a:lnSpc>
              <a:buNone/>
            </a:pPr>
            <a:r>
              <a:rPr lang="en-US" sz="1550" dirty="0">
                <a:solidFill>
                  <a:srgbClr val="D6E5EF"/>
                </a:solidFill>
                <a:latin typeface="Source Sans Pro" pitchFamily="34" charset="0"/>
                <a:ea typeface="Source Sans Pro" pitchFamily="34" charset="-122"/>
                <a:cs typeface="Source Sans Pro" pitchFamily="34" charset="-120"/>
              </a:rPr>
              <a:t>Research grounds conclusions in observable evidence and data rather than opinion or speculation. Empirical verification provides the basis for knowledge claims.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2025-04-17T16:58:57Z</dcterms:created>
  <dcterms:modified xsi:type="dcterms:W3CDTF">2025-04-17T16:58:57Z</dcterms:modified>
</cp:coreProperties>
</file>