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2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61B76-2E54-4283-BA47-081CF3B87F49}" type="datetimeFigureOut">
              <a:rPr lang="fr-FR" smtClean="0"/>
              <a:t>19/12/2025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593BF-3DB9-48A6-B61F-82911A01D3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0520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61B76-2E54-4283-BA47-081CF3B87F49}" type="datetimeFigureOut">
              <a:rPr lang="fr-FR" smtClean="0"/>
              <a:t>19/12/2025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593BF-3DB9-48A6-B61F-82911A01D3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14138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61B76-2E54-4283-BA47-081CF3B87F49}" type="datetimeFigureOut">
              <a:rPr lang="fr-FR" smtClean="0"/>
              <a:t>19/12/2025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593BF-3DB9-48A6-B61F-82911A01D3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86944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61B76-2E54-4283-BA47-081CF3B87F49}" type="datetimeFigureOut">
              <a:rPr lang="fr-FR" smtClean="0"/>
              <a:t>19/12/2025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593BF-3DB9-48A6-B61F-82911A01D3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3407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61B76-2E54-4283-BA47-081CF3B87F49}" type="datetimeFigureOut">
              <a:rPr lang="fr-FR" smtClean="0"/>
              <a:t>19/12/2025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593BF-3DB9-48A6-B61F-82911A01D3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89215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61B76-2E54-4283-BA47-081CF3B87F49}" type="datetimeFigureOut">
              <a:rPr lang="fr-FR" smtClean="0"/>
              <a:t>19/12/2025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593BF-3DB9-48A6-B61F-82911A01D3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349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61B76-2E54-4283-BA47-081CF3B87F49}" type="datetimeFigureOut">
              <a:rPr lang="fr-FR" smtClean="0"/>
              <a:t>19/12/2025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593BF-3DB9-48A6-B61F-82911A01D3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1070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61B76-2E54-4283-BA47-081CF3B87F49}" type="datetimeFigureOut">
              <a:rPr lang="fr-FR" smtClean="0"/>
              <a:t>19/12/2025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593BF-3DB9-48A6-B61F-82911A01D3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4288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61B76-2E54-4283-BA47-081CF3B87F49}" type="datetimeFigureOut">
              <a:rPr lang="fr-FR" smtClean="0"/>
              <a:t>19/12/2025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593BF-3DB9-48A6-B61F-82911A01D3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1214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61B76-2E54-4283-BA47-081CF3B87F49}" type="datetimeFigureOut">
              <a:rPr lang="fr-FR" smtClean="0"/>
              <a:t>19/12/2025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593BF-3DB9-48A6-B61F-82911A01D3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75400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61B76-2E54-4283-BA47-081CF3B87F49}" type="datetimeFigureOut">
              <a:rPr lang="fr-FR" smtClean="0"/>
              <a:t>19/12/2025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593BF-3DB9-48A6-B61F-82911A01D35E}" type="slidenum">
              <a:rPr lang="fr-FR" smtClean="0"/>
              <a:t>‹N°›</a:t>
            </a:fld>
            <a:endParaRPr lang="fr-FR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58604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61B76-2E54-4283-BA47-081CF3B87F49}" type="datetimeFigureOut">
              <a:rPr lang="fr-FR" smtClean="0"/>
              <a:t>19/12/2025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593BF-3DB9-48A6-B61F-82911A01D3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86765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61B76-2E54-4283-BA47-081CF3B87F49}" type="datetimeFigureOut">
              <a:rPr lang="fr-FR" smtClean="0"/>
              <a:t>19/12/2025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593BF-3DB9-48A6-B61F-82911A01D35E}" type="slidenum">
              <a:rPr lang="fr-FR" smtClean="0"/>
              <a:t>‹N°›</a:t>
            </a:fld>
            <a:endParaRPr lang="fr-FR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754325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61B76-2E54-4283-BA47-081CF3B87F49}" type="datetimeFigureOut">
              <a:rPr lang="fr-FR" smtClean="0"/>
              <a:t>19/12/2025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593BF-3DB9-48A6-B61F-82911A01D3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8751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61B76-2E54-4283-BA47-081CF3B87F49}" type="datetimeFigureOut">
              <a:rPr lang="fr-FR" smtClean="0"/>
              <a:t>19/12/2025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593BF-3DB9-48A6-B61F-82911A01D3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28087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61B76-2E54-4283-BA47-081CF3B87F49}" type="datetimeFigureOut">
              <a:rPr lang="fr-FR" smtClean="0"/>
              <a:t>19/12/2025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593BF-3DB9-48A6-B61F-82911A01D3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525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261B76-2E54-4283-BA47-081CF3B87F49}" type="datetimeFigureOut">
              <a:rPr lang="fr-FR" smtClean="0"/>
              <a:t>19/12/2025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C593BF-3DB9-48A6-B61F-82911A01D3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314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EBFAF5-809F-77F1-FEC3-C46129DB2CA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ar-DZ" dirty="0">
                <a:solidFill>
                  <a:schemeClr val="accent2">
                    <a:lumMod val="75000"/>
                  </a:schemeClr>
                </a:solidFill>
              </a:rPr>
              <a:t>عنوان البحث العلمي وشروط اختياره</a:t>
            </a:r>
            <a:endParaRPr lang="fr-FR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BAE4E4F-B333-0D38-C376-F716657DB45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ar-DZ" sz="5400" dirty="0">
                <a:solidFill>
                  <a:srgbClr val="FF0000"/>
                </a:solidFill>
                <a:latin typeface="Arial Black" panose="020B0A04020102020204" pitchFamily="34" charset="0"/>
              </a:rPr>
              <a:t>د, مريم منصوري</a:t>
            </a:r>
            <a:endParaRPr lang="fr-FR" sz="5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9937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12B532-6A1F-47C9-5C3E-EBB61CF803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DZ" sz="7200" dirty="0">
                <a:solidFill>
                  <a:schemeClr val="accent5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مقدّمة</a:t>
            </a:r>
            <a:endParaRPr lang="fr-FR" dirty="0">
              <a:solidFill>
                <a:schemeClr val="accent5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F480887-8053-C05E-204D-8390F35E33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ar-DZ" sz="4800" b="1" dirty="0">
                <a:latin typeface="Andalus" panose="02020603050405020304" pitchFamily="18" charset="-78"/>
                <a:cs typeface="Andalus" panose="02020603050405020304" pitchFamily="18" charset="-78"/>
              </a:rPr>
              <a:t>يُعدُّ العنوان مفتاحًا أساسيًا يتسلح به الباحث للولوج إلى أغوار النصّ العميقة؛ بُغية استنطاقها وتأويلها، وسنعالج هذا الموضوع من خلال تعريف العنوان، والإشارة إلى أهميته، مع التّركيز على شروط اختياره,</a:t>
            </a:r>
            <a:endParaRPr lang="fr-FR" sz="4800" b="1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520015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7FEA0E-B762-D80E-8171-C0AB86160A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80942" y="418079"/>
            <a:ext cx="7766936" cy="1646302"/>
          </a:xfrm>
        </p:spPr>
        <p:txBody>
          <a:bodyPr/>
          <a:lstStyle/>
          <a:p>
            <a:pPr algn="ctr"/>
            <a:r>
              <a:rPr lang="ar-DZ" dirty="0">
                <a:solidFill>
                  <a:schemeClr val="accent5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تعريف العنوان</a:t>
            </a:r>
            <a:endParaRPr lang="fr-FR" dirty="0">
              <a:solidFill>
                <a:schemeClr val="accent5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7C336D9-AF6C-B918-9B19-DBF9EA5C60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1433" y="2332101"/>
            <a:ext cx="9569669" cy="3863747"/>
          </a:xfrm>
        </p:spPr>
        <p:txBody>
          <a:bodyPr>
            <a:noAutofit/>
          </a:bodyPr>
          <a:lstStyle/>
          <a:p>
            <a:pPr algn="just" rtl="1"/>
            <a:r>
              <a:rPr lang="ar-DZ" sz="3600" b="1" dirty="0">
                <a:solidFill>
                  <a:schemeClr val="tx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العنوان من </a:t>
            </a:r>
            <a:r>
              <a:rPr lang="ar-DZ" sz="3600" b="1" dirty="0" err="1">
                <a:solidFill>
                  <a:schemeClr val="tx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الاحية</a:t>
            </a:r>
            <a:r>
              <a:rPr lang="ar-DZ" sz="3600" b="1" dirty="0">
                <a:solidFill>
                  <a:schemeClr val="tx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اللُّغويّة يجمع معاني: الظّهور والاعتراض والقصد والسّمة والأثر</a:t>
            </a:r>
          </a:p>
          <a:p>
            <a:pPr algn="just" rtl="1"/>
            <a:r>
              <a:rPr lang="ar-DZ" sz="3600" b="1" dirty="0">
                <a:solidFill>
                  <a:schemeClr val="tx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أمّا اصطلاحًا فهو أصغر ملخص ممكن للمحتوى، وهو بمثابة عتبة تُحيط بالدّراسة، ولا يُمكن مقاربته بطريقة علمية موضوعية إلّا عن طريق المقاربة </a:t>
            </a:r>
            <a:r>
              <a:rPr lang="ar-DZ" sz="3600" b="1" dirty="0" err="1">
                <a:solidFill>
                  <a:schemeClr val="tx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السّيميوطيقية</a:t>
            </a:r>
            <a:r>
              <a:rPr lang="ar-DZ" sz="3600" b="1" dirty="0">
                <a:solidFill>
                  <a:schemeClr val="tx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(علم العلامات)، وهي ترى أنّ العناوين هي عبارة عن: علامات، وإشارات، ورموز، وإشعارات</a:t>
            </a:r>
            <a:endParaRPr lang="fr-FR" sz="3600" b="1" dirty="0">
              <a:solidFill>
                <a:schemeClr val="tx1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179309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6F0DF0-0D19-76F1-CEB5-61DDFD62EA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9559"/>
          </a:xfrm>
        </p:spPr>
        <p:txBody>
          <a:bodyPr>
            <a:normAutofit/>
          </a:bodyPr>
          <a:lstStyle/>
          <a:p>
            <a:pPr algn="ctr"/>
            <a:r>
              <a:rPr lang="ar-DZ" sz="5400" b="1" dirty="0">
                <a:solidFill>
                  <a:schemeClr val="accent5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أهمية العنوان</a:t>
            </a:r>
            <a:endParaRPr lang="fr-FR" sz="5400" b="1" dirty="0">
              <a:solidFill>
                <a:schemeClr val="accent5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66EF72D-3584-37F4-1F27-123582DCEC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3691" y="1939159"/>
            <a:ext cx="8596668" cy="4212562"/>
          </a:xfrm>
        </p:spPr>
        <p:txBody>
          <a:bodyPr>
            <a:normAutofit/>
          </a:bodyPr>
          <a:lstStyle/>
          <a:p>
            <a:pPr algn="ctr"/>
            <a:r>
              <a:rPr lang="ar-DZ" sz="5400" dirty="0">
                <a:latin typeface="Andalus" panose="02020603050405020304" pitchFamily="18" charset="-78"/>
                <a:cs typeface="Andalus" panose="02020603050405020304" pitchFamily="18" charset="-78"/>
              </a:rPr>
              <a:t>تتجلى أهميته فيما يُثيره من تساؤلات لا نجد لها إجابات إلّا مع نهاية العمل، وقد أصبح العنوان لما له من أهمية علمًا قائمًا بذاته له أسسه وضوابطه (علم العنونة)</a:t>
            </a:r>
            <a:endParaRPr lang="fr-FR" sz="5400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272465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20BC07-3E50-13BB-CC48-430554C391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94EA9B-5E92-5871-1ED5-C8A18DB87C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9559"/>
          </a:xfrm>
        </p:spPr>
        <p:txBody>
          <a:bodyPr>
            <a:normAutofit/>
          </a:bodyPr>
          <a:lstStyle/>
          <a:p>
            <a:pPr algn="ctr"/>
            <a:r>
              <a:rPr lang="ar-DZ" sz="5400" b="1" dirty="0">
                <a:solidFill>
                  <a:schemeClr val="accent5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شروط اختيار عنوان البحث</a:t>
            </a:r>
            <a:endParaRPr lang="fr-FR" sz="5400" b="1" dirty="0">
              <a:solidFill>
                <a:schemeClr val="accent5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03B4C8-47D0-C9EF-4072-167F2793B2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3691" y="1939159"/>
            <a:ext cx="8596668" cy="4212562"/>
          </a:xfrm>
        </p:spPr>
        <p:txBody>
          <a:bodyPr>
            <a:normAutofit fontScale="85000" lnSpcReduction="10000"/>
          </a:bodyPr>
          <a:lstStyle/>
          <a:p>
            <a:pPr marL="685800" indent="-685800" algn="r" rtl="1">
              <a:buFont typeface="Wingdings" panose="05000000000000000000" pitchFamily="2" charset="2"/>
              <a:buChar char="q"/>
            </a:pPr>
            <a:r>
              <a:rPr lang="ar-DZ" sz="5400" dirty="0">
                <a:latin typeface="Andalus" panose="02020603050405020304" pitchFamily="18" charset="-78"/>
                <a:cs typeface="Andalus" panose="02020603050405020304" pitchFamily="18" charset="-78"/>
              </a:rPr>
              <a:t>أن يكون العنوان واضحًا, </a:t>
            </a:r>
          </a:p>
          <a:p>
            <a:pPr marL="685800" indent="-685800" algn="r" rtl="1">
              <a:buFont typeface="Wingdings" panose="05000000000000000000" pitchFamily="2" charset="2"/>
              <a:buChar char="q"/>
            </a:pPr>
            <a:r>
              <a:rPr lang="ar-DZ" sz="5400" dirty="0">
                <a:latin typeface="Andalus" panose="02020603050405020304" pitchFamily="18" charset="-78"/>
                <a:cs typeface="Andalus" panose="02020603050405020304" pitchFamily="18" charset="-78"/>
              </a:rPr>
              <a:t>متوسط الطّول</a:t>
            </a:r>
          </a:p>
          <a:p>
            <a:pPr marL="685800" indent="-685800" algn="r" rtl="1">
              <a:buFont typeface="Wingdings" panose="05000000000000000000" pitchFamily="2" charset="2"/>
              <a:buChar char="q"/>
            </a:pPr>
            <a:r>
              <a:rPr lang="ar-DZ" sz="5400" dirty="0">
                <a:latin typeface="Andalus" panose="02020603050405020304" pitchFamily="18" charset="-78"/>
                <a:cs typeface="Andalus" panose="02020603050405020304" pitchFamily="18" charset="-78"/>
              </a:rPr>
              <a:t>سهل الحفظ، </a:t>
            </a:r>
            <a:r>
              <a:rPr lang="ar-DZ" sz="5400">
                <a:latin typeface="Andalus" panose="02020603050405020304" pitchFamily="18" charset="-78"/>
                <a:cs typeface="Andalus" panose="02020603050405020304" pitchFamily="18" charset="-78"/>
              </a:rPr>
              <a:t>ولا يحتوي على تعابير مجازية</a:t>
            </a:r>
            <a:endParaRPr lang="ar-DZ" sz="5400" dirty="0"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marL="685800" indent="-685800" algn="r" rtl="1">
              <a:buFont typeface="Wingdings" panose="05000000000000000000" pitchFamily="2" charset="2"/>
              <a:buChar char="q"/>
            </a:pPr>
            <a:r>
              <a:rPr lang="ar-DZ" sz="5400" dirty="0">
                <a:latin typeface="Andalus" panose="02020603050405020304" pitchFamily="18" charset="-78"/>
                <a:cs typeface="Andalus" panose="02020603050405020304" pitchFamily="18" charset="-78"/>
              </a:rPr>
              <a:t>أن يكون ملائمًا لموضوع الدّراسة ومعبرًا عنها</a:t>
            </a:r>
          </a:p>
          <a:p>
            <a:pPr marL="685800" indent="-685800" algn="r" rtl="1">
              <a:buFont typeface="Wingdings" panose="05000000000000000000" pitchFamily="2" charset="2"/>
              <a:buChar char="q"/>
            </a:pPr>
            <a:r>
              <a:rPr lang="ar-DZ" sz="5400" dirty="0">
                <a:latin typeface="Andalus" panose="02020603050405020304" pitchFamily="18" charset="-78"/>
                <a:cs typeface="Andalus" panose="02020603050405020304" pitchFamily="18" charset="-78"/>
              </a:rPr>
              <a:t>أن يكون شيّقًا وجذابًا وإبداعيًا</a:t>
            </a:r>
            <a:endParaRPr lang="fr-FR" sz="5400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446160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03378A-9684-5CFD-F07B-F9AE760592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537" y="2311791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ar-DZ" sz="8000" dirty="0"/>
              <a:t>شكرا لكم</a:t>
            </a:r>
            <a:endParaRPr lang="fr-FR" sz="8000" dirty="0"/>
          </a:p>
        </p:txBody>
      </p:sp>
    </p:spTree>
    <p:extLst>
      <p:ext uri="{BB962C8B-B14F-4D97-AF65-F5344CB8AC3E}">
        <p14:creationId xmlns:p14="http://schemas.microsoft.com/office/powerpoint/2010/main" val="408653470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te">
  <a:themeElements>
    <a:clrScheme name="Facette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te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te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عنوان البحث العلمي وشروط اختياره" id="{FC286D95-F825-4E27-A30D-C7CDAE0DFB87}" vid="{47E7541A-F6B1-40A6-A543-571A1BAEB5E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</TotalTime>
  <Words>170</Words>
  <Application>Microsoft Office PowerPoint</Application>
  <PresentationFormat>Grand écran</PresentationFormat>
  <Paragraphs>16</Paragraphs>
  <Slides>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3" baseType="lpstr">
      <vt:lpstr>Andalus</vt:lpstr>
      <vt:lpstr>Arial</vt:lpstr>
      <vt:lpstr>Arial Black</vt:lpstr>
      <vt:lpstr>Trebuchet MS</vt:lpstr>
      <vt:lpstr>Wingdings</vt:lpstr>
      <vt:lpstr>Wingdings 3</vt:lpstr>
      <vt:lpstr>Facette</vt:lpstr>
      <vt:lpstr>عنوان البحث العلمي وشروط اختياره</vt:lpstr>
      <vt:lpstr>مقدّمة</vt:lpstr>
      <vt:lpstr>تعريف العنوان</vt:lpstr>
      <vt:lpstr>أهمية العنوان</vt:lpstr>
      <vt:lpstr>شروط اختيار عنوان البحث</vt:lpstr>
      <vt:lpstr>شكرا لكم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mansourimeryem@outlook.fr</dc:creator>
  <cp:lastModifiedBy>mansourimeryem@outlook.fr</cp:lastModifiedBy>
  <cp:revision>4</cp:revision>
  <dcterms:created xsi:type="dcterms:W3CDTF">2025-12-19T18:31:26Z</dcterms:created>
  <dcterms:modified xsi:type="dcterms:W3CDTF">2025-12-19T19:03:16Z</dcterms:modified>
</cp:coreProperties>
</file>