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8" r:id="rId12"/>
    <p:sldId id="267" r:id="rId13"/>
    <p:sldId id="269" r:id="rId14"/>
    <p:sldId id="270"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4F0C99-795E-4804-94B9-8E4EABC8AAD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2D6F76D-E65B-4BF9-BCC5-16A0BDDFDB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C0B27EE-4F4B-4F5B-AF44-209433390614}"/>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01E3E502-F7C5-489A-8A5B-783E90EA10C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8EF8FC-FB37-4C78-979F-2D9474B1C86B}"/>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399275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F6549E-C4E2-4FDF-B565-69E4B3E31D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7A6D36C-CC3E-49FC-B0DE-8A21613E4F4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1F3F9B5-8547-4F41-8480-834DDB51FFC5}"/>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79FED079-B258-42CF-A21F-70EE560D0F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6786BD-25F9-4398-8EA9-74696A52670A}"/>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3430469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F831C7-B4DB-4327-849F-F0A20929F6B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EA29342-C94C-46F9-B134-A13424BDB9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F486DB1-27B2-48B0-A93F-2691FB60BB19}"/>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74337095-CEA8-4EC0-B6E2-8F9ED2BBB6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10EC4FA-A779-4DC1-8B68-F343FA5FAEC2}"/>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1995685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C46BF6-5F6C-40D3-BF53-A24A9D79231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61E9C6-4625-4202-80D2-DD55AF66787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38C93FF-BDC1-4AE3-A3BD-29F10DCEE6C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FD1652E-58E0-4C3B-A19E-FCD0E71AC78C}"/>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6" name="Espace réservé du pied de page 5">
            <a:extLst>
              <a:ext uri="{FF2B5EF4-FFF2-40B4-BE49-F238E27FC236}">
                <a16:creationId xmlns:a16="http://schemas.microsoft.com/office/drawing/2014/main" id="{77C5E876-4CCD-458D-A2D0-AD3AF559EBA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3CAA130-3907-4D16-9044-790705B0EE7C}"/>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1601021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050E7A-409F-4BEA-A43B-970825665E3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AE9E51D-5F95-495E-93C1-A566FDD390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1736F06-EFCB-41D0-AE3F-B65DB7D5413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E83AE3F-70D1-4A93-9E36-90CE124581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F7EB629-AE63-4920-8F0D-F90CF9D0130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4991DFB-15A2-4564-B044-4B63C2829CDC}"/>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8" name="Espace réservé du pied de page 7">
            <a:extLst>
              <a:ext uri="{FF2B5EF4-FFF2-40B4-BE49-F238E27FC236}">
                <a16:creationId xmlns:a16="http://schemas.microsoft.com/office/drawing/2014/main" id="{3CA6C678-8154-418E-AD1B-C1809125E0E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9400B44-D3CD-4CB4-A465-7641F0CCDE81}"/>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67254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A0E167-8B2D-4F38-8150-DDAE7A06E2B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3CD19CE-850C-4E57-B935-13BB19AC9C94}"/>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4" name="Espace réservé du pied de page 3">
            <a:extLst>
              <a:ext uri="{FF2B5EF4-FFF2-40B4-BE49-F238E27FC236}">
                <a16:creationId xmlns:a16="http://schemas.microsoft.com/office/drawing/2014/main" id="{8927BFCA-CC13-45F5-9998-F538016B046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FBFA0B1-9EBD-4F21-BFF6-79CAB433A28E}"/>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2025341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C443FB9-4489-493D-A7F0-8B53D35CBF4C}"/>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3" name="Espace réservé du pied de page 2">
            <a:extLst>
              <a:ext uri="{FF2B5EF4-FFF2-40B4-BE49-F238E27FC236}">
                <a16:creationId xmlns:a16="http://schemas.microsoft.com/office/drawing/2014/main" id="{00ADBD80-6BC7-400B-B237-C835311EA88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6D8535F-AE7A-4B98-85E4-3DECE5C96B78}"/>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403882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518AF9-3A76-4652-B47A-35AB688DDE9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A62126D-DE46-428A-B054-2BFAF567DC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F9D16DD-0EAA-4094-B92F-72CFED5FF2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96600D1-218E-43FB-B44F-638F7F3AC753}"/>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6" name="Espace réservé du pied de page 5">
            <a:extLst>
              <a:ext uri="{FF2B5EF4-FFF2-40B4-BE49-F238E27FC236}">
                <a16:creationId xmlns:a16="http://schemas.microsoft.com/office/drawing/2014/main" id="{59E2A760-7854-4E97-8062-B1D0BFC3D18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2BC34F4-B821-4DD9-A285-690B2B182331}"/>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444357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4CE8A8-A525-4090-87DC-B7FB0D4B268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909DB72-8142-4745-8C8C-927BCA07E2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F07C77A-EDF5-4EBA-A940-100C9EE7EE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B8B23B5-FEBD-402E-B0F1-28D889D4C62B}"/>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6" name="Espace réservé du pied de page 5">
            <a:extLst>
              <a:ext uri="{FF2B5EF4-FFF2-40B4-BE49-F238E27FC236}">
                <a16:creationId xmlns:a16="http://schemas.microsoft.com/office/drawing/2014/main" id="{00EB58BD-9272-429D-AA34-0092C01DCD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F37BE6-BAD5-4F93-AF4D-58B676CB8D3A}"/>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1403317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A9FAE0-4EDF-489A-BF65-0E29FE121E4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7A1E61E-E3BE-4E77-BBB2-820A6710491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4A3DA1-3ACD-4F15-BA52-CD809900D7AA}"/>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CE66A587-853C-4245-B519-593EBCF6FC0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9F6639-A21B-4B1F-857D-2B6CB18228C2}"/>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1502129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06EDA43-2D30-4458-BD60-61A92CB1935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FBCD9C7-AD88-468C-A6C1-5EBC11A2C83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F6A27BA-F0BB-43C8-8EEA-892651BDEEA7}"/>
              </a:ext>
            </a:extLst>
          </p:cNvPr>
          <p:cNvSpPr>
            <a:spLocks noGrp="1"/>
          </p:cNvSpPr>
          <p:nvPr>
            <p:ph type="dt" sz="half" idx="10"/>
          </p:nvPr>
        </p:nvSpPr>
        <p:spPr/>
        <p:txBody>
          <a:bodyPr/>
          <a:lstStyle/>
          <a:p>
            <a:fld id="{A0804025-9BED-4426-ADF6-39CE7C599937}"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63EB1376-E5B4-4D7F-ACD5-6BB3CB3344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1B0E88-687A-4BCA-93FF-5FD7B99D043D}"/>
              </a:ext>
            </a:extLst>
          </p:cNvPr>
          <p:cNvSpPr>
            <a:spLocks noGrp="1"/>
          </p:cNvSpPr>
          <p:nvPr>
            <p:ph type="sldNum" sz="quarter" idx="12"/>
          </p:nvPr>
        </p:nvSpPr>
        <p:spPr/>
        <p:txBody>
          <a:bodyPr/>
          <a:lstStyle/>
          <a:p>
            <a:fld id="{3A8E74D9-3B58-458E-931F-75448AF3087C}" type="slidenum">
              <a:rPr lang="fr-FR" smtClean="0"/>
              <a:t>‹N°›</a:t>
            </a:fld>
            <a:endParaRPr lang="fr-FR"/>
          </a:p>
        </p:txBody>
      </p:sp>
    </p:spTree>
    <p:extLst>
      <p:ext uri="{BB962C8B-B14F-4D97-AF65-F5344CB8AC3E}">
        <p14:creationId xmlns:p14="http://schemas.microsoft.com/office/powerpoint/2010/main" val="830202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F2DCDAD-C4BA-4B68-B93E-B50C351BBA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E086D57-81A5-4838-8496-D8A18D1D7A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50AEE4-0D7F-49E7-9F3A-5AAFA0A098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804025-9BED-4426-ADF6-39CE7C599937}" type="datetimeFigureOut">
              <a:rPr lang="fr-FR" smtClean="0"/>
              <a:t>12/12/2025</a:t>
            </a:fld>
            <a:endParaRPr lang="fr-FR"/>
          </a:p>
        </p:txBody>
      </p:sp>
      <p:sp>
        <p:nvSpPr>
          <p:cNvPr id="5" name="Espace réservé du pied de page 4">
            <a:extLst>
              <a:ext uri="{FF2B5EF4-FFF2-40B4-BE49-F238E27FC236}">
                <a16:creationId xmlns:a16="http://schemas.microsoft.com/office/drawing/2014/main" id="{819BF10E-4F8C-4009-89C7-14F3AAEF96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68126A4-CBD2-4CB1-86CB-B010B5A8B9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8E74D9-3B58-458E-931F-75448AF3087C}" type="slidenum">
              <a:rPr lang="fr-FR" smtClean="0"/>
              <a:t>‹N°›</a:t>
            </a:fld>
            <a:endParaRPr lang="fr-FR"/>
          </a:p>
        </p:txBody>
      </p:sp>
    </p:spTree>
    <p:extLst>
      <p:ext uri="{BB962C8B-B14F-4D97-AF65-F5344CB8AC3E}">
        <p14:creationId xmlns:p14="http://schemas.microsoft.com/office/powerpoint/2010/main" val="3522316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C5A924B-1EDF-443E-9FFB-6427B1EAE080}"/>
              </a:ext>
            </a:extLst>
          </p:cNvPr>
          <p:cNvSpPr/>
          <p:nvPr/>
        </p:nvSpPr>
        <p:spPr>
          <a:xfrm>
            <a:off x="1362484" y="2329935"/>
            <a:ext cx="9509270" cy="1477328"/>
          </a:xfrm>
          <a:prstGeom prst="rect">
            <a:avLst/>
          </a:prstGeom>
        </p:spPr>
        <p:txBody>
          <a:bodyPr wrap="none">
            <a:spAutoFit/>
          </a:bodyPr>
          <a:lstStyle/>
          <a:p>
            <a:pPr algn="ctr"/>
            <a:r>
              <a:rPr lang="fr-FR" sz="4500" b="1" dirty="0">
                <a:solidFill>
                  <a:srgbClr val="FF0000"/>
                </a:solidFill>
                <a:latin typeface="Times New Roman" panose="02020603050405020304" pitchFamily="18" charset="0"/>
                <a:cs typeface="Times New Roman" panose="02020603050405020304" pitchFamily="18" charset="0"/>
              </a:rPr>
              <a:t>L’apport de la biotechnologie en OCE</a:t>
            </a:r>
          </a:p>
          <a:p>
            <a:pPr algn="ctr"/>
            <a:r>
              <a:rPr lang="fr-FR" sz="4500" b="1" dirty="0">
                <a:solidFill>
                  <a:srgbClr val="FF0000"/>
                </a:solidFill>
                <a:latin typeface="Times New Roman" panose="02020603050405020304" pitchFamily="18" charset="0"/>
                <a:cs typeface="Times New Roman" panose="02020603050405020304" pitchFamily="18" charset="0"/>
              </a:rPr>
              <a:t> : Air abrasion</a:t>
            </a:r>
          </a:p>
        </p:txBody>
      </p:sp>
    </p:spTree>
    <p:extLst>
      <p:ext uri="{BB962C8B-B14F-4D97-AF65-F5344CB8AC3E}">
        <p14:creationId xmlns:p14="http://schemas.microsoft.com/office/powerpoint/2010/main" val="2053834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0163292-8FA6-4507-A76E-835075DA0B76}"/>
              </a:ext>
            </a:extLst>
          </p:cNvPr>
          <p:cNvSpPr/>
          <p:nvPr/>
        </p:nvSpPr>
        <p:spPr>
          <a:xfrm>
            <a:off x="579549" y="419250"/>
            <a:ext cx="10522040" cy="5444054"/>
          </a:xfrm>
          <a:prstGeom prst="rect">
            <a:avLst/>
          </a:prstGeom>
        </p:spPr>
        <p:txBody>
          <a:bodyPr wrap="square">
            <a:spAutoFit/>
          </a:bodyPr>
          <a:lstStyle/>
          <a:p>
            <a:pPr>
              <a:lnSpc>
                <a:spcPct val="150000"/>
              </a:lnSpc>
            </a:pPr>
            <a:r>
              <a:rPr lang="fr-FR" b="1" dirty="0">
                <a:solidFill>
                  <a:srgbClr val="FF0000"/>
                </a:solidFill>
                <a:latin typeface="Times New Roman" panose="02020603050405020304" pitchFamily="18" charset="0"/>
                <a:cs typeface="Times New Roman" panose="02020603050405020304" pitchFamily="18" charset="0"/>
              </a:rPr>
              <a:t>Plan du travail :</a:t>
            </a:r>
          </a:p>
          <a:p>
            <a:pPr>
              <a:lnSpc>
                <a:spcPct val="150000"/>
              </a:lnSpc>
            </a:pPr>
            <a:endParaRPr lang="fr-FR" b="1" dirty="0">
              <a:solidFill>
                <a:srgbClr val="FF0000"/>
              </a:solidFill>
              <a:latin typeface="Times New Roman" panose="02020603050405020304" pitchFamily="18" charset="0"/>
              <a:cs typeface="Times New Roman" panose="02020603050405020304" pitchFamily="18" charset="0"/>
            </a:endParaRPr>
          </a:p>
          <a:p>
            <a:pPr>
              <a:lnSpc>
                <a:spcPct val="150000"/>
              </a:lnSpc>
            </a:pPr>
            <a:r>
              <a:rPr lang="fr-FR" dirty="0">
                <a:latin typeface="Times New Roman" panose="02020603050405020304" pitchFamily="18" charset="0"/>
                <a:cs typeface="Times New Roman" panose="02020603050405020304" pitchFamily="18" charset="0"/>
              </a:rPr>
              <a:t>1 Introduction .................................................................................................................................................... 4</a:t>
            </a:r>
          </a:p>
          <a:p>
            <a:pPr>
              <a:lnSpc>
                <a:spcPct val="150000"/>
              </a:lnSpc>
            </a:pPr>
            <a:r>
              <a:rPr lang="fr-FR" dirty="0">
                <a:latin typeface="Times New Roman" panose="02020603050405020304" pitchFamily="18" charset="0"/>
                <a:cs typeface="Times New Roman" panose="02020603050405020304" pitchFamily="18" charset="0"/>
              </a:rPr>
              <a:t>2 L’air abrasion .................................................................................................................................................. 4</a:t>
            </a:r>
          </a:p>
          <a:p>
            <a:pPr>
              <a:lnSpc>
                <a:spcPct val="150000"/>
              </a:lnSpc>
            </a:pPr>
            <a:r>
              <a:rPr lang="fr-FR" dirty="0">
                <a:latin typeface="Times New Roman" panose="02020603050405020304" pitchFamily="18" charset="0"/>
                <a:cs typeface="Times New Roman" panose="02020603050405020304" pitchFamily="18" charset="0"/>
              </a:rPr>
              <a:t>2.1 Historique ............................................................................................................................................. 4</a:t>
            </a:r>
          </a:p>
          <a:p>
            <a:pPr>
              <a:lnSpc>
                <a:spcPct val="150000"/>
              </a:lnSpc>
            </a:pPr>
            <a:r>
              <a:rPr lang="fr-FR" dirty="0">
                <a:latin typeface="Times New Roman" panose="02020603050405020304" pitchFamily="18" charset="0"/>
                <a:cs typeface="Times New Roman" panose="02020603050405020304" pitchFamily="18" charset="0"/>
              </a:rPr>
              <a:t>2.2 Définition ............................................................................................................................................. 5</a:t>
            </a:r>
          </a:p>
          <a:p>
            <a:pPr>
              <a:lnSpc>
                <a:spcPct val="150000"/>
              </a:lnSpc>
            </a:pPr>
            <a:r>
              <a:rPr lang="fr-FR" dirty="0">
                <a:latin typeface="Times New Roman" panose="02020603050405020304" pitchFamily="18" charset="0"/>
                <a:cs typeface="Times New Roman" panose="02020603050405020304" pitchFamily="18" charset="0"/>
              </a:rPr>
              <a:t>2.3 Caractéristiques physico-techniques de l’air abrasion ......................................................................... 5</a:t>
            </a:r>
          </a:p>
          <a:p>
            <a:pPr>
              <a:lnSpc>
                <a:spcPct val="150000"/>
              </a:lnSpc>
            </a:pPr>
            <a:r>
              <a:rPr lang="fr-FR" dirty="0">
                <a:latin typeface="Times New Roman" panose="02020603050405020304" pitchFamily="18" charset="0"/>
                <a:cs typeface="Times New Roman" panose="02020603050405020304" pitchFamily="18" charset="0"/>
              </a:rPr>
              <a:t>2.3.1 Le type de gaz ................................................................................................................................. 5</a:t>
            </a:r>
          </a:p>
          <a:p>
            <a:pPr>
              <a:lnSpc>
                <a:spcPct val="150000"/>
              </a:lnSpc>
            </a:pPr>
            <a:r>
              <a:rPr lang="fr-FR" dirty="0">
                <a:latin typeface="Times New Roman" panose="02020603050405020304" pitchFamily="18" charset="0"/>
                <a:cs typeface="Times New Roman" panose="02020603050405020304" pitchFamily="18" charset="0"/>
              </a:rPr>
              <a:t>2.3.2 La pression et le débit des particules ............................................................................................... 5</a:t>
            </a:r>
          </a:p>
          <a:p>
            <a:pPr>
              <a:lnSpc>
                <a:spcPct val="150000"/>
              </a:lnSpc>
            </a:pPr>
            <a:r>
              <a:rPr lang="fr-FR" dirty="0">
                <a:latin typeface="Times New Roman" panose="02020603050405020304" pitchFamily="18" charset="0"/>
                <a:cs typeface="Times New Roman" panose="02020603050405020304" pitchFamily="18" charset="0"/>
              </a:rPr>
              <a:t>2.3.3 Le type, la taille et la forme des particules ...................................................................................... 6</a:t>
            </a:r>
          </a:p>
          <a:p>
            <a:pPr>
              <a:lnSpc>
                <a:spcPct val="150000"/>
              </a:lnSpc>
            </a:pPr>
            <a:r>
              <a:rPr lang="fr-FR" dirty="0">
                <a:latin typeface="Times New Roman" panose="02020603050405020304" pitchFamily="18" charset="0"/>
                <a:cs typeface="Times New Roman" panose="02020603050405020304" pitchFamily="18" charset="0"/>
              </a:rPr>
              <a:t>2.3.4 La taille et l’angulation de la buse ................................................................................................... 7</a:t>
            </a:r>
          </a:p>
          <a:p>
            <a:pPr>
              <a:lnSpc>
                <a:spcPct val="150000"/>
              </a:lnSpc>
            </a:pPr>
            <a:r>
              <a:rPr lang="fr-FR" dirty="0">
                <a:latin typeface="Times New Roman" panose="02020603050405020304" pitchFamily="18" charset="0"/>
                <a:cs typeface="Times New Roman" panose="02020603050405020304" pitchFamily="18" charset="0"/>
              </a:rPr>
              <a:t>2.3.5 La distance entre la buse et la surface dentaire ............................................................................... 8</a:t>
            </a:r>
          </a:p>
          <a:p>
            <a:pPr>
              <a:lnSpc>
                <a:spcPct val="150000"/>
              </a:lnSpc>
            </a:pPr>
            <a:r>
              <a:rPr lang="fr-FR" dirty="0">
                <a:latin typeface="Times New Roman" panose="02020603050405020304" pitchFamily="18" charset="0"/>
                <a:cs typeface="Times New Roman" panose="02020603050405020304" pitchFamily="18" charset="0"/>
              </a:rPr>
              <a:t>2.4 Mécanisme d’action de l’air abrasion .................................................................................................. 9</a:t>
            </a:r>
          </a:p>
        </p:txBody>
      </p:sp>
    </p:spTree>
    <p:extLst>
      <p:ext uri="{BB962C8B-B14F-4D97-AF65-F5344CB8AC3E}">
        <p14:creationId xmlns:p14="http://schemas.microsoft.com/office/powerpoint/2010/main" val="3957820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0F7303A-0366-4782-8812-1B4FA1FD88B6}"/>
              </a:ext>
            </a:extLst>
          </p:cNvPr>
          <p:cNvSpPr/>
          <p:nvPr/>
        </p:nvSpPr>
        <p:spPr>
          <a:xfrm>
            <a:off x="837125" y="170357"/>
            <a:ext cx="10972802" cy="6281848"/>
          </a:xfrm>
          <a:prstGeom prst="rect">
            <a:avLst/>
          </a:prstGeom>
        </p:spPr>
        <p:txBody>
          <a:bodyPr wrap="square">
            <a:spAutoFit/>
          </a:bodyPr>
          <a:lstStyle/>
          <a:p>
            <a:pPr>
              <a:lnSpc>
                <a:spcPct val="150000"/>
              </a:lnSpc>
            </a:pPr>
            <a:r>
              <a:rPr lang="fr-FR" dirty="0">
                <a:latin typeface="Times New Roman" panose="02020603050405020304" pitchFamily="18" charset="0"/>
                <a:cs typeface="Times New Roman" panose="02020603050405020304" pitchFamily="18" charset="0"/>
              </a:rPr>
              <a:t>2.5 Description du système d’air abrasion ................................................................................................. 9</a:t>
            </a:r>
          </a:p>
          <a:p>
            <a:pPr>
              <a:lnSpc>
                <a:spcPct val="150000"/>
              </a:lnSpc>
            </a:pPr>
            <a:r>
              <a:rPr lang="fr-FR" dirty="0">
                <a:latin typeface="Times New Roman" panose="02020603050405020304" pitchFamily="18" charset="0"/>
                <a:cs typeface="Times New Roman" panose="02020603050405020304" pitchFamily="18" charset="0"/>
              </a:rPr>
              <a:t>2.5.1 Composants principaux ................................................................................................................... 9</a:t>
            </a:r>
          </a:p>
          <a:p>
            <a:pPr>
              <a:lnSpc>
                <a:spcPct val="150000"/>
              </a:lnSpc>
            </a:pPr>
            <a:r>
              <a:rPr lang="fr-FR" dirty="0">
                <a:latin typeface="Times New Roman" panose="02020603050405020304" pitchFamily="18" charset="0"/>
                <a:cs typeface="Times New Roman" panose="02020603050405020304" pitchFamily="18" charset="0"/>
              </a:rPr>
              <a:t>2.5.2 Composants accessoires ................................................................................................................ 10</a:t>
            </a:r>
          </a:p>
          <a:p>
            <a:pPr>
              <a:lnSpc>
                <a:spcPct val="150000"/>
              </a:lnSpc>
            </a:pPr>
            <a:r>
              <a:rPr lang="fr-FR" dirty="0">
                <a:latin typeface="Times New Roman" panose="02020603050405020304" pitchFamily="18" charset="0"/>
                <a:cs typeface="Times New Roman" panose="02020603050405020304" pitchFamily="18" charset="0"/>
              </a:rPr>
              <a:t>2.5.2.1 Miroir intra-oral résistant à l'air abrasion ............................................................................. 10</a:t>
            </a:r>
          </a:p>
          <a:p>
            <a:pPr>
              <a:lnSpc>
                <a:spcPct val="150000"/>
              </a:lnSpc>
            </a:pPr>
            <a:r>
              <a:rPr lang="fr-FR" dirty="0">
                <a:latin typeface="Times New Roman" panose="02020603050405020304" pitchFamily="18" charset="0"/>
                <a:cs typeface="Times New Roman" panose="02020603050405020304" pitchFamily="18" charset="0"/>
              </a:rPr>
              <a:t>2.5.2.2 Sand-trap® ............................................................................................................................ 11</a:t>
            </a:r>
          </a:p>
          <a:p>
            <a:pPr>
              <a:lnSpc>
                <a:spcPct val="150000"/>
              </a:lnSpc>
            </a:pPr>
            <a:r>
              <a:rPr lang="fr-FR" dirty="0">
                <a:latin typeface="Times New Roman" panose="02020603050405020304" pitchFamily="18" charset="0"/>
                <a:cs typeface="Times New Roman" panose="02020603050405020304" pitchFamily="18" charset="0"/>
              </a:rPr>
              <a:t>2.5.2.3 Système d'évacuation à très haut volume .............................................................................. 11</a:t>
            </a:r>
          </a:p>
          <a:p>
            <a:pPr>
              <a:lnSpc>
                <a:spcPct val="150000"/>
              </a:lnSpc>
            </a:pPr>
            <a:r>
              <a:rPr lang="fr-FR" dirty="0">
                <a:latin typeface="Times New Roman" panose="02020603050405020304" pitchFamily="18" charset="0"/>
                <a:cs typeface="Times New Roman" panose="02020603050405020304" pitchFamily="18" charset="0"/>
              </a:rPr>
              <a:t>2.5.2.4 Micro-</a:t>
            </a:r>
            <a:r>
              <a:rPr lang="fr-FR" dirty="0" err="1">
                <a:latin typeface="Times New Roman" panose="02020603050405020304" pitchFamily="18" charset="0"/>
                <a:cs typeface="Times New Roman" panose="02020603050405020304" pitchFamily="18" charset="0"/>
              </a:rPr>
              <a:t>Vibes</a:t>
            </a:r>
            <a:r>
              <a:rPr lang="fr-FR" dirty="0">
                <a:latin typeface="Times New Roman" panose="02020603050405020304" pitchFamily="18" charset="0"/>
                <a:cs typeface="Times New Roman" panose="02020603050405020304" pitchFamily="18" charset="0"/>
              </a:rPr>
              <a:t> 2® ................................................................................................................... 12</a:t>
            </a:r>
          </a:p>
          <a:p>
            <a:pPr>
              <a:lnSpc>
                <a:spcPct val="150000"/>
              </a:lnSpc>
            </a:pPr>
            <a:r>
              <a:rPr lang="fr-FR" dirty="0">
                <a:latin typeface="Times New Roman" panose="02020603050405020304" pitchFamily="18" charset="0"/>
                <a:cs typeface="Times New Roman" panose="02020603050405020304" pitchFamily="18" charset="0"/>
              </a:rPr>
              <a:t>2.5.3 Fonctionnement ............................................................................................................................. 12</a:t>
            </a:r>
          </a:p>
          <a:p>
            <a:pPr>
              <a:lnSpc>
                <a:spcPct val="150000"/>
              </a:lnSpc>
            </a:pPr>
            <a:r>
              <a:rPr lang="fr-FR" dirty="0">
                <a:latin typeface="Times New Roman" panose="02020603050405020304" pitchFamily="18" charset="0"/>
                <a:cs typeface="Times New Roman" panose="02020603050405020304" pitchFamily="18" charset="0"/>
              </a:rPr>
              <a:t>2.5.4 Rôle de l’eau ................................................................................................................................. 13</a:t>
            </a:r>
          </a:p>
          <a:p>
            <a:pPr>
              <a:lnSpc>
                <a:spcPct val="150000"/>
              </a:lnSpc>
            </a:pPr>
            <a:r>
              <a:rPr lang="fr-FR" dirty="0">
                <a:latin typeface="Times New Roman" panose="02020603050405020304" pitchFamily="18" charset="0"/>
                <a:cs typeface="Times New Roman" panose="02020603050405020304" pitchFamily="18" charset="0"/>
              </a:rPr>
              <a:t>2.6 Différents systèmes ............................................................................................................................ 14</a:t>
            </a:r>
          </a:p>
          <a:p>
            <a:pPr>
              <a:lnSpc>
                <a:spcPct val="150000"/>
              </a:lnSpc>
            </a:pPr>
            <a:r>
              <a:rPr lang="fr-FR" dirty="0">
                <a:latin typeface="Times New Roman" panose="02020603050405020304" pitchFamily="18" charset="0"/>
                <a:cs typeface="Times New Roman" panose="02020603050405020304" pitchFamily="18" charset="0"/>
              </a:rPr>
              <a:t>2.6.1 Air flow </a:t>
            </a:r>
            <a:r>
              <a:rPr lang="fr-FR" dirty="0" err="1">
                <a:latin typeface="Times New Roman" panose="02020603050405020304" pitchFamily="18" charset="0"/>
                <a:cs typeface="Times New Roman" panose="02020603050405020304" pitchFamily="18" charset="0"/>
              </a:rPr>
              <a:t>prep</a:t>
            </a:r>
            <a:r>
              <a:rPr lang="fr-FR" dirty="0">
                <a:latin typeface="Times New Roman" panose="02020603050405020304" pitchFamily="18" charset="0"/>
                <a:cs typeface="Times New Roman" panose="02020603050405020304" pitchFamily="18" charset="0"/>
              </a:rPr>
              <a:t> K1®, EMS .............................................................................................................. 14</a:t>
            </a:r>
          </a:p>
          <a:p>
            <a:pPr>
              <a:lnSpc>
                <a:spcPct val="150000"/>
              </a:lnSpc>
            </a:pPr>
            <a:r>
              <a:rPr lang="fr-FR" dirty="0">
                <a:latin typeface="Times New Roman" panose="02020603050405020304" pitchFamily="18" charset="0"/>
                <a:cs typeface="Times New Roman" panose="02020603050405020304" pitchFamily="18" charset="0"/>
              </a:rPr>
              <a:t>2.6.2 </a:t>
            </a:r>
            <a:r>
              <a:rPr lang="fr-FR" dirty="0" err="1">
                <a:latin typeface="Times New Roman" panose="02020603050405020304" pitchFamily="18" charset="0"/>
                <a:cs typeface="Times New Roman" panose="02020603050405020304" pitchFamily="18" charset="0"/>
              </a:rPr>
              <a:t>RONDOflex</a:t>
            </a:r>
            <a:r>
              <a:rPr lang="fr-FR" dirty="0">
                <a:latin typeface="Times New Roman" panose="02020603050405020304" pitchFamily="18" charset="0"/>
                <a:cs typeface="Times New Roman" panose="02020603050405020304" pitchFamily="18" charset="0"/>
              </a:rPr>
              <a:t>® plus 360, </a:t>
            </a:r>
            <a:r>
              <a:rPr lang="fr-FR" dirty="0" err="1">
                <a:latin typeface="Times New Roman" panose="02020603050405020304" pitchFamily="18" charset="0"/>
                <a:cs typeface="Times New Roman" panose="02020603050405020304" pitchFamily="18" charset="0"/>
              </a:rPr>
              <a:t>Kavo</a:t>
            </a:r>
            <a:r>
              <a:rPr lang="fr-FR" dirty="0">
                <a:latin typeface="Times New Roman" panose="02020603050405020304" pitchFamily="18" charset="0"/>
                <a:cs typeface="Times New Roman" panose="02020603050405020304" pitchFamily="18" charset="0"/>
              </a:rPr>
              <a:t> ...................................................................................................... 14</a:t>
            </a:r>
          </a:p>
          <a:p>
            <a:pPr>
              <a:lnSpc>
                <a:spcPct val="150000"/>
              </a:lnSpc>
            </a:pPr>
            <a:r>
              <a:rPr lang="fr-FR" dirty="0">
                <a:latin typeface="Times New Roman" panose="02020603050405020304" pitchFamily="18" charset="0"/>
                <a:cs typeface="Times New Roman" panose="02020603050405020304" pitchFamily="18" charset="0"/>
              </a:rPr>
              <a:t>2.6.3 </a:t>
            </a:r>
            <a:r>
              <a:rPr lang="fr-FR" dirty="0" err="1">
                <a:latin typeface="Times New Roman" panose="02020603050405020304" pitchFamily="18" charset="0"/>
                <a:cs typeface="Times New Roman" panose="02020603050405020304" pitchFamily="18" charset="0"/>
              </a:rPr>
              <a:t>AquaCare</a:t>
            </a:r>
            <a:r>
              <a:rPr lang="fr-FR" dirty="0">
                <a:latin typeface="Times New Roman" panose="02020603050405020304" pitchFamily="18" charset="0"/>
                <a:cs typeface="Times New Roman" panose="02020603050405020304" pitchFamily="18" charset="0"/>
              </a:rPr>
              <a:t>®, </a:t>
            </a:r>
            <a:r>
              <a:rPr lang="fr-FR" dirty="0" err="1">
                <a:latin typeface="Times New Roman" panose="02020603050405020304" pitchFamily="18" charset="0"/>
                <a:cs typeface="Times New Roman" panose="02020603050405020304" pitchFamily="18" charset="0"/>
              </a:rPr>
              <a:t>Velopex</a:t>
            </a:r>
            <a:r>
              <a:rPr lang="fr-FR" dirty="0">
                <a:latin typeface="Times New Roman" panose="02020603050405020304" pitchFamily="18" charset="0"/>
                <a:cs typeface="Times New Roman" panose="02020603050405020304" pitchFamily="18" charset="0"/>
              </a:rPr>
              <a:t> ..................................................................................................................... 15</a:t>
            </a:r>
          </a:p>
          <a:p>
            <a:pPr>
              <a:lnSpc>
                <a:spcPct val="150000"/>
              </a:lnSpc>
            </a:pPr>
            <a:r>
              <a:rPr lang="fr-FR" dirty="0">
                <a:latin typeface="Times New Roman" panose="02020603050405020304" pitchFamily="18" charset="0"/>
                <a:cs typeface="Times New Roman" panose="02020603050405020304" pitchFamily="18" charset="0"/>
              </a:rPr>
              <a:t>2.6.4 </a:t>
            </a:r>
            <a:r>
              <a:rPr lang="fr-FR" dirty="0" err="1">
                <a:latin typeface="Times New Roman" panose="02020603050405020304" pitchFamily="18" charset="0"/>
                <a:cs typeface="Times New Roman" panose="02020603050405020304" pitchFamily="18" charset="0"/>
              </a:rPr>
              <a:t>PrepStart</a:t>
            </a:r>
            <a:r>
              <a:rPr lang="fr-FR" dirty="0">
                <a:latin typeface="Times New Roman" panose="02020603050405020304" pitchFamily="18" charset="0"/>
                <a:cs typeface="Times New Roman" panose="02020603050405020304" pitchFamily="18" charset="0"/>
              </a:rPr>
              <a:t>®, Danville Materials ..................................................................................................... 16</a:t>
            </a:r>
          </a:p>
          <a:p>
            <a:pPr>
              <a:lnSpc>
                <a:spcPct val="150000"/>
              </a:lnSpc>
            </a:pPr>
            <a:r>
              <a:rPr lang="fr-FR" dirty="0">
                <a:latin typeface="Times New Roman" panose="02020603050405020304" pitchFamily="18" charset="0"/>
                <a:cs typeface="Times New Roman" panose="02020603050405020304" pitchFamily="18" charset="0"/>
              </a:rPr>
              <a:t>2.6.5 </a:t>
            </a:r>
            <a:r>
              <a:rPr lang="fr-FR" dirty="0" err="1">
                <a:latin typeface="Times New Roman" panose="02020603050405020304" pitchFamily="18" charset="0"/>
                <a:cs typeface="Times New Roman" panose="02020603050405020304" pitchFamily="18" charset="0"/>
              </a:rPr>
              <a:t>MicroEtcher</a:t>
            </a:r>
            <a:r>
              <a:rPr lang="fr-FR" dirty="0">
                <a:latin typeface="Times New Roman" panose="02020603050405020304" pitchFamily="18" charset="0"/>
                <a:cs typeface="Times New Roman" panose="02020603050405020304" pitchFamily="18" charset="0"/>
              </a:rPr>
              <a:t> IIA®, Danville Materials ......................................................................................... 17</a:t>
            </a:r>
          </a:p>
        </p:txBody>
      </p:sp>
    </p:spTree>
    <p:extLst>
      <p:ext uri="{BB962C8B-B14F-4D97-AF65-F5344CB8AC3E}">
        <p14:creationId xmlns:p14="http://schemas.microsoft.com/office/powerpoint/2010/main" val="772368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75E27AF-5F8B-48F1-9DF6-CEA6129030E6}"/>
              </a:ext>
            </a:extLst>
          </p:cNvPr>
          <p:cNvSpPr/>
          <p:nvPr/>
        </p:nvSpPr>
        <p:spPr>
          <a:xfrm>
            <a:off x="682581" y="960160"/>
            <a:ext cx="10393250" cy="4619854"/>
          </a:xfrm>
          <a:prstGeom prst="rect">
            <a:avLst/>
          </a:prstGeom>
        </p:spPr>
        <p:txBody>
          <a:bodyPr wrap="square">
            <a:spAutoFit/>
          </a:bodyPr>
          <a:lstStyle/>
          <a:p>
            <a:pPr>
              <a:lnSpc>
                <a:spcPct val="150000"/>
              </a:lnSpc>
            </a:pPr>
            <a:r>
              <a:rPr lang="fr-FR" dirty="0">
                <a:latin typeface="Times New Roman" panose="02020603050405020304" pitchFamily="18" charset="0"/>
                <a:cs typeface="Times New Roman" panose="02020603050405020304" pitchFamily="18" charset="0"/>
              </a:rPr>
              <a:t>2.6.6 </a:t>
            </a:r>
            <a:r>
              <a:rPr lang="fr-FR" dirty="0" err="1">
                <a:latin typeface="Times New Roman" panose="02020603050405020304" pitchFamily="18" charset="0"/>
                <a:cs typeface="Times New Roman" panose="02020603050405020304" pitchFamily="18" charset="0"/>
              </a:rPr>
              <a:t>PrepMaster</a:t>
            </a:r>
            <a:r>
              <a:rPr lang="fr-FR" dirty="0">
                <a:latin typeface="Times New Roman" panose="02020603050405020304" pitchFamily="18" charset="0"/>
                <a:cs typeface="Times New Roman" panose="02020603050405020304" pitchFamily="18" charset="0"/>
              </a:rPr>
              <a:t>®, </a:t>
            </a:r>
            <a:r>
              <a:rPr lang="fr-FR" dirty="0" err="1">
                <a:latin typeface="Times New Roman" panose="02020603050405020304" pitchFamily="18" charset="0"/>
                <a:cs typeface="Times New Roman" panose="02020603050405020304" pitchFamily="18" charset="0"/>
              </a:rPr>
              <a:t>Groman</a:t>
            </a:r>
            <a:r>
              <a:rPr lang="fr-FR" dirty="0">
                <a:latin typeface="Times New Roman" panose="02020603050405020304" pitchFamily="18" charset="0"/>
                <a:cs typeface="Times New Roman" panose="02020603050405020304" pitchFamily="18" charset="0"/>
              </a:rPr>
              <a:t> Dental ....................................................................................................... 18</a:t>
            </a:r>
          </a:p>
          <a:p>
            <a:pPr>
              <a:lnSpc>
                <a:spcPct val="150000"/>
              </a:lnSpc>
            </a:pPr>
            <a:r>
              <a:rPr lang="fr-FR" dirty="0">
                <a:latin typeface="Times New Roman" panose="02020603050405020304" pitchFamily="18" charset="0"/>
                <a:cs typeface="Times New Roman" panose="02020603050405020304" pitchFamily="18" charset="0"/>
              </a:rPr>
              <a:t>2.7 Avantages ........................................................................................................................................... 18</a:t>
            </a:r>
          </a:p>
          <a:p>
            <a:pPr>
              <a:lnSpc>
                <a:spcPct val="150000"/>
              </a:lnSpc>
            </a:pPr>
            <a:r>
              <a:rPr lang="fr-FR" dirty="0">
                <a:latin typeface="Times New Roman" panose="02020603050405020304" pitchFamily="18" charset="0"/>
                <a:cs typeface="Times New Roman" panose="02020603050405020304" pitchFamily="18" charset="0"/>
              </a:rPr>
              <a:t>2.8 Inconvénients ..................................................................................................................................... 20</a:t>
            </a:r>
          </a:p>
          <a:p>
            <a:pPr>
              <a:lnSpc>
                <a:spcPct val="150000"/>
              </a:lnSpc>
            </a:pPr>
            <a:r>
              <a:rPr lang="fr-FR" dirty="0">
                <a:latin typeface="Times New Roman" panose="02020603050405020304" pitchFamily="18" charset="0"/>
                <a:cs typeface="Times New Roman" panose="02020603050405020304" pitchFamily="18" charset="0"/>
              </a:rPr>
              <a:t>2.9 Indications de l'air abrasion en Odontologie Conservatrice/Endodontie ............................................ 22</a:t>
            </a:r>
          </a:p>
          <a:p>
            <a:pPr>
              <a:lnSpc>
                <a:spcPct val="150000"/>
              </a:lnSpc>
            </a:pPr>
            <a:r>
              <a:rPr lang="fr-FR" dirty="0">
                <a:latin typeface="Times New Roman" panose="02020603050405020304" pitchFamily="18" charset="0"/>
                <a:cs typeface="Times New Roman" panose="02020603050405020304" pitchFamily="18" charset="0"/>
              </a:rPr>
              <a:t>2.9.1 Aide au diagnostic ......................................................................................................................... 22</a:t>
            </a:r>
          </a:p>
          <a:p>
            <a:pPr>
              <a:lnSpc>
                <a:spcPct val="150000"/>
              </a:lnSpc>
            </a:pPr>
            <a:r>
              <a:rPr lang="fr-FR" dirty="0">
                <a:latin typeface="Times New Roman" panose="02020603050405020304" pitchFamily="18" charset="0"/>
                <a:cs typeface="Times New Roman" panose="02020603050405020304" pitchFamily="18" charset="0"/>
              </a:rPr>
              <a:t>2.9.2 Lésion carieuse de classe I, III, IV et V ......................................................................................... 23</a:t>
            </a:r>
          </a:p>
          <a:p>
            <a:pPr>
              <a:lnSpc>
                <a:spcPct val="150000"/>
              </a:lnSpc>
            </a:pPr>
            <a:r>
              <a:rPr lang="fr-FR" dirty="0">
                <a:latin typeface="Times New Roman" panose="02020603050405020304" pitchFamily="18" charset="0"/>
                <a:cs typeface="Times New Roman" panose="02020603050405020304" pitchFamily="18" charset="0"/>
              </a:rPr>
              <a:t>2.9.3 Lésion carieuse de classe Ⅴ ........................................................................................................... 24</a:t>
            </a:r>
          </a:p>
          <a:p>
            <a:pPr>
              <a:lnSpc>
                <a:spcPct val="150000"/>
              </a:lnSpc>
            </a:pPr>
            <a:r>
              <a:rPr lang="fr-FR" dirty="0">
                <a:latin typeface="Times New Roman" panose="02020603050405020304" pitchFamily="18" charset="0"/>
                <a:cs typeface="Times New Roman" panose="02020603050405020304" pitchFamily="18" charset="0"/>
              </a:rPr>
              <a:t>2.9.4 Réparation d'un joint composite / amalgame ................................................................................. 24</a:t>
            </a:r>
          </a:p>
          <a:p>
            <a:pPr>
              <a:lnSpc>
                <a:spcPct val="150000"/>
              </a:lnSpc>
            </a:pPr>
            <a:r>
              <a:rPr lang="fr-FR" dirty="0">
                <a:latin typeface="Times New Roman" panose="02020603050405020304" pitchFamily="18" charset="0"/>
                <a:cs typeface="Times New Roman" panose="02020603050405020304" pitchFamily="18" charset="0"/>
              </a:rPr>
              <a:t>2.9.5 Élimination des restaurations composites ..................................................................................... 25</a:t>
            </a:r>
          </a:p>
          <a:p>
            <a:pPr>
              <a:lnSpc>
                <a:spcPct val="150000"/>
              </a:lnSpc>
            </a:pPr>
            <a:r>
              <a:rPr lang="fr-FR" dirty="0">
                <a:latin typeface="Times New Roman" panose="02020603050405020304" pitchFamily="18" charset="0"/>
                <a:cs typeface="Times New Roman" panose="02020603050405020304" pitchFamily="18" charset="0"/>
              </a:rPr>
              <a:t>2.9.6 Lésion cervicale d’usure ................................................................................................................ 25</a:t>
            </a:r>
          </a:p>
          <a:p>
            <a:pPr>
              <a:lnSpc>
                <a:spcPct val="150000"/>
              </a:lnSpc>
            </a:pPr>
            <a:r>
              <a:rPr lang="fr-FR" dirty="0">
                <a:latin typeface="Times New Roman" panose="02020603050405020304" pitchFamily="18" charset="0"/>
                <a:cs typeface="Times New Roman" panose="02020603050405020304" pitchFamily="18" charset="0"/>
              </a:rPr>
              <a:t>2.9.7 Traitement des défauts de l’émail .................................................................................................. 26</a:t>
            </a:r>
          </a:p>
        </p:txBody>
      </p:sp>
    </p:spTree>
    <p:extLst>
      <p:ext uri="{BB962C8B-B14F-4D97-AF65-F5344CB8AC3E}">
        <p14:creationId xmlns:p14="http://schemas.microsoft.com/office/powerpoint/2010/main" val="2939842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D6C5783-8041-466D-9D24-E3E2DDA5F4E7}"/>
              </a:ext>
            </a:extLst>
          </p:cNvPr>
          <p:cNvSpPr/>
          <p:nvPr/>
        </p:nvSpPr>
        <p:spPr>
          <a:xfrm>
            <a:off x="669701" y="499277"/>
            <a:ext cx="10393251" cy="5444054"/>
          </a:xfrm>
          <a:prstGeom prst="rect">
            <a:avLst/>
          </a:prstGeom>
        </p:spPr>
        <p:txBody>
          <a:bodyPr wrap="square">
            <a:spAutoFit/>
          </a:bodyPr>
          <a:lstStyle/>
          <a:p>
            <a:pPr>
              <a:lnSpc>
                <a:spcPct val="150000"/>
              </a:lnSpc>
            </a:pPr>
            <a:r>
              <a:rPr lang="fr-FR" dirty="0">
                <a:latin typeface="Times New Roman" panose="02020603050405020304" pitchFamily="18" charset="0"/>
                <a:cs typeface="Times New Roman" panose="02020603050405020304" pitchFamily="18" charset="0"/>
              </a:rPr>
              <a:t>2.9.7.1 Fissures ................................................................................................................................ 26</a:t>
            </a:r>
          </a:p>
          <a:p>
            <a:pPr>
              <a:lnSpc>
                <a:spcPct val="150000"/>
              </a:lnSpc>
            </a:pPr>
            <a:r>
              <a:rPr lang="fr-FR" dirty="0">
                <a:latin typeface="Times New Roman" panose="02020603050405020304" pitchFamily="18" charset="0"/>
                <a:cs typeface="Times New Roman" panose="02020603050405020304" pitchFamily="18" charset="0"/>
              </a:rPr>
              <a:t>2.9.7.2 Micro taches ........................................................................................................................ 26</a:t>
            </a:r>
          </a:p>
          <a:p>
            <a:pPr>
              <a:lnSpc>
                <a:spcPct val="150000"/>
              </a:lnSpc>
            </a:pPr>
            <a:r>
              <a:rPr lang="fr-FR" dirty="0">
                <a:latin typeface="Times New Roman" panose="02020603050405020304" pitchFamily="18" charset="0"/>
                <a:cs typeface="Times New Roman" panose="02020603050405020304" pitchFamily="18" charset="0"/>
              </a:rPr>
              <a:t>2.9.7.3 Dysplasies de l'émail............................................................................................................ 27</a:t>
            </a:r>
          </a:p>
          <a:p>
            <a:pPr>
              <a:lnSpc>
                <a:spcPct val="150000"/>
              </a:lnSpc>
            </a:pPr>
            <a:r>
              <a:rPr lang="fr-FR" dirty="0">
                <a:latin typeface="Times New Roman" panose="02020603050405020304" pitchFamily="18" charset="0"/>
                <a:cs typeface="Times New Roman" panose="02020603050405020304" pitchFamily="18" charset="0"/>
              </a:rPr>
              <a:t>2.9.7.4 Dent ébréchée ...................................................................................................................... 27</a:t>
            </a:r>
          </a:p>
          <a:p>
            <a:pPr>
              <a:lnSpc>
                <a:spcPct val="150000"/>
              </a:lnSpc>
            </a:pPr>
            <a:r>
              <a:rPr lang="fr-FR" dirty="0">
                <a:latin typeface="Times New Roman" panose="02020603050405020304" pitchFamily="18" charset="0"/>
                <a:cs typeface="Times New Roman" panose="02020603050405020304" pitchFamily="18" charset="0"/>
              </a:rPr>
              <a:t>2.9.8 Autres applications en odontologie ............................................................................................... 28</a:t>
            </a:r>
          </a:p>
          <a:p>
            <a:pPr>
              <a:lnSpc>
                <a:spcPct val="150000"/>
              </a:lnSpc>
            </a:pPr>
            <a:r>
              <a:rPr lang="fr-FR" dirty="0">
                <a:latin typeface="Times New Roman" panose="02020603050405020304" pitchFamily="18" charset="0"/>
                <a:cs typeface="Times New Roman" panose="02020603050405020304" pitchFamily="18" charset="0"/>
              </a:rPr>
              <a:t>2.9.8.1 Lésions des sillons ............................................................................................................... 28</a:t>
            </a:r>
          </a:p>
          <a:p>
            <a:pPr>
              <a:lnSpc>
                <a:spcPct val="150000"/>
              </a:lnSpc>
            </a:pPr>
            <a:r>
              <a:rPr lang="fr-FR" dirty="0">
                <a:latin typeface="Times New Roman" panose="02020603050405020304" pitchFamily="18" charset="0"/>
                <a:cs typeface="Times New Roman" panose="02020603050405020304" pitchFamily="18" charset="0"/>
              </a:rPr>
              <a:t>2.9.8.2 Lésions carieuses des dents temporaires .............................................................................. 28</a:t>
            </a:r>
          </a:p>
          <a:p>
            <a:pPr>
              <a:lnSpc>
                <a:spcPct val="150000"/>
              </a:lnSpc>
            </a:pPr>
            <a:r>
              <a:rPr lang="fr-FR" dirty="0">
                <a:latin typeface="Times New Roman" panose="02020603050405020304" pitchFamily="18" charset="0"/>
                <a:cs typeface="Times New Roman" panose="02020603050405020304" pitchFamily="18" charset="0"/>
              </a:rPr>
              <a:t>2.9.8.3 En endodontie ...................................................................................................................... 29</a:t>
            </a:r>
          </a:p>
          <a:p>
            <a:pPr>
              <a:lnSpc>
                <a:spcPct val="150000"/>
              </a:lnSpc>
            </a:pPr>
            <a:r>
              <a:rPr lang="fr-FR" dirty="0">
                <a:latin typeface="Times New Roman" panose="02020603050405020304" pitchFamily="18" charset="0"/>
                <a:cs typeface="Times New Roman" panose="02020603050405020304" pitchFamily="18" charset="0"/>
              </a:rPr>
              <a:t>2.10 Limites d’utilisation ........................................................................................................................... 30</a:t>
            </a:r>
          </a:p>
          <a:p>
            <a:pPr>
              <a:lnSpc>
                <a:spcPct val="150000"/>
              </a:lnSpc>
            </a:pPr>
            <a:r>
              <a:rPr lang="fr-FR" dirty="0">
                <a:latin typeface="Times New Roman" panose="02020603050405020304" pitchFamily="18" charset="0"/>
                <a:cs typeface="Times New Roman" panose="02020603050405020304" pitchFamily="18" charset="0"/>
              </a:rPr>
              <a:t>2.11 Contre-indications de l'air abrasion .................................................................................................... 30</a:t>
            </a:r>
          </a:p>
          <a:p>
            <a:pPr>
              <a:lnSpc>
                <a:spcPct val="150000"/>
              </a:lnSpc>
            </a:pPr>
            <a:r>
              <a:rPr lang="fr-FR" dirty="0">
                <a:latin typeface="Times New Roman" panose="02020603050405020304" pitchFamily="18" charset="0"/>
                <a:cs typeface="Times New Roman" panose="02020603050405020304" pitchFamily="18" charset="0"/>
              </a:rPr>
              <a:t>2.12 Protocole de l’utilisation de l'air abrasion .......................................................................................... 31</a:t>
            </a:r>
          </a:p>
          <a:p>
            <a:pPr>
              <a:lnSpc>
                <a:spcPct val="150000"/>
              </a:lnSpc>
            </a:pPr>
            <a:r>
              <a:rPr lang="fr-FR" dirty="0">
                <a:latin typeface="Times New Roman" panose="02020603050405020304" pitchFamily="18" charset="0"/>
                <a:cs typeface="Times New Roman" panose="02020603050405020304" pitchFamily="18" charset="0"/>
              </a:rPr>
              <a:t>3 Conclusion .................................................................................................................................................... 32</a:t>
            </a:r>
          </a:p>
          <a:p>
            <a:pPr>
              <a:lnSpc>
                <a:spcPct val="150000"/>
              </a:lnSpc>
            </a:pPr>
            <a:r>
              <a:rPr lang="fr-FR" dirty="0">
                <a:latin typeface="Times New Roman" panose="02020603050405020304" pitchFamily="18" charset="0"/>
                <a:cs typeface="Times New Roman" panose="02020603050405020304" pitchFamily="18" charset="0"/>
              </a:rPr>
              <a:t>4 Bibliographie ................................................................................................................................................ 32</a:t>
            </a:r>
          </a:p>
        </p:txBody>
      </p:sp>
    </p:spTree>
    <p:extLst>
      <p:ext uri="{BB962C8B-B14F-4D97-AF65-F5344CB8AC3E}">
        <p14:creationId xmlns:p14="http://schemas.microsoft.com/office/powerpoint/2010/main" val="1128306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9102A1-93FC-47F1-A783-A5D3A8CD65BE}"/>
              </a:ext>
            </a:extLst>
          </p:cNvPr>
          <p:cNvSpPr>
            <a:spLocks noGrp="1"/>
          </p:cNvSpPr>
          <p:nvPr>
            <p:ph type="title"/>
          </p:nvPr>
        </p:nvSpPr>
        <p:spPr/>
        <p:txBody>
          <a:bodyPr/>
          <a:lstStyle/>
          <a:p>
            <a:pPr algn="ctr"/>
            <a:r>
              <a:rPr lang="fr-FR" b="1" dirty="0">
                <a:solidFill>
                  <a:srgbClr val="FF0000"/>
                </a:solidFill>
                <a:latin typeface="Times New Roman" panose="02020603050405020304" pitchFamily="18" charset="0"/>
                <a:cs typeface="Times New Roman" panose="02020603050405020304" pitchFamily="18" charset="0"/>
              </a:rPr>
              <a:t>Introduction : </a:t>
            </a:r>
          </a:p>
        </p:txBody>
      </p:sp>
      <p:sp>
        <p:nvSpPr>
          <p:cNvPr id="4" name="Rectangle 3">
            <a:extLst>
              <a:ext uri="{FF2B5EF4-FFF2-40B4-BE49-F238E27FC236}">
                <a16:creationId xmlns:a16="http://schemas.microsoft.com/office/drawing/2014/main" id="{2A7D6A82-4F58-4969-A366-9BB6B6C6F537}"/>
              </a:ext>
            </a:extLst>
          </p:cNvPr>
          <p:cNvSpPr/>
          <p:nvPr/>
        </p:nvSpPr>
        <p:spPr>
          <a:xfrm>
            <a:off x="682579" y="1788404"/>
            <a:ext cx="10515599" cy="3373359"/>
          </a:xfrm>
          <a:prstGeom prst="rect">
            <a:avLst/>
          </a:prstGeom>
        </p:spPr>
        <p:txBody>
          <a:bodyPr wrap="square">
            <a:spAutoFit/>
          </a:bodyPr>
          <a:lstStyle/>
          <a:p>
            <a:pPr>
              <a:lnSpc>
                <a:spcPct val="150000"/>
              </a:lnSpc>
            </a:pPr>
            <a:r>
              <a:rPr lang="fr-FR" dirty="0"/>
              <a:t>L’air abrasion, développée dans les années 1950 par le Dr R. Black, est une alternative à l’instrumentation rotative en odontologie. Bien qu’ayant connu un succès initial, elle n’avait pas trouvé sa place dans la dentisterie conservatrice de l’époque. Aujourd’hui, l’évolution vers une dentisterie préventive et minimale redonne de l’intérêt à cette technique. Les traitements conservateurs s’intègrent désormais dans une approche globale en quatre phases : diagnostique, prophylactique, restauratrice et de maintenance. Cette nouvelle démarche est motivée par les avancées en </a:t>
            </a:r>
            <a:r>
              <a:rPr lang="fr-FR" dirty="0" err="1"/>
              <a:t>cariologie</a:t>
            </a:r>
            <a:r>
              <a:rPr lang="fr-FR" dirty="0"/>
              <a:t>, en matériaux et en technologies. L'air abrasion est une technologie qui s'inscrit à plusieurs niveaux dans l'application des concepts d'économie tissulaire (</a:t>
            </a:r>
            <a:r>
              <a:rPr lang="fr-FR" dirty="0" err="1"/>
              <a:t>Houtmann</a:t>
            </a:r>
            <a:r>
              <a:rPr lang="fr-FR" dirty="0"/>
              <a:t> 2005</a:t>
            </a:r>
          </a:p>
        </p:txBody>
      </p:sp>
    </p:spTree>
    <p:extLst>
      <p:ext uri="{BB962C8B-B14F-4D97-AF65-F5344CB8AC3E}">
        <p14:creationId xmlns:p14="http://schemas.microsoft.com/office/powerpoint/2010/main" val="1199622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8E2939-A2B0-4E53-A868-B933361633F4}"/>
              </a:ext>
            </a:extLst>
          </p:cNvPr>
          <p:cNvSpPr>
            <a:spLocks noGrp="1"/>
          </p:cNvSpPr>
          <p:nvPr>
            <p:ph type="title"/>
          </p:nvPr>
        </p:nvSpPr>
        <p:spPr/>
        <p:txBody>
          <a:bodyPr/>
          <a:lstStyle/>
          <a:p>
            <a:pPr algn="ctr"/>
            <a:r>
              <a:rPr lang="fr-FR" b="1" dirty="0">
                <a:solidFill>
                  <a:srgbClr val="FF0000"/>
                </a:solidFill>
                <a:latin typeface="Times New Roman" panose="02020603050405020304" pitchFamily="18" charset="0"/>
                <a:cs typeface="Times New Roman" panose="02020603050405020304" pitchFamily="18" charset="0"/>
              </a:rPr>
              <a:t>Objectifs</a:t>
            </a:r>
          </a:p>
        </p:txBody>
      </p:sp>
      <p:sp>
        <p:nvSpPr>
          <p:cNvPr id="4" name="Rectangle 3">
            <a:extLst>
              <a:ext uri="{FF2B5EF4-FFF2-40B4-BE49-F238E27FC236}">
                <a16:creationId xmlns:a16="http://schemas.microsoft.com/office/drawing/2014/main" id="{4DAEE653-60C5-43ED-9C18-EB049DD8311E}"/>
              </a:ext>
            </a:extLst>
          </p:cNvPr>
          <p:cNvSpPr/>
          <p:nvPr/>
        </p:nvSpPr>
        <p:spPr>
          <a:xfrm>
            <a:off x="283335" y="1859340"/>
            <a:ext cx="11359166" cy="4191981"/>
          </a:xfrm>
          <a:prstGeom prst="rect">
            <a:avLst/>
          </a:prstGeom>
        </p:spPr>
        <p:txBody>
          <a:bodyPr wrap="square">
            <a:spAutoFit/>
          </a:bodyPr>
          <a:lstStyle/>
          <a:p>
            <a:pPr marL="342900" indent="-342900">
              <a:lnSpc>
                <a:spcPct val="150000"/>
              </a:lnSpc>
              <a:buFont typeface="Wingdings" panose="05000000000000000000" pitchFamily="2" charset="2"/>
              <a:buChar char="Ø"/>
            </a:pPr>
            <a:r>
              <a:rPr lang="fr-FR" sz="2000" b="1" dirty="0">
                <a:latin typeface="Times New Roman" panose="02020603050405020304" pitchFamily="18" charset="0"/>
                <a:cs typeface="Times New Roman" panose="02020603050405020304" pitchFamily="18" charset="0"/>
              </a:rPr>
              <a:t>Présenter de manière complète le concept d’air abrasion, </a:t>
            </a:r>
          </a:p>
          <a:p>
            <a:pPr>
              <a:lnSpc>
                <a:spcPct val="150000"/>
              </a:lnSpc>
            </a:pPr>
            <a:r>
              <a:rPr lang="fr-FR" sz="2000" dirty="0">
                <a:latin typeface="Times New Roman" panose="02020603050405020304" pitchFamily="18" charset="0"/>
                <a:cs typeface="Times New Roman" panose="02020603050405020304" pitchFamily="18" charset="0"/>
              </a:rPr>
              <a:t>depuis son historique jusqu’à ses applications cliniques modernes en odontologie conservatrice et en endodontie.</a:t>
            </a:r>
          </a:p>
          <a:p>
            <a:pPr marL="342900" indent="-342900">
              <a:lnSpc>
                <a:spcPct val="150000"/>
              </a:lnSpc>
              <a:buFont typeface="Wingdings" panose="05000000000000000000" pitchFamily="2" charset="2"/>
              <a:buChar char="Ø"/>
            </a:pPr>
            <a:r>
              <a:rPr lang="fr-FR" sz="2000" b="1" dirty="0">
                <a:latin typeface="Times New Roman" panose="02020603050405020304" pitchFamily="18" charset="0"/>
                <a:cs typeface="Times New Roman" panose="02020603050405020304" pitchFamily="18" charset="0"/>
              </a:rPr>
              <a:t>Analyser les caractéristiques techniques et les mécanismes d’action de l’air abrasion</a:t>
            </a:r>
            <a:r>
              <a:rPr lang="fr-FR" sz="2000" dirty="0">
                <a:latin typeface="Times New Roman" panose="02020603050405020304" pitchFamily="18" charset="0"/>
                <a:cs typeface="Times New Roman" panose="02020603050405020304" pitchFamily="18" charset="0"/>
              </a:rPr>
              <a:t>, </a:t>
            </a:r>
          </a:p>
          <a:p>
            <a:pPr>
              <a:lnSpc>
                <a:spcPct val="150000"/>
              </a:lnSpc>
            </a:pPr>
            <a:r>
              <a:rPr lang="fr-FR" sz="2000" dirty="0">
                <a:latin typeface="Times New Roman" panose="02020603050405020304" pitchFamily="18" charset="0"/>
                <a:cs typeface="Times New Roman" panose="02020603050405020304" pitchFamily="18" charset="0"/>
              </a:rPr>
              <a:t>afin de comprendre son fonctionnement et les paramètres influençant son efficacité.</a:t>
            </a:r>
          </a:p>
          <a:p>
            <a:pPr marL="342900" indent="-342900">
              <a:lnSpc>
                <a:spcPct val="150000"/>
              </a:lnSpc>
              <a:buFont typeface="Wingdings" panose="05000000000000000000" pitchFamily="2" charset="2"/>
              <a:buChar char="Ø"/>
            </a:pPr>
            <a:r>
              <a:rPr lang="fr-FR" sz="2000" b="1" dirty="0">
                <a:latin typeface="Times New Roman" panose="02020603050405020304" pitchFamily="18" charset="0"/>
                <a:cs typeface="Times New Roman" panose="02020603050405020304" pitchFamily="18" charset="0"/>
              </a:rPr>
              <a:t>Évaluer les avantages, limites et indications de l’air abrasion, </a:t>
            </a:r>
          </a:p>
          <a:p>
            <a:pPr>
              <a:lnSpc>
                <a:spcPct val="150000"/>
              </a:lnSpc>
            </a:pPr>
            <a:r>
              <a:rPr lang="fr-FR" sz="2000" dirty="0">
                <a:latin typeface="Times New Roman" panose="02020603050405020304" pitchFamily="18" charset="0"/>
                <a:cs typeface="Times New Roman" panose="02020603050405020304" pitchFamily="18" charset="0"/>
              </a:rPr>
              <a:t> les situant par rapport aux autres techniques de préparation et de traitement dentaires.</a:t>
            </a:r>
          </a:p>
          <a:p>
            <a:pPr marL="342900" indent="-342900">
              <a:lnSpc>
                <a:spcPct val="150000"/>
              </a:lnSpc>
              <a:buFont typeface="Wingdings" panose="05000000000000000000" pitchFamily="2" charset="2"/>
              <a:buChar char="Ø"/>
            </a:pPr>
            <a:r>
              <a:rPr lang="fr-FR" sz="2000" b="1" dirty="0">
                <a:latin typeface="Times New Roman" panose="02020603050405020304" pitchFamily="18" charset="0"/>
                <a:cs typeface="Times New Roman" panose="02020603050405020304" pitchFamily="18" charset="0"/>
              </a:rPr>
              <a:t>Décrire les protocoles cliniques et les différents systèmes d’air abrasion disponibles, </a:t>
            </a:r>
          </a:p>
          <a:p>
            <a:pPr>
              <a:lnSpc>
                <a:spcPct val="150000"/>
              </a:lnSpc>
            </a:pPr>
            <a:r>
              <a:rPr lang="fr-FR" sz="2000" dirty="0">
                <a:latin typeface="Times New Roman" panose="02020603050405020304" pitchFamily="18" charset="0"/>
                <a:cs typeface="Times New Roman" panose="02020603050405020304" pitchFamily="18" charset="0"/>
              </a:rPr>
              <a:t>pour aider à une utilisation clinique maîtrisée et optimisée.</a:t>
            </a:r>
          </a:p>
        </p:txBody>
      </p:sp>
    </p:spTree>
    <p:extLst>
      <p:ext uri="{BB962C8B-B14F-4D97-AF65-F5344CB8AC3E}">
        <p14:creationId xmlns:p14="http://schemas.microsoft.com/office/powerpoint/2010/main" val="2151776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762E1A-DF35-4222-A0B0-1D14CC8AADAA}"/>
              </a:ext>
            </a:extLst>
          </p:cNvPr>
          <p:cNvSpPr/>
          <p:nvPr/>
        </p:nvSpPr>
        <p:spPr>
          <a:xfrm>
            <a:off x="940158" y="822695"/>
            <a:ext cx="8731876" cy="5311069"/>
          </a:xfrm>
          <a:prstGeom prst="rect">
            <a:avLst/>
          </a:prstGeom>
        </p:spPr>
        <p:txBody>
          <a:bodyPr wrap="square">
            <a:spAutoFit/>
          </a:bodyPr>
          <a:lstStyle/>
          <a:p>
            <a:pPr marL="342900" indent="-342900">
              <a:lnSpc>
                <a:spcPct val="150000"/>
              </a:lnSpc>
              <a:buFont typeface="Wingdings" panose="05000000000000000000" pitchFamily="2" charset="2"/>
              <a:buChar char="Ø"/>
            </a:pPr>
            <a:r>
              <a:rPr lang="fr-FR" sz="2000" b="1" dirty="0">
                <a:latin typeface="Times New Roman" panose="02020603050405020304" pitchFamily="18" charset="0"/>
                <a:cs typeface="Times New Roman" panose="02020603050405020304" pitchFamily="18" charset="0"/>
              </a:rPr>
              <a:t>Analyser les caractéristiques physico-techniques </a:t>
            </a:r>
            <a:r>
              <a:rPr lang="fr-FR" sz="2000" dirty="0">
                <a:latin typeface="Times New Roman" panose="02020603050405020304" pitchFamily="18" charset="0"/>
                <a:cs typeface="Times New Roman" panose="02020603050405020304" pitchFamily="18" charset="0"/>
              </a:rPr>
              <a:t>:</a:t>
            </a:r>
          </a:p>
          <a:p>
            <a:pPr>
              <a:lnSpc>
                <a:spcPct val="150000"/>
              </a:lnSpc>
            </a:pPr>
            <a:r>
              <a:rPr lang="fr-FR" sz="2000" dirty="0">
                <a:latin typeface="Times New Roman" panose="02020603050405020304" pitchFamily="18" charset="0"/>
                <a:cs typeface="Times New Roman" panose="02020603050405020304" pitchFamily="18" charset="0"/>
              </a:rPr>
              <a:t>type de gaz </a:t>
            </a:r>
            <a:r>
              <a:rPr lang="fr-FR" sz="2000" dirty="0" err="1">
                <a:latin typeface="Times New Roman" panose="02020603050405020304" pitchFamily="18" charset="0"/>
                <a:cs typeface="Times New Roman" panose="02020603050405020304" pitchFamily="18" charset="0"/>
              </a:rPr>
              <a:t>utilisé,pression</a:t>
            </a:r>
            <a:r>
              <a:rPr lang="fr-FR" sz="2000" dirty="0">
                <a:latin typeface="Times New Roman" panose="02020603050405020304" pitchFamily="18" charset="0"/>
                <a:cs typeface="Times New Roman" panose="02020603050405020304" pitchFamily="18" charset="0"/>
              </a:rPr>
              <a:t> et </a:t>
            </a:r>
            <a:r>
              <a:rPr lang="fr-FR" sz="2000" dirty="0" err="1">
                <a:latin typeface="Times New Roman" panose="02020603050405020304" pitchFamily="18" charset="0"/>
                <a:cs typeface="Times New Roman" panose="02020603050405020304" pitchFamily="18" charset="0"/>
              </a:rPr>
              <a:t>débit,nature</a:t>
            </a:r>
            <a:r>
              <a:rPr lang="fr-FR" sz="2000" dirty="0">
                <a:latin typeface="Times New Roman" panose="02020603050405020304" pitchFamily="18" charset="0"/>
                <a:cs typeface="Times New Roman" panose="02020603050405020304" pitchFamily="18" charset="0"/>
              </a:rPr>
              <a:t> et granulométrie des </a:t>
            </a:r>
            <a:r>
              <a:rPr lang="fr-FR" sz="2000" dirty="0" err="1">
                <a:latin typeface="Times New Roman" panose="02020603050405020304" pitchFamily="18" charset="0"/>
                <a:cs typeface="Times New Roman" panose="02020603050405020304" pitchFamily="18" charset="0"/>
              </a:rPr>
              <a:t>particules,paramètres</a:t>
            </a:r>
            <a:r>
              <a:rPr lang="fr-FR" sz="2000" dirty="0">
                <a:latin typeface="Times New Roman" panose="02020603050405020304" pitchFamily="18" charset="0"/>
                <a:cs typeface="Times New Roman" panose="02020603050405020304" pitchFamily="18" charset="0"/>
              </a:rPr>
              <a:t> de la buse (taille, angulation),distance d’application.</a:t>
            </a:r>
          </a:p>
          <a:p>
            <a:pPr marL="342900" indent="-342900">
              <a:lnSpc>
                <a:spcPct val="150000"/>
              </a:lnSpc>
              <a:buFont typeface="Wingdings" panose="05000000000000000000" pitchFamily="2" charset="2"/>
              <a:buChar char="Ø"/>
            </a:pPr>
            <a:r>
              <a:rPr lang="fr-FR" sz="2000" b="1" dirty="0">
                <a:latin typeface="Times New Roman" panose="02020603050405020304" pitchFamily="18" charset="0"/>
                <a:cs typeface="Times New Roman" panose="02020603050405020304" pitchFamily="18" charset="0"/>
              </a:rPr>
              <a:t>Expliquer le mécanisme d’action de l’air abrasion sur les tissus dentaires</a:t>
            </a:r>
            <a:r>
              <a:rPr lang="fr-FR" sz="2000" dirty="0">
                <a:latin typeface="Times New Roman" panose="02020603050405020304" pitchFamily="18" charset="0"/>
                <a:cs typeface="Times New Roman" panose="02020603050405020304" pitchFamily="18" charset="0"/>
              </a:rPr>
              <a:t>.</a:t>
            </a:r>
          </a:p>
          <a:p>
            <a:pPr>
              <a:lnSpc>
                <a:spcPct val="150000"/>
              </a:lnSpc>
            </a:pPr>
            <a:r>
              <a:rPr lang="fr-FR" sz="2000" dirty="0">
                <a:latin typeface="Times New Roman" panose="02020603050405020304" pitchFamily="18" charset="0"/>
                <a:cs typeface="Times New Roman" panose="02020603050405020304" pitchFamily="18" charset="0"/>
              </a:rPr>
              <a:t>Décrire les composants matériels du système d’air abrasion (principaux et accessoires).</a:t>
            </a:r>
          </a:p>
          <a:p>
            <a:pPr marL="342900" indent="-342900">
              <a:lnSpc>
                <a:spcPct val="150000"/>
              </a:lnSpc>
              <a:buFont typeface="Wingdings" panose="05000000000000000000" pitchFamily="2" charset="2"/>
              <a:buChar char="Ø"/>
            </a:pPr>
            <a:r>
              <a:rPr lang="fr-FR" sz="2000" b="1" dirty="0">
                <a:latin typeface="Times New Roman" panose="02020603050405020304" pitchFamily="18" charset="0"/>
                <a:cs typeface="Times New Roman" panose="02020603050405020304" pitchFamily="18" charset="0"/>
              </a:rPr>
              <a:t>Comparer les différents appareils disponibles sur le marché </a:t>
            </a:r>
            <a:r>
              <a:rPr lang="fr-FR" sz="2000" dirty="0">
                <a:latin typeface="Times New Roman" panose="02020603050405020304" pitchFamily="18" charset="0"/>
                <a:cs typeface="Times New Roman" panose="02020603050405020304" pitchFamily="18" charset="0"/>
              </a:rPr>
              <a:t>(</a:t>
            </a:r>
            <a:r>
              <a:rPr lang="fr-FR" sz="2000" dirty="0" err="1">
                <a:latin typeface="Times New Roman" panose="02020603050405020304" pitchFamily="18" charset="0"/>
                <a:cs typeface="Times New Roman" panose="02020603050405020304" pitchFamily="18" charset="0"/>
              </a:rPr>
              <a:t>Airflow</a:t>
            </a:r>
            <a:r>
              <a:rPr lang="fr-FR" sz="2000" dirty="0">
                <a:latin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cs typeface="Times New Roman" panose="02020603050405020304" pitchFamily="18" charset="0"/>
              </a:rPr>
              <a:t>prep</a:t>
            </a:r>
            <a:r>
              <a:rPr lang="fr-FR" sz="2000" dirty="0">
                <a:latin typeface="Times New Roman" panose="02020603050405020304" pitchFamily="18" charset="0"/>
                <a:cs typeface="Times New Roman" panose="02020603050405020304" pitchFamily="18" charset="0"/>
              </a:rPr>
              <a:t> K1®, </a:t>
            </a:r>
            <a:r>
              <a:rPr lang="fr-FR" sz="2000" dirty="0" err="1">
                <a:latin typeface="Times New Roman" panose="02020603050405020304" pitchFamily="18" charset="0"/>
                <a:cs typeface="Times New Roman" panose="02020603050405020304" pitchFamily="18" charset="0"/>
              </a:rPr>
              <a:t>RONDOflex</a:t>
            </a:r>
            <a:r>
              <a:rPr lang="fr-FR" sz="2000" dirty="0">
                <a:latin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cs typeface="Times New Roman" panose="02020603050405020304" pitchFamily="18" charset="0"/>
              </a:rPr>
              <a:t>AquaCare</a:t>
            </a:r>
            <a:r>
              <a:rPr lang="fr-FR" sz="2000" dirty="0">
                <a:latin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cs typeface="Times New Roman" panose="02020603050405020304" pitchFamily="18" charset="0"/>
              </a:rPr>
              <a:t>PrepStart</a:t>
            </a:r>
            <a:r>
              <a:rPr lang="fr-FR" sz="2000" dirty="0">
                <a:latin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cs typeface="Times New Roman" panose="02020603050405020304" pitchFamily="18" charset="0"/>
              </a:rPr>
              <a:t>MicroEtcher</a:t>
            </a:r>
            <a:r>
              <a:rPr lang="fr-FR" sz="2000" dirty="0">
                <a:latin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cs typeface="Times New Roman" panose="02020603050405020304" pitchFamily="18" charset="0"/>
              </a:rPr>
              <a:t>PrepMaster</a:t>
            </a:r>
            <a:r>
              <a:rPr lang="fr-FR" sz="2000" dirty="0">
                <a:latin typeface="Times New Roman" panose="02020603050405020304" pitchFamily="18" charset="0"/>
                <a:cs typeface="Times New Roman" panose="02020603050405020304" pitchFamily="18" charset="0"/>
              </a:rPr>
              <a:t>®).</a:t>
            </a:r>
          </a:p>
          <a:p>
            <a:pPr marL="342900" indent="-342900">
              <a:lnSpc>
                <a:spcPct val="150000"/>
              </a:lnSpc>
              <a:buFont typeface="Wingdings" panose="05000000000000000000" pitchFamily="2" charset="2"/>
              <a:buChar char="Ø"/>
            </a:pPr>
            <a:endParaRPr lang="fr-FR" sz="2000" dirty="0">
              <a:latin typeface="Times New Roman" panose="02020603050405020304" pitchFamily="18" charset="0"/>
              <a:cs typeface="Times New Roman" panose="02020603050405020304" pitchFamily="18" charset="0"/>
            </a:endParaRPr>
          </a:p>
          <a:p>
            <a:pPr>
              <a:lnSpc>
                <a:spcPct val="150000"/>
              </a:lnSpc>
            </a:pPr>
            <a:r>
              <a:rPr lang="fr-FR" sz="1600" b="1" dirty="0">
                <a:solidFill>
                  <a:srgbClr val="FF0000"/>
                </a:solidFill>
                <a:latin typeface="Times New Roman" panose="02020603050405020304" pitchFamily="18" charset="0"/>
                <a:cs typeface="Times New Roman" panose="02020603050405020304" pitchFamily="18" charset="0"/>
              </a:rPr>
              <a:t>Meilleur appareil : </a:t>
            </a:r>
            <a:r>
              <a:rPr lang="fr-FR" sz="1600" b="1" dirty="0" err="1">
                <a:solidFill>
                  <a:srgbClr val="FF0000"/>
                </a:solidFill>
                <a:latin typeface="Times New Roman" panose="02020603050405020304" pitchFamily="18" charset="0"/>
                <a:cs typeface="Times New Roman" panose="02020603050405020304" pitchFamily="18" charset="0"/>
              </a:rPr>
              <a:t>Airflow</a:t>
            </a:r>
            <a:r>
              <a:rPr lang="fr-FR" sz="1600" b="1" dirty="0">
                <a:solidFill>
                  <a:srgbClr val="FF0000"/>
                </a:solidFill>
                <a:latin typeface="Times New Roman" panose="02020603050405020304" pitchFamily="18" charset="0"/>
                <a:cs typeface="Times New Roman" panose="02020603050405020304" pitchFamily="18" charset="0"/>
              </a:rPr>
              <a:t> </a:t>
            </a:r>
            <a:r>
              <a:rPr lang="fr-FR" sz="1600" b="1" dirty="0" err="1">
                <a:solidFill>
                  <a:srgbClr val="FF0000"/>
                </a:solidFill>
                <a:latin typeface="Times New Roman" panose="02020603050405020304" pitchFamily="18" charset="0"/>
                <a:cs typeface="Times New Roman" panose="02020603050405020304" pitchFamily="18" charset="0"/>
              </a:rPr>
              <a:t>prep</a:t>
            </a:r>
            <a:r>
              <a:rPr lang="fr-FR" sz="1600" b="1" dirty="0">
                <a:solidFill>
                  <a:srgbClr val="FF0000"/>
                </a:solidFill>
                <a:latin typeface="Times New Roman" panose="02020603050405020304" pitchFamily="18" charset="0"/>
                <a:cs typeface="Times New Roman" panose="02020603050405020304" pitchFamily="18" charset="0"/>
              </a:rPr>
              <a:t> K1®Raison : Il combine efficacité clinique, précision de préparation, confort pour le patient, et facilité d’utilisation reconnue, ce qui en fait l’option la plus polyvalente et performante dans la majorité des indications cliniques.</a:t>
            </a:r>
          </a:p>
        </p:txBody>
      </p:sp>
    </p:spTree>
    <p:extLst>
      <p:ext uri="{BB962C8B-B14F-4D97-AF65-F5344CB8AC3E}">
        <p14:creationId xmlns:p14="http://schemas.microsoft.com/office/powerpoint/2010/main" val="3359165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EB85EF-30AF-46E0-A720-EF92C47BC91E}"/>
              </a:ext>
            </a:extLst>
          </p:cNvPr>
          <p:cNvSpPr>
            <a:spLocks noGrp="1"/>
          </p:cNvSpPr>
          <p:nvPr>
            <p:ph type="title"/>
          </p:nvPr>
        </p:nvSpPr>
        <p:spPr/>
        <p:txBody>
          <a:bodyPr/>
          <a:lstStyle/>
          <a:p>
            <a:pPr algn="ctr"/>
            <a:r>
              <a:rPr lang="fr-FR" dirty="0">
                <a:solidFill>
                  <a:srgbClr val="FF0000"/>
                </a:solidFill>
                <a:latin typeface="Times New Roman" panose="02020603050405020304" pitchFamily="18" charset="0"/>
                <a:cs typeface="Times New Roman" panose="02020603050405020304" pitchFamily="18" charset="0"/>
              </a:rPr>
              <a:t>Définition </a:t>
            </a:r>
          </a:p>
        </p:txBody>
      </p:sp>
      <p:sp>
        <p:nvSpPr>
          <p:cNvPr id="4" name="Rectangle 3">
            <a:extLst>
              <a:ext uri="{FF2B5EF4-FFF2-40B4-BE49-F238E27FC236}">
                <a16:creationId xmlns:a16="http://schemas.microsoft.com/office/drawing/2014/main" id="{0738D4D3-21EA-49CC-82A4-CF0466E56421}"/>
              </a:ext>
            </a:extLst>
          </p:cNvPr>
          <p:cNvSpPr/>
          <p:nvPr/>
        </p:nvSpPr>
        <p:spPr>
          <a:xfrm>
            <a:off x="476518" y="2413338"/>
            <a:ext cx="10877282" cy="1323439"/>
          </a:xfrm>
          <a:prstGeom prst="rect">
            <a:avLst/>
          </a:prstGeom>
        </p:spPr>
        <p:txBody>
          <a:bodyPr wrap="square">
            <a:spAutoFit/>
          </a:bodyPr>
          <a:lstStyle/>
          <a:p>
            <a:r>
              <a:rPr lang="fr-FR" sz="2000" dirty="0">
                <a:latin typeface="Times New Roman" panose="02020603050405020304" pitchFamily="18" charset="0"/>
                <a:cs typeface="Times New Roman" panose="02020603050405020304" pitchFamily="18" charset="0"/>
              </a:rPr>
              <a:t>L’air abrasion est une technique micro-invasive utilisant un flux à grande vitesse de poudres propulsées par de l’air comprimé ou d’autres gaz. Elle peut avoir une action prophylactique d’</a:t>
            </a:r>
            <a:r>
              <a:rPr lang="fr-FR" sz="2000" dirty="0" err="1">
                <a:latin typeface="Times New Roman" panose="02020603050405020304" pitchFamily="18" charset="0"/>
                <a:cs typeface="Times New Roman" panose="02020603050405020304" pitchFamily="18" charset="0"/>
              </a:rPr>
              <a:t>aéro</a:t>
            </a:r>
            <a:r>
              <a:rPr lang="fr-FR" sz="2000" dirty="0">
                <a:latin typeface="Times New Roman" panose="02020603050405020304" pitchFamily="18" charset="0"/>
                <a:cs typeface="Times New Roman" panose="02020603050405020304" pitchFamily="18" charset="0"/>
              </a:rPr>
              <a:t>-polissage ou une action abrasive (Berti on 1 Mar 2024). Les termes « air micro-abrasion » et «préparation cinétique de la cavité» ont été utilisés indifféremment pour décrire ce procédé (</a:t>
            </a:r>
            <a:r>
              <a:rPr lang="fr-FR" sz="2000" dirty="0" err="1">
                <a:latin typeface="Times New Roman" panose="02020603050405020304" pitchFamily="18" charset="0"/>
                <a:cs typeface="Times New Roman" panose="02020603050405020304" pitchFamily="18" charset="0"/>
              </a:rPr>
              <a:t>Houtmann</a:t>
            </a:r>
            <a:r>
              <a:rPr lang="fr-FR" sz="2000" dirty="0">
                <a:latin typeface="Times New Roman" panose="02020603050405020304" pitchFamily="18" charset="0"/>
                <a:cs typeface="Times New Roman" panose="02020603050405020304" pitchFamily="18" charset="0"/>
              </a:rPr>
              <a:t> 2005).</a:t>
            </a:r>
          </a:p>
        </p:txBody>
      </p:sp>
    </p:spTree>
    <p:extLst>
      <p:ext uri="{BB962C8B-B14F-4D97-AF65-F5344CB8AC3E}">
        <p14:creationId xmlns:p14="http://schemas.microsoft.com/office/powerpoint/2010/main" val="2296631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15BE91-1D7A-4AF7-8A5E-64B9F221B6B2}"/>
              </a:ext>
            </a:extLst>
          </p:cNvPr>
          <p:cNvSpPr>
            <a:spLocks noGrp="1"/>
          </p:cNvSpPr>
          <p:nvPr>
            <p:ph type="title"/>
          </p:nvPr>
        </p:nvSpPr>
        <p:spPr>
          <a:xfrm>
            <a:off x="1275008" y="875761"/>
            <a:ext cx="2356834" cy="477054"/>
          </a:xfrm>
          <a:ln>
            <a:solidFill>
              <a:srgbClr val="FFC000"/>
            </a:solidFill>
          </a:ln>
        </p:spPr>
        <p:txBody>
          <a:bodyPr>
            <a:normAutofit fontScale="90000"/>
          </a:bodyPr>
          <a:lstStyle/>
          <a:p>
            <a:pPr algn="ctr"/>
            <a:r>
              <a:rPr lang="fr-FR" sz="2500" b="1" dirty="0">
                <a:solidFill>
                  <a:srgbClr val="FF0000"/>
                </a:solidFill>
                <a:latin typeface="Times New Roman" panose="02020603050405020304" pitchFamily="18" charset="0"/>
                <a:cs typeface="Times New Roman" panose="02020603050405020304" pitchFamily="18" charset="0"/>
              </a:rPr>
              <a:t>Avantages</a:t>
            </a:r>
            <a:r>
              <a:rPr lang="fr-FR" b="1" dirty="0">
                <a:solidFill>
                  <a:srgbClr val="FF0000"/>
                </a:solidFill>
                <a:latin typeface="Times New Roman" panose="02020603050405020304" pitchFamily="18" charset="0"/>
                <a:cs typeface="Times New Roman" panose="02020603050405020304" pitchFamily="18" charset="0"/>
              </a:rPr>
              <a:t> </a:t>
            </a:r>
          </a:p>
        </p:txBody>
      </p:sp>
      <p:sp>
        <p:nvSpPr>
          <p:cNvPr id="4" name="Rectangle 3">
            <a:extLst>
              <a:ext uri="{FF2B5EF4-FFF2-40B4-BE49-F238E27FC236}">
                <a16:creationId xmlns:a16="http://schemas.microsoft.com/office/drawing/2014/main" id="{51C9E06B-8028-4679-A24A-8E27F703E055}"/>
              </a:ext>
            </a:extLst>
          </p:cNvPr>
          <p:cNvSpPr/>
          <p:nvPr/>
        </p:nvSpPr>
        <p:spPr>
          <a:xfrm>
            <a:off x="360608" y="1339402"/>
            <a:ext cx="4494727" cy="5000728"/>
          </a:xfrm>
          <a:prstGeom prst="rect">
            <a:avLst/>
          </a:prstGeom>
        </p:spPr>
        <p:txBody>
          <a:bodyPr wrap="square">
            <a:spAutoFit/>
          </a:bodyPr>
          <a:lstStyle/>
          <a:p>
            <a:pPr>
              <a:lnSpc>
                <a:spcPct val="200000"/>
              </a:lnSpc>
            </a:pPr>
            <a:r>
              <a:rPr lang="fr-FR" dirty="0"/>
              <a:t>Rapidité et efficacité de coupe</a:t>
            </a:r>
          </a:p>
          <a:p>
            <a:pPr>
              <a:lnSpc>
                <a:spcPct val="200000"/>
              </a:lnSpc>
            </a:pPr>
            <a:r>
              <a:rPr lang="fr-FR" dirty="0"/>
              <a:t>Traitement à minima Traitement atraumatique</a:t>
            </a:r>
          </a:p>
          <a:p>
            <a:pPr>
              <a:lnSpc>
                <a:spcPct val="200000"/>
              </a:lnSpc>
            </a:pPr>
            <a:r>
              <a:rPr lang="fr-FR" dirty="0"/>
              <a:t>Confort dans la procédure: diminue la douleur</a:t>
            </a:r>
          </a:p>
          <a:p>
            <a:pPr>
              <a:lnSpc>
                <a:spcPct val="200000"/>
              </a:lnSpc>
            </a:pPr>
            <a:r>
              <a:rPr lang="fr-FR" dirty="0"/>
              <a:t>Méthode alternative efficace pour certains types de patients</a:t>
            </a:r>
          </a:p>
          <a:p>
            <a:pPr>
              <a:lnSpc>
                <a:spcPct val="200000"/>
              </a:lnSpc>
            </a:pPr>
            <a:r>
              <a:rPr lang="fr-FR" dirty="0"/>
              <a:t>Technique de collage amélioré</a:t>
            </a:r>
          </a:p>
          <a:p>
            <a:pPr>
              <a:lnSpc>
                <a:spcPct val="200000"/>
              </a:lnSpc>
            </a:pPr>
            <a:r>
              <a:rPr lang="fr-FR" dirty="0"/>
              <a:t>Technique biocompatible</a:t>
            </a:r>
          </a:p>
          <a:p>
            <a:pPr>
              <a:lnSpc>
                <a:spcPct val="200000"/>
              </a:lnSpc>
            </a:pPr>
            <a:r>
              <a:rPr lang="fr-FR" dirty="0"/>
              <a:t>Diminution de l’indication de l’anesthésie</a:t>
            </a:r>
          </a:p>
          <a:p>
            <a:pPr>
              <a:lnSpc>
                <a:spcPct val="200000"/>
              </a:lnSpc>
            </a:pPr>
            <a:endParaRPr lang="fr-FR" dirty="0"/>
          </a:p>
        </p:txBody>
      </p:sp>
      <p:sp>
        <p:nvSpPr>
          <p:cNvPr id="5" name="Rectangle 4">
            <a:extLst>
              <a:ext uri="{FF2B5EF4-FFF2-40B4-BE49-F238E27FC236}">
                <a16:creationId xmlns:a16="http://schemas.microsoft.com/office/drawing/2014/main" id="{BC014AD2-157B-4300-84BD-5AE11B66EF78}"/>
              </a:ext>
            </a:extLst>
          </p:cNvPr>
          <p:cNvSpPr/>
          <p:nvPr/>
        </p:nvSpPr>
        <p:spPr>
          <a:xfrm>
            <a:off x="6096000" y="1805070"/>
            <a:ext cx="5314682" cy="4446730"/>
          </a:xfrm>
          <a:prstGeom prst="rect">
            <a:avLst/>
          </a:prstGeom>
        </p:spPr>
        <p:txBody>
          <a:bodyPr wrap="square">
            <a:spAutoFit/>
          </a:bodyPr>
          <a:lstStyle/>
          <a:p>
            <a:pPr>
              <a:lnSpc>
                <a:spcPct val="200000"/>
              </a:lnSpc>
            </a:pPr>
            <a:r>
              <a:rPr lang="fr-FR" dirty="0"/>
              <a:t>Procédure difficile</a:t>
            </a:r>
          </a:p>
          <a:p>
            <a:pPr>
              <a:lnSpc>
                <a:spcPct val="200000"/>
              </a:lnSpc>
            </a:pPr>
            <a:r>
              <a:rPr lang="fr-FR" dirty="0"/>
              <a:t>Efficacité moindre sur la dentine cariée</a:t>
            </a:r>
          </a:p>
          <a:p>
            <a:pPr>
              <a:lnSpc>
                <a:spcPct val="200000"/>
              </a:lnSpc>
            </a:pPr>
            <a:r>
              <a:rPr lang="fr-FR" dirty="0"/>
              <a:t>Pollution de l’air par la poudre d’alumine</a:t>
            </a:r>
          </a:p>
          <a:p>
            <a:pPr>
              <a:lnSpc>
                <a:spcPct val="200000"/>
              </a:lnSpc>
            </a:pPr>
            <a:r>
              <a:rPr lang="fr-FR" dirty="0"/>
              <a:t>Absence de sensation tactile</a:t>
            </a:r>
          </a:p>
          <a:p>
            <a:pPr>
              <a:lnSpc>
                <a:spcPct val="200000"/>
              </a:lnSpc>
            </a:pPr>
            <a:r>
              <a:rPr lang="fr-FR" dirty="0"/>
              <a:t>Élimination non sélective avec la poudre d’alumine</a:t>
            </a:r>
          </a:p>
          <a:p>
            <a:pPr>
              <a:lnSpc>
                <a:spcPct val="200000"/>
              </a:lnSpc>
            </a:pPr>
            <a:r>
              <a:rPr lang="fr-FR" dirty="0"/>
              <a:t>Difficulté du champ visuel lors de la préparation</a:t>
            </a:r>
          </a:p>
          <a:p>
            <a:pPr>
              <a:lnSpc>
                <a:spcPct val="200000"/>
              </a:lnSpc>
            </a:pPr>
            <a:r>
              <a:rPr lang="fr-FR" dirty="0"/>
              <a:t> </a:t>
            </a:r>
          </a:p>
          <a:p>
            <a:pPr>
              <a:lnSpc>
                <a:spcPct val="200000"/>
              </a:lnSpc>
            </a:pPr>
            <a:endParaRPr lang="fr-FR" dirty="0"/>
          </a:p>
        </p:txBody>
      </p:sp>
      <p:sp>
        <p:nvSpPr>
          <p:cNvPr id="6" name="Rectangle 5">
            <a:extLst>
              <a:ext uri="{FF2B5EF4-FFF2-40B4-BE49-F238E27FC236}">
                <a16:creationId xmlns:a16="http://schemas.microsoft.com/office/drawing/2014/main" id="{1788F85E-C8E0-419C-9B07-0F96F48F0804}"/>
              </a:ext>
            </a:extLst>
          </p:cNvPr>
          <p:cNvSpPr/>
          <p:nvPr/>
        </p:nvSpPr>
        <p:spPr>
          <a:xfrm>
            <a:off x="7753082" y="858520"/>
            <a:ext cx="2099255" cy="861774"/>
          </a:xfrm>
          <a:prstGeom prst="rect">
            <a:avLst/>
          </a:prstGeom>
          <a:ln>
            <a:solidFill>
              <a:srgbClr val="FFC000"/>
            </a:solidFill>
          </a:ln>
        </p:spPr>
        <p:txBody>
          <a:bodyPr wrap="square">
            <a:spAutoFit/>
          </a:bodyPr>
          <a:lstStyle/>
          <a:p>
            <a:r>
              <a:rPr lang="fr-FR" sz="2500" b="1" dirty="0">
                <a:solidFill>
                  <a:srgbClr val="FF0000"/>
                </a:solidFill>
                <a:latin typeface="Times New Roman" panose="02020603050405020304" pitchFamily="18" charset="0"/>
                <a:cs typeface="Times New Roman" panose="02020603050405020304" pitchFamily="18" charset="0"/>
              </a:rPr>
              <a:t>   Inconvénients </a:t>
            </a:r>
            <a:r>
              <a:rPr lang="fr-FR" dirty="0"/>
              <a:t> </a:t>
            </a:r>
          </a:p>
        </p:txBody>
      </p:sp>
    </p:spTree>
    <p:extLst>
      <p:ext uri="{BB962C8B-B14F-4D97-AF65-F5344CB8AC3E}">
        <p14:creationId xmlns:p14="http://schemas.microsoft.com/office/powerpoint/2010/main" val="3632205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7F6774-192B-46E7-9A00-9E9750EDE4BA}"/>
              </a:ext>
            </a:extLst>
          </p:cNvPr>
          <p:cNvSpPr>
            <a:spLocks noGrp="1"/>
          </p:cNvSpPr>
          <p:nvPr>
            <p:ph type="title"/>
          </p:nvPr>
        </p:nvSpPr>
        <p:spPr/>
        <p:txBody>
          <a:bodyPr/>
          <a:lstStyle/>
          <a:p>
            <a:pPr algn="ctr"/>
            <a:r>
              <a:rPr lang="fr-FR" b="1" dirty="0">
                <a:solidFill>
                  <a:srgbClr val="FF0000"/>
                </a:solidFill>
                <a:latin typeface="Times New Roman" panose="02020603050405020304" pitchFamily="18" charset="0"/>
                <a:cs typeface="Times New Roman" panose="02020603050405020304" pitchFamily="18" charset="0"/>
              </a:rPr>
              <a:t> </a:t>
            </a:r>
          </a:p>
        </p:txBody>
      </p:sp>
      <p:sp>
        <p:nvSpPr>
          <p:cNvPr id="4" name="Rectangle 3">
            <a:extLst>
              <a:ext uri="{FF2B5EF4-FFF2-40B4-BE49-F238E27FC236}">
                <a16:creationId xmlns:a16="http://schemas.microsoft.com/office/drawing/2014/main" id="{31C64AD7-4215-493E-8303-E0BEA7935C4B}"/>
              </a:ext>
            </a:extLst>
          </p:cNvPr>
          <p:cNvSpPr/>
          <p:nvPr/>
        </p:nvSpPr>
        <p:spPr>
          <a:xfrm>
            <a:off x="2455572" y="272482"/>
            <a:ext cx="6096000" cy="646331"/>
          </a:xfrm>
          <a:prstGeom prst="rect">
            <a:avLst/>
          </a:prstGeom>
        </p:spPr>
        <p:txBody>
          <a:bodyPr>
            <a:spAutoFit/>
          </a:bodyPr>
          <a:lstStyle/>
          <a:p>
            <a:pPr algn="ctr"/>
            <a:r>
              <a:rPr lang="fr-FR" b="1" dirty="0">
                <a:solidFill>
                  <a:srgbClr val="FF0000"/>
                </a:solidFill>
                <a:latin typeface="Times New Roman" panose="02020603050405020304" pitchFamily="18" charset="0"/>
                <a:cs typeface="Times New Roman" panose="02020603050405020304" pitchFamily="18" charset="0"/>
              </a:rPr>
              <a:t>Indications de l'air abrasion en Odontologie Conservatrice/Endodontie</a:t>
            </a:r>
          </a:p>
        </p:txBody>
      </p:sp>
      <p:graphicFrame>
        <p:nvGraphicFramePr>
          <p:cNvPr id="6" name="Objet 5">
            <a:extLst>
              <a:ext uri="{FF2B5EF4-FFF2-40B4-BE49-F238E27FC236}">
                <a16:creationId xmlns:a16="http://schemas.microsoft.com/office/drawing/2014/main" id="{85361F81-D261-43CD-9CCA-E42F6A840B57}"/>
              </a:ext>
            </a:extLst>
          </p:cNvPr>
          <p:cNvGraphicFramePr>
            <a:graphicFrameLocks noChangeAspect="1"/>
          </p:cNvGraphicFramePr>
          <p:nvPr>
            <p:extLst>
              <p:ext uri="{D42A27DB-BD31-4B8C-83A1-F6EECF244321}">
                <p14:modId xmlns:p14="http://schemas.microsoft.com/office/powerpoint/2010/main" val="2396209962"/>
              </p:ext>
            </p:extLst>
          </p:nvPr>
        </p:nvGraphicFramePr>
        <p:xfrm>
          <a:off x="502276" y="1011456"/>
          <a:ext cx="10006885" cy="5363586"/>
        </p:xfrm>
        <a:graphic>
          <a:graphicData uri="http://schemas.openxmlformats.org/presentationml/2006/ole">
            <mc:AlternateContent xmlns:mc="http://schemas.openxmlformats.org/markup-compatibility/2006">
              <mc:Choice xmlns:v="urn:schemas-microsoft-com:vml" Requires="v">
                <p:oleObj spid="_x0000_s1032" name="Document" r:id="rId3" imgW="7213102" imgH="4268369" progId="Word.Document.12">
                  <p:embed/>
                </p:oleObj>
              </mc:Choice>
              <mc:Fallback>
                <p:oleObj name="Document" r:id="rId3" imgW="7213102" imgH="4268369" progId="Word.Document.12">
                  <p:embed/>
                  <p:pic>
                    <p:nvPicPr>
                      <p:cNvPr id="0" name=""/>
                      <p:cNvPicPr/>
                      <p:nvPr/>
                    </p:nvPicPr>
                    <p:blipFill>
                      <a:blip r:embed="rId4"/>
                      <a:stretch>
                        <a:fillRect/>
                      </a:stretch>
                    </p:blipFill>
                    <p:spPr>
                      <a:xfrm>
                        <a:off x="502276" y="1011456"/>
                        <a:ext cx="10006885" cy="5363586"/>
                      </a:xfrm>
                      <a:prstGeom prst="rect">
                        <a:avLst/>
                      </a:prstGeom>
                    </p:spPr>
                  </p:pic>
                </p:oleObj>
              </mc:Fallback>
            </mc:AlternateContent>
          </a:graphicData>
        </a:graphic>
      </p:graphicFrame>
    </p:spTree>
    <p:extLst>
      <p:ext uri="{BB962C8B-B14F-4D97-AF65-F5344CB8AC3E}">
        <p14:creationId xmlns:p14="http://schemas.microsoft.com/office/powerpoint/2010/main" val="2695302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6BC7693-3ADA-4863-BF88-AFBA08866451}"/>
              </a:ext>
            </a:extLst>
          </p:cNvPr>
          <p:cNvSpPr/>
          <p:nvPr/>
        </p:nvSpPr>
        <p:spPr>
          <a:xfrm>
            <a:off x="901520" y="1582340"/>
            <a:ext cx="10650829" cy="3693319"/>
          </a:xfrm>
          <a:prstGeom prst="rect">
            <a:avLst/>
          </a:prstGeom>
        </p:spPr>
        <p:txBody>
          <a:bodyPr wrap="square">
            <a:spAutoFit/>
          </a:bodyPr>
          <a:lstStyle/>
          <a:p>
            <a:r>
              <a:rPr lang="fr-FR" dirty="0"/>
              <a:t>	</a:t>
            </a:r>
            <a:r>
              <a:rPr lang="fr-FR" b="1" dirty="0">
                <a:solidFill>
                  <a:srgbClr val="FF0000"/>
                </a:solidFill>
                <a:latin typeface="Times New Roman" panose="02020603050405020304" pitchFamily="18" charset="0"/>
                <a:cs typeface="Times New Roman" panose="02020603050405020304" pitchFamily="18" charset="0"/>
              </a:rPr>
              <a:t>Limites d’utilisation</a:t>
            </a:r>
          </a:p>
          <a:p>
            <a:endParaRPr lang="fr-FR" b="1" dirty="0">
              <a:latin typeface="Times New Roman" panose="02020603050405020304" pitchFamily="18" charset="0"/>
              <a:cs typeface="Times New Roman" panose="02020603050405020304" pitchFamily="18" charset="0"/>
            </a:endParaRPr>
          </a:p>
          <a:p>
            <a:r>
              <a:rPr lang="fr-FR" dirty="0">
                <a:latin typeface="Times New Roman" panose="02020603050405020304" pitchFamily="18" charset="0"/>
                <a:cs typeface="Times New Roman" panose="02020603050405020304" pitchFamily="18" charset="0"/>
              </a:rPr>
              <a:t>Bien qu’utile en dentisterie conservatrice,  il </a:t>
            </a:r>
            <a:r>
              <a:rPr lang="fr-FR" dirty="0">
                <a:solidFill>
                  <a:srgbClr val="00B050"/>
                </a:solidFill>
                <a:latin typeface="Times New Roman" panose="02020603050405020304" pitchFamily="18" charset="0"/>
                <a:cs typeface="Times New Roman" panose="02020603050405020304" pitchFamily="18" charset="0"/>
              </a:rPr>
              <a:t>est inadaptée </a:t>
            </a:r>
            <a:r>
              <a:rPr lang="fr-FR" dirty="0">
                <a:latin typeface="Times New Roman" panose="02020603050405020304" pitchFamily="18" charset="0"/>
                <a:cs typeface="Times New Roman" panose="02020603050405020304" pitchFamily="18" charset="0"/>
              </a:rPr>
              <a:t>aux préparations exigeant des </a:t>
            </a:r>
            <a:r>
              <a:rPr lang="fr-FR" dirty="0">
                <a:solidFill>
                  <a:srgbClr val="00B050"/>
                </a:solidFill>
                <a:latin typeface="Times New Roman" panose="02020603050405020304" pitchFamily="18" charset="0"/>
                <a:cs typeface="Times New Roman" panose="02020603050405020304" pitchFamily="18" charset="0"/>
              </a:rPr>
              <a:t>formes nettes (Ag, inlays/onlays, couronnes) </a:t>
            </a:r>
            <a:r>
              <a:rPr lang="fr-FR" dirty="0">
                <a:latin typeface="Times New Roman" panose="02020603050405020304" pitchFamily="18" charset="0"/>
                <a:cs typeface="Times New Roman" panose="02020603050405020304" pitchFamily="18" charset="0"/>
              </a:rPr>
              <a:t>et inefficace sur </a:t>
            </a:r>
            <a:r>
              <a:rPr lang="fr-FR" dirty="0">
                <a:solidFill>
                  <a:srgbClr val="00B050"/>
                </a:solidFill>
                <a:latin typeface="Times New Roman" panose="02020603050405020304" pitchFamily="18" charset="0"/>
                <a:cs typeface="Times New Roman" panose="02020603050405020304" pitchFamily="18" charset="0"/>
              </a:rPr>
              <a:t>les grandes cavités carieuses ou restaurations métalliques</a:t>
            </a:r>
            <a:r>
              <a:rPr lang="fr-FR" dirty="0">
                <a:latin typeface="Times New Roman" panose="02020603050405020304" pitchFamily="18" charset="0"/>
                <a:cs typeface="Times New Roman" panose="02020603050405020304" pitchFamily="18" charset="0"/>
              </a:rPr>
              <a:t>. Elle nécessite un matériel coûteux, encombrant, et ne remplace ni l’instrumentation rotative ni le mordançage acide</a:t>
            </a:r>
          </a:p>
          <a:p>
            <a:endParaRPr lang="fr-FR" dirty="0">
              <a:latin typeface="Times New Roman" panose="02020603050405020304" pitchFamily="18" charset="0"/>
              <a:cs typeface="Times New Roman" panose="02020603050405020304" pitchFamily="18" charset="0"/>
            </a:endParaRPr>
          </a:p>
          <a:p>
            <a:endParaRPr lang="fr-FR" b="1" dirty="0">
              <a:solidFill>
                <a:srgbClr val="FF0000"/>
              </a:solidFill>
              <a:latin typeface="Times New Roman" panose="02020603050405020304" pitchFamily="18" charset="0"/>
              <a:cs typeface="Times New Roman" panose="02020603050405020304" pitchFamily="18" charset="0"/>
            </a:endParaRPr>
          </a:p>
          <a:p>
            <a:r>
              <a:rPr lang="fr-FR" b="1" dirty="0">
                <a:solidFill>
                  <a:srgbClr val="FF0000"/>
                </a:solidFill>
                <a:latin typeface="Times New Roman" panose="02020603050405020304" pitchFamily="18" charset="0"/>
                <a:cs typeface="Times New Roman" panose="02020603050405020304" pitchFamily="18" charset="0"/>
              </a:rPr>
              <a:t>	Contre-indications de l'air abrasion</a:t>
            </a:r>
          </a:p>
          <a:p>
            <a:endParaRPr lang="fr-FR" b="1" dirty="0">
              <a:latin typeface="Times New Roman" panose="02020603050405020304" pitchFamily="18" charset="0"/>
              <a:cs typeface="Times New Roman" panose="02020603050405020304" pitchFamily="18" charset="0"/>
            </a:endParaRPr>
          </a:p>
          <a:p>
            <a:endParaRPr lang="fr-FR" b="1" dirty="0">
              <a:latin typeface="Times New Roman" panose="02020603050405020304" pitchFamily="18" charset="0"/>
              <a:cs typeface="Times New Roman" panose="02020603050405020304" pitchFamily="18" charset="0"/>
            </a:endParaRPr>
          </a:p>
          <a:p>
            <a:r>
              <a:rPr lang="fr-FR" dirty="0">
                <a:latin typeface="Times New Roman" panose="02020603050405020304" pitchFamily="18" charset="0"/>
                <a:cs typeface="Times New Roman" panose="02020603050405020304" pitchFamily="18" charset="0"/>
              </a:rPr>
              <a:t>CI chez les patients allergiques à la poussière, asthme ou maladies pulmonaires, ainsi qu’en cas de caries sous-G, chirurgie buccale ou parodontale récente. Elle expose à des </a:t>
            </a:r>
            <a:r>
              <a:rPr lang="fr-FR" dirty="0">
                <a:solidFill>
                  <a:srgbClr val="00B050"/>
                </a:solidFill>
                <a:latin typeface="Times New Roman" panose="02020603050405020304" pitchFamily="18" charset="0"/>
                <a:cs typeface="Times New Roman" panose="02020603050405020304" pitchFamily="18" charset="0"/>
              </a:rPr>
              <a:t>risques </a:t>
            </a:r>
            <a:r>
              <a:rPr lang="fr-FR" dirty="0">
                <a:latin typeface="Times New Roman" panose="02020603050405020304" pitchFamily="18" charset="0"/>
                <a:cs typeface="Times New Roman" panose="02020603050405020304" pitchFamily="18" charset="0"/>
              </a:rPr>
              <a:t>graves comme </a:t>
            </a:r>
            <a:r>
              <a:rPr lang="fr-FR" dirty="0">
                <a:solidFill>
                  <a:srgbClr val="00B050"/>
                </a:solidFill>
                <a:latin typeface="Times New Roman" panose="02020603050405020304" pitchFamily="18" charset="0"/>
                <a:cs typeface="Times New Roman" panose="02020603050405020304" pitchFamily="18" charset="0"/>
              </a:rPr>
              <a:t>l’emphysème sous-cutané </a:t>
            </a:r>
            <a:r>
              <a:rPr lang="fr-FR" dirty="0">
                <a:latin typeface="Times New Roman" panose="02020603050405020304" pitchFamily="18" charset="0"/>
                <a:cs typeface="Times New Roman" panose="02020603050405020304" pitchFamily="18" charset="0"/>
              </a:rPr>
              <a:t>ou </a:t>
            </a:r>
            <a:r>
              <a:rPr lang="fr-FR" dirty="0">
                <a:solidFill>
                  <a:srgbClr val="00B050"/>
                </a:solidFill>
                <a:latin typeface="Times New Roman" panose="02020603050405020304" pitchFamily="18" charset="0"/>
                <a:cs typeface="Times New Roman" panose="02020603050405020304" pitchFamily="18" charset="0"/>
              </a:rPr>
              <a:t>l’embolie gazeuse </a:t>
            </a:r>
            <a:r>
              <a:rPr lang="fr-FR" dirty="0">
                <a:latin typeface="Times New Roman" panose="02020603050405020304" pitchFamily="18" charset="0"/>
                <a:cs typeface="Times New Roman" panose="02020603050405020304" pitchFamily="18" charset="0"/>
              </a:rPr>
              <a:t>si l’air comprimé pénètre les tissus ou les vaisseaux</a:t>
            </a:r>
          </a:p>
        </p:txBody>
      </p:sp>
    </p:spTree>
    <p:extLst>
      <p:ext uri="{BB962C8B-B14F-4D97-AF65-F5344CB8AC3E}">
        <p14:creationId xmlns:p14="http://schemas.microsoft.com/office/powerpoint/2010/main" val="4020407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AD1281-7DF8-4889-B709-A56E35B55E50}"/>
              </a:ext>
            </a:extLst>
          </p:cNvPr>
          <p:cNvSpPr>
            <a:spLocks noGrp="1"/>
          </p:cNvSpPr>
          <p:nvPr>
            <p:ph type="title"/>
          </p:nvPr>
        </p:nvSpPr>
        <p:spPr>
          <a:xfrm>
            <a:off x="773805" y="171941"/>
            <a:ext cx="10515600" cy="711140"/>
          </a:xfrm>
        </p:spPr>
        <p:txBody>
          <a:bodyPr>
            <a:normAutofit/>
          </a:bodyPr>
          <a:lstStyle/>
          <a:p>
            <a:pPr algn="ctr"/>
            <a:r>
              <a:rPr lang="fr-FR" sz="3000" b="1" dirty="0">
                <a:solidFill>
                  <a:srgbClr val="FF0000"/>
                </a:solidFill>
                <a:latin typeface="Times New Roman" panose="02020603050405020304" pitchFamily="18" charset="0"/>
                <a:cs typeface="Times New Roman" panose="02020603050405020304" pitchFamily="18" charset="0"/>
              </a:rPr>
              <a:t>Cas clinique </a:t>
            </a:r>
          </a:p>
        </p:txBody>
      </p:sp>
      <p:sp>
        <p:nvSpPr>
          <p:cNvPr id="4" name="Rectangle 3">
            <a:extLst>
              <a:ext uri="{FF2B5EF4-FFF2-40B4-BE49-F238E27FC236}">
                <a16:creationId xmlns:a16="http://schemas.microsoft.com/office/drawing/2014/main" id="{BAFB1969-8CF1-4162-927B-0B15AEC9C338}"/>
              </a:ext>
            </a:extLst>
          </p:cNvPr>
          <p:cNvSpPr/>
          <p:nvPr/>
        </p:nvSpPr>
        <p:spPr>
          <a:xfrm>
            <a:off x="1171977" y="1287888"/>
            <a:ext cx="10515600" cy="1200329"/>
          </a:xfrm>
          <a:prstGeom prst="rect">
            <a:avLst/>
          </a:prstGeom>
        </p:spPr>
        <p:txBody>
          <a:bodyPr wrap="square">
            <a:spAutoFit/>
          </a:bodyPr>
          <a:lstStyle/>
          <a:p>
            <a:r>
              <a:rPr lang="fr-FR" dirty="0"/>
              <a:t>Un patient de 32 ans s’est présenté avec une lésion carieuse initiale sur la face occlusale d’une molaire, confirmée par examen visuel et transillumination. Après isolement par digue, la lésion a été préparée à l’aide d’un système d’air abrasion utilisant des particules d’oxyde d’aluminium de 27 µm, permettant une élimination sélective et atraumatique des tissus déminéralisés</a:t>
            </a:r>
          </a:p>
        </p:txBody>
      </p:sp>
      <p:pic>
        <p:nvPicPr>
          <p:cNvPr id="5" name="Image 4">
            <a:extLst>
              <a:ext uri="{FF2B5EF4-FFF2-40B4-BE49-F238E27FC236}">
                <a16:creationId xmlns:a16="http://schemas.microsoft.com/office/drawing/2014/main" id="{82024A56-275C-419C-A21B-563F43099D33}"/>
              </a:ext>
            </a:extLst>
          </p:cNvPr>
          <p:cNvPicPr>
            <a:picLocks noChangeAspect="1"/>
          </p:cNvPicPr>
          <p:nvPr/>
        </p:nvPicPr>
        <p:blipFill>
          <a:blip r:embed="rId2"/>
          <a:stretch>
            <a:fillRect/>
          </a:stretch>
        </p:blipFill>
        <p:spPr>
          <a:xfrm>
            <a:off x="600477" y="2688912"/>
            <a:ext cx="4885923" cy="3404718"/>
          </a:xfrm>
          <a:prstGeom prst="rect">
            <a:avLst/>
          </a:prstGeom>
        </p:spPr>
      </p:pic>
      <p:sp>
        <p:nvSpPr>
          <p:cNvPr id="6" name="Rectangle 5">
            <a:extLst>
              <a:ext uri="{FF2B5EF4-FFF2-40B4-BE49-F238E27FC236}">
                <a16:creationId xmlns:a16="http://schemas.microsoft.com/office/drawing/2014/main" id="{EC331CDC-4B2C-4692-AD8C-88D4191518FA}"/>
              </a:ext>
            </a:extLst>
          </p:cNvPr>
          <p:cNvSpPr/>
          <p:nvPr/>
        </p:nvSpPr>
        <p:spPr>
          <a:xfrm>
            <a:off x="6096001" y="2854388"/>
            <a:ext cx="5591576" cy="2585323"/>
          </a:xfrm>
          <a:prstGeom prst="rect">
            <a:avLst/>
          </a:prstGeom>
        </p:spPr>
        <p:txBody>
          <a:bodyPr wrap="square">
            <a:spAutoFit/>
          </a:bodyPr>
          <a:lstStyle/>
          <a:p>
            <a:pPr marL="342900" indent="-342900">
              <a:buAutoNum type="arabicParenR"/>
            </a:pPr>
            <a:r>
              <a:rPr lang="fr-FR" dirty="0">
                <a:latin typeface="Times New Roman" panose="02020603050405020304" pitchFamily="18" charset="0"/>
                <a:cs typeface="Times New Roman" panose="02020603050405020304" pitchFamily="18" charset="0"/>
              </a:rPr>
              <a:t>Carie de fissure observée sur la surface occlusale de la deuxième molaire mandibulaire. </a:t>
            </a:r>
          </a:p>
          <a:p>
            <a:r>
              <a:rPr lang="fr-FR" dirty="0">
                <a:latin typeface="Times New Roman" panose="02020603050405020304" pitchFamily="18" charset="0"/>
                <a:cs typeface="Times New Roman" panose="02020603050405020304" pitchFamily="18" charset="0"/>
              </a:rPr>
              <a:t>2) L’embout de l’appareil d’abrasion à air est placé sur la molaire. </a:t>
            </a:r>
          </a:p>
          <a:p>
            <a:r>
              <a:rPr lang="fr-FR" dirty="0">
                <a:latin typeface="Times New Roman" panose="02020603050405020304" pitchFamily="18" charset="0"/>
                <a:cs typeface="Times New Roman" panose="02020603050405020304" pitchFamily="18" charset="0"/>
              </a:rPr>
              <a:t>3) Élimination de la carie avec une préparation de cavité minimale. </a:t>
            </a:r>
          </a:p>
          <a:p>
            <a:r>
              <a:rPr lang="fr-FR" dirty="0">
                <a:latin typeface="Times New Roman" panose="02020603050405020304" pitchFamily="18" charset="0"/>
                <a:cs typeface="Times New Roman" panose="02020603050405020304" pitchFamily="18" charset="0"/>
              </a:rPr>
              <a:t>4) La cavité est restaurée avec une restauration préventive en résine. (Observé à 16X sous microscope opératoire dentaire) »</a:t>
            </a:r>
          </a:p>
        </p:txBody>
      </p:sp>
      <p:sp>
        <p:nvSpPr>
          <p:cNvPr id="8" name="Rectangle 7">
            <a:extLst>
              <a:ext uri="{FF2B5EF4-FFF2-40B4-BE49-F238E27FC236}">
                <a16:creationId xmlns:a16="http://schemas.microsoft.com/office/drawing/2014/main" id="{7FD7B550-E565-417D-BDD1-4AFE9E50D6A6}"/>
              </a:ext>
            </a:extLst>
          </p:cNvPr>
          <p:cNvSpPr/>
          <p:nvPr/>
        </p:nvSpPr>
        <p:spPr>
          <a:xfrm>
            <a:off x="283335" y="6151588"/>
            <a:ext cx="11006070" cy="323165"/>
          </a:xfrm>
          <a:prstGeom prst="rect">
            <a:avLst/>
          </a:prstGeom>
        </p:spPr>
        <p:txBody>
          <a:bodyPr wrap="square">
            <a:spAutoFit/>
          </a:bodyPr>
          <a:lstStyle/>
          <a:p>
            <a:r>
              <a:rPr lang="fr-FR" sz="1500" b="1" dirty="0" err="1">
                <a:latin typeface="Times New Roman" panose="02020603050405020304" pitchFamily="18" charset="0"/>
                <a:cs typeface="Times New Roman" panose="02020603050405020304" pitchFamily="18" charset="0"/>
              </a:rPr>
              <a:t>Hegde</a:t>
            </a:r>
            <a:r>
              <a:rPr lang="fr-FR" sz="1500" b="1" dirty="0">
                <a:latin typeface="Times New Roman" panose="02020603050405020304" pitchFamily="18" charset="0"/>
                <a:cs typeface="Times New Roman" panose="02020603050405020304" pitchFamily="18" charset="0"/>
              </a:rPr>
              <a:t> VS, </a:t>
            </a:r>
            <a:r>
              <a:rPr lang="fr-FR" sz="1500" b="1" dirty="0" err="1">
                <a:latin typeface="Times New Roman" panose="02020603050405020304" pitchFamily="18" charset="0"/>
                <a:cs typeface="Times New Roman" panose="02020603050405020304" pitchFamily="18" charset="0"/>
              </a:rPr>
              <a:t>Khatavkar</a:t>
            </a:r>
            <a:r>
              <a:rPr lang="fr-FR" sz="1500" b="1" dirty="0">
                <a:latin typeface="Times New Roman" panose="02020603050405020304" pitchFamily="18" charset="0"/>
                <a:cs typeface="Times New Roman" panose="02020603050405020304" pitchFamily="18" charset="0"/>
              </a:rPr>
              <a:t> RA. A new dimension to conservative </a:t>
            </a:r>
            <a:r>
              <a:rPr lang="fr-FR" sz="1500" b="1" dirty="0" err="1">
                <a:latin typeface="Times New Roman" panose="02020603050405020304" pitchFamily="18" charset="0"/>
                <a:cs typeface="Times New Roman" panose="02020603050405020304" pitchFamily="18" charset="0"/>
              </a:rPr>
              <a:t>dentistry</a:t>
            </a:r>
            <a:r>
              <a:rPr lang="fr-FR" sz="1500" b="1" dirty="0">
                <a:latin typeface="Times New Roman" panose="02020603050405020304" pitchFamily="18" charset="0"/>
                <a:cs typeface="Times New Roman" panose="02020603050405020304" pitchFamily="18" charset="0"/>
              </a:rPr>
              <a:t>: Air abrasion. J </a:t>
            </a:r>
            <a:r>
              <a:rPr lang="fr-FR" sz="1500" b="1" dirty="0" err="1">
                <a:latin typeface="Times New Roman" panose="02020603050405020304" pitchFamily="18" charset="0"/>
                <a:cs typeface="Times New Roman" panose="02020603050405020304" pitchFamily="18" charset="0"/>
              </a:rPr>
              <a:t>Conserv</a:t>
            </a:r>
            <a:r>
              <a:rPr lang="fr-FR" sz="1500" b="1" dirty="0">
                <a:latin typeface="Times New Roman" panose="02020603050405020304" pitchFamily="18" charset="0"/>
                <a:cs typeface="Times New Roman" panose="02020603050405020304" pitchFamily="18" charset="0"/>
              </a:rPr>
              <a:t> Dent. 2010 Jan;13(1):4-8</a:t>
            </a:r>
          </a:p>
        </p:txBody>
      </p:sp>
    </p:spTree>
    <p:extLst>
      <p:ext uri="{BB962C8B-B14F-4D97-AF65-F5344CB8AC3E}">
        <p14:creationId xmlns:p14="http://schemas.microsoft.com/office/powerpoint/2010/main" val="3059971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6636A5-7BA9-49A9-B3B0-317C0D84164A}"/>
              </a:ext>
            </a:extLst>
          </p:cNvPr>
          <p:cNvSpPr>
            <a:spLocks noGrp="1"/>
          </p:cNvSpPr>
          <p:nvPr>
            <p:ph type="title"/>
          </p:nvPr>
        </p:nvSpPr>
        <p:spPr/>
        <p:txBody>
          <a:bodyPr/>
          <a:lstStyle/>
          <a:p>
            <a:pPr algn="ctr"/>
            <a:r>
              <a:rPr lang="fr-FR" b="1" dirty="0">
                <a:solidFill>
                  <a:srgbClr val="FF0000"/>
                </a:solidFill>
                <a:latin typeface="Times New Roman" panose="02020603050405020304" pitchFamily="18" charset="0"/>
                <a:cs typeface="Times New Roman" panose="02020603050405020304" pitchFamily="18" charset="0"/>
              </a:rPr>
              <a:t>Conclusion </a:t>
            </a:r>
          </a:p>
        </p:txBody>
      </p:sp>
      <p:sp>
        <p:nvSpPr>
          <p:cNvPr id="4" name="Rectangle 3">
            <a:extLst>
              <a:ext uri="{FF2B5EF4-FFF2-40B4-BE49-F238E27FC236}">
                <a16:creationId xmlns:a16="http://schemas.microsoft.com/office/drawing/2014/main" id="{108C9041-E0CF-4BE2-B2ED-103DCB3108F2}"/>
              </a:ext>
            </a:extLst>
          </p:cNvPr>
          <p:cNvSpPr/>
          <p:nvPr/>
        </p:nvSpPr>
        <p:spPr>
          <a:xfrm>
            <a:off x="463639" y="2551837"/>
            <a:ext cx="10406130" cy="1883657"/>
          </a:xfrm>
          <a:prstGeom prst="rect">
            <a:avLst/>
          </a:prstGeom>
        </p:spPr>
        <p:txBody>
          <a:bodyPr wrap="square">
            <a:spAutoFit/>
          </a:bodyPr>
          <a:lstStyle/>
          <a:p>
            <a:pPr>
              <a:lnSpc>
                <a:spcPct val="150000"/>
              </a:lnSpc>
            </a:pPr>
            <a:r>
              <a:rPr lang="fr-FR" sz="2000" dirty="0">
                <a:latin typeface="Times New Roman" panose="02020603050405020304" pitchFamily="18" charset="0"/>
                <a:cs typeface="Times New Roman" panose="02020603050405020304" pitchFamily="18" charset="0"/>
              </a:rPr>
              <a:t>Depuis son introduction, l'air abrasion s'est révélé être un instrument réellement valable en odontologie conservatrice. La technique est efficace et sure si ses applications sont bien respectées. À elle seule, elle ne peut constituer une méthode de substitution totale de l'instrumentation rotative mais elle fait partie de l'arsenal thérapeutique du médecin dentiste.</a:t>
            </a:r>
          </a:p>
        </p:txBody>
      </p:sp>
    </p:spTree>
    <p:extLst>
      <p:ext uri="{BB962C8B-B14F-4D97-AF65-F5344CB8AC3E}">
        <p14:creationId xmlns:p14="http://schemas.microsoft.com/office/powerpoint/2010/main" val="312572058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 point air abrasion" id="{69F520E4-3524-47F8-94FF-104D4E54B3A1}" vid="{633FECD2-DC80-424A-8B6A-43C58E2C62EE}"/>
    </a:ext>
  </a:extLst>
</a:theme>
</file>

<file path=docProps/app.xml><?xml version="1.0" encoding="utf-8"?>
<Properties xmlns="http://schemas.openxmlformats.org/officeDocument/2006/extended-properties" xmlns:vt="http://schemas.openxmlformats.org/officeDocument/2006/docPropsVTypes">
  <Template/>
  <TotalTime>560</TotalTime>
  <Words>1174</Words>
  <Application>Microsoft Office PowerPoint</Application>
  <PresentationFormat>Grand écran</PresentationFormat>
  <Paragraphs>110</Paragraphs>
  <Slides>14</Slides>
  <Notes>0</Notes>
  <HiddenSlides>0</HiddenSlides>
  <MMClips>0</MMClips>
  <ScaleCrop>false</ScaleCrop>
  <HeadingPairs>
    <vt:vector size="8" baseType="variant">
      <vt:variant>
        <vt:lpstr>Polices utilisées</vt:lpstr>
      </vt:variant>
      <vt:variant>
        <vt:i4>5</vt:i4>
      </vt:variant>
      <vt:variant>
        <vt:lpstr>Thème</vt:lpstr>
      </vt:variant>
      <vt:variant>
        <vt:i4>1</vt:i4>
      </vt:variant>
      <vt:variant>
        <vt:lpstr>Serveurs OLE incorporés</vt:lpstr>
      </vt:variant>
      <vt:variant>
        <vt:i4>1</vt:i4>
      </vt:variant>
      <vt:variant>
        <vt:lpstr>Titres des diapositives</vt:lpstr>
      </vt:variant>
      <vt:variant>
        <vt:i4>14</vt:i4>
      </vt:variant>
    </vt:vector>
  </HeadingPairs>
  <TitlesOfParts>
    <vt:vector size="21" baseType="lpstr">
      <vt:lpstr>Arial</vt:lpstr>
      <vt:lpstr>Calibri</vt:lpstr>
      <vt:lpstr>Calibri Light</vt:lpstr>
      <vt:lpstr>Times New Roman</vt:lpstr>
      <vt:lpstr>Wingdings</vt:lpstr>
      <vt:lpstr>Thème Office</vt:lpstr>
      <vt:lpstr>Document</vt:lpstr>
      <vt:lpstr>Présentation PowerPoint</vt:lpstr>
      <vt:lpstr>Présentation PowerPoint</vt:lpstr>
      <vt:lpstr>Présentation PowerPoint</vt:lpstr>
      <vt:lpstr>Présentation PowerPoint</vt:lpstr>
      <vt:lpstr>Présentation PowerPoint</vt:lpstr>
      <vt:lpstr>Introduction : </vt:lpstr>
      <vt:lpstr>Objectifs</vt:lpstr>
      <vt:lpstr>Présentation PowerPoint</vt:lpstr>
      <vt:lpstr>Définition </vt:lpstr>
      <vt:lpstr>Avantages </vt:lpstr>
      <vt:lpstr> </vt:lpstr>
      <vt:lpstr>Présentation PowerPoint</vt:lpstr>
      <vt:lpstr>Cas clinique </vt:lpstr>
      <vt:lpstr>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Samsung</dc:creator>
  <cp:lastModifiedBy>Samsung</cp:lastModifiedBy>
  <cp:revision>12</cp:revision>
  <dcterms:created xsi:type="dcterms:W3CDTF">2025-12-12T09:35:43Z</dcterms:created>
  <dcterms:modified xsi:type="dcterms:W3CDTF">2025-12-12T19:06:36Z</dcterms:modified>
</cp:coreProperties>
</file>