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61" r:id="rId2"/>
    <p:sldId id="256" r:id="rId3"/>
    <p:sldId id="259" r:id="rId4"/>
    <p:sldId id="260" r:id="rId5"/>
    <p:sldId id="262" r:id="rId6"/>
    <p:sldId id="263" r:id="rId7"/>
    <p:sldId id="264" r:id="rId8"/>
    <p:sldId id="273" r:id="rId9"/>
    <p:sldId id="265" r:id="rId10"/>
    <p:sldId id="266" r:id="rId11"/>
    <p:sldId id="267" r:id="rId12"/>
    <p:sldId id="268" r:id="rId13"/>
    <p:sldId id="269" r:id="rId14"/>
    <p:sldId id="275" r:id="rId15"/>
    <p:sldId id="270" r:id="rId16"/>
    <p:sldId id="271" r:id="rId17"/>
    <p:sldId id="272" r:id="rId18"/>
    <p:sldId id="276" r:id="rId19"/>
    <p:sldId id="277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BADA3B-7CC9-4982-800D-458265285C37}" type="datetimeFigureOut">
              <a:rPr lang="fr-FR" smtClean="0"/>
              <a:t>04/05/2019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9C413F-B119-4AB6-A226-169AA31EF20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281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smtClean="0"/>
              <a:t>La tension de référence est V1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C413F-B119-4AB6-A226-169AA31EF20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757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 err="1" smtClean="0"/>
              <a:t>Deduire</a:t>
            </a:r>
            <a:r>
              <a:rPr lang="fr-FR" dirty="0" smtClean="0"/>
              <a:t> les </a:t>
            </a:r>
            <a:r>
              <a:rPr lang="fr-FR" dirty="0" err="1" smtClean="0"/>
              <a:t>carcteristique</a:t>
            </a:r>
            <a:r>
              <a:rPr lang="fr-FR" dirty="0" smtClean="0"/>
              <a:t> de </a:t>
            </a:r>
            <a:r>
              <a:rPr lang="fr-FR" dirty="0" err="1" smtClean="0"/>
              <a:t>reseau</a:t>
            </a:r>
            <a:r>
              <a:rPr lang="fr-FR" dirty="0" smtClean="0"/>
              <a:t> </a:t>
            </a:r>
            <a:r>
              <a:rPr lang="fr-FR" dirty="0" err="1" smtClean="0"/>
              <a:t>algerienne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E9C413F-B119-4AB6-A226-169AA31EF20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674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A1D6FD-DC7B-4898-BA6D-63DB9A19D542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6173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606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C45A5-3F87-4A77-A9A3-592558CEFB96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31654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7EF430-8663-4BA8-9FB1-8183995451BE}" type="datetime1">
              <a:rPr lang="fr-FR" smtClean="0"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08135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39D1A3-B628-4F88-B444-CB4EDAC468A1}" type="datetime1">
              <a:rPr lang="fr-FR" smtClean="0"/>
              <a:t>04/05/2019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49201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5D22F-8CCA-4ED9-91C6-4BFE91CF3134}" type="datetime1">
              <a:rPr lang="fr-FR" smtClean="0"/>
              <a:t>04/05/2019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6318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6C50A-B236-4689-936D-0A099D68CCD3}" type="datetime1">
              <a:rPr lang="fr-FR" smtClean="0"/>
              <a:t>04/05/2019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92511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902A1-D8D6-4F15-887C-D6D6EF045774}" type="datetime1">
              <a:rPr lang="fr-FR" smtClean="0"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922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DCD8EF-DA3B-4BAA-9DA7-1713286FD266}" type="datetime1">
              <a:rPr lang="fr-FR" smtClean="0"/>
              <a:t>04/05/2019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0695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453A7-55EE-4396-94A8-217E4136A123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93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54FEE6-F2B4-4B40-AC02-FEBCB265F126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3004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5744F9-1FF5-42A4-BDB9-B14F2C65B0C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5AA89-0CF0-49F9-9B68-BD3E71D5D20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5541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RÃ©sultat de recherche d'images pour &quot;appareil triphasÃ©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564904"/>
            <a:ext cx="432048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1331640" y="836712"/>
            <a:ext cx="7196336" cy="1584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4000" dirty="0" smtClean="0"/>
              <a:t>Courant </a:t>
            </a:r>
            <a:r>
              <a:rPr lang="fr-FR" sz="4000" dirty="0" smtClean="0"/>
              <a:t>alternatif triphasé</a:t>
            </a:r>
            <a:endParaRPr lang="fr-FR" sz="400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DA6D73-3B8E-46B3-8D74-8D5F0E40B938}" type="datetime1">
              <a:rPr lang="fr-FR" smtClean="0"/>
              <a:t>04/05/2019</a:t>
            </a:fld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</a:t>
            </a:fld>
            <a:endParaRPr lang="fr-FR"/>
          </a:p>
        </p:txBody>
      </p:sp>
      <p:sp>
        <p:nvSpPr>
          <p:cNvPr id="7" name="ZoneTexte 6"/>
          <p:cNvSpPr txBox="1"/>
          <p:nvPr/>
        </p:nvSpPr>
        <p:spPr>
          <a:xfrm>
            <a:off x="34961" y="116632"/>
            <a:ext cx="2395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Faculté de technologies</a:t>
            </a:r>
          </a:p>
          <a:p>
            <a:r>
              <a:rPr lang="fr-FR" dirty="0" smtClean="0"/>
              <a:t>M</a:t>
            </a:r>
            <a:r>
              <a:rPr lang="fr-FR" dirty="0" smtClean="0"/>
              <a:t>. </a:t>
            </a:r>
            <a:r>
              <a:rPr lang="fr-FR" dirty="0" err="1" smtClean="0"/>
              <a:t>Chadel</a:t>
            </a:r>
            <a:endParaRPr lang="fr-FR" dirty="0"/>
          </a:p>
        </p:txBody>
      </p:sp>
      <p:sp>
        <p:nvSpPr>
          <p:cNvPr id="8" name="AutoShape 4" descr="RÃ©sultat de recherche d'images pour &quot;logo universitÃ© de tlemcen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9" name="AutoShape 6" descr="RÃ©sultat de recherche d'images pour &quot;logo universitÃ© de tlemcen&quot;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sp>
        <p:nvSpPr>
          <p:cNvPr id="10" name="AutoShape 8" descr="RÃ©sultat de recherche d'images pour &quot;logo universitÃ© de tlemcen&quot;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  <p:pic>
        <p:nvPicPr>
          <p:cNvPr id="717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2478" y="4581128"/>
            <a:ext cx="1130995" cy="18147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5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55576" y="260649"/>
            <a:ext cx="7772400" cy="720080"/>
          </a:xfrm>
        </p:spPr>
        <p:txBody>
          <a:bodyPr>
            <a:normAutofit/>
          </a:bodyPr>
          <a:lstStyle/>
          <a:p>
            <a:r>
              <a:rPr lang="fr-FR" sz="320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81" t="24275" r="33343" b="35195"/>
          <a:stretch/>
        </p:blipFill>
        <p:spPr bwMode="auto">
          <a:xfrm>
            <a:off x="487761" y="1988840"/>
            <a:ext cx="3528392" cy="2151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" name="Connecteur droit avec flèche 4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19672" y="1052736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Introduction </a:t>
            </a:r>
            <a:endParaRPr lang="fr-FR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1" y="1965145"/>
            <a:ext cx="258127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76836" y="4618002"/>
            <a:ext cx="2987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système monophasé</a:t>
            </a:r>
          </a:p>
          <a:p>
            <a:r>
              <a:rPr lang="fr-FR" dirty="0"/>
              <a:t>- installation domestique</a:t>
            </a:r>
          </a:p>
        </p:txBody>
      </p:sp>
      <p:sp>
        <p:nvSpPr>
          <p:cNvPr id="8" name="Rectangle 7"/>
          <p:cNvSpPr/>
          <p:nvPr/>
        </p:nvSpPr>
        <p:spPr>
          <a:xfrm>
            <a:off x="323528" y="46049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Système </a:t>
            </a:r>
            <a:r>
              <a:rPr lang="fr-FR" dirty="0"/>
              <a:t>triphasé</a:t>
            </a:r>
          </a:p>
          <a:p>
            <a:r>
              <a:rPr lang="fr-FR" dirty="0"/>
              <a:t>- installation industrielle</a:t>
            </a:r>
          </a:p>
          <a:p>
            <a:r>
              <a:rPr lang="fr-FR" dirty="0"/>
              <a:t>- production, transport et distribution de l’énergie électrique</a:t>
            </a:r>
          </a:p>
        </p:txBody>
      </p:sp>
      <p:sp>
        <p:nvSpPr>
          <p:cNvPr id="9" name="Espace réservé de la date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36702-FC60-477A-A2F8-2CC11AAE7B3E}" type="datetime1">
              <a:rPr lang="fr-FR" smtClean="0"/>
              <a:t>04/05/2019</a:t>
            </a:fld>
            <a:endParaRPr lang="fr-FR"/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5060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19672" y="1052736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Introduction </a:t>
            </a:r>
            <a:endParaRPr lang="fr-FR" dirty="0"/>
          </a:p>
        </p:txBody>
      </p:sp>
      <p:pic>
        <p:nvPicPr>
          <p:cNvPr id="3074" name="Picture 2" descr="C:\Users\Adamian\Desktop\schem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3" y="1700808"/>
            <a:ext cx="5472608" cy="4952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32C58-4A09-432D-8931-3DB484F1B76B}" type="datetime1">
              <a:rPr lang="fr-FR" smtClean="0"/>
              <a:t>04/05/2019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344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6" name="Connecteur droit avec flèche 5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1619672" y="1052736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Courant triphasé </a:t>
            </a:r>
            <a:endParaRPr lang="fr-FR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45" t="35062" r="47124" b="20635"/>
          <a:stretch/>
        </p:blipFill>
        <p:spPr bwMode="auto">
          <a:xfrm>
            <a:off x="1907704" y="1700808"/>
            <a:ext cx="5544616" cy="29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2571261" y="4725144"/>
            <a:ext cx="1226368" cy="172819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Source de Tension </a:t>
            </a:r>
            <a:r>
              <a:rPr lang="fr-FR" dirty="0" err="1" smtClean="0"/>
              <a:t>Sonelgaz</a:t>
            </a:r>
            <a:endParaRPr lang="fr-FR" dirty="0"/>
          </a:p>
        </p:txBody>
      </p:sp>
      <p:cxnSp>
        <p:nvCxnSpPr>
          <p:cNvPr id="9" name="Connecteur droit 8"/>
          <p:cNvCxnSpPr/>
          <p:nvPr/>
        </p:nvCxnSpPr>
        <p:spPr>
          <a:xfrm>
            <a:off x="3797628" y="4941168"/>
            <a:ext cx="26598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Connecteur droit 11"/>
          <p:cNvCxnSpPr/>
          <p:nvPr/>
        </p:nvCxnSpPr>
        <p:spPr>
          <a:xfrm>
            <a:off x="3797628" y="5301208"/>
            <a:ext cx="26598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Connecteur droit 12"/>
          <p:cNvCxnSpPr/>
          <p:nvPr/>
        </p:nvCxnSpPr>
        <p:spPr>
          <a:xfrm>
            <a:off x="3797628" y="5733256"/>
            <a:ext cx="2659832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>
            <a:off x="3797628" y="6237312"/>
            <a:ext cx="2659832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0" name="ZoneTexte 9"/>
          <p:cNvSpPr txBox="1"/>
          <p:nvPr/>
        </p:nvSpPr>
        <p:spPr>
          <a:xfrm>
            <a:off x="6590125" y="4756502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L1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6612064" y="5089175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L2</a:t>
            </a:r>
            <a:endParaRPr lang="fr-FR" dirty="0"/>
          </a:p>
        </p:txBody>
      </p:sp>
      <p:sp>
        <p:nvSpPr>
          <p:cNvPr id="17" name="ZoneTexte 16"/>
          <p:cNvSpPr txBox="1"/>
          <p:nvPr/>
        </p:nvSpPr>
        <p:spPr>
          <a:xfrm>
            <a:off x="6566512" y="5548590"/>
            <a:ext cx="3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L3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6632234" y="6008153"/>
            <a:ext cx="3337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N</a:t>
            </a:r>
            <a:endParaRPr lang="fr-FR" dirty="0"/>
          </a:p>
        </p:txBody>
      </p:sp>
      <p:cxnSp>
        <p:nvCxnSpPr>
          <p:cNvPr id="15" name="Connecteur droit avec flèche 14"/>
          <p:cNvCxnSpPr/>
          <p:nvPr/>
        </p:nvCxnSpPr>
        <p:spPr>
          <a:xfrm flipV="1">
            <a:off x="6101884" y="4941168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20" name="Connecteur droit avec flèche 19"/>
          <p:cNvCxnSpPr/>
          <p:nvPr/>
        </p:nvCxnSpPr>
        <p:spPr>
          <a:xfrm flipV="1">
            <a:off x="5127544" y="5301208"/>
            <a:ext cx="0" cy="891611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Connecteur droit avec flèche 21"/>
          <p:cNvCxnSpPr/>
          <p:nvPr/>
        </p:nvCxnSpPr>
        <p:spPr>
          <a:xfrm flipV="1">
            <a:off x="4301684" y="5747013"/>
            <a:ext cx="0" cy="490299"/>
          </a:xfrm>
          <a:prstGeom prst="straightConnector1">
            <a:avLst/>
          </a:prstGeom>
          <a:ln>
            <a:solidFill>
              <a:srgbClr val="FFFF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3" name="ZoneTexte 22"/>
          <p:cNvSpPr txBox="1"/>
          <p:nvPr/>
        </p:nvSpPr>
        <p:spPr>
          <a:xfrm>
            <a:off x="5803322" y="4571836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92D050"/>
                </a:solidFill>
              </a:rPr>
              <a:t>V1</a:t>
            </a:r>
            <a:endParaRPr lang="fr-FR" b="1" dirty="0">
              <a:solidFill>
                <a:srgbClr val="92D050"/>
              </a:solidFill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4949756" y="5003884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C000"/>
                </a:solidFill>
              </a:rPr>
              <a:t>V2</a:t>
            </a:r>
            <a:endParaRPr lang="fr-FR" b="1" dirty="0">
              <a:solidFill>
                <a:srgbClr val="FFC000"/>
              </a:solidFill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4157668" y="5435932"/>
            <a:ext cx="4379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rgbClr val="FFFF00"/>
                </a:solidFill>
              </a:rPr>
              <a:t>V3</a:t>
            </a:r>
            <a:endParaRPr lang="fr-FR" b="1" dirty="0">
              <a:solidFill>
                <a:srgbClr val="FFFF00"/>
              </a:solidFill>
            </a:endParaRPr>
          </a:p>
        </p:txBody>
      </p:sp>
      <p:sp>
        <p:nvSpPr>
          <p:cNvPr id="24" name="Espace réservé de la date 2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327EC-70AC-4958-B231-67987EBF40CF}" type="datetime1">
              <a:rPr lang="fr-FR" smtClean="0"/>
              <a:t>04/05/2019</a:t>
            </a:fld>
            <a:endParaRPr lang="fr-FR"/>
          </a:p>
        </p:txBody>
      </p:sp>
      <p:sp>
        <p:nvSpPr>
          <p:cNvPr id="25" name="Espace réservé du numéro de diapositive 2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609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19672" y="1052736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Tensions simples; V </a:t>
            </a:r>
            <a:endParaRPr lang="fr-F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966" y="1916832"/>
            <a:ext cx="3026954" cy="24482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84" t="37302" r="16335" b="20238"/>
          <a:stretch/>
        </p:blipFill>
        <p:spPr bwMode="auto">
          <a:xfrm>
            <a:off x="4410382" y="1556792"/>
            <a:ext cx="4122058" cy="3106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/>
          <p:cNvSpPr/>
          <p:nvPr/>
        </p:nvSpPr>
        <p:spPr>
          <a:xfrm>
            <a:off x="539553" y="4581128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Les </a:t>
            </a:r>
            <a:r>
              <a:rPr lang="fr-FR" dirty="0"/>
              <a:t>tensions </a:t>
            </a:r>
            <a:r>
              <a:rPr lang="fr-FR" dirty="0" smtClean="0"/>
              <a:t>V</a:t>
            </a:r>
            <a:r>
              <a:rPr lang="fr-FR" baseline="-25000" dirty="0" smtClean="0"/>
              <a:t>i </a:t>
            </a:r>
            <a:r>
              <a:rPr lang="fr-FR" dirty="0" smtClean="0"/>
              <a:t>sont </a:t>
            </a:r>
            <a:r>
              <a:rPr lang="fr-FR" dirty="0"/>
              <a:t>appelées tensions entre phase et neutre (</a:t>
            </a:r>
            <a:r>
              <a:rPr lang="fr-FR" dirty="0" smtClean="0"/>
              <a:t>ou tensions </a:t>
            </a:r>
            <a:r>
              <a:rPr lang="fr-FR" dirty="0"/>
              <a:t>simples )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725144"/>
            <a:ext cx="2743387" cy="186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0" name="Connecteur droit avec flèche 9"/>
          <p:cNvCxnSpPr/>
          <p:nvPr/>
        </p:nvCxnSpPr>
        <p:spPr>
          <a:xfrm>
            <a:off x="539553" y="6093296"/>
            <a:ext cx="47815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ZoneTexte 11"/>
              <p:cNvSpPr txBox="1"/>
              <p:nvPr/>
            </p:nvSpPr>
            <p:spPr>
              <a:xfrm>
                <a:off x="1115616" y="6093296"/>
                <a:ext cx="1876155" cy="4047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fr-FR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𝑉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fr-FR" b="0" i="1" smtClean="0">
                              <a:latin typeface="Cambria Math"/>
                            </a:rPr>
                            <m:t>0</m:t>
                          </m:r>
                        </m:e>
                      </m:acc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2" name="ZoneTexte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5616" y="6093296"/>
                <a:ext cx="1876155" cy="404791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00F36-E732-4AD7-BF0D-A2978C9A0117}" type="datetime1">
              <a:rPr lang="fr-FR" smtClean="0"/>
              <a:t>04/05/2019</a:t>
            </a:fld>
            <a:endParaRPr lang="fr-FR"/>
          </a:p>
        </p:txBody>
      </p:sp>
      <p:sp>
        <p:nvSpPr>
          <p:cNvPr id="14" name="Espace réservé du numéro de diapositive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045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Chapitre 4: Courant alternatif triphasé</a:t>
            </a:r>
            <a:endParaRPr lang="fr-FR" sz="3200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19672" y="1052736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Tensions Composées, U</a:t>
            </a:r>
            <a:endParaRPr lang="fr-FR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73" t="34766" r="18901" b="45832"/>
          <a:stretch/>
        </p:blipFill>
        <p:spPr bwMode="auto">
          <a:xfrm>
            <a:off x="3563888" y="1741714"/>
            <a:ext cx="5324522" cy="24793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Connecteur droit avec flèche 2"/>
          <p:cNvCxnSpPr/>
          <p:nvPr/>
        </p:nvCxnSpPr>
        <p:spPr>
          <a:xfrm flipV="1">
            <a:off x="8168330" y="2129132"/>
            <a:ext cx="0" cy="435772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flipV="1">
            <a:off x="7016202" y="2552554"/>
            <a:ext cx="0" cy="51640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2" name="Connecteur droit avec flèche 11"/>
          <p:cNvCxnSpPr/>
          <p:nvPr/>
        </p:nvCxnSpPr>
        <p:spPr>
          <a:xfrm>
            <a:off x="6152106" y="2160234"/>
            <a:ext cx="0" cy="98073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sp>
        <p:nvSpPr>
          <p:cNvPr id="14" name="ZoneTexte 13"/>
          <p:cNvSpPr txBox="1"/>
          <p:nvPr/>
        </p:nvSpPr>
        <p:spPr>
          <a:xfrm>
            <a:off x="6173464" y="2192975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4">
                    <a:lumMod val="75000"/>
                  </a:schemeClr>
                </a:solidFill>
              </a:rPr>
              <a:t>U</a:t>
            </a:r>
            <a:r>
              <a:rPr lang="fr-FR" b="1" baseline="-25000" dirty="0" smtClean="0">
                <a:solidFill>
                  <a:schemeClr val="accent4">
                    <a:lumMod val="75000"/>
                  </a:schemeClr>
                </a:solidFill>
              </a:rPr>
              <a:t>3</a:t>
            </a:r>
            <a:endParaRPr lang="fr-FR" b="1" baseline="-25000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6995379" y="2654581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2"/>
                </a:solidFill>
              </a:rPr>
              <a:t>U</a:t>
            </a:r>
            <a:r>
              <a:rPr lang="fr-FR" b="1" baseline="-25000" dirty="0" smtClean="0">
                <a:solidFill>
                  <a:schemeClr val="accent2"/>
                </a:solidFill>
              </a:rPr>
              <a:t>2</a:t>
            </a:r>
            <a:endParaRPr lang="fr-FR" b="1" baseline="-25000" dirty="0">
              <a:solidFill>
                <a:schemeClr val="accent2"/>
              </a:solidFill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8189688" y="2177486"/>
            <a:ext cx="4106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 smtClean="0">
                <a:solidFill>
                  <a:schemeClr val="accent1"/>
                </a:solidFill>
              </a:rPr>
              <a:t>U</a:t>
            </a:r>
            <a:r>
              <a:rPr lang="fr-FR" b="1" baseline="-25000" dirty="0" smtClean="0">
                <a:solidFill>
                  <a:schemeClr val="accent1"/>
                </a:solidFill>
              </a:rPr>
              <a:t>1</a:t>
            </a:r>
            <a:endParaRPr lang="fr-FR" b="1" baseline="-25000" dirty="0">
              <a:solidFill>
                <a:schemeClr val="accent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7761" y="1866497"/>
            <a:ext cx="30761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/>
              <a:t>Les tensions </a:t>
            </a:r>
            <a:r>
              <a:rPr lang="fr-FR" dirty="0" err="1" smtClean="0"/>
              <a:t>U</a:t>
            </a:r>
            <a:r>
              <a:rPr lang="fr-FR" baseline="-25000" dirty="0" err="1" smtClean="0"/>
              <a:t>i</a:t>
            </a:r>
            <a:r>
              <a:rPr lang="fr-FR" baseline="-25000" dirty="0" smtClean="0"/>
              <a:t> </a:t>
            </a:r>
            <a:r>
              <a:rPr lang="fr-FR" dirty="0" smtClean="0"/>
              <a:t>sont </a:t>
            </a:r>
            <a:r>
              <a:rPr lang="fr-FR" dirty="0"/>
              <a:t>appelées tensions entre phases (ou </a:t>
            </a:r>
            <a:r>
              <a:rPr lang="fr-FR" dirty="0" smtClean="0"/>
              <a:t>tensions composées ).</a:t>
            </a:r>
            <a:endParaRPr lang="fr-FR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724" y="3114734"/>
            <a:ext cx="2009775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30" y="4437112"/>
            <a:ext cx="2364454" cy="223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1" name="Connecteur droit avec flèche 20"/>
          <p:cNvCxnSpPr/>
          <p:nvPr/>
        </p:nvCxnSpPr>
        <p:spPr>
          <a:xfrm>
            <a:off x="5223877" y="4725144"/>
            <a:ext cx="47815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ZoneTexte 21"/>
              <p:cNvSpPr txBox="1"/>
              <p:nvPr/>
            </p:nvSpPr>
            <p:spPr>
              <a:xfrm>
                <a:off x="6031669" y="4365104"/>
                <a:ext cx="1969065" cy="40479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fr-FR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+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sSub>
                            <m:sSubPr>
                              <m:ctrlPr>
                                <a:rPr lang="fr-FR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fr-FR" b="0" i="1" smtClean="0">
                                  <a:latin typeface="Cambria Math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fr-FR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e>
                      </m:acc>
                      <m:r>
                        <a:rPr lang="fr-FR" b="0" i="1" smtClean="0">
                          <a:latin typeface="Cambria Math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fr-FR" b="0" i="1" smtClean="0">
                              <a:latin typeface="Cambria Math"/>
                            </a:rPr>
                            <m:t>0</m:t>
                          </m:r>
                        </m:e>
                      </m:acc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2" name="ZoneText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31669" y="4365104"/>
                <a:ext cx="1969065" cy="404791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oneTexte 17"/>
              <p:cNvSpPr txBox="1"/>
              <p:nvPr/>
            </p:nvSpPr>
            <p:spPr>
              <a:xfrm>
                <a:off x="5949420" y="4941168"/>
                <a:ext cx="2699392" cy="5647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fr-FR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fr-FR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fr-FR" b="0" i="1" smtClean="0"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fr-FR" b="0" i="1" smtClean="0">
                          <a:latin typeface="Cambria Math"/>
                        </a:rPr>
                        <m:t>   </m:t>
                      </m:r>
                      <m:r>
                        <a:rPr lang="fr-FR" b="0" i="1" smtClean="0">
                          <a:latin typeface="Cambria Math"/>
                        </a:rPr>
                        <m:t>𝑈</m:t>
                      </m:r>
                      <m:r>
                        <a:rPr lang="fr-FR" b="0" i="1" smtClean="0">
                          <a:latin typeface="Cambria Math"/>
                        </a:rPr>
                        <m:t>  </m:t>
                      </m:r>
                      <m:r>
                        <a:rPr lang="fr-FR" b="0" i="1" smtClean="0">
                          <a:latin typeface="Cambria Math"/>
                        </a:rPr>
                        <m:t>𝑐𝑜𝑠</m:t>
                      </m:r>
                      <m:r>
                        <a:rPr lang="fr-FR" b="0" i="1" smtClean="0">
                          <a:latin typeface="Cambria Math"/>
                        </a:rPr>
                        <m:t>(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𝜔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𝑡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+</m:t>
                      </m:r>
                      <m:f>
                        <m:fPr>
                          <m:ctrlPr>
                            <a:rPr lang="fr-FR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18" name="ZoneText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49420" y="4941168"/>
                <a:ext cx="2699392" cy="56477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ZoneTexte 23"/>
              <p:cNvSpPr txBox="1"/>
              <p:nvPr/>
            </p:nvSpPr>
            <p:spPr>
              <a:xfrm>
                <a:off x="5954417" y="5459641"/>
                <a:ext cx="2704715" cy="56477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fr-FR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fr-FR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fr-FR" b="0" i="1" smtClean="0"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fr-FR" b="0" i="1" smtClean="0">
                          <a:latin typeface="Cambria Math"/>
                        </a:rPr>
                        <m:t>   </m:t>
                      </m:r>
                      <m:r>
                        <a:rPr lang="fr-FR" b="0" i="1" smtClean="0">
                          <a:latin typeface="Cambria Math"/>
                        </a:rPr>
                        <m:t>𝑈</m:t>
                      </m:r>
                      <m:r>
                        <a:rPr lang="fr-FR" b="0" i="1" smtClean="0">
                          <a:latin typeface="Cambria Math"/>
                        </a:rPr>
                        <m:t>  </m:t>
                      </m:r>
                      <m:r>
                        <a:rPr lang="fr-FR" b="0" i="1" smtClean="0">
                          <a:latin typeface="Cambria Math"/>
                        </a:rPr>
                        <m:t>𝑐𝑜𝑠</m:t>
                      </m:r>
                      <m:r>
                        <a:rPr lang="fr-FR" b="0" i="1" smtClean="0">
                          <a:latin typeface="Cambria Math"/>
                        </a:rPr>
                        <m:t>(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𝜔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𝑡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fr-FR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4" name="ZoneText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54417" y="5459641"/>
                <a:ext cx="2704715" cy="56477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ZoneTexte 24"/>
              <p:cNvSpPr txBox="1"/>
              <p:nvPr/>
            </p:nvSpPr>
            <p:spPr>
              <a:xfrm>
                <a:off x="5874929" y="6032582"/>
                <a:ext cx="2832955" cy="6108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fr-FR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fr-FR" b="0" i="1" smtClean="0">
                              <a:latin typeface="Cambria Math"/>
                            </a:rPr>
                            <m:t>𝑈</m:t>
                          </m:r>
                        </m:e>
                        <m:sub>
                          <m:r>
                            <a:rPr lang="fr-FR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fr-FR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fr-FR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fr-FR" b="0" i="1" smtClean="0"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fr-FR" b="0" i="1" smtClean="0">
                          <a:latin typeface="Cambria Math"/>
                        </a:rPr>
                        <m:t>   </m:t>
                      </m:r>
                      <m:r>
                        <a:rPr lang="fr-FR" b="0" i="1" smtClean="0">
                          <a:latin typeface="Cambria Math"/>
                        </a:rPr>
                        <m:t>𝑈</m:t>
                      </m:r>
                      <m:r>
                        <a:rPr lang="fr-FR" b="0" i="1" smtClean="0">
                          <a:latin typeface="Cambria Math"/>
                        </a:rPr>
                        <m:t>  </m:t>
                      </m:r>
                      <m:r>
                        <a:rPr lang="fr-FR" b="0" i="1" smtClean="0">
                          <a:latin typeface="Cambria Math"/>
                        </a:rPr>
                        <m:t>𝑐𝑜𝑠</m:t>
                      </m:r>
                      <m:r>
                        <a:rPr lang="fr-FR" b="0" i="1" smtClean="0">
                          <a:latin typeface="Cambria Math"/>
                        </a:rPr>
                        <m:t>(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𝜔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𝑡</m:t>
                      </m:r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fr-FR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7</m:t>
                          </m:r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𝜋</m:t>
                          </m:r>
                        </m:num>
                        <m:den>
                          <m:r>
                            <a:rPr lang="fr-FR" b="0" i="1" smtClean="0">
                              <a:latin typeface="Cambria Math"/>
                              <a:ea typeface="Cambria Math"/>
                            </a:rPr>
                            <m:t>6</m:t>
                          </m:r>
                        </m:den>
                      </m:f>
                      <m:r>
                        <a:rPr lang="fr-FR" b="0" i="1" smtClean="0">
                          <a:latin typeface="Cambria Math"/>
                          <a:ea typeface="Cambria Math"/>
                        </a:rPr>
                        <m:t>)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25" name="ZoneText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74929" y="6032582"/>
                <a:ext cx="2832955" cy="610873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Accolade ouvrante 18"/>
          <p:cNvSpPr/>
          <p:nvPr/>
        </p:nvSpPr>
        <p:spPr>
          <a:xfrm>
            <a:off x="5702037" y="5085184"/>
            <a:ext cx="247384" cy="1368152"/>
          </a:xfrm>
          <a:prstGeom prst="leftBrace">
            <a:avLst/>
          </a:prstGeom>
          <a:ln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Accolade ouvrante 22"/>
          <p:cNvSpPr/>
          <p:nvPr/>
        </p:nvSpPr>
        <p:spPr>
          <a:xfrm>
            <a:off x="5702037" y="4365104"/>
            <a:ext cx="172892" cy="576064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space réservé de la date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A3804C-ED15-46B8-892F-D95CDF7433FD}" type="datetime1">
              <a:rPr lang="fr-FR" smtClean="0"/>
              <a:t>04/05/2019</a:t>
            </a:fld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340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22" grpId="0"/>
      <p:bldP spid="18" grpId="0"/>
      <p:bldP spid="24" grpId="0"/>
      <p:bldP spid="25" grpId="0"/>
      <p:bldP spid="19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>
            <a:off x="1619672" y="1063468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Oscillogrammes </a:t>
            </a:r>
            <a:endParaRPr lang="fr-FR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41" t="35119" r="22248" b="8134"/>
          <a:stretch/>
        </p:blipFill>
        <p:spPr bwMode="auto">
          <a:xfrm>
            <a:off x="802747" y="1700808"/>
            <a:ext cx="7678057" cy="41510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/>
          <p:nvPr/>
        </p:nvSpPr>
        <p:spPr>
          <a:xfrm>
            <a:off x="2267744" y="5951936"/>
            <a:ext cx="4091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La relation entre U et V est:         U=  √3  V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726EAB-66C9-44BD-9969-BA5A0AE70412}" type="datetime1">
              <a:rPr lang="fr-FR" smtClean="0"/>
              <a:t>04/05/2019</a:t>
            </a:fld>
            <a:endParaRPr lang="fr-FR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2634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16C50A-B236-4689-936D-0A099D68CCD3}" type="datetime1">
              <a:rPr lang="fr-FR" smtClean="0"/>
              <a:t>04/05/2019</a:t>
            </a:fld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8</a:t>
            </a:fld>
            <a:endParaRPr lang="fr-FR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0" t="4436" r="12727" b="6371"/>
          <a:stretch/>
        </p:blipFill>
        <p:spPr bwMode="auto">
          <a:xfrm>
            <a:off x="742030" y="332656"/>
            <a:ext cx="7502378" cy="587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719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9</a:t>
            </a:fld>
            <a:endParaRPr lang="fr-FR"/>
          </a:p>
        </p:txBody>
      </p:sp>
      <p:sp>
        <p:nvSpPr>
          <p:cNvPr id="6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Chapitre 4: Courant alternatif triphasé</a:t>
            </a:r>
            <a:endParaRPr lang="fr-FR" sz="3200" dirty="0"/>
          </a:p>
        </p:txBody>
      </p:sp>
      <p:cxnSp>
        <p:nvCxnSpPr>
          <p:cNvPr id="7" name="Connecteur droit avec flèche 6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19672" y="1063468"/>
            <a:ext cx="2396481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Exemple 1</a:t>
            </a:r>
            <a:endParaRPr lang="fr-FR" dirty="0"/>
          </a:p>
        </p:txBody>
      </p:sp>
      <p:sp>
        <p:nvSpPr>
          <p:cNvPr id="9" name="ZoneTexte 8"/>
          <p:cNvSpPr txBox="1"/>
          <p:nvPr/>
        </p:nvSpPr>
        <p:spPr>
          <a:xfrm>
            <a:off x="251520" y="1988840"/>
            <a:ext cx="795884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Le réseau de distribution </a:t>
            </a:r>
            <a:r>
              <a:rPr lang="fr-FR" dirty="0" err="1" smtClean="0"/>
              <a:t>Sonelgaz</a:t>
            </a:r>
            <a:r>
              <a:rPr lang="fr-FR" dirty="0" smtClean="0"/>
              <a:t> de l’ Algérie produit une tension simple de 230V</a:t>
            </a:r>
          </a:p>
          <a:p>
            <a:r>
              <a:rPr lang="fr-FR" dirty="0" smtClean="0"/>
              <a:t>1  - Calculer </a:t>
            </a:r>
            <a:r>
              <a:rPr lang="fr-FR" dirty="0" err="1" smtClean="0"/>
              <a:t>U</a:t>
            </a:r>
            <a:r>
              <a:rPr lang="fr-FR" baseline="-25000" dirty="0" err="1" smtClean="0"/>
              <a:t>eff</a:t>
            </a:r>
            <a:r>
              <a:rPr lang="fr-FR" baseline="-25000" dirty="0" smtClean="0"/>
              <a:t> </a:t>
            </a:r>
          </a:p>
          <a:p>
            <a:r>
              <a:rPr lang="fr-FR" dirty="0" smtClean="0"/>
              <a:t>2 – Calculer la valeur maximum de U et V,</a:t>
            </a:r>
          </a:p>
          <a:p>
            <a:endParaRPr lang="fr-FR" dirty="0" smtClean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100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10</a:t>
            </a:fld>
            <a:endParaRPr lang="fr-FR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33" t="29647" r="55094" b="17757"/>
          <a:stretch/>
        </p:blipFill>
        <p:spPr bwMode="auto">
          <a:xfrm>
            <a:off x="5148064" y="2132856"/>
            <a:ext cx="3592264" cy="3783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835696" y="1063468"/>
            <a:ext cx="3096344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Récepteurs triphasés équilibrés</a:t>
            </a:r>
            <a:endParaRPr lang="fr-FR" dirty="0"/>
          </a:p>
        </p:txBody>
      </p:sp>
      <p:sp>
        <p:nvSpPr>
          <p:cNvPr id="2" name="ZoneTexte 1"/>
          <p:cNvSpPr txBox="1"/>
          <p:nvPr/>
        </p:nvSpPr>
        <p:spPr>
          <a:xfrm>
            <a:off x="337569" y="2564904"/>
            <a:ext cx="446449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u="sng" dirty="0" smtClean="0">
                <a:solidFill>
                  <a:srgbClr val="FF0000"/>
                </a:solidFill>
              </a:rPr>
              <a:t>Récepteurs triphasés</a:t>
            </a:r>
            <a:r>
              <a:rPr lang="fr-FR" dirty="0" smtClean="0"/>
              <a:t>: ils sont constitués des trois éléments d’impédance Z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 smtClean="0"/>
              <a:t>Les 3 éléments (Z) sont identiques (équilibrés)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u="sng" dirty="0" smtClean="0">
                <a:solidFill>
                  <a:srgbClr val="FF0000"/>
                </a:solidFill>
              </a:rPr>
              <a:t>Courants par phase (J):</a:t>
            </a:r>
            <a:r>
              <a:rPr lang="fr-FR" dirty="0" smtClean="0"/>
              <a:t> circulent dans les éléments Z du récepteur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u="sng" dirty="0" smtClean="0">
                <a:solidFill>
                  <a:srgbClr val="FF0000"/>
                </a:solidFill>
              </a:rPr>
              <a:t>Courants en ligne (I): </a:t>
            </a:r>
            <a:r>
              <a:rPr lang="fr-FR" dirty="0" smtClean="0"/>
              <a:t>circulent dans le réseau,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2012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11</a:t>
            </a:fld>
            <a:endParaRPr lang="fr-FR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8" t="26786" r="16559" b="6250"/>
          <a:stretch/>
        </p:blipFill>
        <p:spPr bwMode="auto">
          <a:xfrm>
            <a:off x="611560" y="1844823"/>
            <a:ext cx="7776864" cy="43672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835696" y="1063468"/>
            <a:ext cx="3096344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Récepteurs triphasés équilibrés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4119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12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0" t="33432" r="59619" b="34922"/>
          <a:stretch/>
        </p:blipFill>
        <p:spPr bwMode="auto">
          <a:xfrm>
            <a:off x="2483768" y="1916832"/>
            <a:ext cx="2520280" cy="1938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42791" y="1811814"/>
            <a:ext cx="1664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Couplage étoile</a:t>
            </a:r>
            <a:endParaRPr lang="fr-FR" b="1" u="sng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12" t="34871" r="18096" b="35087"/>
          <a:stretch/>
        </p:blipFill>
        <p:spPr bwMode="auto">
          <a:xfrm>
            <a:off x="5724128" y="1947117"/>
            <a:ext cx="3257377" cy="190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315" t="66617" r="21443" b="6597"/>
          <a:stretch/>
        </p:blipFill>
        <p:spPr bwMode="auto">
          <a:xfrm>
            <a:off x="593732" y="4221088"/>
            <a:ext cx="7968343" cy="195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5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13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Chapitre 4: Courant 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7" t="43873" r="56933" b="14064"/>
          <a:stretch/>
        </p:blipFill>
        <p:spPr bwMode="auto">
          <a:xfrm>
            <a:off x="340724" y="2215961"/>
            <a:ext cx="2989943" cy="3077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190" t="37500" r="17228" b="27183"/>
          <a:stretch/>
        </p:blipFill>
        <p:spPr bwMode="auto">
          <a:xfrm>
            <a:off x="3402837" y="4077072"/>
            <a:ext cx="4499430" cy="2583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12" t="34871" r="18096" b="35087"/>
          <a:stretch/>
        </p:blipFill>
        <p:spPr bwMode="auto">
          <a:xfrm>
            <a:off x="5322070" y="1947117"/>
            <a:ext cx="3257377" cy="190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42791" y="1811814"/>
            <a:ext cx="16643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Couplage étoile</a:t>
            </a:r>
            <a:endParaRPr lang="fr-FR" b="1" u="sng" dirty="0"/>
          </a:p>
        </p:txBody>
      </p:sp>
    </p:spTree>
    <p:extLst>
      <p:ext uri="{BB962C8B-B14F-4D97-AF65-F5344CB8AC3E}">
        <p14:creationId xmlns:p14="http://schemas.microsoft.com/office/powerpoint/2010/main" val="41715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14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12" t="34871" r="18096" b="35087"/>
          <a:stretch/>
        </p:blipFill>
        <p:spPr bwMode="auto">
          <a:xfrm>
            <a:off x="5322070" y="1947117"/>
            <a:ext cx="3257377" cy="1904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42791" y="1811814"/>
            <a:ext cx="2753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Puissances en mode  étoile</a:t>
            </a:r>
            <a:endParaRPr lang="fr-FR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/>
              <p:cNvSpPr txBox="1"/>
              <p:nvPr/>
            </p:nvSpPr>
            <p:spPr>
              <a:xfrm>
                <a:off x="487761" y="2348880"/>
                <a:ext cx="4660303" cy="2872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Le récepteur triphasé est constitué de trois dipôles consommant les mêmes puissances: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𝑎𝑐𝑡𝑖𝑣𝑒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𝑉𝐼𝑐𝑜𝑠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𝑟</m:t>
                        </m:r>
                        <m:r>
                          <a:rPr lang="fr-FR" b="0" i="1" smtClean="0">
                            <a:latin typeface="Cambria Math"/>
                          </a:rPr>
                          <m:t>é</m:t>
                        </m:r>
                        <m:r>
                          <a:rPr lang="fr-FR" b="0" i="1" smtClean="0">
                            <a:latin typeface="Cambria Math"/>
                          </a:rPr>
                          <m:t>𝑎𝑐𝑡𝑖𝑣𝑒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𝑉𝐼𝑠𝑖𝑛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="0" dirty="0" smtClean="0">
                  <a:ea typeface="Cambria Math"/>
                </a:endParaRPr>
              </a:p>
              <a:p>
                <a:endParaRPr lang="fr-FR" b="1" dirty="0" smtClean="0">
                  <a:solidFill>
                    <a:srgbClr val="FF0000"/>
                  </a:solidFill>
                </a:endParaRPr>
              </a:p>
              <a:p>
                <a:r>
                  <a:rPr lang="fr-FR" b="1" dirty="0" smtClean="0">
                    <a:solidFill>
                      <a:srgbClr val="FF0000"/>
                    </a:solidFill>
                  </a:rPr>
                  <a:t>Donc</a:t>
                </a:r>
                <a:r>
                  <a:rPr lang="fr-FR" dirty="0" smtClean="0"/>
                  <a:t> P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 3 VI cos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 smtClean="0"/>
              </a:p>
              <a:p>
                <a:r>
                  <a:rPr lang="fr-FR" baseline="-25000" dirty="0"/>
                  <a:t> </a:t>
                </a:r>
                <a:r>
                  <a:rPr lang="fr-FR" baseline="-25000" dirty="0" smtClean="0"/>
                  <a:t>              </a:t>
                </a:r>
                <a:r>
                  <a:rPr lang="fr-FR" dirty="0" err="1" smtClean="0"/>
                  <a:t>Q</a:t>
                </a:r>
                <a:r>
                  <a:rPr lang="fr-FR" baseline="-25000" dirty="0" err="1" smtClean="0"/>
                  <a:t>t</a:t>
                </a:r>
                <a:r>
                  <a:rPr lang="fr-FR" dirty="0" smtClean="0"/>
                  <a:t>=3VIsin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dirty="0" smtClean="0"/>
              </a:p>
              <a:p>
                <a:r>
                  <a:rPr lang="fr-FR" dirty="0" smtClean="0"/>
                  <a:t>           S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fr-FR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fr-FR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fr-FR" b="0" i="1" smtClean="0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e>
                          <m:sup>
                            <m:r>
                              <a:rPr lang="fr-FR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fr-FR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fr-FR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b="0" i="1" smtClean="0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fr-FR" b="0" i="1" smtClean="0">
                                <a:latin typeface="Cambria Math"/>
                              </a:rPr>
                              <m:t>𝑡</m:t>
                            </m:r>
                          </m:sub>
                        </m:sSub>
                        <m:r>
                          <a:rPr lang="fr-FR" b="0" i="1" smtClean="0">
                            <a:latin typeface="Cambria Math"/>
                          </a:rPr>
                          <m:t>²</m:t>
                        </m:r>
                      </m:e>
                    </m:rad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3</m:t>
                    </m:r>
                    <m:r>
                      <a:rPr lang="fr-FR" b="0" i="1" smtClean="0">
                        <a:latin typeface="Cambria Math"/>
                      </a:rPr>
                      <m:t>𝑉𝐼</m:t>
                    </m:r>
                  </m:oMath>
                </a14:m>
                <a:r>
                  <a:rPr lang="fr-FR" dirty="0"/>
                  <a:t>	</a:t>
                </a:r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61" y="2348880"/>
                <a:ext cx="4660303" cy="2872005"/>
              </a:xfrm>
              <a:prstGeom prst="rect">
                <a:avLst/>
              </a:prstGeom>
              <a:blipFill rotWithShape="1">
                <a:blip r:embed="rId3"/>
                <a:stretch>
                  <a:fillRect l="-1047" t="-10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06948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15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33929" r="57052" b="36111"/>
          <a:stretch/>
        </p:blipFill>
        <p:spPr bwMode="auto">
          <a:xfrm>
            <a:off x="580571" y="2060848"/>
            <a:ext cx="3338286" cy="219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239" t="34275" r="17984" b="36955"/>
          <a:stretch/>
        </p:blipFill>
        <p:spPr bwMode="auto">
          <a:xfrm>
            <a:off x="5123543" y="2278743"/>
            <a:ext cx="3614057" cy="2104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42791" y="1811814"/>
            <a:ext cx="1879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Couplage Triangle</a:t>
            </a:r>
            <a:endParaRPr lang="fr-FR" b="1" u="sng" dirty="0"/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65675" r="21244" b="8334"/>
          <a:stretch/>
        </p:blipFill>
        <p:spPr bwMode="auto">
          <a:xfrm>
            <a:off x="611560" y="4509120"/>
            <a:ext cx="7997372" cy="1901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159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16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Rectangle 9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1" name="ZoneTexte 10"/>
          <p:cNvSpPr txBox="1"/>
          <p:nvPr/>
        </p:nvSpPr>
        <p:spPr>
          <a:xfrm>
            <a:off x="742791" y="1811814"/>
            <a:ext cx="1879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Couplage Triangle</a:t>
            </a:r>
            <a:endParaRPr lang="fr-FR" b="1" u="sng" dirty="0"/>
          </a:p>
        </p:txBody>
      </p:sp>
      <p:pic>
        <p:nvPicPr>
          <p:cNvPr id="13319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799" y="1980256"/>
            <a:ext cx="4353610" cy="25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530" y="2254701"/>
            <a:ext cx="157162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81" y="3645024"/>
            <a:ext cx="2986430" cy="2537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948" t="33532" r="16559" b="12698"/>
          <a:stretch/>
        </p:blipFill>
        <p:spPr bwMode="auto">
          <a:xfrm>
            <a:off x="3635896" y="2420888"/>
            <a:ext cx="5268686" cy="3933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7380312" y="242088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A</a:t>
            </a:r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5539397" y="2897182"/>
            <a:ext cx="3287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B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7446804" y="4036422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/>
              <a:t>C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71598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17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46999" y="280958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79184" y="1433085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1827119" y="1083777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734214" y="1832123"/>
            <a:ext cx="18791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Couplage Triangle</a:t>
            </a:r>
            <a:endParaRPr lang="fr-FR" b="1" u="sng" dirty="0"/>
          </a:p>
        </p:txBody>
      </p:sp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7" t="35318" r="53706" b="19047"/>
          <a:stretch/>
        </p:blipFill>
        <p:spPr bwMode="auto">
          <a:xfrm>
            <a:off x="323528" y="2583542"/>
            <a:ext cx="3526973" cy="333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880" t="33219" r="18319" b="19494"/>
          <a:stretch/>
        </p:blipFill>
        <p:spPr bwMode="auto">
          <a:xfrm>
            <a:off x="3995936" y="3140968"/>
            <a:ext cx="4397828" cy="34591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33929" r="57052" b="36111"/>
          <a:stretch/>
        </p:blipFill>
        <p:spPr bwMode="auto">
          <a:xfrm>
            <a:off x="5652120" y="1371809"/>
            <a:ext cx="2524684" cy="165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5606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18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Modes de groupements des phases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42791" y="1811814"/>
            <a:ext cx="2946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Puissances en mode  triangle</a:t>
            </a:r>
            <a:endParaRPr lang="fr-FR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/>
              <p:cNvSpPr txBox="1"/>
              <p:nvPr/>
            </p:nvSpPr>
            <p:spPr>
              <a:xfrm>
                <a:off x="487761" y="2348880"/>
                <a:ext cx="4660303" cy="287200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dirty="0" smtClean="0"/>
                  <a:t>Le récepteur triphasé est constitué de trois dipôles consommant les mêmes puissances: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𝑃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𝑎𝑐𝑡𝑖𝑣𝑒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𝑈𝐽𝑐𝑜𝑠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="0" dirty="0" smtClean="0">
                  <a:ea typeface="Cambria Math"/>
                </a:endParaRP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b="0" i="1" smtClean="0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i="1">
                            <a:latin typeface="Cambria Math"/>
                          </a:rPr>
                          <m:t>1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fr-FR" dirty="0" smtClean="0"/>
                  <a:t>=</a:t>
                </a:r>
                <a:r>
                  <a:rPr lang="fr-FR" dirty="0"/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i="1">
                            <a:latin typeface="Cambria Math"/>
                          </a:rPr>
                        </m:ctrlPr>
                      </m:sSubPr>
                      <m:e>
                        <m:r>
                          <a:rPr lang="fr-FR" i="1">
                            <a:latin typeface="Cambria Math"/>
                          </a:rPr>
                          <m:t>𝑄</m:t>
                        </m:r>
                      </m:e>
                      <m:sub>
                        <m:r>
                          <a:rPr lang="fr-FR" b="0" i="1" smtClean="0">
                            <a:latin typeface="Cambria Math"/>
                          </a:rPr>
                          <m:t>𝑟</m:t>
                        </m:r>
                        <m:r>
                          <a:rPr lang="fr-FR" b="0" i="1" smtClean="0">
                            <a:latin typeface="Cambria Math"/>
                          </a:rPr>
                          <m:t>é</m:t>
                        </m:r>
                        <m:r>
                          <a:rPr lang="fr-FR" b="0" i="1" smtClean="0">
                            <a:latin typeface="Cambria Math"/>
                          </a:rPr>
                          <m:t>𝑎𝑐𝑡𝑖𝑣𝑒</m:t>
                        </m:r>
                      </m:sub>
                    </m:sSub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𝑈𝐽𝑠𝑖𝑛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="0" dirty="0" smtClean="0">
                  <a:ea typeface="Cambria Math"/>
                </a:endParaRPr>
              </a:p>
              <a:p>
                <a:endParaRPr lang="fr-FR" b="1" dirty="0" smtClean="0">
                  <a:solidFill>
                    <a:srgbClr val="FF0000"/>
                  </a:solidFill>
                </a:endParaRPr>
              </a:p>
              <a:p>
                <a:r>
                  <a:rPr lang="fr-FR" b="1" dirty="0" smtClean="0">
                    <a:solidFill>
                      <a:srgbClr val="FF0000"/>
                    </a:solidFill>
                  </a:rPr>
                  <a:t>Donc</a:t>
                </a:r>
                <a:r>
                  <a:rPr lang="fr-FR" dirty="0" smtClean="0"/>
                  <a:t> P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 3 UJ cos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 smtClean="0"/>
              </a:p>
              <a:p>
                <a:r>
                  <a:rPr lang="fr-FR" baseline="-25000" dirty="0"/>
                  <a:t> </a:t>
                </a:r>
                <a:r>
                  <a:rPr lang="fr-FR" baseline="-25000" dirty="0" smtClean="0"/>
                  <a:t>              </a:t>
                </a:r>
                <a:r>
                  <a:rPr lang="fr-FR" dirty="0" err="1" smtClean="0"/>
                  <a:t>Q</a:t>
                </a:r>
                <a:r>
                  <a:rPr lang="fr-FR" baseline="-25000" dirty="0" err="1" smtClean="0"/>
                  <a:t>t</a:t>
                </a:r>
                <a:r>
                  <a:rPr lang="fr-FR" dirty="0" smtClean="0"/>
                  <a:t>=3UJsin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dirty="0" smtClean="0"/>
              </a:p>
              <a:p>
                <a:r>
                  <a:rPr lang="fr-FR" dirty="0" smtClean="0"/>
                  <a:t>           S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fr-FR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fr-FR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fr-FR" b="0" i="1" smtClean="0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e>
                          <m:sup>
                            <m:r>
                              <a:rPr lang="fr-FR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fr-FR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fr-FR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b="0" i="1" smtClean="0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fr-FR" b="0" i="1" smtClean="0">
                                <a:latin typeface="Cambria Math"/>
                              </a:rPr>
                              <m:t>𝑡</m:t>
                            </m:r>
                          </m:sub>
                        </m:sSub>
                        <m:r>
                          <a:rPr lang="fr-FR" b="0" i="1" smtClean="0">
                            <a:latin typeface="Cambria Math"/>
                          </a:rPr>
                          <m:t>²</m:t>
                        </m:r>
                      </m:e>
                    </m:rad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3</m:t>
                    </m:r>
                    <m:r>
                      <a:rPr lang="fr-FR" b="0" i="1" smtClean="0">
                        <a:latin typeface="Cambria Math"/>
                      </a:rPr>
                      <m:t>𝑈𝐽</m:t>
                    </m:r>
                  </m:oMath>
                </a14:m>
                <a:r>
                  <a:rPr lang="fr-FR" dirty="0"/>
                  <a:t>	</a:t>
                </a:r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761" y="2348880"/>
                <a:ext cx="4660303" cy="2872005"/>
              </a:xfrm>
              <a:prstGeom prst="rect">
                <a:avLst/>
              </a:prstGeom>
              <a:blipFill rotWithShape="1">
                <a:blip r:embed="rId2"/>
                <a:stretch>
                  <a:fillRect l="-1047" t="-1062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91" t="33929" r="57052" b="36111"/>
          <a:stretch/>
        </p:blipFill>
        <p:spPr bwMode="auto">
          <a:xfrm>
            <a:off x="5364088" y="1845598"/>
            <a:ext cx="3338286" cy="2191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662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8EB13C-A380-4751-B595-280AB24E978C}" type="datetime1">
              <a:rPr lang="fr-FR" smtClean="0"/>
              <a:t>04/05/2019</a:t>
            </a:fld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5AA89-0CF0-49F9-9B68-BD3E71D5D209}" type="slidenum">
              <a:rPr lang="fr-FR" smtClean="0"/>
              <a:t>19</a:t>
            </a:fld>
            <a:endParaRPr lang="fr-FR"/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755576" y="260649"/>
            <a:ext cx="77724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 smtClean="0"/>
              <a:t>Courant </a:t>
            </a:r>
            <a:r>
              <a:rPr lang="fr-FR" sz="3200" dirty="0" smtClean="0"/>
              <a:t>alternatif triphasé</a:t>
            </a:r>
            <a:endParaRPr lang="fr-FR" sz="3200" dirty="0"/>
          </a:p>
        </p:txBody>
      </p:sp>
      <p:cxnSp>
        <p:nvCxnSpPr>
          <p:cNvPr id="8" name="Connecteur droit avec flèche 7"/>
          <p:cNvCxnSpPr/>
          <p:nvPr/>
        </p:nvCxnSpPr>
        <p:spPr>
          <a:xfrm>
            <a:off x="487761" y="1412776"/>
            <a:ext cx="1059903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1835696" y="1063468"/>
            <a:ext cx="3600400" cy="5760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Puissances en régime triphasé équilibré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>
            <a:off x="742791" y="1811814"/>
            <a:ext cx="2946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Puissances en mode  triangle</a:t>
            </a:r>
            <a:endParaRPr lang="fr-FR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oneTexte 1"/>
              <p:cNvSpPr txBox="1"/>
              <p:nvPr/>
            </p:nvSpPr>
            <p:spPr>
              <a:xfrm>
                <a:off x="107504" y="2218625"/>
                <a:ext cx="4534272" cy="20955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b="1" dirty="0" smtClean="0">
                    <a:solidFill>
                      <a:srgbClr val="FF0000"/>
                    </a:solidFill>
                  </a:rPr>
                  <a:t>	 I=</a:t>
                </a:r>
                <a:r>
                  <a:rPr lang="fr-FR" b="1" dirty="0">
                    <a:solidFill>
                      <a:srgbClr val="FF0000"/>
                    </a:solidFill>
                  </a:rPr>
                  <a:t>√</a:t>
                </a:r>
                <a:r>
                  <a:rPr lang="fr-FR" b="1" dirty="0" smtClean="0">
                    <a:solidFill>
                      <a:srgbClr val="FF0000"/>
                    </a:solidFill>
                  </a:rPr>
                  <a:t>3J</a:t>
                </a:r>
              </a:p>
              <a:p>
                <a:r>
                  <a:rPr lang="fr-FR" dirty="0" smtClean="0"/>
                  <a:t>P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 3 UJ cos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  <m:r>
                      <a:rPr lang="fr-FR" b="0" i="0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fr-FR">
                        <a:latin typeface="Cambria Math"/>
                        <a:ea typeface="Cambria Math"/>
                      </a:rPr>
                      <m:t>3</m:t>
                    </m:r>
                    <m:r>
                      <m:rPr>
                        <m:sty m:val="p"/>
                      </m:rPr>
                      <a:rPr lang="fr-FR" b="0" i="0" smtClean="0">
                        <a:latin typeface="Cambria Math"/>
                        <a:ea typeface="Cambria Math"/>
                      </a:rPr>
                      <m:t>U</m:t>
                    </m:r>
                    <m:d>
                      <m:dPr>
                        <m:ctrlPr>
                          <a:rPr lang="fr-FR" i="1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fr-FR" i="1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fr-FR" b="0" i="0" smtClean="0">
                                <a:latin typeface="Cambria Math"/>
                                <a:ea typeface="Cambria Math"/>
                              </a:rPr>
                              <m:t>I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fr-FR" i="1">
                                    <a:latin typeface="Cambria Math"/>
                                    <a:ea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fr-FR" i="1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e>
                            </m:rad>
                          </m:den>
                        </m:f>
                      </m:e>
                    </m:d>
                    <m:r>
                      <a:rPr lang="fr-FR" i="1">
                        <a:latin typeface="Cambria Math"/>
                        <a:ea typeface="Cambria Math"/>
                      </a:rPr>
                      <m:t> 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  <m:r>
                      <a:rPr lang="fr-FR" b="0" i="0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</m:rad>
                    <m:r>
                      <m:rPr>
                        <m:nor/>
                      </m:rPr>
                      <a:rPr lang="fr-FR" dirty="0"/>
                      <m:t>U</m:t>
                    </m:r>
                    <m:r>
                      <m:rPr>
                        <m:nor/>
                      </m:rPr>
                      <a:rPr lang="fr-FR" b="0" i="0" dirty="0" smtClean="0"/>
                      <m:t>I</m:t>
                    </m:r>
                    <m:r>
                      <m:rPr>
                        <m:nor/>
                      </m:rPr>
                      <a:rPr lang="fr-FR" dirty="0"/>
                      <m:t> </m:t>
                    </m:r>
                    <m:r>
                      <m:rPr>
                        <m:nor/>
                      </m:rPr>
                      <a:rPr lang="fr-FR" dirty="0"/>
                      <m:t>cos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/>
              </a:p>
              <a:p>
                <a:endParaRPr lang="fr-FR" baseline="-25000" dirty="0" smtClean="0"/>
              </a:p>
              <a:p>
                <a:r>
                  <a:rPr lang="fr-FR" baseline="-25000" dirty="0"/>
                  <a:t> </a:t>
                </a:r>
                <a:r>
                  <a:rPr lang="fr-FR" baseline="-25000" dirty="0" smtClean="0"/>
                  <a:t>              </a:t>
                </a:r>
                <a:r>
                  <a:rPr lang="fr-FR" dirty="0" err="1" smtClean="0"/>
                  <a:t>Q</a:t>
                </a:r>
                <a:r>
                  <a:rPr lang="fr-FR" baseline="-25000" dirty="0" err="1" smtClean="0"/>
                  <a:t>t</a:t>
                </a:r>
                <a:r>
                  <a:rPr lang="fr-FR" dirty="0" smtClean="0"/>
                  <a:t>=3UJsin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dirty="0" smtClean="0"/>
              </a:p>
              <a:p>
                <a:r>
                  <a:rPr lang="fr-FR" dirty="0" smtClean="0"/>
                  <a:t>           S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fr-FR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fr-FR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fr-FR" b="0" i="1" smtClean="0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e>
                          <m:sup>
                            <m:r>
                              <a:rPr lang="fr-FR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fr-FR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fr-FR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b="0" i="1" smtClean="0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fr-FR" b="0" i="1" smtClean="0">
                                <a:latin typeface="Cambria Math"/>
                              </a:rPr>
                              <m:t>𝑡</m:t>
                            </m:r>
                          </m:sub>
                        </m:sSub>
                        <m:r>
                          <a:rPr lang="fr-FR" b="0" i="1" smtClean="0">
                            <a:latin typeface="Cambria Math"/>
                          </a:rPr>
                          <m:t>²</m:t>
                        </m:r>
                      </m:e>
                    </m:rad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3</m:t>
                    </m:r>
                    <m:r>
                      <a:rPr lang="fr-FR" b="0" i="1" smtClean="0">
                        <a:latin typeface="Cambria Math"/>
                      </a:rPr>
                      <m:t>𝑈𝐽</m:t>
                    </m:r>
                  </m:oMath>
                </a14:m>
                <a:r>
                  <a:rPr lang="fr-FR" dirty="0"/>
                  <a:t>	</a:t>
                </a:r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2" name="ZoneText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2218625"/>
                <a:ext cx="4534272" cy="2095510"/>
              </a:xfrm>
              <a:prstGeom prst="rect">
                <a:avLst/>
              </a:prstGeom>
              <a:blipFill rotWithShape="1">
                <a:blip r:embed="rId2"/>
                <a:stretch>
                  <a:fillRect l="-1211" t="-145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ZoneTexte 10"/>
          <p:cNvSpPr txBox="1"/>
          <p:nvPr/>
        </p:nvSpPr>
        <p:spPr>
          <a:xfrm>
            <a:off x="5249132" y="1795859"/>
            <a:ext cx="2753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Puissances en mode  étoile</a:t>
            </a:r>
            <a:endParaRPr lang="fr-FR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oneTexte 13"/>
              <p:cNvSpPr txBox="1"/>
              <p:nvPr/>
            </p:nvSpPr>
            <p:spPr>
              <a:xfrm>
                <a:off x="4107904" y="2240770"/>
                <a:ext cx="5036096" cy="20955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b="1" dirty="0" smtClean="0">
                    <a:solidFill>
                      <a:srgbClr val="FF0000"/>
                    </a:solidFill>
                  </a:rPr>
                  <a:t>	U=√3V</a:t>
                </a:r>
              </a:p>
              <a:p>
                <a:r>
                  <a:rPr lang="fr-FR" dirty="0" smtClean="0"/>
                  <a:t>          P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 3 VI cos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  <m:r>
                      <a:rPr lang="fr-FR" b="0" i="0" smtClean="0">
                        <a:latin typeface="Cambria Math"/>
                        <a:ea typeface="Cambria Math"/>
                      </a:rPr>
                      <m:t>=</m:t>
                    </m:r>
                    <m:r>
                      <a:rPr lang="fr-FR" b="0" i="0" smtClean="0">
                        <a:latin typeface="Cambria Math"/>
                        <a:ea typeface="Cambria Math"/>
                      </a:rPr>
                      <m:t>3</m:t>
                    </m:r>
                    <m:d>
                      <m:dPr>
                        <m:ctrlPr>
                          <a:rPr lang="fr-FR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fr-FR" b="0" i="1" smtClean="0">
                                <a:latin typeface="Cambria Math"/>
                                <a:ea typeface="Cambria Math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fr-FR" b="0" i="0" smtClean="0">
                                <a:latin typeface="Cambria Math"/>
                                <a:ea typeface="Cambria Math"/>
                              </a:rPr>
                              <m:t>U</m:t>
                            </m:r>
                          </m:num>
                          <m:den>
                            <m:rad>
                              <m:radPr>
                                <m:degHide m:val="on"/>
                                <m:ctrlPr>
                                  <a:rPr lang="fr-FR" b="0" i="1" smtClean="0">
                                    <a:latin typeface="Cambria Math"/>
                                    <a:ea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fr-FR" b="0" i="1" smtClean="0">
                                    <a:latin typeface="Cambria Math"/>
                                    <a:ea typeface="Cambria Math"/>
                                  </a:rPr>
                                  <m:t>3</m:t>
                                </m:r>
                              </m:e>
                            </m:rad>
                          </m:den>
                        </m:f>
                      </m:e>
                    </m:d>
                    <m:r>
                      <a:rPr lang="fr-FR" b="0" i="1" smtClean="0">
                        <a:latin typeface="Cambria Math"/>
                        <a:ea typeface="Cambria Math"/>
                      </a:rPr>
                      <m:t>𝐼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 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𝑐𝑜𝑠</m:t>
                    </m:r>
                    <m:r>
                      <a:rPr lang="fr-FR" b="0" i="1" smtClean="0">
                        <a:latin typeface="Cambria Math"/>
                        <a:ea typeface="Cambria Math"/>
                      </a:rPr>
                      <m:t>𝜑</m:t>
                    </m:r>
                    <m:r>
                      <a:rPr lang="fr-FR" b="0" i="0" smtClean="0">
                        <a:latin typeface="Cambria Math"/>
                        <a:ea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b="0" i="1" smtClean="0">
                            <a:latin typeface="Cambria Math"/>
                            <a:ea typeface="Cambria Math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latin typeface="Cambria Math"/>
                            <a:ea typeface="Cambria Math"/>
                          </a:rPr>
                          <m:t>3</m:t>
                        </m:r>
                      </m:e>
                    </m:rad>
                    <m:r>
                      <m:rPr>
                        <m:nor/>
                      </m:rPr>
                      <a:rPr lang="fr-FR" dirty="0"/>
                      <m:t>U</m:t>
                    </m:r>
                    <m:r>
                      <m:rPr>
                        <m:nor/>
                      </m:rPr>
                      <a:rPr lang="fr-FR" b="0" i="0" dirty="0" smtClean="0"/>
                      <m:t>I</m:t>
                    </m:r>
                    <m:r>
                      <m:rPr>
                        <m:nor/>
                      </m:rPr>
                      <a:rPr lang="fr-FR" dirty="0"/>
                      <m:t> </m:t>
                    </m:r>
                    <m:r>
                      <m:rPr>
                        <m:nor/>
                      </m:rPr>
                      <a:rPr lang="fr-FR" dirty="0"/>
                      <m:t>cos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/>
              </a:p>
              <a:p>
                <a:endParaRPr lang="fr-FR" baseline="-25000" dirty="0" smtClean="0"/>
              </a:p>
              <a:p>
                <a:r>
                  <a:rPr lang="fr-FR" baseline="-25000" dirty="0"/>
                  <a:t> </a:t>
                </a:r>
                <a:r>
                  <a:rPr lang="fr-FR" baseline="-25000" dirty="0" smtClean="0"/>
                  <a:t>              </a:t>
                </a:r>
                <a:r>
                  <a:rPr lang="fr-FR" dirty="0" err="1" smtClean="0"/>
                  <a:t>Q</a:t>
                </a:r>
                <a:r>
                  <a:rPr lang="fr-FR" baseline="-25000" dirty="0" err="1" smtClean="0"/>
                  <a:t>t</a:t>
                </a:r>
                <a:r>
                  <a:rPr lang="fr-FR" dirty="0" smtClean="0"/>
                  <a:t>=3VIsin</a:t>
                </a:r>
                <a14:m>
                  <m:oMath xmlns:m="http://schemas.openxmlformats.org/officeDocument/2006/math"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dirty="0" smtClean="0"/>
              </a:p>
              <a:p>
                <a:r>
                  <a:rPr lang="fr-FR" dirty="0" smtClean="0"/>
                  <a:t>           S</a:t>
                </a:r>
                <a:r>
                  <a:rPr lang="fr-FR" baseline="-25000" dirty="0" smtClean="0"/>
                  <a:t>t</a:t>
                </a:r>
                <a:r>
                  <a:rPr lang="fr-FR" dirty="0" smtClean="0"/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smtClean="0">
                            <a:latin typeface="Cambria Math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fr-FR" i="1" smtClean="0">
                                <a:latin typeface="Cambria Math"/>
                              </a:rPr>
                            </m:ctrlPr>
                          </m:sSupPr>
                          <m:e>
                            <m:sSub>
                              <m:sSubPr>
                                <m:ctrlPr>
                                  <a:rPr lang="fr-FR" i="1" smtClean="0">
                                    <a:latin typeface="Cambria Math"/>
                                  </a:rPr>
                                </m:ctrlPr>
                              </m:sSubPr>
                              <m:e>
                                <m:r>
                                  <a:rPr lang="fr-FR" b="0" i="1" smtClean="0">
                                    <a:latin typeface="Cambria Math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fr-FR" b="0" i="1" smtClean="0">
                                    <a:latin typeface="Cambria Math"/>
                                  </a:rPr>
                                  <m:t>𝑡</m:t>
                                </m:r>
                              </m:sub>
                            </m:sSub>
                          </m:e>
                          <m:sup>
                            <m:r>
                              <a:rPr lang="fr-FR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  <m:r>
                          <a:rPr lang="fr-FR" b="0" i="1" smtClean="0">
                            <a:latin typeface="Cambria Math"/>
                          </a:rPr>
                          <m:t>+</m:t>
                        </m:r>
                        <m:sSub>
                          <m:sSubPr>
                            <m:ctrlPr>
                              <a:rPr lang="fr-FR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fr-FR" b="0" i="1" smtClean="0">
                                <a:latin typeface="Cambria Math"/>
                              </a:rPr>
                              <m:t>𝑄</m:t>
                            </m:r>
                          </m:e>
                          <m:sub>
                            <m:r>
                              <a:rPr lang="fr-FR" b="0" i="1" smtClean="0">
                                <a:latin typeface="Cambria Math"/>
                              </a:rPr>
                              <m:t>𝑡</m:t>
                            </m:r>
                          </m:sub>
                        </m:sSub>
                        <m:r>
                          <a:rPr lang="fr-FR" b="0" i="1" smtClean="0">
                            <a:latin typeface="Cambria Math"/>
                          </a:rPr>
                          <m:t>²</m:t>
                        </m:r>
                      </m:e>
                    </m:rad>
                    <m:r>
                      <a:rPr lang="fr-FR" b="0" i="1" smtClean="0">
                        <a:latin typeface="Cambria Math"/>
                      </a:rPr>
                      <m:t>=</m:t>
                    </m:r>
                    <m:r>
                      <a:rPr lang="fr-FR" b="0" i="1" smtClean="0">
                        <a:latin typeface="Cambria Math"/>
                      </a:rPr>
                      <m:t>3</m:t>
                    </m:r>
                    <m:r>
                      <a:rPr lang="fr-FR" b="0" i="1" smtClean="0">
                        <a:latin typeface="Cambria Math"/>
                      </a:rPr>
                      <m:t>𝑉𝐼</m:t>
                    </m:r>
                  </m:oMath>
                </a14:m>
                <a:r>
                  <a:rPr lang="fr-FR" dirty="0"/>
                  <a:t>	</a:t>
                </a:r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14" name="ZoneText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07904" y="2240770"/>
                <a:ext cx="5036096" cy="2095510"/>
              </a:xfrm>
              <a:prstGeom prst="rect">
                <a:avLst/>
              </a:prstGeom>
              <a:blipFill rotWithShape="1">
                <a:blip r:embed="rId3"/>
                <a:stretch>
                  <a:fillRect t="-1458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ZoneTexte 14"/>
          <p:cNvSpPr txBox="1"/>
          <p:nvPr/>
        </p:nvSpPr>
        <p:spPr>
          <a:xfrm>
            <a:off x="2741232" y="4074967"/>
            <a:ext cx="33020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u="sng" dirty="0" smtClean="0"/>
              <a:t>Donc, quel que soit le couplage </a:t>
            </a:r>
          </a:p>
          <a:p>
            <a:endParaRPr lang="fr-FR" b="1" u="sng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ZoneTexte 15"/>
              <p:cNvSpPr txBox="1"/>
              <p:nvPr/>
            </p:nvSpPr>
            <p:spPr>
              <a:xfrm>
                <a:off x="2481536" y="4466535"/>
                <a:ext cx="4320480" cy="174028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b="1" dirty="0" smtClean="0">
                    <a:solidFill>
                      <a:srgbClr val="FF0000"/>
                    </a:solidFill>
                  </a:rPr>
                  <a:t>	 </a:t>
                </a:r>
              </a:p>
              <a:p>
                <a:r>
                  <a:rPr lang="fr-FR" dirty="0"/>
                  <a:t> </a:t>
                </a:r>
                <a:r>
                  <a:rPr lang="fr-FR" dirty="0" smtClean="0"/>
                  <a:t>        P=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dirty="0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fr-FR" b="0" i="1" dirty="0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m:rPr>
                        <m:nor/>
                      </m:rPr>
                      <a:rPr lang="fr-FR" dirty="0"/>
                      <m:t> </m:t>
                    </m:r>
                    <m:r>
                      <m:rPr>
                        <m:nor/>
                      </m:rPr>
                      <a:rPr lang="fr-FR" dirty="0"/>
                      <m:t>UI</m:t>
                    </m:r>
                    <m:r>
                      <m:rPr>
                        <m:nor/>
                      </m:rPr>
                      <a:rPr lang="fr-FR" dirty="0"/>
                      <m:t> </m:t>
                    </m:r>
                    <m:r>
                      <m:rPr>
                        <m:nor/>
                      </m:rPr>
                      <a:rPr lang="fr-FR" dirty="0"/>
                      <m:t>cos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/>
              </a:p>
              <a:p>
                <a:endParaRPr lang="fr-FR" baseline="-25000" dirty="0" smtClean="0"/>
              </a:p>
              <a:p>
                <a:r>
                  <a:rPr lang="fr-FR" baseline="-25000" dirty="0"/>
                  <a:t> </a:t>
                </a:r>
                <a:r>
                  <a:rPr lang="fr-FR" baseline="-25000" dirty="0" smtClean="0"/>
                  <a:t>              </a:t>
                </a:r>
                <a:r>
                  <a:rPr lang="fr-FR" dirty="0" smtClean="0"/>
                  <a:t>Q=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fr-FR" i="1" dirty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fr-FR" i="1" dirty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m:rPr>
                        <m:nor/>
                      </m:rPr>
                      <a:rPr lang="fr-FR" dirty="0"/>
                      <m:t> </m:t>
                    </m:r>
                    <m:r>
                      <m:rPr>
                        <m:nor/>
                      </m:rPr>
                      <a:rPr lang="fr-FR" dirty="0"/>
                      <m:t>U</m:t>
                    </m:r>
                    <m:r>
                      <a:rPr lang="fr-FR" b="0" i="1" dirty="0" smtClean="0">
                        <a:latin typeface="Cambria Math"/>
                      </a:rPr>
                      <m:t>𝐼𝑠𝑖𝑛</m:t>
                    </m:r>
                    <m:r>
                      <a:rPr lang="fr-FR" i="1">
                        <a:latin typeface="Cambria Math"/>
                        <a:ea typeface="Cambria Math"/>
                      </a:rPr>
                      <m:t>𝜑</m:t>
                    </m:r>
                  </m:oMath>
                </a14:m>
                <a:endParaRPr lang="fr-FR" baseline="-25000" dirty="0"/>
              </a:p>
              <a:p>
                <a:r>
                  <a:rPr lang="fr-FR" dirty="0" smtClean="0"/>
                  <a:t>           S</a:t>
                </a:r>
                <a14:m>
                  <m:oMath xmlns:m="http://schemas.openxmlformats.org/officeDocument/2006/math">
                    <m:r>
                      <a:rPr lang="fr-FR" b="0" i="1" smtClean="0">
                        <a:latin typeface="Cambria Math"/>
                      </a:rPr>
                      <m:t>=</m:t>
                    </m:r>
                    <m:rad>
                      <m:radPr>
                        <m:degHide m:val="on"/>
                        <m:ctrlPr>
                          <a:rPr lang="fr-FR" b="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fr-FR" b="0" i="1" smtClean="0">
                            <a:latin typeface="Cambria Math"/>
                          </a:rPr>
                          <m:t>3</m:t>
                        </m:r>
                      </m:e>
                    </m:rad>
                    <m:r>
                      <a:rPr lang="fr-FR" b="0" i="1" smtClean="0">
                        <a:latin typeface="Cambria Math"/>
                      </a:rPr>
                      <m:t>𝑈</m:t>
                    </m:r>
                  </m:oMath>
                </a14:m>
                <a:r>
                  <a:rPr lang="fr-FR" dirty="0" smtClean="0"/>
                  <a:t>I</a:t>
                </a:r>
                <a:r>
                  <a:rPr lang="fr-FR" dirty="0"/>
                  <a:t>	</a:t>
                </a:r>
                <a:endParaRPr lang="fr-FR" dirty="0" smtClean="0"/>
              </a:p>
              <a:p>
                <a:endParaRPr lang="fr-FR" dirty="0"/>
              </a:p>
            </p:txBody>
          </p:sp>
        </mc:Choice>
        <mc:Fallback xmlns="">
          <p:sp>
            <p:nvSpPr>
              <p:cNvPr id="16" name="ZoneText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81536" y="4466535"/>
                <a:ext cx="4320480" cy="174028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834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3110</TotalTime>
  <Words>609</Words>
  <Application>Microsoft Office PowerPoint</Application>
  <PresentationFormat>Affichage à l'écran (4:3)</PresentationFormat>
  <Paragraphs>152</Paragraphs>
  <Slides>19</Slides>
  <Notes>2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Thème Office</vt:lpstr>
      <vt:lpstr>Présentation PowerPoint</vt:lpstr>
      <vt:lpstr>Courant alternatif triphasé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Adamian</dc:creator>
  <cp:lastModifiedBy>Adamian</cp:lastModifiedBy>
  <cp:revision>49</cp:revision>
  <dcterms:created xsi:type="dcterms:W3CDTF">2018-11-23T22:20:45Z</dcterms:created>
  <dcterms:modified xsi:type="dcterms:W3CDTF">2019-05-04T20:14:44Z</dcterms:modified>
</cp:coreProperties>
</file>