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342" r:id="rId3"/>
    <p:sldId id="272" r:id="rId4"/>
    <p:sldId id="340" r:id="rId5"/>
    <p:sldId id="329" r:id="rId6"/>
    <p:sldId id="334" r:id="rId7"/>
    <p:sldId id="341" r:id="rId8"/>
    <p:sldId id="324" r:id="rId9"/>
    <p:sldId id="327" r:id="rId10"/>
    <p:sldId id="325" r:id="rId11"/>
    <p:sldId id="275" r:id="rId12"/>
    <p:sldId id="333" r:id="rId13"/>
    <p:sldId id="335" r:id="rId14"/>
    <p:sldId id="286" r:id="rId15"/>
    <p:sldId id="287" r:id="rId16"/>
    <p:sldId id="290" r:id="rId17"/>
    <p:sldId id="297" r:id="rId18"/>
    <p:sldId id="259" r:id="rId19"/>
    <p:sldId id="310" r:id="rId20"/>
    <p:sldId id="311" r:id="rId21"/>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779" autoAdjust="0"/>
    <p:restoredTop sz="99462" autoAdjust="0"/>
  </p:normalViewPr>
  <p:slideViewPr>
    <p:cSldViewPr>
      <p:cViewPr varScale="1">
        <p:scale>
          <a:sx n="64" d="100"/>
          <a:sy n="64" d="100"/>
        </p:scale>
        <p:origin x="1564" y="48"/>
      </p:cViewPr>
      <p:guideLst>
        <p:guide orient="horz" pos="2160"/>
        <p:guide pos="2880"/>
      </p:guideLst>
    </p:cSldViewPr>
  </p:slideViewPr>
  <p:outlineViewPr>
    <p:cViewPr>
      <p:scale>
        <a:sx n="33" d="100"/>
        <a:sy n="33" d="100"/>
      </p:scale>
      <p:origin x="36"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dirty="0"/>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C923EE3-4458-414F-AEFC-D3FFDEEF17B5}" type="datetimeFigureOut">
              <a:rPr lang="fr-FR" smtClean="0"/>
              <a:pPr/>
              <a:t>08/05/2024</a:t>
            </a:fld>
            <a:endParaRPr lang="fr-FR" dirty="0"/>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dirty="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dirty="0"/>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7A839A5-B054-4344-BCE9-3F2643C00A20}" type="slidenum">
              <a:rPr lang="fr-FR" smtClean="0"/>
              <a:pPr/>
              <a:t>‹N°›</a:t>
            </a:fld>
            <a:endParaRPr lang="fr-FR" dirty="0"/>
          </a:p>
        </p:txBody>
      </p:sp>
    </p:spTree>
    <p:extLst>
      <p:ext uri="{BB962C8B-B14F-4D97-AF65-F5344CB8AC3E}">
        <p14:creationId xmlns:p14="http://schemas.microsoft.com/office/powerpoint/2010/main" val="4784923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en-US" sz="1200" dirty="0">
                <a:latin typeface="+mn-lt"/>
              </a:rPr>
              <a:t>glucides, lipides, protides (source d’énergie)</a:t>
            </a:r>
          </a:p>
          <a:p>
            <a:r>
              <a:rPr lang="en-US" sz="1200" dirty="0">
                <a:latin typeface="+mn-lt"/>
              </a:rPr>
              <a:t>Les micronutriments</a:t>
            </a:r>
            <a:r>
              <a:rPr lang="en-US" sz="1200" baseline="0" dirty="0">
                <a:latin typeface="+mn-lt"/>
              </a:rPr>
              <a:t> qui ne jouent aucun role énergétique mais sont idispensbles au maintien de la vie </a:t>
            </a:r>
            <a:endParaRPr lang="fr-FR" dirty="0"/>
          </a:p>
        </p:txBody>
      </p:sp>
      <p:sp>
        <p:nvSpPr>
          <p:cNvPr id="4" name="Espace réservé du numéro de diapositive 3"/>
          <p:cNvSpPr>
            <a:spLocks noGrp="1"/>
          </p:cNvSpPr>
          <p:nvPr>
            <p:ph type="sldNum" sz="quarter" idx="10"/>
          </p:nvPr>
        </p:nvSpPr>
        <p:spPr/>
        <p:txBody>
          <a:bodyPr/>
          <a:lstStyle/>
          <a:p>
            <a:fld id="{B7A839A5-B054-4344-BCE9-3F2643C00A20}" type="slidenum">
              <a:rPr lang="fr-FR" smtClean="0"/>
              <a:pPr/>
              <a:t>3</a:t>
            </a:fld>
            <a:endParaRPr lang="fr-F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100" b="0" i="0" u="none" strike="noStrike" kern="1200" cap="none" spc="0" normalizeH="0" baseline="0" noProof="0" dirty="0">
                <a:ln>
                  <a:noFill/>
                </a:ln>
                <a:solidFill>
                  <a:prstClr val="black"/>
                </a:solidFill>
                <a:effectLst/>
                <a:uLnTx/>
                <a:uFillTx/>
                <a:latin typeface="+mn-lt"/>
                <a:ea typeface="+mn-ea"/>
                <a:cs typeface="+mn-cs"/>
              </a:rPr>
              <a:t>Les apports en énergie proviennent des nutriments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dirty="0">
                <a:ln>
                  <a:noFill/>
                </a:ln>
                <a:solidFill>
                  <a:prstClr val="black"/>
                </a:solidFill>
                <a:effectLst/>
                <a:uLnTx/>
                <a:uFillTx/>
                <a:latin typeface="+mn-lt"/>
                <a:ea typeface="+mn-ea"/>
                <a:cs typeface="+mn-cs"/>
              </a:rPr>
              <a:t>-    1 g de glucides fournit 4 kcal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dirty="0">
                <a:ln>
                  <a:noFill/>
                </a:ln>
                <a:solidFill>
                  <a:prstClr val="black"/>
                </a:solidFill>
                <a:effectLst/>
                <a:uLnTx/>
                <a:uFillTx/>
                <a:latin typeface="+mn-lt"/>
                <a:ea typeface="+mn-ea"/>
                <a:cs typeface="+mn-cs"/>
              </a:rPr>
              <a:t>-    1 g de protides fournit 4 kcal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dirty="0">
                <a:ln>
                  <a:noFill/>
                </a:ln>
                <a:solidFill>
                  <a:prstClr val="black"/>
                </a:solidFill>
                <a:effectLst/>
                <a:uLnTx/>
                <a:uFillTx/>
                <a:latin typeface="+mn-lt"/>
                <a:ea typeface="+mn-ea"/>
                <a:cs typeface="+mn-cs"/>
              </a:rPr>
              <a:t>-    1 g de lipides fournit 9 kcal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dirty="0">
                <a:ln>
                  <a:noFill/>
                </a:ln>
                <a:solidFill>
                  <a:prstClr val="black"/>
                </a:solidFill>
                <a:effectLst/>
                <a:uLnTx/>
                <a:uFillTx/>
                <a:latin typeface="+mn-lt"/>
                <a:ea typeface="+mn-ea"/>
                <a:cs typeface="+mn-cs"/>
              </a:rPr>
              <a:t>-    1 g d'alcool fournit 7 kcal.</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100" b="0" i="0" u="none" strike="noStrike" kern="1200" cap="none" spc="0" normalizeH="0" baseline="0" noProof="0" dirty="0">
              <a:ln>
                <a:noFill/>
              </a:ln>
              <a:solidFill>
                <a:prstClr val="black"/>
              </a:solidFill>
              <a:effectLst/>
              <a:uLnTx/>
              <a:uFillTx/>
              <a:latin typeface="+mn-lt"/>
              <a:ea typeface="+mn-ea"/>
              <a:cs typeface="+mn-cs"/>
            </a:endParaRPr>
          </a:p>
          <a:p>
            <a:pPr marL="342900" marR="0" lvl="0" indent="-34290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100" b="0" i="0" u="none" strike="noStrike" kern="1200" cap="none" spc="0" normalizeH="0" baseline="0" noProof="0" dirty="0">
                <a:ln>
                  <a:noFill/>
                </a:ln>
                <a:solidFill>
                  <a:prstClr val="black"/>
                </a:solidFill>
                <a:effectLst/>
                <a:uLnTx/>
                <a:uFillTx/>
                <a:latin typeface="+mn-lt"/>
                <a:ea typeface="+mn-ea"/>
                <a:cs typeface="+mn-cs"/>
              </a:rPr>
              <a:t>Un régime est dit équilibré lorsqu'il a la répartition suivante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dirty="0">
                <a:ln>
                  <a:noFill/>
                </a:ln>
                <a:solidFill>
                  <a:prstClr val="black"/>
                </a:solidFill>
                <a:effectLst/>
                <a:uLnTx/>
                <a:uFillTx/>
                <a:latin typeface="+mn-lt"/>
                <a:ea typeface="+mn-ea"/>
                <a:cs typeface="+mn-cs"/>
              </a:rPr>
              <a:t>-    protides 12 % du total calorique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dirty="0">
                <a:ln>
                  <a:noFill/>
                </a:ln>
                <a:solidFill>
                  <a:prstClr val="black"/>
                </a:solidFill>
                <a:effectLst/>
                <a:uLnTx/>
                <a:uFillTx/>
                <a:latin typeface="+mn-lt"/>
                <a:ea typeface="+mn-ea"/>
                <a:cs typeface="+mn-cs"/>
              </a:rPr>
              <a:t>-    lipides 30 à 35 % ;</a:t>
            </a:r>
          </a:p>
          <a:p>
            <a:pPr marL="0" marR="0" lvl="0" indent="0" algn="just" defTabSz="914400" rtl="0" eaLnBrk="1" fontAlgn="auto" latinLnBrk="0" hangingPunct="1">
              <a:lnSpc>
                <a:spcPct val="100000"/>
              </a:lnSpc>
              <a:spcBef>
                <a:spcPts val="0"/>
              </a:spcBef>
              <a:spcAft>
                <a:spcPts val="920"/>
              </a:spcAft>
              <a:buClrTx/>
              <a:buSzTx/>
              <a:buFontTx/>
              <a:buNone/>
              <a:tabLst/>
              <a:defRPr/>
            </a:pPr>
            <a:r>
              <a:rPr kumimoji="0" lang="en-US" sz="2100" b="0" i="0" u="none" strike="noStrike" kern="1200" cap="none" spc="0" normalizeH="0" baseline="0" noProof="0" dirty="0">
                <a:ln>
                  <a:noFill/>
                </a:ln>
                <a:solidFill>
                  <a:prstClr val="black"/>
                </a:solidFill>
                <a:effectLst/>
                <a:uLnTx/>
                <a:uFillTx/>
                <a:latin typeface="+mn-lt"/>
                <a:ea typeface="+mn-ea"/>
                <a:cs typeface="+mn-cs"/>
              </a:rPr>
              <a:t>-    glucides 50 à 55 %.</a:t>
            </a:r>
          </a:p>
          <a:p>
            <a:endParaRPr lang="fr-FR" dirty="0"/>
          </a:p>
        </p:txBody>
      </p:sp>
      <p:sp>
        <p:nvSpPr>
          <p:cNvPr id="4" name="Espace réservé du numéro de diapositive 3"/>
          <p:cNvSpPr>
            <a:spLocks noGrp="1"/>
          </p:cNvSpPr>
          <p:nvPr>
            <p:ph type="sldNum" sz="quarter" idx="10"/>
          </p:nvPr>
        </p:nvSpPr>
        <p:spPr/>
        <p:txBody>
          <a:bodyPr/>
          <a:lstStyle/>
          <a:p>
            <a:fld id="{B7A839A5-B054-4344-BCE9-3F2643C00A20}" type="slidenum">
              <a:rPr lang="fr-FR" smtClean="0"/>
              <a:pPr/>
              <a:t>11</a:t>
            </a:fld>
            <a:endParaRPr lang="fr-FR" dirty="0"/>
          </a:p>
        </p:txBody>
      </p:sp>
    </p:spTree>
    <p:extLst>
      <p:ext uri="{BB962C8B-B14F-4D97-AF65-F5344CB8AC3E}">
        <p14:creationId xmlns:p14="http://schemas.microsoft.com/office/powerpoint/2010/main" val="28564250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
        <p:nvSpPr>
          <p:cNvPr id="4" name="Espace réservé du numéro de diapositive 3"/>
          <p:cNvSpPr>
            <a:spLocks noGrp="1"/>
          </p:cNvSpPr>
          <p:nvPr>
            <p:ph type="sldNum" sz="quarter" idx="10"/>
          </p:nvPr>
        </p:nvSpPr>
        <p:spPr/>
        <p:txBody>
          <a:bodyPr/>
          <a:lstStyle/>
          <a:p>
            <a:fld id="{B7A839A5-B054-4344-BCE9-3F2643C00A20}" type="slidenum">
              <a:rPr lang="fr-FR" smtClean="0"/>
              <a:pPr/>
              <a:t>12</a:t>
            </a:fld>
            <a:endParaRPr lang="fr-F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dirty="0">
                <a:latin typeface="+mn-lt"/>
              </a:rPr>
              <a:t>•    L‘évaluation des besoins doit tenir compte des conditions dans lesquelles vit le sujet, de son activité physique, de son âge .</a:t>
            </a:r>
          </a:p>
          <a:p>
            <a:endParaRPr lang="fr-FR" dirty="0"/>
          </a:p>
        </p:txBody>
      </p:sp>
      <p:sp>
        <p:nvSpPr>
          <p:cNvPr id="4" name="Espace réservé du numéro de diapositive 3"/>
          <p:cNvSpPr>
            <a:spLocks noGrp="1"/>
          </p:cNvSpPr>
          <p:nvPr>
            <p:ph type="sldNum" sz="quarter" idx="10"/>
          </p:nvPr>
        </p:nvSpPr>
        <p:spPr/>
        <p:txBody>
          <a:bodyPr/>
          <a:lstStyle/>
          <a:p>
            <a:fld id="{F7A525D3-F544-4AC4-B297-42A61489752C}" type="slidenum">
              <a:rPr lang="fr-FR" smtClean="0"/>
              <a:pPr/>
              <a:t>14</a:t>
            </a:fld>
            <a:endParaRPr lang="fr-FR" dirty="0"/>
          </a:p>
        </p:txBody>
      </p:sp>
    </p:spTree>
    <p:extLst>
      <p:ext uri="{BB962C8B-B14F-4D97-AF65-F5344CB8AC3E}">
        <p14:creationId xmlns:p14="http://schemas.microsoft.com/office/powerpoint/2010/main" val="18295788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algn="just" eaLnBrk="1" hangingPunct="1"/>
            <a:r>
              <a:rPr lang="en-US" sz="1200" dirty="0"/>
              <a:t>Les vitamines sont des substances qui n'apportent pas d‘énergie.</a:t>
            </a:r>
          </a:p>
          <a:p>
            <a:pPr algn="just" eaLnBrk="1" hangingPunct="1"/>
            <a:r>
              <a:rPr lang="en-US" sz="1200" dirty="0"/>
              <a:t>Mais qui sont impliquées dans de nombreuses fonctions biologiques.</a:t>
            </a:r>
          </a:p>
          <a:p>
            <a:pPr algn="just" eaLnBrk="1" hangingPunct="1"/>
            <a:r>
              <a:rPr lang="en-US" sz="1200" dirty="0"/>
              <a:t>On distingue deux types de vitamines :</a:t>
            </a:r>
          </a:p>
          <a:p>
            <a:pPr algn="just" eaLnBrk="1" hangingPunct="1"/>
            <a:r>
              <a:rPr lang="en-US" sz="1200" dirty="0"/>
              <a:t>•    Les vitamines liposolubles, qui sont solubles dans les graisses, et que</a:t>
            </a:r>
          </a:p>
          <a:p>
            <a:pPr eaLnBrk="1" hangingPunct="1"/>
            <a:r>
              <a:rPr lang="en-US" sz="1200" dirty="0"/>
              <a:t>I'organisme peut mettre en reserve. Elles sont essentiellement apportées par les aliments d'origine animale et les huiles végétales. Ce sont les vitamines A, D, E et K (K et D sont fabriquées par l'organisme)</a:t>
            </a:r>
          </a:p>
          <a:p>
            <a:pPr algn="just" eaLnBrk="1" hangingPunct="1"/>
            <a:r>
              <a:rPr lang="en-US" sz="1200" dirty="0"/>
              <a:t>•    Les vitamines hydrosolubles, qui sont solubles dans l'eau et ne sont pas</a:t>
            </a:r>
          </a:p>
          <a:p>
            <a:pPr algn="just" eaLnBrk="1" hangingPunct="1">
              <a:spcAft>
                <a:spcPts val="1050"/>
              </a:spcAft>
            </a:pPr>
            <a:r>
              <a:rPr lang="en-US" sz="1200" dirty="0"/>
              <a:t>stockées dans l'organisme (à l'exception de la vitamine b12) ; leurs apports sont alimentataires. Ce sont la vitamine C et les vitamines du groupe B(b1, b2, b3 ou pp, b5, b6, b8, b9 et b12).</a:t>
            </a:r>
          </a:p>
          <a:p>
            <a:endParaRPr lang="fr-FR" dirty="0"/>
          </a:p>
        </p:txBody>
      </p:sp>
      <p:sp>
        <p:nvSpPr>
          <p:cNvPr id="4" name="Espace réservé du numéro de diapositive 3"/>
          <p:cNvSpPr>
            <a:spLocks noGrp="1"/>
          </p:cNvSpPr>
          <p:nvPr>
            <p:ph type="sldNum" sz="quarter" idx="10"/>
          </p:nvPr>
        </p:nvSpPr>
        <p:spPr/>
        <p:txBody>
          <a:bodyPr/>
          <a:lstStyle/>
          <a:p>
            <a:fld id="{F7A525D3-F544-4AC4-B297-42A61489752C}" type="slidenum">
              <a:rPr lang="fr-FR" smtClean="0"/>
              <a:pPr/>
              <a:t>15</a:t>
            </a:fld>
            <a:endParaRPr lang="fr-FR" dirty="0"/>
          </a:p>
        </p:txBody>
      </p:sp>
    </p:spTree>
    <p:extLst>
      <p:ext uri="{BB962C8B-B14F-4D97-AF65-F5344CB8AC3E}">
        <p14:creationId xmlns:p14="http://schemas.microsoft.com/office/powerpoint/2010/main" val="5796401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pPr eaLnBrk="1" fontAlgn="auto" hangingPunct="1">
              <a:spcBef>
                <a:spcPts val="0"/>
              </a:spcBef>
              <a:spcAft>
                <a:spcPts val="0"/>
              </a:spcAft>
              <a:defRPr/>
            </a:pPr>
            <a:r>
              <a:rPr lang="en-US" sz="1200" dirty="0">
                <a:latin typeface="+mn-lt"/>
              </a:rPr>
              <a:t>Une vingtaine de minéraux présente un caractère essentiel chez l'homme. Ils sont classés en 2 catégories :</a:t>
            </a:r>
          </a:p>
          <a:p>
            <a:pPr marL="549656" indent="-241300" eaLnBrk="1" fontAlgn="auto" hangingPunct="1">
              <a:spcBef>
                <a:spcPts val="0"/>
              </a:spcBef>
              <a:spcAft>
                <a:spcPts val="1050"/>
              </a:spcAft>
              <a:defRPr/>
            </a:pPr>
            <a:r>
              <a:rPr lang="en-US" sz="1200" dirty="0">
                <a:latin typeface="+mn-lt"/>
              </a:rPr>
              <a:t>• Les minéraux majeurs ou macroélements qui sont le calcium (ca), le chlore (cl), le magnesium (mg), le phosphore (p), le potassium (k) et le sodium (na) • Les oligoélements ou élements en traces qui comprennent I'arsenic (as), le bore (b), le chrome (cr), le cobalt (co), le cuivre (cu), le fer (fe), le fluor (f), l'iode (i), le manganese (mn), le molybdene (mo), le nickel (ni), le selenium (se), le silicium (si), le vanadium (v) et le zinc (zn)</a:t>
            </a:r>
          </a:p>
          <a:p>
            <a:pPr marL="549656" marR="0" indent="-241300" algn="l" defTabSz="914400" rtl="0" eaLnBrk="1" fontAlgn="auto" latinLnBrk="0" hangingPunct="1">
              <a:lnSpc>
                <a:spcPct val="100000"/>
              </a:lnSpc>
              <a:spcBef>
                <a:spcPts val="0"/>
              </a:spcBef>
              <a:spcAft>
                <a:spcPts val="1050"/>
              </a:spcAft>
              <a:buClrTx/>
              <a:buSzTx/>
              <a:buFontTx/>
              <a:buNone/>
              <a:tabLst/>
              <a:defRPr/>
            </a:pPr>
            <a:r>
              <a:rPr lang="en-US" sz="1200" dirty="0"/>
              <a:t>Les éléments minéraux représentent environ 4 % du poids corporel mais interviennent dans une large gamme de fonctions : minéralisation, contrôle de l‘équilibre en eau, systèmes enzymatiques et hormonaux, systèmes musculaire, nerveux et immunitaire. Par exemple : d'hormone thyroidienne et iode, d'hémoglobine et fer ,contraction musculaire et calcium, potassium et magnesium..</a:t>
            </a:r>
          </a:p>
          <a:p>
            <a:pPr marL="549656" indent="-241300" eaLnBrk="1" fontAlgn="auto" hangingPunct="1">
              <a:spcBef>
                <a:spcPts val="0"/>
              </a:spcBef>
              <a:spcAft>
                <a:spcPts val="1050"/>
              </a:spcAft>
              <a:defRPr/>
            </a:pPr>
            <a:endParaRPr lang="en-US" sz="1200" dirty="0">
              <a:latin typeface="+mn-lt"/>
            </a:endParaRPr>
          </a:p>
          <a:p>
            <a:endParaRPr lang="fr-FR" dirty="0"/>
          </a:p>
        </p:txBody>
      </p:sp>
      <p:sp>
        <p:nvSpPr>
          <p:cNvPr id="4" name="Espace réservé du numéro de diapositive 3"/>
          <p:cNvSpPr>
            <a:spLocks noGrp="1"/>
          </p:cNvSpPr>
          <p:nvPr>
            <p:ph type="sldNum" sz="quarter" idx="10"/>
          </p:nvPr>
        </p:nvSpPr>
        <p:spPr/>
        <p:txBody>
          <a:bodyPr/>
          <a:lstStyle/>
          <a:p>
            <a:fld id="{F7A525D3-F544-4AC4-B297-42A61489752C}" type="slidenum">
              <a:rPr lang="fr-FR" smtClean="0"/>
              <a:pPr/>
              <a:t>16</a:t>
            </a:fld>
            <a:endParaRPr lang="fr-FR" dirty="0"/>
          </a:p>
        </p:txBody>
      </p:sp>
    </p:spTree>
    <p:extLst>
      <p:ext uri="{BB962C8B-B14F-4D97-AF65-F5344CB8AC3E}">
        <p14:creationId xmlns:p14="http://schemas.microsoft.com/office/powerpoint/2010/main" val="33294689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sz="1200" dirty="0"/>
              <a:t>L'évaluation d'absorption de chaque aliment est obtenue grâce au CUD; ce dernier permet de connaître la quantité exacte absorbée et donc l’énergie fournit par chaque nutriment.</a:t>
            </a:r>
          </a:p>
          <a:p>
            <a:endParaRPr lang="fr-FR" sz="1200" dirty="0"/>
          </a:p>
          <a:p>
            <a:r>
              <a:rPr lang="fr-FR" sz="1200" dirty="0"/>
              <a:t>Il permet aussi d’orienter les prescriptions diététiques pour chaque catégorie alimentaire.</a:t>
            </a:r>
          </a:p>
          <a:p>
            <a:endParaRPr lang="fr-FR" dirty="0"/>
          </a:p>
        </p:txBody>
      </p:sp>
      <p:sp>
        <p:nvSpPr>
          <p:cNvPr id="4" name="Espace réservé du numéro de diapositive 3"/>
          <p:cNvSpPr>
            <a:spLocks noGrp="1"/>
          </p:cNvSpPr>
          <p:nvPr>
            <p:ph type="sldNum" sz="quarter" idx="10"/>
          </p:nvPr>
        </p:nvSpPr>
        <p:spPr/>
        <p:txBody>
          <a:bodyPr/>
          <a:lstStyle/>
          <a:p>
            <a:fld id="{B7A839A5-B054-4344-BCE9-3F2643C00A20}" type="slidenum">
              <a:rPr lang="fr-FR" smtClean="0"/>
              <a:pPr/>
              <a:t>18</a:t>
            </a:fld>
            <a:endParaRPr lang="fr-FR" dirty="0"/>
          </a:p>
        </p:txBody>
      </p:sp>
    </p:spTree>
    <p:extLst>
      <p:ext uri="{BB962C8B-B14F-4D97-AF65-F5344CB8AC3E}">
        <p14:creationId xmlns:p14="http://schemas.microsoft.com/office/powerpoint/2010/main" val="16330360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342900" marR="0" lvl="0" indent="-342900" algn="l" defTabSz="914400" rtl="0" eaLnBrk="1" fontAlgn="base" latinLnBrk="0" hangingPunct="1">
              <a:lnSpc>
                <a:spcPct val="100000"/>
              </a:lnSpc>
              <a:spcBef>
                <a:spcPct val="20000"/>
              </a:spcBef>
              <a:spcAft>
                <a:spcPts val="0"/>
              </a:spcAft>
              <a:buClrTx/>
              <a:buSzTx/>
              <a:buFont typeface="Arial" pitchFamily="34" charset="0"/>
              <a:buChar char="•"/>
              <a:tabLst/>
              <a:defRPr/>
            </a:pPr>
            <a:r>
              <a:rPr lang="fr-FR" dirty="0"/>
              <a:t>CUD théorique </a:t>
            </a:r>
            <a:r>
              <a:rPr kumimoji="0" lang="fr-FR" sz="2800" b="0" i="0" u="none" strike="noStrike" kern="1200" cap="none" spc="0" normalizeH="0" baseline="0" noProof="0" dirty="0">
                <a:ln>
                  <a:noFill/>
                </a:ln>
                <a:solidFill>
                  <a:prstClr val="black"/>
                </a:solidFill>
                <a:effectLst/>
                <a:uLnTx/>
                <a:uFillTx/>
                <a:latin typeface="+mn-lt"/>
                <a:ea typeface="+mn-ea"/>
                <a:cs typeface="+mn-cs"/>
              </a:rPr>
              <a:t>CUD = quantité absorbée x 100/quantité ingérée</a:t>
            </a:r>
          </a:p>
          <a:p>
            <a:pPr marL="342900" marR="0" lvl="0" indent="-342900" algn="l" defTabSz="914400" rtl="0" eaLnBrk="1" fontAlgn="base" latinLnBrk="0" hangingPunct="1">
              <a:lnSpc>
                <a:spcPct val="100000"/>
              </a:lnSpc>
              <a:spcBef>
                <a:spcPct val="20000"/>
              </a:spcBef>
              <a:spcAft>
                <a:spcPts val="0"/>
              </a:spcAft>
              <a:buClrTx/>
              <a:buSzTx/>
              <a:buFont typeface="Arial" pitchFamily="34" charset="0"/>
              <a:buChar char="•"/>
              <a:tabLst/>
              <a:defRPr/>
            </a:pPr>
            <a:endParaRPr kumimoji="0" lang="fr-FR" sz="28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Espace réservé du numéro de diapositive 3"/>
          <p:cNvSpPr>
            <a:spLocks noGrp="1"/>
          </p:cNvSpPr>
          <p:nvPr>
            <p:ph type="sldNum" sz="quarter" idx="10"/>
          </p:nvPr>
        </p:nvSpPr>
        <p:spPr/>
        <p:txBody>
          <a:bodyPr/>
          <a:lstStyle/>
          <a:p>
            <a:fld id="{B7A839A5-B054-4344-BCE9-3F2643C00A20}" type="slidenum">
              <a:rPr lang="fr-FR" smtClean="0"/>
              <a:pPr/>
              <a:t>19</a:t>
            </a:fld>
            <a:endParaRPr lang="fr-FR" dirty="0"/>
          </a:p>
        </p:txBody>
      </p:sp>
    </p:spTree>
    <p:extLst>
      <p:ext uri="{BB962C8B-B14F-4D97-AF65-F5344CB8AC3E}">
        <p14:creationId xmlns:p14="http://schemas.microsoft.com/office/powerpoint/2010/main" val="7116060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a:t>Cliquez pour modifier le style du titre</a:t>
            </a: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53611C13-FDF7-4B95-96D4-2736CFD44996}" type="datetimeFigureOut">
              <a:rPr lang="fr-FR" smtClean="0"/>
              <a:pPr/>
              <a:t>08/05/2024</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1BC66B71-A172-4C29-BEF4-FD8A15A73A3A}" type="slidenum">
              <a:rPr lang="fr-FR" smtClean="0"/>
              <a:pPr/>
              <a:t>‹N°›</a:t>
            </a:fld>
            <a:endParaRPr lang="fr-F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53611C13-FDF7-4B95-96D4-2736CFD44996}" type="datetimeFigureOut">
              <a:rPr lang="fr-FR" smtClean="0"/>
              <a:pPr/>
              <a:t>08/05/2024</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1BC66B71-A172-4C29-BEF4-FD8A15A73A3A}" type="slidenum">
              <a:rPr lang="fr-FR" smtClean="0"/>
              <a:pPr/>
              <a:t>‹N°›</a:t>
            </a:fld>
            <a:endParaRPr lang="fr-F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a:t>Cliquez pour modifier le style du titre</a:t>
            </a: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53611C13-FDF7-4B95-96D4-2736CFD44996}" type="datetimeFigureOut">
              <a:rPr lang="fr-FR" smtClean="0"/>
              <a:pPr/>
              <a:t>08/05/2024</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1BC66B71-A172-4C29-BEF4-FD8A15A73A3A}" type="slidenum">
              <a:rPr lang="fr-FR" smtClean="0"/>
              <a:pPr/>
              <a:t>‹N°›</a:t>
            </a:fld>
            <a:endParaRPr lang="fr-F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53611C13-FDF7-4B95-96D4-2736CFD44996}" type="datetimeFigureOut">
              <a:rPr lang="fr-FR" smtClean="0"/>
              <a:pPr/>
              <a:t>08/05/2024</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1BC66B71-A172-4C29-BEF4-FD8A15A73A3A}" type="slidenum">
              <a:rPr lang="fr-FR" smtClean="0"/>
              <a:pPr/>
              <a:t>‹N°›</a:t>
            </a:fld>
            <a:endParaRPr lang="fr-F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53611C13-FDF7-4B95-96D4-2736CFD44996}" type="datetimeFigureOut">
              <a:rPr lang="fr-FR" smtClean="0"/>
              <a:pPr/>
              <a:t>08/05/2024</a:t>
            </a:fld>
            <a:endParaRPr lang="fr-FR" dirty="0"/>
          </a:p>
        </p:txBody>
      </p:sp>
      <p:sp>
        <p:nvSpPr>
          <p:cNvPr id="8" name="Espace réservé du pied de page 7"/>
          <p:cNvSpPr>
            <a:spLocks noGrp="1"/>
          </p:cNvSpPr>
          <p:nvPr>
            <p:ph type="ftr" sz="quarter" idx="11"/>
          </p:nvPr>
        </p:nvSpPr>
        <p:spPr/>
        <p:txBody>
          <a:bodyPr/>
          <a:lstStyle/>
          <a:p>
            <a:endParaRPr lang="fr-FR" dirty="0"/>
          </a:p>
        </p:txBody>
      </p:sp>
      <p:sp>
        <p:nvSpPr>
          <p:cNvPr id="9" name="Espace réservé du numéro de diapositive 8"/>
          <p:cNvSpPr>
            <a:spLocks noGrp="1"/>
          </p:cNvSpPr>
          <p:nvPr>
            <p:ph type="sldNum" sz="quarter" idx="12"/>
          </p:nvPr>
        </p:nvSpPr>
        <p:spPr/>
        <p:txBody>
          <a:bodyPr/>
          <a:lstStyle/>
          <a:p>
            <a:fld id="{1BC66B71-A172-4C29-BEF4-FD8A15A73A3A}" type="slidenum">
              <a:rPr lang="fr-FR" smtClean="0"/>
              <a:pPr/>
              <a:t>‹N°›</a:t>
            </a:fld>
            <a:endParaRPr lang="fr-F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2"/>
          <p:cNvSpPr>
            <a:spLocks noGrp="1"/>
          </p:cNvSpPr>
          <p:nvPr>
            <p:ph type="dt" sz="half" idx="10"/>
          </p:nvPr>
        </p:nvSpPr>
        <p:spPr/>
        <p:txBody>
          <a:bodyPr/>
          <a:lstStyle/>
          <a:p>
            <a:fld id="{53611C13-FDF7-4B95-96D4-2736CFD44996}" type="datetimeFigureOut">
              <a:rPr lang="fr-FR" smtClean="0"/>
              <a:pPr/>
              <a:t>08/05/2024</a:t>
            </a:fld>
            <a:endParaRPr lang="fr-FR" dirty="0"/>
          </a:p>
        </p:txBody>
      </p:sp>
      <p:sp>
        <p:nvSpPr>
          <p:cNvPr id="4" name="Espace réservé du pied de page 3"/>
          <p:cNvSpPr>
            <a:spLocks noGrp="1"/>
          </p:cNvSpPr>
          <p:nvPr>
            <p:ph type="ftr" sz="quarter" idx="11"/>
          </p:nvPr>
        </p:nvSpPr>
        <p:spPr/>
        <p:txBody>
          <a:bodyPr/>
          <a:lstStyle/>
          <a:p>
            <a:endParaRPr lang="fr-FR" dirty="0"/>
          </a:p>
        </p:txBody>
      </p:sp>
      <p:sp>
        <p:nvSpPr>
          <p:cNvPr id="5" name="Espace réservé du numéro de diapositive 4"/>
          <p:cNvSpPr>
            <a:spLocks noGrp="1"/>
          </p:cNvSpPr>
          <p:nvPr>
            <p:ph type="sldNum" sz="quarter" idx="12"/>
          </p:nvPr>
        </p:nvSpPr>
        <p:spPr/>
        <p:txBody>
          <a:bodyPr/>
          <a:lstStyle/>
          <a:p>
            <a:fld id="{1BC66B71-A172-4C29-BEF4-FD8A15A73A3A}" type="slidenum">
              <a:rPr lang="fr-FR" smtClean="0"/>
              <a:pPr/>
              <a:t>‹N°›</a:t>
            </a:fld>
            <a:endParaRPr lang="fr-F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3611C13-FDF7-4B95-96D4-2736CFD44996}" type="datetimeFigureOut">
              <a:rPr lang="fr-FR" smtClean="0"/>
              <a:pPr/>
              <a:t>08/05/2024</a:t>
            </a:fld>
            <a:endParaRPr lang="fr-FR" dirty="0"/>
          </a:p>
        </p:txBody>
      </p:sp>
      <p:sp>
        <p:nvSpPr>
          <p:cNvPr id="3" name="Espace réservé du pied de page 2"/>
          <p:cNvSpPr>
            <a:spLocks noGrp="1"/>
          </p:cNvSpPr>
          <p:nvPr>
            <p:ph type="ftr" sz="quarter" idx="11"/>
          </p:nvPr>
        </p:nvSpPr>
        <p:spPr/>
        <p:txBody>
          <a:bodyPr/>
          <a:lstStyle/>
          <a:p>
            <a:endParaRPr lang="fr-FR" dirty="0"/>
          </a:p>
        </p:txBody>
      </p:sp>
      <p:sp>
        <p:nvSpPr>
          <p:cNvPr id="4" name="Espace réservé du numéro de diapositive 3"/>
          <p:cNvSpPr>
            <a:spLocks noGrp="1"/>
          </p:cNvSpPr>
          <p:nvPr>
            <p:ph type="sldNum" sz="quarter" idx="12"/>
          </p:nvPr>
        </p:nvSpPr>
        <p:spPr/>
        <p:txBody>
          <a:bodyPr/>
          <a:lstStyle/>
          <a:p>
            <a:fld id="{1BC66B71-A172-4C29-BEF4-FD8A15A73A3A}" type="slidenum">
              <a:rPr lang="fr-FR" smtClean="0"/>
              <a:pPr/>
              <a:t>‹N°›</a:t>
            </a:fld>
            <a:endParaRPr lang="fr-F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a:t>Cliquez pour modifier le style du titre</a:t>
            </a: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53611C13-FDF7-4B95-96D4-2736CFD44996}" type="datetimeFigureOut">
              <a:rPr lang="fr-FR" smtClean="0"/>
              <a:pPr/>
              <a:t>08/05/2024</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1BC66B71-A172-4C29-BEF4-FD8A15A73A3A}" type="slidenum">
              <a:rPr lang="fr-FR" smtClean="0"/>
              <a:pPr/>
              <a:t>‹N°›</a:t>
            </a:fld>
            <a:endParaRPr lang="fr-F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a:t>Cliquez pour modifier le style du titre</a:t>
            </a: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dirty="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53611C13-FDF7-4B95-96D4-2736CFD44996}" type="datetimeFigureOut">
              <a:rPr lang="fr-FR" smtClean="0"/>
              <a:pPr/>
              <a:t>08/05/2024</a:t>
            </a:fld>
            <a:endParaRPr lang="fr-FR" dirty="0"/>
          </a:p>
        </p:txBody>
      </p:sp>
      <p:sp>
        <p:nvSpPr>
          <p:cNvPr id="6" name="Espace réservé du pied de page 5"/>
          <p:cNvSpPr>
            <a:spLocks noGrp="1"/>
          </p:cNvSpPr>
          <p:nvPr>
            <p:ph type="ftr" sz="quarter" idx="11"/>
          </p:nvPr>
        </p:nvSpPr>
        <p:spPr/>
        <p:txBody>
          <a:bodyPr/>
          <a:lstStyle/>
          <a:p>
            <a:endParaRPr lang="fr-FR" dirty="0"/>
          </a:p>
        </p:txBody>
      </p:sp>
      <p:sp>
        <p:nvSpPr>
          <p:cNvPr id="7" name="Espace réservé du numéro de diapositive 6"/>
          <p:cNvSpPr>
            <a:spLocks noGrp="1"/>
          </p:cNvSpPr>
          <p:nvPr>
            <p:ph type="sldNum" sz="quarter" idx="12"/>
          </p:nvPr>
        </p:nvSpPr>
        <p:spPr/>
        <p:txBody>
          <a:bodyPr/>
          <a:lstStyle/>
          <a:p>
            <a:fld id="{1BC66B71-A172-4C29-BEF4-FD8A15A73A3A}" type="slidenum">
              <a:rPr lang="fr-FR" smtClean="0"/>
              <a:pPr/>
              <a:t>‹N°›</a:t>
            </a:fld>
            <a:endParaRPr lang="fr-F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53611C13-FDF7-4B95-96D4-2736CFD44996}" type="datetimeFigureOut">
              <a:rPr lang="fr-FR" smtClean="0"/>
              <a:pPr/>
              <a:t>08/05/2024</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1BC66B71-A172-4C29-BEF4-FD8A15A73A3A}" type="slidenum">
              <a:rPr lang="fr-FR" smtClean="0"/>
              <a:pPr/>
              <a:t>‹N°›</a:t>
            </a:fld>
            <a:endParaRPr lang="fr-F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53611C13-FDF7-4B95-96D4-2736CFD44996}" type="datetimeFigureOut">
              <a:rPr lang="fr-FR" smtClean="0"/>
              <a:pPr/>
              <a:t>08/05/2024</a:t>
            </a:fld>
            <a:endParaRPr lang="fr-FR" dirty="0"/>
          </a:p>
        </p:txBody>
      </p:sp>
      <p:sp>
        <p:nvSpPr>
          <p:cNvPr id="5" name="Espace réservé du pied de page 4"/>
          <p:cNvSpPr>
            <a:spLocks noGrp="1"/>
          </p:cNvSpPr>
          <p:nvPr>
            <p:ph type="ftr" sz="quarter" idx="11"/>
          </p:nvPr>
        </p:nvSpPr>
        <p:spPr/>
        <p:txBody>
          <a:bodyPr/>
          <a:lstStyle/>
          <a:p>
            <a:endParaRPr lang="fr-FR" dirty="0"/>
          </a:p>
        </p:txBody>
      </p:sp>
      <p:sp>
        <p:nvSpPr>
          <p:cNvPr id="6" name="Espace réservé du numéro de diapositive 5"/>
          <p:cNvSpPr>
            <a:spLocks noGrp="1"/>
          </p:cNvSpPr>
          <p:nvPr>
            <p:ph type="sldNum" sz="quarter" idx="12"/>
          </p:nvPr>
        </p:nvSpPr>
        <p:spPr/>
        <p:txBody>
          <a:bodyPr/>
          <a:lstStyle/>
          <a:p>
            <a:fld id="{1BC66B71-A172-4C29-BEF4-FD8A15A73A3A}" type="slidenum">
              <a:rPr lang="fr-FR" smtClean="0"/>
              <a:pPr/>
              <a:t>‹N°›</a:t>
            </a:fld>
            <a:endParaRPr lang="fr-F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a:t>Cliquez pour modifier le style du titre</a:t>
            </a: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611C13-FDF7-4B95-96D4-2736CFD44996}" type="datetimeFigureOut">
              <a:rPr lang="fr-FR" smtClean="0"/>
              <a:pPr/>
              <a:t>08/05/2024</a:t>
            </a:fld>
            <a:endParaRPr lang="fr-FR" dirty="0"/>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dirty="0"/>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66B71-A172-4C29-BEF4-FD8A15A73A3A}" type="slidenum">
              <a:rPr lang="fr-FR" smtClean="0"/>
              <a:pPr/>
              <a:t>‹N°›</a:t>
            </a:fld>
            <a:endParaRPr lang="fr-FR"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normAutofit/>
          </a:bodyPr>
          <a:lstStyle/>
          <a:p>
            <a:r>
              <a:rPr lang="fr-FR" sz="3600" b="1">
                <a:solidFill>
                  <a:schemeClr val="accent6">
                    <a:lumMod val="75000"/>
                  </a:schemeClr>
                </a:solidFill>
              </a:rPr>
              <a:t>La </a:t>
            </a:r>
            <a:r>
              <a:rPr lang="fr-FR" sz="3600" b="1" dirty="0">
                <a:solidFill>
                  <a:schemeClr val="accent6">
                    <a:lumMod val="75000"/>
                  </a:schemeClr>
                </a:solidFill>
              </a:rPr>
              <a:t>ration alimentaire</a:t>
            </a:r>
            <a:br>
              <a:rPr lang="fr-FR" sz="3600" b="1" dirty="0">
                <a:solidFill>
                  <a:schemeClr val="accent6">
                    <a:lumMod val="75000"/>
                  </a:schemeClr>
                </a:solidFill>
              </a:rPr>
            </a:br>
            <a:r>
              <a:rPr lang="fr-FR" sz="3600" b="1" dirty="0">
                <a:solidFill>
                  <a:schemeClr val="accent6">
                    <a:lumMod val="75000"/>
                  </a:schemeClr>
                </a:solidFill>
              </a:rPr>
              <a:t>1</a:t>
            </a:r>
            <a:r>
              <a:rPr lang="fr-FR" sz="3600" b="1" baseline="30000" dirty="0">
                <a:solidFill>
                  <a:schemeClr val="accent6">
                    <a:lumMod val="75000"/>
                  </a:schemeClr>
                </a:solidFill>
              </a:rPr>
              <a:t>ère</a:t>
            </a:r>
            <a:r>
              <a:rPr lang="fr-FR" sz="3600" b="1" dirty="0">
                <a:solidFill>
                  <a:schemeClr val="accent6">
                    <a:lumMod val="75000"/>
                  </a:schemeClr>
                </a:solidFill>
              </a:rPr>
              <a:t> Année médecine </a:t>
            </a:r>
          </a:p>
        </p:txBody>
      </p:sp>
      <p:sp>
        <p:nvSpPr>
          <p:cNvPr id="5" name="Sous-titre 4">
            <a:extLst>
              <a:ext uri="{FF2B5EF4-FFF2-40B4-BE49-F238E27FC236}">
                <a16:creationId xmlns:a16="http://schemas.microsoft.com/office/drawing/2014/main" id="{583ED142-A349-4CA1-1C8D-32A1985129E6}"/>
              </a:ext>
            </a:extLst>
          </p:cNvPr>
          <p:cNvSpPr>
            <a:spLocks noGrp="1"/>
          </p:cNvSpPr>
          <p:nvPr>
            <p:ph type="subTitle" idx="1"/>
          </p:nvPr>
        </p:nvSpPr>
        <p:spPr/>
        <p:txBody>
          <a:bodyPr/>
          <a:lstStyle/>
          <a:p>
            <a:endParaRPr lang="fr-F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a:solidFill>
                  <a:schemeClr val="accent6"/>
                </a:solidFill>
              </a:rPr>
              <a:t>Objectifs</a:t>
            </a:r>
            <a:br>
              <a:rPr lang="fr-FR" dirty="0">
                <a:solidFill>
                  <a:schemeClr val="accent6"/>
                </a:solidFill>
              </a:rPr>
            </a:br>
            <a:r>
              <a:rPr lang="fr-FR" dirty="0">
                <a:solidFill>
                  <a:schemeClr val="accent6"/>
                </a:solidFill>
              </a:rPr>
              <a:t> </a:t>
            </a:r>
          </a:p>
        </p:txBody>
      </p:sp>
      <p:sp>
        <p:nvSpPr>
          <p:cNvPr id="3" name="Espace réservé du contenu 2"/>
          <p:cNvSpPr>
            <a:spLocks noGrp="1"/>
          </p:cNvSpPr>
          <p:nvPr>
            <p:ph idx="1"/>
          </p:nvPr>
        </p:nvSpPr>
        <p:spPr>
          <a:xfrm>
            <a:off x="457200" y="1600200"/>
            <a:ext cx="8229600" cy="3268959"/>
          </a:xfrm>
        </p:spPr>
        <p:txBody>
          <a:bodyPr>
            <a:normAutofit/>
          </a:bodyPr>
          <a:lstStyle/>
          <a:p>
            <a:pPr marL="0" indent="0">
              <a:buNone/>
            </a:pPr>
            <a:r>
              <a:rPr lang="fr-FR" dirty="0"/>
              <a:t>A la fin du TD, l’étudiant doit être capable de:</a:t>
            </a:r>
          </a:p>
          <a:p>
            <a:pPr marL="342900" lvl="0" indent="-342900" rtl="0">
              <a:lnSpc>
                <a:spcPct val="115000"/>
              </a:lnSpc>
              <a:spcAft>
                <a:spcPts val="400"/>
              </a:spcAft>
              <a:buFont typeface="Times New Roman" panose="02020603050405020304" pitchFamily="18" charset="0"/>
              <a:buChar char="-"/>
            </a:pPr>
            <a:r>
              <a:rPr lang="fr-FR" sz="2600" dirty="0">
                <a:solidFill>
                  <a:srgbClr val="000000"/>
                </a:solidFill>
                <a:effectLst/>
                <a:ea typeface="Calibri" panose="020F0502020204030204" pitchFamily="34" charset="0"/>
                <a:cs typeface="Times New Roman" panose="02020603050405020304" pitchFamily="18" charset="0"/>
              </a:rPr>
              <a:t>Calculer l’IMC.</a:t>
            </a:r>
            <a:endParaRPr lang="fr-FR" sz="2600" dirty="0">
              <a:effectLst/>
              <a:ea typeface="Calibri" panose="020F0502020204030204" pitchFamily="34" charset="0"/>
              <a:cs typeface="Arial" panose="020B0604020202020204" pitchFamily="34" charset="0"/>
            </a:endParaRPr>
          </a:p>
          <a:p>
            <a:pPr marL="342900" lvl="0" indent="-342900">
              <a:lnSpc>
                <a:spcPct val="115000"/>
              </a:lnSpc>
              <a:spcAft>
                <a:spcPts val="400"/>
              </a:spcAft>
              <a:buFont typeface="Times New Roman" panose="02020603050405020304" pitchFamily="18" charset="0"/>
              <a:buChar char="-"/>
            </a:pPr>
            <a:r>
              <a:rPr lang="fr-FR" sz="2600" dirty="0">
                <a:solidFill>
                  <a:srgbClr val="000000"/>
                </a:solidFill>
                <a:effectLst/>
                <a:ea typeface="Calibri" panose="020F0502020204030204" pitchFamily="34" charset="0"/>
                <a:cs typeface="Times New Roman" panose="02020603050405020304" pitchFamily="18" charset="0"/>
              </a:rPr>
              <a:t>Calculer le MB (métabolisme de base).</a:t>
            </a:r>
            <a:endParaRPr lang="fr-FR" sz="2600" dirty="0">
              <a:effectLst/>
              <a:ea typeface="Calibri" panose="020F0502020204030204" pitchFamily="34" charset="0"/>
              <a:cs typeface="Arial" panose="020B0604020202020204" pitchFamily="34" charset="0"/>
            </a:endParaRPr>
          </a:p>
          <a:p>
            <a:pPr marL="342900" lvl="0" indent="-342900">
              <a:lnSpc>
                <a:spcPct val="115000"/>
              </a:lnSpc>
              <a:spcAft>
                <a:spcPts val="400"/>
              </a:spcAft>
              <a:buFont typeface="Times New Roman" panose="02020603050405020304" pitchFamily="18" charset="0"/>
              <a:buChar char="-"/>
            </a:pPr>
            <a:r>
              <a:rPr lang="fr-FR" sz="2600" dirty="0">
                <a:solidFill>
                  <a:srgbClr val="000000"/>
                </a:solidFill>
                <a:effectLst/>
                <a:ea typeface="Calibri" panose="020F0502020204030204" pitchFamily="34" charset="0"/>
                <a:cs typeface="Times New Roman" panose="02020603050405020304" pitchFamily="18" charset="0"/>
              </a:rPr>
              <a:t>Classer les groupes d’aliments.</a:t>
            </a:r>
            <a:endParaRPr lang="fr-FR" sz="2600" dirty="0">
              <a:effectLst/>
              <a:ea typeface="Calibri" panose="020F0502020204030204" pitchFamily="34" charset="0"/>
              <a:cs typeface="Arial" panose="020B0604020202020204" pitchFamily="34" charset="0"/>
            </a:endParaRPr>
          </a:p>
          <a:p>
            <a:pPr marL="342900" lvl="0" indent="-342900">
              <a:lnSpc>
                <a:spcPct val="115000"/>
              </a:lnSpc>
              <a:spcAft>
                <a:spcPts val="400"/>
              </a:spcAft>
              <a:buFont typeface="Times New Roman" panose="02020603050405020304" pitchFamily="18" charset="0"/>
              <a:buChar char="-"/>
            </a:pPr>
            <a:r>
              <a:rPr lang="fr-FR" sz="2600" dirty="0">
                <a:solidFill>
                  <a:srgbClr val="000000"/>
                </a:solidFill>
                <a:effectLst/>
                <a:ea typeface="Calibri" panose="020F0502020204030204" pitchFamily="34" charset="0"/>
                <a:cs typeface="Times New Roman" panose="02020603050405020304" pitchFamily="18" charset="0"/>
              </a:rPr>
              <a:t>Etablir une ration alimentaire journalière type.</a:t>
            </a:r>
            <a:endParaRPr lang="fr-FR" sz="1800" dirty="0">
              <a:effectLst/>
              <a:ea typeface="Calibri" panose="020F0502020204030204" pitchFamily="34" charset="0"/>
              <a:cs typeface="Arial" panose="020B060402020202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1520" y="457776"/>
            <a:ext cx="8678198" cy="5131463"/>
          </a:xfrm>
          <a:prstGeom prst="rect">
            <a:avLst/>
          </a:prstGeom>
        </p:spPr>
        <p:txBody>
          <a:bodyPr lIns="0" tIns="0" rIns="0" bIns="0"/>
          <a:lstStyle/>
          <a:p>
            <a:pPr marL="990829" indent="-857250" algn="just">
              <a:spcBef>
                <a:spcPts val="3681"/>
              </a:spcBef>
              <a:spcAft>
                <a:spcPts val="920"/>
              </a:spcAft>
              <a:buAutoNum type="romanUcPeriod"/>
              <a:defRPr/>
            </a:pPr>
            <a:r>
              <a:rPr lang="en-US" sz="3600" dirty="0" err="1">
                <a:solidFill>
                  <a:srgbClr val="E36C0A"/>
                </a:solidFill>
                <a:latin typeface="Calibri"/>
              </a:rPr>
              <a:t>Définitions</a:t>
            </a:r>
            <a:r>
              <a:rPr lang="en-US" sz="3600" dirty="0">
                <a:solidFill>
                  <a:srgbClr val="E36C0A"/>
                </a:solidFill>
                <a:latin typeface="Calibri"/>
              </a:rPr>
              <a:t> </a:t>
            </a:r>
          </a:p>
          <a:p>
            <a:pPr marL="990829" indent="-857250" algn="just">
              <a:spcBef>
                <a:spcPts val="3681"/>
              </a:spcBef>
              <a:spcAft>
                <a:spcPts val="920"/>
              </a:spcAft>
              <a:buAutoNum type="romanUcPeriod"/>
              <a:defRPr/>
            </a:pPr>
            <a:endParaRPr lang="en-US" sz="3600" dirty="0">
              <a:solidFill>
                <a:srgbClr val="E36C0A"/>
              </a:solidFill>
              <a:latin typeface="Calibri"/>
            </a:endParaRPr>
          </a:p>
          <a:p>
            <a:pPr lvl="1">
              <a:spcAft>
                <a:spcPts val="368"/>
              </a:spcAft>
              <a:defRPr/>
            </a:pPr>
            <a:r>
              <a:rPr lang="en-US" sz="2800" b="1" dirty="0">
                <a:latin typeface="Calibri"/>
              </a:rPr>
              <a:t>La ration </a:t>
            </a:r>
            <a:r>
              <a:rPr lang="en-US" sz="2800" b="1" dirty="0" err="1">
                <a:latin typeface="Calibri"/>
              </a:rPr>
              <a:t>alimentaire</a:t>
            </a:r>
            <a:r>
              <a:rPr lang="en-US" sz="2800" b="1" dirty="0">
                <a:latin typeface="Calibri"/>
              </a:rPr>
              <a:t> </a:t>
            </a:r>
            <a:r>
              <a:rPr lang="en-US" sz="2800" dirty="0" err="1">
                <a:latin typeface="Calibri"/>
              </a:rPr>
              <a:t>est</a:t>
            </a:r>
            <a:r>
              <a:rPr lang="en-US" sz="2800" dirty="0">
                <a:latin typeface="Calibri"/>
              </a:rPr>
              <a:t> la </a:t>
            </a:r>
            <a:r>
              <a:rPr lang="en-US" sz="2800" dirty="0" err="1">
                <a:latin typeface="Calibri"/>
              </a:rPr>
              <a:t>quantité</a:t>
            </a:r>
            <a:r>
              <a:rPr lang="en-US" sz="2800" dirty="0">
                <a:latin typeface="Calibri"/>
              </a:rPr>
              <a:t> </a:t>
            </a:r>
            <a:r>
              <a:rPr lang="en-US" sz="2800" dirty="0" err="1">
                <a:latin typeface="Calibri"/>
              </a:rPr>
              <a:t>d’aliments</a:t>
            </a:r>
            <a:r>
              <a:rPr lang="en-US" sz="2800" dirty="0">
                <a:latin typeface="Calibri"/>
              </a:rPr>
              <a:t> qui doit </a:t>
            </a:r>
            <a:r>
              <a:rPr lang="en-US" sz="2800" dirty="0" err="1">
                <a:latin typeface="Calibri"/>
              </a:rPr>
              <a:t>couvrir</a:t>
            </a:r>
            <a:r>
              <a:rPr lang="en-US" sz="2800" dirty="0">
                <a:latin typeface="Calibri"/>
              </a:rPr>
              <a:t> </a:t>
            </a:r>
            <a:r>
              <a:rPr lang="en-US" sz="2800" dirty="0" err="1">
                <a:latin typeface="Calibri"/>
              </a:rPr>
              <a:t>quotidiennement</a:t>
            </a:r>
            <a:r>
              <a:rPr lang="en-US" sz="2800" dirty="0">
                <a:latin typeface="Calibri"/>
              </a:rPr>
              <a:t> les </a:t>
            </a:r>
            <a:r>
              <a:rPr lang="en-US" sz="2800" dirty="0" err="1">
                <a:latin typeface="Calibri"/>
              </a:rPr>
              <a:t>besoins</a:t>
            </a:r>
            <a:r>
              <a:rPr lang="en-US" sz="2800" dirty="0">
                <a:latin typeface="Calibri"/>
              </a:rPr>
              <a:t> </a:t>
            </a:r>
            <a:r>
              <a:rPr lang="en-US" sz="2800" dirty="0" err="1">
                <a:latin typeface="Calibri"/>
              </a:rPr>
              <a:t>nutritionnels</a:t>
            </a:r>
            <a:r>
              <a:rPr lang="en-US" sz="2800" dirty="0">
                <a:latin typeface="Calibri"/>
              </a:rPr>
              <a:t> de </a:t>
            </a:r>
            <a:r>
              <a:rPr lang="en-US" sz="2800" dirty="0" err="1">
                <a:latin typeface="Calibri"/>
              </a:rPr>
              <a:t>l’organisme</a:t>
            </a:r>
            <a:r>
              <a:rPr lang="en-US" sz="2800" dirty="0">
                <a:latin typeface="Calibri"/>
              </a:rPr>
              <a:t> (</a:t>
            </a:r>
            <a:r>
              <a:rPr lang="en-US" sz="2800" dirty="0" err="1">
                <a:latin typeface="Calibri"/>
              </a:rPr>
              <a:t>énergétique</a:t>
            </a:r>
            <a:r>
              <a:rPr lang="en-US" sz="2800" dirty="0">
                <a:latin typeface="Calibri"/>
              </a:rPr>
              <a:t>: </a:t>
            </a:r>
            <a:r>
              <a:rPr lang="en-US" sz="2800" dirty="0" err="1">
                <a:latin typeface="Calibri"/>
              </a:rPr>
              <a:t>glucides</a:t>
            </a:r>
            <a:r>
              <a:rPr lang="en-US" sz="2800" dirty="0">
                <a:latin typeface="Calibri"/>
              </a:rPr>
              <a:t>, lipides, </a:t>
            </a:r>
            <a:r>
              <a:rPr lang="en-US" sz="2800" dirty="0" err="1">
                <a:latin typeface="Calibri"/>
              </a:rPr>
              <a:t>protides</a:t>
            </a:r>
            <a:r>
              <a:rPr lang="en-US" sz="2800" dirty="0">
                <a:latin typeface="Calibri"/>
              </a:rPr>
              <a:t> et non </a:t>
            </a:r>
            <a:r>
              <a:rPr lang="en-US" sz="2800" dirty="0" err="1">
                <a:latin typeface="Calibri"/>
              </a:rPr>
              <a:t>énergétique:vitamines</a:t>
            </a:r>
            <a:r>
              <a:rPr lang="en-US" sz="2800" dirty="0">
                <a:latin typeface="Calibri"/>
              </a:rPr>
              <a:t>, minéraux et oligo-</a:t>
            </a:r>
            <a:r>
              <a:rPr lang="en-US" sz="2800" dirty="0" err="1">
                <a:latin typeface="Calibri"/>
              </a:rPr>
              <a:t>élements</a:t>
            </a:r>
            <a:r>
              <a:rPr lang="en-US" sz="2800" dirty="0">
                <a:latin typeface="Calibri"/>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marL="857250" indent="-857250">
              <a:buFont typeface="+mj-lt"/>
              <a:buAutoNum type="romanUcPeriod" startAt="2"/>
            </a:pPr>
            <a:r>
              <a:rPr lang="fr-FR" dirty="0">
                <a:solidFill>
                  <a:schemeClr val="accent6"/>
                </a:solidFill>
              </a:rPr>
              <a:t>Les groupes d’aliment</a:t>
            </a:r>
          </a:p>
        </p:txBody>
      </p:sp>
      <p:pic>
        <p:nvPicPr>
          <p:cNvPr id="1026" name="Picture 2"/>
          <p:cNvPicPr>
            <a:picLocks noGrp="1" noChangeAspect="1" noChangeArrowheads="1"/>
          </p:cNvPicPr>
          <p:nvPr>
            <p:ph idx="1"/>
          </p:nvPr>
        </p:nvPicPr>
        <p:blipFill>
          <a:blip r:embed="rId2">
            <a:extLst>
              <a:ext uri="{BEBA8EAE-BF5A-486C-A8C5-ECC9F3942E4B}">
                <a14:imgProps xmlns:a14="http://schemas.microsoft.com/office/drawing/2010/main">
                  <a14:imgLayer r:embed="rId3">
                    <a14:imgEffect>
                      <a14:sharpenSoften amount="50000"/>
                    </a14:imgEffect>
                    <a14:imgEffect>
                      <a14:saturation sat="300000"/>
                    </a14:imgEffect>
                  </a14:imgLayer>
                </a14:imgProps>
              </a:ext>
            </a:extLst>
          </a:blip>
          <a:srcRect l="38769" t="29773" r="20326" b="16229"/>
          <a:stretch>
            <a:fillRect/>
          </a:stretch>
        </p:blipFill>
        <p:spPr bwMode="auto">
          <a:xfrm>
            <a:off x="214282" y="1285860"/>
            <a:ext cx="8929718" cy="5429288"/>
          </a:xfrm>
          <a:prstGeom prst="rect">
            <a:avLst/>
          </a:prstGeom>
          <a:noFill/>
          <a:ln w="9525">
            <a:noFill/>
            <a:miter lim="800000"/>
            <a:headEnd/>
            <a:tailEnd/>
          </a:ln>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pPr marL="857250" indent="-857250">
              <a:buFont typeface="+mj-lt"/>
              <a:buAutoNum type="romanUcPeriod" startAt="3"/>
            </a:pPr>
            <a:r>
              <a:rPr lang="fr-FR" dirty="0">
                <a:solidFill>
                  <a:schemeClr val="accent6"/>
                </a:solidFill>
              </a:rPr>
              <a:t>Calcul de poids idéal</a:t>
            </a:r>
          </a:p>
        </p:txBody>
      </p:sp>
      <p:sp>
        <p:nvSpPr>
          <p:cNvPr id="3" name="Espace réservé du contenu 2"/>
          <p:cNvSpPr>
            <a:spLocks noGrp="1"/>
          </p:cNvSpPr>
          <p:nvPr>
            <p:ph idx="1"/>
          </p:nvPr>
        </p:nvSpPr>
        <p:spPr/>
        <p:txBody>
          <a:bodyPr/>
          <a:lstStyle/>
          <a:p>
            <a:r>
              <a:rPr lang="fr-FR" dirty="0"/>
              <a:t>L’indice de masse corporelle (IMC) est le Poids (en kg) divisé par la taille x taille (en mètre)2.</a:t>
            </a:r>
          </a:p>
          <a:p>
            <a:r>
              <a:rPr lang="fr-FR" dirty="0"/>
              <a:t>Le résultat obtenu doit être compris entre 18,5 et 25.</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r>
              <a:rPr lang="fr-FR" dirty="0"/>
              <a:t>Exemple: un jeune homme, étudiant, âgé de 19 ans, mesurant 180 cm, pesant 70 kg et qui ne pratique aucun sport.</a:t>
            </a:r>
          </a:p>
          <a:p>
            <a:r>
              <a:rPr lang="fr-FR" dirty="0"/>
              <a:t>IMC= 70/1.80x1.80 = </a:t>
            </a:r>
            <a:r>
              <a:rPr lang="fr-FR" b="1" dirty="0"/>
              <a:t>21.60 kg/m2</a:t>
            </a:r>
          </a:p>
          <a:p>
            <a:r>
              <a:rPr lang="fr-FR" dirty="0"/>
              <a:t>Le poids de ce sujet est </a:t>
            </a:r>
            <a:r>
              <a:rPr lang="fr-FR" b="1" dirty="0"/>
              <a:t>normal</a:t>
            </a:r>
            <a:r>
              <a:rPr lang="fr-FR" dirty="0"/>
              <a: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pPr marL="857250" indent="-857250">
              <a:buFont typeface="+mj-lt"/>
              <a:buAutoNum type="romanUcPeriod" startAt="4"/>
            </a:pPr>
            <a:r>
              <a:rPr lang="en-US" dirty="0" err="1">
                <a:solidFill>
                  <a:srgbClr val="E36C0A"/>
                </a:solidFill>
              </a:rPr>
              <a:t>Besoins</a:t>
            </a:r>
            <a:r>
              <a:rPr lang="en-US" dirty="0">
                <a:solidFill>
                  <a:srgbClr val="E36C0A"/>
                </a:solidFill>
              </a:rPr>
              <a:t> </a:t>
            </a:r>
            <a:r>
              <a:rPr lang="en-US" dirty="0" err="1">
                <a:solidFill>
                  <a:srgbClr val="E36C0A"/>
                </a:solidFill>
              </a:rPr>
              <a:t>énergétiques</a:t>
            </a:r>
            <a:r>
              <a:rPr lang="en-US" dirty="0">
                <a:solidFill>
                  <a:srgbClr val="E36C0A"/>
                </a:solidFill>
              </a:rPr>
              <a:t> :</a:t>
            </a:r>
            <a:br>
              <a:rPr lang="en-US" dirty="0">
                <a:solidFill>
                  <a:srgbClr val="E36C0A"/>
                </a:solidFill>
              </a:rPr>
            </a:br>
            <a:endParaRPr lang="fr-FR" dirty="0"/>
          </a:p>
        </p:txBody>
      </p:sp>
      <p:sp>
        <p:nvSpPr>
          <p:cNvPr id="3" name="Espace réservé du contenu 2"/>
          <p:cNvSpPr>
            <a:spLocks noGrp="1"/>
          </p:cNvSpPr>
          <p:nvPr>
            <p:ph idx="1"/>
          </p:nvPr>
        </p:nvSpPr>
        <p:spPr/>
        <p:txBody>
          <a:bodyPr/>
          <a:lstStyle/>
          <a:p>
            <a:r>
              <a:rPr lang="fr-FR" dirty="0">
                <a:solidFill>
                  <a:schemeClr val="accent1"/>
                </a:solidFill>
              </a:rPr>
              <a:t>Calculer ses besoins en calories: </a:t>
            </a:r>
          </a:p>
          <a:p>
            <a:pPr>
              <a:buNone/>
            </a:pPr>
            <a:r>
              <a:rPr lang="fr-FR" dirty="0"/>
              <a:t>Chacun a des besoins différents en lipides et en glucides ; leur consommation dépend d'un grand nombre de facteurs : âge, sexe, poids, activité.</a:t>
            </a:r>
          </a:p>
          <a:p>
            <a:endParaRPr lang="fr-FR" dirty="0">
              <a:solidFill>
                <a:schemeClr val="accent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Espace réservé du contenu 2"/>
          <p:cNvSpPr>
            <a:spLocks noGrp="1"/>
          </p:cNvSpPr>
          <p:nvPr>
            <p:ph sz="quarter" idx="1"/>
          </p:nvPr>
        </p:nvSpPr>
        <p:spPr bwMode="auto">
          <a:xfrm>
            <a:off x="270858" y="388678"/>
            <a:ext cx="8537115" cy="6218841"/>
          </a:xfrm>
          <a:noFill/>
          <a:ln>
            <a:miter lim="800000"/>
            <a:headEnd/>
            <a:tailEnd/>
          </a:ln>
        </p:spPr>
        <p:txBody>
          <a:bodyPr vert="horz" wrap="square" numCol="1" anchor="t" anchorCtr="0" compatLnSpc="1">
            <a:prstTxWarp prst="textNoShape">
              <a:avLst/>
            </a:prstTxWarp>
            <a:normAutofit fontScale="92500" lnSpcReduction="10000"/>
          </a:bodyPr>
          <a:lstStyle/>
          <a:p>
            <a:pPr algn="just">
              <a:spcBef>
                <a:spcPts val="1841"/>
              </a:spcBef>
            </a:pPr>
            <a:r>
              <a:rPr lang="en-US" b="1" dirty="0"/>
              <a:t>Estimation des DEB </a:t>
            </a:r>
            <a:r>
              <a:rPr lang="en-US" b="1" dirty="0" err="1"/>
              <a:t>ou</a:t>
            </a:r>
            <a:r>
              <a:rPr lang="en-US" b="1" dirty="0"/>
              <a:t> DER</a:t>
            </a:r>
            <a:r>
              <a:rPr lang="en-US" dirty="0"/>
              <a:t>: </a:t>
            </a:r>
            <a:r>
              <a:rPr lang="en-US" dirty="0" err="1"/>
              <a:t>calculée</a:t>
            </a:r>
            <a:r>
              <a:rPr lang="en-US" dirty="0"/>
              <a:t> </a:t>
            </a:r>
            <a:r>
              <a:rPr lang="en-US" dirty="0" err="1"/>
              <a:t>selon</a:t>
            </a:r>
            <a:r>
              <a:rPr lang="en-US" dirty="0"/>
              <a:t> </a:t>
            </a:r>
            <a:r>
              <a:rPr lang="en-US" dirty="0" err="1"/>
              <a:t>l‘équation</a:t>
            </a:r>
            <a:r>
              <a:rPr lang="en-US" dirty="0"/>
              <a:t> de HARRIS et BENEDICT</a:t>
            </a:r>
          </a:p>
          <a:p>
            <a:pPr algn="just" eaLnBrk="1" hangingPunct="1">
              <a:buFont typeface="Wingdings" pitchFamily="2" charset="2"/>
              <a:buChar char="§"/>
            </a:pPr>
            <a:r>
              <a:rPr lang="en-US" dirty="0"/>
              <a:t>DEB de </a:t>
            </a:r>
            <a:r>
              <a:rPr lang="en-US" dirty="0" err="1"/>
              <a:t>l’homme</a:t>
            </a:r>
            <a:r>
              <a:rPr lang="en-US" dirty="0"/>
              <a:t> (kcal)=66,47 + 13,7 </a:t>
            </a:r>
            <a:r>
              <a:rPr lang="en-US" dirty="0">
                <a:solidFill>
                  <a:schemeClr val="accent5"/>
                </a:solidFill>
              </a:rPr>
              <a:t>P</a:t>
            </a:r>
            <a:r>
              <a:rPr lang="en-US" dirty="0"/>
              <a:t> + 5 </a:t>
            </a:r>
            <a:r>
              <a:rPr lang="en-US" dirty="0">
                <a:solidFill>
                  <a:srgbClr val="00B050"/>
                </a:solidFill>
              </a:rPr>
              <a:t>T</a:t>
            </a:r>
            <a:r>
              <a:rPr lang="en-US" dirty="0"/>
              <a:t>-  6,76 </a:t>
            </a:r>
            <a:r>
              <a:rPr lang="en-US" dirty="0">
                <a:solidFill>
                  <a:srgbClr val="FF0000"/>
                </a:solidFill>
              </a:rPr>
              <a:t>A</a:t>
            </a:r>
          </a:p>
          <a:p>
            <a:pPr algn="just" eaLnBrk="1" hangingPunct="1">
              <a:buFont typeface="Wingdings" pitchFamily="2" charset="2"/>
              <a:buChar char="§"/>
            </a:pPr>
            <a:r>
              <a:rPr lang="en-US" dirty="0"/>
              <a:t>DEB de la femme (kcal)=655 + 9,56 </a:t>
            </a:r>
            <a:r>
              <a:rPr lang="en-US" dirty="0">
                <a:solidFill>
                  <a:schemeClr val="accent5"/>
                </a:solidFill>
              </a:rPr>
              <a:t>P</a:t>
            </a:r>
            <a:r>
              <a:rPr lang="en-US" dirty="0"/>
              <a:t>+1,85 </a:t>
            </a:r>
            <a:r>
              <a:rPr lang="en-US" dirty="0">
                <a:solidFill>
                  <a:srgbClr val="00B050"/>
                </a:solidFill>
              </a:rPr>
              <a:t>T</a:t>
            </a:r>
            <a:r>
              <a:rPr lang="en-US" dirty="0"/>
              <a:t>- 4,68 </a:t>
            </a:r>
            <a:r>
              <a:rPr lang="en-US" dirty="0">
                <a:solidFill>
                  <a:srgbClr val="FF0000"/>
                </a:solidFill>
              </a:rPr>
              <a:t>A</a:t>
            </a:r>
          </a:p>
          <a:p>
            <a:pPr algn="just" eaLnBrk="1" hangingPunct="1">
              <a:buNone/>
            </a:pPr>
            <a:endParaRPr lang="en-US" b="1" dirty="0"/>
          </a:p>
          <a:p>
            <a:pPr algn="just" eaLnBrk="1" hangingPunct="1">
              <a:buFont typeface="Wingdings" pitchFamily="2" charset="2"/>
              <a:buChar char="Ø"/>
            </a:pPr>
            <a:r>
              <a:rPr lang="en-US" b="1" dirty="0"/>
              <a:t>DEB</a:t>
            </a:r>
            <a:r>
              <a:rPr lang="en-US" dirty="0"/>
              <a:t>: </a:t>
            </a:r>
            <a:r>
              <a:rPr lang="en-US" dirty="0" err="1"/>
              <a:t>dépense</a:t>
            </a:r>
            <a:r>
              <a:rPr lang="en-US" dirty="0"/>
              <a:t> </a:t>
            </a:r>
            <a:r>
              <a:rPr lang="en-US" dirty="0" err="1"/>
              <a:t>énergétique</a:t>
            </a:r>
            <a:r>
              <a:rPr lang="en-US" dirty="0"/>
              <a:t> de base.</a:t>
            </a:r>
            <a:endParaRPr lang="en-US" dirty="0">
              <a:solidFill>
                <a:schemeClr val="accent5"/>
              </a:solidFill>
            </a:endParaRPr>
          </a:p>
          <a:p>
            <a:pPr algn="just" eaLnBrk="1" hangingPunct="1">
              <a:buFont typeface="Wingdings" pitchFamily="2" charset="2"/>
              <a:buChar char="Ø"/>
            </a:pPr>
            <a:r>
              <a:rPr lang="en-US" dirty="0">
                <a:solidFill>
                  <a:schemeClr val="accent5"/>
                </a:solidFill>
              </a:rPr>
              <a:t>P</a:t>
            </a:r>
            <a:r>
              <a:rPr lang="en-US" dirty="0"/>
              <a:t>: </a:t>
            </a:r>
            <a:r>
              <a:rPr lang="en-US" dirty="0" err="1"/>
              <a:t>poids</a:t>
            </a:r>
            <a:r>
              <a:rPr lang="en-US" dirty="0"/>
              <a:t> en kg.</a:t>
            </a:r>
          </a:p>
          <a:p>
            <a:pPr eaLnBrk="1" hangingPunct="1">
              <a:buFont typeface="Wingdings" pitchFamily="2" charset="2"/>
              <a:buChar char="Ø"/>
            </a:pPr>
            <a:r>
              <a:rPr lang="en-US" dirty="0">
                <a:solidFill>
                  <a:srgbClr val="00B050"/>
                </a:solidFill>
              </a:rPr>
              <a:t>T</a:t>
            </a:r>
            <a:r>
              <a:rPr lang="en-US" dirty="0"/>
              <a:t>: </a:t>
            </a:r>
            <a:r>
              <a:rPr lang="en-US" dirty="0" err="1"/>
              <a:t>taille</a:t>
            </a:r>
            <a:r>
              <a:rPr lang="en-US" dirty="0"/>
              <a:t> en cm. </a:t>
            </a:r>
          </a:p>
          <a:p>
            <a:pPr eaLnBrk="1" hangingPunct="1">
              <a:buFont typeface="Wingdings" pitchFamily="2" charset="2"/>
              <a:buChar char="Ø"/>
            </a:pPr>
            <a:r>
              <a:rPr lang="en-US" dirty="0">
                <a:solidFill>
                  <a:srgbClr val="FF0000"/>
                </a:solidFill>
              </a:rPr>
              <a:t>A</a:t>
            </a:r>
            <a:r>
              <a:rPr lang="en-US" dirty="0"/>
              <a:t> : </a:t>
            </a:r>
            <a:r>
              <a:rPr lang="en-US" dirty="0" err="1"/>
              <a:t>âge</a:t>
            </a:r>
            <a:r>
              <a:rPr lang="en-US" dirty="0"/>
              <a:t> en </a:t>
            </a:r>
            <a:r>
              <a:rPr lang="en-US" dirty="0" err="1"/>
              <a:t>année</a:t>
            </a:r>
            <a:r>
              <a:rPr lang="en-US" dirty="0"/>
              <a:t>.</a:t>
            </a:r>
          </a:p>
          <a:p>
            <a:pPr eaLnBrk="1" hangingPunct="1">
              <a:buFont typeface="Arial" charset="0"/>
              <a:buNone/>
            </a:pPr>
            <a:endParaRPr lang="en-US" dirty="0"/>
          </a:p>
          <a:p>
            <a:pPr eaLnBrk="1" hangingPunct="1"/>
            <a:r>
              <a:rPr lang="en-US" b="1" dirty="0"/>
              <a:t>La </a:t>
            </a:r>
            <a:r>
              <a:rPr lang="en-US" b="1" dirty="0" err="1"/>
              <a:t>dépense</a:t>
            </a:r>
            <a:r>
              <a:rPr lang="en-US" b="1" dirty="0"/>
              <a:t> </a:t>
            </a:r>
            <a:r>
              <a:rPr lang="en-US" b="1" dirty="0" err="1"/>
              <a:t>énergétique</a:t>
            </a:r>
            <a:r>
              <a:rPr lang="en-US" b="1" dirty="0"/>
              <a:t> </a:t>
            </a:r>
            <a:r>
              <a:rPr lang="en-US" b="1" dirty="0" err="1"/>
              <a:t>totale</a:t>
            </a:r>
            <a:r>
              <a:rPr lang="en-US" b="1" dirty="0"/>
              <a:t> </a:t>
            </a:r>
            <a:r>
              <a:rPr lang="en-US" b="1" dirty="0" err="1"/>
              <a:t>sur</a:t>
            </a:r>
            <a:r>
              <a:rPr lang="en-US" b="1" dirty="0"/>
              <a:t> 24h </a:t>
            </a:r>
            <a:r>
              <a:rPr lang="en-US" dirty="0"/>
              <a:t>: </a:t>
            </a:r>
          </a:p>
          <a:p>
            <a:pPr eaLnBrk="1" hangingPunct="1">
              <a:buFont typeface="Arial" charset="0"/>
              <a:buNone/>
            </a:pPr>
            <a:r>
              <a:rPr lang="en-US" b="1" dirty="0"/>
              <a:t>DET</a:t>
            </a:r>
            <a:r>
              <a:rPr lang="en-US" dirty="0"/>
              <a:t>= DER x NAP( </a:t>
            </a:r>
            <a:r>
              <a:rPr lang="en-US" dirty="0" err="1"/>
              <a:t>niveau</a:t>
            </a:r>
            <a:r>
              <a:rPr lang="en-US" dirty="0"/>
              <a:t> </a:t>
            </a:r>
            <a:r>
              <a:rPr lang="en-US" dirty="0" err="1"/>
              <a:t>d'activité</a:t>
            </a:r>
            <a:r>
              <a:rPr lang="en-US" dirty="0"/>
              <a:t> physique).</a:t>
            </a:r>
          </a:p>
          <a:p>
            <a:endParaRPr lang="fr-F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1026" name="Picture 2"/>
          <p:cNvPicPr>
            <a:picLocks noGrp="1" noChangeAspect="1" noChangeArrowheads="1"/>
          </p:cNvPicPr>
          <p:nvPr>
            <p:ph idx="1"/>
          </p:nvPr>
        </p:nvPicPr>
        <p:blipFill>
          <a:blip r:embed="rId2"/>
          <a:srcRect/>
          <a:stretch>
            <a:fillRect/>
          </a:stretch>
        </p:blipFill>
        <p:spPr bwMode="auto">
          <a:xfrm>
            <a:off x="214282" y="428604"/>
            <a:ext cx="8643998" cy="5786478"/>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fontScale="90000"/>
          </a:bodyPr>
          <a:lstStyle/>
          <a:p>
            <a:r>
              <a:rPr lang="fr-FR" dirty="0"/>
              <a:t>Exemple</a:t>
            </a:r>
            <a:br>
              <a:rPr lang="fr-FR" dirty="0"/>
            </a:br>
            <a:endParaRPr lang="fr-FR" dirty="0"/>
          </a:p>
        </p:txBody>
      </p:sp>
      <p:sp>
        <p:nvSpPr>
          <p:cNvPr id="3" name="Espace réservé du contenu 2"/>
          <p:cNvSpPr>
            <a:spLocks noGrp="1"/>
          </p:cNvSpPr>
          <p:nvPr>
            <p:ph idx="1"/>
          </p:nvPr>
        </p:nvSpPr>
        <p:spPr/>
        <p:txBody>
          <a:bodyPr/>
          <a:lstStyle/>
          <a:p>
            <a:r>
              <a:rPr lang="en-US" b="1" dirty="0"/>
              <a:t>DEB</a:t>
            </a:r>
            <a:r>
              <a:rPr lang="en-US" dirty="0"/>
              <a:t> de </a:t>
            </a:r>
            <a:r>
              <a:rPr lang="en-US" dirty="0" err="1"/>
              <a:t>l’homme</a:t>
            </a:r>
            <a:r>
              <a:rPr lang="en-US" dirty="0"/>
              <a:t> (kcal)=66,47 + 13,7x </a:t>
            </a:r>
            <a:r>
              <a:rPr lang="en-US" dirty="0">
                <a:solidFill>
                  <a:schemeClr val="accent5"/>
                </a:solidFill>
              </a:rPr>
              <a:t>70</a:t>
            </a:r>
            <a:r>
              <a:rPr lang="en-US" dirty="0"/>
              <a:t> + 5x </a:t>
            </a:r>
            <a:r>
              <a:rPr lang="en-US" dirty="0">
                <a:solidFill>
                  <a:srgbClr val="00B050"/>
                </a:solidFill>
              </a:rPr>
              <a:t>180</a:t>
            </a:r>
            <a:r>
              <a:rPr lang="en-US" dirty="0"/>
              <a:t>-  6,76x </a:t>
            </a:r>
            <a:r>
              <a:rPr lang="en-US" dirty="0">
                <a:solidFill>
                  <a:srgbClr val="FF0000"/>
                </a:solidFill>
              </a:rPr>
              <a:t>19 </a:t>
            </a:r>
            <a:r>
              <a:rPr lang="en-US" dirty="0"/>
              <a:t>= </a:t>
            </a:r>
            <a:r>
              <a:rPr lang="en-US" b="1" dirty="0"/>
              <a:t>1797.03 kcal</a:t>
            </a:r>
          </a:p>
          <a:p>
            <a:endParaRPr lang="en-US" dirty="0">
              <a:solidFill>
                <a:srgbClr val="FF0000"/>
              </a:solidFill>
            </a:endParaRPr>
          </a:p>
          <a:p>
            <a:r>
              <a:rPr lang="en-US" b="1" dirty="0"/>
              <a:t>DET</a:t>
            </a:r>
            <a:r>
              <a:rPr lang="en-US" dirty="0"/>
              <a:t>= 1797.03 x 1.5( </a:t>
            </a:r>
            <a:r>
              <a:rPr lang="en-US" dirty="0" err="1"/>
              <a:t>niveau</a:t>
            </a:r>
            <a:r>
              <a:rPr lang="en-US" dirty="0"/>
              <a:t> </a:t>
            </a:r>
            <a:r>
              <a:rPr lang="en-US" dirty="0" err="1"/>
              <a:t>d'activité</a:t>
            </a:r>
            <a:r>
              <a:rPr lang="en-US" dirty="0"/>
              <a:t> physique)= </a:t>
            </a:r>
            <a:r>
              <a:rPr lang="en-US" b="1" dirty="0"/>
              <a:t>2695.545 kcal</a:t>
            </a:r>
          </a:p>
          <a:p>
            <a:endParaRPr lang="fr-F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1"/>
          <p:cNvSpPr>
            <a:spLocks noChangeArrowheads="1"/>
          </p:cNvSpPr>
          <p:nvPr/>
        </p:nvSpPr>
        <p:spPr bwMode="auto">
          <a:xfrm>
            <a:off x="465686" y="594533"/>
            <a:ext cx="7755089" cy="2884851"/>
          </a:xfrm>
          <a:prstGeom prst="rect">
            <a:avLst/>
          </a:prstGeom>
          <a:noFill/>
          <a:ln w="9525">
            <a:noFill/>
            <a:miter lim="800000"/>
            <a:headEnd/>
            <a:tailEnd/>
          </a:ln>
        </p:spPr>
        <p:txBody>
          <a:bodyPr lIns="0" tIns="0" rIns="0" bIns="0"/>
          <a:lstStyle/>
          <a:p>
            <a:pPr algn="just" eaLnBrk="1" hangingPunct="1"/>
            <a:endParaRPr lang="en-US" sz="2800" dirty="0"/>
          </a:p>
          <a:p>
            <a:pPr marL="342900" indent="-342900" algn="just" eaLnBrk="1" hangingPunct="1">
              <a:buFont typeface="Arial" panose="020B0604020202020204" pitchFamily="34" charset="0"/>
              <a:buChar char="•"/>
            </a:pPr>
            <a:r>
              <a:rPr lang="en-US" sz="2800" dirty="0"/>
              <a:t>Il </a:t>
            </a:r>
            <a:r>
              <a:rPr lang="en-US" sz="2800" dirty="0" err="1"/>
              <a:t>faut</a:t>
            </a:r>
            <a:r>
              <a:rPr lang="en-US" sz="2800" dirty="0"/>
              <a:t> savoir </a:t>
            </a:r>
            <a:r>
              <a:rPr lang="en-US" sz="2800" dirty="0" err="1"/>
              <a:t>que</a:t>
            </a:r>
            <a:r>
              <a:rPr lang="en-US" sz="2800" dirty="0"/>
              <a:t>: Les apports en énergie proviennent des nutriments</a:t>
            </a:r>
          </a:p>
          <a:p>
            <a:pPr marL="342900" indent="-342900" algn="just" eaLnBrk="1" hangingPunct="1">
              <a:buFont typeface="Arial" panose="020B0604020202020204" pitchFamily="34" charset="0"/>
              <a:buChar char="•"/>
            </a:pPr>
            <a:endParaRPr lang="en-US" sz="2800" dirty="0"/>
          </a:p>
          <a:p>
            <a:pPr algn="just" eaLnBrk="1" hangingPunct="1"/>
            <a:r>
              <a:rPr lang="en-US" sz="2800" dirty="0"/>
              <a:t>-    1 g de glucides → 4 kcal ;</a:t>
            </a:r>
          </a:p>
          <a:p>
            <a:pPr algn="just" eaLnBrk="1" hangingPunct="1"/>
            <a:r>
              <a:rPr lang="en-US" sz="2800" dirty="0"/>
              <a:t>-    1 g de protides → 4 kcal ;</a:t>
            </a:r>
          </a:p>
          <a:p>
            <a:pPr algn="just" eaLnBrk="1" hangingPunct="1"/>
            <a:r>
              <a:rPr lang="en-US" sz="2800" dirty="0"/>
              <a:t>-    1 g de lipides →9 kcal ;</a:t>
            </a:r>
          </a:p>
          <a:p>
            <a:pPr algn="just" eaLnBrk="1" hangingPunct="1"/>
            <a:r>
              <a:rPr lang="en-US" sz="2800" dirty="0"/>
              <a:t>-    1 g d'alcool →7 kcal.</a:t>
            </a:r>
          </a:p>
          <a:p>
            <a:pPr algn="just" eaLnBrk="1" hangingPunct="1"/>
            <a:endParaRPr lang="en-US" sz="28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2050" name="Picture 2"/>
          <p:cNvPicPr>
            <a:picLocks noGrp="1" noChangeAspect="1" noChangeArrowheads="1"/>
          </p:cNvPicPr>
          <p:nvPr>
            <p:ph idx="1"/>
          </p:nvPr>
        </p:nvPicPr>
        <p:blipFill>
          <a:blip r:embed="rId3"/>
          <a:srcRect l="31364" t="26201" r="26927" b="34339"/>
          <a:stretch>
            <a:fillRect/>
          </a:stretch>
        </p:blipFill>
        <p:spPr bwMode="auto">
          <a:xfrm>
            <a:off x="857224" y="714356"/>
            <a:ext cx="7072362" cy="5143536"/>
          </a:xfrm>
          <a:prstGeom prst="rect">
            <a:avLst/>
          </a:prstGeom>
          <a:noFill/>
          <a:ln w="9525">
            <a:noFill/>
            <a:miter lim="800000"/>
            <a:headEnd/>
            <a:tailEnd/>
          </a:ln>
          <a:effectLst/>
        </p:spPr>
      </p:pic>
      <p:pic>
        <p:nvPicPr>
          <p:cNvPr id="3" name="Picture 2">
            <a:extLst>
              <a:ext uri="{FF2B5EF4-FFF2-40B4-BE49-F238E27FC236}">
                <a16:creationId xmlns:a16="http://schemas.microsoft.com/office/drawing/2014/main" id="{8057AF63-65CC-D6B3-7F49-2C6B0C50A379}"/>
              </a:ext>
            </a:extLst>
          </p:cNvPr>
          <p:cNvPicPr>
            <a:picLocks noChangeAspect="1" noChangeArrowheads="1"/>
          </p:cNvPicPr>
          <p:nvPr/>
        </p:nvPicPr>
        <p:blipFill>
          <a:blip r:embed="rId3"/>
          <a:srcRect l="31364" t="26201" r="26927" b="34339"/>
          <a:stretch>
            <a:fillRect/>
          </a:stretch>
        </p:blipFill>
        <p:spPr bwMode="auto">
          <a:xfrm>
            <a:off x="827584" y="818572"/>
            <a:ext cx="7072362" cy="5143536"/>
          </a:xfrm>
          <a:prstGeom prst="rect">
            <a:avLst/>
          </a:prstGeom>
          <a:noFill/>
          <a:ln w="9525">
            <a:noFill/>
            <a:miter lim="800000"/>
            <a:headEnd/>
            <a:tailEnd/>
          </a:ln>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a:t>Pour notre exemple</a:t>
            </a:r>
          </a:p>
        </p:txBody>
      </p:sp>
      <p:sp>
        <p:nvSpPr>
          <p:cNvPr id="3" name="Espace réservé du contenu 2"/>
          <p:cNvSpPr>
            <a:spLocks noGrp="1"/>
          </p:cNvSpPr>
          <p:nvPr>
            <p:ph idx="1"/>
          </p:nvPr>
        </p:nvSpPr>
        <p:spPr/>
        <p:txBody>
          <a:bodyPr>
            <a:normAutofit fontScale="92500"/>
          </a:bodyPr>
          <a:lstStyle/>
          <a:p>
            <a:r>
              <a:rPr lang="fr-FR" dirty="0"/>
              <a:t>Les besoins lipidiques = (35% de la Ration Énergie) / 9 </a:t>
            </a:r>
          </a:p>
          <a:p>
            <a:pPr>
              <a:buNone/>
            </a:pPr>
            <a:r>
              <a:rPr lang="fr-FR" dirty="0"/>
              <a:t>Ex: (</a:t>
            </a:r>
            <a:r>
              <a:rPr lang="en-US" dirty="0"/>
              <a:t>2695.545 x</a:t>
            </a:r>
            <a:r>
              <a:rPr lang="fr-FR" dirty="0"/>
              <a:t>0,35) / 9 = </a:t>
            </a:r>
            <a:r>
              <a:rPr lang="fr-FR" b="1" dirty="0"/>
              <a:t>104.82 g</a:t>
            </a:r>
          </a:p>
          <a:p>
            <a:r>
              <a:rPr lang="fr-FR" dirty="0"/>
              <a:t>Les besoins glucidiques = (50% de la Ration Énergie) / 4 </a:t>
            </a:r>
          </a:p>
          <a:p>
            <a:pPr>
              <a:buNone/>
            </a:pPr>
            <a:r>
              <a:rPr lang="fr-FR" dirty="0"/>
              <a:t>Ex: (</a:t>
            </a:r>
            <a:r>
              <a:rPr lang="en-US" dirty="0"/>
              <a:t>2695.545 x</a:t>
            </a:r>
            <a:r>
              <a:rPr lang="fr-FR" dirty="0"/>
              <a:t>0,50) / 4 = </a:t>
            </a:r>
            <a:r>
              <a:rPr lang="fr-FR" b="1" dirty="0"/>
              <a:t>336.94 g</a:t>
            </a:r>
          </a:p>
          <a:p>
            <a:r>
              <a:rPr lang="fr-FR" dirty="0"/>
              <a:t>Les besoins protéiniques: Besoin moyen= 1g/kg</a:t>
            </a:r>
          </a:p>
          <a:p>
            <a:pPr>
              <a:buNone/>
            </a:pPr>
            <a:r>
              <a:rPr lang="fr-FR" dirty="0"/>
              <a:t>Ex: 1x70=</a:t>
            </a:r>
            <a:r>
              <a:rPr lang="fr-FR" b="1" dirty="0"/>
              <a:t>70 g</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58" y="600292"/>
            <a:ext cx="8501122" cy="5454442"/>
          </a:xfrm>
          <a:prstGeom prst="rect">
            <a:avLst/>
          </a:prstGeom>
        </p:spPr>
        <p:txBody>
          <a:bodyPr lIns="0" tIns="0" rIns="0" bIns="0"/>
          <a:lstStyle/>
          <a:p>
            <a:pPr marL="598432" indent="-500920" algn="just">
              <a:spcAft>
                <a:spcPts val="368"/>
              </a:spcAft>
              <a:defRPr/>
            </a:pPr>
            <a:endParaRPr lang="en-US" sz="2800" dirty="0">
              <a:solidFill>
                <a:srgbClr val="E36C0A"/>
              </a:solidFill>
              <a:latin typeface="Calibri"/>
            </a:endParaRPr>
          </a:p>
          <a:p>
            <a:pPr marL="598432" indent="-500920" algn="just">
              <a:spcAft>
                <a:spcPts val="368"/>
              </a:spcAft>
              <a:buFont typeface="+mj-lt"/>
              <a:buAutoNum type="arabicParenR"/>
              <a:defRPr/>
            </a:pPr>
            <a:r>
              <a:rPr lang="en-US" sz="2800" dirty="0">
                <a:solidFill>
                  <a:schemeClr val="accent1"/>
                </a:solidFill>
                <a:latin typeface="Calibri"/>
              </a:rPr>
              <a:t>Besoins en eau :</a:t>
            </a:r>
            <a:endParaRPr lang="en-US" sz="2100" dirty="0">
              <a:latin typeface="Calibri"/>
            </a:endParaRPr>
          </a:p>
          <a:p>
            <a:pPr marL="693050" indent="-450828">
              <a:spcAft>
                <a:spcPts val="184"/>
              </a:spcAft>
              <a:buFont typeface="Arial" pitchFamily="34" charset="0"/>
              <a:buChar char="•"/>
              <a:defRPr/>
            </a:pPr>
            <a:r>
              <a:rPr lang="en-US" sz="2800" dirty="0">
                <a:latin typeface="Calibri"/>
              </a:rPr>
              <a:t>Les pertes quotidiennes sont d'environ 2600 ml/j</a:t>
            </a:r>
          </a:p>
          <a:p>
            <a:pPr marL="453722" indent="-211499">
              <a:spcAft>
                <a:spcPts val="184"/>
              </a:spcAft>
              <a:defRPr/>
            </a:pPr>
            <a:r>
              <a:rPr lang="en-US" sz="2800" dirty="0">
                <a:latin typeface="Calibri"/>
              </a:rPr>
              <a:t>•    Les apports conseillés sont de </a:t>
            </a:r>
            <a:r>
              <a:rPr lang="en-US" sz="2800" b="1" dirty="0">
                <a:latin typeface="Calibri"/>
              </a:rPr>
              <a:t>2300 ml</a:t>
            </a:r>
            <a:r>
              <a:rPr lang="en-US" sz="2800" dirty="0">
                <a:latin typeface="Calibri"/>
              </a:rPr>
              <a:t>:</a:t>
            </a:r>
          </a:p>
          <a:p>
            <a:pPr marL="453722" indent="-211499">
              <a:spcAft>
                <a:spcPts val="184"/>
              </a:spcAft>
              <a:buFont typeface="Wingdings" pitchFamily="2" charset="2"/>
              <a:buChar char="ü"/>
              <a:defRPr/>
            </a:pPr>
            <a:r>
              <a:rPr lang="en-US" sz="2800" dirty="0">
                <a:latin typeface="Calibri"/>
              </a:rPr>
              <a:t> 1300 ml d'eau de boisson  </a:t>
            </a:r>
          </a:p>
          <a:p>
            <a:pPr marL="453722" indent="-211499">
              <a:spcAft>
                <a:spcPts val="184"/>
              </a:spcAft>
              <a:buFont typeface="Wingdings" pitchFamily="2" charset="2"/>
              <a:buChar char="ü"/>
              <a:defRPr/>
            </a:pPr>
            <a:r>
              <a:rPr lang="en-US" sz="2800" dirty="0">
                <a:latin typeface="Calibri"/>
              </a:rPr>
              <a:t>1000 ml dans les aliments solides), car environ 300 ml d'eau sont fournis par l'oxydation des macronutriments.</a:t>
            </a:r>
          </a:p>
          <a:p>
            <a:pPr marL="453722" indent="-211499">
              <a:spcAft>
                <a:spcPts val="184"/>
              </a:spcAft>
              <a:defRPr/>
            </a:pPr>
            <a:endParaRPr lang="en-US" sz="2800" dirty="0">
              <a:latin typeface="Calibri"/>
            </a:endParaRPr>
          </a:p>
        </p:txBody>
      </p:sp>
      <p:sp>
        <p:nvSpPr>
          <p:cNvPr id="3" name="Rectangle 2"/>
          <p:cNvSpPr/>
          <p:nvPr/>
        </p:nvSpPr>
        <p:spPr>
          <a:xfrm>
            <a:off x="596702" y="457776"/>
            <a:ext cx="6647219" cy="634929"/>
          </a:xfrm>
          <a:prstGeom prst="rect">
            <a:avLst/>
          </a:prstGeom>
        </p:spPr>
        <p:txBody>
          <a:bodyPr wrap="square" lIns="80147" tIns="40074" rIns="80147" bIns="40074">
            <a:spAutoFit/>
          </a:bodyPr>
          <a:lstStyle/>
          <a:p>
            <a:pPr marL="857250" indent="-857250" algn="just">
              <a:spcBef>
                <a:spcPts val="2027"/>
              </a:spcBef>
              <a:spcAft>
                <a:spcPts val="1468"/>
              </a:spcAft>
              <a:buFont typeface="+mj-lt"/>
              <a:buAutoNum type="romanUcPeriod" startAt="5"/>
            </a:pPr>
            <a:r>
              <a:rPr lang="en-US" sz="3600" dirty="0" err="1">
                <a:solidFill>
                  <a:srgbClr val="E36C0A"/>
                </a:solidFill>
              </a:rPr>
              <a:t>Besoins</a:t>
            </a:r>
            <a:r>
              <a:rPr lang="en-US" sz="3600" dirty="0">
                <a:solidFill>
                  <a:srgbClr val="E36C0A"/>
                </a:solidFill>
              </a:rPr>
              <a:t> non énergetiques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1"/>
          <p:cNvSpPr>
            <a:spLocks noChangeArrowheads="1"/>
          </p:cNvSpPr>
          <p:nvPr/>
        </p:nvSpPr>
        <p:spPr bwMode="auto">
          <a:xfrm>
            <a:off x="1367188" y="600291"/>
            <a:ext cx="6143518" cy="464973"/>
          </a:xfrm>
          <a:prstGeom prst="rect">
            <a:avLst/>
          </a:prstGeom>
          <a:noFill/>
          <a:ln w="9525">
            <a:noFill/>
            <a:miter lim="800000"/>
            <a:headEnd/>
            <a:tailEnd/>
          </a:ln>
        </p:spPr>
        <p:txBody>
          <a:bodyPr lIns="0" tIns="0" rIns="0" bIns="0"/>
          <a:lstStyle/>
          <a:p>
            <a:pPr>
              <a:lnSpc>
                <a:spcPts val="1282"/>
              </a:lnSpc>
            </a:pPr>
            <a:endParaRPr lang="fr-FR" sz="1100" dirty="0"/>
          </a:p>
        </p:txBody>
      </p:sp>
      <p:sp>
        <p:nvSpPr>
          <p:cNvPr id="22531" name="Rectangle 2"/>
          <p:cNvSpPr>
            <a:spLocks noChangeArrowheads="1"/>
          </p:cNvSpPr>
          <p:nvPr/>
        </p:nvSpPr>
        <p:spPr bwMode="auto">
          <a:xfrm>
            <a:off x="465686" y="872365"/>
            <a:ext cx="8341609" cy="5057128"/>
          </a:xfrm>
          <a:prstGeom prst="rect">
            <a:avLst/>
          </a:prstGeom>
          <a:noFill/>
          <a:ln w="9525">
            <a:noFill/>
            <a:miter lim="800000"/>
            <a:headEnd/>
            <a:tailEnd/>
          </a:ln>
        </p:spPr>
        <p:txBody>
          <a:bodyPr lIns="0" tIns="0" rIns="0" bIns="0"/>
          <a:lstStyle/>
          <a:p>
            <a:pPr marL="457200" indent="-457200" algn="just">
              <a:spcAft>
                <a:spcPts val="1468"/>
              </a:spcAft>
            </a:pPr>
            <a:r>
              <a:rPr lang="en-US" sz="2800" dirty="0">
                <a:solidFill>
                  <a:srgbClr val="4F81BD"/>
                </a:solidFill>
              </a:rPr>
              <a:t>2) Apports nutritionnels conseillés en vitamines</a:t>
            </a:r>
          </a:p>
          <a:p>
            <a:pPr algn="just" eaLnBrk="1" hangingPunct="1"/>
            <a:r>
              <a:rPr lang="en-US" sz="2800" dirty="0"/>
              <a:t>• </a:t>
            </a:r>
            <a:r>
              <a:rPr lang="en-US" sz="2800" b="1" dirty="0"/>
              <a:t>Les vitamines liposolubles</a:t>
            </a:r>
            <a:r>
              <a:rPr lang="en-US" sz="2800" dirty="0"/>
              <a:t>:</a:t>
            </a:r>
          </a:p>
          <a:p>
            <a:pPr algn="just" eaLnBrk="1" hangingPunct="1"/>
            <a:r>
              <a:rPr lang="en-US" sz="2800" dirty="0"/>
              <a:t>- Elles sont essentiellement apportées par les aliments d'origine animale et les huiles végétales: vitamines A, D, E et K.</a:t>
            </a:r>
          </a:p>
          <a:p>
            <a:pPr algn="just" eaLnBrk="1" hangingPunct="1"/>
            <a:endParaRPr lang="en-US" sz="2800" dirty="0"/>
          </a:p>
          <a:p>
            <a:pPr algn="just" eaLnBrk="1" hangingPunct="1"/>
            <a:r>
              <a:rPr lang="en-US" sz="2800" dirty="0"/>
              <a:t>•</a:t>
            </a:r>
            <a:r>
              <a:rPr lang="en-US" sz="2800" b="1" dirty="0"/>
              <a:t>Les vitamines hydrosolubles</a:t>
            </a:r>
            <a:r>
              <a:rPr lang="en-US" sz="2800" dirty="0"/>
              <a:t>: vitamine C et vitamines du groupe B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0517" y="597413"/>
            <a:ext cx="8471946" cy="5645902"/>
          </a:xfrm>
          <a:prstGeom prst="rect">
            <a:avLst/>
          </a:prstGeom>
        </p:spPr>
        <p:txBody>
          <a:bodyPr lIns="0" tIns="0" rIns="0" bIns="0"/>
          <a:lstStyle/>
          <a:p>
            <a:pPr marL="457200" indent="-457200" algn="just">
              <a:spcAft>
                <a:spcPts val="1473"/>
              </a:spcAft>
              <a:buFont typeface="+mj-lt"/>
              <a:buAutoNum type="arabicParenR" startAt="3"/>
              <a:defRPr/>
            </a:pPr>
            <a:r>
              <a:rPr lang="en-US" sz="2800" dirty="0">
                <a:solidFill>
                  <a:srgbClr val="4F81BD"/>
                </a:solidFill>
                <a:latin typeface="Calibri"/>
              </a:rPr>
              <a:t>Apports nutritionnels conseillés en minéraux</a:t>
            </a:r>
          </a:p>
          <a:p>
            <a:pPr marL="481773" indent="-211499">
              <a:spcAft>
                <a:spcPts val="920"/>
              </a:spcAft>
              <a:defRPr/>
            </a:pPr>
            <a:r>
              <a:rPr lang="en-US" sz="2800" dirty="0">
                <a:latin typeface="Calibri"/>
              </a:rPr>
              <a:t>• </a:t>
            </a:r>
            <a:r>
              <a:rPr lang="en-US" sz="2800" b="1" dirty="0">
                <a:latin typeface="Calibri"/>
              </a:rPr>
              <a:t>Les minéraux majeurs </a:t>
            </a:r>
            <a:r>
              <a:rPr lang="en-US" sz="2800" dirty="0">
                <a:latin typeface="Calibri"/>
              </a:rPr>
              <a:t>: </a:t>
            </a:r>
          </a:p>
          <a:p>
            <a:pPr marL="481773" indent="-211499">
              <a:spcAft>
                <a:spcPts val="920"/>
              </a:spcAft>
              <a:defRPr/>
            </a:pPr>
            <a:r>
              <a:rPr lang="en-US" sz="2800" dirty="0">
                <a:latin typeface="Calibri"/>
              </a:rPr>
              <a:t>- calcium (ca),  chlore (cl), magnesium (mg), phosphore (p),  potassium (k) et le sodium (Na) </a:t>
            </a:r>
          </a:p>
          <a:p>
            <a:pPr marL="481773" indent="-211499">
              <a:spcAft>
                <a:spcPts val="920"/>
              </a:spcAft>
              <a:defRPr/>
            </a:pPr>
            <a:endParaRPr lang="en-US" sz="2800" dirty="0">
              <a:latin typeface="Calibri"/>
            </a:endParaRPr>
          </a:p>
          <a:p>
            <a:pPr marL="481773" indent="-211499">
              <a:spcAft>
                <a:spcPts val="920"/>
              </a:spcAft>
              <a:defRPr/>
            </a:pPr>
            <a:r>
              <a:rPr lang="en-US" sz="2800" dirty="0">
                <a:latin typeface="Calibri"/>
              </a:rPr>
              <a:t>• </a:t>
            </a:r>
            <a:r>
              <a:rPr lang="en-US" sz="2800" b="1" dirty="0">
                <a:latin typeface="Calibri"/>
              </a:rPr>
              <a:t>Les oligoéléments </a:t>
            </a:r>
            <a:r>
              <a:rPr lang="en-US" sz="2800" dirty="0">
                <a:latin typeface="Calibri"/>
              </a:rPr>
              <a:t>: </a:t>
            </a:r>
          </a:p>
          <a:p>
            <a:pPr marL="481773" indent="-211499">
              <a:spcAft>
                <a:spcPts val="920"/>
              </a:spcAft>
              <a:defRPr/>
            </a:pPr>
            <a:r>
              <a:rPr lang="en-US" sz="2800" dirty="0">
                <a:latin typeface="Calibri"/>
              </a:rPr>
              <a:t>- fer (fe), fluor (f), l'iode (i), manganese (mn),  molybdène (Mo),  nickel (ni),  sélénium (se),  silicium (si),  vanadium (v) et le zinc (zn).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normAutofit/>
          </a:bodyPr>
          <a:lstStyle/>
          <a:p>
            <a:pPr marL="571500" indent="-571500">
              <a:buFont typeface="+mj-lt"/>
              <a:buAutoNum type="romanUcPeriod" startAt="6"/>
            </a:pPr>
            <a:r>
              <a:rPr lang="fr-FR" sz="3600" dirty="0">
                <a:solidFill>
                  <a:schemeClr val="accent6">
                    <a:lumMod val="75000"/>
                  </a:schemeClr>
                </a:solidFill>
              </a:rPr>
              <a:t>Coefficient d’utilisation digestive </a:t>
            </a:r>
          </a:p>
        </p:txBody>
      </p:sp>
      <p:sp>
        <p:nvSpPr>
          <p:cNvPr id="3" name="Espace réservé du contenu 2"/>
          <p:cNvSpPr>
            <a:spLocks noGrp="1"/>
          </p:cNvSpPr>
          <p:nvPr>
            <p:ph idx="1"/>
          </p:nvPr>
        </p:nvSpPr>
        <p:spPr>
          <a:xfrm>
            <a:off x="251520" y="1556792"/>
            <a:ext cx="8229600" cy="4525963"/>
          </a:xfrm>
        </p:spPr>
        <p:txBody>
          <a:bodyPr>
            <a:normAutofit/>
          </a:bodyPr>
          <a:lstStyle/>
          <a:p>
            <a:pPr marL="0" lvl="0" indent="0">
              <a:buNone/>
            </a:pPr>
            <a:endParaRPr lang="fr-FR" dirty="0">
              <a:solidFill>
                <a:prstClr val="black"/>
              </a:solidFill>
            </a:endParaRPr>
          </a:p>
          <a:p>
            <a:pPr lvl="0"/>
            <a:r>
              <a:rPr lang="fr-FR" dirty="0">
                <a:solidFill>
                  <a:prstClr val="black"/>
                </a:solidFill>
              </a:rPr>
              <a:t>L’évaluation de l’absorption de chaque aliment est obtenue grâce à un coefficient d’utilisation digestive( CUD).</a:t>
            </a:r>
          </a:p>
          <a:p>
            <a:endParaRPr lang="fr-FR" sz="2800" dirty="0"/>
          </a:p>
          <a:p>
            <a:endParaRPr lang="fr-FR" sz="28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357158" y="857232"/>
            <a:ext cx="2286016" cy="761073"/>
          </a:xfrm>
        </p:spPr>
        <p:txBody>
          <a:bodyPr>
            <a:normAutofit/>
          </a:bodyPr>
          <a:lstStyle/>
          <a:p>
            <a:pPr>
              <a:buFont typeface="Wingdings" pitchFamily="2" charset="2"/>
              <a:buChar char="v"/>
            </a:pPr>
            <a:r>
              <a:rPr lang="fr-FR" sz="3200" dirty="0"/>
              <a:t>Définition</a:t>
            </a:r>
            <a:r>
              <a:rPr lang="fr-FR" sz="2800" dirty="0"/>
              <a:t> </a:t>
            </a:r>
          </a:p>
        </p:txBody>
      </p:sp>
      <p:sp>
        <p:nvSpPr>
          <p:cNvPr id="3" name="Espace réservé du contenu 2"/>
          <p:cNvSpPr>
            <a:spLocks noGrp="1"/>
          </p:cNvSpPr>
          <p:nvPr>
            <p:ph idx="1"/>
          </p:nvPr>
        </p:nvSpPr>
        <p:spPr/>
        <p:txBody>
          <a:bodyPr>
            <a:normAutofit/>
          </a:bodyPr>
          <a:lstStyle/>
          <a:p>
            <a:pPr lvl="0"/>
            <a:r>
              <a:rPr lang="fr-FR" sz="2800" dirty="0">
                <a:solidFill>
                  <a:prstClr val="black"/>
                </a:solidFill>
              </a:rPr>
              <a:t>Sur 100 % d’aliments ingérés, une partie seulement passe la barrière intestinale. </a:t>
            </a:r>
          </a:p>
          <a:p>
            <a:pPr lvl="0"/>
            <a:endParaRPr lang="fr-FR" sz="2800" dirty="0">
              <a:solidFill>
                <a:prstClr val="black"/>
              </a:solidFill>
            </a:endParaRPr>
          </a:p>
          <a:p>
            <a:pPr lvl="0"/>
            <a:r>
              <a:rPr lang="fr-FR" sz="2800" dirty="0">
                <a:solidFill>
                  <a:prstClr val="black"/>
                </a:solidFill>
              </a:rPr>
              <a:t>L’autre est digérée, réduite en déchets et enfin excrétée sous forme de matière fécale.</a:t>
            </a:r>
          </a:p>
          <a:p>
            <a:pPr lvl="0"/>
            <a:endParaRPr lang="fr-FR" sz="2800" dirty="0">
              <a:solidFill>
                <a:schemeClr val="tx2"/>
              </a:solidFill>
            </a:endParaRPr>
          </a:p>
          <a:p>
            <a:pPr lvl="0"/>
            <a:r>
              <a:rPr lang="fr-FR" sz="2800" b="1" dirty="0">
                <a:solidFill>
                  <a:schemeClr val="tx2"/>
                </a:solidFill>
              </a:rPr>
              <a:t>Le CUD : correspond à la quantité absorbée par rapport à la quantité ingérée totale (%).</a:t>
            </a:r>
          </a:p>
          <a:p>
            <a:pPr fontAlgn="base">
              <a:buNone/>
            </a:pPr>
            <a:r>
              <a:rPr lang="fr-FR" sz="2800" b="1" dirty="0"/>
              <a:t>               </a:t>
            </a:r>
          </a:p>
          <a:p>
            <a:pPr>
              <a:buNone/>
            </a:pPr>
            <a:endParaRPr lang="fr-FR" sz="2800" dirty="0"/>
          </a:p>
          <a:p>
            <a:endParaRPr lang="fr-FR" sz="28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dirty="0"/>
          </a:p>
        </p:txBody>
      </p:sp>
      <p:sp>
        <p:nvSpPr>
          <p:cNvPr id="3" name="Espace réservé du contenu 2"/>
          <p:cNvSpPr>
            <a:spLocks noGrp="1"/>
          </p:cNvSpPr>
          <p:nvPr>
            <p:ph idx="1"/>
          </p:nvPr>
        </p:nvSpPr>
        <p:spPr/>
        <p:txBody>
          <a:bodyPr/>
          <a:lstStyle/>
          <a:p>
            <a:pPr lvl="0" fontAlgn="base">
              <a:buFont typeface="Wingdings" pitchFamily="2" charset="2"/>
              <a:buChar char="Ø"/>
            </a:pPr>
            <a:r>
              <a:rPr lang="fr-FR" sz="2800" b="1" dirty="0">
                <a:solidFill>
                  <a:srgbClr val="C00000"/>
                </a:solidFill>
              </a:rPr>
              <a:t>CUD</a:t>
            </a:r>
            <a:r>
              <a:rPr lang="fr-FR" sz="2800" dirty="0">
                <a:solidFill>
                  <a:prstClr val="black"/>
                </a:solidFill>
              </a:rPr>
              <a:t> = quantité absorbée x 100/quantité ingérée.</a:t>
            </a:r>
          </a:p>
          <a:p>
            <a:pPr marL="0" lvl="0" indent="0" fontAlgn="base">
              <a:buNone/>
            </a:pPr>
            <a:endParaRPr lang="fr-FR" sz="2800" dirty="0">
              <a:solidFill>
                <a:prstClr val="black"/>
              </a:solidFill>
            </a:endParaRPr>
          </a:p>
          <a:p>
            <a:pPr lvl="0" fontAlgn="base">
              <a:buFont typeface="Wingdings" pitchFamily="2" charset="2"/>
              <a:buChar char="Ø"/>
            </a:pPr>
            <a:r>
              <a:rPr lang="fr-FR" sz="2800" b="1" dirty="0">
                <a:solidFill>
                  <a:srgbClr val="C00000"/>
                </a:solidFill>
              </a:rPr>
              <a:t>Le CUD réel (CUD vrai): </a:t>
            </a:r>
            <a:r>
              <a:rPr lang="fr-FR" sz="2800" dirty="0">
                <a:solidFill>
                  <a:prstClr val="black"/>
                </a:solidFill>
              </a:rPr>
              <a:t>c’est le CUD corrigé par les pertes endogènes.</a:t>
            </a:r>
          </a:p>
          <a:p>
            <a:pPr lvl="0" fontAlgn="base"/>
            <a:endParaRPr lang="fr-FR" sz="2800" dirty="0">
              <a:solidFill>
                <a:prstClr val="black"/>
              </a:solidFill>
            </a:endParaRPr>
          </a:p>
          <a:p>
            <a:pPr marL="0" lvl="0" indent="0" fontAlgn="base">
              <a:buFont typeface="Wingdings" pitchFamily="2" charset="2"/>
              <a:buChar char="Ø"/>
            </a:pPr>
            <a:r>
              <a:rPr lang="fr-FR" sz="2800" b="1" dirty="0">
                <a:solidFill>
                  <a:srgbClr val="C00000"/>
                </a:solidFill>
              </a:rPr>
              <a:t> CUD vrai </a:t>
            </a:r>
            <a:r>
              <a:rPr lang="fr-FR" sz="2800" dirty="0">
                <a:solidFill>
                  <a:prstClr val="black"/>
                </a:solidFill>
              </a:rPr>
              <a:t>=(flux ingéré-flux fécal + flux endogène) x 100/flux ingéré.</a:t>
            </a:r>
            <a:endParaRPr lang="fr-FR" dirty="0"/>
          </a:p>
          <a:p>
            <a:pPr lvl="0" fontAlgn="base"/>
            <a:endParaRPr lang="fr-FR" sz="2800" dirty="0">
              <a:solidFill>
                <a:prstClr val="black"/>
              </a:solidFill>
            </a:endParaRPr>
          </a:p>
        </p:txBody>
      </p:sp>
    </p:spTree>
    <p:extLst>
      <p:ext uri="{BB962C8B-B14F-4D97-AF65-F5344CB8AC3E}">
        <p14:creationId xmlns:p14="http://schemas.microsoft.com/office/powerpoint/2010/main" val="4555263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14282" y="642918"/>
            <a:ext cx="2328850" cy="846158"/>
          </a:xfrm>
        </p:spPr>
        <p:txBody>
          <a:bodyPr>
            <a:normAutofit fontScale="90000"/>
          </a:bodyPr>
          <a:lstStyle/>
          <a:p>
            <a:pPr>
              <a:buFont typeface="Wingdings" pitchFamily="2" charset="2"/>
              <a:buChar char="v"/>
            </a:pPr>
            <a:r>
              <a:rPr lang="fr-FR" sz="3600" dirty="0">
                <a:solidFill>
                  <a:schemeClr val="accent1"/>
                </a:solidFill>
              </a:rPr>
              <a:t> Exemples</a:t>
            </a:r>
            <a:r>
              <a:rPr lang="fr-FR" sz="2800" dirty="0"/>
              <a:t> </a:t>
            </a:r>
            <a:br>
              <a:rPr lang="fr-FR" sz="2800" dirty="0"/>
            </a:br>
            <a:endParaRPr lang="fr-FR" sz="2800" dirty="0"/>
          </a:p>
        </p:txBody>
      </p:sp>
      <p:pic>
        <p:nvPicPr>
          <p:cNvPr id="5" name="Picture 2"/>
          <p:cNvPicPr>
            <a:picLocks noChangeAspect="1" noChangeArrowheads="1"/>
          </p:cNvPicPr>
          <p:nvPr/>
        </p:nvPicPr>
        <p:blipFill rotWithShape="1">
          <a:blip r:embed="rId2"/>
          <a:srcRect l="33166" t="54108" r="53188" b="30143"/>
          <a:stretch/>
        </p:blipFill>
        <p:spPr bwMode="auto">
          <a:xfrm>
            <a:off x="857224" y="1285860"/>
            <a:ext cx="5429288" cy="5072098"/>
          </a:xfrm>
          <a:prstGeom prst="rect">
            <a:avLst/>
          </a:prstGeom>
          <a:noFill/>
          <a:ln w="9525">
            <a:noFill/>
            <a:miter lim="800000"/>
            <a:headEnd/>
            <a:tailEnd/>
          </a:ln>
          <a:effectLst/>
        </p:spPr>
      </p:pic>
      <p:sp>
        <p:nvSpPr>
          <p:cNvPr id="6" name="Espace réservé du contenu 5"/>
          <p:cNvSpPr>
            <a:spLocks noGrp="1"/>
          </p:cNvSpPr>
          <p:nvPr>
            <p:ph idx="1"/>
          </p:nvPr>
        </p:nvSpPr>
        <p:spPr/>
        <p:txBody>
          <a:bodyPr/>
          <a:lstStyle/>
          <a:p>
            <a:endParaRPr lang="fr-FR" dirty="0"/>
          </a:p>
        </p:txBody>
      </p:sp>
    </p:spTree>
    <p:extLst>
      <p:ext uri="{BB962C8B-B14F-4D97-AF65-F5344CB8AC3E}">
        <p14:creationId xmlns:p14="http://schemas.microsoft.com/office/powerpoint/2010/main" val="3246326381"/>
      </p:ext>
    </p:extLst>
  </p:cSld>
  <p:clrMapOvr>
    <a:masterClrMapping/>
  </p:clrMapOvr>
</p:sld>
</file>

<file path=ppt/theme/theme1.xml><?xml version="1.0" encoding="utf-8"?>
<a:theme xmlns:a="http://schemas.openxmlformats.org/drawingml/2006/main" name="Thème Office">
  <a:themeElements>
    <a:clrScheme name="Vert">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4110</TotalTime>
  <Words>1270</Words>
  <Application>Microsoft Office PowerPoint</Application>
  <PresentationFormat>Affichage à l'écran (4:3)</PresentationFormat>
  <Paragraphs>118</Paragraphs>
  <Slides>20</Slides>
  <Notes>8</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20</vt:i4>
      </vt:variant>
    </vt:vector>
  </HeadingPairs>
  <TitlesOfParts>
    <vt:vector size="25" baseType="lpstr">
      <vt:lpstr>Arial</vt:lpstr>
      <vt:lpstr>Calibri</vt:lpstr>
      <vt:lpstr>Times New Roman</vt:lpstr>
      <vt:lpstr>Wingdings</vt:lpstr>
      <vt:lpstr>Thème Office</vt:lpstr>
      <vt:lpstr>La ration alimentaire 1ère Année médecine </vt:lpstr>
      <vt:lpstr>Objectifs  </vt:lpstr>
      <vt:lpstr>Présentation PowerPoint</vt:lpstr>
      <vt:lpstr>Les groupes d’aliment</vt:lpstr>
      <vt:lpstr>Calcul de poids idéal</vt:lpstr>
      <vt:lpstr>Présentation PowerPoint</vt:lpstr>
      <vt:lpstr>Besoins énergétiques : </vt:lpstr>
      <vt:lpstr>Présentation PowerPoint</vt:lpstr>
      <vt:lpstr>Présentation PowerPoint</vt:lpstr>
      <vt:lpstr>Exemple </vt:lpstr>
      <vt:lpstr>Présentation PowerPoint</vt:lpstr>
      <vt:lpstr>Présentation PowerPoint</vt:lpstr>
      <vt:lpstr>Pour notre exemple</vt:lpstr>
      <vt:lpstr>Présentation PowerPoint</vt:lpstr>
      <vt:lpstr>Présentation PowerPoint</vt:lpstr>
      <vt:lpstr>Présentation PowerPoint</vt:lpstr>
      <vt:lpstr>Coefficient d’utilisation digestive </vt:lpstr>
      <vt:lpstr>Définition </vt:lpstr>
      <vt:lpstr>Présentation PowerPoint</vt:lpstr>
      <vt:lpstr> Exemples  </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HP</dc:creator>
  <cp:lastModifiedBy>MEGNOUNIF NAZIHA</cp:lastModifiedBy>
  <cp:revision>57</cp:revision>
  <dcterms:created xsi:type="dcterms:W3CDTF">2019-11-05T17:57:15Z</dcterms:created>
  <dcterms:modified xsi:type="dcterms:W3CDTF">2024-05-08T07:09:39Z</dcterms:modified>
</cp:coreProperties>
</file>