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Medium"/>
      <p:regular r:id="rId27"/>
    </p:embeddedFont>
    <p:embeddedFont>
      <p:font typeface="Montserrat Medium"/>
      <p:regular r:id="rId28"/>
    </p:embeddedFont>
    <p:embeddedFont>
      <p:font typeface="Montserrat Medium"/>
      <p:regular r:id="rId29"/>
    </p:embeddedFont>
    <p:embeddedFont>
      <p:font typeface="Montserrat Medium"/>
      <p:regular r:id="rId30"/>
    </p:embeddedFont>
    <p:embeddedFont>
      <p:font typeface="Inter Light"/>
      <p:regular r:id="rId31"/>
    </p:embeddedFont>
    <p:embeddedFont>
      <p:font typeface="Inter Light"/>
      <p:regular r:id="rId32"/>
    </p:embeddedFont>
    <p:embeddedFont>
      <p:font typeface="Inter Light"/>
      <p:regular r:id="rId33"/>
    </p:embeddedFont>
    <p:embeddedFont>
      <p:font typeface="Inter Light"/>
      <p:regular r:id="rId34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Relationship Id="rId31" Type="http://schemas.openxmlformats.org/officeDocument/2006/relationships/font" Target="fonts/font5.fntdata"/><Relationship Id="rId32" Type="http://schemas.openxmlformats.org/officeDocument/2006/relationships/font" Target="fonts/font6.fntdata"/><Relationship Id="rId33" Type="http://schemas.openxmlformats.org/officeDocument/2006/relationships/font" Target="fonts/font7.fntdata"/><Relationship Id="rId34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sv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sv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svg"/><Relationship Id="rId10" Type="http://schemas.openxmlformats.org/officeDocument/2006/relationships/slideLayout" Target="../slideLayouts/slideLayout8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svg"/><Relationship Id="rId4" Type="http://schemas.openxmlformats.org/officeDocument/2006/relationships/image" Target="../media/image-9-4.png"/><Relationship Id="rId5" Type="http://schemas.openxmlformats.org/officeDocument/2006/relationships/image" Target="../media/image-9-5.svg"/><Relationship Id="rId6" Type="http://schemas.openxmlformats.org/officeDocument/2006/relationships/image" Target="../media/image-9-6.png"/><Relationship Id="rId7" Type="http://schemas.openxmlformats.org/officeDocument/2006/relationships/image" Target="../media/image-9-7.svg"/><Relationship Id="rId8" Type="http://schemas.openxmlformats.org/officeDocument/2006/relationships/slideLayout" Target="../slideLayouts/slideLayout10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6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20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327190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Recent Trends in Management: Knowledge Management in 2025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793688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Exploring how organisations are harnessing knowledge as their most valuable strategic asset in an era of AI transformation and digital innovation.</a:t>
            </a:r>
            <a:endParaRPr lang="en-US" sz="1750" dirty="0"/>
          </a:p>
        </p:txBody>
      </p:sp>
      <p:pic>
        <p:nvPicPr>
          <p:cNvPr id="5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90" y="5392698"/>
            <a:ext cx="887730" cy="125456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261116" y="5364361"/>
            <a:ext cx="35568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5E208E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Authored by CHIB Djazia</a:t>
            </a:r>
            <a:endParaRPr lang="en-US"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9152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Chapter 1: The Knowledge Management Revolution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449247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Knowledge management has evolved from a supporting function into a strategic imperative that defines competitive advantage in the digital economy.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80924"/>
            <a:ext cx="921627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Knowledge is the New Currency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956679"/>
            <a:ext cx="4158615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850"/>
              </a:lnSpc>
              <a:buNone/>
            </a:pPr>
            <a:r>
              <a:rPr lang="en-US" sz="585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$773.6B</a:t>
            </a:r>
            <a:endParaRPr lang="en-US" sz="5850" dirty="0"/>
          </a:p>
        </p:txBody>
      </p:sp>
      <p:sp>
        <p:nvSpPr>
          <p:cNvPr id="4" name="Text 2"/>
          <p:cNvSpPr/>
          <p:nvPr/>
        </p:nvSpPr>
        <p:spPr>
          <a:xfrm>
            <a:off x="1206817" y="3988475"/>
            <a:ext cx="333244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2024 Global KM Market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793790" y="4478893"/>
            <a:ext cx="415861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Projected to exceed $3.5 trillion by 2034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5235893" y="2956679"/>
            <a:ext cx="4158615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850"/>
              </a:lnSpc>
              <a:buNone/>
            </a:pPr>
            <a:r>
              <a:rPr lang="en-US" sz="585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25%</a:t>
            </a:r>
            <a:endParaRPr lang="en-US" sz="5850" dirty="0"/>
          </a:p>
        </p:txBody>
      </p:sp>
      <p:sp>
        <p:nvSpPr>
          <p:cNvPr id="7" name="Text 5"/>
          <p:cNvSpPr/>
          <p:nvPr/>
        </p:nvSpPr>
        <p:spPr>
          <a:xfrm>
            <a:off x="5614392" y="3988475"/>
            <a:ext cx="340161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Competitive Advantage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5235893" y="4478893"/>
            <a:ext cx="415861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Performance gap between AI adopters and competitors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9677995" y="2956679"/>
            <a:ext cx="4158615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850"/>
              </a:lnSpc>
              <a:buNone/>
            </a:pPr>
            <a:r>
              <a:rPr lang="en-US" sz="585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#1</a:t>
            </a:r>
            <a:endParaRPr lang="en-US" sz="5850" dirty="0"/>
          </a:p>
        </p:txBody>
      </p:sp>
      <p:sp>
        <p:nvSpPr>
          <p:cNvPr id="10" name="Text 8"/>
          <p:cNvSpPr/>
          <p:nvPr/>
        </p:nvSpPr>
        <p:spPr>
          <a:xfrm>
            <a:off x="10314861" y="3988475"/>
            <a:ext cx="288476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Most Valuable Asset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9677995" y="4478893"/>
            <a:ext cx="415861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Knowledge workers drive organisational success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93790" y="5459849"/>
            <a:ext cx="130428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Peter Drucker's insight has come full circle: knowledge workers are now definitively the most valuable asset in organisations. This rapid evolution is driven by artificial intelligence, exponential data growth, and fundamentally changing workforce dynamics across industries.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194673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AI-KM Symbiosis: A Game Changer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179207"/>
            <a:ext cx="3501509" cy="850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300"/>
              </a:lnSpc>
              <a:buNone/>
            </a:pPr>
            <a:r>
              <a:rPr lang="en-US" sz="26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Intelligent Automation</a:t>
            </a:r>
            <a:endParaRPr lang="en-US" sz="2650" dirty="0"/>
          </a:p>
        </p:txBody>
      </p:sp>
      <p:sp>
        <p:nvSpPr>
          <p:cNvPr id="5" name="Text 2"/>
          <p:cNvSpPr/>
          <p:nvPr/>
        </p:nvSpPr>
        <p:spPr>
          <a:xfrm>
            <a:off x="6280190" y="4256603"/>
            <a:ext cx="35015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AI and machine learning automate knowledge discovery processes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6280190" y="5424607"/>
            <a:ext cx="35015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Sophisticated tagging and curation systems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6280190" y="6229707"/>
            <a:ext cx="35015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Pattern recognition across vast data repositories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10342721" y="3179207"/>
            <a:ext cx="3501509" cy="850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300"/>
              </a:lnSpc>
              <a:buNone/>
            </a:pPr>
            <a:r>
              <a:rPr lang="en-US" sz="26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Accelerated Decision-Making</a:t>
            </a:r>
            <a:endParaRPr lang="en-US" sz="2650" dirty="0"/>
          </a:p>
        </p:txBody>
      </p:sp>
      <p:sp>
        <p:nvSpPr>
          <p:cNvPr id="9" name="Text 6"/>
          <p:cNvSpPr/>
          <p:nvPr/>
        </p:nvSpPr>
        <p:spPr>
          <a:xfrm>
            <a:off x="10342721" y="4256603"/>
            <a:ext cx="35015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AI-powered chatbots provide instant information access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10342721" y="5061704"/>
            <a:ext cx="35015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Virtual assistants streamline complex queries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10342721" y="5866805"/>
            <a:ext cx="35015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Gartner predicts 25% performance advantage by 2026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248221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94968" y="3028236"/>
            <a:ext cx="13240464" cy="37229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9750"/>
              </a:lnSpc>
              <a:buNone/>
            </a:pPr>
            <a:r>
              <a:rPr lang="en-US" sz="78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AI and Knowledge Management: Perfect Partners</a:t>
            </a:r>
            <a:endParaRPr lang="en-US" sz="7800" dirty="0"/>
          </a:p>
        </p:txBody>
      </p:sp>
      <p:sp>
        <p:nvSpPr>
          <p:cNvPr id="4" name="Text 1"/>
          <p:cNvSpPr/>
          <p:nvPr/>
        </p:nvSpPr>
        <p:spPr>
          <a:xfrm>
            <a:off x="694968" y="7048976"/>
            <a:ext cx="13240464" cy="635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The convergence of artificial intelligence and knowledge management represents the most significant transformation in how organisations capture, organise, and leverage their collective intelligence.</a:t>
            </a:r>
            <a:endParaRPr lang="en-US" sz="1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337197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Chapter 2: Advanced Knowledge Discovery Techniques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803696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Cutting-edge technologies are revolutionising how organisations uncover insights hidden within their knowledge repositories, transforming raw data into actionable intelligence.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97355"/>
            <a:ext cx="1211853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Knowledge Graphs: Mapping Connections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859762"/>
            <a:ext cx="4196358" cy="3672483"/>
          </a:xfrm>
          <a:prstGeom prst="roundRect">
            <a:avLst>
              <a:gd name="adj" fmla="val 5559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8224" y="3094196"/>
            <a:ext cx="680442" cy="680442"/>
          </a:xfrm>
          <a:prstGeom prst="rect">
            <a:avLst/>
          </a:prstGeom>
        </p:spPr>
      </p:pic>
      <p:pic>
        <p:nvPicPr>
          <p:cNvPr id="5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5390" y="3281243"/>
            <a:ext cx="306110" cy="30611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028224" y="4001453"/>
            <a:ext cx="372749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Interconnected Intelligence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1028224" y="4846201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Organise data through interconnected entities, creating rich contextual relationships that mirror human understanding</a:t>
            </a:r>
            <a:endParaRPr lang="en-US" sz="1750" dirty="0"/>
          </a:p>
        </p:txBody>
      </p:sp>
      <p:sp>
        <p:nvSpPr>
          <p:cNvPr id="8" name="Shape 4"/>
          <p:cNvSpPr/>
          <p:nvPr/>
        </p:nvSpPr>
        <p:spPr>
          <a:xfrm>
            <a:off x="5216962" y="2859762"/>
            <a:ext cx="4196358" cy="3672483"/>
          </a:xfrm>
          <a:prstGeom prst="roundRect">
            <a:avLst>
              <a:gd name="adj" fmla="val 5559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pic>
        <p:nvPicPr>
          <p:cNvPr id="9" name="Image 2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1396" y="3094196"/>
            <a:ext cx="680442" cy="680442"/>
          </a:xfrm>
          <a:prstGeom prst="rect">
            <a:avLst/>
          </a:prstGeom>
        </p:spPr>
      </p:pic>
      <p:pic>
        <p:nvPicPr>
          <p:cNvPr id="10" name="Image 3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38562" y="3281243"/>
            <a:ext cx="306110" cy="30611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5451396" y="4001453"/>
            <a:ext cx="339875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28.6% Faster Resolution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5451396" y="4491871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Dramatic reduction in problem-solving time by delivering grounded, factual responses instantly</a:t>
            </a:r>
            <a:endParaRPr lang="en-US" sz="1750" dirty="0"/>
          </a:p>
        </p:txBody>
      </p:sp>
      <p:sp>
        <p:nvSpPr>
          <p:cNvPr id="13" name="Shape 7"/>
          <p:cNvSpPr/>
          <p:nvPr/>
        </p:nvSpPr>
        <p:spPr>
          <a:xfrm>
            <a:off x="9640133" y="2859762"/>
            <a:ext cx="4196358" cy="3672483"/>
          </a:xfrm>
          <a:prstGeom prst="roundRect">
            <a:avLst>
              <a:gd name="adj" fmla="val 5559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pic>
        <p:nvPicPr>
          <p:cNvPr id="14" name="Image 4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74568" y="3094196"/>
            <a:ext cx="680442" cy="680442"/>
          </a:xfrm>
          <a:prstGeom prst="rect">
            <a:avLst/>
          </a:prstGeom>
        </p:spPr>
      </p:pic>
      <p:pic>
        <p:nvPicPr>
          <p:cNvPr id="15" name="Image 5" descr="preencoded.png">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061734" y="3281243"/>
            <a:ext cx="306110" cy="306110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9874568" y="4001453"/>
            <a:ext cx="372749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Enterprise Adoption Rising</a:t>
            </a:r>
            <a:endParaRPr lang="en-US" sz="2200" dirty="0"/>
          </a:p>
        </p:txBody>
      </p:sp>
      <p:sp>
        <p:nvSpPr>
          <p:cNvPr id="17" name="Text 9"/>
          <p:cNvSpPr/>
          <p:nvPr/>
        </p:nvSpPr>
        <p:spPr>
          <a:xfrm>
            <a:off x="9874568" y="4846201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Gartner positions knowledge graphs on the "Slope of Enlightenment" with accelerating mainstream adoption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7954" y="611267"/>
            <a:ext cx="13074491" cy="1389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450"/>
              </a:lnSpc>
              <a:buNone/>
            </a:pPr>
            <a:r>
              <a:rPr lang="en-US" sz="43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Semantic Search: Understanding Meaning, Not Just Words</a:t>
            </a:r>
            <a:endParaRPr lang="en-US" sz="435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54" y="2584133"/>
            <a:ext cx="4904423" cy="490442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32208" y="2556391"/>
            <a:ext cx="4582954" cy="416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250"/>
              </a:lnSpc>
              <a:buNone/>
            </a:pPr>
            <a:r>
              <a:rPr lang="en-US" sz="26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Beyond Keyword Matching</a:t>
            </a:r>
            <a:endParaRPr lang="en-US" sz="2600" dirty="0"/>
          </a:p>
        </p:txBody>
      </p:sp>
      <p:sp>
        <p:nvSpPr>
          <p:cNvPr id="5" name="Text 2"/>
          <p:cNvSpPr/>
          <p:nvPr/>
        </p:nvSpPr>
        <p:spPr>
          <a:xfrm>
            <a:off x="6232208" y="3195518"/>
            <a:ext cx="7627739" cy="1066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0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Semantic search leverages natural language processing and machine learning to interpret user intent and context, not merely matching literal keywords.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6232208" y="4484727"/>
            <a:ext cx="2778681" cy="347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21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Key Capabilities</a:t>
            </a:r>
            <a:endParaRPr lang="en-US" sz="2150" dirty="0"/>
          </a:p>
        </p:txBody>
      </p:sp>
      <p:sp>
        <p:nvSpPr>
          <p:cNvPr id="7" name="Text 4"/>
          <p:cNvSpPr/>
          <p:nvPr/>
        </p:nvSpPr>
        <p:spPr>
          <a:xfrm>
            <a:off x="6232208" y="5054322"/>
            <a:ext cx="7627739" cy="3556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Intuitive queries that understand conversational language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6232208" y="5487710"/>
            <a:ext cx="7627739" cy="3556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Faster, more relevant results through contextual analysis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6232208" y="5921097"/>
            <a:ext cx="7627739" cy="3556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Intelligent connection of synonyms and related concepts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6232208" y="6354485"/>
            <a:ext cx="7627739" cy="3556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Enhanced decision-making through deeper understanding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755928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Generative AI in KM: From Novelty to Norm</a:t>
            </a:r>
            <a:endParaRPr lang="en-US" sz="4450" dirty="0"/>
          </a:p>
        </p:txBody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3790" y="2513648"/>
            <a:ext cx="566976" cy="56697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644253" y="2648307"/>
            <a:ext cx="417635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Automated Content Creation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1644253" y="3138726"/>
            <a:ext cx="670595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Generates summaries, reports, and documentation whilst maintaining consistency and accuracy across the organisation</a:t>
            </a:r>
            <a:endParaRPr lang="en-US" sz="1750" dirty="0"/>
          </a:p>
        </p:txBody>
      </p:sp>
      <p:pic>
        <p:nvPicPr>
          <p:cNvPr id="7" name="Image 2" descr="preencoded.png">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3790" y="4318159"/>
            <a:ext cx="566976" cy="56697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644253" y="4452818"/>
            <a:ext cx="435256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Intelligent Chatbot Responses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1644253" y="4943237"/>
            <a:ext cx="670595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Provides context-aware, sophisticated answers that understand nuance and deliver precisely what users need</a:t>
            </a:r>
            <a:endParaRPr lang="en-US" sz="1750" dirty="0"/>
          </a:p>
        </p:txBody>
      </p:sp>
      <p:pic>
        <p:nvPicPr>
          <p:cNvPr id="10" name="Image 3" descr="preencoded.png">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3790" y="6122670"/>
            <a:ext cx="566976" cy="56697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644253" y="6257330"/>
            <a:ext cx="315872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Widespread Adoption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1644253" y="6747748"/>
            <a:ext cx="670595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31% of KM teams now use generative AI for content generation, transforming workflows and productivity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69152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Chapter 3: Collaboration and Personalisation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449247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Modern knowledge management thrives on seamless collaboration and intelligent personalisation, creating experiences that adapt to individual needs whilst fostering collective intelligence.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3634" y="395764"/>
            <a:ext cx="6648569" cy="4496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500"/>
              </a:lnSpc>
              <a:buNone/>
            </a:pPr>
            <a:r>
              <a:rPr lang="en-US" sz="28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Collaboration Tools Fuel Productivity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503634" y="1133237"/>
            <a:ext cx="4445079" cy="1074539"/>
          </a:xfrm>
          <a:prstGeom prst="roundRect">
            <a:avLst>
              <a:gd name="adj" fmla="val 12055"/>
            </a:avLst>
          </a:prstGeom>
          <a:solidFill>
            <a:srgbClr val="C6C9DC">
              <a:alpha val="50000"/>
            </a:srgbClr>
          </a:solidFill>
          <a:ln w="7620">
            <a:solidFill>
              <a:srgbClr val="ACAFC2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55082" y="1284684"/>
            <a:ext cx="2446853" cy="224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Real-Time Communication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655082" y="1595795"/>
            <a:ext cx="4142184" cy="460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Messaging, video conferencing, and document sharing enable instant knowledge exchange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5092541" y="1133237"/>
            <a:ext cx="4445198" cy="1074539"/>
          </a:xfrm>
          <a:prstGeom prst="roundRect">
            <a:avLst>
              <a:gd name="adj" fmla="val 12055"/>
            </a:avLst>
          </a:prstGeom>
          <a:solidFill>
            <a:srgbClr val="C6C9DC">
              <a:alpha val="50000"/>
            </a:srgbClr>
          </a:solidFill>
          <a:ln w="7620">
            <a:solidFill>
              <a:srgbClr val="ACAFC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243989" y="1284684"/>
            <a:ext cx="2103120" cy="224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30% Productivity Boost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243989" y="1595795"/>
            <a:ext cx="4142303" cy="460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Integrated collaboration platforms deliver measurable performance improvements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9681567" y="1133237"/>
            <a:ext cx="4445198" cy="1074539"/>
          </a:xfrm>
          <a:prstGeom prst="roundRect">
            <a:avLst>
              <a:gd name="adj" fmla="val 12055"/>
            </a:avLst>
          </a:prstGeom>
          <a:solidFill>
            <a:srgbClr val="C6C9DC">
              <a:alpha val="50000"/>
            </a:srgbClr>
          </a:solidFill>
          <a:ln w="7620">
            <a:solidFill>
              <a:srgbClr val="ACAFC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833015" y="1284684"/>
            <a:ext cx="1886664" cy="224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Breaking Down Silos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833015" y="1595795"/>
            <a:ext cx="4142303" cy="460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Seamless knowledge flow across departments and geographic boundaries</a:t>
            </a:r>
            <a:endParaRPr lang="en-US" sz="1100" dirty="0"/>
          </a:p>
        </p:txBody>
      </p:sp>
      <p:pic>
        <p:nvPicPr>
          <p:cNvPr id="1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3634" y="2531388"/>
            <a:ext cx="6636068" cy="6636068"/>
          </a:xfrm>
          <a:prstGeom prst="rect">
            <a:avLst/>
          </a:prstGeom>
        </p:spPr>
      </p:pic>
      <p:sp>
        <p:nvSpPr>
          <p:cNvPr id="13" name="Text 10"/>
          <p:cNvSpPr/>
          <p:nvPr/>
        </p:nvSpPr>
        <p:spPr>
          <a:xfrm>
            <a:off x="7498318" y="2499003"/>
            <a:ext cx="6636068" cy="460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1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These tools have become essential infrastructure for increasingly dispersed and remote teams, ensuring that physical distance never becomes a barrier to sharing expertise and insights.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8180" y="606504"/>
            <a:ext cx="12216170" cy="6055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750"/>
              </a:lnSpc>
              <a:buNone/>
            </a:pPr>
            <a:r>
              <a:rPr lang="en-US" sz="38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Personalisation of Knowledge: Tailored for Impact</a:t>
            </a:r>
            <a:endParaRPr lang="en-US" sz="3800" dirty="0"/>
          </a:p>
        </p:txBody>
      </p:sp>
      <p:sp>
        <p:nvSpPr>
          <p:cNvPr id="3" name="Text 1"/>
          <p:cNvSpPr/>
          <p:nvPr/>
        </p:nvSpPr>
        <p:spPr>
          <a:xfrm>
            <a:off x="678180" y="1696403"/>
            <a:ext cx="457533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2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Personalisation Advantage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678180" y="2253377"/>
            <a:ext cx="7087910" cy="930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Leading organisations are moving beyond one-size-fits-all knowledge delivery, customising content to match individual roles, preferences, and learning styles.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3030379" y="4660940"/>
            <a:ext cx="2383393" cy="4843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3800"/>
              </a:lnSpc>
              <a:buNone/>
            </a:pPr>
            <a:r>
              <a:rPr lang="en-US" sz="38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40%</a:t>
            </a:r>
            <a:endParaRPr lang="en-US" sz="3800" dirty="0"/>
          </a:p>
        </p:txBody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68798" y="3449836"/>
            <a:ext cx="2906673" cy="290667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010972" y="6598563"/>
            <a:ext cx="2422208" cy="3026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50"/>
              </a:lnSpc>
              <a:buNone/>
            </a:pPr>
            <a:r>
              <a:rPr lang="en-US" sz="19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Revenue Increase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678180" y="7094934"/>
            <a:ext cx="7087910" cy="3100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00"/>
              </a:lnSpc>
              <a:buNone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Companies excelling in personalisation generate significantly more revenue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8246388" y="1696403"/>
            <a:ext cx="3578066" cy="3026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9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Personalisation Technologies</a:t>
            </a:r>
            <a:endParaRPr lang="en-US" sz="1900" dirty="0"/>
          </a:p>
        </p:txBody>
      </p:sp>
      <p:sp>
        <p:nvSpPr>
          <p:cNvPr id="10" name="Text 7"/>
          <p:cNvSpPr/>
          <p:nvPr/>
        </p:nvSpPr>
        <p:spPr>
          <a:xfrm>
            <a:off x="8246388" y="2192774"/>
            <a:ext cx="5713333" cy="3100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AI-driven recommendation engines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8246388" y="2570559"/>
            <a:ext cx="5713333" cy="3100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Role-based content filtering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8246388" y="2948345"/>
            <a:ext cx="5713333" cy="3100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Adaptive learning pathways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8246388" y="3326130"/>
            <a:ext cx="5713333" cy="3100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Behaviour-based insights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8246388" y="3703915"/>
            <a:ext cx="5713333" cy="3100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Enhanced user engagement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69152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Chapter 4: Data Quality and Governance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449247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As knowledge becomes an organisation's most valuable asset, rigorous data quality standards and governance frameworks have evolved from best practices to business imperatives.</a:t>
            </a:r>
            <a:endParaRPr lang="en-US" sz="17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20879"/>
            <a:ext cx="96760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Corporate Data: Asset or Liability?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596634"/>
            <a:ext cx="6379607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850"/>
              </a:lnSpc>
              <a:buNone/>
            </a:pPr>
            <a:r>
              <a:rPr lang="en-US" sz="585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$12.9M</a:t>
            </a:r>
            <a:endParaRPr lang="en-US" sz="5850" dirty="0"/>
          </a:p>
        </p:txBody>
      </p:sp>
      <p:sp>
        <p:nvSpPr>
          <p:cNvPr id="4" name="Text 2"/>
          <p:cNvSpPr/>
          <p:nvPr/>
        </p:nvSpPr>
        <p:spPr>
          <a:xfrm>
            <a:off x="2175748" y="3628430"/>
            <a:ext cx="361557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Annual Cost of Poor Data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793790" y="4118848"/>
            <a:ext cx="637960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Average organisational loss from data quality issues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456884" y="2596634"/>
            <a:ext cx="6379726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5850"/>
              </a:lnSpc>
              <a:buNone/>
            </a:pPr>
            <a:r>
              <a:rPr lang="en-US" sz="585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2025</a:t>
            </a:r>
            <a:endParaRPr lang="en-US" sz="5850" dirty="0"/>
          </a:p>
        </p:txBody>
      </p:sp>
      <p:sp>
        <p:nvSpPr>
          <p:cNvPr id="7" name="Text 5"/>
          <p:cNvSpPr/>
          <p:nvPr/>
        </p:nvSpPr>
        <p:spPr>
          <a:xfrm>
            <a:off x="9140190" y="3628430"/>
            <a:ext cx="301311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Year of Data Hygiene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456884" y="4118848"/>
            <a:ext cx="637972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Aggressive audits and lifecycle management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4963716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300"/>
              </a:lnSpc>
              <a:buNone/>
            </a:pPr>
            <a:r>
              <a:rPr lang="en-US" sz="26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ROT Problem</a:t>
            </a:r>
            <a:endParaRPr lang="en-US" sz="2650" dirty="0"/>
          </a:p>
        </p:txBody>
      </p:sp>
      <p:sp>
        <p:nvSpPr>
          <p:cNvPr id="10" name="Text 8"/>
          <p:cNvSpPr/>
          <p:nvPr/>
        </p:nvSpPr>
        <p:spPr>
          <a:xfrm>
            <a:off x="793790" y="5615821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Organisations are launching aggressive campaigns to eliminate redundant, outdated, and trivial (ROT) data that clogs systems and undermines AI initiatives.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599521" y="4963716"/>
            <a:ext cx="4440555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300"/>
              </a:lnSpc>
              <a:buNone/>
            </a:pPr>
            <a:r>
              <a:rPr lang="en-US" sz="26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Governance as Protection</a:t>
            </a:r>
            <a:endParaRPr lang="en-US" sz="2650" dirty="0"/>
          </a:p>
        </p:txBody>
      </p:sp>
      <p:sp>
        <p:nvSpPr>
          <p:cNvPr id="12" name="Text 10"/>
          <p:cNvSpPr/>
          <p:nvPr/>
        </p:nvSpPr>
        <p:spPr>
          <a:xfrm>
            <a:off x="7599521" y="5615821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Comprehensive data governance frameworks are now critical to protect AI investments and ensure trustworthy, actionable knowledge across the enterprise.</a:t>
            </a:r>
            <a:endParaRPr lang="en-US" sz="17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14055"/>
            <a:ext cx="1236118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AI-Ready Content: Preparing for the Future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176463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01</a:t>
            </a:r>
            <a:endParaRPr lang="en-US" sz="17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3790" y="2531507"/>
            <a:ext cx="6407944" cy="30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2705814"/>
            <a:ext cx="378190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Structure and Standardise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793790" y="3196233"/>
            <a:ext cx="6407944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Content must be properly structured with consistent metadata and formatting for AI consumption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428548" y="2176463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02</a:t>
            </a:r>
            <a:endParaRPr lang="en-US" sz="1750" dirty="0"/>
          </a:p>
        </p:txBody>
      </p:sp>
      <p:pic>
        <p:nvPicPr>
          <p:cNvPr id="8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8548" y="2531507"/>
            <a:ext cx="6408063" cy="3048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428548" y="27058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Verify Accuracy</a:t>
            </a:r>
            <a:endParaRPr lang="en-US" sz="2200" dirty="0"/>
          </a:p>
        </p:txBody>
      </p:sp>
      <p:sp>
        <p:nvSpPr>
          <p:cNvPr id="10" name="Text 6"/>
          <p:cNvSpPr/>
          <p:nvPr/>
        </p:nvSpPr>
        <p:spPr>
          <a:xfrm>
            <a:off x="7428548" y="3196233"/>
            <a:ext cx="640806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Establish rigorous validation processes to ensure AI systems learn from reliable, factual information</a:t>
            </a:r>
            <a:endParaRPr lang="en-US" sz="1750" dirty="0"/>
          </a:p>
        </p:txBody>
      </p:sp>
      <p:sp>
        <p:nvSpPr>
          <p:cNvPr id="11" name="Text 7"/>
          <p:cNvSpPr/>
          <p:nvPr/>
        </p:nvSpPr>
        <p:spPr>
          <a:xfrm>
            <a:off x="793790" y="4318873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03</a:t>
            </a:r>
            <a:endParaRPr lang="en-US" sz="1750" dirty="0"/>
          </a:p>
        </p:txBody>
      </p:sp>
      <p:pic>
        <p:nvPicPr>
          <p:cNvPr id="12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651296"/>
            <a:ext cx="6407944" cy="3048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93790" y="4848225"/>
            <a:ext cx="319278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Add Contextualisation</a:t>
            </a:r>
            <a:endParaRPr lang="en-US" sz="2200" dirty="0"/>
          </a:p>
        </p:txBody>
      </p:sp>
      <p:sp>
        <p:nvSpPr>
          <p:cNvPr id="14" name="Text 9"/>
          <p:cNvSpPr/>
          <p:nvPr/>
        </p:nvSpPr>
        <p:spPr>
          <a:xfrm>
            <a:off x="793790" y="5338643"/>
            <a:ext cx="6407944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Enrich content with semantic layers and relationships that help AI understand meaning and relevance</a:t>
            </a:r>
            <a:endParaRPr lang="en-US" sz="1750" dirty="0"/>
          </a:p>
        </p:txBody>
      </p:sp>
      <p:sp>
        <p:nvSpPr>
          <p:cNvPr id="15" name="Text 10"/>
          <p:cNvSpPr/>
          <p:nvPr/>
        </p:nvSpPr>
        <p:spPr>
          <a:xfrm>
            <a:off x="7428548" y="4318873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04</a:t>
            </a:r>
            <a:endParaRPr lang="en-US" sz="1750" dirty="0"/>
          </a:p>
        </p:txBody>
      </p:sp>
      <p:pic>
        <p:nvPicPr>
          <p:cNvPr id="16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8548" y="4651296"/>
            <a:ext cx="6408063" cy="304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7428548" y="4848225"/>
            <a:ext cx="299525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Embed in Workflows</a:t>
            </a:r>
            <a:endParaRPr lang="en-US" sz="2200" dirty="0"/>
          </a:p>
        </p:txBody>
      </p:sp>
      <p:sp>
        <p:nvSpPr>
          <p:cNvPr id="18" name="Text 12"/>
          <p:cNvSpPr/>
          <p:nvPr/>
        </p:nvSpPr>
        <p:spPr>
          <a:xfrm>
            <a:off x="7428548" y="5338643"/>
            <a:ext cx="640806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Integrate AI-readiness checks into content creation and curation processes from the start</a:t>
            </a:r>
            <a:endParaRPr lang="en-US" sz="1750" dirty="0"/>
          </a:p>
        </p:txBody>
      </p:sp>
      <p:sp>
        <p:nvSpPr>
          <p:cNvPr id="19" name="Text 13"/>
          <p:cNvSpPr/>
          <p:nvPr/>
        </p:nvSpPr>
        <p:spPr>
          <a:xfrm>
            <a:off x="793790" y="6489621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Semantic data layers and knowledge graphs dramatically improve AI search results and insights. Organisations embedding AI-readiness into content workflows are gaining substantial competitive advantages in their markets.</a:t>
            </a:r>
            <a:endParaRPr lang="en-US" sz="17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9152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Chapter 5: Challenges and the Road Ahead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449247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Despite remarkable progress, organisations face significant challenges in implementing effective knowledge management strategies that must be addressed to realise the full potential of their knowledge assets.</a:t>
            </a:r>
            <a:endParaRPr lang="en-US" sz="17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14613" y="637103"/>
            <a:ext cx="7714774" cy="12763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000"/>
              </a:lnSpc>
              <a:buNone/>
            </a:pPr>
            <a:r>
              <a:rPr lang="en-US" sz="40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Overcoming Fragmentation and Shadow IT</a:t>
            </a:r>
            <a:endParaRPr lang="en-US" sz="4000" dirty="0"/>
          </a:p>
        </p:txBody>
      </p:sp>
      <p:sp>
        <p:nvSpPr>
          <p:cNvPr id="4" name="Shape 1"/>
          <p:cNvSpPr/>
          <p:nvPr/>
        </p:nvSpPr>
        <p:spPr>
          <a:xfrm>
            <a:off x="714613" y="2219682"/>
            <a:ext cx="22860" cy="5372695"/>
          </a:xfrm>
          <a:prstGeom prst="roundRect">
            <a:avLst>
              <a:gd name="adj" fmla="val 803956"/>
            </a:avLst>
          </a:prstGeom>
          <a:solidFill>
            <a:srgbClr val="C5C7D2"/>
          </a:solidFill>
          <a:ln/>
        </p:spPr>
      </p:sp>
      <p:sp>
        <p:nvSpPr>
          <p:cNvPr id="5" name="Shape 2"/>
          <p:cNvSpPr/>
          <p:nvPr/>
        </p:nvSpPr>
        <p:spPr>
          <a:xfrm>
            <a:off x="737473" y="2219682"/>
            <a:ext cx="7714774" cy="1518642"/>
          </a:xfrm>
          <a:prstGeom prst="rect">
            <a:avLst/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941665" y="2431494"/>
            <a:ext cx="3678079" cy="319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20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Fragmentation Problem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941665" y="2873097"/>
            <a:ext cx="7298769" cy="653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36% of companies use three or more separate KM tools, creating duplication, inconsistency, and integration nightmares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737473" y="4146709"/>
            <a:ext cx="7714774" cy="1518642"/>
          </a:xfrm>
          <a:prstGeom prst="rect">
            <a:avLst/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941665" y="4358521"/>
            <a:ext cx="2552462" cy="319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20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Shadow IT Risks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941665" y="4800124"/>
            <a:ext cx="7298769" cy="653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Poor integration drives employees to adopt unauthorised tools, raising security concerns and governance challenges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737473" y="6073735"/>
            <a:ext cx="7714774" cy="1518642"/>
          </a:xfrm>
          <a:prstGeom prst="rect">
            <a:avLst/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941665" y="6285548"/>
            <a:ext cx="2552462" cy="319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20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Solution Path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941665" y="6727150"/>
            <a:ext cx="7298769" cy="653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5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Unified KM strategies and integrated platforms are essential for achieving scalability, security, and organisational effectiveness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3875" y="411599"/>
            <a:ext cx="7473910" cy="467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650"/>
              </a:lnSpc>
              <a:buNone/>
            </a:pPr>
            <a:r>
              <a:rPr lang="en-US" sz="29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Workforce Changes Drive KM Evolution</a:t>
            </a:r>
            <a:endParaRPr lang="en-US" sz="2900" dirty="0"/>
          </a:p>
        </p:txBody>
      </p:sp>
      <p:sp>
        <p:nvSpPr>
          <p:cNvPr id="3" name="Text 1"/>
          <p:cNvSpPr/>
          <p:nvPr/>
        </p:nvSpPr>
        <p:spPr>
          <a:xfrm>
            <a:off x="523875" y="1253371"/>
            <a:ext cx="2785467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New Workforce Realities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523875" y="1683663"/>
            <a:ext cx="6608802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Higher employee turnover creates knowledge retention challenges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523875" y="1975485"/>
            <a:ext cx="6608802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Remote and hybrid work models demand accessible systems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23875" y="2267307"/>
            <a:ext cx="6608802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Digital natives expect intuitive, mobile-first experiences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523875" y="2559129"/>
            <a:ext cx="6608802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Tacit knowledge capture becomes increasingly critical</a:t>
            </a:r>
            <a:endParaRPr lang="en-US" sz="1150" dirty="0"/>
          </a:p>
        </p:txBody>
      </p:sp>
      <p:pic>
        <p:nvPicPr>
          <p:cNvPr id="8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05343" y="1272064"/>
            <a:ext cx="6608802" cy="660880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505343" y="8049220"/>
            <a:ext cx="3085505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7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Adapt or Become Obsolete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7505343" y="8479512"/>
            <a:ext cx="6608802" cy="478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1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Legacy KM systems built for office-based workforces must evolve rapidly or be replaced to meet the expectations and work patterns of modern employees.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63573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5550"/>
              </a:lnSpc>
              <a:buNone/>
            </a:pPr>
            <a:r>
              <a:rPr lang="en-US" sz="445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Strategic Imperative of Knowledge Management</a:t>
            </a:r>
            <a:endParaRPr lang="en-US" sz="445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3790" y="2834759"/>
            <a:ext cx="4347567" cy="90725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20604" y="3968829"/>
            <a:ext cx="296322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Core Business Driver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1020604" y="4459248"/>
            <a:ext cx="389393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KM has evolved from back-office support to strategic business function</a:t>
            </a:r>
            <a:endParaRPr lang="en-US" sz="1750" dirty="0"/>
          </a:p>
        </p:txBody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357" y="2834759"/>
            <a:ext cx="4347567" cy="90725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368171" y="396882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Measurable ROI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368171" y="4459248"/>
            <a:ext cx="389393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Investment in AI, governance, and collaboration delivers quantifiable returns</a:t>
            </a:r>
            <a:endParaRPr lang="en-US" sz="1750" dirty="0"/>
          </a:p>
        </p:txBody>
      </p:sp>
      <p:pic>
        <p:nvPicPr>
          <p:cNvPr id="9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8924" y="2834759"/>
            <a:ext cx="4347567" cy="90725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715738" y="3968829"/>
            <a:ext cx="343245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Competitive Leadership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715738" y="4459248"/>
            <a:ext cx="389393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KM mastery drives innovation and operational excellence</a:t>
            </a:r>
            <a:endParaRPr lang="en-US" sz="1750" dirty="0"/>
          </a:p>
        </p:txBody>
      </p:sp>
      <p:sp>
        <p:nvSpPr>
          <p:cNvPr id="12" name="Text 7"/>
          <p:cNvSpPr/>
          <p:nvPr/>
        </p:nvSpPr>
        <p:spPr>
          <a:xfrm>
            <a:off x="1133951" y="6285071"/>
            <a:ext cx="1270265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"Organisations that master knowledge management in 2025 will define the competitive landscape of the next decade, transforming collective intelligence into sustainable advantage."</a:t>
            </a:r>
            <a:endParaRPr lang="en-US" sz="1750" dirty="0"/>
          </a:p>
        </p:txBody>
      </p:sp>
      <p:sp>
        <p:nvSpPr>
          <p:cNvPr id="13" name="Shape 8"/>
          <p:cNvSpPr/>
          <p:nvPr/>
        </p:nvSpPr>
        <p:spPr>
          <a:xfrm>
            <a:off x="793790" y="6029920"/>
            <a:ext cx="30480" cy="1236107"/>
          </a:xfrm>
          <a:prstGeom prst="rect">
            <a:avLst/>
          </a:prstGeom>
          <a:solidFill>
            <a:srgbClr val="C6C9DC"/>
          </a:solidFill>
          <a:ln/>
        </p:spPr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21586" y="544235"/>
            <a:ext cx="8073628" cy="28675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7500"/>
              </a:lnSpc>
              <a:buNone/>
            </a:pPr>
            <a:r>
              <a:rPr lang="en-US" sz="60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Embrace the Future of Knowledge Management Today</a:t>
            </a:r>
            <a:endParaRPr lang="en-US" sz="6000" dirty="0"/>
          </a:p>
        </p:txBody>
      </p:sp>
      <p:sp>
        <p:nvSpPr>
          <p:cNvPr id="4" name="Shape 1"/>
          <p:cNvSpPr/>
          <p:nvPr/>
        </p:nvSpPr>
        <p:spPr>
          <a:xfrm>
            <a:off x="6021586" y="3641050"/>
            <a:ext cx="8073628" cy="896422"/>
          </a:xfrm>
          <a:prstGeom prst="roundRect">
            <a:avLst>
              <a:gd name="adj" fmla="val 15355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6182082" y="3801547"/>
            <a:ext cx="3474363" cy="2389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5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Harness AI and Advanced Discovery</a:t>
            </a:r>
            <a:endParaRPr lang="en-US" sz="1500" dirty="0"/>
          </a:p>
        </p:txBody>
      </p:sp>
      <p:sp>
        <p:nvSpPr>
          <p:cNvPr id="6" name="Text 3"/>
          <p:cNvSpPr/>
          <p:nvPr/>
        </p:nvSpPr>
        <p:spPr>
          <a:xfrm>
            <a:off x="6182082" y="4132183"/>
            <a:ext cx="7752636" cy="2447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900"/>
              </a:lnSpc>
              <a:buNone/>
            </a:pPr>
            <a:r>
              <a:rPr lang="en-US" sz="12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Unlock hidden insights with intelligent automation and semantic technologies</a:t>
            </a:r>
            <a:endParaRPr lang="en-US" sz="1200" dirty="0"/>
          </a:p>
        </p:txBody>
      </p:sp>
      <p:sp>
        <p:nvSpPr>
          <p:cNvPr id="7" name="Shape 4"/>
          <p:cNvSpPr/>
          <p:nvPr/>
        </p:nvSpPr>
        <p:spPr>
          <a:xfrm>
            <a:off x="6021586" y="4690348"/>
            <a:ext cx="8073628" cy="896422"/>
          </a:xfrm>
          <a:prstGeom prst="roundRect">
            <a:avLst>
              <a:gd name="adj" fmla="val 15355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6182082" y="4850844"/>
            <a:ext cx="3922276" cy="2389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5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Foster Collaboration and Personalisation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6182082" y="5181481"/>
            <a:ext cx="7752636" cy="2447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900"/>
              </a:lnSpc>
              <a:buNone/>
            </a:pPr>
            <a:r>
              <a:rPr lang="en-US" sz="12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Empower teams with tools that adapt to individual needs whilst building collective intelligence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6021586" y="5739646"/>
            <a:ext cx="8073628" cy="896422"/>
          </a:xfrm>
          <a:prstGeom prst="roundRect">
            <a:avLst>
              <a:gd name="adj" fmla="val 15355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182082" y="5900142"/>
            <a:ext cx="2766179" cy="2389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5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Treat Data as Strategic Asset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6182082" y="6230779"/>
            <a:ext cx="7752636" cy="2447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900"/>
              </a:lnSpc>
              <a:buNone/>
            </a:pPr>
            <a:r>
              <a:rPr lang="en-US" sz="12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Implement rigorous governance to ensure quality, security, and AI-readiness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6021586" y="6788944"/>
            <a:ext cx="8073628" cy="896422"/>
          </a:xfrm>
          <a:prstGeom prst="roundRect">
            <a:avLst>
              <a:gd name="adj" fmla="val 15355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6182082" y="6949440"/>
            <a:ext cx="3259574" cy="2389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50"/>
              </a:lnSpc>
              <a:buNone/>
            </a:pPr>
            <a:r>
              <a:rPr lang="en-US" sz="15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Transform Knowledge into Action</a:t>
            </a:r>
            <a:endParaRPr lang="en-US" sz="1500" dirty="0"/>
          </a:p>
        </p:txBody>
      </p:sp>
      <p:sp>
        <p:nvSpPr>
          <p:cNvPr id="15" name="Text 12"/>
          <p:cNvSpPr/>
          <p:nvPr/>
        </p:nvSpPr>
        <p:spPr>
          <a:xfrm>
            <a:off x="6182082" y="7280077"/>
            <a:ext cx="7752636" cy="2447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900"/>
              </a:lnSpc>
              <a:buNone/>
            </a:pPr>
            <a:r>
              <a:rPr lang="en-US" sz="12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The future belongs to organisations that turn collective wisdom into competitive advantage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2025-10-30T16:55:18Z</dcterms:created>
  <dcterms:modified xsi:type="dcterms:W3CDTF">2025-10-30T16:55:18Z</dcterms:modified>
</cp:coreProperties>
</file>