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4630400" cy="8229600"/>
  <p:notesSz cx="8229600" cy="14630400"/>
  <p:embeddedFontLst>
    <p:embeddedFont>
      <p:font typeface="Merriweather"/>
      <p:regular r:id="rId27"/>
    </p:embeddedFont>
    <p:embeddedFont>
      <p:font typeface="Merriweather"/>
      <p:regular r:id="rId28"/>
    </p:embeddedFont>
    <p:embeddedFont>
      <p:font typeface="Merriweather"/>
      <p:regular r:id="rId29"/>
    </p:embeddedFont>
    <p:embeddedFont>
      <p:font typeface="Merriweather"/>
      <p:regular r:id="rId30"/>
    </p:embeddedFont>
    <p:embeddedFont>
      <p:font typeface="Merriweather"/>
      <p:regular r:id="rId31"/>
    </p:embeddedFont>
    <p:embeddedFont>
      <p:font typeface="Merriweather"/>
      <p:regular r:id="rId32"/>
    </p:embeddedFont>
    <p:embeddedFont>
      <p:font typeface="Merriweather"/>
      <p:regular r:id="rId33"/>
    </p:embeddedFont>
    <p:embeddedFont>
      <p:font typeface="Merriweather"/>
      <p:regular r:id="rId34"/>
    </p:embeddedFont>
  </p:embeddedFon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27" Type="http://schemas.openxmlformats.org/officeDocument/2006/relationships/font" Target="fonts/font1.fntdata"/><Relationship Id="rId28" Type="http://schemas.openxmlformats.org/officeDocument/2006/relationships/font" Target="fonts/font2.fntdata"/><Relationship Id="rId29" Type="http://schemas.openxmlformats.org/officeDocument/2006/relationships/font" Target="fonts/font3.fntdata"/><Relationship Id="rId30" Type="http://schemas.openxmlformats.org/officeDocument/2006/relationships/font" Target="fonts/font4.fntdata"/><Relationship Id="rId31" Type="http://schemas.openxmlformats.org/officeDocument/2006/relationships/font" Target="fonts/font5.fntdata"/><Relationship Id="rId32" Type="http://schemas.openxmlformats.org/officeDocument/2006/relationships/font" Target="fonts/font6.fntdata"/><Relationship Id="rId33" Type="http://schemas.openxmlformats.org/officeDocument/2006/relationships/font" Target="fonts/font7.fntdata"/><Relationship Id="rId34" Type="http://schemas.openxmlformats.org/officeDocument/2006/relationships/font" Target="fonts/font8.fntdata"/></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image-1002-1.pn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003-1.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1004-1.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1005-1.png"/><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image" Target="../media/image-1006-1.png"/><Relationship Id="rId2"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image" Target="../media/image-1007-1.png"/><Relationship Id="rId2"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008-1.pn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009-1.png"/><Relationship Id="rId2"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image" Target="../media/image-1010-1.png"/><Relationship Id="rId2"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1011-1.png"/><Relationship Id="rId2"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image" Target="../media/image-1012-1.png"/><Relationship Id="rId2"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013-1.png"/><Relationship Id="rId2"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image" Target="../media/image-1014-1.png"/><Relationship Id="rId2"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image" Target="../media/image-1015-1.png"/><Relationship Id="rId2"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image" Target="../media/image-1016-1.png"/><Relationship Id="rId2"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image" Target="../media/image-1017-1.png"/><Relationship Id="rId2"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image" Target="../media/image-1018-1.png"/><Relationship Id="rId2"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image" Target="../media/image-1019-1.png"/><Relationship Id="rId2"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image" Target="../media/image-1020-1.png"/><Relationship Id="rId2"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image" Target="../media/image-1021-1.pn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9151A">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svg"/><Relationship Id="rId3" Type="http://schemas.openxmlformats.org/officeDocument/2006/relationships/image" Target="../media/image-3-3.png"/><Relationship Id="rId4" Type="http://schemas.openxmlformats.org/officeDocument/2006/relationships/image" Target="../media/image-3-4.svg"/><Relationship Id="rId5" Type="http://schemas.openxmlformats.org/officeDocument/2006/relationships/image" Target="../media/image-3-5.png"/><Relationship Id="rId6" Type="http://schemas.openxmlformats.org/officeDocument/2006/relationships/image" Target="../media/image-3-6.svg"/><Relationship Id="rId7" Type="http://schemas.openxmlformats.org/officeDocument/2006/relationships/image" Target="../media/image-3-7.png"/><Relationship Id="rId8" Type="http://schemas.openxmlformats.org/officeDocument/2006/relationships/image" Target="../media/image-3-8.svg"/><Relationship Id="rId9" Type="http://schemas.openxmlformats.org/officeDocument/2006/relationships/slideLayout" Target="../slideLayouts/slideLayout4.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6.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7.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8.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9.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sv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sv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svg"/><Relationship Id="rId10" Type="http://schemas.openxmlformats.org/officeDocument/2006/relationships/image" Target="../media/image-11-10.png"/><Relationship Id="rId11" Type="http://schemas.openxmlformats.org/officeDocument/2006/relationships/slideLayout" Target="../slideLayouts/slideLayout12.xml"/><Relationship Id="rId1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3.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4.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6.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7.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9.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829985" y="972741"/>
            <a:ext cx="7484031" cy="2223492"/>
          </a:xfrm>
          <a:prstGeom prst="rect">
            <a:avLst/>
          </a:prstGeom>
          <a:noFill/>
          <a:ln/>
        </p:spPr>
        <p:txBody>
          <a:bodyPr wrap="square" lIns="0" tIns="0" rIns="0" bIns="0" rtlCol="0" anchor="t"/>
          <a:lstStyle/>
          <a:p>
            <a:pPr algn="l" indent="0" marL="0">
              <a:lnSpc>
                <a:spcPts val="5800"/>
              </a:lnSpc>
              <a:buNone/>
            </a:pPr>
            <a:r>
              <a:rPr lang="en-US" sz="4650" dirty="0">
                <a:solidFill>
                  <a:srgbClr val="F5F0F0"/>
                </a:solidFill>
                <a:latin typeface="Merriweather" pitchFamily="34" charset="0"/>
                <a:ea typeface="Merriweather" pitchFamily="34" charset="-122"/>
                <a:cs typeface="Merriweather" pitchFamily="34" charset="-120"/>
              </a:rPr>
              <a:t>Contingency Theory: Mastering Leadership and Management Flexibility</a:t>
            </a:r>
            <a:endParaRPr lang="en-US" sz="4650" dirty="0"/>
          </a:p>
        </p:txBody>
      </p:sp>
      <p:sp>
        <p:nvSpPr>
          <p:cNvPr id="4" name="Text 1"/>
          <p:cNvSpPr/>
          <p:nvPr/>
        </p:nvSpPr>
        <p:spPr>
          <a:xfrm>
            <a:off x="829985" y="3551872"/>
            <a:ext cx="7484031" cy="758904"/>
          </a:xfrm>
          <a:prstGeom prst="rect">
            <a:avLst/>
          </a:prstGeom>
          <a:noFill/>
          <a:ln/>
        </p:spPr>
        <p:txBody>
          <a:bodyPr wrap="square" lIns="0" tIns="0" rIns="0" bIns="0" rtlCol="0" anchor="t"/>
          <a:lstStyle/>
          <a:p>
            <a:pPr algn="l" indent="0" marL="0">
              <a:lnSpc>
                <a:spcPts val="2950"/>
              </a:lnSpc>
              <a:buNone/>
            </a:pPr>
            <a:r>
              <a:rPr lang="en-US" sz="1850" dirty="0">
                <a:solidFill>
                  <a:srgbClr val="E2E6E9"/>
                </a:solidFill>
                <a:latin typeface="Merriweather" pitchFamily="34" charset="0"/>
                <a:ea typeface="Merriweather" pitchFamily="34" charset="-122"/>
                <a:cs typeface="Merriweather" pitchFamily="34" charset="-120"/>
              </a:rPr>
              <a:t>Exploring how effective leadership adapts to context, circumstance, and the unique demands of each situation.</a:t>
            </a:r>
            <a:endParaRPr lang="en-US" sz="1850" dirty="0"/>
          </a:p>
        </p:txBody>
      </p:sp>
      <p:sp>
        <p:nvSpPr>
          <p:cNvPr id="5" name="Text 2"/>
          <p:cNvSpPr/>
          <p:nvPr/>
        </p:nvSpPr>
        <p:spPr>
          <a:xfrm>
            <a:off x="829985" y="4577477"/>
            <a:ext cx="7484031" cy="379452"/>
          </a:xfrm>
          <a:prstGeom prst="rect">
            <a:avLst/>
          </a:prstGeom>
          <a:noFill/>
          <a:ln/>
        </p:spPr>
        <p:txBody>
          <a:bodyPr wrap="none" lIns="0" tIns="0" rIns="0" bIns="0" rtlCol="0" anchor="t"/>
          <a:lstStyle/>
          <a:p>
            <a:pPr algn="ctr" indent="0" marL="0">
              <a:lnSpc>
                <a:spcPts val="2950"/>
              </a:lnSpc>
              <a:buNone/>
            </a:pPr>
            <a:endParaRPr lang="en-US" sz="1850" dirty="0"/>
          </a:p>
        </p:txBody>
      </p:sp>
      <p:pic>
        <p:nvPicPr>
          <p:cNvPr id="6" name="Image 1" descr="preencoded.png">    </p:cNvPr>
          <p:cNvPicPr>
            <a:picLocks noChangeAspect="1"/>
          </p:cNvPicPr>
          <p:nvPr/>
        </p:nvPicPr>
        <p:blipFill>
          <a:blip r:embed="rId2"/>
          <a:stretch>
            <a:fillRect/>
          </a:stretch>
        </p:blipFill>
        <p:spPr>
          <a:xfrm>
            <a:off x="829985" y="5490329"/>
            <a:ext cx="1061204" cy="1499830"/>
          </a:xfrm>
          <a:prstGeom prst="rect">
            <a:avLst/>
          </a:prstGeom>
        </p:spPr>
      </p:pic>
      <p:sp>
        <p:nvSpPr>
          <p:cNvPr id="7" name="Text 3"/>
          <p:cNvSpPr/>
          <p:nvPr/>
        </p:nvSpPr>
        <p:spPr>
          <a:xfrm>
            <a:off x="2477453" y="5436989"/>
            <a:ext cx="4398407" cy="379452"/>
          </a:xfrm>
          <a:prstGeom prst="rect">
            <a:avLst/>
          </a:prstGeom>
          <a:noFill/>
          <a:ln/>
        </p:spPr>
        <p:txBody>
          <a:bodyPr wrap="none" lIns="0" tIns="0" rIns="0" bIns="0" rtlCol="0" anchor="t"/>
          <a:lstStyle/>
          <a:p>
            <a:pPr algn="ctr" indent="0" marL="0">
              <a:lnSpc>
                <a:spcPts val="2950"/>
              </a:lnSpc>
              <a:buNone/>
            </a:pPr>
            <a:r>
              <a:rPr lang="en-US" sz="1850" b="1" dirty="0">
                <a:solidFill>
                  <a:srgbClr val="E2E6E9"/>
                </a:solidFill>
                <a:latin typeface="Merriweather" pitchFamily="34" charset="0"/>
                <a:ea typeface="Merriweather" pitchFamily="34" charset="-122"/>
                <a:cs typeface="Merriweather" pitchFamily="34" charset="-120"/>
              </a:rPr>
              <a:t>Authored by CHIB Djazia</a:t>
            </a:r>
            <a:endParaRPr lang="en-US" sz="1850" dirty="0"/>
          </a:p>
        </p:txBody>
      </p:sp>
      <p:sp>
        <p:nvSpPr>
          <p:cNvPr id="8" name="Text 4"/>
          <p:cNvSpPr/>
          <p:nvPr/>
        </p:nvSpPr>
        <p:spPr>
          <a:xfrm>
            <a:off x="7462123" y="5436989"/>
            <a:ext cx="866894" cy="379452"/>
          </a:xfrm>
          <a:prstGeom prst="rect">
            <a:avLst/>
          </a:prstGeom>
          <a:noFill/>
          <a:ln/>
        </p:spPr>
        <p:txBody>
          <a:bodyPr wrap="none" lIns="0" tIns="0" rIns="0" bIns="0" rtlCol="0" anchor="t"/>
          <a:lstStyle/>
          <a:p>
            <a:pPr algn="l" indent="0" marL="0">
              <a:lnSpc>
                <a:spcPts val="2950"/>
              </a:lnSpc>
              <a:buNone/>
            </a:pP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863798" y="3343513"/>
            <a:ext cx="7416403" cy="1542574"/>
          </a:xfrm>
          <a:prstGeom prst="rect">
            <a:avLst/>
          </a:prstGeom>
          <a:noFill/>
          <a:ln/>
        </p:spPr>
        <p:txBody>
          <a:bodyPr wrap="squar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Chapter 1: The Core Idea – No One Best Way</a:t>
            </a:r>
            <a:endParaRPr lang="en-US" sz="4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18173" y="485656"/>
            <a:ext cx="13394055" cy="2207895"/>
          </a:xfrm>
          <a:prstGeom prst="rect">
            <a:avLst/>
          </a:prstGeom>
          <a:noFill/>
          <a:ln/>
        </p:spPr>
        <p:txBody>
          <a:bodyPr wrap="square" lIns="0" tIns="0" rIns="0" bIns="0" rtlCol="0" anchor="t"/>
          <a:lstStyle/>
          <a:p>
            <a:pPr algn="l" indent="0" marL="0">
              <a:lnSpc>
                <a:spcPts val="8650"/>
              </a:lnSpc>
              <a:buNone/>
            </a:pPr>
            <a:r>
              <a:rPr lang="en-US" sz="6950" dirty="0">
                <a:solidFill>
                  <a:srgbClr val="F5F0F0"/>
                </a:solidFill>
                <a:latin typeface="Merriweather" pitchFamily="34" charset="0"/>
                <a:ea typeface="Merriweather" pitchFamily="34" charset="-122"/>
                <a:cs typeface="Merriweather" pitchFamily="34" charset="-120"/>
              </a:rPr>
              <a:t>"There is no one best way to lead or manage"</a:t>
            </a:r>
            <a:endParaRPr lang="en-US" sz="6950" dirty="0"/>
          </a:p>
        </p:txBody>
      </p:sp>
      <p:sp>
        <p:nvSpPr>
          <p:cNvPr id="3" name="Text 1"/>
          <p:cNvSpPr/>
          <p:nvPr/>
        </p:nvSpPr>
        <p:spPr>
          <a:xfrm>
            <a:off x="618173" y="3046809"/>
            <a:ext cx="13394055" cy="847963"/>
          </a:xfrm>
          <a:prstGeom prst="rect">
            <a:avLst/>
          </a:prstGeom>
          <a:noFill/>
          <a:ln/>
        </p:spPr>
        <p:txBody>
          <a:bodyPr wrap="square" lIns="0" tIns="0" rIns="0" bIns="0" rtlCol="0" anchor="t"/>
          <a:lstStyle/>
          <a:p>
            <a:pPr algn="l" indent="0" marL="0">
              <a:lnSpc>
                <a:spcPts val="2200"/>
              </a:lnSpc>
              <a:buNone/>
            </a:pPr>
            <a:r>
              <a:rPr lang="en-US" sz="1350" dirty="0">
                <a:solidFill>
                  <a:srgbClr val="E2E6E9"/>
                </a:solidFill>
                <a:latin typeface="Merriweather" pitchFamily="34" charset="0"/>
                <a:ea typeface="Merriweather" pitchFamily="34" charset="-122"/>
                <a:cs typeface="Merriweather" pitchFamily="34" charset="-120"/>
              </a:rPr>
              <a:t>Contingency theory fundamentally challenges traditional management thinking by asserting that leadership and management effectiveness are not fixed but depend entirely on situational factors. Rather than prescribing universal rules, this approach recognises that successful actions must fit a complex web of internal and external variables.</a:t>
            </a:r>
            <a:endParaRPr lang="en-US" sz="1350" dirty="0"/>
          </a:p>
        </p:txBody>
      </p:sp>
      <p:sp>
        <p:nvSpPr>
          <p:cNvPr id="4" name="Shape 2"/>
          <p:cNvSpPr/>
          <p:nvPr/>
        </p:nvSpPr>
        <p:spPr>
          <a:xfrm>
            <a:off x="618173" y="4093488"/>
            <a:ext cx="6608683" cy="1739265"/>
          </a:xfrm>
          <a:prstGeom prst="roundRect">
            <a:avLst>
              <a:gd name="adj" fmla="val 4266"/>
            </a:avLst>
          </a:prstGeom>
          <a:solidFill>
            <a:srgbClr val="003180"/>
          </a:solidFill>
          <a:ln w="7620">
            <a:solidFill>
              <a:srgbClr val="194A99"/>
            </a:solidFill>
            <a:prstDash val="solid"/>
          </a:ln>
        </p:spPr>
      </p:sp>
      <p:sp>
        <p:nvSpPr>
          <p:cNvPr id="5" name="Shape 3"/>
          <p:cNvSpPr/>
          <p:nvPr/>
        </p:nvSpPr>
        <p:spPr>
          <a:xfrm>
            <a:off x="802362" y="4277678"/>
            <a:ext cx="529828" cy="529828"/>
          </a:xfrm>
          <a:prstGeom prst="roundRect">
            <a:avLst>
              <a:gd name="adj" fmla="val 17256705"/>
            </a:avLst>
          </a:prstGeom>
          <a:solidFill>
            <a:srgbClr val="609DFF"/>
          </a:solidFill>
          <a:ln/>
        </p:spPr>
      </p:sp>
      <p:pic>
        <p:nvPicPr>
          <p:cNvPr id="6"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48095" y="4423291"/>
            <a:ext cx="238363" cy="238363"/>
          </a:xfrm>
          <a:prstGeom prst="rect">
            <a:avLst/>
          </a:prstGeom>
        </p:spPr>
      </p:pic>
      <p:sp>
        <p:nvSpPr>
          <p:cNvPr id="7" name="Text 4"/>
          <p:cNvSpPr/>
          <p:nvPr/>
        </p:nvSpPr>
        <p:spPr>
          <a:xfrm>
            <a:off x="802362" y="4984075"/>
            <a:ext cx="2207895" cy="275868"/>
          </a:xfrm>
          <a:prstGeom prst="rect">
            <a:avLst/>
          </a:prstGeom>
          <a:noFill/>
          <a:ln/>
        </p:spPr>
        <p:txBody>
          <a:bodyPr wrap="none" lIns="0" tIns="0" rIns="0" bIns="0" rtlCol="0" anchor="t"/>
          <a:lstStyle/>
          <a:p>
            <a:pPr algn="l" indent="0" marL="0">
              <a:lnSpc>
                <a:spcPts val="2150"/>
              </a:lnSpc>
              <a:buNone/>
            </a:pPr>
            <a:r>
              <a:rPr lang="en-US" sz="1700" dirty="0">
                <a:solidFill>
                  <a:srgbClr val="E2E6E9"/>
                </a:solidFill>
                <a:latin typeface="Merriweather" pitchFamily="34" charset="0"/>
                <a:ea typeface="Merriweather" pitchFamily="34" charset="-122"/>
                <a:cs typeface="Merriweather" pitchFamily="34" charset="-120"/>
              </a:rPr>
              <a:t>Technology</a:t>
            </a:r>
            <a:endParaRPr lang="en-US" sz="1700" dirty="0"/>
          </a:p>
        </p:txBody>
      </p:sp>
      <p:sp>
        <p:nvSpPr>
          <p:cNvPr id="8" name="Text 5"/>
          <p:cNvSpPr/>
          <p:nvPr/>
        </p:nvSpPr>
        <p:spPr>
          <a:xfrm>
            <a:off x="802362" y="5365909"/>
            <a:ext cx="6240304" cy="282654"/>
          </a:xfrm>
          <a:prstGeom prst="rect">
            <a:avLst/>
          </a:prstGeom>
          <a:noFill/>
          <a:ln/>
        </p:spPr>
        <p:txBody>
          <a:bodyPr wrap="none" lIns="0" tIns="0" rIns="0" bIns="0" rtlCol="0" anchor="t"/>
          <a:lstStyle/>
          <a:p>
            <a:pPr algn="l" indent="0" marL="0">
              <a:lnSpc>
                <a:spcPts val="2200"/>
              </a:lnSpc>
              <a:buNone/>
            </a:pPr>
            <a:r>
              <a:rPr lang="en-US" sz="1350" dirty="0">
                <a:solidFill>
                  <a:srgbClr val="E2E6E9"/>
                </a:solidFill>
                <a:latin typeface="Merriweather" pitchFamily="34" charset="0"/>
                <a:ea typeface="Merriweather" pitchFamily="34" charset="-122"/>
                <a:cs typeface="Merriweather" pitchFamily="34" charset="-120"/>
              </a:rPr>
              <a:t>Tools and systems shaping work processes</a:t>
            </a:r>
            <a:endParaRPr lang="en-US" sz="1350" dirty="0"/>
          </a:p>
        </p:txBody>
      </p:sp>
      <p:sp>
        <p:nvSpPr>
          <p:cNvPr id="9" name="Shape 6"/>
          <p:cNvSpPr/>
          <p:nvPr/>
        </p:nvSpPr>
        <p:spPr>
          <a:xfrm>
            <a:off x="7403425" y="4093488"/>
            <a:ext cx="6608802" cy="1739265"/>
          </a:xfrm>
          <a:prstGeom prst="roundRect">
            <a:avLst>
              <a:gd name="adj" fmla="val 4266"/>
            </a:avLst>
          </a:prstGeom>
          <a:solidFill>
            <a:srgbClr val="003180"/>
          </a:solidFill>
          <a:ln w="7620">
            <a:solidFill>
              <a:srgbClr val="194A99"/>
            </a:solidFill>
            <a:prstDash val="solid"/>
          </a:ln>
        </p:spPr>
      </p:sp>
      <p:sp>
        <p:nvSpPr>
          <p:cNvPr id="10" name="Shape 7"/>
          <p:cNvSpPr/>
          <p:nvPr/>
        </p:nvSpPr>
        <p:spPr>
          <a:xfrm>
            <a:off x="7587615" y="4277678"/>
            <a:ext cx="529828" cy="529828"/>
          </a:xfrm>
          <a:prstGeom prst="roundRect">
            <a:avLst>
              <a:gd name="adj" fmla="val 17256705"/>
            </a:avLst>
          </a:prstGeom>
          <a:solidFill>
            <a:srgbClr val="609DFF"/>
          </a:solidFill>
          <a:ln/>
        </p:spPr>
      </p:sp>
      <p:pic>
        <p:nvPicPr>
          <p:cNvPr id="11"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33348" y="4423291"/>
            <a:ext cx="238363" cy="238363"/>
          </a:xfrm>
          <a:prstGeom prst="rect">
            <a:avLst/>
          </a:prstGeom>
        </p:spPr>
      </p:pic>
      <p:sp>
        <p:nvSpPr>
          <p:cNvPr id="12" name="Text 8"/>
          <p:cNvSpPr/>
          <p:nvPr/>
        </p:nvSpPr>
        <p:spPr>
          <a:xfrm>
            <a:off x="7587615" y="4984075"/>
            <a:ext cx="2207895" cy="275868"/>
          </a:xfrm>
          <a:prstGeom prst="rect">
            <a:avLst/>
          </a:prstGeom>
          <a:noFill/>
          <a:ln/>
        </p:spPr>
        <p:txBody>
          <a:bodyPr wrap="none" lIns="0" tIns="0" rIns="0" bIns="0" rtlCol="0" anchor="t"/>
          <a:lstStyle/>
          <a:p>
            <a:pPr algn="l" indent="0" marL="0">
              <a:lnSpc>
                <a:spcPts val="2150"/>
              </a:lnSpc>
              <a:buNone/>
            </a:pPr>
            <a:r>
              <a:rPr lang="en-US" sz="1700" dirty="0">
                <a:solidFill>
                  <a:srgbClr val="E2E6E9"/>
                </a:solidFill>
                <a:latin typeface="Merriweather" pitchFamily="34" charset="0"/>
                <a:ea typeface="Merriweather" pitchFamily="34" charset="-122"/>
                <a:cs typeface="Merriweather" pitchFamily="34" charset="-120"/>
              </a:rPr>
              <a:t>Environment</a:t>
            </a:r>
            <a:endParaRPr lang="en-US" sz="1700" dirty="0"/>
          </a:p>
        </p:txBody>
      </p:sp>
      <p:sp>
        <p:nvSpPr>
          <p:cNvPr id="13" name="Text 9"/>
          <p:cNvSpPr/>
          <p:nvPr/>
        </p:nvSpPr>
        <p:spPr>
          <a:xfrm>
            <a:off x="7587615" y="5365909"/>
            <a:ext cx="6240423" cy="282654"/>
          </a:xfrm>
          <a:prstGeom prst="rect">
            <a:avLst/>
          </a:prstGeom>
          <a:noFill/>
          <a:ln/>
        </p:spPr>
        <p:txBody>
          <a:bodyPr wrap="none" lIns="0" tIns="0" rIns="0" bIns="0" rtlCol="0" anchor="t"/>
          <a:lstStyle/>
          <a:p>
            <a:pPr algn="l" indent="0" marL="0">
              <a:lnSpc>
                <a:spcPts val="2200"/>
              </a:lnSpc>
              <a:buNone/>
            </a:pPr>
            <a:r>
              <a:rPr lang="en-US" sz="1350" dirty="0">
                <a:solidFill>
                  <a:srgbClr val="E2E6E9"/>
                </a:solidFill>
                <a:latin typeface="Merriweather" pitchFamily="34" charset="0"/>
                <a:ea typeface="Merriweather" pitchFamily="34" charset="-122"/>
                <a:cs typeface="Merriweather" pitchFamily="34" charset="-120"/>
              </a:rPr>
              <a:t>External market forces and conditions</a:t>
            </a:r>
            <a:endParaRPr lang="en-US" sz="1350" dirty="0"/>
          </a:p>
        </p:txBody>
      </p:sp>
      <p:sp>
        <p:nvSpPr>
          <p:cNvPr id="14" name="Shape 10"/>
          <p:cNvSpPr/>
          <p:nvPr/>
        </p:nvSpPr>
        <p:spPr>
          <a:xfrm>
            <a:off x="618173" y="6009322"/>
            <a:ext cx="6608683" cy="1739265"/>
          </a:xfrm>
          <a:prstGeom prst="roundRect">
            <a:avLst>
              <a:gd name="adj" fmla="val 4266"/>
            </a:avLst>
          </a:prstGeom>
          <a:solidFill>
            <a:srgbClr val="003180"/>
          </a:solidFill>
          <a:ln w="7620">
            <a:solidFill>
              <a:srgbClr val="194A99"/>
            </a:solidFill>
            <a:prstDash val="solid"/>
          </a:ln>
        </p:spPr>
      </p:sp>
      <p:sp>
        <p:nvSpPr>
          <p:cNvPr id="15" name="Shape 11"/>
          <p:cNvSpPr/>
          <p:nvPr/>
        </p:nvSpPr>
        <p:spPr>
          <a:xfrm>
            <a:off x="802362" y="6193512"/>
            <a:ext cx="529828" cy="529828"/>
          </a:xfrm>
          <a:prstGeom prst="roundRect">
            <a:avLst>
              <a:gd name="adj" fmla="val 17256705"/>
            </a:avLst>
          </a:prstGeom>
          <a:solidFill>
            <a:srgbClr val="609DFF"/>
          </a:solidFill>
          <a:ln/>
        </p:spPr>
      </p:sp>
      <p:pic>
        <p:nvPicPr>
          <p:cNvPr id="16"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8095" y="6339126"/>
            <a:ext cx="238363" cy="238363"/>
          </a:xfrm>
          <a:prstGeom prst="rect">
            <a:avLst/>
          </a:prstGeom>
        </p:spPr>
      </p:pic>
      <p:sp>
        <p:nvSpPr>
          <p:cNvPr id="17" name="Text 12"/>
          <p:cNvSpPr/>
          <p:nvPr/>
        </p:nvSpPr>
        <p:spPr>
          <a:xfrm>
            <a:off x="802362" y="6899910"/>
            <a:ext cx="2207895" cy="275868"/>
          </a:xfrm>
          <a:prstGeom prst="rect">
            <a:avLst/>
          </a:prstGeom>
          <a:noFill/>
          <a:ln/>
        </p:spPr>
        <p:txBody>
          <a:bodyPr wrap="none" lIns="0" tIns="0" rIns="0" bIns="0" rtlCol="0" anchor="t"/>
          <a:lstStyle/>
          <a:p>
            <a:pPr algn="l" indent="0" marL="0">
              <a:lnSpc>
                <a:spcPts val="2150"/>
              </a:lnSpc>
              <a:buNone/>
            </a:pPr>
            <a:r>
              <a:rPr lang="en-US" sz="1700" dirty="0">
                <a:solidFill>
                  <a:srgbClr val="E2E6E9"/>
                </a:solidFill>
                <a:latin typeface="Merriweather" pitchFamily="34" charset="0"/>
                <a:ea typeface="Merriweather" pitchFamily="34" charset="-122"/>
                <a:cs typeface="Merriweather" pitchFamily="34" charset="-120"/>
              </a:rPr>
              <a:t>People</a:t>
            </a:r>
            <a:endParaRPr lang="en-US" sz="1700" dirty="0"/>
          </a:p>
        </p:txBody>
      </p:sp>
      <p:sp>
        <p:nvSpPr>
          <p:cNvPr id="18" name="Text 13"/>
          <p:cNvSpPr/>
          <p:nvPr/>
        </p:nvSpPr>
        <p:spPr>
          <a:xfrm>
            <a:off x="802362" y="7281743"/>
            <a:ext cx="6240304" cy="282654"/>
          </a:xfrm>
          <a:prstGeom prst="rect">
            <a:avLst/>
          </a:prstGeom>
          <a:noFill/>
          <a:ln/>
        </p:spPr>
        <p:txBody>
          <a:bodyPr wrap="none" lIns="0" tIns="0" rIns="0" bIns="0" rtlCol="0" anchor="t"/>
          <a:lstStyle/>
          <a:p>
            <a:pPr algn="l" indent="0" marL="0">
              <a:lnSpc>
                <a:spcPts val="2200"/>
              </a:lnSpc>
              <a:buNone/>
            </a:pPr>
            <a:r>
              <a:rPr lang="en-US" sz="1350" dirty="0">
                <a:solidFill>
                  <a:srgbClr val="E2E6E9"/>
                </a:solidFill>
                <a:latin typeface="Merriweather" pitchFamily="34" charset="0"/>
                <a:ea typeface="Merriweather" pitchFamily="34" charset="-122"/>
                <a:cs typeface="Merriweather" pitchFamily="34" charset="-120"/>
              </a:rPr>
              <a:t>Skills, motivation, and team dynamics</a:t>
            </a:r>
            <a:endParaRPr lang="en-US" sz="1350" dirty="0"/>
          </a:p>
        </p:txBody>
      </p:sp>
      <p:sp>
        <p:nvSpPr>
          <p:cNvPr id="19" name="Shape 14"/>
          <p:cNvSpPr/>
          <p:nvPr/>
        </p:nvSpPr>
        <p:spPr>
          <a:xfrm>
            <a:off x="7403425" y="6009322"/>
            <a:ext cx="6608802" cy="1739265"/>
          </a:xfrm>
          <a:prstGeom prst="roundRect">
            <a:avLst>
              <a:gd name="adj" fmla="val 4266"/>
            </a:avLst>
          </a:prstGeom>
          <a:solidFill>
            <a:srgbClr val="003180"/>
          </a:solidFill>
          <a:ln w="7620">
            <a:solidFill>
              <a:srgbClr val="194A99"/>
            </a:solidFill>
            <a:prstDash val="solid"/>
          </a:ln>
        </p:spPr>
      </p:sp>
      <p:sp>
        <p:nvSpPr>
          <p:cNvPr id="20" name="Shape 15"/>
          <p:cNvSpPr/>
          <p:nvPr/>
        </p:nvSpPr>
        <p:spPr>
          <a:xfrm>
            <a:off x="7587615" y="6193512"/>
            <a:ext cx="529828" cy="529828"/>
          </a:xfrm>
          <a:prstGeom prst="roundRect">
            <a:avLst>
              <a:gd name="adj" fmla="val 17256705"/>
            </a:avLst>
          </a:prstGeom>
          <a:solidFill>
            <a:srgbClr val="609DFF"/>
          </a:solidFill>
          <a:ln/>
        </p:spPr>
      </p:sp>
      <p:pic>
        <p:nvPicPr>
          <p:cNvPr id="21"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33348" y="6339126"/>
            <a:ext cx="238363" cy="238363"/>
          </a:xfrm>
          <a:prstGeom prst="rect">
            <a:avLst/>
          </a:prstGeom>
        </p:spPr>
      </p:pic>
      <p:sp>
        <p:nvSpPr>
          <p:cNvPr id="22" name="Text 16"/>
          <p:cNvSpPr/>
          <p:nvPr/>
        </p:nvSpPr>
        <p:spPr>
          <a:xfrm>
            <a:off x="7587615" y="6899910"/>
            <a:ext cx="2207895" cy="275868"/>
          </a:xfrm>
          <a:prstGeom prst="rect">
            <a:avLst/>
          </a:prstGeom>
          <a:noFill/>
          <a:ln/>
        </p:spPr>
        <p:txBody>
          <a:bodyPr wrap="none" lIns="0" tIns="0" rIns="0" bIns="0" rtlCol="0" anchor="t"/>
          <a:lstStyle/>
          <a:p>
            <a:pPr algn="l" indent="0" marL="0">
              <a:lnSpc>
                <a:spcPts val="2150"/>
              </a:lnSpc>
              <a:buNone/>
            </a:pPr>
            <a:r>
              <a:rPr lang="en-US" sz="1700" dirty="0">
                <a:solidFill>
                  <a:srgbClr val="E2E6E9"/>
                </a:solidFill>
                <a:latin typeface="Merriweather" pitchFamily="34" charset="0"/>
                <a:ea typeface="Merriweather" pitchFamily="34" charset="-122"/>
                <a:cs typeface="Merriweather" pitchFamily="34" charset="-120"/>
              </a:rPr>
              <a:t>Tasks</a:t>
            </a:r>
            <a:endParaRPr lang="en-US" sz="1700" dirty="0"/>
          </a:p>
        </p:txBody>
      </p:sp>
      <p:sp>
        <p:nvSpPr>
          <p:cNvPr id="23" name="Text 17"/>
          <p:cNvSpPr/>
          <p:nvPr/>
        </p:nvSpPr>
        <p:spPr>
          <a:xfrm>
            <a:off x="7587615" y="7281743"/>
            <a:ext cx="6240423" cy="282654"/>
          </a:xfrm>
          <a:prstGeom prst="rect">
            <a:avLst/>
          </a:prstGeom>
          <a:noFill/>
          <a:ln/>
        </p:spPr>
        <p:txBody>
          <a:bodyPr wrap="none" lIns="0" tIns="0" rIns="0" bIns="0" rtlCol="0" anchor="t"/>
          <a:lstStyle/>
          <a:p>
            <a:pPr algn="l" indent="0" marL="0">
              <a:lnSpc>
                <a:spcPts val="2200"/>
              </a:lnSpc>
              <a:buNone/>
            </a:pPr>
            <a:r>
              <a:rPr lang="en-US" sz="1350" dirty="0">
                <a:solidFill>
                  <a:srgbClr val="E2E6E9"/>
                </a:solidFill>
                <a:latin typeface="Merriweather" pitchFamily="34" charset="0"/>
                <a:ea typeface="Merriweather" pitchFamily="34" charset="-122"/>
                <a:cs typeface="Merriweather" pitchFamily="34" charset="-120"/>
              </a:rPr>
              <a:t>Nature and complexity of work itself</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863798" y="996196"/>
            <a:ext cx="12902803" cy="1542574"/>
          </a:xfrm>
          <a:prstGeom prst="rect">
            <a:avLst/>
          </a:prstGeom>
          <a:noFill/>
          <a:ln/>
        </p:spPr>
        <p:txBody>
          <a:bodyPr wrap="squar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Key Contingencies Impacting Organisations</a:t>
            </a:r>
            <a:endParaRPr lang="en-US" sz="4850" dirty="0"/>
          </a:p>
        </p:txBody>
      </p:sp>
      <p:sp>
        <p:nvSpPr>
          <p:cNvPr id="3" name="Text 1"/>
          <p:cNvSpPr/>
          <p:nvPr/>
        </p:nvSpPr>
        <p:spPr>
          <a:xfrm>
            <a:off x="863798" y="3155752"/>
            <a:ext cx="4148137" cy="462796"/>
          </a:xfrm>
          <a:prstGeom prst="rect">
            <a:avLst/>
          </a:prstGeom>
          <a:noFill/>
          <a:ln/>
        </p:spPr>
        <p:txBody>
          <a:bodyPr wrap="none" lIns="0" tIns="0" rIns="0" bIns="0" rtlCol="0" anchor="t"/>
          <a:lstStyle/>
          <a:p>
            <a:pPr algn="l" indent="0" marL="0">
              <a:lnSpc>
                <a:spcPts val="3600"/>
              </a:lnSpc>
              <a:buNone/>
            </a:pPr>
            <a:r>
              <a:rPr lang="en-US" sz="2900" dirty="0">
                <a:solidFill>
                  <a:srgbClr val="F5F0F0"/>
                </a:solidFill>
                <a:latin typeface="Merriweather" pitchFamily="34" charset="0"/>
                <a:ea typeface="Merriweather" pitchFamily="34" charset="-122"/>
                <a:cs typeface="Merriweather" pitchFamily="34" charset="-120"/>
              </a:rPr>
              <a:t>External Contingencies</a:t>
            </a:r>
            <a:endParaRPr lang="en-US" sz="2900" dirty="0"/>
          </a:p>
        </p:txBody>
      </p:sp>
      <p:sp>
        <p:nvSpPr>
          <p:cNvPr id="4" name="Text 2"/>
          <p:cNvSpPr/>
          <p:nvPr/>
        </p:nvSpPr>
        <p:spPr>
          <a:xfrm>
            <a:off x="863798" y="3865364"/>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Technological innovations and disruptions</a:t>
            </a:r>
            <a:endParaRPr lang="en-US" sz="1900" dirty="0"/>
          </a:p>
        </p:txBody>
      </p:sp>
      <p:sp>
        <p:nvSpPr>
          <p:cNvPr id="5" name="Text 3"/>
          <p:cNvSpPr/>
          <p:nvPr/>
        </p:nvSpPr>
        <p:spPr>
          <a:xfrm>
            <a:off x="863798" y="4346496"/>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Supplier relationships and dependencies</a:t>
            </a:r>
            <a:endParaRPr lang="en-US" sz="1900" dirty="0"/>
          </a:p>
        </p:txBody>
      </p:sp>
      <p:sp>
        <p:nvSpPr>
          <p:cNvPr id="6" name="Text 4"/>
          <p:cNvSpPr/>
          <p:nvPr/>
        </p:nvSpPr>
        <p:spPr>
          <a:xfrm>
            <a:off x="863798" y="4827627"/>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Customer expectations and behaviours</a:t>
            </a:r>
            <a:endParaRPr lang="en-US" sz="1900" dirty="0"/>
          </a:p>
        </p:txBody>
      </p:sp>
      <p:sp>
        <p:nvSpPr>
          <p:cNvPr id="7" name="Text 5"/>
          <p:cNvSpPr/>
          <p:nvPr/>
        </p:nvSpPr>
        <p:spPr>
          <a:xfrm>
            <a:off x="863798" y="5308759"/>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Competitive landscape pressures</a:t>
            </a:r>
            <a:endParaRPr lang="en-US" sz="1900" dirty="0"/>
          </a:p>
        </p:txBody>
      </p:sp>
      <p:sp>
        <p:nvSpPr>
          <p:cNvPr id="8" name="Text 6"/>
          <p:cNvSpPr/>
          <p:nvPr/>
        </p:nvSpPr>
        <p:spPr>
          <a:xfrm>
            <a:off x="863798" y="5789890"/>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Government regulations and compliance</a:t>
            </a:r>
            <a:endParaRPr lang="en-US" sz="1900" dirty="0"/>
          </a:p>
        </p:txBody>
      </p:sp>
      <p:sp>
        <p:nvSpPr>
          <p:cNvPr id="9" name="Text 7"/>
          <p:cNvSpPr/>
          <p:nvPr/>
        </p:nvSpPr>
        <p:spPr>
          <a:xfrm>
            <a:off x="863798" y="6271022"/>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Trade unions and labour relations</a:t>
            </a:r>
            <a:endParaRPr lang="en-US" sz="1900" dirty="0"/>
          </a:p>
        </p:txBody>
      </p:sp>
      <p:sp>
        <p:nvSpPr>
          <p:cNvPr id="10" name="Text 8"/>
          <p:cNvSpPr/>
          <p:nvPr/>
        </p:nvSpPr>
        <p:spPr>
          <a:xfrm>
            <a:off x="863798" y="6752153"/>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Consumer interest groups and activism</a:t>
            </a:r>
            <a:endParaRPr lang="en-US" sz="1900" dirty="0"/>
          </a:p>
        </p:txBody>
      </p:sp>
      <p:sp>
        <p:nvSpPr>
          <p:cNvPr id="11" name="Text 9"/>
          <p:cNvSpPr/>
          <p:nvPr/>
        </p:nvSpPr>
        <p:spPr>
          <a:xfrm>
            <a:off x="7623929" y="3155752"/>
            <a:ext cx="4060746" cy="462796"/>
          </a:xfrm>
          <a:prstGeom prst="rect">
            <a:avLst/>
          </a:prstGeom>
          <a:noFill/>
          <a:ln/>
        </p:spPr>
        <p:txBody>
          <a:bodyPr wrap="none" lIns="0" tIns="0" rIns="0" bIns="0" rtlCol="0" anchor="t"/>
          <a:lstStyle/>
          <a:p>
            <a:pPr algn="l" indent="0" marL="0">
              <a:lnSpc>
                <a:spcPts val="3600"/>
              </a:lnSpc>
              <a:buNone/>
            </a:pPr>
            <a:r>
              <a:rPr lang="en-US" sz="2900" dirty="0">
                <a:solidFill>
                  <a:srgbClr val="F5F0F0"/>
                </a:solidFill>
                <a:latin typeface="Merriweather" pitchFamily="34" charset="0"/>
                <a:ea typeface="Merriweather" pitchFamily="34" charset="-122"/>
                <a:cs typeface="Merriweather" pitchFamily="34" charset="-120"/>
              </a:rPr>
              <a:t>Internal Contingencies</a:t>
            </a:r>
            <a:endParaRPr lang="en-US" sz="2900" dirty="0"/>
          </a:p>
        </p:txBody>
      </p:sp>
      <p:sp>
        <p:nvSpPr>
          <p:cNvPr id="12" name="Text 10"/>
          <p:cNvSpPr/>
          <p:nvPr/>
        </p:nvSpPr>
        <p:spPr>
          <a:xfrm>
            <a:off x="7623929" y="3865364"/>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Task complexity and structure</a:t>
            </a:r>
            <a:endParaRPr lang="en-US" sz="1900" dirty="0"/>
          </a:p>
        </p:txBody>
      </p:sp>
      <p:sp>
        <p:nvSpPr>
          <p:cNvPr id="13" name="Text 11"/>
          <p:cNvSpPr/>
          <p:nvPr/>
        </p:nvSpPr>
        <p:spPr>
          <a:xfrm>
            <a:off x="7623929" y="4346496"/>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Team maturity and capability levels</a:t>
            </a:r>
            <a:endParaRPr lang="en-US" sz="1900" dirty="0"/>
          </a:p>
        </p:txBody>
      </p:sp>
      <p:sp>
        <p:nvSpPr>
          <p:cNvPr id="14" name="Text 12"/>
          <p:cNvSpPr/>
          <p:nvPr/>
        </p:nvSpPr>
        <p:spPr>
          <a:xfrm>
            <a:off x="7623929" y="4827627"/>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Leader-subordinate relationships</a:t>
            </a:r>
            <a:endParaRPr lang="en-US" sz="1900" dirty="0"/>
          </a:p>
        </p:txBody>
      </p:sp>
      <p:sp>
        <p:nvSpPr>
          <p:cNvPr id="15" name="Text 13"/>
          <p:cNvSpPr/>
          <p:nvPr/>
        </p:nvSpPr>
        <p:spPr>
          <a:xfrm>
            <a:off x="7623929" y="5308759"/>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Organisational culture and values</a:t>
            </a:r>
            <a:endParaRPr lang="en-US" sz="1900" dirty="0"/>
          </a:p>
        </p:txBody>
      </p:sp>
      <p:sp>
        <p:nvSpPr>
          <p:cNvPr id="16" name="Text 14"/>
          <p:cNvSpPr/>
          <p:nvPr/>
        </p:nvSpPr>
        <p:spPr>
          <a:xfrm>
            <a:off x="7623929" y="5789890"/>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Resource availability and constraints</a:t>
            </a:r>
            <a:endParaRPr lang="en-US" sz="1900" dirty="0"/>
          </a:p>
        </p:txBody>
      </p:sp>
      <p:sp>
        <p:nvSpPr>
          <p:cNvPr id="17" name="Text 15"/>
          <p:cNvSpPr/>
          <p:nvPr/>
        </p:nvSpPr>
        <p:spPr>
          <a:xfrm>
            <a:off x="7623929" y="6271022"/>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Communication channels and effectiveness</a:t>
            </a:r>
            <a:endParaRPr lang="en-US" sz="1900" dirty="0"/>
          </a:p>
        </p:txBody>
      </p:sp>
      <p:sp>
        <p:nvSpPr>
          <p:cNvPr id="18" name="Text 16"/>
          <p:cNvSpPr/>
          <p:nvPr/>
        </p:nvSpPr>
        <p:spPr>
          <a:xfrm>
            <a:off x="7623929" y="6752153"/>
            <a:ext cx="6150293" cy="394811"/>
          </a:xfrm>
          <a:prstGeom prst="rect">
            <a:avLst/>
          </a:prstGeom>
          <a:noFill/>
          <a:ln/>
        </p:spPr>
        <p:txBody>
          <a:bodyPr wrap="none" lIns="0" tIns="0" rIns="0" bIns="0" rtlCol="0" anchor="t"/>
          <a:lstStyle/>
          <a:p>
            <a:pPr algn="l" marL="342900" indent="-342900">
              <a:lnSpc>
                <a:spcPts val="3100"/>
              </a:lnSpc>
              <a:buSzPct val="100000"/>
              <a:buChar char="•"/>
            </a:pPr>
            <a:r>
              <a:rPr lang="en-US" sz="1900" dirty="0">
                <a:solidFill>
                  <a:srgbClr val="E2E6E9"/>
                </a:solidFill>
                <a:latin typeface="Merriweather" pitchFamily="34" charset="0"/>
                <a:ea typeface="Merriweather" pitchFamily="34" charset="-122"/>
                <a:cs typeface="Merriweather" pitchFamily="34" charset="-120"/>
              </a:rPr>
              <a:t>Power distribution and authority</a:t>
            </a:r>
            <a:endParaRPr lang="en-US" sz="1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1233964" y="2732961"/>
            <a:ext cx="7046238" cy="2763679"/>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Effective leadership requires recognising that the organisation operates as an interconnected system where environment, technology, people, and tasks continuously interact. The skilled leader understands these connections and adjusts their approach accordingly, ensuring their leadership style fits the unique configuration of circumstances they face.</a:t>
            </a:r>
            <a:endParaRPr lang="en-US" sz="1900" dirty="0"/>
          </a:p>
        </p:txBody>
      </p:sp>
      <p:sp>
        <p:nvSpPr>
          <p:cNvPr id="4" name="Shape 1"/>
          <p:cNvSpPr/>
          <p:nvPr/>
        </p:nvSpPr>
        <p:spPr>
          <a:xfrm>
            <a:off x="863798" y="2455307"/>
            <a:ext cx="30480" cy="3318986"/>
          </a:xfrm>
          <a:prstGeom prst="rect">
            <a:avLst/>
          </a:prstGeom>
          <a:solidFill>
            <a:srgbClr val="609DFF"/>
          </a:solidFill>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4630400" cy="3085386"/>
          </a:xfrm>
          <a:prstGeom prst="rect">
            <a:avLst/>
          </a:prstGeom>
        </p:spPr>
      </p:pic>
      <p:sp>
        <p:nvSpPr>
          <p:cNvPr id="3" name="Text 0"/>
          <p:cNvSpPr/>
          <p:nvPr/>
        </p:nvSpPr>
        <p:spPr>
          <a:xfrm>
            <a:off x="863798" y="5271849"/>
            <a:ext cx="12703135" cy="771287"/>
          </a:xfrm>
          <a:prstGeom prst="rect">
            <a:avLst/>
          </a:prstGeom>
          <a:noFill/>
          <a:ln/>
        </p:spPr>
        <p:txBody>
          <a:bodyPr wrap="non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Chapter 2: Pioneers of Contingency Theory</a:t>
            </a:r>
            <a:endParaRPr lang="en-US" sz="4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74740" y="608767"/>
            <a:ext cx="13080921" cy="1383506"/>
          </a:xfrm>
          <a:prstGeom prst="rect">
            <a:avLst/>
          </a:prstGeom>
          <a:noFill/>
          <a:ln/>
        </p:spPr>
        <p:txBody>
          <a:bodyPr wrap="square" lIns="0" tIns="0" rIns="0" bIns="0" rtlCol="0" anchor="t"/>
          <a:lstStyle/>
          <a:p>
            <a:pPr algn="l" indent="0" marL="0">
              <a:lnSpc>
                <a:spcPts val="5400"/>
              </a:lnSpc>
              <a:buNone/>
            </a:pPr>
            <a:r>
              <a:rPr lang="en-US" sz="4350" dirty="0">
                <a:solidFill>
                  <a:srgbClr val="F5F0F0"/>
                </a:solidFill>
                <a:latin typeface="Merriweather" pitchFamily="34" charset="0"/>
                <a:ea typeface="Merriweather" pitchFamily="34" charset="-122"/>
                <a:cs typeface="Merriweather" pitchFamily="34" charset="-120"/>
              </a:rPr>
              <a:t>Fred Edward Fiedler: The Father of Contingency Leadership</a:t>
            </a:r>
            <a:endParaRPr lang="en-US" sz="4350" dirty="0"/>
          </a:p>
        </p:txBody>
      </p:sp>
      <p:pic>
        <p:nvPicPr>
          <p:cNvPr id="3" name="Image 0" descr="preencoded.png">    </p:cNvPr>
          <p:cNvPicPr>
            <a:picLocks noChangeAspect="1"/>
          </p:cNvPicPr>
          <p:nvPr/>
        </p:nvPicPr>
        <p:blipFill>
          <a:blip r:embed="rId1"/>
          <a:stretch>
            <a:fillRect/>
          </a:stretch>
        </p:blipFill>
        <p:spPr>
          <a:xfrm>
            <a:off x="774740" y="2573298"/>
            <a:ext cx="4908233" cy="4908233"/>
          </a:xfrm>
          <a:prstGeom prst="rect">
            <a:avLst/>
          </a:prstGeom>
        </p:spPr>
      </p:pic>
      <p:sp>
        <p:nvSpPr>
          <p:cNvPr id="4" name="Text 1"/>
          <p:cNvSpPr/>
          <p:nvPr/>
        </p:nvSpPr>
        <p:spPr>
          <a:xfrm>
            <a:off x="6230660" y="2523530"/>
            <a:ext cx="7632502" cy="1416368"/>
          </a:xfrm>
          <a:prstGeom prst="rect">
            <a:avLst/>
          </a:prstGeom>
          <a:noFill/>
          <a:ln/>
        </p:spPr>
        <p:txBody>
          <a:bodyPr wrap="square" lIns="0" tIns="0" rIns="0" bIns="0" rtlCol="0" anchor="t"/>
          <a:lstStyle/>
          <a:p>
            <a:pPr algn="l" indent="0" marL="0">
              <a:lnSpc>
                <a:spcPts val="2750"/>
              </a:lnSpc>
              <a:buNone/>
            </a:pPr>
            <a:r>
              <a:rPr lang="en-US" sz="1700" dirty="0">
                <a:solidFill>
                  <a:srgbClr val="E2E6E9"/>
                </a:solidFill>
                <a:latin typeface="Merriweather" pitchFamily="34" charset="0"/>
                <a:ea typeface="Merriweather" pitchFamily="34" charset="-122"/>
                <a:cs typeface="Merriweather" pitchFamily="34" charset="-120"/>
              </a:rPr>
              <a:t>Fred Fiedler revolutionised leadership studies in 1967 by developing the groundbreaking Least Preferred Co-worker (LPC) scale, which challenged the prevailing notion that certain leadership traits universally guaranteed success.</a:t>
            </a:r>
            <a:endParaRPr lang="en-US" sz="1700" dirty="0"/>
          </a:p>
        </p:txBody>
      </p:sp>
      <p:sp>
        <p:nvSpPr>
          <p:cNvPr id="5" name="Text 2"/>
          <p:cNvSpPr/>
          <p:nvPr/>
        </p:nvSpPr>
        <p:spPr>
          <a:xfrm>
            <a:off x="6230660" y="4161234"/>
            <a:ext cx="3609261" cy="345877"/>
          </a:xfrm>
          <a:prstGeom prst="rect">
            <a:avLst/>
          </a:prstGeom>
          <a:noFill/>
          <a:ln/>
        </p:spPr>
        <p:txBody>
          <a:bodyPr wrap="none" lIns="0" tIns="0" rIns="0" bIns="0" rtlCol="0" anchor="t"/>
          <a:lstStyle/>
          <a:p>
            <a:pPr algn="l" indent="0" marL="0">
              <a:lnSpc>
                <a:spcPts val="2700"/>
              </a:lnSpc>
              <a:buNone/>
            </a:pPr>
            <a:r>
              <a:rPr lang="en-US" sz="2150" dirty="0">
                <a:solidFill>
                  <a:srgbClr val="F5F0F0"/>
                </a:solidFill>
                <a:latin typeface="Merriweather" pitchFamily="34" charset="0"/>
                <a:ea typeface="Merriweather" pitchFamily="34" charset="-122"/>
                <a:cs typeface="Merriweather" pitchFamily="34" charset="-120"/>
              </a:rPr>
              <a:t>Fiedler's Key Contributions</a:t>
            </a:r>
            <a:endParaRPr lang="en-US" sz="2150" dirty="0"/>
          </a:p>
        </p:txBody>
      </p:sp>
      <p:sp>
        <p:nvSpPr>
          <p:cNvPr id="6" name="Text 3"/>
          <p:cNvSpPr/>
          <p:nvPr/>
        </p:nvSpPr>
        <p:spPr>
          <a:xfrm>
            <a:off x="6230660" y="4728448"/>
            <a:ext cx="7632502" cy="354092"/>
          </a:xfrm>
          <a:prstGeom prst="rect">
            <a:avLst/>
          </a:prstGeom>
          <a:noFill/>
          <a:ln/>
        </p:spPr>
        <p:txBody>
          <a:bodyPr wrap="none" lIns="0" tIns="0" rIns="0" bIns="0" rtlCol="0" anchor="t"/>
          <a:lstStyle/>
          <a:p>
            <a:pPr algn="l" marL="342900" indent="-342900">
              <a:lnSpc>
                <a:spcPts val="2750"/>
              </a:lnSpc>
              <a:buSzPct val="100000"/>
              <a:buChar char="•"/>
            </a:pPr>
            <a:r>
              <a:rPr lang="en-US" sz="1700" dirty="0">
                <a:solidFill>
                  <a:srgbClr val="E2E6E9"/>
                </a:solidFill>
                <a:latin typeface="Merriweather" pitchFamily="34" charset="0"/>
                <a:ea typeface="Merriweather" pitchFamily="34" charset="-122"/>
                <a:cs typeface="Merriweather" pitchFamily="34" charset="-120"/>
              </a:rPr>
              <a:t>Created the LPC assessment tool to measure leadership orientation</a:t>
            </a:r>
            <a:endParaRPr lang="en-US" sz="1700" dirty="0"/>
          </a:p>
        </p:txBody>
      </p:sp>
      <p:sp>
        <p:nvSpPr>
          <p:cNvPr id="7" name="Text 4"/>
          <p:cNvSpPr/>
          <p:nvPr/>
        </p:nvSpPr>
        <p:spPr>
          <a:xfrm>
            <a:off x="6230660" y="5159931"/>
            <a:ext cx="7632502" cy="708184"/>
          </a:xfrm>
          <a:prstGeom prst="rect">
            <a:avLst/>
          </a:prstGeom>
          <a:noFill/>
          <a:ln/>
        </p:spPr>
        <p:txBody>
          <a:bodyPr wrap="square" lIns="0" tIns="0" rIns="0" bIns="0" rtlCol="0" anchor="t"/>
          <a:lstStyle/>
          <a:p>
            <a:pPr algn="l" marL="342900" indent="-342900">
              <a:lnSpc>
                <a:spcPts val="2750"/>
              </a:lnSpc>
              <a:buSzPct val="100000"/>
              <a:buChar char="•"/>
            </a:pPr>
            <a:r>
              <a:rPr lang="en-US" sz="1700" dirty="0">
                <a:solidFill>
                  <a:srgbClr val="E2E6E9"/>
                </a:solidFill>
                <a:latin typeface="Merriweather" pitchFamily="34" charset="0"/>
                <a:ea typeface="Merriweather" pitchFamily="34" charset="-122"/>
                <a:cs typeface="Merriweather" pitchFamily="34" charset="-120"/>
              </a:rPr>
              <a:t>Identified three critical situational variables: leader-member relations, task structure, and position power</a:t>
            </a:r>
            <a:endParaRPr lang="en-US" sz="1700" dirty="0"/>
          </a:p>
        </p:txBody>
      </p:sp>
      <p:sp>
        <p:nvSpPr>
          <p:cNvPr id="8" name="Text 5"/>
          <p:cNvSpPr/>
          <p:nvPr/>
        </p:nvSpPr>
        <p:spPr>
          <a:xfrm>
            <a:off x="6230660" y="5945505"/>
            <a:ext cx="7632502" cy="708184"/>
          </a:xfrm>
          <a:prstGeom prst="rect">
            <a:avLst/>
          </a:prstGeom>
          <a:noFill/>
          <a:ln/>
        </p:spPr>
        <p:txBody>
          <a:bodyPr wrap="square" lIns="0" tIns="0" rIns="0" bIns="0" rtlCol="0" anchor="t"/>
          <a:lstStyle/>
          <a:p>
            <a:pPr algn="l" marL="342900" indent="-342900">
              <a:lnSpc>
                <a:spcPts val="2750"/>
              </a:lnSpc>
              <a:buSzPct val="100000"/>
              <a:buChar char="•"/>
            </a:pPr>
            <a:r>
              <a:rPr lang="en-US" sz="1700" dirty="0">
                <a:solidFill>
                  <a:srgbClr val="E2E6E9"/>
                </a:solidFill>
                <a:latin typeface="Merriweather" pitchFamily="34" charset="0"/>
                <a:ea typeface="Merriweather" pitchFamily="34" charset="-122"/>
                <a:cs typeface="Merriweather" pitchFamily="34" charset="-120"/>
              </a:rPr>
              <a:t>First researcher to systematically measure leadership style in relation to situational favourability</a:t>
            </a:r>
            <a:endParaRPr lang="en-US" sz="1700" dirty="0"/>
          </a:p>
        </p:txBody>
      </p:sp>
      <p:sp>
        <p:nvSpPr>
          <p:cNvPr id="9" name="Text 6"/>
          <p:cNvSpPr/>
          <p:nvPr/>
        </p:nvSpPr>
        <p:spPr>
          <a:xfrm>
            <a:off x="6230660" y="6731079"/>
            <a:ext cx="7632502" cy="708184"/>
          </a:xfrm>
          <a:prstGeom prst="rect">
            <a:avLst/>
          </a:prstGeom>
          <a:noFill/>
          <a:ln/>
        </p:spPr>
        <p:txBody>
          <a:bodyPr wrap="square" lIns="0" tIns="0" rIns="0" bIns="0" rtlCol="0" anchor="t"/>
          <a:lstStyle/>
          <a:p>
            <a:pPr algn="l" marL="342900" indent="-342900">
              <a:lnSpc>
                <a:spcPts val="2750"/>
              </a:lnSpc>
              <a:buSzPct val="100000"/>
              <a:buChar char="•"/>
            </a:pPr>
            <a:r>
              <a:rPr lang="en-US" sz="1700" dirty="0">
                <a:solidFill>
                  <a:srgbClr val="E2E6E9"/>
                </a:solidFill>
                <a:latin typeface="Merriweather" pitchFamily="34" charset="0"/>
                <a:ea typeface="Merriweather" pitchFamily="34" charset="-122"/>
                <a:cs typeface="Merriweather" pitchFamily="34" charset="-120"/>
              </a:rPr>
              <a:t>Demonstrated that leadership effectiveness emerges from the fit between style and situation</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601504" y="739616"/>
            <a:ext cx="7940992" cy="1074182"/>
          </a:xfrm>
          <a:prstGeom prst="rect">
            <a:avLst/>
          </a:prstGeom>
          <a:noFill/>
          <a:ln/>
        </p:spPr>
        <p:txBody>
          <a:bodyPr wrap="square" lIns="0" tIns="0" rIns="0" bIns="0" rtlCol="0" anchor="t"/>
          <a:lstStyle/>
          <a:p>
            <a:pPr algn="l" indent="0" marL="0">
              <a:lnSpc>
                <a:spcPts val="4200"/>
              </a:lnSpc>
              <a:buNone/>
            </a:pPr>
            <a:r>
              <a:rPr lang="en-US" sz="3350" dirty="0">
                <a:solidFill>
                  <a:srgbClr val="F5F0F0"/>
                </a:solidFill>
                <a:latin typeface="Merriweather" pitchFamily="34" charset="0"/>
                <a:ea typeface="Merriweather" pitchFamily="34" charset="-122"/>
                <a:cs typeface="Merriweather" pitchFamily="34" charset="-120"/>
              </a:rPr>
              <a:t>Kenneth H. Blanchard &amp; Paul Hersey: Situational Leadership Model</a:t>
            </a:r>
            <a:endParaRPr lang="en-US" sz="3350" dirty="0"/>
          </a:p>
        </p:txBody>
      </p:sp>
      <p:sp>
        <p:nvSpPr>
          <p:cNvPr id="4" name="Text 1"/>
          <p:cNvSpPr/>
          <p:nvPr/>
        </p:nvSpPr>
        <p:spPr>
          <a:xfrm>
            <a:off x="601504" y="2071568"/>
            <a:ext cx="7940992" cy="1100138"/>
          </a:xfrm>
          <a:prstGeom prst="rect">
            <a:avLst/>
          </a:prstGeom>
          <a:noFill/>
          <a:ln/>
        </p:spPr>
        <p:txBody>
          <a:bodyPr wrap="square" lIns="0" tIns="0" rIns="0" bIns="0" rtlCol="0" anchor="t"/>
          <a:lstStyle/>
          <a:p>
            <a:pPr algn="l" indent="0" marL="0">
              <a:lnSpc>
                <a:spcPts val="2150"/>
              </a:lnSpc>
              <a:buNone/>
            </a:pPr>
            <a:r>
              <a:rPr lang="en-US" sz="1350" dirty="0">
                <a:solidFill>
                  <a:srgbClr val="E2E6E9"/>
                </a:solidFill>
                <a:latin typeface="Merriweather" pitchFamily="34" charset="0"/>
                <a:ea typeface="Merriweather" pitchFamily="34" charset="-122"/>
                <a:cs typeface="Merriweather" pitchFamily="34" charset="-120"/>
              </a:rPr>
              <a:t>Blanchard and Hersey introduced a dynamic model that emphasised adapting leadership style to match follower maturity, defined by both technical skills and psychological readiness. Their framework offers practical guidance for developing people through appropriate leadership responses.</a:t>
            </a:r>
            <a:endParaRPr lang="en-US" sz="1350" dirty="0"/>
          </a:p>
        </p:txBody>
      </p:sp>
      <p:pic>
        <p:nvPicPr>
          <p:cNvPr id="5" name="Image 1" descr="preencoded.png">    </p:cNvPr>
          <p:cNvPicPr>
            <a:picLocks noChangeAspect="1"/>
          </p:cNvPicPr>
          <p:nvPr/>
        </p:nvPicPr>
        <p:blipFill>
          <a:blip r:embed="rId2"/>
          <a:stretch>
            <a:fillRect/>
          </a:stretch>
        </p:blipFill>
        <p:spPr>
          <a:xfrm>
            <a:off x="601504" y="3365063"/>
            <a:ext cx="859393" cy="1031200"/>
          </a:xfrm>
          <a:prstGeom prst="rect">
            <a:avLst/>
          </a:prstGeom>
        </p:spPr>
      </p:pic>
      <p:sp>
        <p:nvSpPr>
          <p:cNvPr id="6" name="Text 2"/>
          <p:cNvSpPr/>
          <p:nvPr/>
        </p:nvSpPr>
        <p:spPr>
          <a:xfrm>
            <a:off x="1632704" y="3536871"/>
            <a:ext cx="2148483" cy="268605"/>
          </a:xfrm>
          <a:prstGeom prst="rect">
            <a:avLst/>
          </a:prstGeom>
          <a:noFill/>
          <a:ln/>
        </p:spPr>
        <p:txBody>
          <a:bodyPr wrap="none" lIns="0" tIns="0" rIns="0" bIns="0" rtlCol="0" anchor="t"/>
          <a:lstStyle/>
          <a:p>
            <a:pPr algn="l" indent="0" marL="0">
              <a:lnSpc>
                <a:spcPts val="2100"/>
              </a:lnSpc>
              <a:buNone/>
            </a:pPr>
            <a:r>
              <a:rPr lang="en-US" sz="1650" dirty="0">
                <a:solidFill>
                  <a:srgbClr val="E2E6E9"/>
                </a:solidFill>
                <a:latin typeface="Merriweather" pitchFamily="34" charset="0"/>
                <a:ea typeface="Merriweather" pitchFamily="34" charset="-122"/>
                <a:cs typeface="Merriweather" pitchFamily="34" charset="-120"/>
              </a:rPr>
              <a:t>Telling</a:t>
            </a:r>
            <a:endParaRPr lang="en-US" sz="1650" dirty="0"/>
          </a:p>
        </p:txBody>
      </p:sp>
      <p:sp>
        <p:nvSpPr>
          <p:cNvPr id="7" name="Text 3"/>
          <p:cNvSpPr/>
          <p:nvPr/>
        </p:nvSpPr>
        <p:spPr>
          <a:xfrm>
            <a:off x="1632704" y="3908584"/>
            <a:ext cx="6909792" cy="275034"/>
          </a:xfrm>
          <a:prstGeom prst="rect">
            <a:avLst/>
          </a:prstGeom>
          <a:noFill/>
          <a:ln/>
        </p:spPr>
        <p:txBody>
          <a:bodyPr wrap="none" lIns="0" tIns="0" rIns="0" bIns="0" rtlCol="0" anchor="t"/>
          <a:lstStyle/>
          <a:p>
            <a:pPr algn="l" indent="0" marL="0">
              <a:lnSpc>
                <a:spcPts val="2150"/>
              </a:lnSpc>
              <a:buNone/>
            </a:pPr>
            <a:r>
              <a:rPr lang="en-US" sz="1350" dirty="0">
                <a:solidFill>
                  <a:srgbClr val="E2E6E9"/>
                </a:solidFill>
                <a:latin typeface="Merriweather" pitchFamily="34" charset="0"/>
                <a:ea typeface="Merriweather" pitchFamily="34" charset="-122"/>
                <a:cs typeface="Merriweather" pitchFamily="34" charset="-120"/>
              </a:rPr>
              <a:t>Direct instruction for low-maturity followers</a:t>
            </a:r>
            <a:endParaRPr lang="en-US" sz="1350" dirty="0"/>
          </a:p>
        </p:txBody>
      </p:sp>
      <p:pic>
        <p:nvPicPr>
          <p:cNvPr id="8" name="Image 2" descr="preencoded.png">    </p:cNvPr>
          <p:cNvPicPr>
            <a:picLocks noChangeAspect="1"/>
          </p:cNvPicPr>
          <p:nvPr/>
        </p:nvPicPr>
        <p:blipFill>
          <a:blip r:embed="rId3"/>
          <a:stretch>
            <a:fillRect/>
          </a:stretch>
        </p:blipFill>
        <p:spPr>
          <a:xfrm>
            <a:off x="601504" y="4396264"/>
            <a:ext cx="859393" cy="1031200"/>
          </a:xfrm>
          <a:prstGeom prst="rect">
            <a:avLst/>
          </a:prstGeom>
        </p:spPr>
      </p:pic>
      <p:sp>
        <p:nvSpPr>
          <p:cNvPr id="9" name="Text 4"/>
          <p:cNvSpPr/>
          <p:nvPr/>
        </p:nvSpPr>
        <p:spPr>
          <a:xfrm>
            <a:off x="1632704" y="4568071"/>
            <a:ext cx="2148483" cy="268605"/>
          </a:xfrm>
          <a:prstGeom prst="rect">
            <a:avLst/>
          </a:prstGeom>
          <a:noFill/>
          <a:ln/>
        </p:spPr>
        <p:txBody>
          <a:bodyPr wrap="none" lIns="0" tIns="0" rIns="0" bIns="0" rtlCol="0" anchor="t"/>
          <a:lstStyle/>
          <a:p>
            <a:pPr algn="l" indent="0" marL="0">
              <a:lnSpc>
                <a:spcPts val="2100"/>
              </a:lnSpc>
              <a:buNone/>
            </a:pPr>
            <a:r>
              <a:rPr lang="en-US" sz="1650" dirty="0">
                <a:solidFill>
                  <a:srgbClr val="E2E6E9"/>
                </a:solidFill>
                <a:latin typeface="Merriweather" pitchFamily="34" charset="0"/>
                <a:ea typeface="Merriweather" pitchFamily="34" charset="-122"/>
                <a:cs typeface="Merriweather" pitchFamily="34" charset="-120"/>
              </a:rPr>
              <a:t>Selling</a:t>
            </a:r>
            <a:endParaRPr lang="en-US" sz="1650" dirty="0"/>
          </a:p>
        </p:txBody>
      </p:sp>
      <p:sp>
        <p:nvSpPr>
          <p:cNvPr id="10" name="Text 5"/>
          <p:cNvSpPr/>
          <p:nvPr/>
        </p:nvSpPr>
        <p:spPr>
          <a:xfrm>
            <a:off x="1632704" y="4939784"/>
            <a:ext cx="6909792" cy="275034"/>
          </a:xfrm>
          <a:prstGeom prst="rect">
            <a:avLst/>
          </a:prstGeom>
          <a:noFill/>
          <a:ln/>
        </p:spPr>
        <p:txBody>
          <a:bodyPr wrap="none" lIns="0" tIns="0" rIns="0" bIns="0" rtlCol="0" anchor="t"/>
          <a:lstStyle/>
          <a:p>
            <a:pPr algn="l" indent="0" marL="0">
              <a:lnSpc>
                <a:spcPts val="2150"/>
              </a:lnSpc>
              <a:buNone/>
            </a:pPr>
            <a:r>
              <a:rPr lang="en-US" sz="1350" dirty="0">
                <a:solidFill>
                  <a:srgbClr val="E2E6E9"/>
                </a:solidFill>
                <a:latin typeface="Merriweather" pitchFamily="34" charset="0"/>
                <a:ea typeface="Merriweather" pitchFamily="34" charset="-122"/>
                <a:cs typeface="Merriweather" pitchFamily="34" charset="-120"/>
              </a:rPr>
              <a:t>Explain decisions and provide opportunity for clarification</a:t>
            </a:r>
            <a:endParaRPr lang="en-US" sz="1350" dirty="0"/>
          </a:p>
        </p:txBody>
      </p:sp>
      <p:pic>
        <p:nvPicPr>
          <p:cNvPr id="11" name="Image 3" descr="preencoded.png">    </p:cNvPr>
          <p:cNvPicPr>
            <a:picLocks noChangeAspect="1"/>
          </p:cNvPicPr>
          <p:nvPr/>
        </p:nvPicPr>
        <p:blipFill>
          <a:blip r:embed="rId4"/>
          <a:stretch>
            <a:fillRect/>
          </a:stretch>
        </p:blipFill>
        <p:spPr>
          <a:xfrm>
            <a:off x="601504" y="5427464"/>
            <a:ext cx="859393" cy="1031200"/>
          </a:xfrm>
          <a:prstGeom prst="rect">
            <a:avLst/>
          </a:prstGeom>
        </p:spPr>
      </p:pic>
      <p:sp>
        <p:nvSpPr>
          <p:cNvPr id="12" name="Text 6"/>
          <p:cNvSpPr/>
          <p:nvPr/>
        </p:nvSpPr>
        <p:spPr>
          <a:xfrm>
            <a:off x="1632704" y="5599271"/>
            <a:ext cx="2148483" cy="268605"/>
          </a:xfrm>
          <a:prstGeom prst="rect">
            <a:avLst/>
          </a:prstGeom>
          <a:noFill/>
          <a:ln/>
        </p:spPr>
        <p:txBody>
          <a:bodyPr wrap="none" lIns="0" tIns="0" rIns="0" bIns="0" rtlCol="0" anchor="t"/>
          <a:lstStyle/>
          <a:p>
            <a:pPr algn="l" indent="0" marL="0">
              <a:lnSpc>
                <a:spcPts val="2100"/>
              </a:lnSpc>
              <a:buNone/>
            </a:pPr>
            <a:r>
              <a:rPr lang="en-US" sz="1650" dirty="0">
                <a:solidFill>
                  <a:srgbClr val="E2E6E9"/>
                </a:solidFill>
                <a:latin typeface="Merriweather" pitchFamily="34" charset="0"/>
                <a:ea typeface="Merriweather" pitchFamily="34" charset="-122"/>
                <a:cs typeface="Merriweather" pitchFamily="34" charset="-120"/>
              </a:rPr>
              <a:t>Participating</a:t>
            </a:r>
            <a:endParaRPr lang="en-US" sz="1650" dirty="0"/>
          </a:p>
        </p:txBody>
      </p:sp>
      <p:sp>
        <p:nvSpPr>
          <p:cNvPr id="13" name="Text 7"/>
          <p:cNvSpPr/>
          <p:nvPr/>
        </p:nvSpPr>
        <p:spPr>
          <a:xfrm>
            <a:off x="1632704" y="5970984"/>
            <a:ext cx="6909792" cy="275034"/>
          </a:xfrm>
          <a:prstGeom prst="rect">
            <a:avLst/>
          </a:prstGeom>
          <a:noFill/>
          <a:ln/>
        </p:spPr>
        <p:txBody>
          <a:bodyPr wrap="none" lIns="0" tIns="0" rIns="0" bIns="0" rtlCol="0" anchor="t"/>
          <a:lstStyle/>
          <a:p>
            <a:pPr algn="l" indent="0" marL="0">
              <a:lnSpc>
                <a:spcPts val="2150"/>
              </a:lnSpc>
              <a:buNone/>
            </a:pPr>
            <a:r>
              <a:rPr lang="en-US" sz="1350" dirty="0">
                <a:solidFill>
                  <a:srgbClr val="E2E6E9"/>
                </a:solidFill>
                <a:latin typeface="Merriweather" pitchFamily="34" charset="0"/>
                <a:ea typeface="Merriweather" pitchFamily="34" charset="-122"/>
                <a:cs typeface="Merriweather" pitchFamily="34" charset="-120"/>
              </a:rPr>
              <a:t>Share ideas and facilitate decision-making</a:t>
            </a:r>
            <a:endParaRPr lang="en-US" sz="1350" dirty="0"/>
          </a:p>
        </p:txBody>
      </p:sp>
      <p:pic>
        <p:nvPicPr>
          <p:cNvPr id="14" name="Image 4" descr="preencoded.png">    </p:cNvPr>
          <p:cNvPicPr>
            <a:picLocks noChangeAspect="1"/>
          </p:cNvPicPr>
          <p:nvPr/>
        </p:nvPicPr>
        <p:blipFill>
          <a:blip r:embed="rId5"/>
          <a:stretch>
            <a:fillRect/>
          </a:stretch>
        </p:blipFill>
        <p:spPr>
          <a:xfrm>
            <a:off x="601504" y="6458664"/>
            <a:ext cx="859393" cy="1031200"/>
          </a:xfrm>
          <a:prstGeom prst="rect">
            <a:avLst/>
          </a:prstGeom>
        </p:spPr>
      </p:pic>
      <p:sp>
        <p:nvSpPr>
          <p:cNvPr id="15" name="Text 8"/>
          <p:cNvSpPr/>
          <p:nvPr/>
        </p:nvSpPr>
        <p:spPr>
          <a:xfrm>
            <a:off x="1632704" y="6630472"/>
            <a:ext cx="2148483" cy="268605"/>
          </a:xfrm>
          <a:prstGeom prst="rect">
            <a:avLst/>
          </a:prstGeom>
          <a:noFill/>
          <a:ln/>
        </p:spPr>
        <p:txBody>
          <a:bodyPr wrap="none" lIns="0" tIns="0" rIns="0" bIns="0" rtlCol="0" anchor="t"/>
          <a:lstStyle/>
          <a:p>
            <a:pPr algn="l" indent="0" marL="0">
              <a:lnSpc>
                <a:spcPts val="2100"/>
              </a:lnSpc>
              <a:buNone/>
            </a:pPr>
            <a:r>
              <a:rPr lang="en-US" sz="1650" dirty="0">
                <a:solidFill>
                  <a:srgbClr val="E2E6E9"/>
                </a:solidFill>
                <a:latin typeface="Merriweather" pitchFamily="34" charset="0"/>
                <a:ea typeface="Merriweather" pitchFamily="34" charset="-122"/>
                <a:cs typeface="Merriweather" pitchFamily="34" charset="-120"/>
              </a:rPr>
              <a:t>Delegating</a:t>
            </a:r>
            <a:endParaRPr lang="en-US" sz="1650" dirty="0"/>
          </a:p>
        </p:txBody>
      </p:sp>
      <p:sp>
        <p:nvSpPr>
          <p:cNvPr id="16" name="Text 9"/>
          <p:cNvSpPr/>
          <p:nvPr/>
        </p:nvSpPr>
        <p:spPr>
          <a:xfrm>
            <a:off x="1632704" y="7002185"/>
            <a:ext cx="6909792" cy="275034"/>
          </a:xfrm>
          <a:prstGeom prst="rect">
            <a:avLst/>
          </a:prstGeom>
          <a:noFill/>
          <a:ln/>
        </p:spPr>
        <p:txBody>
          <a:bodyPr wrap="none" lIns="0" tIns="0" rIns="0" bIns="0" rtlCol="0" anchor="t"/>
          <a:lstStyle/>
          <a:p>
            <a:pPr algn="l" indent="0" marL="0">
              <a:lnSpc>
                <a:spcPts val="2150"/>
              </a:lnSpc>
              <a:buNone/>
            </a:pPr>
            <a:r>
              <a:rPr lang="en-US" sz="1350" dirty="0">
                <a:solidFill>
                  <a:srgbClr val="E2E6E9"/>
                </a:solidFill>
                <a:latin typeface="Merriweather" pitchFamily="34" charset="0"/>
                <a:ea typeface="Merriweather" pitchFamily="34" charset="-122"/>
                <a:cs typeface="Merriweather" pitchFamily="34" charset="-120"/>
              </a:rPr>
              <a:t>Turn over responsibility to capable followers</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48164" y="430649"/>
            <a:ext cx="10586561" cy="489466"/>
          </a:xfrm>
          <a:prstGeom prst="rect">
            <a:avLst/>
          </a:prstGeom>
          <a:noFill/>
          <a:ln/>
        </p:spPr>
        <p:txBody>
          <a:bodyPr wrap="none" lIns="0" tIns="0" rIns="0" bIns="0" rtlCol="0" anchor="t"/>
          <a:lstStyle/>
          <a:p>
            <a:pPr algn="l" indent="0" marL="0">
              <a:lnSpc>
                <a:spcPts val="3850"/>
              </a:lnSpc>
              <a:buNone/>
            </a:pPr>
            <a:r>
              <a:rPr lang="en-US" sz="3050" dirty="0">
                <a:solidFill>
                  <a:srgbClr val="F5F0F0"/>
                </a:solidFill>
                <a:latin typeface="Merriweather" pitchFamily="34" charset="0"/>
                <a:ea typeface="Merriweather" pitchFamily="34" charset="-122"/>
                <a:cs typeface="Merriweather" pitchFamily="34" charset="-120"/>
              </a:rPr>
              <a:t>Victor Vroom &amp; Philip Yetton: Normative Decision Model</a:t>
            </a:r>
            <a:endParaRPr lang="en-US" sz="3050" dirty="0"/>
          </a:p>
        </p:txBody>
      </p:sp>
      <p:sp>
        <p:nvSpPr>
          <p:cNvPr id="3" name="Text 1"/>
          <p:cNvSpPr/>
          <p:nvPr/>
        </p:nvSpPr>
        <p:spPr>
          <a:xfrm>
            <a:off x="548164" y="1295876"/>
            <a:ext cx="7271861" cy="751523"/>
          </a:xfrm>
          <a:prstGeom prst="rect">
            <a:avLst/>
          </a:prstGeom>
          <a:noFill/>
          <a:ln/>
        </p:spPr>
        <p:txBody>
          <a:bodyPr wrap="squar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Vroom and Yetton shifted focus from general leadership style to the specific challenge of decision-making participation. Their normative model provides a systematic approach to determining how much follower involvement is appropriate for each decision.</a:t>
            </a:r>
            <a:endParaRPr lang="en-US" sz="1200" dirty="0"/>
          </a:p>
        </p:txBody>
      </p:sp>
      <p:sp>
        <p:nvSpPr>
          <p:cNvPr id="4" name="Text 2"/>
          <p:cNvSpPr/>
          <p:nvPr/>
        </p:nvSpPr>
        <p:spPr>
          <a:xfrm>
            <a:off x="548164" y="2203966"/>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F5F0F0"/>
                </a:solidFill>
                <a:latin typeface="Merriweather" pitchFamily="34" charset="0"/>
                <a:ea typeface="Merriweather" pitchFamily="34" charset="-122"/>
                <a:cs typeface="Merriweather" pitchFamily="34" charset="-120"/>
              </a:rPr>
              <a:t>Core Principles</a:t>
            </a:r>
            <a:endParaRPr lang="en-US" sz="1500" dirty="0"/>
          </a:p>
        </p:txBody>
      </p:sp>
      <p:sp>
        <p:nvSpPr>
          <p:cNvPr id="5" name="Text 3"/>
          <p:cNvSpPr/>
          <p:nvPr/>
        </p:nvSpPr>
        <p:spPr>
          <a:xfrm>
            <a:off x="548164" y="2605207"/>
            <a:ext cx="7271861" cy="250508"/>
          </a:xfrm>
          <a:prstGeom prst="rect">
            <a:avLst/>
          </a:prstGeom>
          <a:noFill/>
          <a:ln/>
        </p:spPr>
        <p:txBody>
          <a:bodyPr wrap="none" lIns="0" tIns="0" rIns="0" bIns="0" rtlCol="0" anchor="t"/>
          <a:lstStyle/>
          <a:p>
            <a:pPr algn="l" marL="342900" indent="-342900">
              <a:lnSpc>
                <a:spcPts val="1950"/>
              </a:lnSpc>
              <a:buSzPct val="100000"/>
              <a:buChar char="•"/>
            </a:pPr>
            <a:r>
              <a:rPr lang="en-US" sz="1200" dirty="0">
                <a:solidFill>
                  <a:srgbClr val="E2E6E9"/>
                </a:solidFill>
                <a:latin typeface="Merriweather" pitchFamily="34" charset="0"/>
                <a:ea typeface="Merriweather" pitchFamily="34" charset="-122"/>
                <a:cs typeface="Merriweather" pitchFamily="34" charset="-120"/>
              </a:rPr>
              <a:t>Balance decision quality with acceptance by followers</a:t>
            </a:r>
            <a:endParaRPr lang="en-US" sz="1200" dirty="0"/>
          </a:p>
        </p:txBody>
      </p:sp>
      <p:sp>
        <p:nvSpPr>
          <p:cNvPr id="6" name="Text 4"/>
          <p:cNvSpPr/>
          <p:nvPr/>
        </p:nvSpPr>
        <p:spPr>
          <a:xfrm>
            <a:off x="548164" y="2910483"/>
            <a:ext cx="7271861" cy="250508"/>
          </a:xfrm>
          <a:prstGeom prst="rect">
            <a:avLst/>
          </a:prstGeom>
          <a:noFill/>
          <a:ln/>
        </p:spPr>
        <p:txBody>
          <a:bodyPr wrap="none" lIns="0" tIns="0" rIns="0" bIns="0" rtlCol="0" anchor="t"/>
          <a:lstStyle/>
          <a:p>
            <a:pPr algn="l" marL="342900" indent="-342900">
              <a:lnSpc>
                <a:spcPts val="1950"/>
              </a:lnSpc>
              <a:buSzPct val="100000"/>
              <a:buChar char="•"/>
            </a:pPr>
            <a:r>
              <a:rPr lang="en-US" sz="1200" dirty="0">
                <a:solidFill>
                  <a:srgbClr val="E2E6E9"/>
                </a:solidFill>
                <a:latin typeface="Merriweather" pitchFamily="34" charset="0"/>
                <a:ea typeface="Merriweather" pitchFamily="34" charset="-122"/>
                <a:cs typeface="Merriweather" pitchFamily="34" charset="-120"/>
              </a:rPr>
              <a:t>Consider time constraints and efficiency needs</a:t>
            </a:r>
            <a:endParaRPr lang="en-US" sz="1200" dirty="0"/>
          </a:p>
        </p:txBody>
      </p:sp>
      <p:sp>
        <p:nvSpPr>
          <p:cNvPr id="7" name="Text 5"/>
          <p:cNvSpPr/>
          <p:nvPr/>
        </p:nvSpPr>
        <p:spPr>
          <a:xfrm>
            <a:off x="548164" y="3215759"/>
            <a:ext cx="7271861" cy="250508"/>
          </a:xfrm>
          <a:prstGeom prst="rect">
            <a:avLst/>
          </a:prstGeom>
          <a:noFill/>
          <a:ln/>
        </p:spPr>
        <p:txBody>
          <a:bodyPr wrap="none" lIns="0" tIns="0" rIns="0" bIns="0" rtlCol="0" anchor="t"/>
          <a:lstStyle/>
          <a:p>
            <a:pPr algn="l" marL="342900" indent="-342900">
              <a:lnSpc>
                <a:spcPts val="1950"/>
              </a:lnSpc>
              <a:buSzPct val="100000"/>
              <a:buChar char="•"/>
            </a:pPr>
            <a:r>
              <a:rPr lang="en-US" sz="1200" dirty="0">
                <a:solidFill>
                  <a:srgbClr val="E2E6E9"/>
                </a:solidFill>
                <a:latin typeface="Merriweather" pitchFamily="34" charset="0"/>
                <a:ea typeface="Merriweather" pitchFamily="34" charset="-122"/>
                <a:cs typeface="Merriweather" pitchFamily="34" charset="-120"/>
              </a:rPr>
              <a:t>Evaluate follower expertise and information access</a:t>
            </a:r>
            <a:endParaRPr lang="en-US" sz="1200" dirty="0"/>
          </a:p>
        </p:txBody>
      </p:sp>
      <p:sp>
        <p:nvSpPr>
          <p:cNvPr id="8" name="Text 6"/>
          <p:cNvSpPr/>
          <p:nvPr/>
        </p:nvSpPr>
        <p:spPr>
          <a:xfrm>
            <a:off x="548164" y="3521035"/>
            <a:ext cx="7271861" cy="250508"/>
          </a:xfrm>
          <a:prstGeom prst="rect">
            <a:avLst/>
          </a:prstGeom>
          <a:noFill/>
          <a:ln/>
        </p:spPr>
        <p:txBody>
          <a:bodyPr wrap="none" lIns="0" tIns="0" rIns="0" bIns="0" rtlCol="0" anchor="t"/>
          <a:lstStyle/>
          <a:p>
            <a:pPr algn="l" marL="342900" indent="-342900">
              <a:lnSpc>
                <a:spcPts val="1950"/>
              </a:lnSpc>
              <a:buSzPct val="100000"/>
              <a:buChar char="•"/>
            </a:pPr>
            <a:r>
              <a:rPr lang="en-US" sz="1200" dirty="0">
                <a:solidFill>
                  <a:srgbClr val="E2E6E9"/>
                </a:solidFill>
                <a:latin typeface="Merriweather" pitchFamily="34" charset="0"/>
                <a:ea typeface="Merriweather" pitchFamily="34" charset="-122"/>
                <a:cs typeface="Merriweather" pitchFamily="34" charset="-120"/>
              </a:rPr>
              <a:t>Assess the importance of follower commitment to implementation</a:t>
            </a:r>
            <a:endParaRPr lang="en-US" sz="1200" dirty="0"/>
          </a:p>
        </p:txBody>
      </p:sp>
      <p:sp>
        <p:nvSpPr>
          <p:cNvPr id="9" name="Text 7"/>
          <p:cNvSpPr/>
          <p:nvPr/>
        </p:nvSpPr>
        <p:spPr>
          <a:xfrm>
            <a:off x="8209598" y="1331119"/>
            <a:ext cx="156567" cy="195739"/>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Light" pitchFamily="34" charset="0"/>
                <a:ea typeface="Merriweather Light" pitchFamily="34" charset="-122"/>
                <a:cs typeface="Merriweather Light" pitchFamily="34" charset="-120"/>
              </a:rPr>
              <a:t>01</a:t>
            </a:r>
            <a:endParaRPr lang="en-US" sz="1200" dirty="0"/>
          </a:p>
        </p:txBody>
      </p:sp>
      <p:sp>
        <p:nvSpPr>
          <p:cNvPr id="10" name="Shape 8"/>
          <p:cNvSpPr/>
          <p:nvPr/>
        </p:nvSpPr>
        <p:spPr>
          <a:xfrm>
            <a:off x="8209598" y="1574363"/>
            <a:ext cx="5880259" cy="22860"/>
          </a:xfrm>
          <a:prstGeom prst="rect">
            <a:avLst/>
          </a:prstGeom>
          <a:solidFill>
            <a:srgbClr val="609DFF"/>
          </a:solidFill>
          <a:ln/>
        </p:spPr>
      </p:sp>
      <p:sp>
        <p:nvSpPr>
          <p:cNvPr id="11" name="Text 9"/>
          <p:cNvSpPr/>
          <p:nvPr/>
        </p:nvSpPr>
        <p:spPr>
          <a:xfrm>
            <a:off x="8209598" y="1698308"/>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Autocratic I</a:t>
            </a:r>
            <a:endParaRPr lang="en-US" sz="1500" dirty="0"/>
          </a:p>
        </p:txBody>
      </p:sp>
      <p:sp>
        <p:nvSpPr>
          <p:cNvPr id="12" name="Text 10"/>
          <p:cNvSpPr/>
          <p:nvPr/>
        </p:nvSpPr>
        <p:spPr>
          <a:xfrm>
            <a:off x="8209598" y="2099548"/>
            <a:ext cx="5880259" cy="250508"/>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Leader decides alone</a:t>
            </a:r>
            <a:endParaRPr lang="en-US" sz="1200" dirty="0"/>
          </a:p>
        </p:txBody>
      </p:sp>
      <p:sp>
        <p:nvSpPr>
          <p:cNvPr id="13" name="Text 11"/>
          <p:cNvSpPr/>
          <p:nvPr/>
        </p:nvSpPr>
        <p:spPr>
          <a:xfrm>
            <a:off x="8209598" y="2624018"/>
            <a:ext cx="156567" cy="195739"/>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Light" pitchFamily="34" charset="0"/>
                <a:ea typeface="Merriweather Light" pitchFamily="34" charset="-122"/>
                <a:cs typeface="Merriweather Light" pitchFamily="34" charset="-120"/>
              </a:rPr>
              <a:t>02</a:t>
            </a:r>
            <a:endParaRPr lang="en-US" sz="1200" dirty="0"/>
          </a:p>
        </p:txBody>
      </p:sp>
      <p:sp>
        <p:nvSpPr>
          <p:cNvPr id="14" name="Shape 12"/>
          <p:cNvSpPr/>
          <p:nvPr/>
        </p:nvSpPr>
        <p:spPr>
          <a:xfrm>
            <a:off x="8209598" y="2867263"/>
            <a:ext cx="5880259" cy="22860"/>
          </a:xfrm>
          <a:prstGeom prst="rect">
            <a:avLst/>
          </a:prstGeom>
          <a:solidFill>
            <a:srgbClr val="609DFF"/>
          </a:solidFill>
          <a:ln/>
        </p:spPr>
      </p:sp>
      <p:sp>
        <p:nvSpPr>
          <p:cNvPr id="15" name="Text 13"/>
          <p:cNvSpPr/>
          <p:nvPr/>
        </p:nvSpPr>
        <p:spPr>
          <a:xfrm>
            <a:off x="8209598" y="2991207"/>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Autocratic II</a:t>
            </a:r>
            <a:endParaRPr lang="en-US" sz="1500" dirty="0"/>
          </a:p>
        </p:txBody>
      </p:sp>
      <p:sp>
        <p:nvSpPr>
          <p:cNvPr id="16" name="Text 14"/>
          <p:cNvSpPr/>
          <p:nvPr/>
        </p:nvSpPr>
        <p:spPr>
          <a:xfrm>
            <a:off x="8209598" y="3392448"/>
            <a:ext cx="5880259" cy="250508"/>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Gather info, then decide</a:t>
            </a:r>
            <a:endParaRPr lang="en-US" sz="1200" dirty="0"/>
          </a:p>
        </p:txBody>
      </p:sp>
      <p:sp>
        <p:nvSpPr>
          <p:cNvPr id="17" name="Text 15"/>
          <p:cNvSpPr/>
          <p:nvPr/>
        </p:nvSpPr>
        <p:spPr>
          <a:xfrm>
            <a:off x="8209598" y="3916918"/>
            <a:ext cx="156567" cy="195739"/>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Light" pitchFamily="34" charset="0"/>
                <a:ea typeface="Merriweather Light" pitchFamily="34" charset="-122"/>
                <a:cs typeface="Merriweather Light" pitchFamily="34" charset="-120"/>
              </a:rPr>
              <a:t>03</a:t>
            </a:r>
            <a:endParaRPr lang="en-US" sz="1200" dirty="0"/>
          </a:p>
        </p:txBody>
      </p:sp>
      <p:sp>
        <p:nvSpPr>
          <p:cNvPr id="18" name="Shape 16"/>
          <p:cNvSpPr/>
          <p:nvPr/>
        </p:nvSpPr>
        <p:spPr>
          <a:xfrm>
            <a:off x="8209598" y="4160163"/>
            <a:ext cx="5880259" cy="22860"/>
          </a:xfrm>
          <a:prstGeom prst="rect">
            <a:avLst/>
          </a:prstGeom>
          <a:solidFill>
            <a:srgbClr val="609DFF"/>
          </a:solidFill>
          <a:ln/>
        </p:spPr>
      </p:sp>
      <p:sp>
        <p:nvSpPr>
          <p:cNvPr id="19" name="Text 17"/>
          <p:cNvSpPr/>
          <p:nvPr/>
        </p:nvSpPr>
        <p:spPr>
          <a:xfrm>
            <a:off x="8209598" y="4284107"/>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Consultative I</a:t>
            </a:r>
            <a:endParaRPr lang="en-US" sz="1500" dirty="0"/>
          </a:p>
        </p:txBody>
      </p:sp>
      <p:sp>
        <p:nvSpPr>
          <p:cNvPr id="20" name="Text 18"/>
          <p:cNvSpPr/>
          <p:nvPr/>
        </p:nvSpPr>
        <p:spPr>
          <a:xfrm>
            <a:off x="8209598" y="4685348"/>
            <a:ext cx="5880259" cy="250508"/>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Individual consultation</a:t>
            </a:r>
            <a:endParaRPr lang="en-US" sz="1200" dirty="0"/>
          </a:p>
        </p:txBody>
      </p:sp>
      <p:sp>
        <p:nvSpPr>
          <p:cNvPr id="21" name="Text 19"/>
          <p:cNvSpPr/>
          <p:nvPr/>
        </p:nvSpPr>
        <p:spPr>
          <a:xfrm>
            <a:off x="8209598" y="5209818"/>
            <a:ext cx="156567" cy="195739"/>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Light" pitchFamily="34" charset="0"/>
                <a:ea typeface="Merriweather Light" pitchFamily="34" charset="-122"/>
                <a:cs typeface="Merriweather Light" pitchFamily="34" charset="-120"/>
              </a:rPr>
              <a:t>04</a:t>
            </a:r>
            <a:endParaRPr lang="en-US" sz="1200" dirty="0"/>
          </a:p>
        </p:txBody>
      </p:sp>
      <p:sp>
        <p:nvSpPr>
          <p:cNvPr id="22" name="Shape 20"/>
          <p:cNvSpPr/>
          <p:nvPr/>
        </p:nvSpPr>
        <p:spPr>
          <a:xfrm>
            <a:off x="8209598" y="5453063"/>
            <a:ext cx="5880259" cy="22860"/>
          </a:xfrm>
          <a:prstGeom prst="rect">
            <a:avLst/>
          </a:prstGeom>
          <a:solidFill>
            <a:srgbClr val="609DFF"/>
          </a:solidFill>
          <a:ln/>
        </p:spPr>
      </p:sp>
      <p:sp>
        <p:nvSpPr>
          <p:cNvPr id="23" name="Text 21"/>
          <p:cNvSpPr/>
          <p:nvPr/>
        </p:nvSpPr>
        <p:spPr>
          <a:xfrm>
            <a:off x="8209598" y="5577007"/>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Consultative II</a:t>
            </a:r>
            <a:endParaRPr lang="en-US" sz="1500" dirty="0"/>
          </a:p>
        </p:txBody>
      </p:sp>
      <p:sp>
        <p:nvSpPr>
          <p:cNvPr id="24" name="Text 22"/>
          <p:cNvSpPr/>
          <p:nvPr/>
        </p:nvSpPr>
        <p:spPr>
          <a:xfrm>
            <a:off x="8209598" y="5978247"/>
            <a:ext cx="5880259" cy="250508"/>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Group consultation</a:t>
            </a:r>
            <a:endParaRPr lang="en-US" sz="1200" dirty="0"/>
          </a:p>
        </p:txBody>
      </p:sp>
      <p:sp>
        <p:nvSpPr>
          <p:cNvPr id="25" name="Text 23"/>
          <p:cNvSpPr/>
          <p:nvPr/>
        </p:nvSpPr>
        <p:spPr>
          <a:xfrm>
            <a:off x="8209598" y="6502718"/>
            <a:ext cx="156567" cy="195739"/>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Light" pitchFamily="34" charset="0"/>
                <a:ea typeface="Merriweather Light" pitchFamily="34" charset="-122"/>
                <a:cs typeface="Merriweather Light" pitchFamily="34" charset="-120"/>
              </a:rPr>
              <a:t>05</a:t>
            </a:r>
            <a:endParaRPr lang="en-US" sz="1200" dirty="0"/>
          </a:p>
        </p:txBody>
      </p:sp>
      <p:sp>
        <p:nvSpPr>
          <p:cNvPr id="26" name="Shape 24"/>
          <p:cNvSpPr/>
          <p:nvPr/>
        </p:nvSpPr>
        <p:spPr>
          <a:xfrm>
            <a:off x="8209598" y="6745962"/>
            <a:ext cx="5880259" cy="22860"/>
          </a:xfrm>
          <a:prstGeom prst="rect">
            <a:avLst/>
          </a:prstGeom>
          <a:solidFill>
            <a:srgbClr val="609DFF"/>
          </a:solidFill>
          <a:ln/>
        </p:spPr>
      </p:sp>
      <p:sp>
        <p:nvSpPr>
          <p:cNvPr id="27" name="Text 25"/>
          <p:cNvSpPr/>
          <p:nvPr/>
        </p:nvSpPr>
        <p:spPr>
          <a:xfrm>
            <a:off x="8209598" y="6869906"/>
            <a:ext cx="1957745" cy="244673"/>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Group</a:t>
            </a:r>
            <a:endParaRPr lang="en-US" sz="1500" dirty="0"/>
          </a:p>
        </p:txBody>
      </p:sp>
      <p:sp>
        <p:nvSpPr>
          <p:cNvPr id="28" name="Text 26"/>
          <p:cNvSpPr/>
          <p:nvPr/>
        </p:nvSpPr>
        <p:spPr>
          <a:xfrm>
            <a:off x="8209598" y="7271147"/>
            <a:ext cx="5880259" cy="250508"/>
          </a:xfrm>
          <a:prstGeom prst="rect">
            <a:avLst/>
          </a:prstGeom>
          <a:noFill/>
          <a:ln/>
        </p:spPr>
        <p:txBody>
          <a:bodyPr wrap="non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Collaborative consensus</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350198" y="2572226"/>
            <a:ext cx="7416403" cy="3085147"/>
          </a:xfrm>
          <a:prstGeom prst="rect">
            <a:avLst/>
          </a:prstGeom>
          <a:noFill/>
          <a:ln/>
        </p:spPr>
        <p:txBody>
          <a:bodyPr wrap="squar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Chapter 3: Models Explored – How Contingency Works in Practice</a:t>
            </a:r>
            <a:endParaRPr lang="en-US" sz="4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39247" y="502206"/>
            <a:ext cx="8560118" cy="570667"/>
          </a:xfrm>
          <a:prstGeom prst="rect">
            <a:avLst/>
          </a:prstGeom>
          <a:noFill/>
          <a:ln/>
        </p:spPr>
        <p:txBody>
          <a:bodyPr wrap="none" lIns="0" tIns="0" rIns="0" bIns="0" rtlCol="0" anchor="t"/>
          <a:lstStyle/>
          <a:p>
            <a:pPr algn="l" indent="0" marL="0">
              <a:lnSpc>
                <a:spcPts val="4450"/>
              </a:lnSpc>
              <a:buNone/>
            </a:pPr>
            <a:r>
              <a:rPr lang="en-US" sz="3550" dirty="0">
                <a:solidFill>
                  <a:srgbClr val="F5F0F0"/>
                </a:solidFill>
                <a:latin typeface="Merriweather" pitchFamily="34" charset="0"/>
                <a:ea typeface="Merriweather" pitchFamily="34" charset="-122"/>
                <a:cs typeface="Merriweather" pitchFamily="34" charset="-120"/>
              </a:rPr>
              <a:t>Fiedler's Contingency Model Explained</a:t>
            </a:r>
            <a:endParaRPr lang="en-US" sz="3550" dirty="0"/>
          </a:p>
        </p:txBody>
      </p:sp>
      <p:sp>
        <p:nvSpPr>
          <p:cNvPr id="3" name="Text 1"/>
          <p:cNvSpPr/>
          <p:nvPr/>
        </p:nvSpPr>
        <p:spPr>
          <a:xfrm>
            <a:off x="639247" y="1438156"/>
            <a:ext cx="13351907" cy="876538"/>
          </a:xfrm>
          <a:prstGeom prst="rect">
            <a:avLst/>
          </a:prstGeom>
          <a:noFill/>
          <a:ln/>
        </p:spPr>
        <p:txBody>
          <a:bodyPr wrap="square" lIns="0" tIns="0" rIns="0" bIns="0" rtlCol="0" anchor="t"/>
          <a:lstStyle/>
          <a:p>
            <a:pPr algn="l" indent="0" marL="0">
              <a:lnSpc>
                <a:spcPts val="2300"/>
              </a:lnSpc>
              <a:buNone/>
            </a:pPr>
            <a:r>
              <a:rPr lang="en-US" sz="1400" dirty="0">
                <a:solidFill>
                  <a:srgbClr val="E2E6E9"/>
                </a:solidFill>
                <a:latin typeface="Merriweather" pitchFamily="34" charset="0"/>
                <a:ea typeface="Merriweather" pitchFamily="34" charset="-122"/>
                <a:cs typeface="Merriweather" pitchFamily="34" charset="-120"/>
              </a:rPr>
              <a:t>Fiedler's model proposes that leaders possess a dominant style—either task-motivated or relationship-motivated—determined by their LPC score. Rather than asking leaders to change their fundamental style, Fiedler suggested matching leaders to situations or modifying situations to fit leader styles.</a:t>
            </a:r>
            <a:endParaRPr lang="en-US" sz="1400" dirty="0"/>
          </a:p>
        </p:txBody>
      </p:sp>
      <p:sp>
        <p:nvSpPr>
          <p:cNvPr id="4" name="Text 2"/>
          <p:cNvSpPr/>
          <p:nvPr/>
        </p:nvSpPr>
        <p:spPr>
          <a:xfrm>
            <a:off x="1761053" y="4366974"/>
            <a:ext cx="2852261" cy="285393"/>
          </a:xfrm>
          <a:prstGeom prst="rect">
            <a:avLst/>
          </a:prstGeom>
          <a:noFill/>
          <a:ln/>
        </p:spPr>
        <p:txBody>
          <a:bodyPr wrap="none" lIns="0" tIns="0" rIns="0" bIns="0" rtlCol="0" anchor="t"/>
          <a:lstStyle/>
          <a:p>
            <a:pPr algn="r" indent="0" marL="0">
              <a:lnSpc>
                <a:spcPts val="2200"/>
              </a:lnSpc>
              <a:buNone/>
            </a:pPr>
            <a:r>
              <a:rPr lang="en-US" sz="1750" dirty="0">
                <a:solidFill>
                  <a:srgbClr val="E2E6E9"/>
                </a:solidFill>
                <a:latin typeface="Merriweather" pitchFamily="34" charset="0"/>
                <a:ea typeface="Merriweather" pitchFamily="34" charset="-122"/>
                <a:cs typeface="Merriweather" pitchFamily="34" charset="-120"/>
              </a:rPr>
              <a:t>Leader-Member Relations</a:t>
            </a:r>
            <a:endParaRPr lang="en-US" sz="1750" dirty="0"/>
          </a:p>
        </p:txBody>
      </p:sp>
      <p:sp>
        <p:nvSpPr>
          <p:cNvPr id="5" name="Text 3"/>
          <p:cNvSpPr/>
          <p:nvPr/>
        </p:nvSpPr>
        <p:spPr>
          <a:xfrm>
            <a:off x="639247" y="4761905"/>
            <a:ext cx="3974068" cy="584359"/>
          </a:xfrm>
          <a:prstGeom prst="rect">
            <a:avLst/>
          </a:prstGeom>
          <a:noFill/>
          <a:ln/>
        </p:spPr>
        <p:txBody>
          <a:bodyPr wrap="square" lIns="0" tIns="0" rIns="0" bIns="0" rtlCol="0" anchor="t"/>
          <a:lstStyle/>
          <a:p>
            <a:pPr algn="r" indent="0" marL="0">
              <a:lnSpc>
                <a:spcPts val="2300"/>
              </a:lnSpc>
              <a:buNone/>
            </a:pPr>
            <a:r>
              <a:rPr lang="en-US" sz="1400" dirty="0">
                <a:solidFill>
                  <a:srgbClr val="E2E6E9"/>
                </a:solidFill>
                <a:latin typeface="Merriweather" pitchFamily="34" charset="0"/>
                <a:ea typeface="Merriweather" pitchFamily="34" charset="-122"/>
                <a:cs typeface="Merriweather" pitchFamily="34" charset="-120"/>
              </a:rPr>
              <a:t>Trust, confidence, and respect between leader and team</a:t>
            </a:r>
            <a:endParaRPr lang="en-US" sz="1400" dirty="0"/>
          </a:p>
        </p:txBody>
      </p:sp>
      <p:pic>
        <p:nvPicPr>
          <p:cNvPr id="6" name="Image 0" descr="preencoded.png">    </p:cNvPr>
          <p:cNvPicPr>
            <a:picLocks noChangeAspect="1"/>
          </p:cNvPicPr>
          <p:nvPr/>
        </p:nvPicPr>
        <p:blipFill>
          <a:blip r:embed="rId1"/>
          <a:stretch>
            <a:fillRect/>
          </a:stretch>
        </p:blipFill>
        <p:spPr>
          <a:xfrm>
            <a:off x="4978598" y="2520077"/>
            <a:ext cx="4673084" cy="4673084"/>
          </a:xfrm>
          <a:prstGeom prst="rect">
            <a:avLst/>
          </a:prstGeom>
        </p:spPr>
      </p:pic>
      <p:pic>
        <p:nvPicPr>
          <p:cNvPr id="7" name="Image 1" descr="preencoded.png">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42895" y="4719935"/>
            <a:ext cx="273248" cy="273248"/>
          </a:xfrm>
          <a:prstGeom prst="rect">
            <a:avLst/>
          </a:prstGeom>
        </p:spPr>
      </p:pic>
      <p:sp>
        <p:nvSpPr>
          <p:cNvPr id="8" name="Text 4"/>
          <p:cNvSpPr/>
          <p:nvPr/>
        </p:nvSpPr>
        <p:spPr>
          <a:xfrm>
            <a:off x="9925645" y="3276243"/>
            <a:ext cx="2283143" cy="285393"/>
          </a:xfrm>
          <a:prstGeom prst="rect">
            <a:avLst/>
          </a:prstGeom>
          <a:noFill/>
          <a:ln/>
        </p:spPr>
        <p:txBody>
          <a:bodyPr wrap="none" lIns="0" tIns="0" rIns="0" bIns="0" rtlCol="0" anchor="t"/>
          <a:lstStyle/>
          <a:p>
            <a:pPr algn="l" indent="0" marL="0">
              <a:lnSpc>
                <a:spcPts val="2200"/>
              </a:lnSpc>
              <a:buNone/>
            </a:pPr>
            <a:r>
              <a:rPr lang="en-US" sz="1750" dirty="0">
                <a:solidFill>
                  <a:srgbClr val="E2E6E9"/>
                </a:solidFill>
                <a:latin typeface="Merriweather" pitchFamily="34" charset="0"/>
                <a:ea typeface="Merriweather" pitchFamily="34" charset="-122"/>
                <a:cs typeface="Merriweather" pitchFamily="34" charset="-120"/>
              </a:rPr>
              <a:t>Task Structure</a:t>
            </a:r>
            <a:endParaRPr lang="en-US" sz="1750" dirty="0"/>
          </a:p>
        </p:txBody>
      </p:sp>
      <p:sp>
        <p:nvSpPr>
          <p:cNvPr id="9" name="Text 5"/>
          <p:cNvSpPr/>
          <p:nvPr/>
        </p:nvSpPr>
        <p:spPr>
          <a:xfrm>
            <a:off x="9925645" y="3671173"/>
            <a:ext cx="4065508" cy="292179"/>
          </a:xfrm>
          <a:prstGeom prst="rect">
            <a:avLst/>
          </a:prstGeom>
          <a:noFill/>
          <a:ln/>
        </p:spPr>
        <p:txBody>
          <a:bodyPr wrap="none" lIns="0" tIns="0" rIns="0" bIns="0" rtlCol="0" anchor="t"/>
          <a:lstStyle/>
          <a:p>
            <a:pPr algn="l" indent="0" marL="0">
              <a:lnSpc>
                <a:spcPts val="2300"/>
              </a:lnSpc>
              <a:buNone/>
            </a:pPr>
            <a:r>
              <a:rPr lang="en-US" sz="1400" dirty="0">
                <a:solidFill>
                  <a:srgbClr val="E2E6E9"/>
                </a:solidFill>
                <a:latin typeface="Merriweather" pitchFamily="34" charset="0"/>
                <a:ea typeface="Merriweather" pitchFamily="34" charset="-122"/>
                <a:cs typeface="Merriweather" pitchFamily="34" charset="-120"/>
              </a:rPr>
              <a:t>Clarity, procedures, and measurability of work</a:t>
            </a:r>
            <a:endParaRPr lang="en-US" sz="1400" dirty="0"/>
          </a:p>
        </p:txBody>
      </p:sp>
      <p:pic>
        <p:nvPicPr>
          <p:cNvPr id="10" name="Image 2" descr="preencoded.png">    </p:cNvPr>
          <p:cNvPicPr>
            <a:picLocks noChangeAspect="1"/>
          </p:cNvPicPr>
          <p:nvPr/>
        </p:nvPicPr>
        <p:blipFill>
          <a:blip r:embed="rId4"/>
          <a:stretch>
            <a:fillRect/>
          </a:stretch>
        </p:blipFill>
        <p:spPr>
          <a:xfrm>
            <a:off x="4978598" y="2520077"/>
            <a:ext cx="4673084" cy="4673084"/>
          </a:xfrm>
          <a:prstGeom prst="rect">
            <a:avLst/>
          </a:prstGeom>
        </p:spPr>
      </p:pic>
      <p:pic>
        <p:nvPicPr>
          <p:cNvPr id="11" name="Image 3"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6297" y="3303449"/>
            <a:ext cx="273248" cy="273248"/>
          </a:xfrm>
          <a:prstGeom prst="rect">
            <a:avLst/>
          </a:prstGeom>
        </p:spPr>
      </p:pic>
      <p:sp>
        <p:nvSpPr>
          <p:cNvPr id="12" name="Text 6"/>
          <p:cNvSpPr/>
          <p:nvPr/>
        </p:nvSpPr>
        <p:spPr>
          <a:xfrm>
            <a:off x="9925645" y="5749766"/>
            <a:ext cx="2283143" cy="285393"/>
          </a:xfrm>
          <a:prstGeom prst="rect">
            <a:avLst/>
          </a:prstGeom>
          <a:noFill/>
          <a:ln/>
        </p:spPr>
        <p:txBody>
          <a:bodyPr wrap="none" lIns="0" tIns="0" rIns="0" bIns="0" rtlCol="0" anchor="t"/>
          <a:lstStyle/>
          <a:p>
            <a:pPr algn="l" indent="0" marL="0">
              <a:lnSpc>
                <a:spcPts val="2200"/>
              </a:lnSpc>
              <a:buNone/>
            </a:pPr>
            <a:r>
              <a:rPr lang="en-US" sz="1750" dirty="0">
                <a:solidFill>
                  <a:srgbClr val="E2E6E9"/>
                </a:solidFill>
                <a:latin typeface="Merriweather" pitchFamily="34" charset="0"/>
                <a:ea typeface="Merriweather" pitchFamily="34" charset="-122"/>
                <a:cs typeface="Merriweather" pitchFamily="34" charset="-120"/>
              </a:rPr>
              <a:t>Position Power</a:t>
            </a:r>
            <a:endParaRPr lang="en-US" sz="1750" dirty="0"/>
          </a:p>
        </p:txBody>
      </p:sp>
      <p:sp>
        <p:nvSpPr>
          <p:cNvPr id="13" name="Text 7"/>
          <p:cNvSpPr/>
          <p:nvPr/>
        </p:nvSpPr>
        <p:spPr>
          <a:xfrm>
            <a:off x="9925645" y="6144697"/>
            <a:ext cx="4065508" cy="292179"/>
          </a:xfrm>
          <a:prstGeom prst="rect">
            <a:avLst/>
          </a:prstGeom>
          <a:noFill/>
          <a:ln/>
        </p:spPr>
        <p:txBody>
          <a:bodyPr wrap="none" lIns="0" tIns="0" rIns="0" bIns="0" rtlCol="0" anchor="t"/>
          <a:lstStyle/>
          <a:p>
            <a:pPr algn="l" indent="0" marL="0">
              <a:lnSpc>
                <a:spcPts val="2300"/>
              </a:lnSpc>
              <a:buNone/>
            </a:pPr>
            <a:r>
              <a:rPr lang="en-US" sz="1400" dirty="0">
                <a:solidFill>
                  <a:srgbClr val="E2E6E9"/>
                </a:solidFill>
                <a:latin typeface="Merriweather" pitchFamily="34" charset="0"/>
                <a:ea typeface="Merriweather" pitchFamily="34" charset="-122"/>
                <a:cs typeface="Merriweather" pitchFamily="34" charset="-120"/>
              </a:rPr>
              <a:t>Formal authority to reward, punish, and direct</a:t>
            </a:r>
            <a:endParaRPr lang="en-US" sz="1400" dirty="0"/>
          </a:p>
        </p:txBody>
      </p:sp>
      <p:pic>
        <p:nvPicPr>
          <p:cNvPr id="14" name="Image 4" descr="preencoded.png">    </p:cNvPr>
          <p:cNvPicPr>
            <a:picLocks noChangeAspect="1"/>
          </p:cNvPicPr>
          <p:nvPr/>
        </p:nvPicPr>
        <p:blipFill>
          <a:blip r:embed="rId7"/>
          <a:stretch>
            <a:fillRect/>
          </a:stretch>
        </p:blipFill>
        <p:spPr>
          <a:xfrm>
            <a:off x="4978598" y="2520077"/>
            <a:ext cx="4673084" cy="4673084"/>
          </a:xfrm>
          <a:prstGeom prst="rect">
            <a:avLst/>
          </a:prstGeom>
        </p:spPr>
      </p:pic>
      <p:pic>
        <p:nvPicPr>
          <p:cNvPr id="15" name="Image 5" descr="preencoded.png">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996297" y="6136422"/>
            <a:ext cx="273248" cy="273248"/>
          </a:xfrm>
          <a:prstGeom prst="rect">
            <a:avLst/>
          </a:prstGeom>
        </p:spPr>
      </p:pic>
      <p:sp>
        <p:nvSpPr>
          <p:cNvPr id="16" name="Shape 8"/>
          <p:cNvSpPr/>
          <p:nvPr/>
        </p:nvSpPr>
        <p:spPr>
          <a:xfrm>
            <a:off x="639247" y="7398544"/>
            <a:ext cx="13351907" cy="1068229"/>
          </a:xfrm>
          <a:prstGeom prst="roundRect">
            <a:avLst>
              <a:gd name="adj" fmla="val 7182"/>
            </a:avLst>
          </a:prstGeom>
          <a:solidFill>
            <a:srgbClr val="001D4D"/>
          </a:solidFill>
          <a:ln/>
        </p:spPr>
      </p:sp>
      <p:pic>
        <p:nvPicPr>
          <p:cNvPr id="17" name="Image 6" descr="preencoded.png">    </p:cNvPr>
          <p:cNvPicPr>
            <a:picLocks noChangeAspect="1"/>
          </p:cNvPicPr>
          <p:nvPr/>
        </p:nvPicPr>
        <p:blipFill>
          <a:blip r:embed="rId10"/>
          <a:stretch>
            <a:fillRect/>
          </a:stretch>
        </p:blipFill>
        <p:spPr>
          <a:xfrm>
            <a:off x="821888" y="7672626"/>
            <a:ext cx="228243" cy="182642"/>
          </a:xfrm>
          <a:prstGeom prst="rect">
            <a:avLst/>
          </a:prstGeom>
        </p:spPr>
      </p:pic>
      <p:sp>
        <p:nvSpPr>
          <p:cNvPr id="18" name="Text 9"/>
          <p:cNvSpPr/>
          <p:nvPr/>
        </p:nvSpPr>
        <p:spPr>
          <a:xfrm>
            <a:off x="1232773" y="7626787"/>
            <a:ext cx="12575738" cy="584359"/>
          </a:xfrm>
          <a:prstGeom prst="rect">
            <a:avLst/>
          </a:prstGeom>
          <a:noFill/>
          <a:ln/>
        </p:spPr>
        <p:txBody>
          <a:bodyPr wrap="square" lIns="0" tIns="0" rIns="0" bIns="0" rtlCol="0" anchor="t"/>
          <a:lstStyle/>
          <a:p>
            <a:pPr algn="l" indent="0" marL="0">
              <a:lnSpc>
                <a:spcPts val="2300"/>
              </a:lnSpc>
              <a:buNone/>
            </a:pPr>
            <a:r>
              <a:rPr lang="en-US" sz="1400" b="1" dirty="0">
                <a:solidFill>
                  <a:srgbClr val="FFFFFF"/>
                </a:solidFill>
                <a:latin typeface="Merriweather" pitchFamily="34" charset="0"/>
                <a:ea typeface="Merriweather" pitchFamily="34" charset="-122"/>
                <a:cs typeface="Merriweather" pitchFamily="34" charset="-120"/>
              </a:rPr>
              <a:t>Key Insight:</a:t>
            </a:r>
            <a:pPr algn="l" indent="0" marL="0">
              <a:lnSpc>
                <a:spcPts val="2300"/>
              </a:lnSpc>
              <a:buNone/>
            </a:pPr>
            <a:r>
              <a:rPr lang="en-US" sz="1400" dirty="0">
                <a:solidFill>
                  <a:srgbClr val="FFFFFF"/>
                </a:solidFill>
                <a:latin typeface="Merriweather" pitchFamily="34" charset="0"/>
                <a:ea typeface="Merriweather" pitchFamily="34" charset="-122"/>
                <a:cs typeface="Merriweather" pitchFamily="34" charset="-120"/>
              </a:rPr>
              <a:t> Task-motivated leaders excel in highly favourable or highly unfavourable situations, whilst relationship-motivated leaders perform best in moderately favourable conditions.</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39720"/>
          </a:xfrm>
          <a:prstGeom prst="rect">
            <a:avLst/>
          </a:prstGeom>
        </p:spPr>
      </p:pic>
      <p:sp>
        <p:nvSpPr>
          <p:cNvPr id="3" name="Text 0"/>
          <p:cNvSpPr/>
          <p:nvPr/>
        </p:nvSpPr>
        <p:spPr>
          <a:xfrm>
            <a:off x="546378" y="429220"/>
            <a:ext cx="8051244" cy="975598"/>
          </a:xfrm>
          <a:prstGeom prst="rect">
            <a:avLst/>
          </a:prstGeom>
          <a:noFill/>
          <a:ln/>
        </p:spPr>
        <p:txBody>
          <a:bodyPr wrap="square" lIns="0" tIns="0" rIns="0" bIns="0" rtlCol="0" anchor="t"/>
          <a:lstStyle/>
          <a:p>
            <a:pPr algn="l" indent="0" marL="0">
              <a:lnSpc>
                <a:spcPts val="3800"/>
              </a:lnSpc>
              <a:buNone/>
            </a:pPr>
            <a:r>
              <a:rPr lang="en-US" sz="3050" dirty="0">
                <a:solidFill>
                  <a:srgbClr val="F5F0F0"/>
                </a:solidFill>
                <a:latin typeface="Merriweather" pitchFamily="34" charset="0"/>
                <a:ea typeface="Merriweather" pitchFamily="34" charset="-122"/>
                <a:cs typeface="Merriweather" pitchFamily="34" charset="-120"/>
              </a:rPr>
              <a:t>Hersey &amp; Blanchard's Situational Leadership</a:t>
            </a:r>
            <a:endParaRPr lang="en-US" sz="3050" dirty="0"/>
          </a:p>
        </p:txBody>
      </p:sp>
      <p:sp>
        <p:nvSpPr>
          <p:cNvPr id="4" name="Text 1"/>
          <p:cNvSpPr/>
          <p:nvPr/>
        </p:nvSpPr>
        <p:spPr>
          <a:xfrm>
            <a:off x="546378" y="1638895"/>
            <a:ext cx="8051244" cy="749022"/>
          </a:xfrm>
          <a:prstGeom prst="rect">
            <a:avLst/>
          </a:prstGeom>
          <a:noFill/>
          <a:ln/>
        </p:spPr>
        <p:txBody>
          <a:bodyPr wrap="square" lIns="0" tIns="0" rIns="0" bIns="0" rtlCol="0" anchor="t"/>
          <a:lstStyle/>
          <a:p>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The Situational Leadership model provides a practical framework for adjusting leadership behaviour based on follower readiness. As followers develop competence and confidence, effective leaders transition from directive to supportive and ultimately delegating approaches.</a:t>
            </a:r>
            <a:endParaRPr lang="en-US" sz="1200" dirty="0"/>
          </a:p>
        </p:txBody>
      </p:sp>
      <p:sp>
        <p:nvSpPr>
          <p:cNvPr id="5" name="Shape 2"/>
          <p:cNvSpPr/>
          <p:nvPr/>
        </p:nvSpPr>
        <p:spPr>
          <a:xfrm>
            <a:off x="546378" y="2563535"/>
            <a:ext cx="8051244" cy="1194673"/>
          </a:xfrm>
          <a:prstGeom prst="roundRect">
            <a:avLst>
              <a:gd name="adj" fmla="val 5488"/>
            </a:avLst>
          </a:prstGeom>
          <a:solidFill>
            <a:srgbClr val="09151A">
              <a:alpha val="95000"/>
            </a:srgbClr>
          </a:solidFill>
          <a:ln w="22860">
            <a:solidFill>
              <a:srgbClr val="194A99"/>
            </a:solidFill>
            <a:prstDash val="solid"/>
          </a:ln>
        </p:spPr>
      </p:sp>
      <p:sp>
        <p:nvSpPr>
          <p:cNvPr id="6" name="Shape 3"/>
          <p:cNvSpPr/>
          <p:nvPr/>
        </p:nvSpPr>
        <p:spPr>
          <a:xfrm>
            <a:off x="569238" y="2586395"/>
            <a:ext cx="624364" cy="1148953"/>
          </a:xfrm>
          <a:prstGeom prst="roundRect">
            <a:avLst>
              <a:gd name="adj" fmla="val 6108"/>
            </a:avLst>
          </a:prstGeom>
          <a:solidFill>
            <a:srgbClr val="003180"/>
          </a:solidFill>
          <a:ln/>
        </p:spPr>
      </p:sp>
      <p:sp>
        <p:nvSpPr>
          <p:cNvPr id="7" name="Text 4"/>
          <p:cNvSpPr/>
          <p:nvPr/>
        </p:nvSpPr>
        <p:spPr>
          <a:xfrm>
            <a:off x="760571" y="3014543"/>
            <a:ext cx="234077" cy="292656"/>
          </a:xfrm>
          <a:prstGeom prst="rect">
            <a:avLst/>
          </a:prstGeom>
          <a:noFill/>
          <a:ln/>
        </p:spPr>
        <p:txBody>
          <a:bodyPr wrap="none" lIns="0" tIns="0" rIns="0" bIns="0" rtlCol="0" anchor="t"/>
          <a:lstStyle/>
          <a:p>
            <a:pPr algn="l" indent="0" marL="0">
              <a:lnSpc>
                <a:spcPts val="1800"/>
              </a:lnSpc>
              <a:buNone/>
            </a:pPr>
            <a:r>
              <a:rPr lang="en-US" sz="1800" dirty="0">
                <a:solidFill>
                  <a:srgbClr val="E2E6E9"/>
                </a:solidFill>
                <a:latin typeface="Merriweather" pitchFamily="34" charset="0"/>
                <a:ea typeface="Merriweather" pitchFamily="34" charset="-122"/>
                <a:cs typeface="Merriweather" pitchFamily="34" charset="-120"/>
              </a:rPr>
              <a:t>1</a:t>
            </a:r>
            <a:endParaRPr lang="en-US" sz="1800" dirty="0"/>
          </a:p>
        </p:txBody>
      </p:sp>
      <p:sp>
        <p:nvSpPr>
          <p:cNvPr id="8" name="Text 5"/>
          <p:cNvSpPr/>
          <p:nvPr/>
        </p:nvSpPr>
        <p:spPr>
          <a:xfrm>
            <a:off x="1349692" y="2742486"/>
            <a:ext cx="1951315" cy="243840"/>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Directing (S1)</a:t>
            </a:r>
            <a:endParaRPr lang="en-US" sz="1500" dirty="0"/>
          </a:p>
        </p:txBody>
      </p:sp>
      <p:sp>
        <p:nvSpPr>
          <p:cNvPr id="9" name="Text 6"/>
          <p:cNvSpPr/>
          <p:nvPr/>
        </p:nvSpPr>
        <p:spPr>
          <a:xfrm>
            <a:off x="1349692" y="3079909"/>
            <a:ext cx="7068979" cy="499348"/>
          </a:xfrm>
          <a:prstGeom prst="rect">
            <a:avLst/>
          </a:prstGeom>
          <a:noFill/>
          <a:ln/>
        </p:spPr>
        <p:txBody>
          <a:bodyPr wrap="square" lIns="0" tIns="0" rIns="0" bIns="0" rtlCol="0" anchor="t"/>
          <a:lstStyle/>
          <a:p>
            <a:pPr algn="l" indent="0" marL="0">
              <a:lnSpc>
                <a:spcPts val="1950"/>
              </a:lnSpc>
              <a:buNone/>
            </a:pPr>
            <a:r>
              <a:rPr lang="en-US" sz="1200" b="1" dirty="0">
                <a:solidFill>
                  <a:srgbClr val="E2E6E9"/>
                </a:solidFill>
                <a:latin typeface="Merriweather" pitchFamily="34" charset="0"/>
                <a:ea typeface="Merriweather" pitchFamily="34" charset="-122"/>
                <a:cs typeface="Merriweather" pitchFamily="34" charset="-120"/>
              </a:rPr>
              <a:t>Low readiness:</a:t>
            </a:r>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 High task focus, low relationship focus. Provide specific instructions and closely supervise performance.</a:t>
            </a:r>
            <a:endParaRPr lang="en-US" sz="1200" dirty="0"/>
          </a:p>
        </p:txBody>
      </p:sp>
      <p:sp>
        <p:nvSpPr>
          <p:cNvPr id="10" name="Shape 7"/>
          <p:cNvSpPr/>
          <p:nvPr/>
        </p:nvSpPr>
        <p:spPr>
          <a:xfrm>
            <a:off x="546378" y="3914299"/>
            <a:ext cx="8051244" cy="1194673"/>
          </a:xfrm>
          <a:prstGeom prst="roundRect">
            <a:avLst>
              <a:gd name="adj" fmla="val 5488"/>
            </a:avLst>
          </a:prstGeom>
          <a:solidFill>
            <a:srgbClr val="09151A">
              <a:alpha val="95000"/>
            </a:srgbClr>
          </a:solidFill>
          <a:ln w="22860">
            <a:solidFill>
              <a:srgbClr val="194A99"/>
            </a:solidFill>
            <a:prstDash val="solid"/>
          </a:ln>
        </p:spPr>
      </p:sp>
      <p:sp>
        <p:nvSpPr>
          <p:cNvPr id="11" name="Shape 8"/>
          <p:cNvSpPr/>
          <p:nvPr/>
        </p:nvSpPr>
        <p:spPr>
          <a:xfrm>
            <a:off x="569238" y="3937159"/>
            <a:ext cx="624364" cy="1148953"/>
          </a:xfrm>
          <a:prstGeom prst="roundRect">
            <a:avLst>
              <a:gd name="adj" fmla="val 6108"/>
            </a:avLst>
          </a:prstGeom>
          <a:solidFill>
            <a:srgbClr val="003180"/>
          </a:solidFill>
          <a:ln/>
        </p:spPr>
      </p:sp>
      <p:sp>
        <p:nvSpPr>
          <p:cNvPr id="12" name="Text 9"/>
          <p:cNvSpPr/>
          <p:nvPr/>
        </p:nvSpPr>
        <p:spPr>
          <a:xfrm>
            <a:off x="760571" y="4365308"/>
            <a:ext cx="234077" cy="292656"/>
          </a:xfrm>
          <a:prstGeom prst="rect">
            <a:avLst/>
          </a:prstGeom>
          <a:noFill/>
          <a:ln/>
        </p:spPr>
        <p:txBody>
          <a:bodyPr wrap="none" lIns="0" tIns="0" rIns="0" bIns="0" rtlCol="0" anchor="t"/>
          <a:lstStyle/>
          <a:p>
            <a:pPr algn="l" indent="0" marL="0">
              <a:lnSpc>
                <a:spcPts val="1800"/>
              </a:lnSpc>
              <a:buNone/>
            </a:pPr>
            <a:r>
              <a:rPr lang="en-US" sz="1800" dirty="0">
                <a:solidFill>
                  <a:srgbClr val="E2E6E9"/>
                </a:solidFill>
                <a:latin typeface="Merriweather" pitchFamily="34" charset="0"/>
                <a:ea typeface="Merriweather" pitchFamily="34" charset="-122"/>
                <a:cs typeface="Merriweather" pitchFamily="34" charset="-120"/>
              </a:rPr>
              <a:t>2</a:t>
            </a:r>
            <a:endParaRPr lang="en-US" sz="1800" dirty="0"/>
          </a:p>
        </p:txBody>
      </p:sp>
      <p:sp>
        <p:nvSpPr>
          <p:cNvPr id="13" name="Text 10"/>
          <p:cNvSpPr/>
          <p:nvPr/>
        </p:nvSpPr>
        <p:spPr>
          <a:xfrm>
            <a:off x="1349692" y="4093250"/>
            <a:ext cx="1951315" cy="243840"/>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Coaching (S2)</a:t>
            </a:r>
            <a:endParaRPr lang="en-US" sz="1500" dirty="0"/>
          </a:p>
        </p:txBody>
      </p:sp>
      <p:sp>
        <p:nvSpPr>
          <p:cNvPr id="14" name="Text 11"/>
          <p:cNvSpPr/>
          <p:nvPr/>
        </p:nvSpPr>
        <p:spPr>
          <a:xfrm>
            <a:off x="1349692" y="4430673"/>
            <a:ext cx="7068979" cy="499348"/>
          </a:xfrm>
          <a:prstGeom prst="rect">
            <a:avLst/>
          </a:prstGeom>
          <a:noFill/>
          <a:ln/>
        </p:spPr>
        <p:txBody>
          <a:bodyPr wrap="square" lIns="0" tIns="0" rIns="0" bIns="0" rtlCol="0" anchor="t"/>
          <a:lstStyle/>
          <a:p>
            <a:pPr algn="l" indent="0" marL="0">
              <a:lnSpc>
                <a:spcPts val="1950"/>
              </a:lnSpc>
              <a:buNone/>
            </a:pPr>
            <a:r>
              <a:rPr lang="en-US" sz="1200" b="1" dirty="0">
                <a:solidFill>
                  <a:srgbClr val="E2E6E9"/>
                </a:solidFill>
                <a:latin typeface="Merriweather" pitchFamily="34" charset="0"/>
                <a:ea typeface="Merriweather" pitchFamily="34" charset="-122"/>
                <a:cs typeface="Merriweather" pitchFamily="34" charset="-120"/>
              </a:rPr>
              <a:t>Moderate readiness:</a:t>
            </a:r>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 High task, high relationship. Explain decisions, solicit suggestions, and continue to direct task accomplishment.</a:t>
            </a:r>
            <a:endParaRPr lang="en-US" sz="1200" dirty="0"/>
          </a:p>
        </p:txBody>
      </p:sp>
      <p:sp>
        <p:nvSpPr>
          <p:cNvPr id="15" name="Shape 12"/>
          <p:cNvSpPr/>
          <p:nvPr/>
        </p:nvSpPr>
        <p:spPr>
          <a:xfrm>
            <a:off x="546378" y="5265063"/>
            <a:ext cx="8051244" cy="1194673"/>
          </a:xfrm>
          <a:prstGeom prst="roundRect">
            <a:avLst>
              <a:gd name="adj" fmla="val 5488"/>
            </a:avLst>
          </a:prstGeom>
          <a:solidFill>
            <a:srgbClr val="09151A">
              <a:alpha val="95000"/>
            </a:srgbClr>
          </a:solidFill>
          <a:ln w="22860">
            <a:solidFill>
              <a:srgbClr val="194A99"/>
            </a:solidFill>
            <a:prstDash val="solid"/>
          </a:ln>
        </p:spPr>
      </p:sp>
      <p:sp>
        <p:nvSpPr>
          <p:cNvPr id="16" name="Shape 13"/>
          <p:cNvSpPr/>
          <p:nvPr/>
        </p:nvSpPr>
        <p:spPr>
          <a:xfrm>
            <a:off x="569238" y="5287923"/>
            <a:ext cx="624364" cy="1148953"/>
          </a:xfrm>
          <a:prstGeom prst="roundRect">
            <a:avLst>
              <a:gd name="adj" fmla="val 6108"/>
            </a:avLst>
          </a:prstGeom>
          <a:solidFill>
            <a:srgbClr val="003180"/>
          </a:solidFill>
          <a:ln/>
        </p:spPr>
      </p:sp>
      <p:sp>
        <p:nvSpPr>
          <p:cNvPr id="17" name="Text 14"/>
          <p:cNvSpPr/>
          <p:nvPr/>
        </p:nvSpPr>
        <p:spPr>
          <a:xfrm>
            <a:off x="760571" y="5716072"/>
            <a:ext cx="234077" cy="292656"/>
          </a:xfrm>
          <a:prstGeom prst="rect">
            <a:avLst/>
          </a:prstGeom>
          <a:noFill/>
          <a:ln/>
        </p:spPr>
        <p:txBody>
          <a:bodyPr wrap="none" lIns="0" tIns="0" rIns="0" bIns="0" rtlCol="0" anchor="t"/>
          <a:lstStyle/>
          <a:p>
            <a:pPr algn="l" indent="0" marL="0">
              <a:lnSpc>
                <a:spcPts val="1800"/>
              </a:lnSpc>
              <a:buNone/>
            </a:pPr>
            <a:r>
              <a:rPr lang="en-US" sz="1800" dirty="0">
                <a:solidFill>
                  <a:srgbClr val="E2E6E9"/>
                </a:solidFill>
                <a:latin typeface="Merriweather" pitchFamily="34" charset="0"/>
                <a:ea typeface="Merriweather" pitchFamily="34" charset="-122"/>
                <a:cs typeface="Merriweather" pitchFamily="34" charset="-120"/>
              </a:rPr>
              <a:t>3</a:t>
            </a:r>
            <a:endParaRPr lang="en-US" sz="1800" dirty="0"/>
          </a:p>
        </p:txBody>
      </p:sp>
      <p:sp>
        <p:nvSpPr>
          <p:cNvPr id="18" name="Text 15"/>
          <p:cNvSpPr/>
          <p:nvPr/>
        </p:nvSpPr>
        <p:spPr>
          <a:xfrm>
            <a:off x="1349692" y="5444014"/>
            <a:ext cx="1951315" cy="243840"/>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Supporting (S3)</a:t>
            </a:r>
            <a:endParaRPr lang="en-US" sz="1500" dirty="0"/>
          </a:p>
        </p:txBody>
      </p:sp>
      <p:sp>
        <p:nvSpPr>
          <p:cNvPr id="19" name="Text 16"/>
          <p:cNvSpPr/>
          <p:nvPr/>
        </p:nvSpPr>
        <p:spPr>
          <a:xfrm>
            <a:off x="1349692" y="5781437"/>
            <a:ext cx="7068979" cy="499348"/>
          </a:xfrm>
          <a:prstGeom prst="rect">
            <a:avLst/>
          </a:prstGeom>
          <a:noFill/>
          <a:ln/>
        </p:spPr>
        <p:txBody>
          <a:bodyPr wrap="square" lIns="0" tIns="0" rIns="0" bIns="0" rtlCol="0" anchor="t"/>
          <a:lstStyle/>
          <a:p>
            <a:pPr algn="l" indent="0" marL="0">
              <a:lnSpc>
                <a:spcPts val="1950"/>
              </a:lnSpc>
              <a:buNone/>
            </a:pPr>
            <a:r>
              <a:rPr lang="en-US" sz="1200" b="1" dirty="0">
                <a:solidFill>
                  <a:srgbClr val="E2E6E9"/>
                </a:solidFill>
                <a:latin typeface="Merriweather" pitchFamily="34" charset="0"/>
                <a:ea typeface="Merriweather" pitchFamily="34" charset="-122"/>
                <a:cs typeface="Merriweather" pitchFamily="34" charset="-120"/>
              </a:rPr>
              <a:t>Moderate to high readiness:</a:t>
            </a:r>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 Low task, high relationship. Share decision-making, facilitate problem-solving.</a:t>
            </a:r>
            <a:endParaRPr lang="en-US" sz="1200" dirty="0"/>
          </a:p>
        </p:txBody>
      </p:sp>
      <p:sp>
        <p:nvSpPr>
          <p:cNvPr id="20" name="Shape 17"/>
          <p:cNvSpPr/>
          <p:nvPr/>
        </p:nvSpPr>
        <p:spPr>
          <a:xfrm>
            <a:off x="546378" y="6615827"/>
            <a:ext cx="8051244" cy="1194673"/>
          </a:xfrm>
          <a:prstGeom prst="roundRect">
            <a:avLst>
              <a:gd name="adj" fmla="val 5488"/>
            </a:avLst>
          </a:prstGeom>
          <a:solidFill>
            <a:srgbClr val="09151A">
              <a:alpha val="95000"/>
            </a:srgbClr>
          </a:solidFill>
          <a:ln w="22860">
            <a:solidFill>
              <a:srgbClr val="194A99"/>
            </a:solidFill>
            <a:prstDash val="solid"/>
          </a:ln>
        </p:spPr>
      </p:sp>
      <p:sp>
        <p:nvSpPr>
          <p:cNvPr id="21" name="Shape 18"/>
          <p:cNvSpPr/>
          <p:nvPr/>
        </p:nvSpPr>
        <p:spPr>
          <a:xfrm>
            <a:off x="569238" y="6638687"/>
            <a:ext cx="624364" cy="1148953"/>
          </a:xfrm>
          <a:prstGeom prst="roundRect">
            <a:avLst>
              <a:gd name="adj" fmla="val 6108"/>
            </a:avLst>
          </a:prstGeom>
          <a:solidFill>
            <a:srgbClr val="003180"/>
          </a:solidFill>
          <a:ln/>
        </p:spPr>
      </p:sp>
      <p:sp>
        <p:nvSpPr>
          <p:cNvPr id="22" name="Text 19"/>
          <p:cNvSpPr/>
          <p:nvPr/>
        </p:nvSpPr>
        <p:spPr>
          <a:xfrm>
            <a:off x="760571" y="7066836"/>
            <a:ext cx="234077" cy="292656"/>
          </a:xfrm>
          <a:prstGeom prst="rect">
            <a:avLst/>
          </a:prstGeom>
          <a:noFill/>
          <a:ln/>
        </p:spPr>
        <p:txBody>
          <a:bodyPr wrap="none" lIns="0" tIns="0" rIns="0" bIns="0" rtlCol="0" anchor="t"/>
          <a:lstStyle/>
          <a:p>
            <a:pPr algn="l" indent="0" marL="0">
              <a:lnSpc>
                <a:spcPts val="1800"/>
              </a:lnSpc>
              <a:buNone/>
            </a:pPr>
            <a:r>
              <a:rPr lang="en-US" sz="1800" dirty="0">
                <a:solidFill>
                  <a:srgbClr val="E2E6E9"/>
                </a:solidFill>
                <a:latin typeface="Merriweather" pitchFamily="34" charset="0"/>
                <a:ea typeface="Merriweather" pitchFamily="34" charset="-122"/>
                <a:cs typeface="Merriweather" pitchFamily="34" charset="-120"/>
              </a:rPr>
              <a:t>4</a:t>
            </a:r>
            <a:endParaRPr lang="en-US" sz="1800" dirty="0"/>
          </a:p>
        </p:txBody>
      </p:sp>
      <p:sp>
        <p:nvSpPr>
          <p:cNvPr id="23" name="Text 20"/>
          <p:cNvSpPr/>
          <p:nvPr/>
        </p:nvSpPr>
        <p:spPr>
          <a:xfrm>
            <a:off x="1349692" y="6794778"/>
            <a:ext cx="1951315" cy="243840"/>
          </a:xfrm>
          <a:prstGeom prst="rect">
            <a:avLst/>
          </a:prstGeom>
          <a:noFill/>
          <a:ln/>
        </p:spPr>
        <p:txBody>
          <a:bodyPr wrap="none" lIns="0" tIns="0" rIns="0" bIns="0" rtlCol="0" anchor="t"/>
          <a:lstStyle/>
          <a:p>
            <a:pPr algn="l" indent="0" marL="0">
              <a:lnSpc>
                <a:spcPts val="1900"/>
              </a:lnSpc>
              <a:buNone/>
            </a:pPr>
            <a:r>
              <a:rPr lang="en-US" sz="1500" dirty="0">
                <a:solidFill>
                  <a:srgbClr val="E2E6E9"/>
                </a:solidFill>
                <a:latin typeface="Merriweather" pitchFamily="34" charset="0"/>
                <a:ea typeface="Merriweather" pitchFamily="34" charset="-122"/>
                <a:cs typeface="Merriweather" pitchFamily="34" charset="-120"/>
              </a:rPr>
              <a:t>Delegating (S4)</a:t>
            </a:r>
            <a:endParaRPr lang="en-US" sz="1500" dirty="0"/>
          </a:p>
        </p:txBody>
      </p:sp>
      <p:sp>
        <p:nvSpPr>
          <p:cNvPr id="24" name="Text 21"/>
          <p:cNvSpPr/>
          <p:nvPr/>
        </p:nvSpPr>
        <p:spPr>
          <a:xfrm>
            <a:off x="1349692" y="7132201"/>
            <a:ext cx="7068979" cy="499348"/>
          </a:xfrm>
          <a:prstGeom prst="rect">
            <a:avLst/>
          </a:prstGeom>
          <a:noFill/>
          <a:ln/>
        </p:spPr>
        <p:txBody>
          <a:bodyPr wrap="square" lIns="0" tIns="0" rIns="0" bIns="0" rtlCol="0" anchor="t"/>
          <a:lstStyle/>
          <a:p>
            <a:pPr algn="l" indent="0" marL="0">
              <a:lnSpc>
                <a:spcPts val="1950"/>
              </a:lnSpc>
              <a:buNone/>
            </a:pPr>
            <a:r>
              <a:rPr lang="en-US" sz="1200" b="1" dirty="0">
                <a:solidFill>
                  <a:srgbClr val="E2E6E9"/>
                </a:solidFill>
                <a:latin typeface="Merriweather" pitchFamily="34" charset="0"/>
                <a:ea typeface="Merriweather" pitchFamily="34" charset="-122"/>
                <a:cs typeface="Merriweather" pitchFamily="34" charset="-120"/>
              </a:rPr>
              <a:t>High readiness:</a:t>
            </a:r>
            <a:pPr algn="l" indent="0" marL="0">
              <a:lnSpc>
                <a:spcPts val="1950"/>
              </a:lnSpc>
              <a:buNone/>
            </a:pPr>
            <a:r>
              <a:rPr lang="en-US" sz="1200" dirty="0">
                <a:solidFill>
                  <a:srgbClr val="E2E6E9"/>
                </a:solidFill>
                <a:latin typeface="Merriweather" pitchFamily="34" charset="0"/>
                <a:ea typeface="Merriweather" pitchFamily="34" charset="-122"/>
                <a:cs typeface="Merriweather" pitchFamily="34" charset="-120"/>
              </a:rPr>
              <a:t> Low task, low relationship. Turn over responsibility for decisions and implementation.</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95789" y="468154"/>
            <a:ext cx="8442127" cy="531971"/>
          </a:xfrm>
          <a:prstGeom prst="rect">
            <a:avLst/>
          </a:prstGeom>
          <a:noFill/>
          <a:ln/>
        </p:spPr>
        <p:txBody>
          <a:bodyPr wrap="none" lIns="0" tIns="0" rIns="0" bIns="0" rtlCol="0" anchor="t"/>
          <a:lstStyle/>
          <a:p>
            <a:pPr algn="l" indent="0" marL="0">
              <a:lnSpc>
                <a:spcPts val="4150"/>
              </a:lnSpc>
              <a:buNone/>
            </a:pPr>
            <a:r>
              <a:rPr lang="en-US" sz="3350" dirty="0">
                <a:solidFill>
                  <a:srgbClr val="F5F0F0"/>
                </a:solidFill>
                <a:latin typeface="Merriweather" pitchFamily="34" charset="0"/>
                <a:ea typeface="Merriweather" pitchFamily="34" charset="-122"/>
                <a:cs typeface="Merriweather" pitchFamily="34" charset="-120"/>
              </a:rPr>
              <a:t>Path-Goal Theory: Leaders Clear the Path</a:t>
            </a:r>
            <a:endParaRPr lang="en-US" sz="3350" dirty="0"/>
          </a:p>
        </p:txBody>
      </p:sp>
      <p:pic>
        <p:nvPicPr>
          <p:cNvPr id="3" name="Image 0" descr="preencoded.png">    </p:cNvPr>
          <p:cNvPicPr>
            <a:picLocks noChangeAspect="1"/>
          </p:cNvPicPr>
          <p:nvPr/>
        </p:nvPicPr>
        <p:blipFill>
          <a:blip r:embed="rId1"/>
          <a:stretch>
            <a:fillRect/>
          </a:stretch>
        </p:blipFill>
        <p:spPr>
          <a:xfrm>
            <a:off x="595789" y="1446848"/>
            <a:ext cx="5819061" cy="5819061"/>
          </a:xfrm>
          <a:prstGeom prst="rect">
            <a:avLst/>
          </a:prstGeom>
        </p:spPr>
      </p:pic>
      <p:sp>
        <p:nvSpPr>
          <p:cNvPr id="4" name="Text 1"/>
          <p:cNvSpPr/>
          <p:nvPr/>
        </p:nvSpPr>
        <p:spPr>
          <a:xfrm>
            <a:off x="6837759" y="1408509"/>
            <a:ext cx="7204472" cy="1089660"/>
          </a:xfrm>
          <a:prstGeom prst="rect">
            <a:avLst/>
          </a:prstGeom>
          <a:noFill/>
          <a:ln/>
        </p:spPr>
        <p:txBody>
          <a:bodyPr wrap="square" lIns="0" tIns="0" rIns="0" bIns="0" rtlCol="0" anchor="t"/>
          <a:lstStyle/>
          <a:p>
            <a:pPr algn="l" indent="0" marL="0">
              <a:lnSpc>
                <a:spcPts val="2100"/>
              </a:lnSpc>
              <a:buNone/>
            </a:pPr>
            <a:r>
              <a:rPr lang="en-US" sz="1300" dirty="0">
                <a:solidFill>
                  <a:srgbClr val="E2E6E9"/>
                </a:solidFill>
                <a:latin typeface="Merriweather" pitchFamily="34" charset="0"/>
                <a:ea typeface="Merriweather" pitchFamily="34" charset="-122"/>
                <a:cs typeface="Merriweather" pitchFamily="34" charset="-120"/>
              </a:rPr>
              <a:t>Robert House's Path-Goal Theory posits that effective leaders enhance follower motivation by clarifying the path to goals, removing obstacles that impede progress, and increasing rewards for achievement. The theory prescribes four distinct leader behaviours to match different situational demands.</a:t>
            </a:r>
            <a:endParaRPr lang="en-US" sz="1300" dirty="0"/>
          </a:p>
        </p:txBody>
      </p:sp>
      <p:sp>
        <p:nvSpPr>
          <p:cNvPr id="5" name="Shape 2"/>
          <p:cNvSpPr/>
          <p:nvPr/>
        </p:nvSpPr>
        <p:spPr>
          <a:xfrm>
            <a:off x="6837759" y="2689622"/>
            <a:ext cx="7204472" cy="1094423"/>
          </a:xfrm>
          <a:prstGeom prst="roundRect">
            <a:avLst>
              <a:gd name="adj" fmla="val 6534"/>
            </a:avLst>
          </a:prstGeom>
          <a:solidFill>
            <a:srgbClr val="09151A">
              <a:alpha val="95000"/>
            </a:srgbClr>
          </a:solidFill>
          <a:ln w="22860">
            <a:solidFill>
              <a:srgbClr val="194A99"/>
            </a:solidFill>
            <a:prstDash val="solid"/>
          </a:ln>
        </p:spPr>
      </p:sp>
      <p:sp>
        <p:nvSpPr>
          <p:cNvPr id="6" name="Text 3"/>
          <p:cNvSpPr/>
          <p:nvPr/>
        </p:nvSpPr>
        <p:spPr>
          <a:xfrm>
            <a:off x="7030760" y="2882622"/>
            <a:ext cx="2128123" cy="265867"/>
          </a:xfrm>
          <a:prstGeom prst="rect">
            <a:avLst/>
          </a:prstGeom>
          <a:noFill/>
          <a:ln/>
        </p:spPr>
        <p:txBody>
          <a:bodyPr wrap="none" lIns="0" tIns="0" rIns="0" bIns="0" rtlCol="0" anchor="t"/>
          <a:lstStyle/>
          <a:p>
            <a:pPr algn="l" indent="0" marL="0">
              <a:lnSpc>
                <a:spcPts val="2050"/>
              </a:lnSpc>
              <a:buNone/>
            </a:pPr>
            <a:r>
              <a:rPr lang="en-US" sz="1650" dirty="0">
                <a:solidFill>
                  <a:srgbClr val="E2E6E9"/>
                </a:solidFill>
                <a:latin typeface="Merriweather" pitchFamily="34" charset="0"/>
                <a:ea typeface="Merriweather" pitchFamily="34" charset="-122"/>
                <a:cs typeface="Merriweather" pitchFamily="34" charset="-120"/>
              </a:rPr>
              <a:t>Directive</a:t>
            </a:r>
            <a:endParaRPr lang="en-US" sz="1650" dirty="0"/>
          </a:p>
        </p:txBody>
      </p:sp>
      <p:sp>
        <p:nvSpPr>
          <p:cNvPr id="7" name="Text 4"/>
          <p:cNvSpPr/>
          <p:nvPr/>
        </p:nvSpPr>
        <p:spPr>
          <a:xfrm>
            <a:off x="7030760" y="3318629"/>
            <a:ext cx="6818471" cy="272415"/>
          </a:xfrm>
          <a:prstGeom prst="rect">
            <a:avLst/>
          </a:prstGeom>
          <a:noFill/>
          <a:ln/>
        </p:spPr>
        <p:txBody>
          <a:bodyPr wrap="none" lIns="0" tIns="0" rIns="0" bIns="0" rtlCol="0" anchor="t"/>
          <a:lstStyle/>
          <a:p>
            <a:pPr algn="l" indent="0" marL="0">
              <a:lnSpc>
                <a:spcPts val="2100"/>
              </a:lnSpc>
              <a:buNone/>
            </a:pPr>
            <a:r>
              <a:rPr lang="en-US" sz="1300" dirty="0">
                <a:solidFill>
                  <a:srgbClr val="E2E6E9"/>
                </a:solidFill>
                <a:latin typeface="Merriweather" pitchFamily="34" charset="0"/>
                <a:ea typeface="Merriweather" pitchFamily="34" charset="-122"/>
                <a:cs typeface="Merriweather" pitchFamily="34" charset="-120"/>
              </a:rPr>
              <a:t>Provide guidance, set standards, clarify expectations</a:t>
            </a:r>
            <a:endParaRPr lang="en-US" sz="1300" dirty="0"/>
          </a:p>
        </p:txBody>
      </p:sp>
      <p:sp>
        <p:nvSpPr>
          <p:cNvPr id="8" name="Shape 5"/>
          <p:cNvSpPr/>
          <p:nvPr/>
        </p:nvSpPr>
        <p:spPr>
          <a:xfrm>
            <a:off x="6837759" y="3954185"/>
            <a:ext cx="7204472" cy="1094423"/>
          </a:xfrm>
          <a:prstGeom prst="roundRect">
            <a:avLst>
              <a:gd name="adj" fmla="val 6534"/>
            </a:avLst>
          </a:prstGeom>
          <a:solidFill>
            <a:srgbClr val="09151A">
              <a:alpha val="95000"/>
            </a:srgbClr>
          </a:solidFill>
          <a:ln w="22860">
            <a:solidFill>
              <a:srgbClr val="194A99"/>
            </a:solidFill>
            <a:prstDash val="solid"/>
          </a:ln>
        </p:spPr>
      </p:sp>
      <p:sp>
        <p:nvSpPr>
          <p:cNvPr id="9" name="Text 6"/>
          <p:cNvSpPr/>
          <p:nvPr/>
        </p:nvSpPr>
        <p:spPr>
          <a:xfrm>
            <a:off x="7030760" y="4147185"/>
            <a:ext cx="2128123" cy="265867"/>
          </a:xfrm>
          <a:prstGeom prst="rect">
            <a:avLst/>
          </a:prstGeom>
          <a:noFill/>
          <a:ln/>
        </p:spPr>
        <p:txBody>
          <a:bodyPr wrap="none" lIns="0" tIns="0" rIns="0" bIns="0" rtlCol="0" anchor="t"/>
          <a:lstStyle/>
          <a:p>
            <a:pPr algn="l" indent="0" marL="0">
              <a:lnSpc>
                <a:spcPts val="2050"/>
              </a:lnSpc>
              <a:buNone/>
            </a:pPr>
            <a:r>
              <a:rPr lang="en-US" sz="1650" dirty="0">
                <a:solidFill>
                  <a:srgbClr val="E2E6E9"/>
                </a:solidFill>
                <a:latin typeface="Merriweather" pitchFamily="34" charset="0"/>
                <a:ea typeface="Merriweather" pitchFamily="34" charset="-122"/>
                <a:cs typeface="Merriweather" pitchFamily="34" charset="-120"/>
              </a:rPr>
              <a:t>Supportive</a:t>
            </a:r>
            <a:endParaRPr lang="en-US" sz="1650" dirty="0"/>
          </a:p>
        </p:txBody>
      </p:sp>
      <p:sp>
        <p:nvSpPr>
          <p:cNvPr id="10" name="Text 7"/>
          <p:cNvSpPr/>
          <p:nvPr/>
        </p:nvSpPr>
        <p:spPr>
          <a:xfrm>
            <a:off x="7030760" y="4583192"/>
            <a:ext cx="6818471" cy="272415"/>
          </a:xfrm>
          <a:prstGeom prst="rect">
            <a:avLst/>
          </a:prstGeom>
          <a:noFill/>
          <a:ln/>
        </p:spPr>
        <p:txBody>
          <a:bodyPr wrap="none" lIns="0" tIns="0" rIns="0" bIns="0" rtlCol="0" anchor="t"/>
          <a:lstStyle/>
          <a:p>
            <a:pPr algn="l" indent="0" marL="0">
              <a:lnSpc>
                <a:spcPts val="2100"/>
              </a:lnSpc>
              <a:buNone/>
            </a:pPr>
            <a:r>
              <a:rPr lang="en-US" sz="1300" dirty="0">
                <a:solidFill>
                  <a:srgbClr val="E2E6E9"/>
                </a:solidFill>
                <a:latin typeface="Merriweather" pitchFamily="34" charset="0"/>
                <a:ea typeface="Merriweather" pitchFamily="34" charset="-122"/>
                <a:cs typeface="Merriweather" pitchFamily="34" charset="-120"/>
              </a:rPr>
              <a:t>Show concern, create friendly climate, attend to wellbeing</a:t>
            </a:r>
            <a:endParaRPr lang="en-US" sz="1300" dirty="0"/>
          </a:p>
        </p:txBody>
      </p:sp>
      <p:sp>
        <p:nvSpPr>
          <p:cNvPr id="11" name="Shape 8"/>
          <p:cNvSpPr/>
          <p:nvPr/>
        </p:nvSpPr>
        <p:spPr>
          <a:xfrm>
            <a:off x="6837759" y="5218748"/>
            <a:ext cx="7204472" cy="1094423"/>
          </a:xfrm>
          <a:prstGeom prst="roundRect">
            <a:avLst>
              <a:gd name="adj" fmla="val 6534"/>
            </a:avLst>
          </a:prstGeom>
          <a:solidFill>
            <a:srgbClr val="09151A">
              <a:alpha val="95000"/>
            </a:srgbClr>
          </a:solidFill>
          <a:ln w="22860">
            <a:solidFill>
              <a:srgbClr val="194A99"/>
            </a:solidFill>
            <a:prstDash val="solid"/>
          </a:ln>
        </p:spPr>
      </p:sp>
      <p:sp>
        <p:nvSpPr>
          <p:cNvPr id="12" name="Text 9"/>
          <p:cNvSpPr/>
          <p:nvPr/>
        </p:nvSpPr>
        <p:spPr>
          <a:xfrm>
            <a:off x="7030760" y="5411748"/>
            <a:ext cx="2128123" cy="265867"/>
          </a:xfrm>
          <a:prstGeom prst="rect">
            <a:avLst/>
          </a:prstGeom>
          <a:noFill/>
          <a:ln/>
        </p:spPr>
        <p:txBody>
          <a:bodyPr wrap="none" lIns="0" tIns="0" rIns="0" bIns="0" rtlCol="0" anchor="t"/>
          <a:lstStyle/>
          <a:p>
            <a:pPr algn="l" indent="0" marL="0">
              <a:lnSpc>
                <a:spcPts val="2050"/>
              </a:lnSpc>
              <a:buNone/>
            </a:pPr>
            <a:r>
              <a:rPr lang="en-US" sz="1650" dirty="0">
                <a:solidFill>
                  <a:srgbClr val="E2E6E9"/>
                </a:solidFill>
                <a:latin typeface="Merriweather" pitchFamily="34" charset="0"/>
                <a:ea typeface="Merriweather" pitchFamily="34" charset="-122"/>
                <a:cs typeface="Merriweather" pitchFamily="34" charset="-120"/>
              </a:rPr>
              <a:t>Participative</a:t>
            </a:r>
            <a:endParaRPr lang="en-US" sz="1650" dirty="0"/>
          </a:p>
        </p:txBody>
      </p:sp>
      <p:sp>
        <p:nvSpPr>
          <p:cNvPr id="13" name="Text 10"/>
          <p:cNvSpPr/>
          <p:nvPr/>
        </p:nvSpPr>
        <p:spPr>
          <a:xfrm>
            <a:off x="7030760" y="5847755"/>
            <a:ext cx="6818471" cy="272415"/>
          </a:xfrm>
          <a:prstGeom prst="rect">
            <a:avLst/>
          </a:prstGeom>
          <a:noFill/>
          <a:ln/>
        </p:spPr>
        <p:txBody>
          <a:bodyPr wrap="none" lIns="0" tIns="0" rIns="0" bIns="0" rtlCol="0" anchor="t"/>
          <a:lstStyle/>
          <a:p>
            <a:pPr algn="l" indent="0" marL="0">
              <a:lnSpc>
                <a:spcPts val="2100"/>
              </a:lnSpc>
              <a:buNone/>
            </a:pPr>
            <a:r>
              <a:rPr lang="en-US" sz="1300" dirty="0">
                <a:solidFill>
                  <a:srgbClr val="E2E6E9"/>
                </a:solidFill>
                <a:latin typeface="Merriweather" pitchFamily="34" charset="0"/>
                <a:ea typeface="Merriweather" pitchFamily="34" charset="-122"/>
                <a:cs typeface="Merriweather" pitchFamily="34" charset="-120"/>
              </a:rPr>
              <a:t>Consult with followers, consider input before deciding</a:t>
            </a:r>
            <a:endParaRPr lang="en-US" sz="1300" dirty="0"/>
          </a:p>
        </p:txBody>
      </p:sp>
      <p:sp>
        <p:nvSpPr>
          <p:cNvPr id="14" name="Shape 11"/>
          <p:cNvSpPr/>
          <p:nvPr/>
        </p:nvSpPr>
        <p:spPr>
          <a:xfrm>
            <a:off x="6837759" y="6483310"/>
            <a:ext cx="7204472" cy="1094423"/>
          </a:xfrm>
          <a:prstGeom prst="roundRect">
            <a:avLst>
              <a:gd name="adj" fmla="val 6534"/>
            </a:avLst>
          </a:prstGeom>
          <a:solidFill>
            <a:srgbClr val="09151A">
              <a:alpha val="95000"/>
            </a:srgbClr>
          </a:solidFill>
          <a:ln w="22860">
            <a:solidFill>
              <a:srgbClr val="194A99"/>
            </a:solidFill>
            <a:prstDash val="solid"/>
          </a:ln>
        </p:spPr>
      </p:sp>
      <p:sp>
        <p:nvSpPr>
          <p:cNvPr id="15" name="Text 12"/>
          <p:cNvSpPr/>
          <p:nvPr/>
        </p:nvSpPr>
        <p:spPr>
          <a:xfrm>
            <a:off x="7030760" y="6676311"/>
            <a:ext cx="2321719" cy="265867"/>
          </a:xfrm>
          <a:prstGeom prst="rect">
            <a:avLst/>
          </a:prstGeom>
          <a:noFill/>
          <a:ln/>
        </p:spPr>
        <p:txBody>
          <a:bodyPr wrap="none" lIns="0" tIns="0" rIns="0" bIns="0" rtlCol="0" anchor="t"/>
          <a:lstStyle/>
          <a:p>
            <a:pPr algn="l" indent="0" marL="0">
              <a:lnSpc>
                <a:spcPts val="2050"/>
              </a:lnSpc>
              <a:buNone/>
            </a:pPr>
            <a:r>
              <a:rPr lang="en-US" sz="1650" dirty="0">
                <a:solidFill>
                  <a:srgbClr val="E2E6E9"/>
                </a:solidFill>
                <a:latin typeface="Merriweather" pitchFamily="34" charset="0"/>
                <a:ea typeface="Merriweather" pitchFamily="34" charset="-122"/>
                <a:cs typeface="Merriweather" pitchFamily="34" charset="-120"/>
              </a:rPr>
              <a:t>Achievement-Oriented</a:t>
            </a:r>
            <a:endParaRPr lang="en-US" sz="1650" dirty="0"/>
          </a:p>
        </p:txBody>
      </p:sp>
      <p:sp>
        <p:nvSpPr>
          <p:cNvPr id="16" name="Text 13"/>
          <p:cNvSpPr/>
          <p:nvPr/>
        </p:nvSpPr>
        <p:spPr>
          <a:xfrm>
            <a:off x="7030760" y="7112318"/>
            <a:ext cx="6818471" cy="272415"/>
          </a:xfrm>
          <a:prstGeom prst="rect">
            <a:avLst/>
          </a:prstGeom>
          <a:noFill/>
          <a:ln/>
        </p:spPr>
        <p:txBody>
          <a:bodyPr wrap="none" lIns="0" tIns="0" rIns="0" bIns="0" rtlCol="0" anchor="t"/>
          <a:lstStyle/>
          <a:p>
            <a:pPr algn="l" indent="0" marL="0">
              <a:lnSpc>
                <a:spcPts val="2100"/>
              </a:lnSpc>
              <a:buNone/>
            </a:pPr>
            <a:r>
              <a:rPr lang="en-US" sz="1300" dirty="0">
                <a:solidFill>
                  <a:srgbClr val="E2E6E9"/>
                </a:solidFill>
                <a:latin typeface="Merriweather" pitchFamily="34" charset="0"/>
                <a:ea typeface="Merriweather" pitchFamily="34" charset="-122"/>
                <a:cs typeface="Merriweather" pitchFamily="34" charset="-120"/>
              </a:rPr>
              <a:t>Set challenging goals, expect high performance, show confidence</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60546" y="440650"/>
            <a:ext cx="9786461" cy="500420"/>
          </a:xfrm>
          <a:prstGeom prst="rect">
            <a:avLst/>
          </a:prstGeom>
          <a:noFill/>
          <a:ln/>
        </p:spPr>
        <p:txBody>
          <a:bodyPr wrap="none" lIns="0" tIns="0" rIns="0" bIns="0" rtlCol="0" anchor="t"/>
          <a:lstStyle/>
          <a:p>
            <a:pPr algn="l" indent="0" marL="0">
              <a:lnSpc>
                <a:spcPts val="3900"/>
              </a:lnSpc>
              <a:buNone/>
            </a:pPr>
            <a:r>
              <a:rPr lang="en-US" sz="3150" dirty="0">
                <a:solidFill>
                  <a:srgbClr val="F5F0F0"/>
                </a:solidFill>
                <a:latin typeface="Merriweather" pitchFamily="34" charset="0"/>
                <a:ea typeface="Merriweather" pitchFamily="34" charset="-122"/>
                <a:cs typeface="Merriweather" pitchFamily="34" charset="-120"/>
              </a:rPr>
              <a:t>Normative Decision Model: Who Decides and How?</a:t>
            </a:r>
            <a:endParaRPr lang="en-US" sz="3150" dirty="0"/>
          </a:p>
        </p:txBody>
      </p:sp>
      <p:sp>
        <p:nvSpPr>
          <p:cNvPr id="3" name="Text 1"/>
          <p:cNvSpPr/>
          <p:nvPr/>
        </p:nvSpPr>
        <p:spPr>
          <a:xfrm>
            <a:off x="560546" y="1261348"/>
            <a:ext cx="13509308" cy="512445"/>
          </a:xfrm>
          <a:prstGeom prst="rect">
            <a:avLst/>
          </a:prstGeom>
          <a:noFill/>
          <a:ln/>
        </p:spPr>
        <p:txBody>
          <a:bodyPr wrap="square" lIns="0" tIns="0" rIns="0" bIns="0" rtlCol="0" anchor="t"/>
          <a:lstStyle/>
          <a:p>
            <a:pPr algn="l"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The Vroom-Yetton-Jago model guides leaders through a series of diagnostic questions to identify the optimal decision-making approach. By systematically evaluating factors such as decision quality requirements, follower information, and commitment importance, leaders select from five decision styles.</a:t>
            </a:r>
            <a:endParaRPr lang="en-US" sz="1250" dirty="0"/>
          </a:p>
        </p:txBody>
      </p:sp>
      <p:sp>
        <p:nvSpPr>
          <p:cNvPr id="4" name="Shape 2"/>
          <p:cNvSpPr/>
          <p:nvPr/>
        </p:nvSpPr>
        <p:spPr>
          <a:xfrm>
            <a:off x="7303770" y="1953935"/>
            <a:ext cx="22860" cy="4782026"/>
          </a:xfrm>
          <a:prstGeom prst="roundRect">
            <a:avLst>
              <a:gd name="adj" fmla="val 294262"/>
            </a:avLst>
          </a:prstGeom>
          <a:solidFill>
            <a:srgbClr val="194A99"/>
          </a:solidFill>
          <a:ln/>
        </p:spPr>
      </p:sp>
      <p:sp>
        <p:nvSpPr>
          <p:cNvPr id="5" name="Shape 3"/>
          <p:cNvSpPr/>
          <p:nvPr/>
        </p:nvSpPr>
        <p:spPr>
          <a:xfrm>
            <a:off x="6677501" y="2122646"/>
            <a:ext cx="480417" cy="22860"/>
          </a:xfrm>
          <a:prstGeom prst="roundRect">
            <a:avLst>
              <a:gd name="adj" fmla="val 294262"/>
            </a:avLst>
          </a:prstGeom>
          <a:solidFill>
            <a:srgbClr val="194A99"/>
          </a:solidFill>
          <a:ln/>
        </p:spPr>
      </p:sp>
      <p:sp>
        <p:nvSpPr>
          <p:cNvPr id="6" name="Shape 4"/>
          <p:cNvSpPr/>
          <p:nvPr/>
        </p:nvSpPr>
        <p:spPr>
          <a:xfrm>
            <a:off x="7135058" y="1953935"/>
            <a:ext cx="360283" cy="360283"/>
          </a:xfrm>
          <a:prstGeom prst="roundRect">
            <a:avLst>
              <a:gd name="adj" fmla="val 18671"/>
            </a:avLst>
          </a:prstGeom>
          <a:solidFill>
            <a:srgbClr val="003180"/>
          </a:solidFill>
          <a:ln w="7620">
            <a:solidFill>
              <a:srgbClr val="194A99"/>
            </a:solidFill>
            <a:prstDash val="solid"/>
          </a:ln>
        </p:spPr>
      </p:sp>
      <p:sp>
        <p:nvSpPr>
          <p:cNvPr id="7" name="Text 5"/>
          <p:cNvSpPr/>
          <p:nvPr/>
        </p:nvSpPr>
        <p:spPr>
          <a:xfrm>
            <a:off x="7195125" y="1983938"/>
            <a:ext cx="240149" cy="300276"/>
          </a:xfrm>
          <a:prstGeom prst="rect">
            <a:avLst/>
          </a:prstGeom>
          <a:noFill/>
          <a:ln/>
        </p:spPr>
        <p:txBody>
          <a:bodyPr wrap="none" lIns="0" tIns="0" rIns="0" bIns="0" rtlCol="0" anchor="t"/>
          <a:lstStyle/>
          <a:p>
            <a:pPr algn="ctr" indent="0" marL="0">
              <a:lnSpc>
                <a:spcPts val="1850"/>
              </a:lnSpc>
              <a:buNone/>
            </a:pPr>
            <a:r>
              <a:rPr lang="en-US" sz="1850" dirty="0">
                <a:solidFill>
                  <a:srgbClr val="E2E6E9"/>
                </a:solidFill>
                <a:latin typeface="Merriweather" pitchFamily="34" charset="0"/>
                <a:ea typeface="Merriweather" pitchFamily="34" charset="-122"/>
                <a:cs typeface="Merriweather" pitchFamily="34" charset="-120"/>
              </a:rPr>
              <a:t>1</a:t>
            </a:r>
            <a:endParaRPr lang="en-US" sz="1850" dirty="0"/>
          </a:p>
        </p:txBody>
      </p:sp>
      <p:sp>
        <p:nvSpPr>
          <p:cNvPr id="8" name="Text 6"/>
          <p:cNvSpPr/>
          <p:nvPr/>
        </p:nvSpPr>
        <p:spPr>
          <a:xfrm>
            <a:off x="4512588" y="2008942"/>
            <a:ext cx="2001917" cy="250150"/>
          </a:xfrm>
          <a:prstGeom prst="rect">
            <a:avLst/>
          </a:prstGeom>
          <a:noFill/>
          <a:ln/>
        </p:spPr>
        <p:txBody>
          <a:bodyPr wrap="none" lIns="0" tIns="0" rIns="0" bIns="0" rtlCol="0" anchor="t"/>
          <a:lstStyle/>
          <a:p>
            <a:pPr algn="r" indent="0" marL="0">
              <a:lnSpc>
                <a:spcPts val="1950"/>
              </a:lnSpc>
              <a:buNone/>
            </a:pPr>
            <a:r>
              <a:rPr lang="en-US" sz="1550" dirty="0">
                <a:solidFill>
                  <a:srgbClr val="E2E6E9"/>
                </a:solidFill>
                <a:latin typeface="Merriweather" pitchFamily="34" charset="0"/>
                <a:ea typeface="Merriweather" pitchFamily="34" charset="-122"/>
                <a:cs typeface="Merriweather" pitchFamily="34" charset="-120"/>
              </a:rPr>
              <a:t>Decision Quality</a:t>
            </a:r>
            <a:endParaRPr lang="en-US" sz="1550" dirty="0"/>
          </a:p>
        </p:txBody>
      </p:sp>
      <p:sp>
        <p:nvSpPr>
          <p:cNvPr id="9" name="Text 7"/>
          <p:cNvSpPr/>
          <p:nvPr/>
        </p:nvSpPr>
        <p:spPr>
          <a:xfrm>
            <a:off x="560546" y="2355175"/>
            <a:ext cx="5953958" cy="256223"/>
          </a:xfrm>
          <a:prstGeom prst="rect">
            <a:avLst/>
          </a:prstGeom>
          <a:noFill/>
          <a:ln/>
        </p:spPr>
        <p:txBody>
          <a:bodyPr wrap="none" lIns="0" tIns="0" rIns="0" bIns="0" rtlCol="0" anchor="t"/>
          <a:lstStyle/>
          <a:p>
            <a:pPr algn="r"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Is a high-quality decision critical?</a:t>
            </a:r>
            <a:endParaRPr lang="en-US" sz="1250" dirty="0"/>
          </a:p>
        </p:txBody>
      </p:sp>
      <p:sp>
        <p:nvSpPr>
          <p:cNvPr id="10" name="Shape 8"/>
          <p:cNvSpPr/>
          <p:nvPr/>
        </p:nvSpPr>
        <p:spPr>
          <a:xfrm>
            <a:off x="7472482" y="3083481"/>
            <a:ext cx="480417" cy="22860"/>
          </a:xfrm>
          <a:prstGeom prst="roundRect">
            <a:avLst>
              <a:gd name="adj" fmla="val 294262"/>
            </a:avLst>
          </a:prstGeom>
          <a:solidFill>
            <a:srgbClr val="194A99"/>
          </a:solidFill>
          <a:ln/>
        </p:spPr>
      </p:sp>
      <p:sp>
        <p:nvSpPr>
          <p:cNvPr id="11" name="Shape 9"/>
          <p:cNvSpPr/>
          <p:nvPr/>
        </p:nvSpPr>
        <p:spPr>
          <a:xfrm>
            <a:off x="7135058" y="2914769"/>
            <a:ext cx="360283" cy="360283"/>
          </a:xfrm>
          <a:prstGeom prst="roundRect">
            <a:avLst>
              <a:gd name="adj" fmla="val 18671"/>
            </a:avLst>
          </a:prstGeom>
          <a:solidFill>
            <a:srgbClr val="003180"/>
          </a:solidFill>
          <a:ln w="7620">
            <a:solidFill>
              <a:srgbClr val="194A99"/>
            </a:solidFill>
            <a:prstDash val="solid"/>
          </a:ln>
        </p:spPr>
      </p:sp>
      <p:sp>
        <p:nvSpPr>
          <p:cNvPr id="12" name="Text 10"/>
          <p:cNvSpPr/>
          <p:nvPr/>
        </p:nvSpPr>
        <p:spPr>
          <a:xfrm>
            <a:off x="7195125" y="2944773"/>
            <a:ext cx="240149" cy="300276"/>
          </a:xfrm>
          <a:prstGeom prst="rect">
            <a:avLst/>
          </a:prstGeom>
          <a:noFill/>
          <a:ln/>
        </p:spPr>
        <p:txBody>
          <a:bodyPr wrap="none" lIns="0" tIns="0" rIns="0" bIns="0" rtlCol="0" anchor="t"/>
          <a:lstStyle/>
          <a:p>
            <a:pPr algn="ctr" indent="0" marL="0">
              <a:lnSpc>
                <a:spcPts val="1850"/>
              </a:lnSpc>
              <a:buNone/>
            </a:pPr>
            <a:r>
              <a:rPr lang="en-US" sz="1850" dirty="0">
                <a:solidFill>
                  <a:srgbClr val="E2E6E9"/>
                </a:solidFill>
                <a:latin typeface="Merriweather" pitchFamily="34" charset="0"/>
                <a:ea typeface="Merriweather" pitchFamily="34" charset="-122"/>
                <a:cs typeface="Merriweather" pitchFamily="34" charset="-120"/>
              </a:rPr>
              <a:t>2</a:t>
            </a:r>
            <a:endParaRPr lang="en-US" sz="1850" dirty="0"/>
          </a:p>
        </p:txBody>
      </p:sp>
      <p:sp>
        <p:nvSpPr>
          <p:cNvPr id="13" name="Text 11"/>
          <p:cNvSpPr/>
          <p:nvPr/>
        </p:nvSpPr>
        <p:spPr>
          <a:xfrm>
            <a:off x="8115895" y="2969776"/>
            <a:ext cx="2001917" cy="250150"/>
          </a:xfrm>
          <a:prstGeom prst="rect">
            <a:avLst/>
          </a:prstGeom>
          <a:noFill/>
          <a:ln/>
        </p:spPr>
        <p:txBody>
          <a:bodyPr wrap="none" lIns="0" tIns="0" rIns="0" bIns="0" rtlCol="0" anchor="t"/>
          <a:lstStyle/>
          <a:p>
            <a:pPr algn="l" indent="0" marL="0">
              <a:lnSpc>
                <a:spcPts val="1950"/>
              </a:lnSpc>
              <a:buNone/>
            </a:pPr>
            <a:r>
              <a:rPr lang="en-US" sz="1550" dirty="0">
                <a:solidFill>
                  <a:srgbClr val="E2E6E9"/>
                </a:solidFill>
                <a:latin typeface="Merriweather" pitchFamily="34" charset="0"/>
                <a:ea typeface="Merriweather" pitchFamily="34" charset="-122"/>
                <a:cs typeface="Merriweather" pitchFamily="34" charset="-120"/>
              </a:rPr>
              <a:t>Leader Information</a:t>
            </a:r>
            <a:endParaRPr lang="en-US" sz="1550" dirty="0"/>
          </a:p>
        </p:txBody>
      </p:sp>
      <p:sp>
        <p:nvSpPr>
          <p:cNvPr id="14" name="Text 12"/>
          <p:cNvSpPr/>
          <p:nvPr/>
        </p:nvSpPr>
        <p:spPr>
          <a:xfrm>
            <a:off x="8115895" y="3316010"/>
            <a:ext cx="5953958" cy="256223"/>
          </a:xfrm>
          <a:prstGeom prst="rect">
            <a:avLst/>
          </a:prstGeom>
          <a:noFill/>
          <a:ln/>
        </p:spPr>
        <p:txBody>
          <a:bodyPr wrap="none" lIns="0" tIns="0" rIns="0" bIns="0" rtlCol="0" anchor="t"/>
          <a:lstStyle/>
          <a:p>
            <a:pPr algn="l"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Do you have sufficient information?</a:t>
            </a:r>
            <a:endParaRPr lang="en-US" sz="1250" dirty="0"/>
          </a:p>
        </p:txBody>
      </p:sp>
      <p:sp>
        <p:nvSpPr>
          <p:cNvPr id="15" name="Shape 13"/>
          <p:cNvSpPr/>
          <p:nvPr/>
        </p:nvSpPr>
        <p:spPr>
          <a:xfrm>
            <a:off x="6677501" y="3911679"/>
            <a:ext cx="480417" cy="22860"/>
          </a:xfrm>
          <a:prstGeom prst="roundRect">
            <a:avLst>
              <a:gd name="adj" fmla="val 294262"/>
            </a:avLst>
          </a:prstGeom>
          <a:solidFill>
            <a:srgbClr val="194A99"/>
          </a:solidFill>
          <a:ln/>
        </p:spPr>
      </p:sp>
      <p:sp>
        <p:nvSpPr>
          <p:cNvPr id="16" name="Shape 14"/>
          <p:cNvSpPr/>
          <p:nvPr/>
        </p:nvSpPr>
        <p:spPr>
          <a:xfrm>
            <a:off x="7135058" y="3742968"/>
            <a:ext cx="360283" cy="360283"/>
          </a:xfrm>
          <a:prstGeom prst="roundRect">
            <a:avLst>
              <a:gd name="adj" fmla="val 18671"/>
            </a:avLst>
          </a:prstGeom>
          <a:solidFill>
            <a:srgbClr val="003180"/>
          </a:solidFill>
          <a:ln w="7620">
            <a:solidFill>
              <a:srgbClr val="194A99"/>
            </a:solidFill>
            <a:prstDash val="solid"/>
          </a:ln>
        </p:spPr>
      </p:sp>
      <p:sp>
        <p:nvSpPr>
          <p:cNvPr id="17" name="Text 15"/>
          <p:cNvSpPr/>
          <p:nvPr/>
        </p:nvSpPr>
        <p:spPr>
          <a:xfrm>
            <a:off x="7195125" y="3772972"/>
            <a:ext cx="240149" cy="300276"/>
          </a:xfrm>
          <a:prstGeom prst="rect">
            <a:avLst/>
          </a:prstGeom>
          <a:noFill/>
          <a:ln/>
        </p:spPr>
        <p:txBody>
          <a:bodyPr wrap="none" lIns="0" tIns="0" rIns="0" bIns="0" rtlCol="0" anchor="t"/>
          <a:lstStyle/>
          <a:p>
            <a:pPr algn="ctr" indent="0" marL="0">
              <a:lnSpc>
                <a:spcPts val="1850"/>
              </a:lnSpc>
              <a:buNone/>
            </a:pPr>
            <a:r>
              <a:rPr lang="en-US" sz="1850" dirty="0">
                <a:solidFill>
                  <a:srgbClr val="E2E6E9"/>
                </a:solidFill>
                <a:latin typeface="Merriweather" pitchFamily="34" charset="0"/>
                <a:ea typeface="Merriweather" pitchFamily="34" charset="-122"/>
                <a:cs typeface="Merriweather" pitchFamily="34" charset="-120"/>
              </a:rPr>
              <a:t>3</a:t>
            </a:r>
            <a:endParaRPr lang="en-US" sz="1850" dirty="0"/>
          </a:p>
        </p:txBody>
      </p:sp>
      <p:sp>
        <p:nvSpPr>
          <p:cNvPr id="18" name="Text 16"/>
          <p:cNvSpPr/>
          <p:nvPr/>
        </p:nvSpPr>
        <p:spPr>
          <a:xfrm>
            <a:off x="4512588" y="3797975"/>
            <a:ext cx="2001917" cy="250150"/>
          </a:xfrm>
          <a:prstGeom prst="rect">
            <a:avLst/>
          </a:prstGeom>
          <a:noFill/>
          <a:ln/>
        </p:spPr>
        <p:txBody>
          <a:bodyPr wrap="none" lIns="0" tIns="0" rIns="0" bIns="0" rtlCol="0" anchor="t"/>
          <a:lstStyle/>
          <a:p>
            <a:pPr algn="r" indent="0" marL="0">
              <a:lnSpc>
                <a:spcPts val="1950"/>
              </a:lnSpc>
              <a:buNone/>
            </a:pPr>
            <a:r>
              <a:rPr lang="en-US" sz="1550" dirty="0">
                <a:solidFill>
                  <a:srgbClr val="E2E6E9"/>
                </a:solidFill>
                <a:latin typeface="Merriweather" pitchFamily="34" charset="0"/>
                <a:ea typeface="Merriweather" pitchFamily="34" charset="-122"/>
                <a:cs typeface="Merriweather" pitchFamily="34" charset="-120"/>
              </a:rPr>
              <a:t>Problem Structure</a:t>
            </a:r>
            <a:endParaRPr lang="en-US" sz="1550" dirty="0"/>
          </a:p>
        </p:txBody>
      </p:sp>
      <p:sp>
        <p:nvSpPr>
          <p:cNvPr id="19" name="Text 17"/>
          <p:cNvSpPr/>
          <p:nvPr/>
        </p:nvSpPr>
        <p:spPr>
          <a:xfrm>
            <a:off x="560546" y="4144208"/>
            <a:ext cx="5953958" cy="256223"/>
          </a:xfrm>
          <a:prstGeom prst="rect">
            <a:avLst/>
          </a:prstGeom>
          <a:noFill/>
          <a:ln/>
        </p:spPr>
        <p:txBody>
          <a:bodyPr wrap="none" lIns="0" tIns="0" rIns="0" bIns="0" rtlCol="0" anchor="t"/>
          <a:lstStyle/>
          <a:p>
            <a:pPr algn="r"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Is the problem clearly defined?</a:t>
            </a:r>
            <a:endParaRPr lang="en-US" sz="1250" dirty="0"/>
          </a:p>
        </p:txBody>
      </p:sp>
      <p:sp>
        <p:nvSpPr>
          <p:cNvPr id="20" name="Shape 18"/>
          <p:cNvSpPr/>
          <p:nvPr/>
        </p:nvSpPr>
        <p:spPr>
          <a:xfrm>
            <a:off x="7472482" y="4739997"/>
            <a:ext cx="480417" cy="22860"/>
          </a:xfrm>
          <a:prstGeom prst="roundRect">
            <a:avLst>
              <a:gd name="adj" fmla="val 294262"/>
            </a:avLst>
          </a:prstGeom>
          <a:solidFill>
            <a:srgbClr val="194A99"/>
          </a:solidFill>
          <a:ln/>
        </p:spPr>
      </p:sp>
      <p:sp>
        <p:nvSpPr>
          <p:cNvPr id="21" name="Shape 19"/>
          <p:cNvSpPr/>
          <p:nvPr/>
        </p:nvSpPr>
        <p:spPr>
          <a:xfrm>
            <a:off x="7135058" y="4571286"/>
            <a:ext cx="360283" cy="360283"/>
          </a:xfrm>
          <a:prstGeom prst="roundRect">
            <a:avLst>
              <a:gd name="adj" fmla="val 18671"/>
            </a:avLst>
          </a:prstGeom>
          <a:solidFill>
            <a:srgbClr val="003180"/>
          </a:solidFill>
          <a:ln w="7620">
            <a:solidFill>
              <a:srgbClr val="194A99"/>
            </a:solidFill>
            <a:prstDash val="solid"/>
          </a:ln>
        </p:spPr>
      </p:sp>
      <p:sp>
        <p:nvSpPr>
          <p:cNvPr id="22" name="Text 20"/>
          <p:cNvSpPr/>
          <p:nvPr/>
        </p:nvSpPr>
        <p:spPr>
          <a:xfrm>
            <a:off x="7195125" y="4601289"/>
            <a:ext cx="240149" cy="300276"/>
          </a:xfrm>
          <a:prstGeom prst="rect">
            <a:avLst/>
          </a:prstGeom>
          <a:noFill/>
          <a:ln/>
        </p:spPr>
        <p:txBody>
          <a:bodyPr wrap="none" lIns="0" tIns="0" rIns="0" bIns="0" rtlCol="0" anchor="t"/>
          <a:lstStyle/>
          <a:p>
            <a:pPr algn="ctr" indent="0" marL="0">
              <a:lnSpc>
                <a:spcPts val="1850"/>
              </a:lnSpc>
              <a:buNone/>
            </a:pPr>
            <a:r>
              <a:rPr lang="en-US" sz="1850" dirty="0">
                <a:solidFill>
                  <a:srgbClr val="E2E6E9"/>
                </a:solidFill>
                <a:latin typeface="Merriweather" pitchFamily="34" charset="0"/>
                <a:ea typeface="Merriweather" pitchFamily="34" charset="-122"/>
                <a:cs typeface="Merriweather" pitchFamily="34" charset="-120"/>
              </a:rPr>
              <a:t>4</a:t>
            </a:r>
            <a:endParaRPr lang="en-US" sz="1850" dirty="0"/>
          </a:p>
        </p:txBody>
      </p:sp>
      <p:sp>
        <p:nvSpPr>
          <p:cNvPr id="23" name="Text 21"/>
          <p:cNvSpPr/>
          <p:nvPr/>
        </p:nvSpPr>
        <p:spPr>
          <a:xfrm>
            <a:off x="8115895" y="4626293"/>
            <a:ext cx="2260163" cy="250150"/>
          </a:xfrm>
          <a:prstGeom prst="rect">
            <a:avLst/>
          </a:prstGeom>
          <a:noFill/>
          <a:ln/>
        </p:spPr>
        <p:txBody>
          <a:bodyPr wrap="none" lIns="0" tIns="0" rIns="0" bIns="0" rtlCol="0" anchor="t"/>
          <a:lstStyle/>
          <a:p>
            <a:pPr algn="l" indent="0" marL="0">
              <a:lnSpc>
                <a:spcPts val="1950"/>
              </a:lnSpc>
              <a:buNone/>
            </a:pPr>
            <a:r>
              <a:rPr lang="en-US" sz="1550" dirty="0">
                <a:solidFill>
                  <a:srgbClr val="E2E6E9"/>
                </a:solidFill>
                <a:latin typeface="Merriweather" pitchFamily="34" charset="0"/>
                <a:ea typeface="Merriweather" pitchFamily="34" charset="-122"/>
                <a:cs typeface="Merriweather" pitchFamily="34" charset="-120"/>
              </a:rPr>
              <a:t>Acceptance Importance</a:t>
            </a:r>
            <a:endParaRPr lang="en-US" sz="1550" dirty="0"/>
          </a:p>
        </p:txBody>
      </p:sp>
      <p:sp>
        <p:nvSpPr>
          <p:cNvPr id="24" name="Text 22"/>
          <p:cNvSpPr/>
          <p:nvPr/>
        </p:nvSpPr>
        <p:spPr>
          <a:xfrm>
            <a:off x="8115895" y="4972526"/>
            <a:ext cx="5953958" cy="256223"/>
          </a:xfrm>
          <a:prstGeom prst="rect">
            <a:avLst/>
          </a:prstGeom>
          <a:noFill/>
          <a:ln/>
        </p:spPr>
        <p:txBody>
          <a:bodyPr wrap="none" lIns="0" tIns="0" rIns="0" bIns="0" rtlCol="0" anchor="t"/>
          <a:lstStyle/>
          <a:p>
            <a:pPr algn="l"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Is follower buy-in crucial?</a:t>
            </a:r>
            <a:endParaRPr lang="en-US" sz="1250" dirty="0"/>
          </a:p>
        </p:txBody>
      </p:sp>
      <p:sp>
        <p:nvSpPr>
          <p:cNvPr id="25" name="Shape 23"/>
          <p:cNvSpPr/>
          <p:nvPr/>
        </p:nvSpPr>
        <p:spPr>
          <a:xfrm>
            <a:off x="6677501" y="5568315"/>
            <a:ext cx="480417" cy="22860"/>
          </a:xfrm>
          <a:prstGeom prst="roundRect">
            <a:avLst>
              <a:gd name="adj" fmla="val 294262"/>
            </a:avLst>
          </a:prstGeom>
          <a:solidFill>
            <a:srgbClr val="194A99"/>
          </a:solidFill>
          <a:ln/>
        </p:spPr>
      </p:sp>
      <p:sp>
        <p:nvSpPr>
          <p:cNvPr id="26" name="Shape 24"/>
          <p:cNvSpPr/>
          <p:nvPr/>
        </p:nvSpPr>
        <p:spPr>
          <a:xfrm>
            <a:off x="7135058" y="5399603"/>
            <a:ext cx="360283" cy="360283"/>
          </a:xfrm>
          <a:prstGeom prst="roundRect">
            <a:avLst>
              <a:gd name="adj" fmla="val 18671"/>
            </a:avLst>
          </a:prstGeom>
          <a:solidFill>
            <a:srgbClr val="003180"/>
          </a:solidFill>
          <a:ln w="7620">
            <a:solidFill>
              <a:srgbClr val="194A99"/>
            </a:solidFill>
            <a:prstDash val="solid"/>
          </a:ln>
        </p:spPr>
      </p:sp>
      <p:sp>
        <p:nvSpPr>
          <p:cNvPr id="27" name="Text 25"/>
          <p:cNvSpPr/>
          <p:nvPr/>
        </p:nvSpPr>
        <p:spPr>
          <a:xfrm>
            <a:off x="7195125" y="5429607"/>
            <a:ext cx="240149" cy="300276"/>
          </a:xfrm>
          <a:prstGeom prst="rect">
            <a:avLst/>
          </a:prstGeom>
          <a:noFill/>
          <a:ln/>
        </p:spPr>
        <p:txBody>
          <a:bodyPr wrap="none" lIns="0" tIns="0" rIns="0" bIns="0" rtlCol="0" anchor="t"/>
          <a:lstStyle/>
          <a:p>
            <a:pPr algn="ctr" indent="0" marL="0">
              <a:lnSpc>
                <a:spcPts val="1850"/>
              </a:lnSpc>
              <a:buNone/>
            </a:pPr>
            <a:r>
              <a:rPr lang="en-US" sz="1850" dirty="0">
                <a:solidFill>
                  <a:srgbClr val="E2E6E9"/>
                </a:solidFill>
                <a:latin typeface="Merriweather" pitchFamily="34" charset="0"/>
                <a:ea typeface="Merriweather" pitchFamily="34" charset="-122"/>
                <a:cs typeface="Merriweather" pitchFamily="34" charset="-120"/>
              </a:rPr>
              <a:t>5</a:t>
            </a:r>
            <a:endParaRPr lang="en-US" sz="1850" dirty="0"/>
          </a:p>
        </p:txBody>
      </p:sp>
      <p:sp>
        <p:nvSpPr>
          <p:cNvPr id="28" name="Text 26"/>
          <p:cNvSpPr/>
          <p:nvPr/>
        </p:nvSpPr>
        <p:spPr>
          <a:xfrm>
            <a:off x="4512588" y="5454610"/>
            <a:ext cx="2001917" cy="250150"/>
          </a:xfrm>
          <a:prstGeom prst="rect">
            <a:avLst/>
          </a:prstGeom>
          <a:noFill/>
          <a:ln/>
        </p:spPr>
        <p:txBody>
          <a:bodyPr wrap="none" lIns="0" tIns="0" rIns="0" bIns="0" rtlCol="0" anchor="t"/>
          <a:lstStyle/>
          <a:p>
            <a:pPr algn="r" indent="0" marL="0">
              <a:lnSpc>
                <a:spcPts val="1950"/>
              </a:lnSpc>
              <a:buNone/>
            </a:pPr>
            <a:r>
              <a:rPr lang="en-US" sz="1550" dirty="0">
                <a:solidFill>
                  <a:srgbClr val="E2E6E9"/>
                </a:solidFill>
                <a:latin typeface="Merriweather" pitchFamily="34" charset="0"/>
                <a:ea typeface="Merriweather" pitchFamily="34" charset="-122"/>
                <a:cs typeface="Merriweather" pitchFamily="34" charset="-120"/>
              </a:rPr>
              <a:t>Goal Congruence</a:t>
            </a:r>
            <a:endParaRPr lang="en-US" sz="1550" dirty="0"/>
          </a:p>
        </p:txBody>
      </p:sp>
      <p:sp>
        <p:nvSpPr>
          <p:cNvPr id="29" name="Text 27"/>
          <p:cNvSpPr/>
          <p:nvPr/>
        </p:nvSpPr>
        <p:spPr>
          <a:xfrm>
            <a:off x="560546" y="5800844"/>
            <a:ext cx="5953958" cy="256223"/>
          </a:xfrm>
          <a:prstGeom prst="rect">
            <a:avLst/>
          </a:prstGeom>
          <a:noFill/>
          <a:ln/>
        </p:spPr>
        <p:txBody>
          <a:bodyPr wrap="none" lIns="0" tIns="0" rIns="0" bIns="0" rtlCol="0" anchor="t"/>
          <a:lstStyle/>
          <a:p>
            <a:pPr algn="r"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Do followers share organisational goals?</a:t>
            </a:r>
            <a:endParaRPr lang="en-US" sz="1250" dirty="0"/>
          </a:p>
        </p:txBody>
      </p:sp>
      <p:sp>
        <p:nvSpPr>
          <p:cNvPr id="30" name="Text 28"/>
          <p:cNvSpPr/>
          <p:nvPr/>
        </p:nvSpPr>
        <p:spPr>
          <a:xfrm>
            <a:off x="800695" y="7096244"/>
            <a:ext cx="13269158" cy="512445"/>
          </a:xfrm>
          <a:prstGeom prst="rect">
            <a:avLst/>
          </a:prstGeom>
          <a:noFill/>
          <a:ln/>
        </p:spPr>
        <p:txBody>
          <a:bodyPr wrap="square" lIns="0" tIns="0" rIns="0" bIns="0" rtlCol="0" anchor="t"/>
          <a:lstStyle/>
          <a:p>
            <a:pPr algn="l" indent="0" marL="0">
              <a:lnSpc>
                <a:spcPts val="2000"/>
              </a:lnSpc>
              <a:buNone/>
            </a:pPr>
            <a:r>
              <a:rPr lang="en-US" sz="1250" dirty="0">
                <a:solidFill>
                  <a:srgbClr val="E2E6E9"/>
                </a:solidFill>
                <a:latin typeface="Merriweather" pitchFamily="34" charset="0"/>
                <a:ea typeface="Merriweather" pitchFamily="34" charset="-122"/>
                <a:cs typeface="Merriweather" pitchFamily="34" charset="-120"/>
              </a:rPr>
              <a:t>The model's strength lies in its systematic approach: by answering diagnostic questions, leaders can confidently choose between autocratic, consultative, and group decision styles, enhancing both decision effectiveness and follower commitment to implementation.</a:t>
            </a:r>
            <a:endParaRPr lang="en-US" sz="1250" dirty="0"/>
          </a:p>
        </p:txBody>
      </p:sp>
      <p:sp>
        <p:nvSpPr>
          <p:cNvPr id="31" name="Shape 29"/>
          <p:cNvSpPr/>
          <p:nvPr/>
        </p:nvSpPr>
        <p:spPr>
          <a:xfrm>
            <a:off x="560546" y="6916103"/>
            <a:ext cx="22860" cy="872728"/>
          </a:xfrm>
          <a:prstGeom prst="rect">
            <a:avLst/>
          </a:prstGeom>
          <a:solidFill>
            <a:srgbClr val="609DFF"/>
          </a:solidFill>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863798" y="2732961"/>
            <a:ext cx="7416403" cy="2763679"/>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Decision trees provide visual clarity for navigating the Normative Decision Model. Each branch represents a diagnostic question, leading leaders through a logical progression to the most appropriate decision style. This structured approach reduces ambiguity and increases consistency in leadership decision-making processes across varying situations.</a:t>
            </a:r>
            <a:endParaRPr lang="en-US" sz="1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350198" y="2957870"/>
            <a:ext cx="7416403" cy="2313861"/>
          </a:xfrm>
          <a:prstGeom prst="rect">
            <a:avLst/>
          </a:prstGeom>
          <a:noFill/>
          <a:ln/>
        </p:spPr>
        <p:txBody>
          <a:bodyPr wrap="squar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Chapter 4: Applying Contingency Theory Today</a:t>
            </a:r>
            <a:endParaRPr lang="en-US" sz="4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863798" y="1181338"/>
            <a:ext cx="11201638" cy="771287"/>
          </a:xfrm>
          <a:prstGeom prst="rect">
            <a:avLst/>
          </a:prstGeom>
          <a:noFill/>
          <a:ln/>
        </p:spPr>
        <p:txBody>
          <a:bodyPr wrap="none" lIns="0" tIns="0" rIns="0" bIns="0" rtlCol="0" anchor="t"/>
          <a:lstStyle/>
          <a:p>
            <a:pPr algn="l" indent="0" marL="0">
              <a:lnSpc>
                <a:spcPts val="6050"/>
              </a:lnSpc>
              <a:buNone/>
            </a:pPr>
            <a:r>
              <a:rPr lang="en-US" sz="4850" dirty="0">
                <a:solidFill>
                  <a:srgbClr val="F5F0F0"/>
                </a:solidFill>
                <a:latin typeface="Merriweather" pitchFamily="34" charset="0"/>
                <a:ea typeface="Merriweather" pitchFamily="34" charset="-122"/>
                <a:cs typeface="Merriweather" pitchFamily="34" charset="-120"/>
              </a:rPr>
              <a:t>Benefits of Contingency Management</a:t>
            </a:r>
            <a:endParaRPr lang="en-US" sz="4850" dirty="0"/>
          </a:p>
        </p:txBody>
      </p:sp>
      <p:sp>
        <p:nvSpPr>
          <p:cNvPr id="3" name="Text 1"/>
          <p:cNvSpPr/>
          <p:nvPr/>
        </p:nvSpPr>
        <p:spPr>
          <a:xfrm>
            <a:off x="863798" y="2693075"/>
            <a:ext cx="3904655" cy="385524"/>
          </a:xfrm>
          <a:prstGeom prst="rect">
            <a:avLst/>
          </a:prstGeom>
          <a:noFill/>
          <a:ln/>
        </p:spPr>
        <p:txBody>
          <a:bodyPr wrap="none" lIns="0" tIns="0" rIns="0" bIns="0" rtlCol="0" anchor="t"/>
          <a:lstStyle/>
          <a:p>
            <a:pPr algn="l" indent="0" marL="0">
              <a:lnSpc>
                <a:spcPts val="3000"/>
              </a:lnSpc>
              <a:buNone/>
            </a:pPr>
            <a:r>
              <a:rPr lang="en-US" sz="2400" dirty="0">
                <a:solidFill>
                  <a:srgbClr val="E2E6E9"/>
                </a:solidFill>
                <a:latin typeface="Merriweather" pitchFamily="34" charset="0"/>
                <a:ea typeface="Merriweather" pitchFamily="34" charset="-122"/>
                <a:cs typeface="Merriweather" pitchFamily="34" charset="-120"/>
              </a:rPr>
              <a:t>Enhanced Responsiveness</a:t>
            </a:r>
            <a:endParaRPr lang="en-US" sz="2400" dirty="0"/>
          </a:p>
        </p:txBody>
      </p:sp>
      <p:sp>
        <p:nvSpPr>
          <p:cNvPr id="4" name="Text 2"/>
          <p:cNvSpPr/>
          <p:nvPr/>
        </p:nvSpPr>
        <p:spPr>
          <a:xfrm>
            <a:off x="863798" y="3226594"/>
            <a:ext cx="4095274" cy="2368868"/>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Organisations equipped with contingency thinking can pivot quickly when unexpected events occur, maintaining effectiveness across diverse and dynamic circumstances.</a:t>
            </a:r>
            <a:endParaRPr lang="en-US" sz="1900" dirty="0"/>
          </a:p>
        </p:txBody>
      </p:sp>
      <p:sp>
        <p:nvSpPr>
          <p:cNvPr id="5" name="Text 3"/>
          <p:cNvSpPr/>
          <p:nvPr/>
        </p:nvSpPr>
        <p:spPr>
          <a:xfrm>
            <a:off x="5267563" y="2693075"/>
            <a:ext cx="4095274" cy="771049"/>
          </a:xfrm>
          <a:prstGeom prst="rect">
            <a:avLst/>
          </a:prstGeom>
          <a:noFill/>
          <a:ln/>
        </p:spPr>
        <p:txBody>
          <a:bodyPr wrap="square" lIns="0" tIns="0" rIns="0" bIns="0" rtlCol="0" anchor="t"/>
          <a:lstStyle/>
          <a:p>
            <a:pPr algn="l" indent="0" marL="0">
              <a:lnSpc>
                <a:spcPts val="3000"/>
              </a:lnSpc>
              <a:buNone/>
            </a:pPr>
            <a:r>
              <a:rPr lang="en-US" sz="2400" dirty="0">
                <a:solidFill>
                  <a:srgbClr val="E2E6E9"/>
                </a:solidFill>
                <a:latin typeface="Merriweather" pitchFamily="34" charset="0"/>
                <a:ea typeface="Merriweather" pitchFamily="34" charset="-122"/>
                <a:cs typeface="Merriweather" pitchFamily="34" charset="-120"/>
              </a:rPr>
              <a:t>Improved Risk Management</a:t>
            </a:r>
            <a:endParaRPr lang="en-US" sz="2400" dirty="0"/>
          </a:p>
        </p:txBody>
      </p:sp>
      <p:sp>
        <p:nvSpPr>
          <p:cNvPr id="6" name="Text 4"/>
          <p:cNvSpPr/>
          <p:nvPr/>
        </p:nvSpPr>
        <p:spPr>
          <a:xfrm>
            <a:off x="5267563" y="3612118"/>
            <a:ext cx="4095274" cy="2368868"/>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By preparing alternative plans and developing flexible leadership capabilities, organisations mitigate risks and handle disruptions with greater confidence and competence.</a:t>
            </a:r>
            <a:endParaRPr lang="en-US" sz="1900" dirty="0"/>
          </a:p>
        </p:txBody>
      </p:sp>
      <p:sp>
        <p:nvSpPr>
          <p:cNvPr id="7" name="Text 5"/>
          <p:cNvSpPr/>
          <p:nvPr/>
        </p:nvSpPr>
        <p:spPr>
          <a:xfrm>
            <a:off x="9671328" y="2693075"/>
            <a:ext cx="3535561" cy="385524"/>
          </a:xfrm>
          <a:prstGeom prst="rect">
            <a:avLst/>
          </a:prstGeom>
          <a:noFill/>
          <a:ln/>
        </p:spPr>
        <p:txBody>
          <a:bodyPr wrap="none" lIns="0" tIns="0" rIns="0" bIns="0" rtlCol="0" anchor="t"/>
          <a:lstStyle/>
          <a:p>
            <a:pPr algn="l" indent="0" marL="0">
              <a:lnSpc>
                <a:spcPts val="3000"/>
              </a:lnSpc>
              <a:buNone/>
            </a:pPr>
            <a:r>
              <a:rPr lang="en-US" sz="2400" dirty="0">
                <a:solidFill>
                  <a:srgbClr val="E2E6E9"/>
                </a:solidFill>
                <a:latin typeface="Merriweather" pitchFamily="34" charset="0"/>
                <a:ea typeface="Merriweather" pitchFamily="34" charset="-122"/>
                <a:cs typeface="Merriweather" pitchFamily="34" charset="-120"/>
              </a:rPr>
              <a:t>Optimised Performance</a:t>
            </a:r>
            <a:endParaRPr lang="en-US" sz="2400" dirty="0"/>
          </a:p>
        </p:txBody>
      </p:sp>
      <p:sp>
        <p:nvSpPr>
          <p:cNvPr id="8" name="Text 6"/>
          <p:cNvSpPr/>
          <p:nvPr/>
        </p:nvSpPr>
        <p:spPr>
          <a:xfrm>
            <a:off x="9671328" y="3226594"/>
            <a:ext cx="4095274" cy="2368868"/>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Fitting leadership style precisely to context maximises team productivity, engagement, and overall performance. The right approach at the right time yields superior results.</a:t>
            </a:r>
            <a:endParaRPr lang="en-US" sz="1900" dirty="0"/>
          </a:p>
        </p:txBody>
      </p:sp>
      <p:sp>
        <p:nvSpPr>
          <p:cNvPr id="9" name="Text 7"/>
          <p:cNvSpPr/>
          <p:nvPr/>
        </p:nvSpPr>
        <p:spPr>
          <a:xfrm>
            <a:off x="863798" y="6258639"/>
            <a:ext cx="12902803" cy="789622"/>
          </a:xfrm>
          <a:prstGeom prst="rect">
            <a:avLst/>
          </a:prstGeom>
          <a:noFill/>
          <a:ln/>
        </p:spPr>
        <p:txBody>
          <a:bodyPr wrap="square" lIns="0" tIns="0" rIns="0" bIns="0" rtlCol="0" anchor="t"/>
          <a:lstStyle/>
          <a:p>
            <a:pPr algn="l" indent="0" marL="0">
              <a:lnSpc>
                <a:spcPts val="3100"/>
              </a:lnSpc>
              <a:buNone/>
            </a:pPr>
            <a:r>
              <a:rPr lang="en-US" sz="1900" dirty="0">
                <a:solidFill>
                  <a:srgbClr val="E2E6E9"/>
                </a:solidFill>
                <a:latin typeface="Merriweather" pitchFamily="34" charset="0"/>
                <a:ea typeface="Merriweather" pitchFamily="34" charset="-122"/>
                <a:cs typeface="Merriweather" pitchFamily="34" charset="-120"/>
              </a:rPr>
              <a:t>Contingency management transforms leadership from a rigid set of rules into a sophisticated, adaptive practice that responds intelligently to the unique demands of each situation, team, and challenge.</a:t>
            </a:r>
            <a:endParaRPr lang="en-US" sz="1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784741" y="788908"/>
            <a:ext cx="6979563" cy="700683"/>
          </a:xfrm>
          <a:prstGeom prst="rect">
            <a:avLst/>
          </a:prstGeom>
          <a:noFill/>
          <a:ln/>
        </p:spPr>
        <p:txBody>
          <a:bodyPr wrap="none" lIns="0" tIns="0" rIns="0" bIns="0" rtlCol="0" anchor="t"/>
          <a:lstStyle/>
          <a:p>
            <a:pPr algn="l" indent="0" marL="0">
              <a:lnSpc>
                <a:spcPts val="5500"/>
              </a:lnSpc>
              <a:buNone/>
            </a:pPr>
            <a:r>
              <a:rPr lang="en-US" sz="4400" dirty="0">
                <a:solidFill>
                  <a:srgbClr val="F5F0F0"/>
                </a:solidFill>
                <a:latin typeface="Merriweather" pitchFamily="34" charset="0"/>
                <a:ea typeface="Merriweather" pitchFamily="34" charset="-122"/>
                <a:cs typeface="Merriweather" pitchFamily="34" charset="-120"/>
              </a:rPr>
              <a:t>Challenges and Criticisms</a:t>
            </a:r>
            <a:endParaRPr lang="en-US" sz="4400" dirty="0"/>
          </a:p>
        </p:txBody>
      </p:sp>
      <p:sp>
        <p:nvSpPr>
          <p:cNvPr id="3" name="Text 1"/>
          <p:cNvSpPr/>
          <p:nvPr/>
        </p:nvSpPr>
        <p:spPr>
          <a:xfrm>
            <a:off x="784741" y="2050018"/>
            <a:ext cx="5968246" cy="420410"/>
          </a:xfrm>
          <a:prstGeom prst="rect">
            <a:avLst/>
          </a:prstGeom>
          <a:noFill/>
          <a:ln/>
        </p:spPr>
        <p:txBody>
          <a:bodyPr wrap="none" lIns="0" tIns="0" rIns="0" bIns="0" rtlCol="0" anchor="t"/>
          <a:lstStyle/>
          <a:p>
            <a:pPr algn="l" indent="0" marL="0">
              <a:lnSpc>
                <a:spcPts val="3300"/>
              </a:lnSpc>
              <a:buNone/>
            </a:pPr>
            <a:r>
              <a:rPr lang="en-US" sz="2600" dirty="0">
                <a:solidFill>
                  <a:srgbClr val="F5F0F0"/>
                </a:solidFill>
                <a:latin typeface="Merriweather" pitchFamily="34" charset="0"/>
                <a:ea typeface="Merriweather" pitchFamily="34" charset="-122"/>
                <a:cs typeface="Merriweather" pitchFamily="34" charset="-120"/>
              </a:rPr>
              <a:t>Practical Implementation Challenges</a:t>
            </a:r>
            <a:endParaRPr lang="en-US" sz="2600" dirty="0"/>
          </a:p>
        </p:txBody>
      </p:sp>
      <p:sp>
        <p:nvSpPr>
          <p:cNvPr id="4" name="Text 2"/>
          <p:cNvSpPr/>
          <p:nvPr/>
        </p:nvSpPr>
        <p:spPr>
          <a:xfrm>
            <a:off x="784741" y="2694623"/>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Identifying all relevant contingencies proves complex and time-consuming in practice</a:t>
            </a:r>
            <a:endParaRPr lang="en-US" sz="1750" dirty="0"/>
          </a:p>
        </p:txBody>
      </p:sp>
      <p:sp>
        <p:nvSpPr>
          <p:cNvPr id="5" name="Text 3"/>
          <p:cNvSpPr/>
          <p:nvPr/>
        </p:nvSpPr>
        <p:spPr>
          <a:xfrm>
            <a:off x="784741" y="3490317"/>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Leaders must possess exceptional diagnostic skills to accurately assess situations</a:t>
            </a:r>
            <a:endParaRPr lang="en-US" sz="1750" dirty="0"/>
          </a:p>
        </p:txBody>
      </p:sp>
      <p:sp>
        <p:nvSpPr>
          <p:cNvPr id="6" name="Text 4"/>
          <p:cNvSpPr/>
          <p:nvPr/>
        </p:nvSpPr>
        <p:spPr>
          <a:xfrm>
            <a:off x="784741" y="4286012"/>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Adapting behaviour flexibly requires significant self-awareness and behavioural range</a:t>
            </a:r>
            <a:endParaRPr lang="en-US" sz="1750" dirty="0"/>
          </a:p>
        </p:txBody>
      </p:sp>
      <p:sp>
        <p:nvSpPr>
          <p:cNvPr id="7" name="Text 5"/>
          <p:cNvSpPr/>
          <p:nvPr/>
        </p:nvSpPr>
        <p:spPr>
          <a:xfrm>
            <a:off x="784741" y="5081707"/>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Without deep situational understanding, leaders may misapply the models</a:t>
            </a:r>
            <a:endParaRPr lang="en-US" sz="1750" dirty="0"/>
          </a:p>
        </p:txBody>
      </p:sp>
      <p:sp>
        <p:nvSpPr>
          <p:cNvPr id="8" name="Text 6"/>
          <p:cNvSpPr/>
          <p:nvPr/>
        </p:nvSpPr>
        <p:spPr>
          <a:xfrm>
            <a:off x="7596307" y="2050018"/>
            <a:ext cx="3580567" cy="420410"/>
          </a:xfrm>
          <a:prstGeom prst="rect">
            <a:avLst/>
          </a:prstGeom>
          <a:noFill/>
          <a:ln/>
        </p:spPr>
        <p:txBody>
          <a:bodyPr wrap="none" lIns="0" tIns="0" rIns="0" bIns="0" rtlCol="0" anchor="t"/>
          <a:lstStyle/>
          <a:p>
            <a:pPr algn="l" indent="0" marL="0">
              <a:lnSpc>
                <a:spcPts val="3300"/>
              </a:lnSpc>
              <a:buNone/>
            </a:pPr>
            <a:r>
              <a:rPr lang="en-US" sz="2600" dirty="0">
                <a:solidFill>
                  <a:srgbClr val="F5F0F0"/>
                </a:solidFill>
                <a:latin typeface="Merriweather" pitchFamily="34" charset="0"/>
                <a:ea typeface="Merriweather" pitchFamily="34" charset="-122"/>
                <a:cs typeface="Merriweather" pitchFamily="34" charset="-120"/>
              </a:rPr>
              <a:t>Theoretical Criticisms</a:t>
            </a:r>
            <a:endParaRPr lang="en-US" sz="2600" dirty="0"/>
          </a:p>
        </p:txBody>
      </p:sp>
      <p:sp>
        <p:nvSpPr>
          <p:cNvPr id="9" name="Text 7"/>
          <p:cNvSpPr/>
          <p:nvPr/>
        </p:nvSpPr>
        <p:spPr>
          <a:xfrm>
            <a:off x="7596307" y="2694623"/>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Some researchers argue the models oversimplify complex leadership dynamics</a:t>
            </a:r>
            <a:endParaRPr lang="en-US" sz="1750" dirty="0"/>
          </a:p>
        </p:txBody>
      </p:sp>
      <p:sp>
        <p:nvSpPr>
          <p:cNvPr id="10" name="Text 8"/>
          <p:cNvSpPr/>
          <p:nvPr/>
        </p:nvSpPr>
        <p:spPr>
          <a:xfrm>
            <a:off x="7596307" y="3490317"/>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Measuring situational variables reliably remains methodologically challenging</a:t>
            </a:r>
            <a:endParaRPr lang="en-US" sz="1750" dirty="0"/>
          </a:p>
        </p:txBody>
      </p:sp>
      <p:sp>
        <p:nvSpPr>
          <p:cNvPr id="11" name="Text 9"/>
          <p:cNvSpPr/>
          <p:nvPr/>
        </p:nvSpPr>
        <p:spPr>
          <a:xfrm>
            <a:off x="7596307" y="4286012"/>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Limited guidance on how leaders develop the flexibility to adapt effectively</a:t>
            </a:r>
            <a:endParaRPr lang="en-US" sz="1750" dirty="0"/>
          </a:p>
        </p:txBody>
      </p:sp>
      <p:sp>
        <p:nvSpPr>
          <p:cNvPr id="12" name="Text 10"/>
          <p:cNvSpPr/>
          <p:nvPr/>
        </p:nvSpPr>
        <p:spPr>
          <a:xfrm>
            <a:off x="7596307" y="5081707"/>
            <a:ext cx="6256973" cy="717233"/>
          </a:xfrm>
          <a:prstGeom prst="rect">
            <a:avLst/>
          </a:prstGeom>
          <a:noFill/>
          <a:ln/>
        </p:spPr>
        <p:txBody>
          <a:bodyPr wrap="square" lIns="0" tIns="0" rIns="0" bIns="0" rtlCol="0" anchor="t"/>
          <a:lstStyle/>
          <a:p>
            <a:pPr algn="l" marL="342900" indent="-342900">
              <a:lnSpc>
                <a:spcPts val="2800"/>
              </a:lnSpc>
              <a:buSzPct val="100000"/>
              <a:buChar char="•"/>
            </a:pPr>
            <a:r>
              <a:rPr lang="en-US" sz="1750" dirty="0">
                <a:solidFill>
                  <a:srgbClr val="E2E6E9"/>
                </a:solidFill>
                <a:latin typeface="Merriweather" pitchFamily="34" charset="0"/>
                <a:ea typeface="Merriweather" pitchFamily="34" charset="-122"/>
                <a:cs typeface="Merriweather" pitchFamily="34" charset="-120"/>
              </a:rPr>
              <a:t>Cultural and individual differences may affect model applicability</a:t>
            </a:r>
            <a:endParaRPr lang="en-US" sz="1750" dirty="0"/>
          </a:p>
        </p:txBody>
      </p:sp>
      <p:sp>
        <p:nvSpPr>
          <p:cNvPr id="13" name="Shape 11"/>
          <p:cNvSpPr/>
          <p:nvPr/>
        </p:nvSpPr>
        <p:spPr>
          <a:xfrm>
            <a:off x="784741" y="6129576"/>
            <a:ext cx="13060918" cy="1311116"/>
          </a:xfrm>
          <a:prstGeom prst="roundRect">
            <a:avLst>
              <a:gd name="adj" fmla="val 7183"/>
            </a:avLst>
          </a:prstGeom>
          <a:solidFill>
            <a:srgbClr val="001D4D"/>
          </a:solidFill>
          <a:ln/>
        </p:spPr>
      </p:sp>
      <p:pic>
        <p:nvPicPr>
          <p:cNvPr id="14" name="Image 0" descr="preencoded.png">    </p:cNvPr>
          <p:cNvPicPr>
            <a:picLocks noChangeAspect="1"/>
          </p:cNvPicPr>
          <p:nvPr/>
        </p:nvPicPr>
        <p:blipFill>
          <a:blip r:embed="rId1"/>
          <a:stretch>
            <a:fillRect/>
          </a:stretch>
        </p:blipFill>
        <p:spPr>
          <a:xfrm>
            <a:off x="1008936" y="6472595"/>
            <a:ext cx="280273" cy="224195"/>
          </a:xfrm>
          <a:prstGeom prst="rect">
            <a:avLst/>
          </a:prstGeom>
        </p:spPr>
      </p:pic>
      <p:sp>
        <p:nvSpPr>
          <p:cNvPr id="15" name="Text 12"/>
          <p:cNvSpPr/>
          <p:nvPr/>
        </p:nvSpPr>
        <p:spPr>
          <a:xfrm>
            <a:off x="1513403" y="6409730"/>
            <a:ext cx="12108061" cy="717233"/>
          </a:xfrm>
          <a:prstGeom prst="rect">
            <a:avLst/>
          </a:prstGeom>
          <a:noFill/>
          <a:ln/>
        </p:spPr>
        <p:txBody>
          <a:bodyPr wrap="square" lIns="0" tIns="0" rIns="0" bIns="0" rtlCol="0" anchor="t"/>
          <a:lstStyle/>
          <a:p>
            <a:pPr algn="l" indent="0" marL="0">
              <a:lnSpc>
                <a:spcPts val="2800"/>
              </a:lnSpc>
              <a:buNone/>
            </a:pPr>
            <a:r>
              <a:rPr lang="en-US" sz="1750" b="1" dirty="0">
                <a:solidFill>
                  <a:srgbClr val="FFFFFF"/>
                </a:solidFill>
                <a:latin typeface="Merriweather" pitchFamily="34" charset="0"/>
                <a:ea typeface="Merriweather" pitchFamily="34" charset="-122"/>
                <a:cs typeface="Merriweather" pitchFamily="34" charset="-120"/>
              </a:rPr>
              <a:t>Important Consideration:</a:t>
            </a:r>
            <a:pPr algn="l" indent="0" marL="0">
              <a:lnSpc>
                <a:spcPts val="2800"/>
              </a:lnSpc>
              <a:buNone/>
            </a:pPr>
            <a:r>
              <a:rPr lang="en-US" sz="1750" dirty="0">
                <a:solidFill>
                  <a:srgbClr val="FFFFFF"/>
                </a:solidFill>
                <a:latin typeface="Merriweather" pitchFamily="34" charset="0"/>
                <a:ea typeface="Merriweather" pitchFamily="34" charset="-122"/>
                <a:cs typeface="Merriweather" pitchFamily="34" charset="-120"/>
              </a:rPr>
              <a:t> Despite these challenges, contingency theory's core insight—that effective leadership requires situational fit—remains widely accepted and practically valuable across organisational contexts.</a:t>
            </a:r>
            <a:endParaRPr lang="en-US" sz="17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70905" y="449342"/>
            <a:ext cx="9578697" cy="509707"/>
          </a:xfrm>
          <a:prstGeom prst="rect">
            <a:avLst/>
          </a:prstGeom>
          <a:noFill/>
          <a:ln/>
        </p:spPr>
        <p:txBody>
          <a:bodyPr wrap="none" lIns="0" tIns="0" rIns="0" bIns="0" rtlCol="0" anchor="t"/>
          <a:lstStyle/>
          <a:p>
            <a:pPr algn="l" indent="0" marL="0">
              <a:lnSpc>
                <a:spcPts val="4000"/>
              </a:lnSpc>
              <a:buNone/>
            </a:pPr>
            <a:r>
              <a:rPr lang="en-US" sz="3200" dirty="0">
                <a:solidFill>
                  <a:srgbClr val="F5F0F0"/>
                </a:solidFill>
                <a:latin typeface="Merriweather" pitchFamily="34" charset="0"/>
                <a:ea typeface="Merriweather" pitchFamily="34" charset="-122"/>
                <a:cs typeface="Merriweather" pitchFamily="34" charset="-120"/>
              </a:rPr>
              <a:t>Real-World Example: Tesla's Adaptive Leadership</a:t>
            </a:r>
            <a:endParaRPr lang="en-US" sz="3200" dirty="0"/>
          </a:p>
        </p:txBody>
      </p:sp>
      <p:sp>
        <p:nvSpPr>
          <p:cNvPr id="3" name="Text 1"/>
          <p:cNvSpPr/>
          <p:nvPr/>
        </p:nvSpPr>
        <p:spPr>
          <a:xfrm>
            <a:off x="570905" y="1285280"/>
            <a:ext cx="13488591" cy="521970"/>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Elon Musk's leadership at Tesla exemplifies contingency theory in action. His approach shifts dramatically between directive and participative styles depending on project phase, market conditions, and technological challenges. This adaptive flexibility enables Tesla to navigate extraordinary complexity.</a:t>
            </a:r>
            <a:endParaRPr lang="en-US" sz="1250" dirty="0"/>
          </a:p>
        </p:txBody>
      </p:sp>
      <p:sp>
        <p:nvSpPr>
          <p:cNvPr id="4" name="Shape 2"/>
          <p:cNvSpPr/>
          <p:nvPr/>
        </p:nvSpPr>
        <p:spPr>
          <a:xfrm>
            <a:off x="7303770" y="1990725"/>
            <a:ext cx="22860" cy="5084088"/>
          </a:xfrm>
          <a:prstGeom prst="roundRect">
            <a:avLst>
              <a:gd name="adj" fmla="val 299704"/>
            </a:avLst>
          </a:prstGeom>
          <a:solidFill>
            <a:srgbClr val="194A99"/>
          </a:solidFill>
          <a:ln/>
        </p:spPr>
      </p:sp>
      <p:sp>
        <p:nvSpPr>
          <p:cNvPr id="5" name="Shape 3"/>
          <p:cNvSpPr/>
          <p:nvPr/>
        </p:nvSpPr>
        <p:spPr>
          <a:xfrm>
            <a:off x="548045" y="1990725"/>
            <a:ext cx="6744295" cy="1477208"/>
          </a:xfrm>
          <a:prstGeom prst="roundRect">
            <a:avLst>
              <a:gd name="adj" fmla="val 4638"/>
            </a:avLst>
          </a:prstGeom>
          <a:solidFill>
            <a:srgbClr val="003180"/>
          </a:solidFill>
          <a:ln w="7620">
            <a:solidFill>
              <a:srgbClr val="194A99"/>
            </a:solidFill>
            <a:prstDash val="solid"/>
          </a:ln>
        </p:spPr>
      </p:sp>
      <p:sp>
        <p:nvSpPr>
          <p:cNvPr id="6" name="Text 4"/>
          <p:cNvSpPr/>
          <p:nvPr/>
        </p:nvSpPr>
        <p:spPr>
          <a:xfrm>
            <a:off x="3855006" y="2161461"/>
            <a:ext cx="3274219" cy="254913"/>
          </a:xfrm>
          <a:prstGeom prst="rect">
            <a:avLst/>
          </a:prstGeom>
          <a:noFill/>
          <a:ln/>
        </p:spPr>
        <p:txBody>
          <a:bodyPr wrap="none" lIns="0" tIns="0" rIns="0" bIns="0" rtlCol="0" anchor="t"/>
          <a:lstStyle/>
          <a:p>
            <a:pPr algn="r"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Crisis Mode: Directive Leadership</a:t>
            </a:r>
            <a:endParaRPr lang="en-US" sz="1600" dirty="0"/>
          </a:p>
        </p:txBody>
      </p:sp>
      <p:sp>
        <p:nvSpPr>
          <p:cNvPr id="7" name="Text 5"/>
          <p:cNvSpPr/>
          <p:nvPr/>
        </p:nvSpPr>
        <p:spPr>
          <a:xfrm>
            <a:off x="718780" y="2514243"/>
            <a:ext cx="6410444" cy="782955"/>
          </a:xfrm>
          <a:prstGeom prst="rect">
            <a:avLst/>
          </a:prstGeom>
          <a:noFill/>
          <a:ln/>
        </p:spPr>
        <p:txBody>
          <a:bodyPr wrap="square" lIns="0" tIns="0" rIns="0" bIns="0" rtlCol="0" anchor="t"/>
          <a:lstStyle/>
          <a:p>
            <a:pPr algn="r"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During production bottlenecks and financial challenges, Musk adopts highly directive behaviour—personally managing factory floors, making rapid decisions, and maintaining tight control to ensure survival.</a:t>
            </a:r>
            <a:endParaRPr lang="en-US" sz="1250" dirty="0"/>
          </a:p>
        </p:txBody>
      </p:sp>
      <p:sp>
        <p:nvSpPr>
          <p:cNvPr id="8" name="Shape 6"/>
          <p:cNvSpPr/>
          <p:nvPr/>
        </p:nvSpPr>
        <p:spPr>
          <a:xfrm>
            <a:off x="7338060" y="3794165"/>
            <a:ext cx="6744295" cy="1477208"/>
          </a:xfrm>
          <a:prstGeom prst="rect">
            <a:avLst/>
          </a:prstGeom>
          <a:solidFill>
            <a:srgbClr val="003180"/>
          </a:solidFill>
          <a:ln w="7620">
            <a:solidFill>
              <a:srgbClr val="194A99"/>
            </a:solidFill>
            <a:prstDash val="solid"/>
          </a:ln>
        </p:spPr>
      </p:sp>
      <p:sp>
        <p:nvSpPr>
          <p:cNvPr id="9" name="Text 7"/>
          <p:cNvSpPr/>
          <p:nvPr/>
        </p:nvSpPr>
        <p:spPr>
          <a:xfrm>
            <a:off x="7501176" y="3964900"/>
            <a:ext cx="4186714" cy="254913"/>
          </a:xfrm>
          <a:prstGeom prst="rect">
            <a:avLst/>
          </a:prstGeom>
          <a:noFill/>
          <a:ln/>
        </p:spPr>
        <p:txBody>
          <a:bodyPr wrap="none" lIns="0" tIns="0" rIns="0" bIns="0" rtlCol="0" anchor="t"/>
          <a:lstStyle/>
          <a:p>
            <a:pPr algn="l"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Innovation Phase: Participative Leadership</a:t>
            </a:r>
            <a:endParaRPr lang="en-US" sz="1600" dirty="0"/>
          </a:p>
        </p:txBody>
      </p:sp>
      <p:sp>
        <p:nvSpPr>
          <p:cNvPr id="10" name="Text 8"/>
          <p:cNvSpPr/>
          <p:nvPr/>
        </p:nvSpPr>
        <p:spPr>
          <a:xfrm>
            <a:off x="7501176" y="4317683"/>
            <a:ext cx="6410444" cy="782955"/>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When developing breakthrough technologies like battery systems or autonomous driving, Musk solicits expert input, encourages experimentation, and collaborates closely with engineering teams.</a:t>
            </a:r>
            <a:endParaRPr lang="en-US" sz="1250" dirty="0"/>
          </a:p>
        </p:txBody>
      </p:sp>
      <p:sp>
        <p:nvSpPr>
          <p:cNvPr id="11" name="Shape 9"/>
          <p:cNvSpPr/>
          <p:nvPr/>
        </p:nvSpPr>
        <p:spPr>
          <a:xfrm>
            <a:off x="548045" y="5597604"/>
            <a:ext cx="6744295" cy="1477208"/>
          </a:xfrm>
          <a:prstGeom prst="roundRect">
            <a:avLst>
              <a:gd name="adj" fmla="val 4638"/>
            </a:avLst>
          </a:prstGeom>
          <a:solidFill>
            <a:srgbClr val="003180"/>
          </a:solidFill>
          <a:ln w="7620">
            <a:solidFill>
              <a:srgbClr val="194A99"/>
            </a:solidFill>
            <a:prstDash val="solid"/>
          </a:ln>
        </p:spPr>
      </p:sp>
      <p:sp>
        <p:nvSpPr>
          <p:cNvPr id="12" name="Text 10"/>
          <p:cNvSpPr/>
          <p:nvPr/>
        </p:nvSpPr>
        <p:spPr>
          <a:xfrm>
            <a:off x="1872020" y="5768340"/>
            <a:ext cx="5257205" cy="254913"/>
          </a:xfrm>
          <a:prstGeom prst="rect">
            <a:avLst/>
          </a:prstGeom>
          <a:noFill/>
          <a:ln/>
        </p:spPr>
        <p:txBody>
          <a:bodyPr wrap="none" lIns="0" tIns="0" rIns="0" bIns="0" rtlCol="0" anchor="t"/>
          <a:lstStyle/>
          <a:p>
            <a:pPr algn="r"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Market Expansion: Achievement-Oriented Leadership</a:t>
            </a:r>
            <a:endParaRPr lang="en-US" sz="1600" dirty="0"/>
          </a:p>
        </p:txBody>
      </p:sp>
      <p:sp>
        <p:nvSpPr>
          <p:cNvPr id="13" name="Text 11"/>
          <p:cNvSpPr/>
          <p:nvPr/>
        </p:nvSpPr>
        <p:spPr>
          <a:xfrm>
            <a:off x="718780" y="6121122"/>
            <a:ext cx="6410444" cy="782955"/>
          </a:xfrm>
          <a:prstGeom prst="rect">
            <a:avLst/>
          </a:prstGeom>
          <a:noFill/>
          <a:ln/>
        </p:spPr>
        <p:txBody>
          <a:bodyPr wrap="square" lIns="0" tIns="0" rIns="0" bIns="0" rtlCol="0" anchor="t"/>
          <a:lstStyle/>
          <a:p>
            <a:pPr algn="r"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Setting ambitious production targets and market penetration goals, Musk demonstrates confidence in his teams whilst establishing extraordinarily high performance expectations.</a:t>
            </a:r>
            <a:endParaRPr lang="en-US" sz="1250" dirty="0"/>
          </a:p>
        </p:txBody>
      </p:sp>
      <p:sp>
        <p:nvSpPr>
          <p:cNvPr id="14" name="Text 12"/>
          <p:cNvSpPr/>
          <p:nvPr/>
        </p:nvSpPr>
        <p:spPr>
          <a:xfrm>
            <a:off x="570905" y="7258288"/>
            <a:ext cx="13488591" cy="521970"/>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Tesla's success in disrupting the automotive industry whilst simultaneously advancing sustainable energy demonstrates how contingency-based leadership thrives in high-stakes, rapidly evolving environments.</a:t>
            </a:r>
            <a:endParaRPr lang="en-US" sz="12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5486400" cy="8229600"/>
          </a:xfrm>
          <a:prstGeom prst="rect">
            <a:avLst/>
          </a:prstGeom>
        </p:spPr>
      </p:pic>
      <p:sp>
        <p:nvSpPr>
          <p:cNvPr id="3" name="Text 0"/>
          <p:cNvSpPr/>
          <p:nvPr/>
        </p:nvSpPr>
        <p:spPr>
          <a:xfrm>
            <a:off x="6062305" y="625793"/>
            <a:ext cx="7864078" cy="514112"/>
          </a:xfrm>
          <a:prstGeom prst="rect">
            <a:avLst/>
          </a:prstGeom>
          <a:noFill/>
          <a:ln/>
        </p:spPr>
        <p:txBody>
          <a:bodyPr wrap="none" lIns="0" tIns="0" rIns="0" bIns="0" rtlCol="0" anchor="t"/>
          <a:lstStyle/>
          <a:p>
            <a:pPr algn="l" indent="0" marL="0">
              <a:lnSpc>
                <a:spcPts val="4000"/>
              </a:lnSpc>
              <a:buNone/>
            </a:pPr>
            <a:r>
              <a:rPr lang="en-US" sz="3200" dirty="0">
                <a:solidFill>
                  <a:srgbClr val="F5F0F0"/>
                </a:solidFill>
                <a:latin typeface="Merriweather" pitchFamily="34" charset="0"/>
                <a:ea typeface="Merriweather" pitchFamily="34" charset="-122"/>
                <a:cs typeface="Merriweather" pitchFamily="34" charset="-120"/>
              </a:rPr>
              <a:t>Conclusion: Leadership is a Dynamic Fit</a:t>
            </a:r>
            <a:endParaRPr lang="en-US" sz="3200" dirty="0"/>
          </a:p>
        </p:txBody>
      </p:sp>
      <p:sp>
        <p:nvSpPr>
          <p:cNvPr id="4" name="Shape 1"/>
          <p:cNvSpPr/>
          <p:nvPr/>
        </p:nvSpPr>
        <p:spPr>
          <a:xfrm>
            <a:off x="6062305" y="1386721"/>
            <a:ext cx="3913823" cy="1489948"/>
          </a:xfrm>
          <a:prstGeom prst="roundRect">
            <a:avLst>
              <a:gd name="adj" fmla="val 4639"/>
            </a:avLst>
          </a:prstGeom>
          <a:solidFill>
            <a:srgbClr val="003180"/>
          </a:solidFill>
          <a:ln w="7620">
            <a:solidFill>
              <a:srgbClr val="194A99"/>
            </a:solidFill>
            <a:prstDash val="solid"/>
          </a:ln>
        </p:spPr>
      </p:sp>
      <p:sp>
        <p:nvSpPr>
          <p:cNvPr id="5" name="Text 2"/>
          <p:cNvSpPr/>
          <p:nvPr/>
        </p:nvSpPr>
        <p:spPr>
          <a:xfrm>
            <a:off x="6234470" y="1558885"/>
            <a:ext cx="2326600" cy="257175"/>
          </a:xfrm>
          <a:prstGeom prst="rect">
            <a:avLst/>
          </a:prstGeom>
          <a:noFill/>
          <a:ln/>
        </p:spPr>
        <p:txBody>
          <a:bodyPr wrap="none" lIns="0" tIns="0" rIns="0" bIns="0" rtlCol="0" anchor="t"/>
          <a:lstStyle/>
          <a:p>
            <a:pPr algn="l"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Fluidity Over Fixedness</a:t>
            </a:r>
            <a:endParaRPr lang="en-US" sz="1600" dirty="0"/>
          </a:p>
        </p:txBody>
      </p:sp>
      <p:sp>
        <p:nvSpPr>
          <p:cNvPr id="6" name="Text 3"/>
          <p:cNvSpPr/>
          <p:nvPr/>
        </p:nvSpPr>
        <p:spPr>
          <a:xfrm>
            <a:off x="6234470" y="1914763"/>
            <a:ext cx="3569494" cy="789742"/>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Contingency theory fundamentally teaches that leadership effectiveness is not fixed but fluid, constantly adapting to circumstances.</a:t>
            </a:r>
            <a:endParaRPr lang="en-US" sz="1250" dirty="0"/>
          </a:p>
        </p:txBody>
      </p:sp>
      <p:sp>
        <p:nvSpPr>
          <p:cNvPr id="7" name="Shape 4"/>
          <p:cNvSpPr/>
          <p:nvPr/>
        </p:nvSpPr>
        <p:spPr>
          <a:xfrm>
            <a:off x="10140672" y="1386721"/>
            <a:ext cx="3913823" cy="1489948"/>
          </a:xfrm>
          <a:prstGeom prst="roundRect">
            <a:avLst>
              <a:gd name="adj" fmla="val 4639"/>
            </a:avLst>
          </a:prstGeom>
          <a:solidFill>
            <a:srgbClr val="003180"/>
          </a:solidFill>
          <a:ln w="7620">
            <a:solidFill>
              <a:srgbClr val="194A99"/>
            </a:solidFill>
            <a:prstDash val="solid"/>
          </a:ln>
        </p:spPr>
      </p:sp>
      <p:sp>
        <p:nvSpPr>
          <p:cNvPr id="8" name="Text 5"/>
          <p:cNvSpPr/>
          <p:nvPr/>
        </p:nvSpPr>
        <p:spPr>
          <a:xfrm>
            <a:off x="10312837" y="1558885"/>
            <a:ext cx="2056924" cy="257175"/>
          </a:xfrm>
          <a:prstGeom prst="rect">
            <a:avLst/>
          </a:prstGeom>
          <a:noFill/>
          <a:ln/>
        </p:spPr>
        <p:txBody>
          <a:bodyPr wrap="none" lIns="0" tIns="0" rIns="0" bIns="0" rtlCol="0" anchor="t"/>
          <a:lstStyle/>
          <a:p>
            <a:pPr algn="l"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Strategic Alignment</a:t>
            </a:r>
            <a:endParaRPr lang="en-US" sz="1600" dirty="0"/>
          </a:p>
        </p:txBody>
      </p:sp>
      <p:sp>
        <p:nvSpPr>
          <p:cNvPr id="9" name="Text 6"/>
          <p:cNvSpPr/>
          <p:nvPr/>
        </p:nvSpPr>
        <p:spPr>
          <a:xfrm>
            <a:off x="10312837" y="1914763"/>
            <a:ext cx="3569494" cy="789742"/>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Success depends on matching leadership style precisely to situation, people, and tasks at hand.</a:t>
            </a:r>
            <a:endParaRPr lang="en-US" sz="1250" dirty="0"/>
          </a:p>
        </p:txBody>
      </p:sp>
      <p:sp>
        <p:nvSpPr>
          <p:cNvPr id="10" name="Shape 7"/>
          <p:cNvSpPr/>
          <p:nvPr/>
        </p:nvSpPr>
        <p:spPr>
          <a:xfrm>
            <a:off x="6062305" y="3041213"/>
            <a:ext cx="7992189" cy="1226701"/>
          </a:xfrm>
          <a:prstGeom prst="roundRect">
            <a:avLst>
              <a:gd name="adj" fmla="val 5634"/>
            </a:avLst>
          </a:prstGeom>
          <a:solidFill>
            <a:srgbClr val="003180"/>
          </a:solidFill>
          <a:ln w="7620">
            <a:solidFill>
              <a:srgbClr val="194A99"/>
            </a:solidFill>
            <a:prstDash val="solid"/>
          </a:ln>
        </p:spPr>
      </p:sp>
      <p:sp>
        <p:nvSpPr>
          <p:cNvPr id="11" name="Text 8"/>
          <p:cNvSpPr/>
          <p:nvPr/>
        </p:nvSpPr>
        <p:spPr>
          <a:xfrm>
            <a:off x="6234470" y="3213378"/>
            <a:ext cx="2067163" cy="257175"/>
          </a:xfrm>
          <a:prstGeom prst="rect">
            <a:avLst/>
          </a:prstGeom>
          <a:noFill/>
          <a:ln/>
        </p:spPr>
        <p:txBody>
          <a:bodyPr wrap="none" lIns="0" tIns="0" rIns="0" bIns="0" rtlCol="0" anchor="t"/>
          <a:lstStyle/>
          <a:p>
            <a:pPr algn="l" indent="0" marL="0">
              <a:lnSpc>
                <a:spcPts val="2000"/>
              </a:lnSpc>
              <a:buNone/>
            </a:pPr>
            <a:r>
              <a:rPr lang="en-US" sz="1600" dirty="0">
                <a:solidFill>
                  <a:srgbClr val="E2E6E9"/>
                </a:solidFill>
                <a:latin typeface="Merriweather" pitchFamily="34" charset="0"/>
                <a:ea typeface="Merriweather" pitchFamily="34" charset="-122"/>
                <a:cs typeface="Merriweather" pitchFamily="34" charset="-120"/>
              </a:rPr>
              <a:t>Mastering Flexibility</a:t>
            </a:r>
            <a:endParaRPr lang="en-US" sz="1600" dirty="0"/>
          </a:p>
        </p:txBody>
      </p:sp>
      <p:sp>
        <p:nvSpPr>
          <p:cNvPr id="12" name="Text 9"/>
          <p:cNvSpPr/>
          <p:nvPr/>
        </p:nvSpPr>
        <p:spPr>
          <a:xfrm>
            <a:off x="6234470" y="3569256"/>
            <a:ext cx="7647861" cy="526494"/>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Developing the capability to diagnose situations accurately and adapt behaviour accordingly is essential for thriving in complex organisations.</a:t>
            </a:r>
            <a:endParaRPr lang="en-US" sz="1250" dirty="0"/>
          </a:p>
        </p:txBody>
      </p:sp>
      <p:sp>
        <p:nvSpPr>
          <p:cNvPr id="13" name="Text 10"/>
          <p:cNvSpPr/>
          <p:nvPr/>
        </p:nvSpPr>
        <p:spPr>
          <a:xfrm>
            <a:off x="6309122" y="4699754"/>
            <a:ext cx="7745373" cy="1419225"/>
          </a:xfrm>
          <a:prstGeom prst="rect">
            <a:avLst/>
          </a:prstGeom>
          <a:noFill/>
          <a:ln/>
        </p:spPr>
        <p:txBody>
          <a:bodyPr wrap="square" lIns="0" tIns="0" rIns="0" bIns="0" rtlCol="0" anchor="t"/>
          <a:lstStyle/>
          <a:p>
            <a:pPr algn="l" indent="0" marL="0">
              <a:lnSpc>
                <a:spcPts val="5550"/>
              </a:lnSpc>
              <a:buNone/>
            </a:pPr>
            <a:r>
              <a:rPr lang="en-US" sz="4450" i="1" dirty="0">
                <a:solidFill>
                  <a:srgbClr val="F5F0F0"/>
                </a:solidFill>
                <a:latin typeface="Merriweather" pitchFamily="34" charset="0"/>
                <a:ea typeface="Merriweather" pitchFamily="34" charset="-122"/>
                <a:cs typeface="Merriweather" pitchFamily="34" charset="-120"/>
              </a:rPr>
              <a:t>Be the leader who adapts, not just directs.</a:t>
            </a:r>
            <a:endParaRPr lang="en-US" sz="4450" dirty="0"/>
          </a:p>
        </p:txBody>
      </p:sp>
      <p:sp>
        <p:nvSpPr>
          <p:cNvPr id="14" name="Shape 11"/>
          <p:cNvSpPr/>
          <p:nvPr/>
        </p:nvSpPr>
        <p:spPr>
          <a:xfrm>
            <a:off x="6062305" y="4452938"/>
            <a:ext cx="22860" cy="1912858"/>
          </a:xfrm>
          <a:prstGeom prst="rect">
            <a:avLst/>
          </a:prstGeom>
          <a:solidFill>
            <a:srgbClr val="609DFF"/>
          </a:solidFill>
          <a:ln/>
        </p:spPr>
      </p:sp>
      <p:sp>
        <p:nvSpPr>
          <p:cNvPr id="15" name="Text 12"/>
          <p:cNvSpPr/>
          <p:nvPr/>
        </p:nvSpPr>
        <p:spPr>
          <a:xfrm>
            <a:off x="6062305" y="6550819"/>
            <a:ext cx="7992189" cy="1052989"/>
          </a:xfrm>
          <a:prstGeom prst="rect">
            <a:avLst/>
          </a:prstGeom>
          <a:noFill/>
          <a:ln/>
        </p:spPr>
        <p:txBody>
          <a:bodyPr wrap="square" lIns="0" tIns="0" rIns="0" bIns="0" rtlCol="0" anchor="t"/>
          <a:lstStyle/>
          <a:p>
            <a:pPr algn="l" indent="0" marL="0">
              <a:lnSpc>
                <a:spcPts val="2050"/>
              </a:lnSpc>
              <a:buNone/>
            </a:pPr>
            <a:r>
              <a:rPr lang="en-US" sz="1250" dirty="0">
                <a:solidFill>
                  <a:srgbClr val="E2E6E9"/>
                </a:solidFill>
                <a:latin typeface="Merriweather" pitchFamily="34" charset="0"/>
                <a:ea typeface="Merriweather" pitchFamily="34" charset="-122"/>
                <a:cs typeface="Merriweather" pitchFamily="34" charset="-120"/>
              </a:rPr>
              <a:t>The most effective leaders embrace contingency thinking, continuously learning to read their environment, understand their people, and adjust their approach. This sophisticated flexibility separates truly exceptional leaders from those who rely on rigid, one-size-fits-all approaches. In today's volatile, uncertain world, adaptive leadership isn't merely advantageous—it's essential.</a:t>
            </a:r>
            <a:endParaRPr lang="en-US" sz="12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2025-10-30T09:58:13Z</dcterms:created>
  <dcterms:modified xsi:type="dcterms:W3CDTF">2025-10-30T09:58:13Z</dcterms:modified>
</cp:coreProperties>
</file>