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erriweather"/>
      <p:regular r:id="rId27"/>
    </p:embeddedFont>
    <p:embeddedFont>
      <p:font typeface="Merriweather"/>
      <p:regular r:id="rId28"/>
    </p:embeddedFont>
    <p:embeddedFont>
      <p:font typeface="Merriweather"/>
      <p:regular r:id="rId29"/>
    </p:embeddedFont>
    <p:embeddedFont>
      <p:font typeface="Merriweather"/>
      <p:regular r:id="rId30"/>
    </p:embeddedFont>
    <p:embeddedFont>
      <p:font typeface="Merriweather"/>
      <p:regular r:id="rId31"/>
    </p:embeddedFont>
    <p:embeddedFont>
      <p:font typeface="Merriweather"/>
      <p:regular r:id="rId32"/>
    </p:embeddedFont>
    <p:embeddedFont>
      <p:font typeface="Merriweather"/>
      <p:regular r:id="rId33"/>
    </p:embeddedFont>
    <p:embeddedFont>
      <p:font typeface="Merriweather"/>
      <p:regular r:id="rId34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Relationship Id="rId31" Type="http://schemas.openxmlformats.org/officeDocument/2006/relationships/font" Target="fonts/font5.fntdata"/><Relationship Id="rId32" Type="http://schemas.openxmlformats.org/officeDocument/2006/relationships/font" Target="fonts/font6.fntdata"/><Relationship Id="rId33" Type="http://schemas.openxmlformats.org/officeDocument/2006/relationships/font" Target="fonts/font7.fntdata"/><Relationship Id="rId34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151A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7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svg"/><Relationship Id="rId4" Type="http://schemas.openxmlformats.org/officeDocument/2006/relationships/image" Target="../media/image-8-4.png"/><Relationship Id="rId5" Type="http://schemas.openxmlformats.org/officeDocument/2006/relationships/image" Target="../media/image-8-5.svg"/><Relationship Id="rId6" Type="http://schemas.openxmlformats.org/officeDocument/2006/relationships/image" Target="../media/image-8-6.png"/><Relationship Id="rId7" Type="http://schemas.openxmlformats.org/officeDocument/2006/relationships/image" Target="../media/image-8-7.svg"/><Relationship Id="rId8" Type="http://schemas.openxmlformats.org/officeDocument/2006/relationships/slideLayout" Target="../slideLayouts/slideLayout9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sv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sv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sv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sv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2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svg"/><Relationship Id="rId4" Type="http://schemas.openxmlformats.org/officeDocument/2006/relationships/image" Target="../media/image-14-4.png"/><Relationship Id="rId5" Type="http://schemas.openxmlformats.org/officeDocument/2006/relationships/image" Target="../media/image-14-5.svg"/><Relationship Id="rId6" Type="http://schemas.openxmlformats.org/officeDocument/2006/relationships/image" Target="../media/image-14-6.png"/><Relationship Id="rId7" Type="http://schemas.openxmlformats.org/officeDocument/2006/relationships/image" Target="../media/image-14-7.svg"/><Relationship Id="rId8" Type="http://schemas.openxmlformats.org/officeDocument/2006/relationships/image" Target="../media/image-14-8.png"/><Relationship Id="rId9" Type="http://schemas.openxmlformats.org/officeDocument/2006/relationships/image" Target="../media/image-14-9.svg"/><Relationship Id="rId10" Type="http://schemas.openxmlformats.org/officeDocument/2006/relationships/slideLayout" Target="../slideLayouts/slideLayout15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6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svg"/><Relationship Id="rId3" Type="http://schemas.openxmlformats.org/officeDocument/2006/relationships/image" Target="../media/image-18-3.png"/><Relationship Id="rId4" Type="http://schemas.openxmlformats.org/officeDocument/2006/relationships/image" Target="../media/image-18-4.svg"/><Relationship Id="rId5" Type="http://schemas.openxmlformats.org/officeDocument/2006/relationships/image" Target="../media/image-18-5.png"/><Relationship Id="rId6" Type="http://schemas.openxmlformats.org/officeDocument/2006/relationships/image" Target="../media/image-18-6.svg"/><Relationship Id="rId7" Type="http://schemas.openxmlformats.org/officeDocument/2006/relationships/image" Target="../media/image-18-7.png"/><Relationship Id="rId8" Type="http://schemas.openxmlformats.org/officeDocument/2006/relationships/image" Target="../media/image-18-8.svg"/><Relationship Id="rId9" Type="http://schemas.openxmlformats.org/officeDocument/2006/relationships/slideLayout" Target="../slideLayouts/slideLayout19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50198" y="1992273"/>
            <a:ext cx="7416403" cy="308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Modern Schools of Management: Navigating Complexity in Organisations</a:t>
            </a:r>
            <a:endParaRPr lang="en-US" sz="4850" dirty="0"/>
          </a:p>
        </p:txBody>
      </p:sp>
      <p:sp>
        <p:nvSpPr>
          <p:cNvPr id="4" name="Text 1"/>
          <p:cNvSpPr/>
          <p:nvPr/>
        </p:nvSpPr>
        <p:spPr>
          <a:xfrm>
            <a:off x="6350198" y="5447586"/>
            <a:ext cx="7416403" cy="7896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1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Exploring the evolution and integration of management theories that shape today's dynamic organisations</a:t>
            </a:r>
            <a:endParaRPr lang="en-US" sz="1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50198" y="2387084"/>
            <a:ext cx="7416403" cy="15426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100"/>
              </a:lnSpc>
              <a:buNone/>
            </a:pPr>
            <a:r>
              <a:rPr lang="en-US" sz="9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Chapter 1</a:t>
            </a:r>
            <a:endParaRPr lang="en-US" sz="9700" dirty="0"/>
          </a:p>
        </p:txBody>
      </p:sp>
      <p:sp>
        <p:nvSpPr>
          <p:cNvPr id="4" name="Text 1"/>
          <p:cNvSpPr/>
          <p:nvPr/>
        </p:nvSpPr>
        <p:spPr>
          <a:xfrm>
            <a:off x="6350198" y="4299942"/>
            <a:ext cx="7416403" cy="1542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Foundations of Modern Management Thought</a:t>
            </a:r>
            <a:endParaRPr lang="en-US" sz="4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1392674"/>
            <a:ext cx="12902803" cy="1542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From Classical Roots to Modern Complexity</a:t>
            </a:r>
            <a:endParaRPr lang="en-US" sz="4850" dirty="0"/>
          </a:p>
        </p:txBody>
      </p:sp>
      <p:sp>
        <p:nvSpPr>
          <p:cNvPr id="3" name="Shape 1"/>
          <p:cNvSpPr/>
          <p:nvPr/>
        </p:nvSpPr>
        <p:spPr>
          <a:xfrm>
            <a:off x="863798" y="3428881"/>
            <a:ext cx="4136350" cy="3407926"/>
          </a:xfrm>
          <a:prstGeom prst="roundRect">
            <a:avLst>
              <a:gd name="adj" fmla="val 3042"/>
            </a:avLst>
          </a:prstGeom>
          <a:solidFill>
            <a:srgbClr val="003180"/>
          </a:solidFill>
          <a:ln w="15240">
            <a:solidFill>
              <a:srgbClr val="194A99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125855" y="3690938"/>
            <a:ext cx="3612237" cy="1156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2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Henri Fayol's Management Process School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5855" y="4995505"/>
            <a:ext cx="3612237" cy="1579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1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Planning, organising, and controlling as universal functions applicable across all organisations and industries</a:t>
            </a:r>
            <a:endParaRPr lang="en-US" sz="1900" dirty="0"/>
          </a:p>
        </p:txBody>
      </p:sp>
      <p:sp>
        <p:nvSpPr>
          <p:cNvPr id="6" name="Shape 4"/>
          <p:cNvSpPr/>
          <p:nvPr/>
        </p:nvSpPr>
        <p:spPr>
          <a:xfrm>
            <a:off x="5246965" y="3428881"/>
            <a:ext cx="4136350" cy="3407926"/>
          </a:xfrm>
          <a:prstGeom prst="roundRect">
            <a:avLst>
              <a:gd name="adj" fmla="val 3042"/>
            </a:avLst>
          </a:prstGeom>
          <a:solidFill>
            <a:srgbClr val="003180"/>
          </a:solidFill>
          <a:ln w="15240">
            <a:solidFill>
              <a:srgbClr val="194A99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509022" y="3690938"/>
            <a:ext cx="3612237" cy="7710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2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Frederick Taylor's Scientific Management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509022" y="4609981"/>
            <a:ext cx="3612237" cy="1579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1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Revolutionised efficiency through systematic workflow analysis and standardisation of tasks</a:t>
            </a:r>
            <a:endParaRPr lang="en-US" sz="1900" dirty="0"/>
          </a:p>
        </p:txBody>
      </p:sp>
      <p:sp>
        <p:nvSpPr>
          <p:cNvPr id="9" name="Shape 7"/>
          <p:cNvSpPr/>
          <p:nvPr/>
        </p:nvSpPr>
        <p:spPr>
          <a:xfrm>
            <a:off x="9630132" y="3428881"/>
            <a:ext cx="4136350" cy="3407926"/>
          </a:xfrm>
          <a:prstGeom prst="roundRect">
            <a:avLst>
              <a:gd name="adj" fmla="val 3042"/>
            </a:avLst>
          </a:prstGeom>
          <a:solidFill>
            <a:srgbClr val="003180"/>
          </a:solidFill>
          <a:ln w="15240">
            <a:solidFill>
              <a:srgbClr val="194A99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892189" y="3690938"/>
            <a:ext cx="3612237" cy="7710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2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Max Weber's Bureaucracy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9892189" y="4609981"/>
            <a:ext cx="3612237" cy="1579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1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Established formal structure and clear authority hierarchies as foundations for organisational stability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8790" y="994172"/>
            <a:ext cx="7546419" cy="1426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600"/>
              </a:lnSpc>
              <a:buNone/>
            </a:pPr>
            <a:r>
              <a:rPr lang="en-US" sz="44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Shift to Modern Management Theories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8790" y="2990969"/>
            <a:ext cx="3494842" cy="855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350"/>
              </a:lnSpc>
              <a:buNone/>
            </a:pPr>
            <a:r>
              <a:rPr lang="en-US" sz="26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Why Traditional Methods Struggled</a:t>
            </a:r>
            <a:endParaRPr lang="en-US" sz="2650" dirty="0"/>
          </a:p>
        </p:txBody>
      </p:sp>
      <p:sp>
        <p:nvSpPr>
          <p:cNvPr id="5" name="Text 2"/>
          <p:cNvSpPr/>
          <p:nvPr/>
        </p:nvSpPr>
        <p:spPr>
          <a:xfrm>
            <a:off x="798790" y="4074676"/>
            <a:ext cx="3494842" cy="1095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Large-scale, complex organisations exceeded classical frameworks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798790" y="5249942"/>
            <a:ext cx="3494842" cy="730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Socio-economic challenges demanded new approaches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98790" y="6060043"/>
            <a:ext cx="3494842" cy="1095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Labour unrest and motivation issues required deeper understanding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4857988" y="2990969"/>
            <a:ext cx="3494842" cy="855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350"/>
              </a:lnSpc>
              <a:buNone/>
            </a:pPr>
            <a:r>
              <a:rPr lang="en-US" sz="26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Modern Response</a:t>
            </a:r>
            <a:endParaRPr lang="en-US" sz="2650" dirty="0"/>
          </a:p>
        </p:txBody>
      </p:sp>
      <p:sp>
        <p:nvSpPr>
          <p:cNvPr id="9" name="Text 6"/>
          <p:cNvSpPr/>
          <p:nvPr/>
        </p:nvSpPr>
        <p:spPr>
          <a:xfrm>
            <a:off x="4857988" y="4074676"/>
            <a:ext cx="3494842" cy="730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Adaptable methodologies for dynamic environments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4857988" y="4884777"/>
            <a:ext cx="3494842" cy="730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Human-centred approaches valuing people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4857988" y="5694878"/>
            <a:ext cx="3494842" cy="730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Data-driven decision-making processes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3798" y="2001441"/>
            <a:ext cx="7416403" cy="15426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100"/>
              </a:lnSpc>
              <a:buNone/>
            </a:pPr>
            <a:r>
              <a:rPr lang="en-US" sz="9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Chapter 2</a:t>
            </a:r>
            <a:endParaRPr lang="en-US" sz="9700" dirty="0"/>
          </a:p>
        </p:txBody>
      </p:sp>
      <p:sp>
        <p:nvSpPr>
          <p:cNvPr id="4" name="Text 1"/>
          <p:cNvSpPr/>
          <p:nvPr/>
        </p:nvSpPr>
        <p:spPr>
          <a:xfrm>
            <a:off x="863798" y="3914299"/>
            <a:ext cx="7416403" cy="2313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Three Pillars of Modern Management Theory</a:t>
            </a:r>
            <a:endParaRPr lang="en-US" sz="4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32934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15169" y="494109"/>
            <a:ext cx="7886462" cy="1122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4400"/>
              </a:lnSpc>
              <a:buNone/>
            </a:pPr>
            <a:r>
              <a:rPr lang="en-US" sz="35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Management Process (Classical) School</a:t>
            </a:r>
            <a:endParaRPr lang="en-US" sz="3500" dirty="0"/>
          </a:p>
        </p:txBody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169" y="1886545"/>
            <a:ext cx="898327" cy="1077992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193161" y="2066211"/>
            <a:ext cx="2245995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Planning</a:t>
            </a:r>
            <a:endParaRPr lang="en-US" sz="1750" dirty="0"/>
          </a:p>
        </p:txBody>
      </p:sp>
      <p:sp>
        <p:nvSpPr>
          <p:cNvPr id="6" name="Text 2"/>
          <p:cNvSpPr/>
          <p:nvPr/>
        </p:nvSpPr>
        <p:spPr>
          <a:xfrm>
            <a:off x="7193161" y="2454593"/>
            <a:ext cx="6808470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Setting objectives and determining strategies</a:t>
            </a:r>
            <a:endParaRPr lang="en-US" sz="1400" dirty="0"/>
          </a:p>
        </p:txBody>
      </p:sp>
      <p:pic>
        <p:nvPicPr>
          <p:cNvPr id="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169" y="2964537"/>
            <a:ext cx="898327" cy="1077992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193161" y="3144203"/>
            <a:ext cx="2245995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Organising</a:t>
            </a:r>
            <a:endParaRPr lang="en-US" sz="1750" dirty="0"/>
          </a:p>
        </p:txBody>
      </p:sp>
      <p:sp>
        <p:nvSpPr>
          <p:cNvPr id="9" name="Text 4"/>
          <p:cNvSpPr/>
          <p:nvPr/>
        </p:nvSpPr>
        <p:spPr>
          <a:xfrm>
            <a:off x="7193161" y="3532584"/>
            <a:ext cx="6808470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Allocating resources and assigning responsibilities</a:t>
            </a:r>
            <a:endParaRPr lang="en-US" sz="1400" dirty="0"/>
          </a:p>
        </p:txBody>
      </p:sp>
      <p:pic>
        <p:nvPicPr>
          <p:cNvPr id="1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169" y="4042529"/>
            <a:ext cx="898327" cy="1077992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193161" y="4222194"/>
            <a:ext cx="2245995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Leading</a:t>
            </a:r>
            <a:endParaRPr lang="en-US" sz="1750" dirty="0"/>
          </a:p>
        </p:txBody>
      </p:sp>
      <p:sp>
        <p:nvSpPr>
          <p:cNvPr id="12" name="Text 6"/>
          <p:cNvSpPr/>
          <p:nvPr/>
        </p:nvSpPr>
        <p:spPr>
          <a:xfrm>
            <a:off x="7193161" y="4610576"/>
            <a:ext cx="6808470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Motivating and directing people</a:t>
            </a:r>
            <a:endParaRPr lang="en-US" sz="1400" dirty="0"/>
          </a:p>
        </p:txBody>
      </p:sp>
      <p:pic>
        <p:nvPicPr>
          <p:cNvPr id="13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5169" y="5120521"/>
            <a:ext cx="898327" cy="1077992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7193161" y="5300186"/>
            <a:ext cx="2245995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Controlling</a:t>
            </a:r>
            <a:endParaRPr lang="en-US" sz="1750" dirty="0"/>
          </a:p>
        </p:txBody>
      </p:sp>
      <p:sp>
        <p:nvSpPr>
          <p:cNvPr id="15" name="Text 8"/>
          <p:cNvSpPr/>
          <p:nvPr/>
        </p:nvSpPr>
        <p:spPr>
          <a:xfrm>
            <a:off x="7193161" y="5688568"/>
            <a:ext cx="6808470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Monitoring and adjusting performance</a:t>
            </a:r>
            <a:endParaRPr lang="en-US" sz="1400" dirty="0"/>
          </a:p>
        </p:txBody>
      </p:sp>
      <p:sp>
        <p:nvSpPr>
          <p:cNvPr id="16" name="Shape 9"/>
          <p:cNvSpPr/>
          <p:nvPr/>
        </p:nvSpPr>
        <p:spPr>
          <a:xfrm>
            <a:off x="6115169" y="6400562"/>
            <a:ext cx="7886462" cy="1338263"/>
          </a:xfrm>
          <a:prstGeom prst="roundRect">
            <a:avLst>
              <a:gd name="adj" fmla="val 5639"/>
            </a:avLst>
          </a:prstGeom>
          <a:solidFill>
            <a:srgbClr val="001D4D"/>
          </a:solidFill>
          <a:ln/>
        </p:spPr>
      </p:sp>
      <p:pic>
        <p:nvPicPr>
          <p:cNvPr id="1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4834" y="6673572"/>
            <a:ext cx="224552" cy="179665"/>
          </a:xfrm>
          <a:prstGeom prst="rect">
            <a:avLst/>
          </a:prstGeom>
        </p:spPr>
      </p:pic>
      <p:sp>
        <p:nvSpPr>
          <p:cNvPr id="18" name="Text 10"/>
          <p:cNvSpPr/>
          <p:nvPr/>
        </p:nvSpPr>
        <p:spPr>
          <a:xfrm>
            <a:off x="6699052" y="6625114"/>
            <a:ext cx="7122914" cy="862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Critical Perspective:</a:t>
            </a:r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 Whilst providing universal principles applicable across industries, this school faces criticism for being too static and overlooking crucial human and environmental factors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4028" y="786289"/>
            <a:ext cx="12919591" cy="709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Quantitative (Management Science) School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4028" y="1949053"/>
            <a:ext cx="4196239" cy="3500795"/>
          </a:xfrm>
          <a:prstGeom prst="roundRect">
            <a:avLst>
              <a:gd name="adj" fmla="val 2722"/>
            </a:avLst>
          </a:prstGeom>
          <a:solidFill>
            <a:srgbClr val="09151A">
              <a:alpha val="95000"/>
            </a:srgbClr>
          </a:solidFill>
          <a:ln w="30480">
            <a:solidFill>
              <a:srgbClr val="194A99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24508" y="1979533"/>
            <a:ext cx="4135279" cy="680561"/>
          </a:xfrm>
          <a:prstGeom prst="roundRect">
            <a:avLst>
              <a:gd name="adj" fmla="val 8627"/>
            </a:avLst>
          </a:prstGeom>
          <a:solidFill>
            <a:srgbClr val="003180"/>
          </a:solidFill>
          <a:ln/>
        </p:spPr>
      </p:sp>
      <p:sp>
        <p:nvSpPr>
          <p:cNvPr id="5" name="Text 3"/>
          <p:cNvSpPr/>
          <p:nvPr/>
        </p:nvSpPr>
        <p:spPr>
          <a:xfrm>
            <a:off x="2722007" y="2103358"/>
            <a:ext cx="340281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6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1</a:t>
            </a:r>
            <a:endParaRPr lang="en-US" sz="2650" dirty="0"/>
          </a:p>
        </p:txBody>
      </p:sp>
      <p:sp>
        <p:nvSpPr>
          <p:cNvPr id="6" name="Text 4"/>
          <p:cNvSpPr/>
          <p:nvPr/>
        </p:nvSpPr>
        <p:spPr>
          <a:xfrm>
            <a:off x="1051322" y="2886908"/>
            <a:ext cx="3681651" cy="7088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Origins in Operations Research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051322" y="3731895"/>
            <a:ext cx="3681651" cy="1452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Emerged from WWII military problem-solving using mathematical models and statistical analysis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5217081" y="1949053"/>
            <a:ext cx="4196239" cy="3500795"/>
          </a:xfrm>
          <a:prstGeom prst="roundRect">
            <a:avLst>
              <a:gd name="adj" fmla="val 2722"/>
            </a:avLst>
          </a:prstGeom>
          <a:solidFill>
            <a:srgbClr val="09151A">
              <a:alpha val="95000"/>
            </a:srgbClr>
          </a:solidFill>
          <a:ln w="30480">
            <a:solidFill>
              <a:srgbClr val="194A99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5247561" y="1979533"/>
            <a:ext cx="4135279" cy="680561"/>
          </a:xfrm>
          <a:prstGeom prst="roundRect">
            <a:avLst>
              <a:gd name="adj" fmla="val 8627"/>
            </a:avLst>
          </a:prstGeom>
          <a:solidFill>
            <a:srgbClr val="003180"/>
          </a:solidFill>
          <a:ln/>
        </p:spPr>
      </p:sp>
      <p:sp>
        <p:nvSpPr>
          <p:cNvPr id="10" name="Text 8"/>
          <p:cNvSpPr/>
          <p:nvPr/>
        </p:nvSpPr>
        <p:spPr>
          <a:xfrm>
            <a:off x="7145060" y="2103358"/>
            <a:ext cx="340281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6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2</a:t>
            </a:r>
            <a:endParaRPr lang="en-US" sz="2650" dirty="0"/>
          </a:p>
        </p:txBody>
      </p:sp>
      <p:sp>
        <p:nvSpPr>
          <p:cNvPr id="11" name="Text 9"/>
          <p:cNvSpPr/>
          <p:nvPr/>
        </p:nvSpPr>
        <p:spPr>
          <a:xfrm>
            <a:off x="5474375" y="2886908"/>
            <a:ext cx="2835950" cy="3544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Essential Tools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5474375" y="3377446"/>
            <a:ext cx="3681651" cy="18151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Critical Path Method (CPM), Programme Evaluation and Review Technique (PERT), and Management Information Systems (MIS)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9640133" y="1949053"/>
            <a:ext cx="4196239" cy="3500795"/>
          </a:xfrm>
          <a:prstGeom prst="roundRect">
            <a:avLst>
              <a:gd name="adj" fmla="val 2722"/>
            </a:avLst>
          </a:prstGeom>
          <a:solidFill>
            <a:srgbClr val="09151A">
              <a:alpha val="95000"/>
            </a:srgbClr>
          </a:solidFill>
          <a:ln w="30480">
            <a:solidFill>
              <a:srgbClr val="194A99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9670613" y="1979533"/>
            <a:ext cx="4135279" cy="680561"/>
          </a:xfrm>
          <a:prstGeom prst="roundRect">
            <a:avLst>
              <a:gd name="adj" fmla="val 8627"/>
            </a:avLst>
          </a:prstGeom>
          <a:solidFill>
            <a:srgbClr val="003180"/>
          </a:solidFill>
          <a:ln/>
        </p:spPr>
      </p:sp>
      <p:sp>
        <p:nvSpPr>
          <p:cNvPr id="15" name="Text 13"/>
          <p:cNvSpPr/>
          <p:nvPr/>
        </p:nvSpPr>
        <p:spPr>
          <a:xfrm>
            <a:off x="11568113" y="2103358"/>
            <a:ext cx="340281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6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3</a:t>
            </a:r>
            <a:endParaRPr lang="en-US" sz="2650" dirty="0"/>
          </a:p>
        </p:txBody>
      </p:sp>
      <p:sp>
        <p:nvSpPr>
          <p:cNvPr id="16" name="Text 14"/>
          <p:cNvSpPr/>
          <p:nvPr/>
        </p:nvSpPr>
        <p:spPr>
          <a:xfrm>
            <a:off x="9897427" y="2886908"/>
            <a:ext cx="2922508" cy="3544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Computer Simulation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9897427" y="3377446"/>
            <a:ext cx="3681651" cy="1452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Enables complex scenario modelling and predictive analytics for strategic decision-making</a:t>
            </a:r>
            <a:endParaRPr lang="en-US" sz="1750" dirty="0"/>
          </a:p>
        </p:txBody>
      </p:sp>
      <p:sp>
        <p:nvSpPr>
          <p:cNvPr id="18" name="Text 16"/>
          <p:cNvSpPr/>
          <p:nvPr/>
        </p:nvSpPr>
        <p:spPr>
          <a:xfrm>
            <a:off x="794028" y="5931813"/>
            <a:ext cx="2835950" cy="3544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Strengths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794028" y="6513076"/>
            <a:ext cx="6244471" cy="7260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Objective, data-driven decision-making with measurable outcomes and reduced bias</a:t>
            </a:r>
            <a:endParaRPr lang="en-US" sz="1750" dirty="0"/>
          </a:p>
        </p:txBody>
      </p:sp>
      <p:sp>
        <p:nvSpPr>
          <p:cNvPr id="20" name="Text 18"/>
          <p:cNvSpPr/>
          <p:nvPr/>
        </p:nvSpPr>
        <p:spPr>
          <a:xfrm>
            <a:off x="7599521" y="5931813"/>
            <a:ext cx="2835950" cy="3544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Limitations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7599521" y="6513076"/>
            <a:ext cx="6244471" cy="7260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May overlook human factors, emotional intelligence, and organisational culture dynamics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294358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24151" y="3592592"/>
            <a:ext cx="6702981" cy="7359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750"/>
              </a:lnSpc>
              <a:buNone/>
            </a:pPr>
            <a:r>
              <a:rPr lang="en-US" sz="46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Behavioural School</a:t>
            </a:r>
            <a:endParaRPr lang="en-US" sz="4600" dirty="0"/>
          </a:p>
        </p:txBody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4151" y="4681657"/>
            <a:ext cx="588645" cy="58864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24151" y="5564624"/>
            <a:ext cx="3205401" cy="367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Human-Centred Focus</a:t>
            </a:r>
            <a:endParaRPr lang="en-US" sz="2300" dirty="0"/>
          </a:p>
        </p:txBody>
      </p:sp>
      <p:sp>
        <p:nvSpPr>
          <p:cNvPr id="6" name="Text 2"/>
          <p:cNvSpPr/>
          <p:nvPr/>
        </p:nvSpPr>
        <p:spPr>
          <a:xfrm>
            <a:off x="824151" y="6073735"/>
            <a:ext cx="4131112" cy="1506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95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Emphasises interpersonal relationships, group dynamics, and individual behaviour as core management concerns</a:t>
            </a:r>
            <a:endParaRPr lang="en-US" sz="1850" dirty="0"/>
          </a:p>
        </p:txBody>
      </p:sp>
      <p:pic>
        <p:nvPicPr>
          <p:cNvPr id="7" name="Image 2" descr="preencoded.png">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9585" y="4681657"/>
            <a:ext cx="588645" cy="588645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5249585" y="5564624"/>
            <a:ext cx="3791069" cy="367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Psychological Foundations</a:t>
            </a:r>
            <a:endParaRPr lang="en-US" sz="2300" dirty="0"/>
          </a:p>
        </p:txBody>
      </p:sp>
      <p:sp>
        <p:nvSpPr>
          <p:cNvPr id="9" name="Text 4"/>
          <p:cNvSpPr/>
          <p:nvPr/>
        </p:nvSpPr>
        <p:spPr>
          <a:xfrm>
            <a:off x="5249585" y="6073735"/>
            <a:ext cx="4131112" cy="1506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95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Built on psychological and sociological research, examining motivation, perception, and social structures</a:t>
            </a:r>
            <a:endParaRPr lang="en-US" sz="1850" dirty="0"/>
          </a:p>
        </p:txBody>
      </p:sp>
      <p:pic>
        <p:nvPicPr>
          <p:cNvPr id="10" name="Image 3" descr="preencoded.png">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75019" y="4681657"/>
            <a:ext cx="588645" cy="588645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675019" y="5564624"/>
            <a:ext cx="2943582" cy="367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Key Elements</a:t>
            </a:r>
            <a:endParaRPr lang="en-US" sz="2300" dirty="0"/>
          </a:p>
        </p:txBody>
      </p:sp>
      <p:sp>
        <p:nvSpPr>
          <p:cNvPr id="12" name="Text 6"/>
          <p:cNvSpPr/>
          <p:nvPr/>
        </p:nvSpPr>
        <p:spPr>
          <a:xfrm>
            <a:off x="9675019" y="6073735"/>
            <a:ext cx="4131231" cy="1506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95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Integrates motivation theory, leadership styles, communication effectiveness, and organisational culture development</a:t>
            </a:r>
            <a:endParaRPr lang="en-US" sz="1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33030" y="340281"/>
            <a:ext cx="6591657" cy="3865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24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Integration of Modern Management Schools</a:t>
            </a:r>
            <a:endParaRPr lang="en-US" sz="240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3603" y="974288"/>
            <a:ext cx="10323195" cy="968311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766728" y="2587281"/>
            <a:ext cx="3096945" cy="3871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Behavioural School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2669782" y="8006935"/>
            <a:ext cx="3096945" cy="3871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Process School</a:t>
            </a:r>
            <a:endParaRPr lang="en-US" sz="1800" dirty="0"/>
          </a:p>
        </p:txBody>
      </p:sp>
      <p:sp>
        <p:nvSpPr>
          <p:cNvPr id="6" name="Text 3"/>
          <p:cNvSpPr/>
          <p:nvPr/>
        </p:nvSpPr>
        <p:spPr>
          <a:xfrm>
            <a:off x="8863673" y="8006935"/>
            <a:ext cx="3096945" cy="3871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Quantitative School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4409233" y="4651910"/>
            <a:ext cx="2069792" cy="11613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Systematic People Development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8151375" y="4845470"/>
            <a:ext cx="2069792" cy="774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Analytical Motivation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6731942" y="7426257"/>
            <a:ext cx="1166515" cy="15484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Data‑driven Planning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6602903" y="5490667"/>
            <a:ext cx="1424594" cy="1548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25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Integrated Management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433030" y="10796588"/>
            <a:ext cx="13764339" cy="1978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50"/>
              </a:lnSpc>
              <a:buNone/>
            </a:pPr>
            <a:r>
              <a:rPr lang="en-US" sz="9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Effective modern management requires synthesising insights from all three schools, creating a comprehensive approach that balances structure, data, and human factors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50198" y="2387084"/>
            <a:ext cx="7416403" cy="15426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100"/>
              </a:lnSpc>
              <a:buNone/>
            </a:pPr>
            <a:r>
              <a:rPr lang="en-US" sz="9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Chapter 3</a:t>
            </a:r>
            <a:endParaRPr lang="en-US" sz="9700" dirty="0"/>
          </a:p>
        </p:txBody>
      </p:sp>
      <p:sp>
        <p:nvSpPr>
          <p:cNvPr id="4" name="Text 1"/>
          <p:cNvSpPr/>
          <p:nvPr/>
        </p:nvSpPr>
        <p:spPr>
          <a:xfrm>
            <a:off x="6350198" y="4299942"/>
            <a:ext cx="7416403" cy="1542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Systems and Contingency Approaches</a:t>
            </a:r>
            <a:endParaRPr lang="en-US" sz="4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6745" y="492443"/>
            <a:ext cx="4922044" cy="5597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400"/>
              </a:lnSpc>
              <a:buNone/>
            </a:pPr>
            <a:r>
              <a:rPr lang="en-US" sz="35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Systems Approach</a:t>
            </a:r>
            <a:endParaRPr lang="en-US" sz="3500" dirty="0"/>
          </a:p>
        </p:txBody>
      </p:sp>
      <p:sp>
        <p:nvSpPr>
          <p:cNvPr id="3" name="Text 1"/>
          <p:cNvSpPr/>
          <p:nvPr/>
        </p:nvSpPr>
        <p:spPr>
          <a:xfrm>
            <a:off x="2385536" y="2176701"/>
            <a:ext cx="2320052" cy="279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Physical Components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626745" y="2563892"/>
            <a:ext cx="4078843" cy="2864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Technology, facilities, and material resources</a:t>
            </a:r>
            <a:endParaRPr lang="en-US" sz="1400" dirty="0"/>
          </a:p>
        </p:txBody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4193" y="1410295"/>
            <a:ext cx="4681895" cy="4681895"/>
          </a:xfrm>
          <a:prstGeom prst="rect">
            <a:avLst/>
          </a:prstGeom>
        </p:spPr>
      </p:pic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22419" y="2458403"/>
            <a:ext cx="267891" cy="26789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24693" y="2033468"/>
            <a:ext cx="2238613" cy="279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Biological Elements</a:t>
            </a:r>
            <a:endParaRPr lang="en-US" sz="1750" dirty="0"/>
          </a:p>
        </p:txBody>
      </p:sp>
      <p:sp>
        <p:nvSpPr>
          <p:cNvPr id="8" name="Text 4"/>
          <p:cNvSpPr/>
          <p:nvPr/>
        </p:nvSpPr>
        <p:spPr>
          <a:xfrm>
            <a:off x="9924693" y="2420660"/>
            <a:ext cx="4078962" cy="5729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Human needs, health, and wellbeing considerations</a:t>
            </a:r>
            <a:endParaRPr lang="en-US" sz="1400" dirty="0"/>
          </a:p>
        </p:txBody>
      </p:sp>
      <p:pic>
        <p:nvPicPr>
          <p:cNvPr id="9" name="Image 2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4193" y="1410295"/>
            <a:ext cx="4681895" cy="4681895"/>
          </a:xfrm>
          <a:prstGeom prst="rect">
            <a:avLst/>
          </a:prstGeom>
        </p:spPr>
      </p:pic>
      <p:pic>
        <p:nvPicPr>
          <p:cNvPr id="10" name="Image 3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339852" y="2458403"/>
            <a:ext cx="267891" cy="26789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924693" y="4508778"/>
            <a:ext cx="2238613" cy="279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Social Systems</a:t>
            </a:r>
            <a:endParaRPr lang="en-US" sz="1750" dirty="0"/>
          </a:p>
        </p:txBody>
      </p:sp>
      <p:sp>
        <p:nvSpPr>
          <p:cNvPr id="12" name="Text 6"/>
          <p:cNvSpPr/>
          <p:nvPr/>
        </p:nvSpPr>
        <p:spPr>
          <a:xfrm>
            <a:off x="9924693" y="4895969"/>
            <a:ext cx="4078962" cy="5729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Relationships, culture, and communication patterns</a:t>
            </a:r>
            <a:endParaRPr lang="en-US" sz="1400" dirty="0"/>
          </a:p>
        </p:txBody>
      </p:sp>
      <p:pic>
        <p:nvPicPr>
          <p:cNvPr id="13" name="Image 4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4193" y="1410295"/>
            <a:ext cx="4681895" cy="4681895"/>
          </a:xfrm>
          <a:prstGeom prst="rect">
            <a:avLst/>
          </a:prstGeom>
        </p:spPr>
      </p:pic>
      <p:pic>
        <p:nvPicPr>
          <p:cNvPr id="14" name="Image 5" descr="preencoded.png">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339852" y="4775835"/>
            <a:ext cx="267891" cy="267891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2466975" y="4652010"/>
            <a:ext cx="2238613" cy="279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Integration</a:t>
            </a:r>
            <a:endParaRPr lang="en-US" sz="1750" dirty="0"/>
          </a:p>
        </p:txBody>
      </p:sp>
      <p:sp>
        <p:nvSpPr>
          <p:cNvPr id="16" name="Text 8"/>
          <p:cNvSpPr/>
          <p:nvPr/>
        </p:nvSpPr>
        <p:spPr>
          <a:xfrm>
            <a:off x="626745" y="5039201"/>
            <a:ext cx="4078843" cy="2864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Coordinated cooperation amongst all elements</a:t>
            </a:r>
            <a:endParaRPr lang="en-US" sz="1400" dirty="0"/>
          </a:p>
        </p:txBody>
      </p:sp>
      <p:pic>
        <p:nvPicPr>
          <p:cNvPr id="17" name="Image 6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74193" y="1410295"/>
            <a:ext cx="4681895" cy="4681895"/>
          </a:xfrm>
          <a:prstGeom prst="rect">
            <a:avLst/>
          </a:prstGeom>
        </p:spPr>
      </p:pic>
      <p:pic>
        <p:nvPicPr>
          <p:cNvPr id="18" name="Image 7" descr="preencoded.png">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022419" y="4775835"/>
            <a:ext cx="267891" cy="267891"/>
          </a:xfrm>
          <a:prstGeom prst="rect">
            <a:avLst/>
          </a:prstGeom>
        </p:spPr>
      </p:pic>
      <p:sp>
        <p:nvSpPr>
          <p:cNvPr id="19" name="Text 9"/>
          <p:cNvSpPr/>
          <p:nvPr/>
        </p:nvSpPr>
        <p:spPr>
          <a:xfrm>
            <a:off x="895350" y="6495098"/>
            <a:ext cx="13108305" cy="5729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b="1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Chester Barnard's Contribution:</a:t>
            </a:r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 Pioneered the concept of organisations as cooperative social systems, emphasising executive functions in maintaining organisational equilibrium</a:t>
            </a:r>
            <a:endParaRPr lang="en-US" sz="1400" dirty="0"/>
          </a:p>
        </p:txBody>
      </p:sp>
      <p:sp>
        <p:nvSpPr>
          <p:cNvPr id="20" name="Shape 10"/>
          <p:cNvSpPr/>
          <p:nvPr/>
        </p:nvSpPr>
        <p:spPr>
          <a:xfrm>
            <a:off x="626745" y="6293644"/>
            <a:ext cx="22860" cy="975836"/>
          </a:xfrm>
          <a:prstGeom prst="rect">
            <a:avLst/>
          </a:prstGeom>
          <a:solidFill>
            <a:srgbClr val="609DFF"/>
          </a:solidFill>
          <a:ln/>
        </p:spPr>
      </p:sp>
      <p:sp>
        <p:nvSpPr>
          <p:cNvPr id="21" name="Shape 11"/>
          <p:cNvSpPr/>
          <p:nvPr/>
        </p:nvSpPr>
        <p:spPr>
          <a:xfrm>
            <a:off x="626745" y="7470934"/>
            <a:ext cx="13376910" cy="1047393"/>
          </a:xfrm>
          <a:prstGeom prst="roundRect">
            <a:avLst>
              <a:gd name="adj" fmla="val 7182"/>
            </a:avLst>
          </a:prstGeom>
          <a:solidFill>
            <a:srgbClr val="001D4D"/>
          </a:solidFill>
          <a:ln/>
        </p:spPr>
      </p:sp>
      <p:pic>
        <p:nvPicPr>
          <p:cNvPr id="22" name="Image 8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5815" y="7743825"/>
            <a:ext cx="223838" cy="179070"/>
          </a:xfrm>
          <a:prstGeom prst="rect">
            <a:avLst/>
          </a:prstGeom>
        </p:spPr>
      </p:pic>
      <p:sp>
        <p:nvSpPr>
          <p:cNvPr id="23" name="Text 12"/>
          <p:cNvSpPr/>
          <p:nvPr/>
        </p:nvSpPr>
        <p:spPr>
          <a:xfrm>
            <a:off x="1208723" y="7694771"/>
            <a:ext cx="12615863" cy="5729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Practical Challenge:</a:t>
            </a:r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 Whilst intellectually compelling, the systems approach can be complex and difficult to apply in day-to-day management situations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19336" y="893802"/>
            <a:ext cx="5920026" cy="565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400"/>
              </a:lnSpc>
              <a:buNone/>
            </a:pPr>
            <a:r>
              <a:rPr lang="en-US" sz="35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Contingency Approach</a:t>
            </a:r>
            <a:endParaRPr lang="en-US" sz="3550" dirty="0"/>
          </a:p>
        </p:txBody>
      </p:sp>
      <p:sp>
        <p:nvSpPr>
          <p:cNvPr id="4" name="Text 1"/>
          <p:cNvSpPr/>
          <p:nvPr/>
        </p:nvSpPr>
        <p:spPr>
          <a:xfrm>
            <a:off x="6119336" y="1531144"/>
            <a:ext cx="5781080" cy="3389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1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Context-Dependent Management Excellence</a:t>
            </a:r>
            <a:endParaRPr lang="en-US" sz="2100" dirty="0"/>
          </a:p>
        </p:txBody>
      </p:sp>
      <p:sp>
        <p:nvSpPr>
          <p:cNvPr id="5" name="Text 2"/>
          <p:cNvSpPr/>
          <p:nvPr/>
        </p:nvSpPr>
        <p:spPr>
          <a:xfrm>
            <a:off x="6119336" y="2141339"/>
            <a:ext cx="7878128" cy="867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contingency approach recognises that management effectiveness depends entirely on situational variables. There is no universal formula—successful managers diagnose their unique context and adapt strategies accordingly.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119336" y="3212663"/>
            <a:ext cx="3848695" cy="1376839"/>
          </a:xfrm>
          <a:prstGeom prst="roundRect">
            <a:avLst>
              <a:gd name="adj" fmla="val 7970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6096476" y="3212663"/>
            <a:ext cx="91440" cy="1376839"/>
          </a:xfrm>
          <a:prstGeom prst="roundRect">
            <a:avLst>
              <a:gd name="adj" fmla="val 83066"/>
            </a:avLst>
          </a:prstGeom>
          <a:solidFill>
            <a:srgbClr val="609DFF"/>
          </a:solidFill>
          <a:ln/>
        </p:spPr>
      </p:sp>
      <p:sp>
        <p:nvSpPr>
          <p:cNvPr id="8" name="Text 5"/>
          <p:cNvSpPr/>
          <p:nvPr/>
        </p:nvSpPr>
        <p:spPr>
          <a:xfrm>
            <a:off x="6391513" y="3416260"/>
            <a:ext cx="2260521" cy="282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Peter Drucker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6391513" y="3807262"/>
            <a:ext cx="3372922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Management by objectives and knowledge worker productivity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10148768" y="3212663"/>
            <a:ext cx="3848695" cy="1376839"/>
          </a:xfrm>
          <a:prstGeom prst="roundRect">
            <a:avLst>
              <a:gd name="adj" fmla="val 7970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10125908" y="3212663"/>
            <a:ext cx="91440" cy="1376839"/>
          </a:xfrm>
          <a:prstGeom prst="roundRect">
            <a:avLst>
              <a:gd name="adj" fmla="val 83066"/>
            </a:avLst>
          </a:prstGeom>
          <a:solidFill>
            <a:srgbClr val="609DFF"/>
          </a:solidFill>
          <a:ln/>
        </p:spPr>
      </p:sp>
      <p:sp>
        <p:nvSpPr>
          <p:cNvPr id="12" name="Text 9"/>
          <p:cNvSpPr/>
          <p:nvPr/>
        </p:nvSpPr>
        <p:spPr>
          <a:xfrm>
            <a:off x="10420945" y="3416260"/>
            <a:ext cx="2260521" cy="282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W. Edwards Deming</a:t>
            </a:r>
            <a:endParaRPr lang="en-US" sz="1750" dirty="0"/>
          </a:p>
        </p:txBody>
      </p:sp>
      <p:sp>
        <p:nvSpPr>
          <p:cNvPr id="13" name="Text 10"/>
          <p:cNvSpPr/>
          <p:nvPr/>
        </p:nvSpPr>
        <p:spPr>
          <a:xfrm>
            <a:off x="10420945" y="3807262"/>
            <a:ext cx="3372922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Quality management and continuous improvement philosophy</a:t>
            </a:r>
            <a:endParaRPr lang="en-US" sz="1400" dirty="0"/>
          </a:p>
        </p:txBody>
      </p:sp>
      <p:sp>
        <p:nvSpPr>
          <p:cNvPr id="14" name="Shape 11"/>
          <p:cNvSpPr/>
          <p:nvPr/>
        </p:nvSpPr>
        <p:spPr>
          <a:xfrm>
            <a:off x="6119336" y="4770239"/>
            <a:ext cx="3848695" cy="1376839"/>
          </a:xfrm>
          <a:prstGeom prst="roundRect">
            <a:avLst>
              <a:gd name="adj" fmla="val 7970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15" name="Shape 12"/>
          <p:cNvSpPr/>
          <p:nvPr/>
        </p:nvSpPr>
        <p:spPr>
          <a:xfrm>
            <a:off x="6096476" y="4770239"/>
            <a:ext cx="91440" cy="1376839"/>
          </a:xfrm>
          <a:prstGeom prst="roundRect">
            <a:avLst>
              <a:gd name="adj" fmla="val 83066"/>
            </a:avLst>
          </a:prstGeom>
          <a:solidFill>
            <a:srgbClr val="609DFF"/>
          </a:solidFill>
          <a:ln/>
        </p:spPr>
      </p:sp>
      <p:sp>
        <p:nvSpPr>
          <p:cNvPr id="16" name="Text 13"/>
          <p:cNvSpPr/>
          <p:nvPr/>
        </p:nvSpPr>
        <p:spPr>
          <a:xfrm>
            <a:off x="6391513" y="4973836"/>
            <a:ext cx="2260521" cy="282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Tom Peters</a:t>
            </a:r>
            <a:endParaRPr lang="en-US" sz="1750" dirty="0"/>
          </a:p>
        </p:txBody>
      </p:sp>
      <p:sp>
        <p:nvSpPr>
          <p:cNvPr id="17" name="Text 14"/>
          <p:cNvSpPr/>
          <p:nvPr/>
        </p:nvSpPr>
        <p:spPr>
          <a:xfrm>
            <a:off x="6391513" y="5364837"/>
            <a:ext cx="3372922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Excellence through innovation and customer focus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6390561" y="6553795"/>
            <a:ext cx="7606903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i="1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"Managing ambiguity and paradox"</a:t>
            </a:r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 has emerged as a critical leadership competency in today's volatile environment</a:t>
            </a:r>
            <a:endParaRPr lang="en-US" sz="1400" dirty="0"/>
          </a:p>
        </p:txBody>
      </p:sp>
      <p:sp>
        <p:nvSpPr>
          <p:cNvPr id="19" name="Shape 16"/>
          <p:cNvSpPr/>
          <p:nvPr/>
        </p:nvSpPr>
        <p:spPr>
          <a:xfrm>
            <a:off x="6119336" y="6350437"/>
            <a:ext cx="22860" cy="985361"/>
          </a:xfrm>
          <a:prstGeom prst="rect">
            <a:avLst/>
          </a:prstGeom>
          <a:solidFill>
            <a:srgbClr val="609DFF"/>
          </a:solidFill>
          <a:ln/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3798" y="2001441"/>
            <a:ext cx="7416403" cy="15426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100"/>
              </a:lnSpc>
              <a:buNone/>
            </a:pPr>
            <a:r>
              <a:rPr lang="en-US" sz="9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Chapter 4</a:t>
            </a:r>
            <a:endParaRPr lang="en-US" sz="9700" dirty="0"/>
          </a:p>
        </p:txBody>
      </p:sp>
      <p:sp>
        <p:nvSpPr>
          <p:cNvPr id="4" name="Text 1"/>
          <p:cNvSpPr/>
          <p:nvPr/>
        </p:nvSpPr>
        <p:spPr>
          <a:xfrm>
            <a:off x="863798" y="3914299"/>
            <a:ext cx="7416403" cy="2313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Emerging and Contemporary Perspectives</a:t>
            </a:r>
            <a:endParaRPr lang="en-US" sz="48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4079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62796" y="363617"/>
            <a:ext cx="8218408" cy="8265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250"/>
              </a:lnSpc>
              <a:buNone/>
            </a:pPr>
            <a:r>
              <a:rPr lang="en-US" sz="26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Learning Organisations: The Competitive Edge of Adaptability</a:t>
            </a:r>
            <a:endParaRPr lang="en-US" sz="2600" dirty="0"/>
          </a:p>
        </p:txBody>
      </p:sp>
      <p:sp>
        <p:nvSpPr>
          <p:cNvPr id="4" name="Shape 1"/>
          <p:cNvSpPr/>
          <p:nvPr/>
        </p:nvSpPr>
        <p:spPr>
          <a:xfrm>
            <a:off x="462796" y="1388388"/>
            <a:ext cx="8218408" cy="1305758"/>
          </a:xfrm>
          <a:prstGeom prst="roundRect">
            <a:avLst>
              <a:gd name="adj" fmla="val 4253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602575" y="1528167"/>
            <a:ext cx="396597" cy="396597"/>
          </a:xfrm>
          <a:prstGeom prst="roundRect">
            <a:avLst>
              <a:gd name="adj" fmla="val 23053845"/>
            </a:avLst>
          </a:prstGeom>
          <a:solidFill>
            <a:srgbClr val="609DFF"/>
          </a:solidFill>
          <a:ln/>
        </p:spPr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1637" y="1637109"/>
            <a:ext cx="178475" cy="17847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02575" y="2056924"/>
            <a:ext cx="1652826" cy="2065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00"/>
              </a:lnSpc>
              <a:buNone/>
            </a:pPr>
            <a:r>
              <a:rPr lang="en-US" sz="1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Systems Thinking</a:t>
            </a:r>
            <a:endParaRPr lang="en-US" sz="1300" dirty="0"/>
          </a:p>
        </p:txBody>
      </p:sp>
      <p:sp>
        <p:nvSpPr>
          <p:cNvPr id="8" name="Text 4"/>
          <p:cNvSpPr/>
          <p:nvPr/>
        </p:nvSpPr>
        <p:spPr>
          <a:xfrm>
            <a:off x="602575" y="2342793"/>
            <a:ext cx="7938849" cy="2115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50"/>
              </a:lnSpc>
              <a:buNone/>
            </a:pPr>
            <a:r>
              <a:rPr lang="en-US" sz="1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Understanding interconnections and holistic patterns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462796" y="2826306"/>
            <a:ext cx="8218408" cy="1305758"/>
          </a:xfrm>
          <a:prstGeom prst="roundRect">
            <a:avLst>
              <a:gd name="adj" fmla="val 4253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10" name="Shape 6"/>
          <p:cNvSpPr/>
          <p:nvPr/>
        </p:nvSpPr>
        <p:spPr>
          <a:xfrm>
            <a:off x="602575" y="2966085"/>
            <a:ext cx="396597" cy="396597"/>
          </a:xfrm>
          <a:prstGeom prst="roundRect">
            <a:avLst>
              <a:gd name="adj" fmla="val 23053845"/>
            </a:avLst>
          </a:prstGeom>
          <a:solidFill>
            <a:srgbClr val="609DFF"/>
          </a:solidFill>
          <a:ln/>
        </p:spPr>
      </p:sp>
      <p:pic>
        <p:nvPicPr>
          <p:cNvPr id="11" name="Image 2" descr="preencoded.png">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1637" y="3075027"/>
            <a:ext cx="178475" cy="178475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602575" y="3494842"/>
            <a:ext cx="1652826" cy="2065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00"/>
              </a:lnSpc>
              <a:buNone/>
            </a:pPr>
            <a:r>
              <a:rPr lang="en-US" sz="1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Shared Vision</a:t>
            </a:r>
            <a:endParaRPr lang="en-US" sz="1300" dirty="0"/>
          </a:p>
        </p:txBody>
      </p:sp>
      <p:sp>
        <p:nvSpPr>
          <p:cNvPr id="13" name="Text 8"/>
          <p:cNvSpPr/>
          <p:nvPr/>
        </p:nvSpPr>
        <p:spPr>
          <a:xfrm>
            <a:off x="602575" y="3780711"/>
            <a:ext cx="7938849" cy="2115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50"/>
              </a:lnSpc>
              <a:buNone/>
            </a:pPr>
            <a:r>
              <a:rPr lang="en-US" sz="1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Collective aspirations that inspire commitment</a:t>
            </a:r>
            <a:endParaRPr lang="en-US" sz="1000" dirty="0"/>
          </a:p>
        </p:txBody>
      </p:sp>
      <p:sp>
        <p:nvSpPr>
          <p:cNvPr id="14" name="Shape 9"/>
          <p:cNvSpPr/>
          <p:nvPr/>
        </p:nvSpPr>
        <p:spPr>
          <a:xfrm>
            <a:off x="462796" y="4264223"/>
            <a:ext cx="8218408" cy="1305758"/>
          </a:xfrm>
          <a:prstGeom prst="roundRect">
            <a:avLst>
              <a:gd name="adj" fmla="val 4253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15" name="Shape 10"/>
          <p:cNvSpPr/>
          <p:nvPr/>
        </p:nvSpPr>
        <p:spPr>
          <a:xfrm>
            <a:off x="602575" y="4404003"/>
            <a:ext cx="396597" cy="396597"/>
          </a:xfrm>
          <a:prstGeom prst="roundRect">
            <a:avLst>
              <a:gd name="adj" fmla="val 23053845"/>
            </a:avLst>
          </a:prstGeom>
          <a:solidFill>
            <a:srgbClr val="609DFF"/>
          </a:solidFill>
          <a:ln/>
        </p:spPr>
      </p:sp>
      <p:pic>
        <p:nvPicPr>
          <p:cNvPr id="16" name="Image 3" descr="preencoded.png">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1637" y="4512945"/>
            <a:ext cx="178475" cy="178475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602575" y="4932759"/>
            <a:ext cx="1652826" cy="2065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00"/>
              </a:lnSpc>
              <a:buNone/>
            </a:pPr>
            <a:r>
              <a:rPr lang="en-US" sz="1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Team Learning</a:t>
            </a:r>
            <a:endParaRPr lang="en-US" sz="1300" dirty="0"/>
          </a:p>
        </p:txBody>
      </p:sp>
      <p:sp>
        <p:nvSpPr>
          <p:cNvPr id="18" name="Text 12"/>
          <p:cNvSpPr/>
          <p:nvPr/>
        </p:nvSpPr>
        <p:spPr>
          <a:xfrm>
            <a:off x="602575" y="5218628"/>
            <a:ext cx="7938849" cy="2115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50"/>
              </a:lnSpc>
              <a:buNone/>
            </a:pPr>
            <a:r>
              <a:rPr lang="en-US" sz="1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Collaborative dialogue and group intelligence</a:t>
            </a:r>
            <a:endParaRPr lang="en-US" sz="1000" dirty="0"/>
          </a:p>
        </p:txBody>
      </p:sp>
      <p:sp>
        <p:nvSpPr>
          <p:cNvPr id="19" name="Shape 13"/>
          <p:cNvSpPr/>
          <p:nvPr/>
        </p:nvSpPr>
        <p:spPr>
          <a:xfrm>
            <a:off x="462796" y="5702141"/>
            <a:ext cx="8218408" cy="1305758"/>
          </a:xfrm>
          <a:prstGeom prst="roundRect">
            <a:avLst>
              <a:gd name="adj" fmla="val 4253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20" name="Shape 14"/>
          <p:cNvSpPr/>
          <p:nvPr/>
        </p:nvSpPr>
        <p:spPr>
          <a:xfrm>
            <a:off x="602575" y="5841921"/>
            <a:ext cx="396597" cy="396597"/>
          </a:xfrm>
          <a:prstGeom prst="roundRect">
            <a:avLst>
              <a:gd name="adj" fmla="val 23053845"/>
            </a:avLst>
          </a:prstGeom>
          <a:solidFill>
            <a:srgbClr val="609DFF"/>
          </a:solidFill>
          <a:ln/>
        </p:spPr>
      </p:sp>
      <p:pic>
        <p:nvPicPr>
          <p:cNvPr id="21" name="Image 4" descr="preencoded.png">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11637" y="5950863"/>
            <a:ext cx="178475" cy="178475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02575" y="6370677"/>
            <a:ext cx="1652826" cy="2065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00"/>
              </a:lnSpc>
              <a:buNone/>
            </a:pPr>
            <a:r>
              <a:rPr lang="en-US" sz="13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Personal Mastery</a:t>
            </a:r>
            <a:endParaRPr lang="en-US" sz="1300" dirty="0"/>
          </a:p>
        </p:txBody>
      </p:sp>
      <p:sp>
        <p:nvSpPr>
          <p:cNvPr id="23" name="Text 16"/>
          <p:cNvSpPr/>
          <p:nvPr/>
        </p:nvSpPr>
        <p:spPr>
          <a:xfrm>
            <a:off x="602575" y="6656546"/>
            <a:ext cx="7938849" cy="2115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50"/>
              </a:lnSpc>
              <a:buNone/>
            </a:pPr>
            <a:r>
              <a:rPr lang="en-US" sz="1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Individual development and continuous growth</a:t>
            </a:r>
            <a:endParaRPr lang="en-US" sz="1000" dirty="0"/>
          </a:p>
        </p:txBody>
      </p:sp>
      <p:sp>
        <p:nvSpPr>
          <p:cNvPr id="24" name="Text 17"/>
          <p:cNvSpPr/>
          <p:nvPr/>
        </p:nvSpPr>
        <p:spPr>
          <a:xfrm>
            <a:off x="661035" y="7305318"/>
            <a:ext cx="8020169" cy="4231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650"/>
              </a:lnSpc>
              <a:buNone/>
            </a:pPr>
            <a:r>
              <a:rPr lang="en-US" sz="1000" b="1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Peter Senge, "The Fifth Discipline" (1990):</a:t>
            </a:r>
            <a:pPr algn="l" indent="0" marL="0">
              <a:lnSpc>
                <a:spcPts val="1650"/>
              </a:lnSpc>
              <a:buNone/>
            </a:pPr>
            <a:r>
              <a:rPr lang="en-US" sz="1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 Organisations that learn continuously and transform constantly will consistently outperform competitors in dynamic environments</a:t>
            </a:r>
            <a:endParaRPr lang="en-US" sz="1000" dirty="0"/>
          </a:p>
        </p:txBody>
      </p:sp>
      <p:sp>
        <p:nvSpPr>
          <p:cNvPr id="25" name="Shape 18"/>
          <p:cNvSpPr/>
          <p:nvPr/>
        </p:nvSpPr>
        <p:spPr>
          <a:xfrm>
            <a:off x="462796" y="7156609"/>
            <a:ext cx="15240" cy="720566"/>
          </a:xfrm>
          <a:prstGeom prst="rect">
            <a:avLst/>
          </a:prstGeom>
          <a:solidFill>
            <a:srgbClr val="609DFF"/>
          </a:solidFill>
          <a:ln/>
        </p:spPr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30912" y="495657"/>
            <a:ext cx="11721941" cy="5632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400"/>
              </a:lnSpc>
              <a:buNone/>
            </a:pPr>
            <a:r>
              <a:rPr lang="en-US" sz="35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Total Quality Management (TQM) and Quality Schools</a:t>
            </a:r>
            <a:endParaRPr lang="en-US" sz="350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912" y="1532096"/>
            <a:ext cx="5083493" cy="508349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161842" y="1509593"/>
            <a:ext cx="2703909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1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Core TQM Principles</a:t>
            </a:r>
            <a:endParaRPr lang="en-US" sz="2100" dirty="0"/>
          </a:p>
        </p:txBody>
      </p:sp>
      <p:sp>
        <p:nvSpPr>
          <p:cNvPr id="5" name="Text 2"/>
          <p:cNvSpPr/>
          <p:nvPr/>
        </p:nvSpPr>
        <p:spPr>
          <a:xfrm>
            <a:off x="6161842" y="2027753"/>
            <a:ext cx="7845147" cy="288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Customer satisfaction as the ultimate measure of success</a:t>
            </a:r>
            <a:endParaRPr lang="en-US" sz="1400" dirty="0"/>
          </a:p>
        </p:txBody>
      </p:sp>
      <p:sp>
        <p:nvSpPr>
          <p:cNvPr id="6" name="Text 3"/>
          <p:cNvSpPr/>
          <p:nvPr/>
        </p:nvSpPr>
        <p:spPr>
          <a:xfrm>
            <a:off x="6161842" y="2379107"/>
            <a:ext cx="7845147" cy="288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Continuous improvement embedded in daily operations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6161842" y="2730460"/>
            <a:ext cx="7845147" cy="288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Employee involvement at all organisational levels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6161842" y="3081814"/>
            <a:ext cx="7845147" cy="288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Quality as strategic priority, not merely operational concern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630912" y="7021116"/>
            <a:ext cx="13368576" cy="1054298"/>
          </a:xfrm>
          <a:prstGeom prst="roundRect">
            <a:avLst>
              <a:gd name="adj" fmla="val 7181"/>
            </a:avLst>
          </a:prstGeom>
          <a:solidFill>
            <a:srgbClr val="001D4D"/>
          </a:solidFill>
          <a:ln/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173" y="7294364"/>
            <a:ext cx="225266" cy="180261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216700" y="7246382"/>
            <a:ext cx="12602528" cy="5767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W. Edwards Deming's Revolution:</a:t>
            </a:r>
            <a:pPr algn="l" indent="0" marL="0">
              <a:lnSpc>
                <a:spcPts val="22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 His principles fundamentally transformed manufacturing and service industries worldwide, establishing quality management as a competitive imperative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9033" y="659249"/>
            <a:ext cx="12952333" cy="1498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850"/>
              </a:lnSpc>
              <a:buNone/>
            </a:pPr>
            <a:r>
              <a:rPr lang="en-US" sz="4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Mintzberg's Ten Schools of Strategic Management Thought</a:t>
            </a:r>
            <a:endParaRPr lang="en-US" sz="4700" dirty="0"/>
          </a:p>
        </p:txBody>
      </p:sp>
      <p:sp>
        <p:nvSpPr>
          <p:cNvPr id="3" name="Text 1"/>
          <p:cNvSpPr/>
          <p:nvPr/>
        </p:nvSpPr>
        <p:spPr>
          <a:xfrm>
            <a:off x="839033" y="2636877"/>
            <a:ext cx="239673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 Light" pitchFamily="34" charset="0"/>
                <a:ea typeface="Merriweather Light" pitchFamily="34" charset="-122"/>
                <a:cs typeface="Merriweather Light" pitchFamily="34" charset="-120"/>
              </a:rPr>
              <a:t>01</a:t>
            </a:r>
            <a:endParaRPr lang="en-US" sz="1850" dirty="0"/>
          </a:p>
        </p:txBody>
      </p:sp>
      <p:sp>
        <p:nvSpPr>
          <p:cNvPr id="4" name="Shape 2"/>
          <p:cNvSpPr/>
          <p:nvPr/>
        </p:nvSpPr>
        <p:spPr>
          <a:xfrm>
            <a:off x="839033" y="3013710"/>
            <a:ext cx="4157663" cy="30480"/>
          </a:xfrm>
          <a:prstGeom prst="rect">
            <a:avLst/>
          </a:prstGeom>
          <a:solidFill>
            <a:srgbClr val="609DFF"/>
          </a:solidFill>
          <a:ln/>
        </p:spPr>
      </p:sp>
      <p:sp>
        <p:nvSpPr>
          <p:cNvPr id="5" name="Text 3"/>
          <p:cNvSpPr/>
          <p:nvPr/>
        </p:nvSpPr>
        <p:spPr>
          <a:xfrm>
            <a:off x="839033" y="3194447"/>
            <a:ext cx="3887510" cy="374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00"/>
              </a:lnSpc>
              <a:buNone/>
            </a:pPr>
            <a:r>
              <a:rPr lang="en-US" sz="23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Design &amp; Planning Schools</a:t>
            </a:r>
            <a:endParaRPr lang="en-US" sz="2350" dirty="0"/>
          </a:p>
        </p:txBody>
      </p:sp>
      <p:sp>
        <p:nvSpPr>
          <p:cNvPr id="6" name="Text 4"/>
          <p:cNvSpPr/>
          <p:nvPr/>
        </p:nvSpPr>
        <p:spPr>
          <a:xfrm>
            <a:off x="839033" y="3712845"/>
            <a:ext cx="4157663" cy="766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Deliberate, analytical strategy formation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5236369" y="2636877"/>
            <a:ext cx="239673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 Light" pitchFamily="34" charset="0"/>
                <a:ea typeface="Merriweather Light" pitchFamily="34" charset="-122"/>
                <a:cs typeface="Merriweather Light" pitchFamily="34" charset="-120"/>
              </a:rPr>
              <a:t>02</a:t>
            </a:r>
            <a:endParaRPr lang="en-US" sz="1850" dirty="0"/>
          </a:p>
        </p:txBody>
      </p:sp>
      <p:sp>
        <p:nvSpPr>
          <p:cNvPr id="8" name="Shape 6"/>
          <p:cNvSpPr/>
          <p:nvPr/>
        </p:nvSpPr>
        <p:spPr>
          <a:xfrm>
            <a:off x="5236369" y="3013710"/>
            <a:ext cx="4157663" cy="30480"/>
          </a:xfrm>
          <a:prstGeom prst="rect">
            <a:avLst/>
          </a:prstGeom>
          <a:solidFill>
            <a:srgbClr val="609DFF"/>
          </a:solidFill>
          <a:ln/>
        </p:spPr>
      </p:sp>
      <p:sp>
        <p:nvSpPr>
          <p:cNvPr id="9" name="Text 7"/>
          <p:cNvSpPr/>
          <p:nvPr/>
        </p:nvSpPr>
        <p:spPr>
          <a:xfrm>
            <a:off x="5236369" y="3194447"/>
            <a:ext cx="2996565" cy="374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00"/>
              </a:lnSpc>
              <a:buNone/>
            </a:pPr>
            <a:r>
              <a:rPr lang="en-US" sz="23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Positioning School</a:t>
            </a:r>
            <a:endParaRPr lang="en-US" sz="2350" dirty="0"/>
          </a:p>
        </p:txBody>
      </p:sp>
      <p:sp>
        <p:nvSpPr>
          <p:cNvPr id="10" name="Text 8"/>
          <p:cNvSpPr/>
          <p:nvPr/>
        </p:nvSpPr>
        <p:spPr>
          <a:xfrm>
            <a:off x="5236369" y="3712845"/>
            <a:ext cx="4157663" cy="766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Competitive advantage through market analysis</a:t>
            </a:r>
            <a:endParaRPr lang="en-US" sz="1850" dirty="0"/>
          </a:p>
        </p:txBody>
      </p:sp>
      <p:sp>
        <p:nvSpPr>
          <p:cNvPr id="11" name="Text 9"/>
          <p:cNvSpPr/>
          <p:nvPr/>
        </p:nvSpPr>
        <p:spPr>
          <a:xfrm>
            <a:off x="9633704" y="2636877"/>
            <a:ext cx="239673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 Light" pitchFamily="34" charset="0"/>
                <a:ea typeface="Merriweather Light" pitchFamily="34" charset="-122"/>
                <a:cs typeface="Merriweather Light" pitchFamily="34" charset="-120"/>
              </a:rPr>
              <a:t>03</a:t>
            </a:r>
            <a:endParaRPr lang="en-US" sz="1850" dirty="0"/>
          </a:p>
        </p:txBody>
      </p:sp>
      <p:sp>
        <p:nvSpPr>
          <p:cNvPr id="12" name="Shape 10"/>
          <p:cNvSpPr/>
          <p:nvPr/>
        </p:nvSpPr>
        <p:spPr>
          <a:xfrm>
            <a:off x="9633704" y="3013710"/>
            <a:ext cx="4157663" cy="30480"/>
          </a:xfrm>
          <a:prstGeom prst="rect">
            <a:avLst/>
          </a:prstGeom>
          <a:solidFill>
            <a:srgbClr val="609DFF"/>
          </a:solidFill>
          <a:ln/>
        </p:spPr>
      </p:sp>
      <p:sp>
        <p:nvSpPr>
          <p:cNvPr id="13" name="Text 11"/>
          <p:cNvSpPr/>
          <p:nvPr/>
        </p:nvSpPr>
        <p:spPr>
          <a:xfrm>
            <a:off x="9633704" y="3194447"/>
            <a:ext cx="3326725" cy="374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00"/>
              </a:lnSpc>
              <a:buNone/>
            </a:pPr>
            <a:r>
              <a:rPr lang="en-US" sz="23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Entrepreneurial School</a:t>
            </a:r>
            <a:endParaRPr lang="en-US" sz="2350" dirty="0"/>
          </a:p>
        </p:txBody>
      </p:sp>
      <p:sp>
        <p:nvSpPr>
          <p:cNvPr id="14" name="Text 12"/>
          <p:cNvSpPr/>
          <p:nvPr/>
        </p:nvSpPr>
        <p:spPr>
          <a:xfrm>
            <a:off x="9633704" y="3712845"/>
            <a:ext cx="4157663" cy="766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Visionary leadership and strategic insight</a:t>
            </a: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839033" y="4899065"/>
            <a:ext cx="239673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 Light" pitchFamily="34" charset="0"/>
                <a:ea typeface="Merriweather Light" pitchFamily="34" charset="-122"/>
                <a:cs typeface="Merriweather Light" pitchFamily="34" charset="-120"/>
              </a:rPr>
              <a:t>04</a:t>
            </a:r>
            <a:endParaRPr lang="en-US" sz="1850" dirty="0"/>
          </a:p>
        </p:txBody>
      </p:sp>
      <p:sp>
        <p:nvSpPr>
          <p:cNvPr id="16" name="Shape 14"/>
          <p:cNvSpPr/>
          <p:nvPr/>
        </p:nvSpPr>
        <p:spPr>
          <a:xfrm>
            <a:off x="839033" y="5275897"/>
            <a:ext cx="6356271" cy="30480"/>
          </a:xfrm>
          <a:prstGeom prst="rect">
            <a:avLst/>
          </a:prstGeom>
          <a:solidFill>
            <a:srgbClr val="609DFF"/>
          </a:solidFill>
          <a:ln/>
        </p:spPr>
      </p:sp>
      <p:sp>
        <p:nvSpPr>
          <p:cNvPr id="17" name="Text 15"/>
          <p:cNvSpPr/>
          <p:nvPr/>
        </p:nvSpPr>
        <p:spPr>
          <a:xfrm>
            <a:off x="839033" y="5456634"/>
            <a:ext cx="2996565" cy="374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00"/>
              </a:lnSpc>
              <a:buNone/>
            </a:pPr>
            <a:r>
              <a:rPr lang="en-US" sz="23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Cognitive School</a:t>
            </a:r>
            <a:endParaRPr lang="en-US" sz="2350" dirty="0"/>
          </a:p>
        </p:txBody>
      </p:sp>
      <p:sp>
        <p:nvSpPr>
          <p:cNvPr id="18" name="Text 16"/>
          <p:cNvSpPr/>
          <p:nvPr/>
        </p:nvSpPr>
        <p:spPr>
          <a:xfrm>
            <a:off x="839033" y="5975033"/>
            <a:ext cx="6356271" cy="3833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Mental processes in strategy creation</a:t>
            </a:r>
            <a:endParaRPr lang="en-US" sz="1850" dirty="0"/>
          </a:p>
        </p:txBody>
      </p:sp>
      <p:sp>
        <p:nvSpPr>
          <p:cNvPr id="19" name="Text 17"/>
          <p:cNvSpPr/>
          <p:nvPr/>
        </p:nvSpPr>
        <p:spPr>
          <a:xfrm>
            <a:off x="7434977" y="4899065"/>
            <a:ext cx="239673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 Light" pitchFamily="34" charset="0"/>
                <a:ea typeface="Merriweather Light" pitchFamily="34" charset="-122"/>
                <a:cs typeface="Merriweather Light" pitchFamily="34" charset="-120"/>
              </a:rPr>
              <a:t>05</a:t>
            </a:r>
            <a:endParaRPr lang="en-US" sz="1850" dirty="0"/>
          </a:p>
        </p:txBody>
      </p:sp>
      <p:sp>
        <p:nvSpPr>
          <p:cNvPr id="20" name="Shape 18"/>
          <p:cNvSpPr/>
          <p:nvPr/>
        </p:nvSpPr>
        <p:spPr>
          <a:xfrm>
            <a:off x="7434977" y="5275897"/>
            <a:ext cx="6356390" cy="30480"/>
          </a:xfrm>
          <a:prstGeom prst="rect">
            <a:avLst/>
          </a:prstGeom>
          <a:solidFill>
            <a:srgbClr val="609DFF"/>
          </a:solidFill>
          <a:ln/>
        </p:spPr>
      </p:sp>
      <p:sp>
        <p:nvSpPr>
          <p:cNvPr id="21" name="Text 19"/>
          <p:cNvSpPr/>
          <p:nvPr/>
        </p:nvSpPr>
        <p:spPr>
          <a:xfrm>
            <a:off x="7434977" y="5456634"/>
            <a:ext cx="4291370" cy="374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00"/>
              </a:lnSpc>
              <a:buNone/>
            </a:pPr>
            <a:r>
              <a:rPr lang="en-US" sz="23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Learning &amp; Emergent Schools</a:t>
            </a:r>
            <a:endParaRPr lang="en-US" sz="2350" dirty="0"/>
          </a:p>
        </p:txBody>
      </p:sp>
      <p:sp>
        <p:nvSpPr>
          <p:cNvPr id="22" name="Text 20"/>
          <p:cNvSpPr/>
          <p:nvPr/>
        </p:nvSpPr>
        <p:spPr>
          <a:xfrm>
            <a:off x="7434977" y="5975033"/>
            <a:ext cx="6356390" cy="3833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Adaptive, evolving strategies</a:t>
            </a:r>
            <a:endParaRPr lang="en-US" sz="1850" dirty="0"/>
          </a:p>
        </p:txBody>
      </p:sp>
      <p:sp>
        <p:nvSpPr>
          <p:cNvPr id="23" name="Text 21"/>
          <p:cNvSpPr/>
          <p:nvPr/>
        </p:nvSpPr>
        <p:spPr>
          <a:xfrm>
            <a:off x="839033" y="6807875"/>
            <a:ext cx="12952333" cy="766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Mintzberg's comprehensive framework demonstrates that management is simultaneously both rigorous science and creative art, requiring diverse perspectives for complete understanding</a:t>
            </a:r>
            <a:endParaRPr lang="en-US" sz="1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50198" y="2387084"/>
            <a:ext cx="7416403" cy="15426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100"/>
              </a:lnSpc>
              <a:buNone/>
            </a:pPr>
            <a:r>
              <a:rPr lang="en-US" sz="9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Chapter 5</a:t>
            </a:r>
            <a:endParaRPr lang="en-US" sz="9700" dirty="0"/>
          </a:p>
        </p:txBody>
      </p:sp>
      <p:sp>
        <p:nvSpPr>
          <p:cNvPr id="4" name="Text 1"/>
          <p:cNvSpPr/>
          <p:nvPr/>
        </p:nvSpPr>
        <p:spPr>
          <a:xfrm>
            <a:off x="6350198" y="4299942"/>
            <a:ext cx="7416403" cy="1542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6050"/>
              </a:lnSpc>
              <a:buNone/>
            </a:pPr>
            <a:r>
              <a:rPr lang="en-US" sz="48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Practical Implications and Integration Today</a:t>
            </a:r>
            <a:endParaRPr lang="en-US" sz="4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5924" y="570905"/>
            <a:ext cx="10913626" cy="6480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05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Blending Schools for Effective Management</a:t>
            </a:r>
            <a:endParaRPr lang="en-US" sz="4050" dirty="0"/>
          </a:p>
        </p:txBody>
      </p:sp>
      <p:sp>
        <p:nvSpPr>
          <p:cNvPr id="3" name="Shape 1"/>
          <p:cNvSpPr/>
          <p:nvPr/>
        </p:nvSpPr>
        <p:spPr>
          <a:xfrm>
            <a:off x="1037034" y="2152293"/>
            <a:ext cx="6174343" cy="207407"/>
          </a:xfrm>
          <a:prstGeom prst="roundRect">
            <a:avLst>
              <a:gd name="adj" fmla="val 42004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25924" y="1944886"/>
            <a:ext cx="622221" cy="622221"/>
          </a:xfrm>
          <a:prstGeom prst="roundRect">
            <a:avLst>
              <a:gd name="adj" fmla="val 73479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1420" y="2100382"/>
            <a:ext cx="311110" cy="31111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33331" y="2774513"/>
            <a:ext cx="3052167" cy="324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Data-Driven Intelligence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933331" y="3223022"/>
            <a:ext cx="6070759" cy="663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60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Leverage quantitative analysis and management science tools for informed decision-making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7730014" y="1841183"/>
            <a:ext cx="6174343" cy="207407"/>
          </a:xfrm>
          <a:prstGeom prst="roundRect">
            <a:avLst>
              <a:gd name="adj" fmla="val 42004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7418903" y="1633776"/>
            <a:ext cx="622221" cy="622221"/>
          </a:xfrm>
          <a:prstGeom prst="roundRect">
            <a:avLst>
              <a:gd name="adj" fmla="val 73479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74399" y="1789271"/>
            <a:ext cx="311110" cy="31111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626310" y="2463403"/>
            <a:ext cx="2865358" cy="324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Human Understanding</a:t>
            </a:r>
            <a:endParaRPr lang="en-US" sz="2000" dirty="0"/>
          </a:p>
        </p:txBody>
      </p:sp>
      <p:sp>
        <p:nvSpPr>
          <p:cNvPr id="12" name="Text 8"/>
          <p:cNvSpPr/>
          <p:nvPr/>
        </p:nvSpPr>
        <p:spPr>
          <a:xfrm>
            <a:off x="7626310" y="2911912"/>
            <a:ext cx="6070759" cy="663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60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Apply behavioural insights and emotional intelligence to lead effectively</a:t>
            </a:r>
            <a:endParaRPr lang="en-US" sz="1600" dirty="0"/>
          </a:p>
        </p:txBody>
      </p:sp>
      <p:sp>
        <p:nvSpPr>
          <p:cNvPr id="13" name="Shape 9"/>
          <p:cNvSpPr/>
          <p:nvPr/>
        </p:nvSpPr>
        <p:spPr>
          <a:xfrm>
            <a:off x="1037034" y="4820007"/>
            <a:ext cx="6174343" cy="207407"/>
          </a:xfrm>
          <a:prstGeom prst="roundRect">
            <a:avLst>
              <a:gd name="adj" fmla="val 42004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725924" y="4612600"/>
            <a:ext cx="622221" cy="622221"/>
          </a:xfrm>
          <a:prstGeom prst="roundRect">
            <a:avLst>
              <a:gd name="adj" fmla="val 73479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1420" y="4768096"/>
            <a:ext cx="311110" cy="31111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33331" y="5442228"/>
            <a:ext cx="2803088" cy="324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Contextual Adaptation</a:t>
            </a:r>
            <a:endParaRPr lang="en-US" sz="2000" dirty="0"/>
          </a:p>
        </p:txBody>
      </p:sp>
      <p:sp>
        <p:nvSpPr>
          <p:cNvPr id="17" name="Text 12"/>
          <p:cNvSpPr/>
          <p:nvPr/>
        </p:nvSpPr>
        <p:spPr>
          <a:xfrm>
            <a:off x="933331" y="5890736"/>
            <a:ext cx="6070759" cy="663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60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Use contingency thinking to tailor approaches to specific situations</a:t>
            </a:r>
            <a:endParaRPr lang="en-US" sz="1600" dirty="0"/>
          </a:p>
        </p:txBody>
      </p:sp>
      <p:sp>
        <p:nvSpPr>
          <p:cNvPr id="18" name="Shape 13"/>
          <p:cNvSpPr/>
          <p:nvPr/>
        </p:nvSpPr>
        <p:spPr>
          <a:xfrm>
            <a:off x="7730014" y="4508897"/>
            <a:ext cx="6174343" cy="207407"/>
          </a:xfrm>
          <a:prstGeom prst="roundRect">
            <a:avLst>
              <a:gd name="adj" fmla="val 42004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7418903" y="4301490"/>
            <a:ext cx="622221" cy="622221"/>
          </a:xfrm>
          <a:prstGeom prst="roundRect">
            <a:avLst>
              <a:gd name="adj" fmla="val 73479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574399" y="4456986"/>
            <a:ext cx="311110" cy="311110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626310" y="5131118"/>
            <a:ext cx="2592824" cy="324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Digital Enablement</a:t>
            </a:r>
            <a:endParaRPr lang="en-US" sz="2000" dirty="0"/>
          </a:p>
        </p:txBody>
      </p:sp>
      <p:sp>
        <p:nvSpPr>
          <p:cNvPr id="22" name="Text 16"/>
          <p:cNvSpPr/>
          <p:nvPr/>
        </p:nvSpPr>
        <p:spPr>
          <a:xfrm>
            <a:off x="7626310" y="5579626"/>
            <a:ext cx="6070759" cy="663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60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Harness technology for real-time decision-making and employee engagement</a:t>
            </a:r>
            <a:endParaRPr lang="en-US" sz="1600" dirty="0"/>
          </a:p>
        </p:txBody>
      </p:sp>
      <p:sp>
        <p:nvSpPr>
          <p:cNvPr id="23" name="Text 17"/>
          <p:cNvSpPr/>
          <p:nvPr/>
        </p:nvSpPr>
        <p:spPr>
          <a:xfrm>
            <a:off x="725924" y="6995041"/>
            <a:ext cx="13178552" cy="663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60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Today's most successful managers integrate insights from process, behavioural, quantitative, systems, and contingency schools, creating a sophisticated, multi-dimensional approach to leadership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47435" y="523280"/>
            <a:ext cx="7530703" cy="5901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600"/>
              </a:lnSpc>
              <a:buNone/>
            </a:pPr>
            <a:r>
              <a:rPr lang="en-US" sz="37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Challenges and Future Directions</a:t>
            </a:r>
            <a:endParaRPr lang="en-US" sz="3700" dirty="0"/>
          </a:p>
        </p:txBody>
      </p:sp>
      <p:sp>
        <p:nvSpPr>
          <p:cNvPr id="4" name="Shape 1"/>
          <p:cNvSpPr/>
          <p:nvPr/>
        </p:nvSpPr>
        <p:spPr>
          <a:xfrm>
            <a:off x="6147435" y="1396722"/>
            <a:ext cx="7821930" cy="1435775"/>
          </a:xfrm>
          <a:prstGeom prst="roundRect">
            <a:avLst>
              <a:gd name="adj" fmla="val 5525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6359128" y="1608415"/>
            <a:ext cx="3124081" cy="2950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Rapid Change Management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6359128" y="2016681"/>
            <a:ext cx="7398544" cy="6041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4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Navigating digital transformation, technological disruption, and accelerating market dynamics whilst maintaining organisational stability</a:t>
            </a:r>
            <a:endParaRPr lang="en-US" sz="1450" dirty="0"/>
          </a:p>
        </p:txBody>
      </p:sp>
      <p:sp>
        <p:nvSpPr>
          <p:cNvPr id="7" name="Shape 4"/>
          <p:cNvSpPr/>
          <p:nvPr/>
        </p:nvSpPr>
        <p:spPr>
          <a:xfrm>
            <a:off x="6147435" y="3021330"/>
            <a:ext cx="7821930" cy="1435775"/>
          </a:xfrm>
          <a:prstGeom prst="roundRect">
            <a:avLst>
              <a:gd name="adj" fmla="val 5525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6359128" y="3233023"/>
            <a:ext cx="2361009" cy="2950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Global Complexity</a:t>
            </a:r>
            <a:endParaRPr lang="en-US" sz="1850" dirty="0"/>
          </a:p>
        </p:txBody>
      </p:sp>
      <p:sp>
        <p:nvSpPr>
          <p:cNvPr id="9" name="Text 6"/>
          <p:cNvSpPr/>
          <p:nvPr/>
        </p:nvSpPr>
        <p:spPr>
          <a:xfrm>
            <a:off x="6359128" y="3641288"/>
            <a:ext cx="7398544" cy="6041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4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Managing across diverse cultures, regulatory environments, and geographically distributed teams in an interconnected world</a:t>
            </a:r>
            <a:endParaRPr lang="en-US" sz="1450" dirty="0"/>
          </a:p>
        </p:txBody>
      </p:sp>
      <p:sp>
        <p:nvSpPr>
          <p:cNvPr id="10" name="Shape 7"/>
          <p:cNvSpPr/>
          <p:nvPr/>
        </p:nvSpPr>
        <p:spPr>
          <a:xfrm>
            <a:off x="6147435" y="4645938"/>
            <a:ext cx="7821930" cy="1435775"/>
          </a:xfrm>
          <a:prstGeom prst="roundRect">
            <a:avLst>
              <a:gd name="adj" fmla="val 5525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359128" y="4857631"/>
            <a:ext cx="2361009" cy="2950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Balancing Priorities</a:t>
            </a:r>
            <a:endParaRPr lang="en-US" sz="1850" dirty="0"/>
          </a:p>
        </p:txBody>
      </p:sp>
      <p:sp>
        <p:nvSpPr>
          <p:cNvPr id="12" name="Text 9"/>
          <p:cNvSpPr/>
          <p:nvPr/>
        </p:nvSpPr>
        <p:spPr>
          <a:xfrm>
            <a:off x="6359128" y="5265896"/>
            <a:ext cx="7398544" cy="6041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4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Harmonising human needs with efficiency demands and continuous innovation requirements</a:t>
            </a:r>
            <a:endParaRPr lang="en-US" sz="1450" dirty="0"/>
          </a:p>
        </p:txBody>
      </p:sp>
      <p:sp>
        <p:nvSpPr>
          <p:cNvPr id="13" name="Shape 10"/>
          <p:cNvSpPr/>
          <p:nvPr/>
        </p:nvSpPr>
        <p:spPr>
          <a:xfrm>
            <a:off x="6147435" y="6270546"/>
            <a:ext cx="7821930" cy="1435775"/>
          </a:xfrm>
          <a:prstGeom prst="roundRect">
            <a:avLst>
              <a:gd name="adj" fmla="val 5525"/>
            </a:avLst>
          </a:prstGeom>
          <a:solidFill>
            <a:srgbClr val="09151A">
              <a:alpha val="95000"/>
            </a:srgbClr>
          </a:solidFill>
          <a:ln w="22860">
            <a:solidFill>
              <a:srgbClr val="194A99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6359128" y="6482239"/>
            <a:ext cx="2567702" cy="2950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00"/>
              </a:lnSpc>
              <a:buNone/>
            </a:pPr>
            <a:r>
              <a:rPr lang="en-US" sz="18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Sustainability &amp; Ethics</a:t>
            </a:r>
            <a:endParaRPr lang="en-US" sz="1850" dirty="0"/>
          </a:p>
        </p:txBody>
      </p:sp>
      <p:sp>
        <p:nvSpPr>
          <p:cNvPr id="15" name="Text 12"/>
          <p:cNvSpPr/>
          <p:nvPr/>
        </p:nvSpPr>
        <p:spPr>
          <a:xfrm>
            <a:off x="6359128" y="6890504"/>
            <a:ext cx="7398544" cy="6041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45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Integrating environmental responsibility, ethical practices, and diversity considerations into core management strategies</a:t>
            </a:r>
            <a:endParaRPr lang="en-US" sz="14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70533" y="693896"/>
            <a:ext cx="7775734" cy="1221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4800"/>
              </a:lnSpc>
              <a:buNone/>
            </a:pPr>
            <a:r>
              <a:rPr lang="en-US" sz="3800" dirty="0">
                <a:solidFill>
                  <a:srgbClr val="F5F0F0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Conclusion: Mastering the Modern Management Mosaic</a:t>
            </a:r>
            <a:endParaRPr lang="en-US" sz="3800" dirty="0"/>
          </a:p>
        </p:txBody>
      </p:sp>
      <p:sp>
        <p:nvSpPr>
          <p:cNvPr id="4" name="Shape 1"/>
          <p:cNvSpPr/>
          <p:nvPr/>
        </p:nvSpPr>
        <p:spPr>
          <a:xfrm>
            <a:off x="6170533" y="2208609"/>
            <a:ext cx="3790117" cy="2079784"/>
          </a:xfrm>
          <a:prstGeom prst="roundRect">
            <a:avLst>
              <a:gd name="adj" fmla="val 22557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6373535" y="2411611"/>
            <a:ext cx="2712482" cy="3053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Integration is Essential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6373535" y="2834283"/>
            <a:ext cx="3384113" cy="12511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50"/>
              </a:lnSpc>
              <a:buNone/>
            </a:pPr>
            <a:r>
              <a:rPr lang="en-US" sz="15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No single theory suffices—success lies in understanding and synthesising multiple schools of thought</a:t>
            </a:r>
            <a:endParaRPr lang="en-US" sz="1500" dirty="0"/>
          </a:p>
        </p:txBody>
      </p:sp>
      <p:sp>
        <p:nvSpPr>
          <p:cNvPr id="7" name="Shape 4"/>
          <p:cNvSpPr/>
          <p:nvPr/>
        </p:nvSpPr>
        <p:spPr>
          <a:xfrm>
            <a:off x="10156031" y="2208609"/>
            <a:ext cx="3790236" cy="2079784"/>
          </a:xfrm>
          <a:prstGeom prst="roundRect">
            <a:avLst>
              <a:gd name="adj" fmla="val 22557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10359033" y="2411611"/>
            <a:ext cx="2443401" cy="3053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Adaptive Leadership</a:t>
            </a:r>
            <a:endParaRPr lang="en-US" sz="1900" dirty="0"/>
          </a:p>
        </p:txBody>
      </p:sp>
      <p:sp>
        <p:nvSpPr>
          <p:cNvPr id="9" name="Text 6"/>
          <p:cNvSpPr/>
          <p:nvPr/>
        </p:nvSpPr>
        <p:spPr>
          <a:xfrm>
            <a:off x="10359033" y="2834283"/>
            <a:ext cx="3384233" cy="938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50"/>
              </a:lnSpc>
              <a:buNone/>
            </a:pPr>
            <a:r>
              <a:rPr lang="en-US" sz="15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Modern managers must be adaptive leaders, continuous learners, and sophisticated system thinkers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6170533" y="4483775"/>
            <a:ext cx="7775734" cy="1454229"/>
          </a:xfrm>
          <a:prstGeom prst="roundRect">
            <a:avLst>
              <a:gd name="adj" fmla="val 32260"/>
            </a:avLst>
          </a:prstGeom>
          <a:solidFill>
            <a:srgbClr val="003180"/>
          </a:solidFill>
          <a:ln w="7620">
            <a:solidFill>
              <a:srgbClr val="194A99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373535" y="4686776"/>
            <a:ext cx="2693670" cy="3053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Embracing Complexity</a:t>
            </a:r>
            <a:endParaRPr lang="en-US" sz="1900" dirty="0"/>
          </a:p>
        </p:txBody>
      </p:sp>
      <p:sp>
        <p:nvSpPr>
          <p:cNvPr id="12" name="Text 9"/>
          <p:cNvSpPr/>
          <p:nvPr/>
        </p:nvSpPr>
        <p:spPr>
          <a:xfrm>
            <a:off x="6373535" y="5109448"/>
            <a:ext cx="7369731" cy="625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50"/>
              </a:lnSpc>
              <a:buNone/>
            </a:pPr>
            <a:r>
              <a:rPr lang="en-US" sz="15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The future belongs to organisations that embrace complexity and pursue continuous transformation with confidence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6463665" y="6377583"/>
            <a:ext cx="7482602" cy="938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50"/>
              </a:lnSpc>
              <a:buNone/>
            </a:pPr>
            <a:r>
              <a:rPr lang="en-US" sz="1500" dirty="0">
                <a:solidFill>
                  <a:srgbClr val="E2E6E9"/>
                </a:solidFill>
                <a:latin typeface="Merriweather" pitchFamily="34" charset="0"/>
                <a:ea typeface="Merriweather" pitchFamily="34" charset="-122"/>
                <a:cs typeface="Merriweather" pitchFamily="34" charset="-120"/>
              </a:rPr>
              <a:t>Excellence in management emerges not from mastering one approach, but from artfully orchestrating insights from across the entire spectrum of management thought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6170533" y="6157793"/>
            <a:ext cx="22860" cy="1377910"/>
          </a:xfrm>
          <a:prstGeom prst="rect">
            <a:avLst/>
          </a:prstGeom>
          <a:solidFill>
            <a:srgbClr val="609DFF"/>
          </a:solidFill>
          <a:ln/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2025-11-15T16:53:03Z</dcterms:created>
  <dcterms:modified xsi:type="dcterms:W3CDTF">2025-11-15T16:53:03Z</dcterms:modified>
</cp:coreProperties>
</file>