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4" r:id="rId9"/>
    <p:sldId id="292" r:id="rId10"/>
    <p:sldId id="266" r:id="rId11"/>
    <p:sldId id="267" r:id="rId12"/>
    <p:sldId id="268" r:id="rId13"/>
    <p:sldId id="269" r:id="rId14"/>
    <p:sldId id="291" r:id="rId15"/>
    <p:sldId id="270" r:id="rId16"/>
    <p:sldId id="271" r:id="rId17"/>
    <p:sldId id="272" r:id="rId18"/>
    <p:sldId id="29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64" d="100"/>
          <a:sy n="64" d="100"/>
        </p:scale>
        <p:origin x="748"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11/25/2024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11/25/2024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11/25/2024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11/25/2024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200400" y="114301"/>
            <a:ext cx="6278334" cy="971550"/>
          </a:xfrm>
        </p:spPr>
        <p:txBody>
          <a:bodyPr>
            <a:normAutofit fontScale="90000"/>
          </a:bodyPr>
          <a:lstStyle/>
          <a:p>
            <a:pPr algn="ctr"/>
            <a:r>
              <a:rPr lang="en-GB" sz="2000" dirty="0" err="1" smtClean="0">
                <a:solidFill>
                  <a:prstClr val="black">
                    <a:lumMod val="85000"/>
                    <a:lumOff val="15000"/>
                  </a:prstClr>
                </a:solidFill>
                <a:latin typeface="Times New Roman" panose="02020603050405020304" pitchFamily="18" charset="0"/>
                <a:cs typeface="Times New Roman" panose="02020603050405020304" pitchFamily="18" charset="0"/>
              </a:rPr>
              <a:t>Aboubekr</a:t>
            </a:r>
            <a:r>
              <a:rPr lang="en-GB" sz="2000" dirty="0" smtClean="0">
                <a:solidFill>
                  <a:prstClr val="black">
                    <a:lumMod val="85000"/>
                    <a:lumOff val="15000"/>
                  </a:prstClr>
                </a:solidFill>
                <a:latin typeface="Times New Roman" panose="02020603050405020304" pitchFamily="18" charset="0"/>
                <a:cs typeface="Times New Roman" panose="02020603050405020304" pitchFamily="18" charset="0"/>
              </a:rPr>
              <a:t> </a:t>
            </a:r>
            <a:r>
              <a:rPr lang="en-GB" sz="2000" dirty="0" err="1">
                <a:solidFill>
                  <a:prstClr val="black">
                    <a:lumMod val="85000"/>
                    <a:lumOff val="15000"/>
                  </a:prstClr>
                </a:solidFill>
                <a:latin typeface="Times New Roman" panose="02020603050405020304" pitchFamily="18" charset="0"/>
                <a:cs typeface="Times New Roman" panose="02020603050405020304" pitchFamily="18" charset="0"/>
              </a:rPr>
              <a:t>Belkaid</a:t>
            </a:r>
            <a:r>
              <a:rPr lang="en-GB" sz="2000" dirty="0">
                <a:solidFill>
                  <a:prstClr val="black">
                    <a:lumMod val="85000"/>
                    <a:lumOff val="15000"/>
                  </a:prstClr>
                </a:solidFill>
                <a:latin typeface="Times New Roman" panose="02020603050405020304" pitchFamily="18" charset="0"/>
                <a:cs typeface="Times New Roman" panose="02020603050405020304" pitchFamily="18" charset="0"/>
              </a:rPr>
              <a:t> University </a:t>
            </a:r>
            <a:br>
              <a:rPr lang="en-GB" sz="2000" dirty="0">
                <a:solidFill>
                  <a:prstClr val="black">
                    <a:lumMod val="85000"/>
                    <a:lumOff val="15000"/>
                  </a:prstClr>
                </a:solidFill>
                <a:latin typeface="Times New Roman" panose="02020603050405020304" pitchFamily="18" charset="0"/>
                <a:cs typeface="Times New Roman" panose="02020603050405020304" pitchFamily="18" charset="0"/>
              </a:rPr>
            </a:br>
            <a:r>
              <a:rPr lang="en-GB" sz="2000" dirty="0">
                <a:solidFill>
                  <a:prstClr val="black">
                    <a:lumMod val="85000"/>
                    <a:lumOff val="15000"/>
                  </a:prstClr>
                </a:solidFill>
                <a:latin typeface="Times New Roman" panose="02020603050405020304" pitchFamily="18" charset="0"/>
                <a:cs typeface="Times New Roman" panose="02020603050405020304" pitchFamily="18" charset="0"/>
              </a:rPr>
              <a:t>Faculty of Sciences </a:t>
            </a:r>
            <a:br>
              <a:rPr lang="en-GB" sz="2000" dirty="0">
                <a:solidFill>
                  <a:prstClr val="black">
                    <a:lumMod val="85000"/>
                    <a:lumOff val="15000"/>
                  </a:prstClr>
                </a:solidFill>
                <a:latin typeface="Times New Roman" panose="02020603050405020304" pitchFamily="18" charset="0"/>
                <a:cs typeface="Times New Roman" panose="02020603050405020304" pitchFamily="18" charset="0"/>
              </a:rPr>
            </a:br>
            <a:r>
              <a:rPr lang="en-GB" sz="2000" dirty="0">
                <a:solidFill>
                  <a:prstClr val="black">
                    <a:lumMod val="85000"/>
                    <a:lumOff val="15000"/>
                  </a:prstClr>
                </a:solidFill>
                <a:latin typeface="Times New Roman" panose="02020603050405020304" pitchFamily="18" charset="0"/>
                <a:cs typeface="Times New Roman" panose="02020603050405020304" pitchFamily="18" charset="0"/>
              </a:rPr>
              <a:t>Department of Chemistry </a:t>
            </a:r>
            <a:endParaRPr lang="en-GB" dirty="0">
              <a:latin typeface="Times New Roman" panose="02020603050405020304" pitchFamily="18" charset="0"/>
              <a:cs typeface="Times New Roman" panose="02020603050405020304" pitchFamily="18" charset="0"/>
            </a:endParaRPr>
          </a:p>
        </p:txBody>
      </p:sp>
      <p:sp>
        <p:nvSpPr>
          <p:cNvPr id="3" name="Sous-titre 2"/>
          <p:cNvSpPr>
            <a:spLocks noGrp="1"/>
          </p:cNvSpPr>
          <p:nvPr>
            <p:ph type="subTitle" idx="1"/>
          </p:nvPr>
        </p:nvSpPr>
        <p:spPr>
          <a:xfrm>
            <a:off x="964096" y="2584174"/>
            <a:ext cx="10605052" cy="4204252"/>
          </a:xfrm>
        </p:spPr>
        <p:txBody>
          <a:bodyPr>
            <a:normAutofit/>
          </a:bodyPr>
          <a:lstStyle/>
          <a:p>
            <a:pPr algn="ctr"/>
            <a:r>
              <a:rPr lang="en-GB" sz="4800" b="1" dirty="0">
                <a:latin typeface="Times New Roman" panose="02020603050405020304" pitchFamily="18" charset="0"/>
                <a:cs typeface="Times New Roman" panose="02020603050405020304" pitchFamily="18" charset="0"/>
              </a:rPr>
              <a:t>I</a:t>
            </a:r>
            <a:r>
              <a:rPr lang="en-GB" sz="4800" b="1" dirty="0" smtClean="0">
                <a:latin typeface="Times New Roman" panose="02020603050405020304" pitchFamily="18" charset="0"/>
                <a:cs typeface="Times New Roman" panose="02020603050405020304" pitchFamily="18" charset="0"/>
              </a:rPr>
              <a:t>ntroduction to Scientific Research</a:t>
            </a:r>
          </a:p>
          <a:p>
            <a:pPr algn="ctr"/>
            <a:endParaRPr lang="en-GB" sz="2000" dirty="0" smtClean="0">
              <a:solidFill>
                <a:prstClr val="black">
                  <a:lumMod val="85000"/>
                  <a:lumOff val="15000"/>
                </a:prstClr>
              </a:solidFill>
              <a:latin typeface="Times New Roman" panose="02020603050405020304" pitchFamily="18" charset="0"/>
              <a:cs typeface="Times New Roman" panose="02020603050405020304" pitchFamily="18" charset="0"/>
            </a:endParaRPr>
          </a:p>
          <a:p>
            <a:pPr algn="ctr"/>
            <a:endParaRPr lang="en-GB" sz="2000" dirty="0" smtClean="0">
              <a:solidFill>
                <a:prstClr val="black">
                  <a:lumMod val="85000"/>
                  <a:lumOff val="15000"/>
                </a:prstClr>
              </a:solidFill>
              <a:latin typeface="Times New Roman" panose="02020603050405020304" pitchFamily="18" charset="0"/>
              <a:cs typeface="Times New Roman" panose="02020603050405020304" pitchFamily="18" charset="0"/>
            </a:endParaRPr>
          </a:p>
          <a:p>
            <a:pPr algn="ctr"/>
            <a:endParaRPr lang="en-GB" sz="2000" dirty="0">
              <a:solidFill>
                <a:prstClr val="black">
                  <a:lumMod val="85000"/>
                  <a:lumOff val="15000"/>
                </a:prstClr>
              </a:solidFill>
              <a:latin typeface="Times New Roman" panose="02020603050405020304" pitchFamily="18" charset="0"/>
              <a:cs typeface="Times New Roman" panose="02020603050405020304" pitchFamily="18" charset="0"/>
            </a:endParaRPr>
          </a:p>
          <a:p>
            <a:pPr algn="ctr"/>
            <a:r>
              <a:rPr lang="en-GB" sz="2000" dirty="0" smtClean="0">
                <a:solidFill>
                  <a:prstClr val="black">
                    <a:lumMod val="85000"/>
                    <a:lumOff val="15000"/>
                  </a:prstClr>
                </a:solidFill>
                <a:latin typeface="Times New Roman" panose="02020603050405020304" pitchFamily="18" charset="0"/>
                <a:cs typeface="Times New Roman" panose="02020603050405020304" pitchFamily="18" charset="0"/>
              </a:rPr>
              <a:t>Module</a:t>
            </a:r>
            <a:r>
              <a:rPr lang="en-GB" sz="2000" dirty="0">
                <a:solidFill>
                  <a:prstClr val="black">
                    <a:lumMod val="85000"/>
                    <a:lumOff val="15000"/>
                  </a:prstClr>
                </a:solidFill>
                <a:latin typeface="Times New Roman" panose="02020603050405020304" pitchFamily="18" charset="0"/>
                <a:cs typeface="Times New Roman" panose="02020603050405020304" pitchFamily="18" charset="0"/>
              </a:rPr>
              <a:t>: Scientific </a:t>
            </a:r>
            <a:r>
              <a:rPr lang="en-GB" sz="2000" dirty="0" smtClean="0">
                <a:solidFill>
                  <a:prstClr val="black">
                    <a:lumMod val="85000"/>
                    <a:lumOff val="15000"/>
                  </a:prstClr>
                </a:solidFill>
                <a:latin typeface="Times New Roman" panose="02020603050405020304" pitchFamily="18" charset="0"/>
                <a:cs typeface="Times New Roman" panose="02020603050405020304" pitchFamily="18" charset="0"/>
              </a:rPr>
              <a:t>English</a:t>
            </a:r>
          </a:p>
          <a:p>
            <a:pPr algn="ctr"/>
            <a:r>
              <a:rPr lang="en-GB" sz="2000" dirty="0" smtClean="0">
                <a:solidFill>
                  <a:prstClr val="black">
                    <a:lumMod val="85000"/>
                    <a:lumOff val="15000"/>
                  </a:prstClr>
                </a:solidFill>
                <a:latin typeface="Times New Roman" panose="02020603050405020304" pitchFamily="18" charset="0"/>
                <a:cs typeface="Times New Roman" panose="02020603050405020304" pitchFamily="18" charset="0"/>
              </a:rPr>
              <a:t>Chemistry Master fields</a:t>
            </a:r>
            <a:r>
              <a:rPr lang="en-GB" sz="2000" dirty="0">
                <a:solidFill>
                  <a:prstClr val="black">
                    <a:lumMod val="85000"/>
                    <a:lumOff val="15000"/>
                  </a:prstClr>
                </a:solidFill>
                <a:latin typeface="Times New Roman" panose="02020603050405020304" pitchFamily="18" charset="0"/>
                <a:cs typeface="Times New Roman" panose="02020603050405020304" pitchFamily="18" charset="0"/>
              </a:rPr>
              <a:t/>
            </a:r>
            <a:br>
              <a:rPr lang="en-GB" sz="2000" dirty="0">
                <a:solidFill>
                  <a:prstClr val="black">
                    <a:lumMod val="85000"/>
                    <a:lumOff val="15000"/>
                  </a:prstClr>
                </a:solidFill>
                <a:latin typeface="Times New Roman" panose="02020603050405020304" pitchFamily="18" charset="0"/>
                <a:cs typeface="Times New Roman" panose="02020603050405020304" pitchFamily="18" charset="0"/>
              </a:rPr>
            </a:br>
            <a:r>
              <a:rPr lang="en-GB" sz="2000" dirty="0">
                <a:solidFill>
                  <a:prstClr val="black">
                    <a:lumMod val="85000"/>
                    <a:lumOff val="15000"/>
                  </a:prstClr>
                </a:solidFill>
                <a:latin typeface="Times New Roman" panose="02020603050405020304" pitchFamily="18" charset="0"/>
                <a:cs typeface="Times New Roman" panose="02020603050405020304" pitchFamily="18" charset="0"/>
              </a:rPr>
              <a:t/>
            </a:r>
            <a:br>
              <a:rPr lang="en-GB" sz="2000" dirty="0">
                <a:solidFill>
                  <a:prstClr val="black">
                    <a:lumMod val="85000"/>
                    <a:lumOff val="15000"/>
                  </a:prstClr>
                </a:solidFill>
                <a:latin typeface="Times New Roman" panose="02020603050405020304" pitchFamily="18" charset="0"/>
                <a:cs typeface="Times New Roman" panose="02020603050405020304" pitchFamily="18" charset="0"/>
              </a:rPr>
            </a:br>
            <a:r>
              <a:rPr lang="en-GB" sz="2000" dirty="0">
                <a:solidFill>
                  <a:prstClr val="black">
                    <a:lumMod val="85000"/>
                    <a:lumOff val="15000"/>
                  </a:prstClr>
                </a:solidFill>
                <a:latin typeface="Times New Roman" panose="02020603050405020304" pitchFamily="18" charset="0"/>
                <a:cs typeface="Times New Roman" panose="02020603050405020304" pitchFamily="18" charset="0"/>
              </a:rPr>
              <a:t>by: KHERROUS </a:t>
            </a:r>
            <a:r>
              <a:rPr lang="en-GB" sz="2000" dirty="0" smtClean="0">
                <a:solidFill>
                  <a:prstClr val="black">
                    <a:lumMod val="85000"/>
                    <a:lumOff val="15000"/>
                  </a:prstClr>
                </a:solidFill>
                <a:latin typeface="Times New Roman" panose="02020603050405020304" pitchFamily="18" charset="0"/>
                <a:cs typeface="Times New Roman" panose="02020603050405020304" pitchFamily="18" charset="0"/>
              </a:rPr>
              <a:t>Sarah</a:t>
            </a:r>
          </a:p>
          <a:p>
            <a:pPr algn="ctr"/>
            <a:r>
              <a:rPr lang="en-GB" sz="2000" dirty="0" smtClean="0">
                <a:solidFill>
                  <a:prstClr val="black">
                    <a:lumMod val="85000"/>
                    <a:lumOff val="15000"/>
                  </a:prstClr>
                </a:solidFill>
                <a:latin typeface="Times New Roman" panose="02020603050405020304" pitchFamily="18" charset="0"/>
                <a:cs typeface="Times New Roman" panose="02020603050405020304" pitchFamily="18" charset="0"/>
              </a:rPr>
              <a:t>2024/2025</a:t>
            </a:r>
            <a:endParaRPr lang="en-GB" sz="4800" dirty="0">
              <a:latin typeface="Times New Roman" panose="02020603050405020304" pitchFamily="18" charset="0"/>
              <a:cs typeface="Times New Roman" panose="02020603050405020304" pitchFamily="18" charset="0"/>
            </a:endParaRPr>
          </a:p>
        </p:txBody>
      </p:sp>
      <p:pic>
        <p:nvPicPr>
          <p:cNvPr id="9" name="Image 8"/>
          <p:cNvPicPr>
            <a:picLocks noChangeAspect="1"/>
          </p:cNvPicPr>
          <p:nvPr/>
        </p:nvPicPr>
        <p:blipFill>
          <a:blip r:embed="rId2"/>
          <a:stretch>
            <a:fillRect/>
          </a:stretch>
        </p:blipFill>
        <p:spPr>
          <a:xfrm>
            <a:off x="5867086" y="1266748"/>
            <a:ext cx="944962" cy="1286367"/>
          </a:xfrm>
          <a:prstGeom prst="rect">
            <a:avLst/>
          </a:prstGeom>
        </p:spPr>
      </p:pic>
    </p:spTree>
    <p:extLst>
      <p:ext uri="{BB962C8B-B14F-4D97-AF65-F5344CB8AC3E}">
        <p14:creationId xmlns:p14="http://schemas.microsoft.com/office/powerpoint/2010/main" val="7800764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61051" y="337930"/>
            <a:ext cx="10485783" cy="6152322"/>
          </a:xfrm>
        </p:spPr>
        <p:txBody>
          <a:bodyPr>
            <a:normAutofit/>
          </a:bodyPr>
          <a:lstStyle/>
          <a:p>
            <a:pPr lvl="0" algn="just">
              <a:lnSpc>
                <a:spcPct val="150000"/>
              </a:lnSpc>
              <a:tabLst>
                <a:tab pos="457200" algn="l"/>
              </a:tabLst>
            </a:pPr>
            <a:r>
              <a:rPr lang="en-GB" sz="3200" b="1" dirty="0" smtClean="0">
                <a:latin typeface="Times New Roman" panose="02020603050405020304" pitchFamily="18" charset="0"/>
                <a:ea typeface="Times New Roman" panose="02020603050405020304" pitchFamily="18" charset="0"/>
              </a:rPr>
              <a:t>Improving </a:t>
            </a:r>
            <a:r>
              <a:rPr lang="en-GB" sz="3200" b="1" dirty="0">
                <a:latin typeface="Times New Roman" panose="02020603050405020304" pitchFamily="18" charset="0"/>
                <a:ea typeface="Times New Roman" panose="02020603050405020304" pitchFamily="18" charset="0"/>
              </a:rPr>
              <a:t>Education</a:t>
            </a:r>
            <a:r>
              <a:rPr lang="en-GB" sz="3200" dirty="0">
                <a:latin typeface="Times New Roman" panose="02020603050405020304" pitchFamily="18" charset="0"/>
                <a:ea typeface="Times New Roman" panose="02020603050405020304" pitchFamily="18" charset="0"/>
              </a:rPr>
              <a:t>: Scientific research promotes critical thinking, develops problem-solving skills, and fosters a deeper understanding of various fields, benefiting education systems and learners.</a:t>
            </a:r>
          </a:p>
          <a:p>
            <a:pPr lvl="0" algn="just">
              <a:lnSpc>
                <a:spcPct val="150000"/>
              </a:lnSpc>
              <a:tabLst>
                <a:tab pos="457200" algn="l"/>
              </a:tabLst>
            </a:pPr>
            <a:r>
              <a:rPr lang="en-GB" sz="3200" b="1" dirty="0" smtClean="0">
                <a:latin typeface="Times New Roman" panose="02020603050405020304" pitchFamily="18" charset="0"/>
                <a:ea typeface="Times New Roman" panose="02020603050405020304" pitchFamily="18" charset="0"/>
              </a:rPr>
              <a:t>Promoting Sustainability</a:t>
            </a:r>
            <a:r>
              <a:rPr lang="en-GB" sz="3200" dirty="0" smtClean="0">
                <a:latin typeface="Times New Roman" panose="02020603050405020304" pitchFamily="18" charset="0"/>
                <a:ea typeface="Times New Roman" panose="02020603050405020304" pitchFamily="18" charset="0"/>
              </a:rPr>
              <a:t>: Research into environmental and ecological issues helps develop strategies for sustainable resource management, conservation, and reducing human impact on the planet.</a:t>
            </a:r>
          </a:p>
          <a:p>
            <a:pPr algn="just">
              <a:lnSpc>
                <a:spcPct val="150000"/>
              </a:lnSpc>
            </a:pPr>
            <a:endParaRPr lang="en-GB" sz="3200" dirty="0"/>
          </a:p>
        </p:txBody>
      </p:sp>
    </p:spTree>
    <p:extLst>
      <p:ext uri="{BB962C8B-B14F-4D97-AF65-F5344CB8AC3E}">
        <p14:creationId xmlns:p14="http://schemas.microsoft.com/office/powerpoint/2010/main" val="35172542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74203" y="1060174"/>
            <a:ext cx="8915400" cy="3777622"/>
          </a:xfrm>
        </p:spPr>
        <p:txBody>
          <a:bodyPr/>
          <a:lstStyle/>
          <a:p>
            <a:pPr algn="just">
              <a:lnSpc>
                <a:spcPct val="150000"/>
              </a:lnSpc>
            </a:pPr>
            <a:r>
              <a:rPr lang="en-GB" sz="2800" dirty="0">
                <a:latin typeface="Times New Roman" panose="02020603050405020304" pitchFamily="18" charset="0"/>
                <a:ea typeface="Times New Roman" panose="02020603050405020304" pitchFamily="18" charset="0"/>
              </a:rPr>
              <a:t>In essence, scientific research drives progress by deepening our understanding and applying knowledge to better our world</a:t>
            </a:r>
          </a:p>
          <a:p>
            <a:pPr marL="0" indent="0">
              <a:buNone/>
            </a:pPr>
            <a:endParaRPr lang="en-GB" dirty="0"/>
          </a:p>
        </p:txBody>
      </p:sp>
    </p:spTree>
    <p:extLst>
      <p:ext uri="{BB962C8B-B14F-4D97-AF65-F5344CB8AC3E}">
        <p14:creationId xmlns:p14="http://schemas.microsoft.com/office/powerpoint/2010/main" val="34556244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49896" y="246423"/>
            <a:ext cx="9854716" cy="846881"/>
          </a:xfrm>
        </p:spPr>
        <p:txBody>
          <a:bodyPr/>
          <a:lstStyle/>
          <a:p>
            <a:r>
              <a:rPr lang="en-GB" b="1" dirty="0">
                <a:solidFill>
                  <a:srgbClr val="000000"/>
                </a:solidFill>
                <a:latin typeface="Times New Roman" panose="02020603050405020304" pitchFamily="18" charset="0"/>
                <a:cs typeface="Times New Roman" panose="02020603050405020304" pitchFamily="18" charset="0"/>
              </a:rPr>
              <a:t>Characteristics of Research </a:t>
            </a:r>
            <a:endParaRPr lang="en-GB" dirty="0">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a:xfrm>
            <a:off x="1073427" y="993913"/>
            <a:ext cx="10431186" cy="5615609"/>
          </a:xfrm>
        </p:spPr>
        <p:txBody>
          <a:bodyPr>
            <a:noAutofit/>
          </a:bodyPr>
          <a:lstStyle/>
          <a:p>
            <a:r>
              <a:rPr lang="en-GB" sz="2800" dirty="0">
                <a:latin typeface="Times New Roman" panose="02020603050405020304" pitchFamily="18" charset="0"/>
                <a:ea typeface="Times New Roman" panose="02020603050405020304" pitchFamily="18" charset="0"/>
              </a:rPr>
              <a:t>Following are the characteristics of research:</a:t>
            </a:r>
          </a:p>
          <a:p>
            <a:pPr lvl="0">
              <a:lnSpc>
                <a:spcPct val="150000"/>
              </a:lnSpc>
              <a:buFont typeface="+mj-lt"/>
              <a:buAutoNum type="arabicPeriod"/>
            </a:pPr>
            <a:r>
              <a:rPr lang="en-GB" sz="2800" dirty="0">
                <a:latin typeface="Times New Roman" panose="02020603050405020304" pitchFamily="18" charset="0"/>
                <a:ea typeface="Times New Roman" panose="02020603050405020304" pitchFamily="18" charset="0"/>
              </a:rPr>
              <a:t>Research is directed toward the solution of a problem. </a:t>
            </a:r>
          </a:p>
          <a:p>
            <a:pPr lvl="0">
              <a:lnSpc>
                <a:spcPct val="150000"/>
              </a:lnSpc>
              <a:buFont typeface="+mj-lt"/>
              <a:buAutoNum type="arabicPeriod"/>
            </a:pPr>
            <a:r>
              <a:rPr lang="en-GB" sz="2800" dirty="0">
                <a:latin typeface="Times New Roman" panose="02020603050405020304" pitchFamily="18" charset="0"/>
                <a:ea typeface="Times New Roman" panose="02020603050405020304" pitchFamily="18" charset="0"/>
              </a:rPr>
              <a:t>Research requires expertise. </a:t>
            </a:r>
          </a:p>
          <a:p>
            <a:pPr lvl="0">
              <a:lnSpc>
                <a:spcPct val="150000"/>
              </a:lnSpc>
              <a:buFont typeface="+mj-lt"/>
              <a:buAutoNum type="arabicPeriod"/>
            </a:pPr>
            <a:r>
              <a:rPr lang="en-GB" sz="2800" dirty="0">
                <a:latin typeface="Times New Roman" panose="02020603050405020304" pitchFamily="18" charset="0"/>
                <a:ea typeface="Times New Roman" panose="02020603050405020304" pitchFamily="18" charset="0"/>
              </a:rPr>
              <a:t>Research emphasizes the development of generalizations, principles, or theories that will be helpful in predicting future occurrences. </a:t>
            </a:r>
          </a:p>
          <a:p>
            <a:pPr lvl="0">
              <a:lnSpc>
                <a:spcPct val="150000"/>
              </a:lnSpc>
              <a:buFont typeface="+mj-lt"/>
              <a:buAutoNum type="arabicPeriod"/>
            </a:pPr>
            <a:r>
              <a:rPr lang="en-GB" sz="2800" dirty="0">
                <a:latin typeface="Times New Roman" panose="02020603050405020304" pitchFamily="18" charset="0"/>
                <a:ea typeface="Times New Roman" panose="02020603050405020304" pitchFamily="18" charset="0"/>
              </a:rPr>
              <a:t>Research is based upon observable experience or empirical evidences. </a:t>
            </a:r>
          </a:p>
          <a:p>
            <a:pPr lvl="0">
              <a:lnSpc>
                <a:spcPct val="150000"/>
              </a:lnSpc>
              <a:buFont typeface="+mj-lt"/>
              <a:buAutoNum type="arabicPeriod"/>
            </a:pPr>
            <a:r>
              <a:rPr lang="en-GB" sz="2800" dirty="0">
                <a:latin typeface="Times New Roman" panose="02020603050405020304" pitchFamily="18" charset="0"/>
                <a:ea typeface="Times New Roman" panose="02020603050405020304" pitchFamily="18" charset="0"/>
              </a:rPr>
              <a:t>Research demands accurate observation and description. </a:t>
            </a:r>
          </a:p>
          <a:p>
            <a:endParaRPr lang="en-GB" sz="2000" dirty="0"/>
          </a:p>
        </p:txBody>
      </p:sp>
    </p:spTree>
    <p:extLst>
      <p:ext uri="{BB962C8B-B14F-4D97-AF65-F5344CB8AC3E}">
        <p14:creationId xmlns:p14="http://schemas.microsoft.com/office/powerpoint/2010/main" val="11269859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371600" y="175590"/>
            <a:ext cx="10455965" cy="6334540"/>
          </a:xfrm>
        </p:spPr>
        <p:txBody>
          <a:bodyPr>
            <a:normAutofit lnSpcReduction="10000"/>
          </a:bodyPr>
          <a:lstStyle/>
          <a:p>
            <a:pPr lvl="0">
              <a:lnSpc>
                <a:spcPct val="150000"/>
              </a:lnSpc>
              <a:buFont typeface="+mj-lt"/>
              <a:buAutoNum type="arabicPeriod" startAt="6"/>
            </a:pPr>
            <a:r>
              <a:rPr lang="en-GB" sz="2400" dirty="0" smtClean="0">
                <a:latin typeface="Times New Roman" panose="02020603050405020304" pitchFamily="18" charset="0"/>
                <a:ea typeface="Times New Roman" panose="02020603050405020304" pitchFamily="18" charset="0"/>
              </a:rPr>
              <a:t>Research </a:t>
            </a:r>
            <a:r>
              <a:rPr lang="en-GB" sz="2400" dirty="0">
                <a:latin typeface="Times New Roman" panose="02020603050405020304" pitchFamily="18" charset="0"/>
                <a:ea typeface="Times New Roman" panose="02020603050405020304" pitchFamily="18" charset="0"/>
              </a:rPr>
              <a:t>involves gathering new data from primary or first-hand sources or using existing data for a new </a:t>
            </a:r>
            <a:r>
              <a:rPr lang="en-GB" sz="2400" dirty="0" smtClean="0">
                <a:latin typeface="Times New Roman" panose="02020603050405020304" pitchFamily="18" charset="0"/>
                <a:ea typeface="Times New Roman" panose="02020603050405020304" pitchFamily="18" charset="0"/>
              </a:rPr>
              <a:t>purpose.</a:t>
            </a:r>
          </a:p>
          <a:p>
            <a:pPr lvl="0">
              <a:lnSpc>
                <a:spcPct val="150000"/>
              </a:lnSpc>
              <a:buFont typeface="+mj-lt"/>
              <a:buAutoNum type="arabicPeriod" startAt="6"/>
            </a:pPr>
            <a:r>
              <a:rPr lang="en-GB" sz="2400" dirty="0" smtClean="0">
                <a:latin typeface="Times New Roman" panose="02020603050405020304" pitchFamily="18" charset="0"/>
                <a:ea typeface="Times New Roman" panose="02020603050405020304" pitchFamily="18" charset="0"/>
              </a:rPr>
              <a:t>Research </a:t>
            </a:r>
            <a:r>
              <a:rPr lang="en-GB" sz="2400" dirty="0">
                <a:latin typeface="Times New Roman" panose="02020603050405020304" pitchFamily="18" charset="0"/>
                <a:ea typeface="Times New Roman" panose="02020603050405020304" pitchFamily="18" charset="0"/>
              </a:rPr>
              <a:t>is characterized by carefully designed procedures that apply rigorous analysis. </a:t>
            </a:r>
          </a:p>
          <a:p>
            <a:pPr lvl="0">
              <a:lnSpc>
                <a:spcPct val="150000"/>
              </a:lnSpc>
              <a:buFont typeface="+mj-lt"/>
              <a:buAutoNum type="arabicPeriod" startAt="6"/>
            </a:pPr>
            <a:r>
              <a:rPr lang="en-GB" sz="2400" dirty="0" smtClean="0">
                <a:latin typeface="Times New Roman" panose="02020603050405020304" pitchFamily="18" charset="0"/>
                <a:ea typeface="Times New Roman" panose="02020603050405020304" pitchFamily="18" charset="0"/>
              </a:rPr>
              <a:t>Research </a:t>
            </a:r>
            <a:r>
              <a:rPr lang="en-GB" sz="2400" dirty="0">
                <a:latin typeface="Times New Roman" panose="02020603050405020304" pitchFamily="18" charset="0"/>
                <a:ea typeface="Times New Roman" panose="02020603050405020304" pitchFamily="18" charset="0"/>
              </a:rPr>
              <a:t>involves the quest for answers to un-solved problems. </a:t>
            </a:r>
          </a:p>
          <a:p>
            <a:pPr lvl="0">
              <a:lnSpc>
                <a:spcPct val="150000"/>
              </a:lnSpc>
              <a:buFont typeface="+mj-lt"/>
              <a:buAutoNum type="arabicPeriod" startAt="6"/>
            </a:pPr>
            <a:r>
              <a:rPr lang="en-GB" sz="2400" dirty="0" smtClean="0">
                <a:latin typeface="Times New Roman" panose="02020603050405020304" pitchFamily="18" charset="0"/>
                <a:ea typeface="Times New Roman" panose="02020603050405020304" pitchFamily="18" charset="0"/>
              </a:rPr>
              <a:t>Research </a:t>
            </a:r>
            <a:r>
              <a:rPr lang="en-GB" sz="2400" dirty="0">
                <a:latin typeface="Times New Roman" panose="02020603050405020304" pitchFamily="18" charset="0"/>
                <a:ea typeface="Times New Roman" panose="02020603050405020304" pitchFamily="18" charset="0"/>
              </a:rPr>
              <a:t>strives to be objective and logical, applying every possible test to validate the procedures employed the data collected and the conclusions reached. </a:t>
            </a:r>
          </a:p>
          <a:p>
            <a:pPr lvl="0">
              <a:lnSpc>
                <a:spcPct val="150000"/>
              </a:lnSpc>
              <a:buFont typeface="+mj-lt"/>
              <a:buAutoNum type="arabicPeriod" startAt="6"/>
            </a:pPr>
            <a:r>
              <a:rPr lang="en-GB" sz="2400" dirty="0" smtClean="0">
                <a:latin typeface="Times New Roman" panose="02020603050405020304" pitchFamily="18" charset="0"/>
                <a:ea typeface="Times New Roman" panose="02020603050405020304" pitchFamily="18" charset="0"/>
              </a:rPr>
              <a:t>Research </a:t>
            </a:r>
            <a:r>
              <a:rPr lang="en-GB" sz="2400" dirty="0">
                <a:latin typeface="Times New Roman" panose="02020603050405020304" pitchFamily="18" charset="0"/>
                <a:ea typeface="Times New Roman" panose="02020603050405020304" pitchFamily="18" charset="0"/>
              </a:rPr>
              <a:t>is characterized by patient and unhurried activity. </a:t>
            </a:r>
            <a:endParaRPr lang="en-GB" sz="2400" dirty="0" smtClean="0">
              <a:latin typeface="Times New Roman" panose="02020603050405020304" pitchFamily="18" charset="0"/>
              <a:ea typeface="Times New Roman" panose="02020603050405020304" pitchFamily="18" charset="0"/>
            </a:endParaRPr>
          </a:p>
          <a:p>
            <a:pPr lvl="0">
              <a:lnSpc>
                <a:spcPct val="150000"/>
              </a:lnSpc>
              <a:buFont typeface="+mj-lt"/>
              <a:buAutoNum type="arabicPeriod" startAt="6"/>
            </a:pPr>
            <a:r>
              <a:rPr lang="en-GB" sz="2400" dirty="0" smtClean="0">
                <a:latin typeface="Times New Roman" panose="02020603050405020304" pitchFamily="18" charset="0"/>
                <a:ea typeface="Times New Roman" panose="02020603050405020304" pitchFamily="18" charset="0"/>
              </a:rPr>
              <a:t>Research </a:t>
            </a:r>
            <a:r>
              <a:rPr lang="en-GB" sz="2400" dirty="0">
                <a:latin typeface="Times New Roman" panose="02020603050405020304" pitchFamily="18" charset="0"/>
                <a:ea typeface="Times New Roman" panose="02020603050405020304" pitchFamily="18" charset="0"/>
              </a:rPr>
              <a:t>is carefully recorded and collected. </a:t>
            </a:r>
          </a:p>
          <a:p>
            <a:pPr lvl="0">
              <a:lnSpc>
                <a:spcPct val="150000"/>
              </a:lnSpc>
              <a:buFont typeface="+mj-lt"/>
              <a:buAutoNum type="arabicPeriod" startAt="6"/>
            </a:pPr>
            <a:r>
              <a:rPr lang="en-GB" sz="2400" dirty="0" smtClean="0">
                <a:latin typeface="Times New Roman" panose="02020603050405020304" pitchFamily="18" charset="0"/>
                <a:ea typeface="Times New Roman" panose="02020603050405020304" pitchFamily="18" charset="0"/>
              </a:rPr>
              <a:t>Research </a:t>
            </a:r>
            <a:r>
              <a:rPr lang="en-GB" sz="2400" dirty="0">
                <a:latin typeface="Times New Roman" panose="02020603050405020304" pitchFamily="18" charset="0"/>
                <a:ea typeface="Times New Roman" panose="02020603050405020304" pitchFamily="18" charset="0"/>
              </a:rPr>
              <a:t>sometimes requires courage. </a:t>
            </a:r>
          </a:p>
          <a:p>
            <a:endParaRPr lang="en-GB" dirty="0"/>
          </a:p>
        </p:txBody>
      </p:sp>
    </p:spTree>
    <p:extLst>
      <p:ext uri="{BB962C8B-B14F-4D97-AF65-F5344CB8AC3E}">
        <p14:creationId xmlns:p14="http://schemas.microsoft.com/office/powerpoint/2010/main" val="35055423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54157" y="357808"/>
            <a:ext cx="10992678" cy="6321288"/>
          </a:xfrm>
        </p:spPr>
        <p:txBody>
          <a:bodyPr>
            <a:normAutofit/>
          </a:bodyPr>
          <a:lstStyle/>
          <a:p>
            <a:pPr marL="0" indent="0" algn="just">
              <a:lnSpc>
                <a:spcPct val="107000"/>
              </a:lnSpc>
              <a:spcAft>
                <a:spcPts val="800"/>
              </a:spcAft>
              <a:buNone/>
            </a:pPr>
            <a:r>
              <a:rPr lang="en-GB" sz="2800" b="1" dirty="0">
                <a:latin typeface="Times New Roman" panose="02020603050405020304" pitchFamily="18" charset="0"/>
                <a:ea typeface="Calibri" panose="020F0502020204030204" pitchFamily="34" charset="0"/>
                <a:cs typeface="Arial" panose="020B0604020202020204" pitchFamily="34" charset="0"/>
              </a:rPr>
              <a:t> Good r</a:t>
            </a:r>
            <a:r>
              <a:rPr lang="en-GB" sz="2800" b="1" dirty="0" smtClean="0">
                <a:latin typeface="Times New Roman" panose="02020603050405020304" pitchFamily="18" charset="0"/>
                <a:ea typeface="Calibri" panose="020F0502020204030204" pitchFamily="34" charset="0"/>
                <a:cs typeface="Arial" panose="020B0604020202020204" pitchFamily="34" charset="0"/>
              </a:rPr>
              <a:t>esearch should have the following </a:t>
            </a:r>
            <a:r>
              <a:rPr lang="en-GB" sz="2800" b="1" dirty="0" err="1" smtClean="0">
                <a:latin typeface="Times New Roman" panose="02020603050405020304" pitchFamily="18" charset="0"/>
                <a:ea typeface="Calibri" panose="020F0502020204030204" pitchFamily="34" charset="0"/>
                <a:cs typeface="Arial" panose="020B0604020202020204" pitchFamily="34" charset="0"/>
              </a:rPr>
              <a:t>characterestics</a:t>
            </a:r>
            <a:r>
              <a:rPr lang="en-GB" sz="2800" b="1" dirty="0" smtClean="0">
                <a:latin typeface="Times New Roman" panose="02020603050405020304" pitchFamily="18" charset="0"/>
                <a:ea typeface="Calibri" panose="020F0502020204030204" pitchFamily="34" charset="0"/>
                <a:cs typeface="Arial" panose="020B0604020202020204" pitchFamily="34" charset="0"/>
              </a:rPr>
              <a:t>:</a:t>
            </a:r>
            <a:endParaRPr lang="en-GB" sz="2800" dirty="0">
              <a:latin typeface="Calibri" panose="020F0502020204030204" pitchFamily="34" charset="0"/>
              <a:ea typeface="Calibri" panose="020F0502020204030204" pitchFamily="34" charset="0"/>
              <a:cs typeface="Arial" panose="020B0604020202020204" pitchFamily="34" charset="0"/>
            </a:endParaRPr>
          </a:p>
          <a:p>
            <a:pPr lvl="0" algn="just">
              <a:lnSpc>
                <a:spcPct val="107000"/>
              </a:lnSpc>
              <a:spcAft>
                <a:spcPts val="800"/>
              </a:spcAft>
              <a:buSzPts val="1000"/>
              <a:buFont typeface="Symbol" panose="05050102010706020507" pitchFamily="18" charset="2"/>
              <a:buChar char=""/>
              <a:tabLst>
                <a:tab pos="457200" algn="l"/>
              </a:tabLst>
            </a:pPr>
            <a:r>
              <a:rPr lang="en-GB" sz="2800" b="1" dirty="0">
                <a:latin typeface="Times New Roman" panose="02020603050405020304" pitchFamily="18" charset="0"/>
                <a:ea typeface="Calibri" panose="020F0502020204030204" pitchFamily="34" charset="0"/>
                <a:cs typeface="Arial" panose="020B0604020202020204" pitchFamily="34" charset="0"/>
              </a:rPr>
              <a:t>Systematic:</a:t>
            </a:r>
            <a:r>
              <a:rPr lang="en-GB" sz="2800" dirty="0">
                <a:latin typeface="Times New Roman" panose="02020603050405020304" pitchFamily="18" charset="0"/>
                <a:ea typeface="Calibri" panose="020F0502020204030204" pitchFamily="34" charset="0"/>
                <a:cs typeface="Arial" panose="020B0604020202020204" pitchFamily="34" charset="0"/>
              </a:rPr>
              <a:t> Follows a structured process, ensuring that methods are carefully planned and executed.</a:t>
            </a:r>
            <a:endParaRPr lang="en-GB" sz="2800" dirty="0">
              <a:latin typeface="Calibri" panose="020F0502020204030204" pitchFamily="34" charset="0"/>
              <a:ea typeface="Calibri" panose="020F0502020204030204" pitchFamily="34" charset="0"/>
              <a:cs typeface="Arial" panose="020B0604020202020204" pitchFamily="34" charset="0"/>
            </a:endParaRPr>
          </a:p>
          <a:p>
            <a:pPr lvl="0" algn="just">
              <a:lnSpc>
                <a:spcPct val="107000"/>
              </a:lnSpc>
              <a:spcAft>
                <a:spcPts val="800"/>
              </a:spcAft>
              <a:buSzPts val="1000"/>
              <a:buFont typeface="Symbol" panose="05050102010706020507" pitchFamily="18" charset="2"/>
              <a:buChar char=""/>
              <a:tabLst>
                <a:tab pos="457200" algn="l"/>
              </a:tabLst>
            </a:pPr>
            <a:r>
              <a:rPr lang="en-GB" sz="2800" b="1" dirty="0">
                <a:latin typeface="Times New Roman" panose="02020603050405020304" pitchFamily="18" charset="0"/>
                <a:ea typeface="Calibri" panose="020F0502020204030204" pitchFamily="34" charset="0"/>
                <a:cs typeface="Arial" panose="020B0604020202020204" pitchFamily="34" charset="0"/>
              </a:rPr>
              <a:t>Empirical:</a:t>
            </a:r>
            <a:r>
              <a:rPr lang="en-GB" sz="2800" dirty="0">
                <a:latin typeface="Times New Roman" panose="02020603050405020304" pitchFamily="18" charset="0"/>
                <a:ea typeface="Calibri" panose="020F0502020204030204" pitchFamily="34" charset="0"/>
                <a:cs typeface="Arial" panose="020B0604020202020204" pitchFamily="34" charset="0"/>
              </a:rPr>
              <a:t> Relies on observable and measurable evidence rather than on subjective beliefs.</a:t>
            </a:r>
            <a:endParaRPr lang="en-GB" sz="2800" dirty="0">
              <a:latin typeface="Calibri" panose="020F0502020204030204" pitchFamily="34" charset="0"/>
              <a:ea typeface="Calibri" panose="020F0502020204030204" pitchFamily="34" charset="0"/>
              <a:cs typeface="Arial" panose="020B0604020202020204" pitchFamily="34" charset="0"/>
            </a:endParaRPr>
          </a:p>
          <a:p>
            <a:pPr lvl="0" algn="just">
              <a:lnSpc>
                <a:spcPct val="107000"/>
              </a:lnSpc>
              <a:spcAft>
                <a:spcPts val="800"/>
              </a:spcAft>
              <a:buSzPts val="1000"/>
              <a:buFont typeface="Symbol" panose="05050102010706020507" pitchFamily="18" charset="2"/>
              <a:buChar char=""/>
              <a:tabLst>
                <a:tab pos="457200" algn="l"/>
              </a:tabLst>
            </a:pPr>
            <a:r>
              <a:rPr lang="en-GB" sz="2800" b="1" dirty="0">
                <a:latin typeface="Times New Roman" panose="02020603050405020304" pitchFamily="18" charset="0"/>
                <a:ea typeface="Calibri" panose="020F0502020204030204" pitchFamily="34" charset="0"/>
                <a:cs typeface="Arial" panose="020B0604020202020204" pitchFamily="34" charset="0"/>
              </a:rPr>
              <a:t>Replicable:</a:t>
            </a:r>
            <a:r>
              <a:rPr lang="en-GB" sz="2800" dirty="0">
                <a:latin typeface="Times New Roman" panose="02020603050405020304" pitchFamily="18" charset="0"/>
                <a:ea typeface="Calibri" panose="020F0502020204030204" pitchFamily="34" charset="0"/>
                <a:cs typeface="Arial" panose="020B0604020202020204" pitchFamily="34" charset="0"/>
              </a:rPr>
              <a:t> Can be repeated by others to verify results, which builds credibility and trust.</a:t>
            </a:r>
            <a:endParaRPr lang="en-GB" sz="2800" dirty="0">
              <a:latin typeface="Calibri" panose="020F0502020204030204" pitchFamily="34" charset="0"/>
              <a:ea typeface="Calibri" panose="020F0502020204030204" pitchFamily="34" charset="0"/>
              <a:cs typeface="Arial" panose="020B0604020202020204" pitchFamily="34" charset="0"/>
            </a:endParaRPr>
          </a:p>
          <a:p>
            <a:pPr lvl="0" algn="just">
              <a:lnSpc>
                <a:spcPct val="107000"/>
              </a:lnSpc>
              <a:spcAft>
                <a:spcPts val="800"/>
              </a:spcAft>
              <a:buSzPts val="1000"/>
              <a:buFont typeface="Symbol" panose="05050102010706020507" pitchFamily="18" charset="2"/>
              <a:buChar char=""/>
              <a:tabLst>
                <a:tab pos="457200" algn="l"/>
              </a:tabLst>
            </a:pPr>
            <a:r>
              <a:rPr lang="en-GB" sz="2800" b="1" dirty="0">
                <a:latin typeface="Times New Roman" panose="02020603050405020304" pitchFamily="18" charset="0"/>
                <a:ea typeface="Calibri" panose="020F0502020204030204" pitchFamily="34" charset="0"/>
                <a:cs typeface="Arial" panose="020B0604020202020204" pitchFamily="34" charset="0"/>
              </a:rPr>
              <a:t>Ethical:</a:t>
            </a:r>
            <a:r>
              <a:rPr lang="en-GB" sz="2800" dirty="0">
                <a:latin typeface="Times New Roman" panose="02020603050405020304" pitchFamily="18" charset="0"/>
                <a:ea typeface="Calibri" panose="020F0502020204030204" pitchFamily="34" charset="0"/>
                <a:cs typeface="Arial" panose="020B0604020202020204" pitchFamily="34" charset="0"/>
              </a:rPr>
              <a:t> Adheres to ethical standards to ensure that research is conducted responsibly and fairly, especially when it involves people, animals, or sensitive information.</a:t>
            </a:r>
            <a:endParaRPr lang="en-GB" sz="2800" dirty="0">
              <a:latin typeface="Calibri" panose="020F0502020204030204" pitchFamily="34" charset="0"/>
              <a:ea typeface="Calibri" panose="020F0502020204030204" pitchFamily="34" charset="0"/>
              <a:cs typeface="Arial" panose="020B0604020202020204" pitchFamily="34" charset="0"/>
            </a:endParaRPr>
          </a:p>
          <a:p>
            <a:endParaRPr lang="en-GB" sz="2800" dirty="0"/>
          </a:p>
        </p:txBody>
      </p:sp>
    </p:spTree>
    <p:extLst>
      <p:ext uri="{BB962C8B-B14F-4D97-AF65-F5344CB8AC3E}">
        <p14:creationId xmlns:p14="http://schemas.microsoft.com/office/powerpoint/2010/main" val="303129705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00809" y="218661"/>
            <a:ext cx="10003804" cy="695739"/>
          </a:xfrm>
        </p:spPr>
        <p:txBody>
          <a:bodyPr>
            <a:normAutofit fontScale="90000"/>
          </a:bodyPr>
          <a:lstStyle/>
          <a:p>
            <a:pPr marL="342900" lvl="0" indent="-342900">
              <a:lnSpc>
                <a:spcPct val="107000"/>
              </a:lnSpc>
              <a:spcBef>
                <a:spcPts val="1000"/>
              </a:spcBef>
              <a:spcAft>
                <a:spcPts val="800"/>
              </a:spcAft>
            </a:pPr>
            <a:r>
              <a:rPr lang="en-GB" sz="4000" b="1" dirty="0">
                <a:solidFill>
                  <a:prstClr val="black">
                    <a:lumMod val="75000"/>
                    <a:lumOff val="25000"/>
                  </a:prstClr>
                </a:solidFill>
                <a:latin typeface="Times New Roman" panose="02020603050405020304" pitchFamily="18" charset="0"/>
                <a:ea typeface="Calibri" panose="020F0502020204030204" pitchFamily="34" charset="0"/>
                <a:cs typeface="Arial" panose="020B0604020202020204" pitchFamily="34" charset="0"/>
              </a:rPr>
              <a:t>Types of Research</a:t>
            </a:r>
            <a:r>
              <a:rPr lang="en-GB" sz="1600" dirty="0">
                <a:solidFill>
                  <a:prstClr val="black">
                    <a:lumMod val="75000"/>
                    <a:lumOff val="25000"/>
                  </a:prstClr>
                </a:solidFill>
                <a:latin typeface="Calibri" panose="020F0502020204030204" pitchFamily="34" charset="0"/>
                <a:ea typeface="Calibri" panose="020F0502020204030204" pitchFamily="34" charset="0"/>
                <a:cs typeface="Arial" panose="020B0604020202020204" pitchFamily="34" charset="0"/>
              </a:rPr>
              <a:t/>
            </a:r>
            <a:br>
              <a:rPr lang="en-GB" sz="1600" dirty="0">
                <a:solidFill>
                  <a:prstClr val="black">
                    <a:lumMod val="75000"/>
                    <a:lumOff val="25000"/>
                  </a:prstClr>
                </a:solidFill>
                <a:latin typeface="Calibri" panose="020F0502020204030204" pitchFamily="34" charset="0"/>
                <a:ea typeface="Calibri" panose="020F0502020204030204" pitchFamily="34" charset="0"/>
                <a:cs typeface="Arial" panose="020B0604020202020204" pitchFamily="34" charset="0"/>
              </a:rPr>
            </a:br>
            <a:endParaRPr lang="en-GB" dirty="0"/>
          </a:p>
        </p:txBody>
      </p:sp>
      <p:sp>
        <p:nvSpPr>
          <p:cNvPr id="3" name="Espace réservé du contenu 2"/>
          <p:cNvSpPr>
            <a:spLocks noGrp="1"/>
          </p:cNvSpPr>
          <p:nvPr>
            <p:ph idx="1"/>
          </p:nvPr>
        </p:nvSpPr>
        <p:spPr>
          <a:xfrm>
            <a:off x="954157" y="1043609"/>
            <a:ext cx="10873408" cy="5347252"/>
          </a:xfrm>
        </p:spPr>
        <p:txBody>
          <a:bodyPr>
            <a:noAutofit/>
          </a:bodyPr>
          <a:lstStyle/>
          <a:p>
            <a:pPr algn="just">
              <a:lnSpc>
                <a:spcPct val="107000"/>
              </a:lnSpc>
              <a:spcAft>
                <a:spcPts val="800"/>
              </a:spcAft>
            </a:pPr>
            <a:r>
              <a:rPr lang="en-GB" sz="3200" dirty="0" smtClean="0">
                <a:latin typeface="Times New Roman" panose="02020603050405020304" pitchFamily="18" charset="0"/>
                <a:ea typeface="Calibri" panose="020F0502020204030204" pitchFamily="34" charset="0"/>
                <a:cs typeface="Arial" panose="020B0604020202020204" pitchFamily="34" charset="0"/>
              </a:rPr>
              <a:t>Research </a:t>
            </a:r>
            <a:r>
              <a:rPr lang="en-GB" sz="3200" dirty="0">
                <a:latin typeface="Times New Roman" panose="02020603050405020304" pitchFamily="18" charset="0"/>
                <a:ea typeface="Calibri" panose="020F0502020204030204" pitchFamily="34" charset="0"/>
                <a:cs typeface="Arial" panose="020B0604020202020204" pitchFamily="34" charset="0"/>
              </a:rPr>
              <a:t>can be divided into several types based on purpose, approach, and method. Here are some common types:</a:t>
            </a:r>
            <a:endParaRPr lang="en-GB" sz="2800" dirty="0">
              <a:latin typeface="Calibri" panose="020F0502020204030204" pitchFamily="34" charset="0"/>
              <a:ea typeface="Calibri" panose="020F0502020204030204" pitchFamily="34" charset="0"/>
              <a:cs typeface="Arial" panose="020B0604020202020204" pitchFamily="34" charset="0"/>
            </a:endParaRPr>
          </a:p>
          <a:p>
            <a:pPr lvl="0" algn="just">
              <a:lnSpc>
                <a:spcPct val="107000"/>
              </a:lnSpc>
              <a:spcAft>
                <a:spcPts val="800"/>
              </a:spcAft>
              <a:buSzPts val="1000"/>
              <a:buFont typeface="Symbol" panose="05050102010706020507" pitchFamily="18" charset="2"/>
              <a:buChar char=""/>
              <a:tabLst>
                <a:tab pos="457200" algn="l"/>
              </a:tabLst>
            </a:pPr>
            <a:r>
              <a:rPr lang="en-GB" sz="3200" b="1" dirty="0">
                <a:latin typeface="Times New Roman" panose="02020603050405020304" pitchFamily="18" charset="0"/>
                <a:ea typeface="Calibri" panose="020F0502020204030204" pitchFamily="34" charset="0"/>
                <a:cs typeface="Arial" panose="020B0604020202020204" pitchFamily="34" charset="0"/>
              </a:rPr>
              <a:t>Basic (or Fundamental) Research:</a:t>
            </a:r>
            <a:r>
              <a:rPr lang="en-GB" sz="3200" dirty="0">
                <a:latin typeface="Times New Roman" panose="02020603050405020304" pitchFamily="18" charset="0"/>
                <a:ea typeface="Calibri" panose="020F0502020204030204" pitchFamily="34" charset="0"/>
                <a:cs typeface="Arial" panose="020B0604020202020204" pitchFamily="34" charset="0"/>
              </a:rPr>
              <a:t> This type of research is conducted to increase understanding of fundamental principles without immediate practical application in mind. </a:t>
            </a:r>
            <a:r>
              <a:rPr lang="en-GB" sz="3200" dirty="0" smtClean="0">
                <a:latin typeface="Times New Roman" panose="02020603050405020304" pitchFamily="18" charset="0"/>
                <a:ea typeface="Calibri" panose="020F0502020204030204" pitchFamily="34" charset="0"/>
                <a:cs typeface="Arial" panose="020B0604020202020204" pitchFamily="34" charset="0"/>
              </a:rPr>
              <a:t>It is </a:t>
            </a:r>
            <a:r>
              <a:rPr lang="en-GB" sz="3200" dirty="0">
                <a:latin typeface="Times New Roman" panose="02020603050405020304" pitchFamily="18" charset="0"/>
                <a:ea typeface="Calibri" panose="020F0502020204030204" pitchFamily="34" charset="0"/>
                <a:cs typeface="Arial" panose="020B0604020202020204" pitchFamily="34" charset="0"/>
              </a:rPr>
              <a:t>focused on theoretical knowledge.</a:t>
            </a:r>
            <a:endParaRPr lang="en-GB" sz="2800" dirty="0">
              <a:latin typeface="Calibri" panose="020F0502020204030204" pitchFamily="34" charset="0"/>
              <a:ea typeface="Calibri" panose="020F0502020204030204" pitchFamily="34" charset="0"/>
              <a:cs typeface="Arial" panose="020B0604020202020204" pitchFamily="34" charset="0"/>
            </a:endParaRPr>
          </a:p>
          <a:p>
            <a:pPr lvl="1" algn="just">
              <a:lnSpc>
                <a:spcPct val="107000"/>
              </a:lnSpc>
              <a:spcAft>
                <a:spcPts val="800"/>
              </a:spcAft>
              <a:buSzPts val="1000"/>
              <a:buFont typeface="Courier New" panose="02070309020205020404" pitchFamily="49" charset="0"/>
              <a:buChar char="o"/>
              <a:tabLst>
                <a:tab pos="914400" algn="l"/>
              </a:tabLst>
            </a:pPr>
            <a:r>
              <a:rPr lang="en-GB" sz="2800" i="1" dirty="0">
                <a:latin typeface="Times New Roman" panose="02020603050405020304" pitchFamily="18" charset="0"/>
                <a:ea typeface="Calibri" panose="020F0502020204030204" pitchFamily="34" charset="0"/>
                <a:cs typeface="Times New Roman" panose="02020603050405020304" pitchFamily="18" charset="0"/>
              </a:rPr>
              <a:t>Example:</a:t>
            </a:r>
            <a:r>
              <a:rPr lang="en-GB" sz="2800" dirty="0">
                <a:latin typeface="Times New Roman" panose="02020603050405020304" pitchFamily="18" charset="0"/>
                <a:ea typeface="Calibri" panose="020F0502020204030204" pitchFamily="34" charset="0"/>
                <a:cs typeface="Times New Roman" panose="02020603050405020304" pitchFamily="18" charset="0"/>
              </a:rPr>
              <a:t> Studying the molecular structure of a particular protein to understand its function in the body.</a:t>
            </a:r>
            <a:endParaRPr lang="en-GB" sz="2400" dirty="0">
              <a:latin typeface="Calibri" panose="020F0502020204030204" pitchFamily="34" charset="0"/>
              <a:ea typeface="Calibri" panose="020F0502020204030204" pitchFamily="34" charset="0"/>
              <a:cs typeface="Times New Roman" panose="02020603050405020304" pitchFamily="18" charset="0"/>
            </a:endParaRPr>
          </a:p>
          <a:p>
            <a:endParaRPr lang="en-GB" sz="3200" dirty="0"/>
          </a:p>
        </p:txBody>
      </p:sp>
    </p:spTree>
    <p:extLst>
      <p:ext uri="{BB962C8B-B14F-4D97-AF65-F5344CB8AC3E}">
        <p14:creationId xmlns:p14="http://schemas.microsoft.com/office/powerpoint/2010/main" val="22838174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21296" y="268357"/>
            <a:ext cx="10421247" cy="6261652"/>
          </a:xfrm>
        </p:spPr>
        <p:txBody>
          <a:bodyPr>
            <a:normAutofit/>
          </a:bodyPr>
          <a:lstStyle/>
          <a:p>
            <a:pPr lvl="0" algn="just">
              <a:lnSpc>
                <a:spcPct val="107000"/>
              </a:lnSpc>
              <a:spcAft>
                <a:spcPts val="800"/>
              </a:spcAft>
              <a:buSzPts val="1000"/>
              <a:buFont typeface="Symbol" panose="05050102010706020507" pitchFamily="18" charset="2"/>
              <a:buChar char=""/>
              <a:tabLst>
                <a:tab pos="457200" algn="l"/>
              </a:tabLst>
            </a:pPr>
            <a:r>
              <a:rPr lang="en-GB" sz="3200" b="1" dirty="0">
                <a:latin typeface="Times New Roman" panose="02020603050405020304" pitchFamily="18" charset="0"/>
                <a:ea typeface="Calibri" panose="020F0502020204030204" pitchFamily="34" charset="0"/>
                <a:cs typeface="Arial" panose="020B0604020202020204" pitchFamily="34" charset="0"/>
              </a:rPr>
              <a:t>Applied Research:</a:t>
            </a:r>
            <a:r>
              <a:rPr lang="en-GB" sz="3200" dirty="0">
                <a:latin typeface="Times New Roman" panose="02020603050405020304" pitchFamily="18" charset="0"/>
                <a:ea typeface="Calibri" panose="020F0502020204030204" pitchFamily="34" charset="0"/>
                <a:cs typeface="Arial" panose="020B0604020202020204" pitchFamily="34" charset="0"/>
              </a:rPr>
              <a:t> Applied research is aimed at solving practical, real-world problems. This type of research often takes insights from basic research to address specific issues.</a:t>
            </a:r>
            <a:endParaRPr lang="en-GB" sz="2800" dirty="0">
              <a:latin typeface="Calibri" panose="020F0502020204030204" pitchFamily="34" charset="0"/>
              <a:ea typeface="Calibri" panose="020F0502020204030204" pitchFamily="34" charset="0"/>
              <a:cs typeface="Arial" panose="020B0604020202020204" pitchFamily="34" charset="0"/>
            </a:endParaRPr>
          </a:p>
          <a:p>
            <a:pPr lvl="1" algn="just">
              <a:lnSpc>
                <a:spcPct val="107000"/>
              </a:lnSpc>
              <a:spcAft>
                <a:spcPts val="800"/>
              </a:spcAft>
              <a:buSzPts val="1000"/>
              <a:buFont typeface="Courier New" panose="02070309020205020404" pitchFamily="49" charset="0"/>
              <a:buChar char="o"/>
              <a:tabLst>
                <a:tab pos="914400" algn="l"/>
              </a:tabLst>
            </a:pPr>
            <a:r>
              <a:rPr lang="en-GB" sz="2800" i="1" dirty="0">
                <a:latin typeface="Times New Roman" panose="02020603050405020304" pitchFamily="18" charset="0"/>
                <a:ea typeface="Calibri" panose="020F0502020204030204" pitchFamily="34" charset="0"/>
                <a:cs typeface="Times New Roman" panose="02020603050405020304" pitchFamily="18" charset="0"/>
              </a:rPr>
              <a:t>Example:</a:t>
            </a:r>
            <a:r>
              <a:rPr lang="en-GB" sz="2800" dirty="0">
                <a:latin typeface="Times New Roman" panose="02020603050405020304" pitchFamily="18" charset="0"/>
                <a:ea typeface="Calibri" panose="020F0502020204030204" pitchFamily="34" charset="0"/>
                <a:cs typeface="Times New Roman" panose="02020603050405020304" pitchFamily="18" charset="0"/>
              </a:rPr>
              <a:t> Developing a vaccine to prevent a disease based on knowledge of the virus’s </a:t>
            </a:r>
            <a:r>
              <a:rPr lang="en-GB" sz="2800" dirty="0" err="1">
                <a:latin typeface="Times New Roman" panose="02020603050405020304" pitchFamily="18" charset="0"/>
                <a:ea typeface="Calibri" panose="020F0502020204030204" pitchFamily="34" charset="0"/>
                <a:cs typeface="Times New Roman" panose="02020603050405020304" pitchFamily="18" charset="0"/>
              </a:rPr>
              <a:t>behavior</a:t>
            </a:r>
            <a:r>
              <a:rPr lang="en-GB" sz="2800" dirty="0">
                <a:latin typeface="Times New Roman" panose="02020603050405020304" pitchFamily="18" charset="0"/>
                <a:ea typeface="Calibri" panose="020F0502020204030204" pitchFamily="34" charset="0"/>
                <a:cs typeface="Times New Roman" panose="02020603050405020304" pitchFamily="18" charset="0"/>
              </a:rPr>
              <a:t>.</a:t>
            </a: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800"/>
              </a:spcAft>
              <a:buSzPts val="1000"/>
              <a:buFont typeface="Symbol" panose="05050102010706020507" pitchFamily="18" charset="2"/>
              <a:buChar char=""/>
              <a:tabLst>
                <a:tab pos="457200" algn="l"/>
              </a:tabLst>
            </a:pPr>
            <a:r>
              <a:rPr lang="en-GB" sz="3200" b="1" dirty="0">
                <a:latin typeface="Times New Roman" panose="02020603050405020304" pitchFamily="18" charset="0"/>
                <a:ea typeface="Calibri" panose="020F0502020204030204" pitchFamily="34" charset="0"/>
                <a:cs typeface="Arial" panose="020B0604020202020204" pitchFamily="34" charset="0"/>
              </a:rPr>
              <a:t>Quantitative Research:</a:t>
            </a:r>
            <a:r>
              <a:rPr lang="en-GB" sz="3200" dirty="0">
                <a:latin typeface="Times New Roman" panose="02020603050405020304" pitchFamily="18" charset="0"/>
                <a:ea typeface="Calibri" panose="020F0502020204030204" pitchFamily="34" charset="0"/>
                <a:cs typeface="Arial" panose="020B0604020202020204" pitchFamily="34" charset="0"/>
              </a:rPr>
              <a:t> This involves collecting and </a:t>
            </a:r>
            <a:r>
              <a:rPr lang="en-GB" sz="3200" dirty="0" err="1">
                <a:latin typeface="Times New Roman" panose="02020603050405020304" pitchFamily="18" charset="0"/>
                <a:ea typeface="Calibri" panose="020F0502020204030204" pitchFamily="34" charset="0"/>
                <a:cs typeface="Arial" panose="020B0604020202020204" pitchFamily="34" charset="0"/>
              </a:rPr>
              <a:t>analyzing</a:t>
            </a:r>
            <a:r>
              <a:rPr lang="en-GB" sz="3200" dirty="0">
                <a:latin typeface="Times New Roman" panose="02020603050405020304" pitchFamily="18" charset="0"/>
                <a:ea typeface="Calibri" panose="020F0502020204030204" pitchFamily="34" charset="0"/>
                <a:cs typeface="Arial" panose="020B0604020202020204" pitchFamily="34" charset="0"/>
              </a:rPr>
              <a:t> numerical data. It is often used to identify patterns, test hypotheses, or make predictions.</a:t>
            </a:r>
            <a:endParaRPr lang="en-GB" sz="2800" dirty="0">
              <a:latin typeface="Calibri" panose="020F0502020204030204" pitchFamily="34" charset="0"/>
              <a:ea typeface="Calibri" panose="020F0502020204030204" pitchFamily="34" charset="0"/>
              <a:cs typeface="Arial" panose="020B0604020202020204" pitchFamily="34" charset="0"/>
            </a:endParaRPr>
          </a:p>
          <a:p>
            <a:pPr lvl="1" algn="just">
              <a:lnSpc>
                <a:spcPct val="107000"/>
              </a:lnSpc>
              <a:spcAft>
                <a:spcPts val="800"/>
              </a:spcAft>
              <a:buSzPts val="1000"/>
              <a:buFont typeface="Courier New" panose="02070309020205020404" pitchFamily="49" charset="0"/>
              <a:buChar char="o"/>
              <a:tabLst>
                <a:tab pos="914400" algn="l"/>
              </a:tabLst>
            </a:pPr>
            <a:r>
              <a:rPr lang="en-GB" sz="2800" i="1" dirty="0">
                <a:latin typeface="Times New Roman" panose="02020603050405020304" pitchFamily="18" charset="0"/>
                <a:ea typeface="Calibri" panose="020F0502020204030204" pitchFamily="34" charset="0"/>
                <a:cs typeface="Times New Roman" panose="02020603050405020304" pitchFamily="18" charset="0"/>
              </a:rPr>
              <a:t>Example:</a:t>
            </a:r>
            <a:r>
              <a:rPr lang="en-GB" sz="2800" dirty="0">
                <a:latin typeface="Times New Roman" panose="02020603050405020304" pitchFamily="18" charset="0"/>
                <a:ea typeface="Calibri" panose="020F0502020204030204" pitchFamily="34" charset="0"/>
                <a:cs typeface="Times New Roman" panose="02020603050405020304" pitchFamily="18" charset="0"/>
              </a:rPr>
              <a:t> Conducting a survey to understand how many people prefer electric vehicles over traditional cars.</a:t>
            </a: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sz="2800" dirty="0"/>
          </a:p>
        </p:txBody>
      </p:sp>
    </p:spTree>
    <p:extLst>
      <p:ext uri="{BB962C8B-B14F-4D97-AF65-F5344CB8AC3E}">
        <p14:creationId xmlns:p14="http://schemas.microsoft.com/office/powerpoint/2010/main" val="40853433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351721" y="129208"/>
            <a:ext cx="10421247" cy="6520070"/>
          </a:xfrm>
        </p:spPr>
        <p:txBody>
          <a:bodyPr>
            <a:normAutofit/>
          </a:bodyPr>
          <a:lstStyle/>
          <a:p>
            <a:pPr lvl="0" algn="just">
              <a:spcAft>
                <a:spcPts val="800"/>
              </a:spcAft>
              <a:buSzPts val="1000"/>
              <a:buFont typeface="Symbol" panose="05050102010706020507" pitchFamily="18" charset="2"/>
              <a:buChar char=""/>
              <a:tabLst>
                <a:tab pos="457200" algn="l"/>
              </a:tabLst>
            </a:pPr>
            <a:r>
              <a:rPr lang="en-GB" sz="3200" b="1" dirty="0">
                <a:latin typeface="Times New Roman" panose="02020603050405020304" pitchFamily="18" charset="0"/>
                <a:ea typeface="Calibri" panose="020F0502020204030204" pitchFamily="34" charset="0"/>
                <a:cs typeface="Arial" panose="020B0604020202020204" pitchFamily="34" charset="0"/>
              </a:rPr>
              <a:t>Qualitative Research:</a:t>
            </a:r>
            <a:r>
              <a:rPr lang="en-GB" sz="3200" dirty="0">
                <a:latin typeface="Times New Roman" panose="02020603050405020304" pitchFamily="18" charset="0"/>
                <a:ea typeface="Calibri" panose="020F0502020204030204" pitchFamily="34" charset="0"/>
                <a:cs typeface="Arial" panose="020B0604020202020204" pitchFamily="34" charset="0"/>
              </a:rPr>
              <a:t> This focuses on understanding concepts, experiences, or phenomena through non-numerical data, such as interviews or observations. It is often used for exploring deeper meanings or gaining insights.</a:t>
            </a:r>
            <a:endParaRPr lang="en-GB" sz="2800" dirty="0">
              <a:latin typeface="Calibri" panose="020F0502020204030204" pitchFamily="34" charset="0"/>
              <a:ea typeface="Calibri" panose="020F0502020204030204" pitchFamily="34" charset="0"/>
              <a:cs typeface="Arial" panose="020B0604020202020204" pitchFamily="34" charset="0"/>
            </a:endParaRPr>
          </a:p>
          <a:p>
            <a:pPr lvl="1" algn="just">
              <a:spcAft>
                <a:spcPts val="800"/>
              </a:spcAft>
              <a:buSzPts val="1000"/>
              <a:buFont typeface="Courier New" panose="02070309020205020404" pitchFamily="49" charset="0"/>
              <a:buChar char="o"/>
              <a:tabLst>
                <a:tab pos="914400" algn="l"/>
              </a:tabLst>
            </a:pPr>
            <a:r>
              <a:rPr lang="en-GB" sz="2800" i="1" dirty="0">
                <a:latin typeface="Times New Roman" panose="02020603050405020304" pitchFamily="18" charset="0"/>
                <a:ea typeface="Calibri" panose="020F0502020204030204" pitchFamily="34" charset="0"/>
                <a:cs typeface="Times New Roman" panose="02020603050405020304" pitchFamily="18" charset="0"/>
              </a:rPr>
              <a:t>Example:</a:t>
            </a:r>
            <a:r>
              <a:rPr lang="en-GB" sz="2800" dirty="0">
                <a:latin typeface="Times New Roman" panose="02020603050405020304" pitchFamily="18" charset="0"/>
                <a:ea typeface="Calibri" panose="020F0502020204030204" pitchFamily="34" charset="0"/>
                <a:cs typeface="Times New Roman" panose="02020603050405020304" pitchFamily="18" charset="0"/>
              </a:rPr>
              <a:t> Interviewing patients to understand their experience with a new treatment.</a:t>
            </a: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lvl="0" algn="just">
              <a:spcAft>
                <a:spcPts val="800"/>
              </a:spcAft>
              <a:buSzPts val="1000"/>
              <a:buFont typeface="Symbol" panose="05050102010706020507" pitchFamily="18" charset="2"/>
              <a:buChar char=""/>
              <a:tabLst>
                <a:tab pos="457200" algn="l"/>
              </a:tabLst>
            </a:pPr>
            <a:r>
              <a:rPr lang="en-GB" sz="3600" b="1" dirty="0">
                <a:latin typeface="Times New Roman" panose="02020603050405020304" pitchFamily="18" charset="0"/>
                <a:ea typeface="Calibri" panose="020F0502020204030204" pitchFamily="34" charset="0"/>
                <a:cs typeface="Arial" panose="020B0604020202020204" pitchFamily="34" charset="0"/>
              </a:rPr>
              <a:t>Mixed-Methods</a:t>
            </a:r>
            <a:r>
              <a:rPr lang="en-GB" sz="3200" b="1" dirty="0">
                <a:latin typeface="Times New Roman" panose="02020603050405020304" pitchFamily="18" charset="0"/>
                <a:ea typeface="Calibri" panose="020F0502020204030204" pitchFamily="34" charset="0"/>
                <a:cs typeface="Arial" panose="020B0604020202020204" pitchFamily="34" charset="0"/>
              </a:rPr>
              <a:t> Research:</a:t>
            </a:r>
            <a:r>
              <a:rPr lang="en-GB" sz="3200" dirty="0">
                <a:latin typeface="Times New Roman" panose="02020603050405020304" pitchFamily="18" charset="0"/>
                <a:ea typeface="Calibri" panose="020F0502020204030204" pitchFamily="34" charset="0"/>
                <a:cs typeface="Arial" panose="020B0604020202020204" pitchFamily="34" charset="0"/>
              </a:rPr>
              <a:t> This combines both quantitative and qualitative research methods to provide a more comprehensive understanding of a topic.</a:t>
            </a:r>
            <a:endParaRPr lang="en-GB" sz="2800" dirty="0">
              <a:latin typeface="Calibri" panose="020F0502020204030204" pitchFamily="34" charset="0"/>
              <a:ea typeface="Calibri" panose="020F0502020204030204" pitchFamily="34" charset="0"/>
              <a:cs typeface="Arial" panose="020B0604020202020204" pitchFamily="34" charset="0"/>
            </a:endParaRPr>
          </a:p>
          <a:p>
            <a:pPr marL="0" indent="0">
              <a:buNone/>
            </a:pPr>
            <a:endParaRPr lang="en-GB" sz="1600" dirty="0"/>
          </a:p>
        </p:txBody>
      </p:sp>
    </p:spTree>
    <p:extLst>
      <p:ext uri="{BB962C8B-B14F-4D97-AF65-F5344CB8AC3E}">
        <p14:creationId xmlns:p14="http://schemas.microsoft.com/office/powerpoint/2010/main" val="30211931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GB"/>
          </a:p>
        </p:txBody>
      </p:sp>
      <p:sp>
        <p:nvSpPr>
          <p:cNvPr id="3" name="Espace réservé du contenu 2"/>
          <p:cNvSpPr>
            <a:spLocks noGrp="1"/>
          </p:cNvSpPr>
          <p:nvPr>
            <p:ph idx="1"/>
          </p:nvPr>
        </p:nvSpPr>
        <p:spPr>
          <a:xfrm>
            <a:off x="1848678" y="1689652"/>
            <a:ext cx="9655934" cy="4221570"/>
          </a:xfrm>
        </p:spPr>
        <p:txBody>
          <a:bodyPr>
            <a:normAutofit/>
          </a:bodyPr>
          <a:lstStyle/>
          <a:p>
            <a:pPr marL="0" indent="0" algn="ctr">
              <a:buNone/>
            </a:pPr>
            <a:endParaRPr lang="en-GB" sz="3600" b="1" dirty="0" smtClean="0">
              <a:latin typeface="Times New Roman" panose="02020603050405020304" pitchFamily="18" charset="0"/>
              <a:cs typeface="Times New Roman" panose="02020603050405020304" pitchFamily="18" charset="0"/>
            </a:endParaRPr>
          </a:p>
          <a:p>
            <a:pPr marL="0" indent="0" algn="ctr">
              <a:buNone/>
            </a:pPr>
            <a:endParaRPr lang="en-GB" sz="3600" b="1" dirty="0">
              <a:latin typeface="Times New Roman" panose="02020603050405020304" pitchFamily="18" charset="0"/>
              <a:cs typeface="Times New Roman" panose="02020603050405020304" pitchFamily="18" charset="0"/>
            </a:endParaRPr>
          </a:p>
          <a:p>
            <a:pPr marL="0" indent="0" algn="ctr">
              <a:buNone/>
            </a:pPr>
            <a:r>
              <a:rPr lang="en-GB" sz="3600" b="1" dirty="0" smtClean="0">
                <a:latin typeface="Times New Roman" panose="02020603050405020304" pitchFamily="18" charset="0"/>
                <a:cs typeface="Times New Roman" panose="02020603050405020304" pitchFamily="18" charset="0"/>
              </a:rPr>
              <a:t>THANK YOU FOR YOUR KIND ATTENTION</a:t>
            </a:r>
            <a:endParaRPr lang="en-GB"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545872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GB"/>
          </a:p>
        </p:txBody>
      </p:sp>
      <p:sp>
        <p:nvSpPr>
          <p:cNvPr id="3" name="Espace réservé du contenu 2"/>
          <p:cNvSpPr>
            <a:spLocks noGrp="1"/>
          </p:cNvSpPr>
          <p:nvPr>
            <p:ph idx="1"/>
          </p:nvPr>
        </p:nvSpPr>
        <p:spPr/>
        <p:txBody>
          <a:bodyPr/>
          <a:lstStyle/>
          <a:p>
            <a:endParaRPr lang="en-GB"/>
          </a:p>
        </p:txBody>
      </p:sp>
    </p:spTree>
    <p:extLst>
      <p:ext uri="{BB962C8B-B14F-4D97-AF65-F5344CB8AC3E}">
        <p14:creationId xmlns:p14="http://schemas.microsoft.com/office/powerpoint/2010/main" val="22604801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71600" y="288235"/>
            <a:ext cx="9695691" cy="864704"/>
          </a:xfrm>
        </p:spPr>
        <p:txBody>
          <a:bodyPr/>
          <a:lstStyle/>
          <a:p>
            <a:pPr algn="just"/>
            <a:r>
              <a:rPr lang="en-GB" b="1" dirty="0">
                <a:solidFill>
                  <a:srgbClr val="000000"/>
                </a:solidFill>
                <a:latin typeface="Times New Roman" panose="02020603050405020304" pitchFamily="18" charset="0"/>
                <a:cs typeface="Times New Roman" panose="02020603050405020304" pitchFamily="18" charset="0"/>
              </a:rPr>
              <a:t>Introduction: </a:t>
            </a:r>
            <a:endParaRPr lang="en-GB" dirty="0">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a:xfrm>
            <a:off x="805069" y="1063487"/>
            <a:ext cx="11251096" cy="5486400"/>
          </a:xfrm>
        </p:spPr>
        <p:txBody>
          <a:bodyPr>
            <a:normAutofit/>
          </a:bodyPr>
          <a:lstStyle/>
          <a:p>
            <a:pPr lvl="1" algn="just">
              <a:lnSpc>
                <a:spcPct val="107000"/>
              </a:lnSpc>
              <a:spcAft>
                <a:spcPts val="800"/>
              </a:spcAft>
            </a:pPr>
            <a:r>
              <a:rPr lang="en-GB" sz="3000" dirty="0">
                <a:latin typeface="Times New Roman" panose="02020603050405020304" pitchFamily="18" charset="0"/>
                <a:ea typeface="Calibri" panose="020F0502020204030204" pitchFamily="34" charset="0"/>
                <a:cs typeface="Arial" panose="020B0604020202020204" pitchFamily="34" charset="0"/>
              </a:rPr>
              <a:t>Research is an essential and powerful tool in leading man </a:t>
            </a:r>
            <a:r>
              <a:rPr lang="en-GB" sz="3000" dirty="0" smtClean="0">
                <a:latin typeface="Times New Roman" panose="02020603050405020304" pitchFamily="18" charset="0"/>
                <a:ea typeface="Calibri" panose="020F0502020204030204" pitchFamily="34" charset="0"/>
                <a:cs typeface="Arial" panose="020B0604020202020204" pitchFamily="34" charset="0"/>
              </a:rPr>
              <a:t>towards progress</a:t>
            </a:r>
            <a:r>
              <a:rPr lang="en-GB" sz="3000" dirty="0">
                <a:latin typeface="Times New Roman" panose="02020603050405020304" pitchFamily="18" charset="0"/>
                <a:ea typeface="Calibri" panose="020F0502020204030204" pitchFamily="34" charset="0"/>
                <a:cs typeface="Arial" panose="020B0604020202020204" pitchFamily="34" charset="0"/>
              </a:rPr>
              <a:t>. Without systematic research there would have been very little progress. </a:t>
            </a:r>
            <a:endParaRPr lang="en-GB" sz="3000" dirty="0" smtClean="0">
              <a:latin typeface="Times New Roman" panose="02020603050405020304" pitchFamily="18" charset="0"/>
              <a:ea typeface="Calibri" panose="020F0502020204030204" pitchFamily="34" charset="0"/>
              <a:cs typeface="Arial" panose="020B0604020202020204" pitchFamily="34" charset="0"/>
            </a:endParaRPr>
          </a:p>
          <a:p>
            <a:pPr marL="0" indent="0" algn="just">
              <a:lnSpc>
                <a:spcPct val="107000"/>
              </a:lnSpc>
              <a:spcAft>
                <a:spcPts val="800"/>
              </a:spcAft>
              <a:buNone/>
            </a:pPr>
            <a:r>
              <a:rPr lang="en-GB" sz="3200" dirty="0">
                <a:latin typeface="Times New Roman" panose="02020603050405020304" pitchFamily="18" charset="0"/>
                <a:ea typeface="Calibri" panose="020F0502020204030204" pitchFamily="34" charset="0"/>
                <a:cs typeface="Times New Roman" panose="02020603050405020304" pitchFamily="18" charset="0"/>
              </a:rPr>
              <a:t>Scientific research leads to progress in some field of life. New products, new facts, new concepts and new ways of doing things are being found due to ever-increasing significant research in the physical, the biological, the social and the psychological fields. Research today is no longer confined to the science laboratory</a:t>
            </a:r>
            <a:r>
              <a:rPr lang="en-GB" sz="3200" dirty="0" smtClean="0">
                <a:latin typeface="Times New Roman" panose="02020603050405020304" pitchFamily="18" charset="0"/>
                <a:ea typeface="Calibri" panose="020F0502020204030204" pitchFamily="34" charset="0"/>
                <a:cs typeface="Times New Roman" panose="02020603050405020304" pitchFamily="18" charset="0"/>
              </a:rPr>
              <a:t>. </a:t>
            </a:r>
          </a:p>
          <a:p>
            <a:pPr marL="0" indent="0" algn="ctr">
              <a:lnSpc>
                <a:spcPct val="107000"/>
              </a:lnSpc>
              <a:spcAft>
                <a:spcPts val="800"/>
              </a:spcAft>
              <a:buNone/>
            </a:pPr>
            <a:r>
              <a:rPr lang="en-GB" sz="3200"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So what do we mean by research?</a:t>
            </a:r>
            <a:endParaRPr lang="en-GB" sz="32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a:p>
            <a:pPr algn="ctr"/>
            <a:endParaRPr lang="en-GB" dirty="0"/>
          </a:p>
        </p:txBody>
      </p:sp>
    </p:spTree>
    <p:extLst>
      <p:ext uri="{BB962C8B-B14F-4D97-AF65-F5344CB8AC3E}">
        <p14:creationId xmlns:p14="http://schemas.microsoft.com/office/powerpoint/2010/main" val="19467640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13791" y="258416"/>
            <a:ext cx="10744200" cy="6042991"/>
          </a:xfrm>
        </p:spPr>
        <p:txBody>
          <a:bodyPr>
            <a:normAutofit/>
          </a:bodyPr>
          <a:lstStyle/>
          <a:p>
            <a:pPr algn="just">
              <a:lnSpc>
                <a:spcPct val="150000"/>
              </a:lnSpc>
            </a:pPr>
            <a:r>
              <a:rPr lang="en-GB" sz="2400" dirty="0">
                <a:latin typeface="Times New Roman" panose="02020603050405020304" pitchFamily="18" charset="0"/>
                <a:cs typeface="Times New Roman" panose="02020603050405020304" pitchFamily="18" charset="0"/>
              </a:rPr>
              <a:t>Word ‘Research’ </a:t>
            </a:r>
            <a:r>
              <a:rPr lang="en-GB" sz="2400" dirty="0" smtClean="0">
                <a:latin typeface="Times New Roman" panose="02020603050405020304" pitchFamily="18" charset="0"/>
                <a:cs typeface="Times New Roman" panose="02020603050405020304" pitchFamily="18" charset="0"/>
              </a:rPr>
              <a:t> contains </a:t>
            </a:r>
            <a:r>
              <a:rPr lang="en-GB" sz="2400" dirty="0">
                <a:latin typeface="Times New Roman" panose="02020603050405020304" pitchFamily="18" charset="0"/>
                <a:cs typeface="Times New Roman" panose="02020603050405020304" pitchFamily="18" charset="0"/>
              </a:rPr>
              <a:t>two words = </a:t>
            </a:r>
            <a:r>
              <a:rPr lang="en-GB" sz="2400" dirty="0" err="1">
                <a:latin typeface="Times New Roman" panose="02020603050405020304" pitchFamily="18" charset="0"/>
                <a:cs typeface="Times New Roman" panose="02020603050405020304" pitchFamily="18" charset="0"/>
              </a:rPr>
              <a:t>Re+Search</a:t>
            </a:r>
            <a:r>
              <a:rPr lang="en-GB" sz="2400" dirty="0">
                <a:latin typeface="Times New Roman" panose="02020603050405020304" pitchFamily="18" charset="0"/>
                <a:cs typeface="Times New Roman" panose="02020603050405020304" pitchFamily="18" charset="0"/>
              </a:rPr>
              <a:t>. It means to search again. So research means a systematic investigation or activity to gain new knowledge of the already existing facts. </a:t>
            </a:r>
          </a:p>
          <a:p>
            <a:pPr algn="just">
              <a:lnSpc>
                <a:spcPct val="150000"/>
              </a:lnSpc>
            </a:pPr>
            <a:r>
              <a:rPr lang="en-GB" sz="2400" dirty="0">
                <a:latin typeface="Times New Roman" panose="02020603050405020304" pitchFamily="18" charset="0"/>
                <a:cs typeface="Times New Roman" panose="02020603050405020304" pitchFamily="18" charset="0"/>
              </a:rPr>
              <a:t>Research is an intellectual activity. It is responsible for bringing to light new knowledge. It is also responsible for correcting the present mistakes, removing existing misconceptions and adding new learning to the existing fund of knowledge. </a:t>
            </a:r>
            <a:r>
              <a:rPr lang="en-GB" sz="2400" dirty="0" smtClean="0">
                <a:latin typeface="Times New Roman" panose="02020603050405020304" pitchFamily="18" charset="0"/>
                <a:cs typeface="Times New Roman" panose="02020603050405020304" pitchFamily="18" charset="0"/>
              </a:rPr>
              <a:t>Research </a:t>
            </a:r>
            <a:r>
              <a:rPr lang="en-GB" sz="2400" dirty="0">
                <a:latin typeface="Times New Roman" panose="02020603050405020304" pitchFamily="18" charset="0"/>
                <a:cs typeface="Times New Roman" panose="02020603050405020304" pitchFamily="18" charset="0"/>
              </a:rPr>
              <a:t>is also considered as the application of scientific method in solving the problems. It is a systematic, formal and intensive process of carrying on the scientific method of analysis</a:t>
            </a:r>
            <a:r>
              <a:rPr lang="en-GB" sz="2400" dirty="0" smtClean="0">
                <a:latin typeface="Times New Roman" panose="02020603050405020304" pitchFamily="18" charset="0"/>
                <a:cs typeface="Times New Roman" panose="02020603050405020304" pitchFamily="18" charset="0"/>
              </a:rPr>
              <a:t>. Here are some structured definitions of research</a:t>
            </a:r>
          </a:p>
          <a:p>
            <a:pPr marL="0" indent="0" algn="just">
              <a:lnSpc>
                <a:spcPct val="150000"/>
              </a:lnSpc>
              <a:buNone/>
            </a:pPr>
            <a:endParaRPr lang="en-GB"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9868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39957" y="455144"/>
            <a:ext cx="8910498" cy="777308"/>
          </a:xfrm>
        </p:spPr>
        <p:txBody>
          <a:bodyPr/>
          <a:lstStyle/>
          <a:p>
            <a:r>
              <a:rPr lang="en-GB" b="1" dirty="0" smtClean="0">
                <a:latin typeface="Times New Roman" panose="02020603050405020304" pitchFamily="18" charset="0"/>
                <a:cs typeface="Times New Roman" panose="02020603050405020304" pitchFamily="18" charset="0"/>
              </a:rPr>
              <a:t>Research Definitions</a:t>
            </a:r>
            <a:endParaRPr lang="en-GB" b="1" dirty="0">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a:xfrm>
            <a:off x="1192695" y="1232452"/>
            <a:ext cx="10734261" cy="4803913"/>
          </a:xfrm>
        </p:spPr>
        <p:txBody>
          <a:bodyPr>
            <a:normAutofit/>
          </a:bodyPr>
          <a:lstStyle/>
          <a:p>
            <a:pPr marL="0" indent="0" algn="just">
              <a:lnSpc>
                <a:spcPct val="150000"/>
              </a:lnSpc>
              <a:buNone/>
            </a:pPr>
            <a:r>
              <a:rPr lang="en-GB" sz="3200" dirty="0">
                <a:solidFill>
                  <a:srgbClr val="0070C0"/>
                </a:solidFill>
                <a:latin typeface="Times New Roman" panose="02020603050405020304" pitchFamily="18" charset="0"/>
                <a:cs typeface="Times New Roman" panose="02020603050405020304" pitchFamily="18" charset="0"/>
              </a:rPr>
              <a:t>“Research is an </a:t>
            </a:r>
            <a:r>
              <a:rPr lang="en-GB" sz="3200" dirty="0" err="1">
                <a:solidFill>
                  <a:srgbClr val="0070C0"/>
                </a:solidFill>
                <a:latin typeface="Times New Roman" panose="02020603050405020304" pitchFamily="18" charset="0"/>
                <a:cs typeface="Times New Roman" panose="02020603050405020304" pitchFamily="18" charset="0"/>
              </a:rPr>
              <a:t>endeavor</a:t>
            </a:r>
            <a:r>
              <a:rPr lang="en-GB" sz="3200" dirty="0">
                <a:solidFill>
                  <a:srgbClr val="0070C0"/>
                </a:solidFill>
                <a:latin typeface="Times New Roman" panose="02020603050405020304" pitchFamily="18" charset="0"/>
                <a:cs typeface="Times New Roman" panose="02020603050405020304" pitchFamily="18" charset="0"/>
              </a:rPr>
              <a:t> / attempt to discover, develop and verify knowledge. It is an intellectual process that has developed over hundreds of years ever changing in purpose and form and always researching to truth.” </a:t>
            </a:r>
          </a:p>
          <a:p>
            <a:pPr marL="0" indent="0" algn="r">
              <a:lnSpc>
                <a:spcPct val="150000"/>
              </a:lnSpc>
              <a:buNone/>
            </a:pPr>
            <a:r>
              <a:rPr lang="en-GB" sz="3200" b="1" i="1" dirty="0">
                <a:solidFill>
                  <a:srgbClr val="0070C0"/>
                </a:solidFill>
                <a:latin typeface="Times New Roman" panose="02020603050405020304" pitchFamily="18" charset="0"/>
                <a:cs typeface="Times New Roman" panose="02020603050405020304" pitchFamily="18" charset="0"/>
              </a:rPr>
              <a:t>J. Francis </a:t>
            </a:r>
            <a:r>
              <a:rPr lang="en-GB" sz="3200" b="1" i="1" dirty="0" err="1">
                <a:solidFill>
                  <a:srgbClr val="0070C0"/>
                </a:solidFill>
                <a:latin typeface="Times New Roman" panose="02020603050405020304" pitchFamily="18" charset="0"/>
                <a:cs typeface="Times New Roman" panose="02020603050405020304" pitchFamily="18" charset="0"/>
              </a:rPr>
              <a:t>Rummel</a:t>
            </a:r>
            <a:r>
              <a:rPr lang="en-GB" sz="3200" b="1" i="1" dirty="0">
                <a:solidFill>
                  <a:srgbClr val="0070C0"/>
                </a:solidFill>
                <a:latin typeface="Times New Roman" panose="02020603050405020304" pitchFamily="18" charset="0"/>
                <a:cs typeface="Times New Roman" panose="02020603050405020304" pitchFamily="18" charset="0"/>
              </a:rPr>
              <a:t> </a:t>
            </a:r>
            <a:endParaRPr lang="en-GB" sz="3200"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99627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82757" y="377687"/>
            <a:ext cx="10744200" cy="5893904"/>
          </a:xfrm>
        </p:spPr>
        <p:txBody>
          <a:bodyPr/>
          <a:lstStyle/>
          <a:p>
            <a:pPr algn="just">
              <a:lnSpc>
                <a:spcPct val="150000"/>
              </a:lnSpc>
              <a:spcAft>
                <a:spcPts val="800"/>
              </a:spcAft>
            </a:pPr>
            <a:r>
              <a:rPr lang="en-GB" sz="3200" dirty="0">
                <a:solidFill>
                  <a:srgbClr val="0070C0"/>
                </a:solidFill>
                <a:latin typeface="Times New Roman" panose="02020603050405020304" pitchFamily="18" charset="0"/>
                <a:ea typeface="Calibri" panose="020F0502020204030204" pitchFamily="34" charset="0"/>
                <a:cs typeface="Arial" panose="020B0604020202020204" pitchFamily="34" charset="0"/>
              </a:rPr>
              <a:t>“Research is considered to be the more formal, systematic intensive process of carrying on the scientific method of analysis. It involves amore systematic structure of investigation, usually resulting in some sort of formal record of procedures and a report of results or conclusion.” </a:t>
            </a:r>
            <a:endParaRPr lang="en-GB" sz="2800" dirty="0">
              <a:latin typeface="Calibri" panose="020F0502020204030204" pitchFamily="34" charset="0"/>
              <a:ea typeface="Calibri" panose="020F0502020204030204" pitchFamily="34" charset="0"/>
              <a:cs typeface="Arial" panose="020B0604020202020204" pitchFamily="34" charset="0"/>
            </a:endParaRPr>
          </a:p>
          <a:p>
            <a:pPr marL="0" indent="0" algn="r">
              <a:lnSpc>
                <a:spcPct val="150000"/>
              </a:lnSpc>
              <a:spcAft>
                <a:spcPts val="800"/>
              </a:spcAft>
              <a:buNone/>
            </a:pPr>
            <a:r>
              <a:rPr lang="en-GB" sz="2400" b="1" i="1" dirty="0">
                <a:solidFill>
                  <a:srgbClr val="0070C0"/>
                </a:solidFill>
                <a:latin typeface="Times New Roman" panose="02020603050405020304" pitchFamily="18" charset="0"/>
                <a:ea typeface="Calibri" panose="020F0502020204030204" pitchFamily="34" charset="0"/>
                <a:cs typeface="Arial" panose="020B0604020202020204" pitchFamily="34" charset="0"/>
              </a:rPr>
              <a:t>John W. Best</a:t>
            </a:r>
            <a:endParaRPr lang="en-GB" sz="2000" b="1" dirty="0">
              <a:latin typeface="Calibri" panose="020F0502020204030204" pitchFamily="34" charset="0"/>
              <a:ea typeface="Calibri" panose="020F0502020204030204" pitchFamily="34" charset="0"/>
              <a:cs typeface="Arial" panose="020B0604020202020204" pitchFamily="34" charset="0"/>
            </a:endParaRPr>
          </a:p>
          <a:p>
            <a:endParaRPr lang="en-GB" dirty="0"/>
          </a:p>
        </p:txBody>
      </p:sp>
    </p:spTree>
    <p:extLst>
      <p:ext uri="{BB962C8B-B14F-4D97-AF65-F5344CB8AC3E}">
        <p14:creationId xmlns:p14="http://schemas.microsoft.com/office/powerpoint/2010/main" val="22450827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59835" y="467139"/>
            <a:ext cx="9844777" cy="5444083"/>
          </a:xfrm>
        </p:spPr>
        <p:txBody>
          <a:bodyPr/>
          <a:lstStyle/>
          <a:p>
            <a:pPr algn="just">
              <a:lnSpc>
                <a:spcPct val="150000"/>
              </a:lnSpc>
              <a:spcAft>
                <a:spcPts val="800"/>
              </a:spcAft>
            </a:pPr>
            <a:r>
              <a:rPr lang="en-GB" sz="3200" dirty="0">
                <a:solidFill>
                  <a:srgbClr val="0070C0"/>
                </a:solidFill>
                <a:latin typeface="Times New Roman" panose="02020603050405020304" pitchFamily="18" charset="0"/>
                <a:ea typeface="Calibri" panose="020F0502020204030204" pitchFamily="34" charset="0"/>
                <a:cs typeface="Arial" panose="020B0604020202020204" pitchFamily="34" charset="0"/>
              </a:rPr>
              <a:t>“Research comprises defining and redefining problems ,formulating hypothesis or suggested solutions, collecting ,organizing and evaluating data, making deductions and reaching conclusions and at last careful testing the conclusions to determine whether they fit the formulated hypothesis.” </a:t>
            </a:r>
            <a:endParaRPr lang="en-GB" sz="2800" dirty="0">
              <a:latin typeface="Calibri" panose="020F0502020204030204" pitchFamily="34" charset="0"/>
              <a:ea typeface="Calibri" panose="020F0502020204030204" pitchFamily="34" charset="0"/>
              <a:cs typeface="Arial" panose="020B0604020202020204" pitchFamily="34" charset="0"/>
            </a:endParaRPr>
          </a:p>
          <a:p>
            <a:pPr marL="0" indent="0" algn="r">
              <a:lnSpc>
                <a:spcPct val="107000"/>
              </a:lnSpc>
              <a:spcAft>
                <a:spcPts val="800"/>
              </a:spcAft>
              <a:buNone/>
            </a:pPr>
            <a:r>
              <a:rPr lang="en-GB" sz="2800" b="1" i="1" dirty="0">
                <a:solidFill>
                  <a:srgbClr val="0070C0"/>
                </a:solidFill>
                <a:latin typeface="Times New Roman" panose="02020603050405020304" pitchFamily="18" charset="0"/>
                <a:ea typeface="Calibri" panose="020F0502020204030204" pitchFamily="34" charset="0"/>
                <a:cs typeface="Arial" panose="020B0604020202020204" pitchFamily="34" charset="0"/>
              </a:rPr>
              <a:t>Clifford Woody</a:t>
            </a:r>
            <a:endParaRPr lang="en-GB" dirty="0">
              <a:latin typeface="Calibri" panose="020F0502020204030204" pitchFamily="34" charset="0"/>
              <a:ea typeface="Calibri" panose="020F0502020204030204" pitchFamily="34" charset="0"/>
              <a:cs typeface="Arial" panose="020B0604020202020204" pitchFamily="34" charset="0"/>
            </a:endParaRPr>
          </a:p>
          <a:p>
            <a:endParaRPr lang="en-GB" dirty="0"/>
          </a:p>
        </p:txBody>
      </p:sp>
    </p:spTree>
    <p:extLst>
      <p:ext uri="{BB962C8B-B14F-4D97-AF65-F5344CB8AC3E}">
        <p14:creationId xmlns:p14="http://schemas.microsoft.com/office/powerpoint/2010/main" val="40906275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90261" y="208722"/>
            <a:ext cx="8602386" cy="805070"/>
          </a:xfrm>
        </p:spPr>
        <p:txBody>
          <a:bodyPr>
            <a:normAutofit fontScale="90000"/>
          </a:bodyPr>
          <a:lstStyle/>
          <a:p>
            <a:r>
              <a:rPr lang="en-GB" b="1" dirty="0">
                <a:solidFill>
                  <a:srgbClr val="000000"/>
                </a:solidFill>
                <a:latin typeface="Times New Roman" panose="02020603050405020304" pitchFamily="18" charset="0"/>
                <a:ea typeface="BatangChe" panose="02030609000101010101" pitchFamily="49" charset="-127"/>
                <a:cs typeface="Times New Roman" panose="02020603050405020304" pitchFamily="18" charset="0"/>
              </a:rPr>
              <a:t>Purpose of </a:t>
            </a:r>
            <a:r>
              <a:rPr lang="en-GB" b="1" dirty="0" smtClean="0">
                <a:solidFill>
                  <a:srgbClr val="000000"/>
                </a:solidFill>
                <a:latin typeface="Times New Roman" panose="02020603050405020304" pitchFamily="18" charset="0"/>
                <a:ea typeface="BatangChe" panose="02030609000101010101" pitchFamily="49" charset="-127"/>
                <a:cs typeface="Times New Roman" panose="02020603050405020304" pitchFamily="18" charset="0"/>
              </a:rPr>
              <a:t>Scientific Research</a:t>
            </a:r>
            <a:r>
              <a:rPr lang="en-GB" b="1" dirty="0">
                <a:solidFill>
                  <a:srgbClr val="000000"/>
                </a:solidFill>
                <a:latin typeface="Times New Roman" panose="02020603050405020304" pitchFamily="18" charset="0"/>
                <a:ea typeface="BatangChe" panose="02030609000101010101" pitchFamily="49" charset="-127"/>
                <a:cs typeface="Times New Roman" panose="02020603050405020304" pitchFamily="18" charset="0"/>
              </a:rPr>
              <a:t>:</a:t>
            </a:r>
            <a:r>
              <a:rPr lang="en-GB" b="1" dirty="0">
                <a:solidFill>
                  <a:srgbClr val="000000"/>
                </a:solidFill>
                <a:latin typeface="Calibri" panose="020F0502020204030204" pitchFamily="34" charset="0"/>
              </a:rPr>
              <a:t> </a:t>
            </a:r>
            <a:r>
              <a:rPr lang="en-GB" dirty="0">
                <a:solidFill>
                  <a:srgbClr val="000000"/>
                </a:solidFill>
                <a:latin typeface="Calibri" panose="020F0502020204030204" pitchFamily="34" charset="0"/>
              </a:rPr>
              <a:t/>
            </a:r>
            <a:br>
              <a:rPr lang="en-GB" dirty="0">
                <a:solidFill>
                  <a:srgbClr val="000000"/>
                </a:solidFill>
                <a:latin typeface="Calibri" panose="020F0502020204030204" pitchFamily="34" charset="0"/>
              </a:rPr>
            </a:br>
            <a:endParaRPr lang="en-GB" dirty="0"/>
          </a:p>
        </p:txBody>
      </p:sp>
      <p:sp>
        <p:nvSpPr>
          <p:cNvPr id="3" name="Espace réservé du contenu 2"/>
          <p:cNvSpPr>
            <a:spLocks noGrp="1"/>
          </p:cNvSpPr>
          <p:nvPr>
            <p:ph idx="1"/>
          </p:nvPr>
        </p:nvSpPr>
        <p:spPr>
          <a:xfrm>
            <a:off x="1083364" y="864704"/>
            <a:ext cx="10873409" cy="5913783"/>
          </a:xfrm>
        </p:spPr>
        <p:txBody>
          <a:bodyPr>
            <a:normAutofit lnSpcReduction="10000"/>
          </a:bodyPr>
          <a:lstStyle/>
          <a:p>
            <a:pPr marL="0" indent="0" algn="just">
              <a:lnSpc>
                <a:spcPct val="150000"/>
              </a:lnSpc>
              <a:buNone/>
            </a:pPr>
            <a:r>
              <a:rPr lang="en-GB" sz="3200" dirty="0">
                <a:latin typeface="Times New Roman" panose="02020603050405020304" pitchFamily="18" charset="0"/>
                <a:ea typeface="Times New Roman" panose="02020603050405020304" pitchFamily="18" charset="0"/>
              </a:rPr>
              <a:t>The purpose of scientific research </a:t>
            </a:r>
            <a:r>
              <a:rPr lang="en-GB" sz="2800" dirty="0">
                <a:latin typeface="Times New Roman" panose="02020603050405020304" pitchFamily="18" charset="0"/>
                <a:ea typeface="Times New Roman" panose="02020603050405020304" pitchFamily="18" charset="0"/>
              </a:rPr>
              <a:t>is to systematically investigate and acquire knowledge to understand the natural world, solve problems, and improve human life. Some key purposes include:</a:t>
            </a:r>
          </a:p>
          <a:p>
            <a:pPr lvl="0" algn="just">
              <a:lnSpc>
                <a:spcPct val="150000"/>
              </a:lnSpc>
              <a:tabLst>
                <a:tab pos="457200" algn="l"/>
              </a:tabLst>
            </a:pPr>
            <a:r>
              <a:rPr lang="en-GB" sz="2800" b="1" dirty="0">
                <a:latin typeface="Times New Roman" panose="02020603050405020304" pitchFamily="18" charset="0"/>
                <a:ea typeface="Times New Roman" panose="02020603050405020304" pitchFamily="18" charset="0"/>
              </a:rPr>
              <a:t>Advancing Knowledge</a:t>
            </a:r>
            <a:r>
              <a:rPr lang="en-GB" sz="2800" dirty="0">
                <a:latin typeface="Times New Roman" panose="02020603050405020304" pitchFamily="18" charset="0"/>
                <a:ea typeface="Times New Roman" panose="02020603050405020304" pitchFamily="18" charset="0"/>
              </a:rPr>
              <a:t>: Scientific research expands our understanding of natural phenomena, processes, and laws, often leading to new theories and concepts.</a:t>
            </a:r>
          </a:p>
          <a:p>
            <a:pPr lvl="0" algn="just">
              <a:lnSpc>
                <a:spcPct val="150000"/>
              </a:lnSpc>
              <a:tabLst>
                <a:tab pos="457200" algn="l"/>
              </a:tabLst>
            </a:pPr>
            <a:r>
              <a:rPr lang="en-GB" sz="2800" b="1" dirty="0">
                <a:latin typeface="Times New Roman" panose="02020603050405020304" pitchFamily="18" charset="0"/>
                <a:ea typeface="Times New Roman" panose="02020603050405020304" pitchFamily="18" charset="0"/>
              </a:rPr>
              <a:t>Solving Problems</a:t>
            </a:r>
            <a:r>
              <a:rPr lang="en-GB" sz="2800" dirty="0">
                <a:latin typeface="Times New Roman" panose="02020603050405020304" pitchFamily="18" charset="0"/>
                <a:ea typeface="Times New Roman" panose="02020603050405020304" pitchFamily="18" charset="0"/>
              </a:rPr>
              <a:t>: Research addresses specific challenges in fields like health, environment, technology, and energy, providing solutions that improve quality of life.</a:t>
            </a:r>
          </a:p>
          <a:p>
            <a:pPr algn="just"/>
            <a:endParaRPr lang="en-GB" sz="240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10928519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72209" y="337929"/>
            <a:ext cx="10585173" cy="6092688"/>
          </a:xfrm>
        </p:spPr>
        <p:txBody>
          <a:bodyPr>
            <a:normAutofit/>
          </a:bodyPr>
          <a:lstStyle/>
          <a:p>
            <a:pPr lvl="0" algn="just">
              <a:lnSpc>
                <a:spcPct val="150000"/>
              </a:lnSpc>
              <a:buClr>
                <a:srgbClr val="E78712"/>
              </a:buClr>
              <a:tabLst>
                <a:tab pos="457200" algn="l"/>
              </a:tabLst>
            </a:pPr>
            <a:r>
              <a:rPr lang="en-GB" sz="2800" b="1" dirty="0">
                <a:solidFill>
                  <a:prstClr val="black">
                    <a:lumMod val="75000"/>
                    <a:lumOff val="25000"/>
                  </a:prstClr>
                </a:solidFill>
                <a:latin typeface="Times New Roman" panose="02020603050405020304" pitchFamily="18" charset="0"/>
                <a:ea typeface="Times New Roman" panose="02020603050405020304" pitchFamily="18" charset="0"/>
              </a:rPr>
              <a:t>Innovation and Technology</a:t>
            </a:r>
            <a:r>
              <a:rPr lang="en-GB" sz="2800" dirty="0">
                <a:solidFill>
                  <a:prstClr val="black">
                    <a:lumMod val="75000"/>
                    <a:lumOff val="25000"/>
                  </a:prstClr>
                </a:solidFill>
                <a:latin typeface="Times New Roman" panose="02020603050405020304" pitchFamily="18" charset="0"/>
                <a:ea typeface="Times New Roman" panose="02020603050405020304" pitchFamily="18" charset="0"/>
              </a:rPr>
              <a:t>: Scientific discoveries lead to technological advancements that can revolutionize industries, improve efficiency, and create new products or services</a:t>
            </a:r>
            <a:r>
              <a:rPr lang="en-GB" sz="2800" dirty="0" smtClean="0">
                <a:solidFill>
                  <a:prstClr val="black">
                    <a:lumMod val="75000"/>
                    <a:lumOff val="25000"/>
                  </a:prstClr>
                </a:solidFill>
                <a:latin typeface="Times New Roman" panose="02020603050405020304" pitchFamily="18" charset="0"/>
                <a:ea typeface="Times New Roman" panose="02020603050405020304" pitchFamily="18" charset="0"/>
              </a:rPr>
              <a:t>.</a:t>
            </a:r>
          </a:p>
          <a:p>
            <a:pPr lvl="0" algn="just">
              <a:lnSpc>
                <a:spcPct val="150000"/>
              </a:lnSpc>
              <a:buClr>
                <a:srgbClr val="E78712"/>
              </a:buClr>
              <a:tabLst>
                <a:tab pos="457200" algn="l"/>
              </a:tabLst>
            </a:pPr>
            <a:r>
              <a:rPr lang="en-GB" sz="3200" b="1" dirty="0">
                <a:solidFill>
                  <a:prstClr val="black">
                    <a:lumMod val="75000"/>
                    <a:lumOff val="25000"/>
                  </a:prstClr>
                </a:solidFill>
                <a:latin typeface="Times New Roman" panose="02020603050405020304" pitchFamily="18" charset="0"/>
                <a:ea typeface="Times New Roman" panose="02020603050405020304" pitchFamily="18" charset="0"/>
              </a:rPr>
              <a:t>Informing Policy</a:t>
            </a:r>
            <a:r>
              <a:rPr lang="en-GB" sz="3200" dirty="0">
                <a:solidFill>
                  <a:prstClr val="black">
                    <a:lumMod val="75000"/>
                    <a:lumOff val="25000"/>
                  </a:prstClr>
                </a:solidFill>
                <a:latin typeface="Times New Roman" panose="02020603050405020304" pitchFamily="18" charset="0"/>
                <a:ea typeface="Times New Roman" panose="02020603050405020304" pitchFamily="18" charset="0"/>
              </a:rPr>
              <a:t>: Research provides evidence-based data that can guide government policies, regulations, and strategies, particularly in health, education, and environmental protection.</a:t>
            </a:r>
          </a:p>
          <a:p>
            <a:pPr lvl="0" algn="just">
              <a:lnSpc>
                <a:spcPct val="150000"/>
              </a:lnSpc>
              <a:buClr>
                <a:srgbClr val="E78712"/>
              </a:buClr>
              <a:tabLst>
                <a:tab pos="457200" algn="l"/>
              </a:tabLst>
            </a:pPr>
            <a:endParaRPr lang="en-GB" sz="2800" dirty="0">
              <a:solidFill>
                <a:prstClr val="black">
                  <a:lumMod val="75000"/>
                  <a:lumOff val="25000"/>
                </a:prstClr>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41174293"/>
      </p:ext>
    </p:extLst>
  </p:cSld>
  <p:clrMapOvr>
    <a:masterClrMapping/>
  </p:clrMapOvr>
  <p:timing>
    <p:tnLst>
      <p:par>
        <p:cTn id="1" dur="indefinite" restart="never" nodeType="tmRoot"/>
      </p:par>
    </p:tnLst>
  </p:timing>
</p:sld>
</file>

<file path=ppt/theme/theme1.xml><?xml version="1.0" encoding="utf-8"?>
<a:theme xmlns:a="http://schemas.openxmlformats.org/drawingml/2006/main" name="Brin">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879</TotalTime>
  <Words>1047</Words>
  <Application>Microsoft Office PowerPoint</Application>
  <PresentationFormat>Grand écran</PresentationFormat>
  <Paragraphs>63</Paragraphs>
  <Slides>18</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18</vt:i4>
      </vt:variant>
    </vt:vector>
  </HeadingPairs>
  <TitlesOfParts>
    <vt:vector size="27" baseType="lpstr">
      <vt:lpstr>BatangChe</vt:lpstr>
      <vt:lpstr>Arial</vt:lpstr>
      <vt:lpstr>Calibri</vt:lpstr>
      <vt:lpstr>Century Gothic</vt:lpstr>
      <vt:lpstr>Courier New</vt:lpstr>
      <vt:lpstr>Symbol</vt:lpstr>
      <vt:lpstr>Times New Roman</vt:lpstr>
      <vt:lpstr>Wingdings 3</vt:lpstr>
      <vt:lpstr>Brin</vt:lpstr>
      <vt:lpstr>Aboubekr Belkaid University  Faculty of Sciences  Department of Chemistry </vt:lpstr>
      <vt:lpstr>Présentation PowerPoint</vt:lpstr>
      <vt:lpstr>Introduction: </vt:lpstr>
      <vt:lpstr>Présentation PowerPoint</vt:lpstr>
      <vt:lpstr>Research Definitions</vt:lpstr>
      <vt:lpstr>Présentation PowerPoint</vt:lpstr>
      <vt:lpstr>Présentation PowerPoint</vt:lpstr>
      <vt:lpstr>Purpose of Scientific Research:  </vt:lpstr>
      <vt:lpstr>Présentation PowerPoint</vt:lpstr>
      <vt:lpstr>Présentation PowerPoint</vt:lpstr>
      <vt:lpstr>Présentation PowerPoint</vt:lpstr>
      <vt:lpstr>Characteristics of Research </vt:lpstr>
      <vt:lpstr>Présentation PowerPoint</vt:lpstr>
      <vt:lpstr>Présentation PowerPoint</vt:lpstr>
      <vt:lpstr>Types of Research </vt:lpstr>
      <vt:lpstr>Présentation PowerPoint</vt:lpstr>
      <vt:lpstr>Présentation PowerPoint</vt:lpstr>
      <vt:lpstr>Présentation PowerPoint</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Aboubekr Belkaid University  Faculty of Sciences  Department of Chemistry</dc:title>
  <dc:creator>HP</dc:creator>
  <cp:lastModifiedBy>HP</cp:lastModifiedBy>
  <cp:revision>17</cp:revision>
  <dcterms:created xsi:type="dcterms:W3CDTF">2024-11-13T17:51:34Z</dcterms:created>
  <dcterms:modified xsi:type="dcterms:W3CDTF">2024-11-25T10:02:22Z</dcterms:modified>
</cp:coreProperties>
</file>