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F2EE-0E41-4804-8237-0CDE80D59492}" type="datetimeFigureOut">
              <a:rPr lang="fr-FR" smtClean="0"/>
              <a:pPr/>
              <a:t>31/12/2024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FBED8-C201-4FC5-84F7-5CB969D21F5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9CFBED8-C201-4FC5-84F7-5CB969D21F58}"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6574EAE5-D831-4A70-B3B4-D36C73784F0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574EAE5-D831-4A70-B3B4-D36C73784F0E}"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574EAE5-D831-4A70-B3B4-D36C73784F0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BF30310-54B1-4257-A8C5-E6C9AE90F19E}" type="datetimeFigureOut">
              <a:rPr lang="fr-FR" smtClean="0"/>
              <a:pPr/>
              <a:t>31/12/2024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574EAE5-D831-4A70-B3B4-D36C73784F0E}"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F30310-54B1-4257-A8C5-E6C9AE90F19E}" type="datetimeFigureOut">
              <a:rPr lang="fr-FR" smtClean="0"/>
              <a:pPr/>
              <a:t>31/12/2024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74EAE5-D831-4A70-B3B4-D36C73784F0E}"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214422"/>
            <a:ext cx="7772400" cy="1470025"/>
          </a:xfrm>
        </p:spPr>
        <p:txBody>
          <a:bodyPr/>
          <a:lstStyle/>
          <a:p>
            <a:pPr algn="r" rtl="1"/>
            <a:r>
              <a:rPr lang="ar-DZ" i="1" dirty="0" smtClean="0">
                <a:solidFill>
                  <a:srgbClr val="FF0000"/>
                </a:solidFill>
                <a:latin typeface="Arabic Typesetting" pitchFamily="66" charset="-78"/>
                <a:cs typeface="Arabic Typesetting" pitchFamily="66" charset="-78"/>
              </a:rPr>
              <a:t>محاضـــــرة 04</a:t>
            </a:r>
            <a:endParaRPr lang="fr-FR" i="1" dirty="0">
              <a:solidFill>
                <a:srgbClr val="FF0000"/>
              </a:solidFill>
              <a:latin typeface="Arabic Typesetting" pitchFamily="66" charset="-78"/>
              <a:cs typeface="Arabic Typesetting" pitchFamily="66" charset="-78"/>
            </a:endParaRPr>
          </a:p>
        </p:txBody>
      </p:sp>
      <p:sp>
        <p:nvSpPr>
          <p:cNvPr id="3" name="Sous-titre 2"/>
          <p:cNvSpPr>
            <a:spLocks noGrp="1"/>
          </p:cNvSpPr>
          <p:nvPr>
            <p:ph type="subTitle" idx="1"/>
          </p:nvPr>
        </p:nvSpPr>
        <p:spPr>
          <a:xfrm>
            <a:off x="1285852" y="3000372"/>
            <a:ext cx="6400800" cy="1752600"/>
          </a:xfrm>
        </p:spPr>
        <p:txBody>
          <a:bodyPr>
            <a:normAutofit fontScale="92500" lnSpcReduction="10000"/>
          </a:bodyPr>
          <a:lstStyle/>
          <a:p>
            <a:r>
              <a:rPr lang="ar-DZ" sz="5400" b="1" i="1" dirty="0" smtClean="0">
                <a:solidFill>
                  <a:srgbClr val="FF0000"/>
                </a:solidFill>
                <a:latin typeface="Arabic Typesetting" pitchFamily="66" charset="-78"/>
                <a:cs typeface="Arabic Typesetting" pitchFamily="66" charset="-78"/>
              </a:rPr>
              <a:t>مبادئ أخلاقيــــــات المهنــــــة</a:t>
            </a:r>
          </a:p>
          <a:p>
            <a:r>
              <a:rPr lang="fr-FR" sz="5400" b="1" i="1" dirty="0" err="1" smtClean="0">
                <a:solidFill>
                  <a:srgbClr val="FF0000"/>
                </a:solidFill>
                <a:latin typeface="Arabic Typesetting" pitchFamily="66" charset="-78"/>
                <a:cs typeface="Arabic Typesetting" pitchFamily="66" charset="-78"/>
              </a:rPr>
              <a:t>Principles</a:t>
            </a:r>
            <a:r>
              <a:rPr lang="fr-FR" sz="5400" b="1" i="1" dirty="0" smtClean="0">
                <a:solidFill>
                  <a:srgbClr val="FF0000"/>
                </a:solidFill>
                <a:latin typeface="Arabic Typesetting" pitchFamily="66" charset="-78"/>
                <a:cs typeface="Arabic Typesetting" pitchFamily="66" charset="-78"/>
              </a:rPr>
              <a:t> of Professional </a:t>
            </a:r>
            <a:r>
              <a:rPr lang="fr-FR" sz="5400" b="1" i="1" dirty="0" err="1" smtClean="0">
                <a:solidFill>
                  <a:srgbClr val="FF0000"/>
                </a:solidFill>
                <a:latin typeface="Arabic Typesetting" pitchFamily="66" charset="-78"/>
                <a:cs typeface="Arabic Typesetting" pitchFamily="66" charset="-78"/>
              </a:rPr>
              <a:t>Ethics</a:t>
            </a:r>
            <a:endParaRPr lang="fr-FR" sz="5400" b="1" i="1" dirty="0">
              <a:solidFill>
                <a:srgbClr val="FF0000"/>
              </a:solidFill>
              <a:latin typeface="Arabic Typesetting" pitchFamily="66" charset="-78"/>
              <a:cs typeface="Arabic Typesetting" pitchFamily="66"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a:solidFill>
            <a:schemeClr val="accent2">
              <a:lumMod val="20000"/>
              <a:lumOff val="80000"/>
            </a:schemeClr>
          </a:solidFill>
        </p:spPr>
        <p:txBody>
          <a:bodyPr>
            <a:normAutofit/>
          </a:bodyPr>
          <a:lstStyle/>
          <a:p>
            <a:pPr algn="r" rtl="1"/>
            <a:r>
              <a:rPr lang="ar-SA" sz="4400" b="1" i="1" dirty="0" smtClean="0">
                <a:solidFill>
                  <a:srgbClr val="FF0000"/>
                </a:solidFill>
                <a:latin typeface="Arabic Typesetting" pitchFamily="66" charset="-78"/>
                <a:cs typeface="Arabic Typesetting" pitchFamily="66" charset="-78"/>
              </a:rPr>
              <a:t>مبادئ أخلاقيات المهنة</a:t>
            </a:r>
            <a:endParaRPr lang="fr-FR" sz="4400" i="1" dirty="0">
              <a:solidFill>
                <a:srgbClr val="FF0000"/>
              </a:solidFill>
              <a:latin typeface="Arabic Typesetting" pitchFamily="66" charset="-78"/>
              <a:cs typeface="Arabic Typesetting" pitchFamily="66" charset="-78"/>
            </a:endParaRPr>
          </a:p>
        </p:txBody>
      </p:sp>
      <p:sp>
        <p:nvSpPr>
          <p:cNvPr id="4" name="Espace réservé du contenu 3"/>
          <p:cNvSpPr>
            <a:spLocks noGrp="1"/>
          </p:cNvSpPr>
          <p:nvPr>
            <p:ph sz="half" idx="1"/>
          </p:nvPr>
        </p:nvSpPr>
        <p:spPr>
          <a:xfrm>
            <a:off x="214282" y="1785926"/>
            <a:ext cx="4324352" cy="4640437"/>
          </a:xfrm>
        </p:spPr>
        <p:style>
          <a:lnRef idx="1">
            <a:schemeClr val="accent3"/>
          </a:lnRef>
          <a:fillRef idx="2">
            <a:schemeClr val="accent3"/>
          </a:fillRef>
          <a:effectRef idx="1">
            <a:schemeClr val="accent3"/>
          </a:effectRef>
          <a:fontRef idx="minor">
            <a:schemeClr val="dk1"/>
          </a:fontRef>
        </p:style>
        <p:txBody>
          <a:bodyPr>
            <a:normAutofit/>
          </a:bodyPr>
          <a:lstStyle/>
          <a:p>
            <a:pPr marL="514350" indent="-514350" algn="just" rtl="1">
              <a:buNone/>
            </a:pPr>
            <a:r>
              <a:rPr lang="ar-DZ" sz="2800" b="1" dirty="0" smtClean="0">
                <a:solidFill>
                  <a:srgbClr val="FF0000"/>
                </a:solidFill>
                <a:latin typeface="Arabic Typesetting" pitchFamily="66" charset="-78"/>
                <a:cs typeface="Arabic Typesetting" pitchFamily="66" charset="-78"/>
              </a:rPr>
              <a:t>2) العدالة والمساواة</a:t>
            </a:r>
          </a:p>
          <a:p>
            <a:pPr marL="514350" indent="-514350" algn="just" rtl="1">
              <a:buNone/>
            </a:pPr>
            <a:r>
              <a:rPr lang="ar-DZ" sz="2800" b="1" dirty="0" smtClean="0">
                <a:solidFill>
                  <a:srgbClr val="FF0000"/>
                </a:solidFill>
                <a:latin typeface="Arabic Typesetting" pitchFamily="66" charset="-78"/>
                <a:cs typeface="Arabic Typesetting" pitchFamily="66" charset="-78"/>
              </a:rPr>
              <a:t> (</a:t>
            </a:r>
            <a:r>
              <a:rPr lang="fr-FR" sz="2800" b="1" dirty="0" smtClean="0">
                <a:solidFill>
                  <a:srgbClr val="FF0000"/>
                </a:solidFill>
                <a:latin typeface="Arabic Typesetting" pitchFamily="66" charset="-78"/>
                <a:cs typeface="Arabic Typesetting" pitchFamily="66" charset="-78"/>
              </a:rPr>
              <a:t>Justice and </a:t>
            </a:r>
            <a:r>
              <a:rPr lang="fr-FR" sz="2800" b="1" dirty="0" err="1" smtClean="0">
                <a:solidFill>
                  <a:srgbClr val="FF0000"/>
                </a:solidFill>
                <a:latin typeface="Arabic Typesetting" pitchFamily="66" charset="-78"/>
                <a:cs typeface="Arabic Typesetting" pitchFamily="66" charset="-78"/>
              </a:rPr>
              <a:t>Equality</a:t>
            </a:r>
            <a:r>
              <a:rPr lang="ar-DZ" sz="2800" b="1" dirty="0" smtClean="0">
                <a:solidFill>
                  <a:srgbClr val="FF0000"/>
                </a:solidFill>
                <a:latin typeface="Arabic Typesetting" pitchFamily="66" charset="-78"/>
                <a:cs typeface="Arabic Typesetting" pitchFamily="66" charset="-78"/>
              </a:rPr>
              <a:t>):</a:t>
            </a:r>
            <a:r>
              <a:rPr lang="ar-DZ" sz="2800" dirty="0" smtClean="0">
                <a:latin typeface="Arabic Typesetting" pitchFamily="66" charset="-78"/>
                <a:cs typeface="Arabic Typesetting" pitchFamily="66" charset="-78"/>
              </a:rPr>
              <a:t>هما من المبادئ الأساسية التي تشكل أساس أخلاقيات المهنة في مختلف المجالات ،ويعتبر الالتزام بهذين المبدأين عنصرًا حاسمًا لضمان المصداقية والنزاهة والثقة بين الأطراف المعنية،ولتوفرها يجب :</a:t>
            </a:r>
          </a:p>
          <a:p>
            <a:pPr algn="just" rtl="1"/>
            <a:r>
              <a:rPr lang="ar-SA" sz="2800" dirty="0" smtClean="0">
                <a:latin typeface="Arabic Typesetting" pitchFamily="66" charset="-78"/>
                <a:cs typeface="Arabic Typesetting" pitchFamily="66" charset="-78"/>
              </a:rPr>
              <a:t>معاملة الجميع دون تحيز أو تمييز بسبب الجنس، الدين، العرق، أو الوضع الاجتماعي</a:t>
            </a:r>
            <a:r>
              <a:rPr lang="fr-FR" sz="2800" dirty="0" smtClean="0">
                <a:latin typeface="Arabic Typesetting" pitchFamily="66" charset="-78"/>
                <a:cs typeface="Arabic Typesetting" pitchFamily="66" charset="-78"/>
              </a:rPr>
              <a:t>.</a:t>
            </a:r>
            <a:endParaRPr lang="ar-DZ" sz="2800" dirty="0" smtClean="0">
              <a:latin typeface="Arabic Typesetting" pitchFamily="66" charset="-78"/>
              <a:cs typeface="Arabic Typesetting" pitchFamily="66" charset="-78"/>
            </a:endParaRPr>
          </a:p>
          <a:p>
            <a:pPr algn="just" rtl="1"/>
            <a:r>
              <a:rPr lang="ar-SA" sz="2800" dirty="0" smtClean="0">
                <a:latin typeface="Arabic Typesetting" pitchFamily="66" charset="-78"/>
                <a:cs typeface="Arabic Typesetting" pitchFamily="66" charset="-78"/>
              </a:rPr>
              <a:t>ضمان تكافؤ الفرص في التوظيف والترقيات والتدريب</a:t>
            </a:r>
            <a:r>
              <a:rPr lang="fr-FR" dirty="0" smtClean="0"/>
              <a:t>.</a:t>
            </a:r>
            <a:endParaRPr lang="fr-FR" sz="1600" dirty="0" smtClean="0"/>
          </a:p>
          <a:p>
            <a:pPr algn="just" rtl="1"/>
            <a:endParaRPr lang="fr-FR" dirty="0"/>
          </a:p>
        </p:txBody>
      </p:sp>
      <p:sp>
        <p:nvSpPr>
          <p:cNvPr id="5" name="Espace réservé du contenu 4"/>
          <p:cNvSpPr>
            <a:spLocks noGrp="1"/>
          </p:cNvSpPr>
          <p:nvPr>
            <p:ph sz="half" idx="2"/>
          </p:nvPr>
        </p:nvSpPr>
        <p:spPr>
          <a:xfrm>
            <a:off x="4648200" y="1714488"/>
            <a:ext cx="4210080" cy="4640437"/>
          </a:xfrm>
        </p:spPr>
        <p:style>
          <a:lnRef idx="1">
            <a:schemeClr val="accent4"/>
          </a:lnRef>
          <a:fillRef idx="2">
            <a:schemeClr val="accent4"/>
          </a:fillRef>
          <a:effectRef idx="1">
            <a:schemeClr val="accent4"/>
          </a:effectRef>
          <a:fontRef idx="minor">
            <a:schemeClr val="dk1"/>
          </a:fontRef>
        </p:style>
        <p:txBody>
          <a:bodyPr>
            <a:normAutofit/>
          </a:bodyPr>
          <a:lstStyle/>
          <a:p>
            <a:pPr marL="514350" indent="-514350" algn="just" rtl="1">
              <a:buNone/>
            </a:pPr>
            <a:r>
              <a:rPr lang="ar-DZ" sz="2800" b="1" dirty="0" smtClean="0">
                <a:solidFill>
                  <a:srgbClr val="FF0000"/>
                </a:solidFill>
                <a:latin typeface="Arabic Typesetting" pitchFamily="66" charset="-78"/>
                <a:cs typeface="Arabic Typesetting" pitchFamily="66" charset="-78"/>
              </a:rPr>
              <a:t>1) </a:t>
            </a:r>
            <a:r>
              <a:rPr lang="ar-SA" sz="2800" b="1" dirty="0" smtClean="0">
                <a:solidFill>
                  <a:srgbClr val="FF0000"/>
                </a:solidFill>
                <a:latin typeface="Arabic Typesetting" pitchFamily="66" charset="-78"/>
                <a:cs typeface="Arabic Typesetting" pitchFamily="66" charset="-78"/>
              </a:rPr>
              <a:t>النزاهة والشفافية</a:t>
            </a:r>
            <a:endParaRPr lang="ar-DZ" sz="2800" b="1" dirty="0" smtClean="0">
              <a:solidFill>
                <a:srgbClr val="FF0000"/>
              </a:solidFill>
              <a:latin typeface="Arabic Typesetting" pitchFamily="66" charset="-78"/>
              <a:cs typeface="Arabic Typesetting" pitchFamily="66" charset="-78"/>
            </a:endParaRPr>
          </a:p>
          <a:p>
            <a:pPr algn="just" rtl="1">
              <a:buNone/>
            </a:pPr>
            <a:r>
              <a:rPr lang="ar-DZ" sz="2800" b="1" dirty="0" smtClean="0">
                <a:solidFill>
                  <a:srgbClr val="FF0000"/>
                </a:solidFill>
                <a:latin typeface="Arabic Typesetting" pitchFamily="66" charset="-78"/>
                <a:cs typeface="Arabic Typesetting" pitchFamily="66" charset="-78"/>
              </a:rPr>
              <a:t>(</a:t>
            </a:r>
            <a:r>
              <a:rPr lang="fr-FR" sz="2800" b="1" dirty="0" err="1" smtClean="0">
                <a:solidFill>
                  <a:srgbClr val="FF0000"/>
                </a:solidFill>
                <a:latin typeface="Arabic Typesetting" pitchFamily="66" charset="-78"/>
                <a:cs typeface="Arabic Typesetting" pitchFamily="66" charset="-78"/>
              </a:rPr>
              <a:t>Integrity</a:t>
            </a:r>
            <a:r>
              <a:rPr lang="ar-DZ" sz="2800" b="1" dirty="0" smtClean="0">
                <a:solidFill>
                  <a:srgbClr val="FF0000"/>
                </a:solidFill>
                <a:latin typeface="Arabic Typesetting" pitchFamily="66" charset="-78"/>
                <a:cs typeface="Arabic Typesetting" pitchFamily="66" charset="-78"/>
              </a:rPr>
              <a:t> </a:t>
            </a:r>
            <a:r>
              <a:rPr lang="fr-FR" sz="2800" b="1" dirty="0" smtClean="0">
                <a:solidFill>
                  <a:srgbClr val="FF0000"/>
                </a:solidFill>
                <a:latin typeface="Arabic Typesetting" pitchFamily="66" charset="-78"/>
                <a:cs typeface="Arabic Typesetting" pitchFamily="66" charset="-78"/>
              </a:rPr>
              <a:t>and </a:t>
            </a:r>
            <a:r>
              <a:rPr lang="fr-FR" sz="2800" b="1" dirty="0" err="1" smtClean="0">
                <a:solidFill>
                  <a:srgbClr val="FF0000"/>
                </a:solidFill>
                <a:latin typeface="Arabic Typesetting" pitchFamily="66" charset="-78"/>
                <a:cs typeface="Arabic Typesetting" pitchFamily="66" charset="-78"/>
              </a:rPr>
              <a:t>transparency</a:t>
            </a:r>
            <a:r>
              <a:rPr lang="ar-DZ" sz="2800" b="1" dirty="0" smtClean="0">
                <a:solidFill>
                  <a:srgbClr val="FF0000"/>
                </a:solidFill>
                <a:latin typeface="Arabic Typesetting" pitchFamily="66" charset="-78"/>
                <a:cs typeface="Arabic Typesetting" pitchFamily="66" charset="-78"/>
              </a:rPr>
              <a:t>)</a:t>
            </a:r>
            <a:r>
              <a:rPr lang="ar-DZ" sz="2800" b="1" dirty="0" smtClean="0">
                <a:latin typeface="Arabic Typesetting" pitchFamily="66" charset="-78"/>
                <a:cs typeface="Arabic Typesetting" pitchFamily="66" charset="-78"/>
              </a:rPr>
              <a:t>:</a:t>
            </a:r>
            <a:r>
              <a:rPr lang="ar-DZ" sz="2800" dirty="0" smtClean="0">
                <a:latin typeface="Arabic Typesetting" pitchFamily="66" charset="-78"/>
                <a:cs typeface="Arabic Typesetting" pitchFamily="66" charset="-78"/>
              </a:rPr>
              <a:t> هما من أهم المبادئ الأساسية التي تشكل جوهر أخلاقيات المهنة. يعتمدان على الالتزام بالقيم الأخلاقية العليا في التعاملات المهنية، سواء مع الزملاء أو العملاء أو المجتمع بشكل عا</a:t>
            </a:r>
            <a:r>
              <a:rPr lang="ar-DZ" dirty="0" smtClean="0">
                <a:latin typeface="Arabic Typesetting" pitchFamily="66" charset="-78"/>
                <a:cs typeface="Arabic Typesetting" pitchFamily="66" charset="-78"/>
              </a:rPr>
              <a:t>م،ولتوفرها يجب : </a:t>
            </a:r>
          </a:p>
          <a:p>
            <a:pPr algn="just" rtl="1"/>
            <a:r>
              <a:rPr lang="ar-SA" dirty="0" smtClean="0">
                <a:latin typeface="Arabic Typesetting" pitchFamily="66" charset="-78"/>
                <a:cs typeface="Arabic Typesetting" pitchFamily="66" charset="-78"/>
              </a:rPr>
              <a:t>التصرف بصدق واستقامة في جميع التعاملات المهنية</a:t>
            </a:r>
            <a:r>
              <a:rPr lang="fr-FR" dirty="0" smtClean="0">
                <a:latin typeface="Arabic Typesetting" pitchFamily="66" charset="-78"/>
                <a:cs typeface="Arabic Typesetting" pitchFamily="66" charset="-78"/>
              </a:rPr>
              <a:t>.</a:t>
            </a:r>
            <a:r>
              <a:rPr lang="ar-DZ" dirty="0" smtClean="0">
                <a:latin typeface="Arabic Typesetting" pitchFamily="66" charset="-78"/>
                <a:cs typeface="Arabic Typesetting" pitchFamily="66" charset="-78"/>
              </a:rPr>
              <a:t> </a:t>
            </a:r>
          </a:p>
          <a:p>
            <a:pPr algn="just" rtl="1"/>
            <a:r>
              <a:rPr lang="ar-SA" dirty="0" smtClean="0">
                <a:latin typeface="Arabic Typesetting" pitchFamily="66" charset="-78"/>
                <a:cs typeface="Arabic Typesetting" pitchFamily="66" charset="-78"/>
              </a:rPr>
              <a:t>تقديم معلومات صحيحة وعدم التضليل أو الغش</a:t>
            </a:r>
            <a:r>
              <a:rPr lang="fr-FR" dirty="0" smtClean="0">
                <a:latin typeface="Arabic Typesetting" pitchFamily="66" charset="-78"/>
                <a:cs typeface="Arabic Typesetting" pitchFamily="66" charset="-78"/>
              </a:rPr>
              <a:t>.</a:t>
            </a:r>
            <a:endParaRPr lang="fr-FR" sz="1600" dirty="0" smtClean="0">
              <a:latin typeface="Arabic Typesetting" pitchFamily="66" charset="-78"/>
              <a:cs typeface="Arabic Typesetting" pitchFamily="66" charset="-78"/>
            </a:endParaRPr>
          </a:p>
          <a:p>
            <a:pPr algn="just" rtl="1"/>
            <a:r>
              <a:rPr lang="ar-SA" sz="2800" dirty="0" smtClean="0">
                <a:latin typeface="Arabic Typesetting" pitchFamily="66" charset="-78"/>
                <a:cs typeface="Arabic Typesetting" pitchFamily="66" charset="-78"/>
              </a:rPr>
              <a:t>الامتناع عن استغلال الثقة لتحقيق مكاسب شخصية</a:t>
            </a:r>
            <a:r>
              <a:rPr lang="fr-FR" sz="2800" dirty="0" smtClean="0">
                <a:latin typeface="Arabic Typesetting" pitchFamily="66" charset="-78"/>
                <a:cs typeface="Arabic Typesetting" pitchFamily="66" charset="-78"/>
              </a:rPr>
              <a:t>.</a:t>
            </a:r>
            <a:endParaRPr lang="fr-FR" dirty="0">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214282" y="785794"/>
            <a:ext cx="4424394" cy="5640569"/>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just" rtl="1">
              <a:buNone/>
            </a:pPr>
            <a:r>
              <a:rPr lang="ar-DZ" sz="2800" b="1" dirty="0" smtClean="0">
                <a:solidFill>
                  <a:srgbClr val="FF0000"/>
                </a:solidFill>
                <a:latin typeface="Arabic Typesetting" pitchFamily="66" charset="-78"/>
                <a:cs typeface="Arabic Typesetting" pitchFamily="66" charset="-78"/>
              </a:rPr>
              <a:t>4) المسؤولية والمساءلة</a:t>
            </a:r>
          </a:p>
          <a:p>
            <a:pPr algn="just" rtl="1">
              <a:buNone/>
            </a:pPr>
            <a:r>
              <a:rPr lang="ar-DZ" sz="2800" b="1" dirty="0" smtClean="0">
                <a:solidFill>
                  <a:srgbClr val="FF0000"/>
                </a:solidFill>
                <a:latin typeface="Arabic Typesetting" pitchFamily="66" charset="-78"/>
                <a:cs typeface="Arabic Typesetting" pitchFamily="66" charset="-78"/>
              </a:rPr>
              <a:t>(</a:t>
            </a:r>
            <a:r>
              <a:rPr lang="fr-FR" sz="2800" b="1" dirty="0" err="1" smtClean="0">
                <a:solidFill>
                  <a:srgbClr val="FF0000"/>
                </a:solidFill>
                <a:latin typeface="Arabic Typesetting" pitchFamily="66" charset="-78"/>
                <a:cs typeface="Arabic Typesetting" pitchFamily="66" charset="-78"/>
              </a:rPr>
              <a:t>Responsibility</a:t>
            </a:r>
            <a:r>
              <a:rPr lang="fr-FR" sz="2800" b="1" dirty="0" smtClean="0">
                <a:solidFill>
                  <a:srgbClr val="FF0000"/>
                </a:solidFill>
                <a:latin typeface="Arabic Typesetting" pitchFamily="66" charset="-78"/>
                <a:cs typeface="Arabic Typesetting" pitchFamily="66" charset="-78"/>
              </a:rPr>
              <a:t> and </a:t>
            </a:r>
            <a:r>
              <a:rPr lang="fr-FR" sz="2800" b="1" dirty="0" err="1" smtClean="0">
                <a:solidFill>
                  <a:srgbClr val="FF0000"/>
                </a:solidFill>
                <a:latin typeface="Arabic Typesetting" pitchFamily="66" charset="-78"/>
                <a:cs typeface="Arabic Typesetting" pitchFamily="66" charset="-78"/>
              </a:rPr>
              <a:t>accountability</a:t>
            </a:r>
            <a:r>
              <a:rPr lang="ar-DZ" sz="2800" b="1" dirty="0" smtClean="0">
                <a:solidFill>
                  <a:srgbClr val="FF0000"/>
                </a:solidFill>
                <a:latin typeface="Arabic Typesetting" pitchFamily="66" charset="-78"/>
                <a:cs typeface="Arabic Typesetting" pitchFamily="66" charset="-78"/>
              </a:rPr>
              <a:t>):</a:t>
            </a:r>
            <a:r>
              <a:rPr lang="ar-DZ" sz="2800" dirty="0" smtClean="0">
                <a:latin typeface="Arabic Typesetting" pitchFamily="66" charset="-78"/>
                <a:cs typeface="Arabic Typesetting" pitchFamily="66" charset="-78"/>
              </a:rPr>
              <a:t> من الركائز الأساسية لأخلاقيات المهنة، حيث تهدفان إلى تعزيز الممارسات الأخلاقية وضمان الالتزام بالقيم المهنية العالية في جميع القطاعات،ويجب تتوفر ما يلي:</a:t>
            </a:r>
          </a:p>
          <a:p>
            <a:pPr algn="just" rtl="1"/>
            <a:r>
              <a:rPr lang="ar-DZ" sz="2800" b="1" dirty="0" smtClean="0">
                <a:latin typeface="Arabic Typesetting" pitchFamily="66" charset="-78"/>
                <a:cs typeface="Arabic Typesetting" pitchFamily="66" charset="-78"/>
              </a:rPr>
              <a:t>تحمل النتائج: </a:t>
            </a:r>
            <a:r>
              <a:rPr lang="ar-DZ" sz="2800" dirty="0" smtClean="0">
                <a:latin typeface="Arabic Typesetting" pitchFamily="66" charset="-78"/>
                <a:cs typeface="Arabic Typesetting" pitchFamily="66" charset="-78"/>
              </a:rPr>
              <a:t>أي أن الشخص مستعد لتحمل نتائج أفعاله وقراراته سواء كانت إيجابية أو سلبية.</a:t>
            </a:r>
          </a:p>
          <a:p>
            <a:pPr algn="just" rtl="1"/>
            <a:r>
              <a:rPr lang="ar-DZ" sz="2800" b="1" dirty="0" smtClean="0">
                <a:latin typeface="Arabic Typesetting" pitchFamily="66" charset="-78"/>
                <a:cs typeface="Arabic Typesetting" pitchFamily="66" charset="-78"/>
              </a:rPr>
              <a:t>المهنية: </a:t>
            </a:r>
            <a:r>
              <a:rPr lang="ar-DZ" sz="2800" dirty="0" smtClean="0">
                <a:latin typeface="Arabic Typesetting" pitchFamily="66" charset="-78"/>
                <a:cs typeface="Arabic Typesetting" pitchFamily="66" charset="-78"/>
              </a:rPr>
              <a:t>الحرص على إتباع أفضل الممارسات المهنية بما يضمن تقديم خدمة ذات جودة عالية.</a:t>
            </a:r>
          </a:p>
          <a:p>
            <a:pPr algn="just" rtl="1"/>
            <a:r>
              <a:rPr lang="ar-DZ" sz="2800" b="1" dirty="0" smtClean="0">
                <a:latin typeface="Arabic Typesetting" pitchFamily="66" charset="-78"/>
                <a:cs typeface="Arabic Typesetting" pitchFamily="66" charset="-78"/>
              </a:rPr>
              <a:t>التقييم والمراجعة</a:t>
            </a:r>
            <a:r>
              <a:rPr lang="ar-DZ" sz="2800" dirty="0" smtClean="0">
                <a:latin typeface="Arabic Typesetting" pitchFamily="66" charset="-78"/>
                <a:cs typeface="Arabic Typesetting" pitchFamily="66" charset="-78"/>
              </a:rPr>
              <a:t>: الخضوع لتقييم دوري لتحديد مدى الالتزام بالمعايير المهنية والأخلاقية.</a:t>
            </a:r>
          </a:p>
          <a:p>
            <a:pPr algn="just" rtl="1"/>
            <a:r>
              <a:rPr lang="ar-DZ" sz="2800" b="1" dirty="0" smtClean="0">
                <a:latin typeface="Arabic Typesetting" pitchFamily="66" charset="-78"/>
                <a:cs typeface="Arabic Typesetting" pitchFamily="66" charset="-78"/>
              </a:rPr>
              <a:t>تحمل العواقب</a:t>
            </a:r>
            <a:r>
              <a:rPr lang="ar-DZ" sz="2800" dirty="0" smtClean="0">
                <a:latin typeface="Arabic Typesetting" pitchFamily="66" charset="-78"/>
                <a:cs typeface="Arabic Typesetting" pitchFamily="66" charset="-78"/>
              </a:rPr>
              <a:t>: إذا حدث تقصير أو إخلال بالواجبات، يجب أن يكون الفرد مستعدًا لتحمل العواقب القانونية أو الأخلاقية لذلك.</a:t>
            </a:r>
            <a:endParaRPr lang="fr-FR" sz="2800" dirty="0">
              <a:latin typeface="Arabic Typesetting" pitchFamily="66" charset="-78"/>
              <a:cs typeface="Arabic Typesetting" pitchFamily="66" charset="-78"/>
            </a:endParaRPr>
          </a:p>
        </p:txBody>
      </p:sp>
      <p:sp>
        <p:nvSpPr>
          <p:cNvPr id="4" name="Espace réservé du contenu 3"/>
          <p:cNvSpPr>
            <a:spLocks noGrp="1"/>
          </p:cNvSpPr>
          <p:nvPr>
            <p:ph sz="half" idx="2"/>
          </p:nvPr>
        </p:nvSpPr>
        <p:spPr>
          <a:xfrm>
            <a:off x="4857752" y="785794"/>
            <a:ext cx="4038600" cy="5569131"/>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just" rtl="1">
              <a:buNone/>
            </a:pPr>
            <a:r>
              <a:rPr lang="ar-DZ" sz="2800" b="1" dirty="0" smtClean="0">
                <a:solidFill>
                  <a:srgbClr val="FF0000"/>
                </a:solidFill>
                <a:latin typeface="Arabic Typesetting" pitchFamily="66" charset="-78"/>
                <a:cs typeface="Arabic Typesetting" pitchFamily="66" charset="-78"/>
              </a:rPr>
              <a:t>3) الاحترافية والإتقان</a:t>
            </a:r>
          </a:p>
          <a:p>
            <a:pPr algn="just" rtl="1">
              <a:buNone/>
            </a:pPr>
            <a:r>
              <a:rPr lang="ar-DZ" sz="2800" b="1" dirty="0" smtClean="0">
                <a:solidFill>
                  <a:srgbClr val="FF0000"/>
                </a:solidFill>
                <a:latin typeface="Arabic Typesetting" pitchFamily="66" charset="-78"/>
                <a:cs typeface="Arabic Typesetting" pitchFamily="66" charset="-78"/>
              </a:rPr>
              <a:t>(</a:t>
            </a:r>
            <a:r>
              <a:rPr lang="fr-FR" sz="2800" b="1" dirty="0" err="1" smtClean="0">
                <a:solidFill>
                  <a:srgbClr val="FF0000"/>
                </a:solidFill>
                <a:latin typeface="Arabic Typesetting" pitchFamily="66" charset="-78"/>
                <a:cs typeface="Arabic Typesetting" pitchFamily="66" charset="-78"/>
              </a:rPr>
              <a:t>Professionalism</a:t>
            </a:r>
            <a:r>
              <a:rPr lang="fr-FR" sz="2800" b="1" dirty="0" smtClean="0">
                <a:solidFill>
                  <a:srgbClr val="FF0000"/>
                </a:solidFill>
                <a:latin typeface="Arabic Typesetting" pitchFamily="66" charset="-78"/>
                <a:cs typeface="Arabic Typesetting" pitchFamily="66" charset="-78"/>
              </a:rPr>
              <a:t> and </a:t>
            </a:r>
            <a:r>
              <a:rPr lang="fr-FR" sz="2800" b="1" dirty="0" err="1" smtClean="0">
                <a:solidFill>
                  <a:srgbClr val="FF0000"/>
                </a:solidFill>
                <a:latin typeface="Arabic Typesetting" pitchFamily="66" charset="-78"/>
                <a:cs typeface="Arabic Typesetting" pitchFamily="66" charset="-78"/>
              </a:rPr>
              <a:t>mastery</a:t>
            </a:r>
            <a:r>
              <a:rPr lang="ar-DZ" sz="2800" b="1" dirty="0" smtClean="0">
                <a:solidFill>
                  <a:srgbClr val="FF0000"/>
                </a:solidFill>
                <a:latin typeface="Arabic Typesetting" pitchFamily="66" charset="-78"/>
                <a:cs typeface="Arabic Typesetting" pitchFamily="66" charset="-78"/>
              </a:rPr>
              <a:t>):</a:t>
            </a:r>
          </a:p>
          <a:p>
            <a:pPr algn="just" rtl="1">
              <a:buNone/>
            </a:pPr>
            <a:r>
              <a:rPr lang="ar-DZ" sz="2800" b="1" dirty="0" smtClean="0">
                <a:solidFill>
                  <a:srgbClr val="FF0000"/>
                </a:solidFill>
                <a:latin typeface="Arabic Typesetting" pitchFamily="66" charset="-78"/>
                <a:cs typeface="Arabic Typesetting" pitchFamily="66" charset="-78"/>
              </a:rPr>
              <a:t> </a:t>
            </a:r>
            <a:r>
              <a:rPr lang="ar-DZ" sz="2800" dirty="0" smtClean="0">
                <a:latin typeface="Arabic Typesetting" pitchFamily="66" charset="-78"/>
                <a:cs typeface="Arabic Typesetting" pitchFamily="66" charset="-78"/>
              </a:rPr>
              <a:t>هما ركيزتان أساسيتان لأخلاقيات المهنة، ويعكسان التزام الشخص بمسؤوليته المهنية وتقديم أفضل أداء ممكن،ويجب توفر </a:t>
            </a:r>
            <a:r>
              <a:rPr lang="ar-DZ" sz="2800" dirty="0" err="1" smtClean="0">
                <a:latin typeface="Arabic Typesetting" pitchFamily="66" charset="-78"/>
                <a:cs typeface="Arabic Typesetting" pitchFamily="66" charset="-78"/>
              </a:rPr>
              <a:t>مايلي</a:t>
            </a:r>
            <a:r>
              <a:rPr lang="ar-DZ" sz="2800" dirty="0" smtClean="0">
                <a:latin typeface="Arabic Typesetting" pitchFamily="66" charset="-78"/>
                <a:cs typeface="Arabic Typesetting" pitchFamily="66" charset="-78"/>
              </a:rPr>
              <a:t> :</a:t>
            </a:r>
          </a:p>
          <a:p>
            <a:pPr algn="just" rtl="1"/>
            <a:r>
              <a:rPr lang="ar-DZ" sz="2800" dirty="0" smtClean="0">
                <a:latin typeface="Arabic Typesetting" pitchFamily="66" charset="-78"/>
                <a:cs typeface="Arabic Typesetting" pitchFamily="66" charset="-78"/>
              </a:rPr>
              <a:t>الالتزام بتطوير المهارات والمعرفة المهنية.</a:t>
            </a:r>
          </a:p>
          <a:p>
            <a:pPr algn="just" rtl="1"/>
            <a:r>
              <a:rPr lang="ar-DZ" sz="2800" dirty="0" smtClean="0">
                <a:latin typeface="Arabic Typesetting" pitchFamily="66" charset="-78"/>
                <a:cs typeface="Arabic Typesetting" pitchFamily="66" charset="-78"/>
              </a:rPr>
              <a:t>التعامل مع الأزمات أو التحديات بمرونة وذكاء</a:t>
            </a:r>
          </a:p>
          <a:p>
            <a:pPr algn="just" rtl="1"/>
            <a:r>
              <a:rPr lang="ar-DZ" sz="2800" dirty="0" smtClean="0">
                <a:latin typeface="Arabic Typesetting" pitchFamily="66" charset="-78"/>
                <a:cs typeface="Arabic Typesetting" pitchFamily="66" charset="-78"/>
              </a:rPr>
              <a:t>الالتزام بمعايير الجودة في الأداء.</a:t>
            </a:r>
          </a:p>
          <a:p>
            <a:pPr algn="just" rtl="1"/>
            <a:r>
              <a:rPr lang="ar-DZ" sz="2800" dirty="0" smtClean="0">
                <a:latin typeface="Arabic Typesetting" pitchFamily="66" charset="-78"/>
                <a:cs typeface="Arabic Typesetting" pitchFamily="66" charset="-78"/>
              </a:rPr>
              <a:t>السعي الدائم لتحسين العمليات والإجراءات.</a:t>
            </a:r>
          </a:p>
          <a:p>
            <a:pPr algn="just" rtl="1"/>
            <a:r>
              <a:rPr lang="ar-DZ" sz="2800" dirty="0" smtClean="0">
                <a:latin typeface="Arabic Typesetting" pitchFamily="66" charset="-78"/>
                <a:cs typeface="Arabic Typesetting" pitchFamily="66" charset="-78"/>
              </a:rPr>
              <a:t>التدريب المستمر لتطوير المهارات والمعرفة.</a:t>
            </a:r>
          </a:p>
          <a:p>
            <a:pPr algn="just" rtl="1"/>
            <a:r>
              <a:rPr lang="ar-DZ" sz="2800" dirty="0" smtClean="0">
                <a:latin typeface="Arabic Typesetting" pitchFamily="66" charset="-78"/>
                <a:cs typeface="Arabic Typesetting" pitchFamily="66" charset="-78"/>
              </a:rPr>
              <a:t>وضع أهداف واضحة والالتزام بتحقيقها</a:t>
            </a:r>
            <a:endParaRPr lang="fr-FR" sz="2800" dirty="0">
              <a:latin typeface="Arabic Typesetting" pitchFamily="66" charset="-78"/>
              <a:cs typeface="Arabic Typesetting" pitchFamily="66"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sz="half" idx="2"/>
          </p:nvPr>
        </p:nvSpPr>
        <p:spPr>
          <a:xfrm>
            <a:off x="4648200" y="642918"/>
            <a:ext cx="4038600" cy="5712007"/>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rtl="1">
              <a:buNone/>
            </a:pPr>
            <a:r>
              <a:rPr lang="fr-FR" b="1" dirty="0" smtClean="0">
                <a:solidFill>
                  <a:srgbClr val="FF0000"/>
                </a:solidFill>
                <a:latin typeface="Arabic Typesetting" pitchFamily="66" charset="-78"/>
                <a:cs typeface="Arabic Typesetting" pitchFamily="66" charset="-78"/>
              </a:rPr>
              <a:t>5</a:t>
            </a:r>
            <a:r>
              <a:rPr lang="ar-DZ" b="1" dirty="0" smtClean="0">
                <a:solidFill>
                  <a:srgbClr val="FF0000"/>
                </a:solidFill>
                <a:latin typeface="Arabic Typesetting" pitchFamily="66" charset="-78"/>
                <a:cs typeface="Arabic Typesetting" pitchFamily="66" charset="-78"/>
              </a:rPr>
              <a:t>) الالتزام بالقوانين والأنظمة</a:t>
            </a:r>
          </a:p>
          <a:p>
            <a:pPr algn="just" rtl="1">
              <a:buNone/>
            </a:pPr>
            <a:r>
              <a:rPr lang="ar-DZ" b="1" dirty="0" smtClean="0">
                <a:solidFill>
                  <a:srgbClr val="FF0000"/>
                </a:solidFill>
                <a:latin typeface="Arabic Typesetting" pitchFamily="66" charset="-78"/>
                <a:cs typeface="Arabic Typesetting" pitchFamily="66" charset="-78"/>
              </a:rPr>
              <a:t>(</a:t>
            </a:r>
            <a:r>
              <a:rPr lang="en-US" b="1" dirty="0" smtClean="0">
                <a:solidFill>
                  <a:srgbClr val="FF0000"/>
                </a:solidFill>
                <a:latin typeface="Arabic Typesetting" pitchFamily="66" charset="-78"/>
                <a:cs typeface="Arabic Typesetting" pitchFamily="66" charset="-78"/>
              </a:rPr>
              <a:t>Compliance with laws and regulations</a:t>
            </a:r>
            <a:r>
              <a:rPr lang="ar-DZ" b="1" dirty="0" smtClean="0">
                <a:solidFill>
                  <a:srgbClr val="FF0000"/>
                </a:solidFill>
                <a:latin typeface="Arabic Typesetting" pitchFamily="66" charset="-78"/>
                <a:cs typeface="Arabic Typesetting" pitchFamily="66" charset="-78"/>
              </a:rPr>
              <a:t>): </a:t>
            </a:r>
            <a:r>
              <a:rPr lang="ar-DZ" dirty="0" smtClean="0">
                <a:latin typeface="Arabic Typesetting" pitchFamily="66" charset="-78"/>
                <a:cs typeface="Arabic Typesetting" pitchFamily="66" charset="-78"/>
              </a:rPr>
              <a:t>يُعتبر مبدأً أساسيًا من مبادئ أخلاقيات المهنة، ويُعنى باحترام الإطار القانوني والتنظيمي الذي يحكم العمل المهني،يجب توفر ما يلي :</a:t>
            </a:r>
          </a:p>
          <a:p>
            <a:pPr algn="just" rtl="1"/>
            <a:r>
              <a:rPr lang="ar-DZ" dirty="0" smtClean="0">
                <a:latin typeface="Arabic Typesetting" pitchFamily="66" charset="-78"/>
                <a:cs typeface="Arabic Typesetting" pitchFamily="66" charset="-78"/>
              </a:rPr>
              <a:t>التقيّد بجميع القوانين الوطنية والدولية ذات الصلة بالمهنة.</a:t>
            </a:r>
          </a:p>
          <a:p>
            <a:pPr algn="just" rtl="1"/>
            <a:r>
              <a:rPr lang="ar-DZ" dirty="0" smtClean="0">
                <a:latin typeface="Arabic Typesetting" pitchFamily="66" charset="-78"/>
                <a:cs typeface="Arabic Typesetting" pitchFamily="66" charset="-78"/>
              </a:rPr>
              <a:t>مراعاة اللوائح الداخلية للمؤسسات التي يعمل فيها الشخص.</a:t>
            </a:r>
          </a:p>
          <a:p>
            <a:pPr marL="274320" lvl="1" indent="-274320" algn="just" rtl="1">
              <a:buClr>
                <a:schemeClr val="accent3"/>
              </a:buClr>
              <a:buSzPct val="95000"/>
            </a:pPr>
            <a:r>
              <a:rPr lang="ar-SA" sz="2800" dirty="0" smtClean="0">
                <a:latin typeface="Arabic Typesetting" pitchFamily="66" charset="-78"/>
                <a:cs typeface="Arabic Typesetting" pitchFamily="66" charset="-78"/>
              </a:rPr>
              <a:t>تجنب الانخراط في أنشطة غير قانونية أو غير أخلاقية</a:t>
            </a:r>
            <a:r>
              <a:rPr lang="fr-FR" sz="2800" dirty="0" smtClean="0">
                <a:latin typeface="Arabic Typesetting" pitchFamily="66" charset="-78"/>
                <a:cs typeface="Arabic Typesetting" pitchFamily="66" charset="-78"/>
              </a:rPr>
              <a:t>.</a:t>
            </a:r>
            <a:endParaRPr lang="ar-DZ" sz="2800" dirty="0" smtClean="0">
              <a:latin typeface="Arabic Typesetting" pitchFamily="66" charset="-78"/>
              <a:cs typeface="Arabic Typesetting" pitchFamily="66" charset="-78"/>
            </a:endParaRPr>
          </a:p>
          <a:p>
            <a:pPr marL="274320" lvl="1" indent="-274320" algn="just" rtl="1">
              <a:buClr>
                <a:schemeClr val="accent3"/>
              </a:buClr>
              <a:buSzPct val="95000"/>
            </a:pPr>
            <a:r>
              <a:rPr lang="ar-DZ" sz="2800" dirty="0" smtClean="0">
                <a:latin typeface="Arabic Typesetting" pitchFamily="66" charset="-78"/>
                <a:cs typeface="Arabic Typesetting" pitchFamily="66" charset="-78"/>
              </a:rPr>
              <a:t>متابعة التغيرات في القوانين والأنظمة التي تخص المجال المهني لضمان الامتثال الدائم.</a:t>
            </a:r>
            <a:endParaRPr lang="fr-FR" sz="2800" dirty="0" smtClean="0">
              <a:latin typeface="Arabic Typesetting" pitchFamily="66" charset="-78"/>
              <a:cs typeface="Arabic Typesetting" pitchFamily="66" charset="-78"/>
            </a:endParaRPr>
          </a:p>
          <a:p>
            <a:pPr algn="just" rtl="1"/>
            <a:endParaRPr lang="fr-FR" dirty="0">
              <a:latin typeface="Arabic Typesetting" pitchFamily="66" charset="-78"/>
              <a:cs typeface="Arabic Typesetting" pitchFamily="66"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r" rtl="1"/>
            <a:r>
              <a:rPr lang="ar-DZ" b="1" dirty="0" smtClean="0">
                <a:solidFill>
                  <a:srgbClr val="FF0000"/>
                </a:solidFill>
                <a:latin typeface="Arabic Typesetting" pitchFamily="66" charset="-78"/>
                <a:cs typeface="Arabic Typesetting" pitchFamily="66" charset="-78"/>
              </a:rPr>
              <a:t>شروط أخلاقيات المهنة</a:t>
            </a:r>
            <a:r>
              <a:rPr lang="fr-FR" b="1" dirty="0" smtClean="0">
                <a:solidFill>
                  <a:srgbClr val="FF0000"/>
                </a:solidFill>
                <a:latin typeface="Arabic Typesetting" pitchFamily="66" charset="-78"/>
                <a:cs typeface="Arabic Typesetting" pitchFamily="66" charset="-78"/>
              </a:rPr>
              <a:t> </a:t>
            </a:r>
            <a:r>
              <a:rPr lang="ar-DZ" sz="4400" b="1" dirty="0" smtClean="0">
                <a:solidFill>
                  <a:srgbClr val="FF0000"/>
                </a:solidFill>
                <a:latin typeface="Arabic Typesetting" pitchFamily="66" charset="-78"/>
                <a:cs typeface="Arabic Typesetting" pitchFamily="66" charset="-78"/>
              </a:rPr>
              <a:t>(</a:t>
            </a:r>
            <a:r>
              <a:rPr lang="fr-FR" sz="4400" b="1" dirty="0" smtClean="0">
                <a:solidFill>
                  <a:srgbClr val="FF0000"/>
                </a:solidFill>
                <a:latin typeface="Arabic Typesetting" pitchFamily="66" charset="-78"/>
                <a:cs typeface="Arabic Typesetting" pitchFamily="66" charset="-78"/>
              </a:rPr>
              <a:t>Conditions</a:t>
            </a:r>
            <a:r>
              <a:rPr lang="fr-FR" sz="4400" b="1" i="1" dirty="0" smtClean="0">
                <a:solidFill>
                  <a:srgbClr val="FF0000"/>
                </a:solidFill>
                <a:latin typeface="Arabic Typesetting" pitchFamily="66" charset="-78"/>
                <a:cs typeface="Arabic Typesetting" pitchFamily="66" charset="-78"/>
              </a:rPr>
              <a:t> Professional </a:t>
            </a:r>
            <a:r>
              <a:rPr lang="fr-FR" sz="4400" b="1" i="1" dirty="0" err="1" smtClean="0">
                <a:solidFill>
                  <a:srgbClr val="FF0000"/>
                </a:solidFill>
                <a:latin typeface="Arabic Typesetting" pitchFamily="66" charset="-78"/>
                <a:cs typeface="Arabic Typesetting" pitchFamily="66" charset="-78"/>
              </a:rPr>
              <a:t>Ethics</a:t>
            </a:r>
            <a:r>
              <a:rPr lang="ar-DZ" sz="4400" b="1" dirty="0" smtClean="0">
                <a:solidFill>
                  <a:srgbClr val="FF0000"/>
                </a:solidFill>
                <a:latin typeface="Arabic Typesetting" pitchFamily="66" charset="-78"/>
                <a:cs typeface="Arabic Typesetting" pitchFamily="66" charset="-78"/>
              </a:rPr>
              <a:t>)</a:t>
            </a:r>
            <a:endParaRPr lang="fr-FR" sz="4400" b="1" dirty="0">
              <a:solidFill>
                <a:srgbClr val="FF0000"/>
              </a:solidFill>
              <a:latin typeface="Arabic Typesetting" pitchFamily="66" charset="-78"/>
              <a:cs typeface="Arabic Typesetting" pitchFamily="66" charset="-78"/>
            </a:endParaRPr>
          </a:p>
        </p:txBody>
      </p:sp>
      <p:sp>
        <p:nvSpPr>
          <p:cNvPr id="3" name="Espace réservé du contenu 2"/>
          <p:cNvSpPr>
            <a:spLocks noGrp="1"/>
          </p:cNvSpPr>
          <p:nvPr>
            <p:ph sz="half" idx="1"/>
          </p:nvPr>
        </p:nvSpPr>
        <p:spPr>
          <a:xfrm>
            <a:off x="457200" y="1714488"/>
            <a:ext cx="4038600" cy="4640437"/>
          </a:xfrm>
        </p:spPr>
        <p:style>
          <a:lnRef idx="1">
            <a:schemeClr val="accent4"/>
          </a:lnRef>
          <a:fillRef idx="2">
            <a:schemeClr val="accent4"/>
          </a:fillRef>
          <a:effectRef idx="1">
            <a:schemeClr val="accent4"/>
          </a:effectRef>
          <a:fontRef idx="minor">
            <a:schemeClr val="dk1"/>
          </a:fontRef>
        </p:style>
        <p:txBody>
          <a:bodyPr>
            <a:normAutofit fontScale="92500"/>
          </a:bodyPr>
          <a:lstStyle/>
          <a:p>
            <a:pPr marL="514350" indent="-514350" algn="r" rtl="1">
              <a:buNone/>
            </a:pPr>
            <a:r>
              <a:rPr lang="ar-DZ" b="1" dirty="0" smtClean="0">
                <a:solidFill>
                  <a:srgbClr val="FF0000"/>
                </a:solidFill>
                <a:latin typeface="Arabic Typesetting" pitchFamily="66" charset="-78"/>
                <a:cs typeface="Arabic Typesetting" pitchFamily="66" charset="-78"/>
              </a:rPr>
              <a:t>2) التوافق مع القوانين واللوائح:</a:t>
            </a:r>
          </a:p>
          <a:p>
            <a:pPr marL="514350" indent="-514350" algn="r" rtl="1">
              <a:buNone/>
            </a:pPr>
            <a:r>
              <a:rPr lang="ar-DZ" b="1" dirty="0" smtClean="0">
                <a:solidFill>
                  <a:srgbClr val="FF0000"/>
                </a:solidFill>
                <a:latin typeface="Arabic Typesetting" pitchFamily="66" charset="-78"/>
                <a:cs typeface="Arabic Typesetting" pitchFamily="66" charset="-78"/>
              </a:rPr>
              <a:t>(</a:t>
            </a:r>
            <a:r>
              <a:rPr lang="en-US" b="1" dirty="0" smtClean="0">
                <a:solidFill>
                  <a:srgbClr val="FF0000"/>
                </a:solidFill>
                <a:latin typeface="Arabic Typesetting" pitchFamily="66" charset="-78"/>
                <a:cs typeface="Arabic Typesetting" pitchFamily="66" charset="-78"/>
              </a:rPr>
              <a:t>Compliance with laws and regulations</a:t>
            </a:r>
            <a:r>
              <a:rPr lang="ar-DZ" b="1" dirty="0" smtClean="0">
                <a:solidFill>
                  <a:srgbClr val="FF0000"/>
                </a:solidFill>
                <a:latin typeface="Arabic Typesetting" pitchFamily="66" charset="-78"/>
                <a:cs typeface="Arabic Typesetting" pitchFamily="66" charset="-78"/>
              </a:rPr>
              <a:t>)</a:t>
            </a:r>
          </a:p>
          <a:p>
            <a:pPr marL="514350" indent="-514350" algn="just" rtl="1">
              <a:buFont typeface="Wingdings" pitchFamily="2" charset="2"/>
              <a:buChar char="§"/>
            </a:pPr>
            <a:r>
              <a:rPr lang="ar-DZ" dirty="0" smtClean="0">
                <a:latin typeface="Arabic Typesetting" pitchFamily="66" charset="-78"/>
                <a:cs typeface="Arabic Typesetting" pitchFamily="66" charset="-78"/>
              </a:rPr>
              <a:t>يعزز ثقة العملاء، الشركاء، والجمهور في المؤسسة أو المهني. يُظهر الالتزام أن الشخص أو الجهة تعمل ضمن إطار أخلاقي واضح ومحدد.</a:t>
            </a:r>
          </a:p>
          <a:p>
            <a:pPr marL="514350" indent="-514350" algn="just" rtl="1">
              <a:buFont typeface="Wingdings" pitchFamily="2" charset="2"/>
              <a:buChar char="§"/>
            </a:pPr>
            <a:r>
              <a:rPr lang="ar-DZ" dirty="0" smtClean="0">
                <a:latin typeface="Arabic Typesetting" pitchFamily="66" charset="-78"/>
                <a:cs typeface="Arabic Typesetting" pitchFamily="66" charset="-78"/>
              </a:rPr>
              <a:t>عدم الامتثال قد يؤدي إلى عواقب قانونية وأخلاقية، مثل الغرامات أو فقدان التراخيص، مما يضر بسمعة الفرد أو المؤسسة.</a:t>
            </a:r>
          </a:p>
          <a:p>
            <a:pPr marL="514350" indent="-514350" algn="just" rtl="1">
              <a:buFont typeface="Wingdings" pitchFamily="2" charset="2"/>
              <a:buChar char="§"/>
            </a:pPr>
            <a:r>
              <a:rPr lang="ar-DZ" dirty="0" err="1" smtClean="0">
                <a:latin typeface="Arabic Typesetting" pitchFamily="66" charset="-78"/>
                <a:cs typeface="Arabic Typesetting" pitchFamily="66" charset="-78"/>
              </a:rPr>
              <a:t>يعزيز</a:t>
            </a:r>
            <a:r>
              <a:rPr lang="ar-DZ" dirty="0" smtClean="0">
                <a:latin typeface="Arabic Typesetting" pitchFamily="66" charset="-78"/>
                <a:cs typeface="Arabic Typesetting" pitchFamily="66" charset="-78"/>
              </a:rPr>
              <a:t> بيئة العمل </a:t>
            </a:r>
            <a:r>
              <a:rPr lang="ar-DZ" dirty="0" smtClean="0">
                <a:latin typeface="Arabic Typesetting" pitchFamily="66" charset="-78"/>
                <a:cs typeface="Arabic Typesetting" pitchFamily="66" charset="-78"/>
              </a:rPr>
              <a:t>الإيجابية</a:t>
            </a:r>
            <a:r>
              <a:rPr lang="fr-FR" dirty="0" smtClean="0">
                <a:latin typeface="Arabic Typesetting" pitchFamily="66" charset="-78"/>
                <a:cs typeface="Arabic Typesetting" pitchFamily="66" charset="-78"/>
              </a:rPr>
              <a:t> </a:t>
            </a:r>
            <a:r>
              <a:rPr lang="ar-DZ" dirty="0" smtClean="0">
                <a:latin typeface="Arabic Typesetting" pitchFamily="66" charset="-78"/>
                <a:cs typeface="Arabic Typesetting" pitchFamily="66" charset="-78"/>
              </a:rPr>
              <a:t>الامتثال </a:t>
            </a:r>
            <a:r>
              <a:rPr lang="ar-DZ" dirty="0" smtClean="0">
                <a:latin typeface="Arabic Typesetting" pitchFamily="66" charset="-78"/>
                <a:cs typeface="Arabic Typesetting" pitchFamily="66" charset="-78"/>
              </a:rPr>
              <a:t>يعزز بيئة عمل تحترم القوانين وتشجع على النزاهة والشفافية بين الموظفين والإدارة.</a:t>
            </a:r>
          </a:p>
          <a:p>
            <a:pPr marL="514350" indent="-514350" algn="r" rtl="1">
              <a:buFont typeface="+mj-lt"/>
              <a:buAutoNum type="arabicPeriod"/>
            </a:pPr>
            <a:endParaRPr lang="fr-FR" b="1" dirty="0">
              <a:solidFill>
                <a:srgbClr val="FF0000"/>
              </a:solidFill>
              <a:latin typeface="Arabic Typesetting" pitchFamily="66" charset="-78"/>
              <a:cs typeface="Arabic Typesetting" pitchFamily="66" charset="-78"/>
            </a:endParaRPr>
          </a:p>
        </p:txBody>
      </p:sp>
      <p:sp>
        <p:nvSpPr>
          <p:cNvPr id="4" name="Espace réservé du contenu 3"/>
          <p:cNvSpPr>
            <a:spLocks noGrp="1"/>
          </p:cNvSpPr>
          <p:nvPr>
            <p:ph sz="half" idx="2"/>
          </p:nvPr>
        </p:nvSpPr>
        <p:spPr>
          <a:xfrm>
            <a:off x="4648200" y="1714488"/>
            <a:ext cx="4038600" cy="4640437"/>
          </a:xfrm>
        </p:spPr>
        <p:style>
          <a:lnRef idx="1">
            <a:schemeClr val="accent4"/>
          </a:lnRef>
          <a:fillRef idx="2">
            <a:schemeClr val="accent4"/>
          </a:fillRef>
          <a:effectRef idx="1">
            <a:schemeClr val="accent4"/>
          </a:effectRef>
          <a:fontRef idx="minor">
            <a:schemeClr val="dk1"/>
          </a:fontRef>
        </p:style>
        <p:txBody>
          <a:bodyPr>
            <a:normAutofit fontScale="92500"/>
          </a:bodyPr>
          <a:lstStyle/>
          <a:p>
            <a:pPr marL="514350" indent="-514350" algn="just" rtl="1">
              <a:buAutoNum type="arabicParenR"/>
            </a:pPr>
            <a:r>
              <a:rPr lang="ar-SA" sz="2800" b="1" dirty="0" smtClean="0">
                <a:solidFill>
                  <a:srgbClr val="FF0000"/>
                </a:solidFill>
                <a:latin typeface="Arabic Typesetting" pitchFamily="66" charset="-78"/>
                <a:cs typeface="Arabic Typesetting" pitchFamily="66" charset="-78"/>
              </a:rPr>
              <a:t>وضوح القوانين والمعايير المهنية</a:t>
            </a:r>
            <a:r>
              <a:rPr lang="ar-DZ" sz="2800" b="1" dirty="0" smtClean="0">
                <a:solidFill>
                  <a:srgbClr val="FF0000"/>
                </a:solidFill>
                <a:latin typeface="Arabic Typesetting" pitchFamily="66" charset="-78"/>
                <a:cs typeface="Arabic Typesetting" pitchFamily="66" charset="-78"/>
              </a:rPr>
              <a:t>:</a:t>
            </a:r>
            <a:endParaRPr lang="fr-FR" sz="2800" b="1" dirty="0" smtClean="0">
              <a:solidFill>
                <a:srgbClr val="FF0000"/>
              </a:solidFill>
              <a:latin typeface="Arabic Typesetting" pitchFamily="66" charset="-78"/>
              <a:cs typeface="Arabic Typesetting" pitchFamily="66" charset="-78"/>
            </a:endParaRPr>
          </a:p>
          <a:p>
            <a:pPr marL="514350" indent="-514350" algn="just" rtl="1">
              <a:buNone/>
            </a:pPr>
            <a:r>
              <a:rPr lang="ar-DZ" b="1" dirty="0" smtClean="0">
                <a:solidFill>
                  <a:srgbClr val="FF0000"/>
                </a:solidFill>
                <a:latin typeface="Arabic Typesetting" pitchFamily="66" charset="-78"/>
                <a:cs typeface="Arabic Typesetting" pitchFamily="66" charset="-78"/>
              </a:rPr>
              <a:t>(</a:t>
            </a:r>
            <a:r>
              <a:rPr lang="en-US" b="1" dirty="0" smtClean="0">
                <a:solidFill>
                  <a:srgbClr val="FF0000"/>
                </a:solidFill>
                <a:latin typeface="Arabic Typesetting" pitchFamily="66" charset="-78"/>
                <a:cs typeface="Arabic Typesetting" pitchFamily="66" charset="-78"/>
              </a:rPr>
              <a:t>Clarity of laws and professional standards</a:t>
            </a:r>
            <a:r>
              <a:rPr lang="ar-DZ" b="1" dirty="0" smtClean="0">
                <a:solidFill>
                  <a:srgbClr val="FF0000"/>
                </a:solidFill>
                <a:latin typeface="Arabic Typesetting" pitchFamily="66" charset="-78"/>
                <a:cs typeface="Arabic Typesetting" pitchFamily="66" charset="-78"/>
              </a:rPr>
              <a:t>)</a:t>
            </a:r>
          </a:p>
          <a:p>
            <a:pPr marL="514350" indent="-514350" algn="just" rtl="1">
              <a:buFont typeface="Wingdings" pitchFamily="2" charset="2"/>
              <a:buChar char="§"/>
            </a:pPr>
            <a:r>
              <a:rPr lang="ar-DZ" dirty="0" smtClean="0">
                <a:latin typeface="Arabic Typesetting" pitchFamily="66" charset="-78"/>
                <a:cs typeface="Arabic Typesetting" pitchFamily="66" charset="-78"/>
              </a:rPr>
              <a:t>يستطيع جميع العاملين في المهنة فهم حقوقهم وواجباتهم، مما يحد من سوء الفهم أو التفسيرات الخاطئة.</a:t>
            </a:r>
          </a:p>
          <a:p>
            <a:pPr marL="514350" indent="-514350" algn="just" rtl="1">
              <a:buFont typeface="Wingdings" pitchFamily="2" charset="2"/>
              <a:buChar char="§"/>
            </a:pPr>
            <a:r>
              <a:rPr lang="ar-DZ" sz="2800" dirty="0" smtClean="0">
                <a:latin typeface="Arabic Typesetting" pitchFamily="66" charset="-78"/>
                <a:cs typeface="Arabic Typesetting" pitchFamily="66" charset="-78"/>
              </a:rPr>
              <a:t>يعزز ثقة العاملين والجمهور بالمهنة، حيث يشعر الجميع أن العمل يتم وفق أسس عادلة وشفافة.</a:t>
            </a:r>
          </a:p>
          <a:p>
            <a:pPr marL="514350" indent="-514350" algn="just" rtl="1">
              <a:buFont typeface="Wingdings" pitchFamily="2" charset="2"/>
              <a:buChar char="§"/>
            </a:pPr>
            <a:r>
              <a:rPr lang="ar-DZ" sz="2800" dirty="0" smtClean="0">
                <a:latin typeface="Arabic Typesetting" pitchFamily="66" charset="-78"/>
                <a:cs typeface="Arabic Typesetting" pitchFamily="66" charset="-78"/>
              </a:rPr>
              <a:t>يسهل تحديد المسؤوليات والأدوار لكل فرد في المؤسسة، مما يقلل من حالات التداخل أو النزاع في المهام.</a:t>
            </a:r>
            <a:endParaRPr lang="fr-FR" sz="2800" dirty="0">
              <a:latin typeface="Arabic Typesetting" pitchFamily="66" charset="-78"/>
              <a:cs typeface="Arabic Typesetting" pitchFamily="66"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785794"/>
            <a:ext cx="4038600" cy="5569131"/>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just" rtl="1">
              <a:buNone/>
            </a:pPr>
            <a:r>
              <a:rPr lang="ar-DZ" b="1" dirty="0" smtClean="0">
                <a:solidFill>
                  <a:srgbClr val="FF0000"/>
                </a:solidFill>
                <a:latin typeface="Arabic Typesetting" pitchFamily="66" charset="-78"/>
                <a:cs typeface="Arabic Typesetting" pitchFamily="66" charset="-78"/>
              </a:rPr>
              <a:t>4) المساءلة والتقييم الدوري</a:t>
            </a:r>
          </a:p>
          <a:p>
            <a:pPr algn="just" rtl="1">
              <a:buNone/>
            </a:pPr>
            <a:r>
              <a:rPr lang="ar-DZ" b="1" dirty="0" smtClean="0">
                <a:solidFill>
                  <a:srgbClr val="FF0000"/>
                </a:solidFill>
                <a:latin typeface="Arabic Typesetting" pitchFamily="66" charset="-78"/>
                <a:cs typeface="Arabic Typesetting" pitchFamily="66" charset="-78"/>
              </a:rPr>
              <a:t>(</a:t>
            </a:r>
            <a:r>
              <a:rPr lang="fr-FR" b="1" dirty="0" err="1" smtClean="0">
                <a:solidFill>
                  <a:srgbClr val="FF0000"/>
                </a:solidFill>
                <a:latin typeface="Arabic Typesetting" pitchFamily="66" charset="-78"/>
                <a:cs typeface="Arabic Typesetting" pitchFamily="66" charset="-78"/>
              </a:rPr>
              <a:t>Accountability</a:t>
            </a:r>
            <a:r>
              <a:rPr lang="fr-FR" b="1" dirty="0" smtClean="0">
                <a:solidFill>
                  <a:srgbClr val="FF0000"/>
                </a:solidFill>
                <a:latin typeface="Arabic Typesetting" pitchFamily="66" charset="-78"/>
                <a:cs typeface="Arabic Typesetting" pitchFamily="66" charset="-78"/>
              </a:rPr>
              <a:t> and </a:t>
            </a:r>
            <a:r>
              <a:rPr lang="fr-FR" b="1" dirty="0" err="1" smtClean="0">
                <a:solidFill>
                  <a:srgbClr val="FF0000"/>
                </a:solidFill>
                <a:latin typeface="Arabic Typesetting" pitchFamily="66" charset="-78"/>
                <a:cs typeface="Arabic Typesetting" pitchFamily="66" charset="-78"/>
              </a:rPr>
              <a:t>periodic</a:t>
            </a:r>
            <a:r>
              <a:rPr lang="fr-FR" b="1" dirty="0" smtClean="0">
                <a:solidFill>
                  <a:srgbClr val="FF0000"/>
                </a:solidFill>
                <a:latin typeface="Arabic Typesetting" pitchFamily="66" charset="-78"/>
                <a:cs typeface="Arabic Typesetting" pitchFamily="66" charset="-78"/>
              </a:rPr>
              <a:t> </a:t>
            </a:r>
            <a:r>
              <a:rPr lang="fr-FR" b="1" dirty="0" err="1" smtClean="0">
                <a:solidFill>
                  <a:srgbClr val="FF0000"/>
                </a:solidFill>
                <a:latin typeface="Arabic Typesetting" pitchFamily="66" charset="-78"/>
                <a:cs typeface="Arabic Typesetting" pitchFamily="66" charset="-78"/>
              </a:rPr>
              <a:t>evaluation</a:t>
            </a:r>
            <a:r>
              <a:rPr lang="ar-DZ" b="1" dirty="0" smtClean="0">
                <a:solidFill>
                  <a:srgbClr val="FF0000"/>
                </a:solidFill>
                <a:latin typeface="Arabic Typesetting" pitchFamily="66" charset="-78"/>
                <a:cs typeface="Arabic Typesetting" pitchFamily="66" charset="-78"/>
              </a:rPr>
              <a:t>): </a:t>
            </a:r>
            <a:r>
              <a:rPr lang="ar-DZ" dirty="0" smtClean="0">
                <a:latin typeface="Arabic Typesetting" pitchFamily="66" charset="-78"/>
                <a:cs typeface="Arabic Typesetting" pitchFamily="66" charset="-78"/>
              </a:rPr>
              <a:t>يعتبران من الأسس الجوهرية لضمان الالتزام بأخلاقيات المهنة. فالمساءلة تعني تحمل الفرد أو المؤسسة المسؤولية عن أفعالهم وقراراتهم، بما يضمن الشفافية والنزاهة في الأداء، أما التقييم الدوري فيُعَدُّ أداة للتحقق من مدى تحقيق الأهداف والامتثال للمعايير المهنية والأخلاقية.</a:t>
            </a:r>
          </a:p>
          <a:p>
            <a:pPr marL="514350" indent="-514350" algn="just" rtl="1">
              <a:buFont typeface="Wingdings" pitchFamily="2" charset="2"/>
              <a:buChar char="§"/>
            </a:pPr>
            <a:r>
              <a:rPr lang="ar-DZ" b="1" dirty="0" smtClean="0">
                <a:latin typeface="Arabic Typesetting" pitchFamily="66" charset="-78"/>
                <a:cs typeface="Arabic Typesetting" pitchFamily="66" charset="-78"/>
              </a:rPr>
              <a:t>الالتزام بالمعايير المهنية</a:t>
            </a:r>
            <a:r>
              <a:rPr lang="ar-DZ" dirty="0" smtClean="0">
                <a:latin typeface="Arabic Typesetting" pitchFamily="66" charset="-78"/>
                <a:cs typeface="Arabic Typesetting" pitchFamily="66" charset="-78"/>
              </a:rPr>
              <a:t>:من خلال التقييم الدوري، يتم التأكد من أن الأفراد والمؤسسات يلتزمون بالمعايير الأخلاقية والمهنية المحددة.</a:t>
            </a:r>
          </a:p>
          <a:p>
            <a:pPr marL="514350" indent="-514350" algn="just" rtl="1">
              <a:buFont typeface="Wingdings" pitchFamily="2" charset="2"/>
              <a:buChar char="§"/>
            </a:pPr>
            <a:r>
              <a:rPr lang="ar-DZ" b="1" dirty="0" smtClean="0">
                <a:latin typeface="Arabic Typesetting" pitchFamily="66" charset="-78"/>
                <a:cs typeface="Arabic Typesetting" pitchFamily="66" charset="-78"/>
              </a:rPr>
              <a:t>الوقاية من التجاوزات</a:t>
            </a:r>
            <a:r>
              <a:rPr lang="ar-DZ" dirty="0" smtClean="0">
                <a:latin typeface="Arabic Typesetting" pitchFamily="66" charset="-78"/>
                <a:cs typeface="Arabic Typesetting" pitchFamily="66" charset="-78"/>
              </a:rPr>
              <a:t>:تساهم المساءلة في تقليل فرص إساءة استخدام السلطة أو الموارد، مما يحمي سمعة المهنة والمؤسسات.</a:t>
            </a:r>
          </a:p>
          <a:p>
            <a:pPr marL="514350" indent="-514350" algn="just" rtl="1">
              <a:buFont typeface="Wingdings" pitchFamily="2" charset="2"/>
              <a:buChar char="§"/>
            </a:pPr>
            <a:r>
              <a:rPr lang="ar-DZ" b="1" dirty="0" smtClean="0">
                <a:latin typeface="Arabic Typesetting" pitchFamily="66" charset="-78"/>
                <a:cs typeface="Arabic Typesetting" pitchFamily="66" charset="-78"/>
              </a:rPr>
              <a:t>التدقيق الداخلي والخارجي</a:t>
            </a:r>
            <a:r>
              <a:rPr lang="ar-DZ" dirty="0" smtClean="0">
                <a:latin typeface="Arabic Typesetting" pitchFamily="66" charset="-78"/>
                <a:cs typeface="Arabic Typesetting" pitchFamily="66" charset="-78"/>
              </a:rPr>
              <a:t>: لضمان الامتثال للقوانين والسياسات.</a:t>
            </a:r>
          </a:p>
          <a:p>
            <a:pPr marL="514350" indent="-514350" algn="just" rtl="1">
              <a:buFont typeface="Wingdings" pitchFamily="2" charset="2"/>
              <a:buChar char="§"/>
            </a:pPr>
            <a:r>
              <a:rPr lang="ar-DZ" b="1" dirty="0" smtClean="0">
                <a:latin typeface="Arabic Typesetting" pitchFamily="66" charset="-78"/>
                <a:cs typeface="Arabic Typesetting" pitchFamily="66" charset="-78"/>
              </a:rPr>
              <a:t>التدريب والتطوير المهني:</a:t>
            </a:r>
            <a:r>
              <a:rPr lang="ar-DZ" dirty="0" smtClean="0">
                <a:latin typeface="Arabic Typesetting" pitchFamily="66" charset="-78"/>
                <a:cs typeface="Arabic Typesetting" pitchFamily="66" charset="-78"/>
              </a:rPr>
              <a:t> لضمان تحديث المهارات والمعرفة بما يتماشى مع المعايير الجديدة.</a:t>
            </a:r>
            <a:endParaRPr lang="fr-FR" dirty="0">
              <a:latin typeface="Arabic Typesetting" pitchFamily="66" charset="-78"/>
              <a:cs typeface="Arabic Typesetting" pitchFamily="66" charset="-78"/>
            </a:endParaRPr>
          </a:p>
        </p:txBody>
      </p:sp>
      <p:sp>
        <p:nvSpPr>
          <p:cNvPr id="4" name="Espace réservé du contenu 3"/>
          <p:cNvSpPr>
            <a:spLocks noGrp="1"/>
          </p:cNvSpPr>
          <p:nvPr>
            <p:ph sz="half" idx="2"/>
          </p:nvPr>
        </p:nvSpPr>
        <p:spPr>
          <a:xfrm>
            <a:off x="4648200" y="785794"/>
            <a:ext cx="4210080" cy="5569131"/>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just" rtl="1">
              <a:buNone/>
            </a:pPr>
            <a:r>
              <a:rPr lang="ar-DZ" sz="2800" b="1" dirty="0" smtClean="0">
                <a:solidFill>
                  <a:srgbClr val="FF0000"/>
                </a:solidFill>
                <a:latin typeface="Arabic Typesetting" pitchFamily="66" charset="-78"/>
                <a:cs typeface="Arabic Typesetting" pitchFamily="66" charset="-78"/>
              </a:rPr>
              <a:t>3) إلزامية التطبيق(</a:t>
            </a:r>
            <a:r>
              <a:rPr lang="fr-FR" sz="2800" b="1" dirty="0" err="1" smtClean="0">
                <a:solidFill>
                  <a:srgbClr val="FF0000"/>
                </a:solidFill>
                <a:latin typeface="Arabic Typesetting" pitchFamily="66" charset="-78"/>
                <a:cs typeface="Arabic Typesetting" pitchFamily="66" charset="-78"/>
              </a:rPr>
              <a:t>Mandatory</a:t>
            </a:r>
            <a:r>
              <a:rPr lang="fr-FR" sz="2800" b="1" dirty="0" smtClean="0">
                <a:solidFill>
                  <a:srgbClr val="FF0000"/>
                </a:solidFill>
                <a:latin typeface="Arabic Typesetting" pitchFamily="66" charset="-78"/>
                <a:cs typeface="Arabic Typesetting" pitchFamily="66" charset="-78"/>
              </a:rPr>
              <a:t> application</a:t>
            </a:r>
            <a:r>
              <a:rPr lang="ar-DZ" sz="2800" b="1" dirty="0" smtClean="0">
                <a:solidFill>
                  <a:srgbClr val="FF0000"/>
                </a:solidFill>
                <a:latin typeface="Arabic Typesetting" pitchFamily="66" charset="-78"/>
                <a:cs typeface="Arabic Typesetting" pitchFamily="66" charset="-78"/>
              </a:rPr>
              <a:t>) </a:t>
            </a:r>
            <a:r>
              <a:rPr lang="ar-DZ" sz="2800" dirty="0" smtClean="0">
                <a:latin typeface="Arabic Typesetting" pitchFamily="66" charset="-78"/>
                <a:cs typeface="Arabic Typesetting" pitchFamily="66" charset="-78"/>
              </a:rPr>
              <a:t>: </a:t>
            </a:r>
          </a:p>
          <a:p>
            <a:pPr algn="just" rtl="1">
              <a:buNone/>
            </a:pPr>
            <a:r>
              <a:rPr lang="ar-DZ" sz="2800" dirty="0" smtClean="0">
                <a:latin typeface="Arabic Typesetting" pitchFamily="66" charset="-78"/>
                <a:cs typeface="Arabic Typesetting" pitchFamily="66" charset="-78"/>
              </a:rPr>
              <a:t>تعني أن الالتزام بالأخلاقيات المهنية لا يكون خيارًا بل هو شرط أساسي وملزم لممارسة المهنة بطريقة صحيحة </a:t>
            </a:r>
            <a:r>
              <a:rPr lang="ar-DZ" sz="2800" dirty="0" err="1" smtClean="0">
                <a:latin typeface="Arabic Typesetting" pitchFamily="66" charset="-78"/>
                <a:cs typeface="Arabic Typesetting" pitchFamily="66" charset="-78"/>
              </a:rPr>
              <a:t>ومسؤولة</a:t>
            </a:r>
            <a:r>
              <a:rPr lang="ar-DZ" sz="2800" dirty="0" smtClean="0">
                <a:latin typeface="Arabic Typesetting" pitchFamily="66" charset="-78"/>
                <a:cs typeface="Arabic Typesetting" pitchFamily="66" charset="-78"/>
              </a:rPr>
              <a:t>.</a:t>
            </a:r>
          </a:p>
          <a:p>
            <a:pPr marL="514350" indent="-514350" algn="just" rtl="1">
              <a:buFont typeface="Wingdings" pitchFamily="2" charset="2"/>
              <a:buChar char="§"/>
            </a:pPr>
            <a:r>
              <a:rPr lang="ar-DZ" sz="2800" b="1" dirty="0" smtClean="0">
                <a:latin typeface="Arabic Typesetting" pitchFamily="66" charset="-78"/>
                <a:cs typeface="Arabic Typesetting" pitchFamily="66" charset="-78"/>
              </a:rPr>
              <a:t>حماية المصلحة العامة</a:t>
            </a:r>
            <a:r>
              <a:rPr lang="ar-DZ" sz="2800" dirty="0" smtClean="0">
                <a:latin typeface="Arabic Typesetting" pitchFamily="66" charset="-78"/>
                <a:cs typeface="Arabic Typesetting" pitchFamily="66" charset="-78"/>
              </a:rPr>
              <a:t>: تضمن الالتزام بالأخلاقيات المهنية حماية حقوق الأفراد والمجتمع.</a:t>
            </a:r>
          </a:p>
          <a:p>
            <a:pPr marL="514350" indent="-514350" algn="just" rtl="1">
              <a:buFont typeface="Wingdings" pitchFamily="2" charset="2"/>
              <a:buChar char="§"/>
            </a:pPr>
            <a:r>
              <a:rPr lang="ar-DZ" sz="2800" b="1" dirty="0" smtClean="0">
                <a:latin typeface="Arabic Typesetting" pitchFamily="66" charset="-78"/>
                <a:cs typeface="Arabic Typesetting" pitchFamily="66" charset="-78"/>
              </a:rPr>
              <a:t>رفع </a:t>
            </a:r>
            <a:r>
              <a:rPr lang="ar-DZ" sz="2800" b="1" dirty="0" smtClean="0">
                <a:latin typeface="Arabic Typesetting" pitchFamily="66" charset="-78"/>
                <a:cs typeface="Arabic Typesetting" pitchFamily="66" charset="-78"/>
              </a:rPr>
              <a:t>جودة الأداء</a:t>
            </a:r>
            <a:r>
              <a:rPr lang="ar-DZ" sz="2800" dirty="0" smtClean="0">
                <a:latin typeface="Arabic Typesetting" pitchFamily="66" charset="-78"/>
                <a:cs typeface="Arabic Typesetting" pitchFamily="66" charset="-78"/>
              </a:rPr>
              <a:t>: يضمن التزام الممارسين بمعايير مهنية عالية.</a:t>
            </a:r>
          </a:p>
          <a:p>
            <a:pPr marL="514350" indent="-514350" algn="just" rtl="1">
              <a:buFont typeface="Wingdings" pitchFamily="2" charset="2"/>
              <a:buChar char="§"/>
            </a:pPr>
            <a:r>
              <a:rPr lang="ar-DZ" sz="2800" b="1" dirty="0" smtClean="0">
                <a:latin typeface="Arabic Typesetting" pitchFamily="66" charset="-78"/>
                <a:cs typeface="Arabic Typesetting" pitchFamily="66" charset="-78"/>
              </a:rPr>
              <a:t>تعزيز الثقة: </a:t>
            </a:r>
            <a:r>
              <a:rPr lang="ar-DZ" sz="2800" dirty="0" smtClean="0">
                <a:latin typeface="Arabic Typesetting" pitchFamily="66" charset="-78"/>
                <a:cs typeface="Arabic Typesetting" pitchFamily="66" charset="-78"/>
              </a:rPr>
              <a:t>الالتزام بالأخلاقيات يعزز الثقة بين المهنيين والعملاء أو المستفيدين.</a:t>
            </a:r>
          </a:p>
          <a:p>
            <a:pPr marL="514350" indent="-514350" algn="just" rtl="1">
              <a:buNone/>
            </a:pPr>
            <a:r>
              <a:rPr lang="ar-DZ" sz="2800" dirty="0" smtClean="0">
                <a:latin typeface="Arabic Typesetting" pitchFamily="66" charset="-78"/>
                <a:cs typeface="Arabic Typesetting" pitchFamily="66" charset="-78"/>
              </a:rPr>
              <a:t>أمثلة :</a:t>
            </a:r>
          </a:p>
          <a:p>
            <a:pPr marL="514350" indent="-514350" algn="just" rtl="1">
              <a:buFont typeface="Courier New" pitchFamily="49" charset="0"/>
              <a:buChar char="o"/>
            </a:pPr>
            <a:r>
              <a:rPr lang="ar-DZ" sz="2800" b="1" dirty="0" smtClean="0">
                <a:latin typeface="Arabic Typesetting" pitchFamily="66" charset="-78"/>
                <a:cs typeface="Arabic Typesetting" pitchFamily="66" charset="-78"/>
              </a:rPr>
              <a:t>في مهنة الطب</a:t>
            </a:r>
            <a:r>
              <a:rPr lang="ar-DZ" sz="2800" dirty="0" smtClean="0">
                <a:latin typeface="Arabic Typesetting" pitchFamily="66" charset="-78"/>
                <a:cs typeface="Arabic Typesetting" pitchFamily="66" charset="-78"/>
              </a:rPr>
              <a:t>: يجب الالتزام بقَسم </a:t>
            </a:r>
            <a:r>
              <a:rPr lang="ar-DZ" sz="2800" dirty="0" err="1" smtClean="0">
                <a:latin typeface="Arabic Typesetting" pitchFamily="66" charset="-78"/>
                <a:cs typeface="Arabic Typesetting" pitchFamily="66" charset="-78"/>
              </a:rPr>
              <a:t>أبقراط</a:t>
            </a:r>
            <a:r>
              <a:rPr lang="ar-DZ" sz="2800" dirty="0" smtClean="0">
                <a:latin typeface="Arabic Typesetting" pitchFamily="66" charset="-78"/>
                <a:cs typeface="Arabic Typesetting" pitchFamily="66" charset="-78"/>
              </a:rPr>
              <a:t> وضمان السرية والاحترام.</a:t>
            </a:r>
          </a:p>
          <a:p>
            <a:pPr marL="514350" indent="-514350" algn="just" rtl="1">
              <a:buFont typeface="Courier New" pitchFamily="49" charset="0"/>
              <a:buChar char="o"/>
            </a:pPr>
            <a:r>
              <a:rPr lang="ar-DZ" sz="2800" b="1" dirty="0" smtClean="0">
                <a:latin typeface="Arabic Typesetting" pitchFamily="66" charset="-78"/>
                <a:cs typeface="Arabic Typesetting" pitchFamily="66" charset="-78"/>
              </a:rPr>
              <a:t>في مهنة المحاماة</a:t>
            </a:r>
            <a:r>
              <a:rPr lang="ar-DZ" sz="2800" dirty="0" smtClean="0">
                <a:latin typeface="Arabic Typesetting" pitchFamily="66" charset="-78"/>
                <a:cs typeface="Arabic Typesetting" pitchFamily="66" charset="-78"/>
              </a:rPr>
              <a:t>: الالتزام بالدفاع عن العدالة والسرية المهنية.</a:t>
            </a:r>
            <a:endParaRPr lang="fr-FR" sz="2800" dirty="0">
              <a:latin typeface="Arabic Typesetting" pitchFamily="66" charset="-78"/>
              <a:cs typeface="Arabic Typesetting" pitchFamily="66"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500034" y="500042"/>
            <a:ext cx="8229600" cy="857256"/>
          </a:xfrm>
        </p:spPr>
        <p:style>
          <a:lnRef idx="1">
            <a:schemeClr val="accent3"/>
          </a:lnRef>
          <a:fillRef idx="2">
            <a:schemeClr val="accent3"/>
          </a:fillRef>
          <a:effectRef idx="1">
            <a:schemeClr val="accent3"/>
          </a:effectRef>
          <a:fontRef idx="minor">
            <a:schemeClr val="dk1"/>
          </a:fontRef>
        </p:style>
        <p:txBody>
          <a:bodyPr>
            <a:normAutofit/>
          </a:bodyPr>
          <a:lstStyle/>
          <a:p>
            <a:pPr algn="just" rtl="1"/>
            <a:r>
              <a:rPr lang="ar-DZ" sz="3600" b="1" dirty="0" smtClean="0">
                <a:solidFill>
                  <a:srgbClr val="FF0000"/>
                </a:solidFill>
                <a:latin typeface="Arabic Typesetting" pitchFamily="66" charset="-78"/>
                <a:cs typeface="Arabic Typesetting" pitchFamily="66" charset="-78"/>
              </a:rPr>
              <a:t>مصطلحات باللغة الانجليزية</a:t>
            </a:r>
            <a:endParaRPr lang="fr-FR" sz="3600" b="1" dirty="0">
              <a:solidFill>
                <a:srgbClr val="FF0000"/>
              </a:solidFill>
              <a:latin typeface="Arabic Typesetting" pitchFamily="66" charset="-78"/>
              <a:cs typeface="Arabic Typesetting" pitchFamily="66" charset="-78"/>
            </a:endParaRPr>
          </a:p>
        </p:txBody>
      </p:sp>
      <p:sp>
        <p:nvSpPr>
          <p:cNvPr id="6" name="Espace réservé du contenu 5"/>
          <p:cNvSpPr>
            <a:spLocks noGrp="1"/>
          </p:cNvSpPr>
          <p:nvPr>
            <p:ph sz="half" idx="1"/>
          </p:nvPr>
        </p:nvSpPr>
        <p:spPr>
          <a:xfrm>
            <a:off x="214282" y="1500174"/>
            <a:ext cx="4281518" cy="4854751"/>
          </a:xfrm>
        </p:spPr>
        <p:style>
          <a:lnRef idx="1">
            <a:schemeClr val="accent3"/>
          </a:lnRef>
          <a:fillRef idx="2">
            <a:schemeClr val="accent3"/>
          </a:fillRef>
          <a:effectRef idx="1">
            <a:schemeClr val="accent3"/>
          </a:effectRef>
          <a:fontRef idx="minor">
            <a:schemeClr val="dk1"/>
          </a:fontRef>
        </p:style>
        <p:txBody>
          <a:bodyPr/>
          <a:lstStyle/>
          <a:p>
            <a:pPr algn="just" rtl="1"/>
            <a:r>
              <a:rPr lang="ar-DZ" dirty="0" smtClean="0">
                <a:latin typeface="Arabic Typesetting" pitchFamily="66" charset="-78"/>
                <a:cs typeface="Arabic Typesetting" pitchFamily="66" charset="-78"/>
              </a:rPr>
              <a:t>اللوائح </a:t>
            </a:r>
            <a:r>
              <a:rPr lang="ar-DZ" dirty="0" smtClean="0">
                <a:latin typeface="Arabic Typesetting" pitchFamily="66" charset="-78"/>
                <a:cs typeface="Arabic Typesetting" pitchFamily="66" charset="-78"/>
              </a:rPr>
              <a:t>الداخلية ------ </a:t>
            </a:r>
            <a:r>
              <a:rPr lang="fr-FR" dirty="0" err="1" smtClean="0">
                <a:latin typeface="Arabic Typesetting" pitchFamily="66" charset="-78"/>
                <a:cs typeface="Arabic Typesetting" pitchFamily="66" charset="-78"/>
              </a:rPr>
              <a:t>Internal</a:t>
            </a:r>
            <a:r>
              <a:rPr lang="fr-FR" dirty="0" smtClean="0">
                <a:latin typeface="Arabic Typesetting" pitchFamily="66" charset="-78"/>
                <a:cs typeface="Arabic Typesetting" pitchFamily="66" charset="-78"/>
              </a:rPr>
              <a:t> </a:t>
            </a:r>
            <a:r>
              <a:rPr lang="fr-FR" dirty="0" err="1" smtClean="0">
                <a:latin typeface="Arabic Typesetting" pitchFamily="66" charset="-78"/>
                <a:cs typeface="Arabic Typesetting" pitchFamily="66" charset="-78"/>
              </a:rPr>
              <a:t>regulations</a:t>
            </a:r>
            <a:endParaRPr lang="ar-DZ" dirty="0" smtClean="0">
              <a:latin typeface="Arabic Typesetting" pitchFamily="66" charset="-78"/>
              <a:cs typeface="Arabic Typesetting" pitchFamily="66" charset="-78"/>
            </a:endParaRPr>
          </a:p>
          <a:p>
            <a:pPr algn="just" rtl="1"/>
            <a:r>
              <a:rPr lang="ar-DZ" dirty="0" err="1" smtClean="0">
                <a:latin typeface="Arabic Typesetting" pitchFamily="66" charset="-78"/>
                <a:cs typeface="Arabic Typesetting" pitchFamily="66" charset="-78"/>
              </a:rPr>
              <a:t>الإمتثال</a:t>
            </a:r>
            <a:r>
              <a:rPr lang="ar-DZ" dirty="0" smtClean="0">
                <a:latin typeface="Arabic Typesetting" pitchFamily="66" charset="-78"/>
                <a:cs typeface="Arabic Typesetting" pitchFamily="66" charset="-78"/>
              </a:rPr>
              <a:t> </a:t>
            </a:r>
            <a:r>
              <a:rPr lang="ar-DZ" dirty="0" smtClean="0">
                <a:latin typeface="Arabic Typesetting" pitchFamily="66" charset="-78"/>
                <a:cs typeface="Arabic Typesetting" pitchFamily="66" charset="-78"/>
              </a:rPr>
              <a:t>للقوانين---</a:t>
            </a:r>
            <a:r>
              <a:rPr lang="fr-FR" dirty="0" err="1" smtClean="0">
                <a:latin typeface="Arabic Typesetting" pitchFamily="66" charset="-78"/>
                <a:cs typeface="Arabic Typesetting" pitchFamily="66" charset="-78"/>
              </a:rPr>
              <a:t>Compliance</a:t>
            </a:r>
            <a:r>
              <a:rPr lang="fr-FR" dirty="0" smtClean="0">
                <a:latin typeface="Arabic Typesetting" pitchFamily="66" charset="-78"/>
                <a:cs typeface="Arabic Typesetting" pitchFamily="66" charset="-78"/>
              </a:rPr>
              <a:t> </a:t>
            </a:r>
            <a:r>
              <a:rPr lang="fr-FR" dirty="0" err="1" smtClean="0">
                <a:latin typeface="Arabic Typesetting" pitchFamily="66" charset="-78"/>
                <a:cs typeface="Arabic Typesetting" pitchFamily="66" charset="-78"/>
              </a:rPr>
              <a:t>with</a:t>
            </a:r>
            <a:r>
              <a:rPr lang="fr-FR" dirty="0" smtClean="0">
                <a:latin typeface="Arabic Typesetting" pitchFamily="66" charset="-78"/>
                <a:cs typeface="Arabic Typesetting" pitchFamily="66" charset="-78"/>
              </a:rPr>
              <a:t> the </a:t>
            </a:r>
            <a:r>
              <a:rPr lang="fr-FR" dirty="0" err="1" smtClean="0">
                <a:latin typeface="Arabic Typesetting" pitchFamily="66" charset="-78"/>
                <a:cs typeface="Arabic Typesetting" pitchFamily="66" charset="-78"/>
              </a:rPr>
              <a:t>laws</a:t>
            </a:r>
            <a:endParaRPr lang="fr-FR" dirty="0" smtClean="0">
              <a:latin typeface="Arabic Typesetting" pitchFamily="66" charset="-78"/>
              <a:cs typeface="Arabic Typesetting" pitchFamily="66" charset="-78"/>
            </a:endParaRPr>
          </a:p>
          <a:p>
            <a:pPr algn="just" rtl="1"/>
            <a:r>
              <a:rPr lang="ar-DZ" dirty="0" smtClean="0">
                <a:latin typeface="Arabic Typesetting" pitchFamily="66" charset="-78"/>
                <a:cs typeface="Arabic Typesetting" pitchFamily="66" charset="-78"/>
              </a:rPr>
              <a:t>عواقب </a:t>
            </a:r>
            <a:r>
              <a:rPr lang="ar-DZ" dirty="0" smtClean="0">
                <a:latin typeface="Arabic Typesetting" pitchFamily="66" charset="-78"/>
                <a:cs typeface="Arabic Typesetting" pitchFamily="66" charset="-78"/>
              </a:rPr>
              <a:t>قانونية</a:t>
            </a:r>
            <a:r>
              <a:rPr lang="fr-FR" dirty="0" smtClean="0">
                <a:latin typeface="Arabic Typesetting" pitchFamily="66" charset="-78"/>
                <a:cs typeface="Arabic Typesetting" pitchFamily="66" charset="-78"/>
              </a:rPr>
              <a:t> </a:t>
            </a:r>
            <a:r>
              <a:rPr lang="fr-FR" dirty="0" err="1" smtClean="0">
                <a:latin typeface="Arabic Typesetting" pitchFamily="66" charset="-78"/>
                <a:cs typeface="Arabic Typesetting" pitchFamily="66" charset="-78"/>
              </a:rPr>
              <a:t>Legal</a:t>
            </a:r>
            <a:r>
              <a:rPr lang="fr-FR" dirty="0" smtClean="0">
                <a:latin typeface="Arabic Typesetting" pitchFamily="66" charset="-78"/>
                <a:cs typeface="Arabic Typesetting" pitchFamily="66" charset="-78"/>
              </a:rPr>
              <a:t> </a:t>
            </a:r>
            <a:r>
              <a:rPr lang="fr-FR" dirty="0" err="1" smtClean="0">
                <a:latin typeface="Arabic Typesetting" pitchFamily="66" charset="-78"/>
                <a:cs typeface="Arabic Typesetting" pitchFamily="66" charset="-78"/>
              </a:rPr>
              <a:t>consequences</a:t>
            </a:r>
            <a:r>
              <a:rPr lang="fr-FR" dirty="0" smtClean="0">
                <a:latin typeface="Arabic Typesetting" pitchFamily="66" charset="-78"/>
                <a:cs typeface="Arabic Typesetting" pitchFamily="66" charset="-78"/>
              </a:rPr>
              <a:t>  ------ </a:t>
            </a:r>
          </a:p>
          <a:p>
            <a:pPr algn="just" rtl="1"/>
            <a:r>
              <a:rPr lang="ar-DZ" dirty="0" smtClean="0">
                <a:latin typeface="Arabic Typesetting" pitchFamily="66" charset="-78"/>
                <a:cs typeface="Arabic Typesetting" pitchFamily="66" charset="-78"/>
              </a:rPr>
              <a:t>بيئة </a:t>
            </a:r>
            <a:r>
              <a:rPr lang="ar-DZ" dirty="0" smtClean="0">
                <a:latin typeface="Arabic Typesetting" pitchFamily="66" charset="-78"/>
                <a:cs typeface="Arabic Typesetting" pitchFamily="66" charset="-78"/>
              </a:rPr>
              <a:t>العمل</a:t>
            </a:r>
            <a:r>
              <a:rPr lang="fr-FR" dirty="0" smtClean="0">
                <a:latin typeface="Arabic Typesetting" pitchFamily="66" charset="-78"/>
                <a:cs typeface="Arabic Typesetting" pitchFamily="66" charset="-78"/>
              </a:rPr>
              <a:t> </a:t>
            </a:r>
            <a:r>
              <a:rPr lang="ar-DZ" dirty="0" smtClean="0">
                <a:latin typeface="Arabic Typesetting" pitchFamily="66" charset="-78"/>
                <a:cs typeface="Arabic Typesetting" pitchFamily="66" charset="-78"/>
              </a:rPr>
              <a:t>  ------</a:t>
            </a:r>
            <a:r>
              <a:rPr lang="fr-FR" dirty="0" smtClean="0">
                <a:latin typeface="Arabic Typesetting" pitchFamily="66" charset="-78"/>
                <a:cs typeface="Arabic Typesetting" pitchFamily="66" charset="-78"/>
              </a:rPr>
              <a:t> </a:t>
            </a:r>
            <a:r>
              <a:rPr lang="fr-FR" dirty="0" err="1" smtClean="0">
                <a:latin typeface="Arabic Typesetting" pitchFamily="66" charset="-78"/>
                <a:cs typeface="Arabic Typesetting" pitchFamily="66" charset="-78"/>
              </a:rPr>
              <a:t>Work</a:t>
            </a:r>
            <a:r>
              <a:rPr lang="fr-FR" dirty="0" smtClean="0">
                <a:latin typeface="Arabic Typesetting" pitchFamily="66" charset="-78"/>
                <a:cs typeface="Arabic Typesetting" pitchFamily="66" charset="-78"/>
              </a:rPr>
              <a:t> </a:t>
            </a:r>
            <a:r>
              <a:rPr lang="fr-FR" dirty="0" err="1" smtClean="0">
                <a:latin typeface="Arabic Typesetting" pitchFamily="66" charset="-78"/>
                <a:cs typeface="Arabic Typesetting" pitchFamily="66" charset="-78"/>
              </a:rPr>
              <a:t>environment</a:t>
            </a:r>
            <a:endParaRPr lang="ar-DZ" dirty="0" smtClean="0">
              <a:latin typeface="Arabic Typesetting" pitchFamily="66" charset="-78"/>
              <a:cs typeface="Arabic Typesetting" pitchFamily="66" charset="-78"/>
            </a:endParaRPr>
          </a:p>
          <a:p>
            <a:pPr algn="just" rtl="1"/>
            <a:r>
              <a:rPr lang="ar-DZ" sz="2000" dirty="0" smtClean="0">
                <a:latin typeface="Arabic Typesetting" pitchFamily="66" charset="-78"/>
                <a:cs typeface="Arabic Typesetting" pitchFamily="66" charset="-78"/>
              </a:rPr>
              <a:t>حماية المصلحة </a:t>
            </a:r>
            <a:r>
              <a:rPr lang="ar-DZ" sz="2000" dirty="0" smtClean="0">
                <a:latin typeface="Arabic Typesetting" pitchFamily="66" charset="-78"/>
                <a:cs typeface="Arabic Typesetting" pitchFamily="66" charset="-78"/>
              </a:rPr>
              <a:t>العامة ----</a:t>
            </a:r>
            <a:r>
              <a:rPr lang="fr-FR" sz="2000" dirty="0" smtClean="0">
                <a:latin typeface="Arabic Typesetting" pitchFamily="66" charset="-78"/>
                <a:cs typeface="Arabic Typesetting" pitchFamily="66" charset="-78"/>
              </a:rPr>
              <a:t> </a:t>
            </a:r>
            <a:r>
              <a:rPr lang="fr-FR" sz="2000" dirty="0" err="1" smtClean="0">
                <a:latin typeface="Arabic Typesetting" pitchFamily="66" charset="-78"/>
                <a:cs typeface="Arabic Typesetting" pitchFamily="66" charset="-78"/>
              </a:rPr>
              <a:t>Protecting</a:t>
            </a:r>
            <a:r>
              <a:rPr lang="fr-FR" sz="2000" dirty="0" smtClean="0">
                <a:latin typeface="Arabic Typesetting" pitchFamily="66" charset="-78"/>
                <a:cs typeface="Arabic Typesetting" pitchFamily="66" charset="-78"/>
              </a:rPr>
              <a:t> the public </a:t>
            </a:r>
            <a:r>
              <a:rPr lang="fr-FR" sz="2000" dirty="0" err="1" smtClean="0">
                <a:latin typeface="Arabic Typesetting" pitchFamily="66" charset="-78"/>
                <a:cs typeface="Arabic Typesetting" pitchFamily="66" charset="-78"/>
              </a:rPr>
              <a:t>inter</a:t>
            </a:r>
            <a:r>
              <a:rPr lang="fr-FR" sz="2000" b="1" dirty="0" err="1" smtClean="0">
                <a:latin typeface="Arabic Typesetting" pitchFamily="66" charset="-78"/>
                <a:cs typeface="Arabic Typesetting" pitchFamily="66" charset="-78"/>
              </a:rPr>
              <a:t>est</a:t>
            </a:r>
            <a:endParaRPr lang="ar-DZ" sz="2000" b="1" dirty="0" smtClean="0">
              <a:latin typeface="Arabic Typesetting" pitchFamily="66" charset="-78"/>
              <a:cs typeface="Arabic Typesetting" pitchFamily="66" charset="-78"/>
            </a:endParaRPr>
          </a:p>
          <a:p>
            <a:pPr algn="just" rtl="1"/>
            <a:r>
              <a:rPr lang="ar-DZ" sz="2800" dirty="0" smtClean="0">
                <a:latin typeface="Arabic Typesetting" pitchFamily="66" charset="-78"/>
                <a:cs typeface="Arabic Typesetting" pitchFamily="66" charset="-78"/>
              </a:rPr>
              <a:t>جودة </a:t>
            </a:r>
            <a:r>
              <a:rPr lang="ar-DZ" sz="2800" dirty="0" smtClean="0">
                <a:latin typeface="Arabic Typesetting" pitchFamily="66" charset="-78"/>
                <a:cs typeface="Arabic Typesetting" pitchFamily="66" charset="-78"/>
              </a:rPr>
              <a:t>الأداء ------ </a:t>
            </a:r>
            <a:r>
              <a:rPr lang="fr-FR" sz="2800" dirty="0" err="1" smtClean="0">
                <a:latin typeface="Arabic Typesetting" pitchFamily="66" charset="-78"/>
                <a:cs typeface="Arabic Typesetting" pitchFamily="66" charset="-78"/>
              </a:rPr>
              <a:t>Quality</a:t>
            </a:r>
            <a:r>
              <a:rPr lang="fr-FR" sz="2800" dirty="0" smtClean="0">
                <a:latin typeface="Arabic Typesetting" pitchFamily="66" charset="-78"/>
                <a:cs typeface="Arabic Typesetting" pitchFamily="66" charset="-78"/>
              </a:rPr>
              <a:t> </a:t>
            </a:r>
            <a:r>
              <a:rPr lang="fr-FR" sz="2800" dirty="0" smtClean="0">
                <a:latin typeface="Arabic Typesetting" pitchFamily="66" charset="-78"/>
                <a:cs typeface="Arabic Typesetting" pitchFamily="66" charset="-78"/>
              </a:rPr>
              <a:t>performance</a:t>
            </a:r>
            <a:endParaRPr lang="ar-DZ" sz="2800" dirty="0" smtClean="0">
              <a:latin typeface="Arabic Typesetting" pitchFamily="66" charset="-78"/>
              <a:cs typeface="Arabic Typesetting" pitchFamily="66" charset="-78"/>
            </a:endParaRPr>
          </a:p>
          <a:p>
            <a:pPr algn="just" rtl="1"/>
            <a:r>
              <a:rPr lang="ar-DZ" sz="2800" dirty="0" smtClean="0">
                <a:latin typeface="Arabic Typesetting" pitchFamily="66" charset="-78"/>
                <a:cs typeface="Arabic Typesetting" pitchFamily="66" charset="-78"/>
              </a:rPr>
              <a:t>التدقيق الداخلي </a:t>
            </a:r>
            <a:r>
              <a:rPr lang="ar-DZ" sz="2800" dirty="0" smtClean="0">
                <a:latin typeface="Arabic Typesetting" pitchFamily="66" charset="-78"/>
                <a:cs typeface="Arabic Typesetting" pitchFamily="66" charset="-78"/>
              </a:rPr>
              <a:t>والخارجي----</a:t>
            </a:r>
            <a:r>
              <a:rPr lang="fr-FR" sz="2800" dirty="0" smtClean="0">
                <a:latin typeface="Arabic Typesetting" pitchFamily="66" charset="-78"/>
                <a:cs typeface="Arabic Typesetting" pitchFamily="66" charset="-78"/>
              </a:rPr>
              <a:t> </a:t>
            </a:r>
            <a:r>
              <a:rPr lang="fr-FR" sz="2800" dirty="0" err="1" smtClean="0">
                <a:latin typeface="Arabic Typesetting" pitchFamily="66" charset="-78"/>
                <a:cs typeface="Arabic Typesetting" pitchFamily="66" charset="-78"/>
              </a:rPr>
              <a:t>Internal</a:t>
            </a:r>
            <a:r>
              <a:rPr lang="fr-FR" sz="2800" dirty="0" smtClean="0">
                <a:latin typeface="Arabic Typesetting" pitchFamily="66" charset="-78"/>
                <a:cs typeface="Arabic Typesetting" pitchFamily="66" charset="-78"/>
              </a:rPr>
              <a:t> and </a:t>
            </a:r>
            <a:r>
              <a:rPr lang="fr-FR" sz="2800" dirty="0" err="1" smtClean="0">
                <a:latin typeface="Arabic Typesetting" pitchFamily="66" charset="-78"/>
                <a:cs typeface="Arabic Typesetting" pitchFamily="66" charset="-78"/>
              </a:rPr>
              <a:t>External</a:t>
            </a:r>
            <a:r>
              <a:rPr lang="fr-FR" sz="2800" dirty="0" smtClean="0">
                <a:latin typeface="Arabic Typesetting" pitchFamily="66" charset="-78"/>
                <a:cs typeface="Arabic Typesetting" pitchFamily="66" charset="-78"/>
              </a:rPr>
              <a:t> </a:t>
            </a:r>
            <a:r>
              <a:rPr lang="fr-FR" sz="2800" dirty="0" smtClean="0">
                <a:latin typeface="Arabic Typesetting" pitchFamily="66" charset="-78"/>
                <a:cs typeface="Arabic Typesetting" pitchFamily="66" charset="-78"/>
              </a:rPr>
              <a:t>Audit</a:t>
            </a:r>
            <a:endParaRPr lang="ar-DZ" sz="2800" dirty="0" smtClean="0">
              <a:latin typeface="Arabic Typesetting" pitchFamily="66" charset="-78"/>
              <a:cs typeface="Arabic Typesetting" pitchFamily="66" charset="-78"/>
            </a:endParaRPr>
          </a:p>
          <a:p>
            <a:pPr algn="just" rtl="1"/>
            <a:r>
              <a:rPr lang="ar-DZ" sz="2800" dirty="0" smtClean="0">
                <a:latin typeface="Arabic Typesetting" pitchFamily="66" charset="-78"/>
                <a:cs typeface="Arabic Typesetting" pitchFamily="66" charset="-78"/>
              </a:rPr>
              <a:t>التدريب والتطوير </a:t>
            </a:r>
            <a:r>
              <a:rPr lang="ar-DZ" sz="2800" dirty="0" smtClean="0">
                <a:latin typeface="Arabic Typesetting" pitchFamily="66" charset="-78"/>
                <a:cs typeface="Arabic Typesetting" pitchFamily="66" charset="-78"/>
              </a:rPr>
              <a:t>المهني-----</a:t>
            </a:r>
            <a:r>
              <a:rPr lang="fr-FR" sz="2800" dirty="0" smtClean="0">
                <a:latin typeface="Arabic Typesetting" pitchFamily="66" charset="-78"/>
                <a:cs typeface="Arabic Typesetting" pitchFamily="66" charset="-78"/>
              </a:rPr>
              <a:t> Training and Professional </a:t>
            </a:r>
            <a:r>
              <a:rPr lang="fr-FR" sz="2800" dirty="0" err="1" smtClean="0">
                <a:latin typeface="Arabic Typesetting" pitchFamily="66" charset="-78"/>
                <a:cs typeface="Arabic Typesetting" pitchFamily="66" charset="-78"/>
              </a:rPr>
              <a:t>Development</a:t>
            </a:r>
            <a:endParaRPr lang="fr-FR" sz="2800" dirty="0">
              <a:latin typeface="Arabic Typesetting" pitchFamily="66" charset="-78"/>
              <a:cs typeface="Arabic Typesetting" pitchFamily="66" charset="-78"/>
            </a:endParaRPr>
          </a:p>
        </p:txBody>
      </p:sp>
      <p:sp>
        <p:nvSpPr>
          <p:cNvPr id="7" name="Espace réservé du contenu 6"/>
          <p:cNvSpPr>
            <a:spLocks noGrp="1"/>
          </p:cNvSpPr>
          <p:nvPr>
            <p:ph sz="half" idx="2"/>
          </p:nvPr>
        </p:nvSpPr>
        <p:spPr>
          <a:xfrm>
            <a:off x="4648200" y="1500174"/>
            <a:ext cx="4210080" cy="4854751"/>
          </a:xfrm>
        </p:spPr>
        <p:style>
          <a:lnRef idx="1">
            <a:schemeClr val="accent3"/>
          </a:lnRef>
          <a:fillRef idx="2">
            <a:schemeClr val="accent3"/>
          </a:fillRef>
          <a:effectRef idx="1">
            <a:schemeClr val="accent3"/>
          </a:effectRef>
          <a:fontRef idx="minor">
            <a:schemeClr val="dk1"/>
          </a:fontRef>
        </p:style>
        <p:txBody>
          <a:bodyPr/>
          <a:lstStyle/>
          <a:p>
            <a:pPr algn="r" rtl="1"/>
            <a:r>
              <a:rPr lang="ar-DZ" dirty="0" smtClean="0">
                <a:latin typeface="Arabic Typesetting" pitchFamily="66" charset="-78"/>
                <a:cs typeface="Arabic Typesetting" pitchFamily="66" charset="-78"/>
              </a:rPr>
              <a:t>التعاملات المهنية-</a:t>
            </a:r>
            <a:r>
              <a:rPr lang="ar-DZ" sz="2000" dirty="0" smtClean="0">
                <a:latin typeface="Arabic Typesetting" pitchFamily="66" charset="-78"/>
                <a:cs typeface="Arabic Typesetting" pitchFamily="66" charset="-78"/>
              </a:rPr>
              <a:t>-----</a:t>
            </a:r>
            <a:r>
              <a:rPr lang="fr-FR" sz="2000" dirty="0" smtClean="0">
                <a:latin typeface="Arabic Typesetting" pitchFamily="66" charset="-78"/>
                <a:cs typeface="Arabic Typesetting" pitchFamily="66" charset="-78"/>
              </a:rPr>
              <a:t> Professional interactions</a:t>
            </a:r>
            <a:endParaRPr lang="ar-DZ" sz="2000" dirty="0" smtClean="0">
              <a:latin typeface="Arabic Typesetting" pitchFamily="66" charset="-78"/>
              <a:cs typeface="Arabic Typesetting" pitchFamily="66" charset="-78"/>
            </a:endParaRPr>
          </a:p>
          <a:p>
            <a:pPr algn="r" rtl="1"/>
            <a:r>
              <a:rPr lang="ar-DZ" sz="2400" dirty="0" smtClean="0">
                <a:latin typeface="Arabic Typesetting" pitchFamily="66" charset="-78"/>
                <a:cs typeface="Arabic Typesetting" pitchFamily="66" charset="-78"/>
              </a:rPr>
              <a:t>المصداقية والنزاهة ------</a:t>
            </a:r>
            <a:r>
              <a:rPr lang="fr-FR" sz="2400" dirty="0" smtClean="0">
                <a:latin typeface="Arabic Typesetting" pitchFamily="66" charset="-78"/>
                <a:cs typeface="Arabic Typesetting" pitchFamily="66" charset="-78"/>
              </a:rPr>
              <a:t> </a:t>
            </a:r>
            <a:r>
              <a:rPr lang="fr-FR" sz="2400" dirty="0" err="1" smtClean="0">
                <a:latin typeface="Arabic Typesetting" pitchFamily="66" charset="-78"/>
                <a:cs typeface="Arabic Typesetting" pitchFamily="66" charset="-78"/>
              </a:rPr>
              <a:t>Credibility</a:t>
            </a:r>
            <a:r>
              <a:rPr lang="fr-FR" sz="2400" dirty="0" smtClean="0">
                <a:latin typeface="Arabic Typesetting" pitchFamily="66" charset="-78"/>
                <a:cs typeface="Arabic Typesetting" pitchFamily="66" charset="-78"/>
              </a:rPr>
              <a:t> and </a:t>
            </a:r>
            <a:r>
              <a:rPr lang="fr-FR" sz="2400" dirty="0" err="1" smtClean="0">
                <a:latin typeface="Arabic Typesetting" pitchFamily="66" charset="-78"/>
                <a:cs typeface="Arabic Typesetting" pitchFamily="66" charset="-78"/>
              </a:rPr>
              <a:t>integrity</a:t>
            </a:r>
            <a:r>
              <a:rPr lang="fr-FR" sz="2400" dirty="0" smtClean="0">
                <a:latin typeface="Arabic Typesetting" pitchFamily="66" charset="-78"/>
                <a:cs typeface="Arabic Typesetting" pitchFamily="66" charset="-78"/>
              </a:rPr>
              <a:t> </a:t>
            </a:r>
            <a:endParaRPr lang="ar-DZ" sz="2400" dirty="0" smtClean="0">
              <a:latin typeface="Arabic Typesetting" pitchFamily="66" charset="-78"/>
              <a:cs typeface="Arabic Typesetting" pitchFamily="66" charset="-78"/>
            </a:endParaRPr>
          </a:p>
          <a:p>
            <a:pPr algn="r" rtl="1"/>
            <a:r>
              <a:rPr lang="ar-SA" sz="2400" dirty="0" smtClean="0">
                <a:latin typeface="Arabic Typesetting" pitchFamily="66" charset="-78"/>
                <a:cs typeface="Arabic Typesetting" pitchFamily="66" charset="-78"/>
              </a:rPr>
              <a:t>تحيز</a:t>
            </a:r>
            <a:r>
              <a:rPr lang="ar-DZ" sz="2400" dirty="0" smtClean="0">
                <a:latin typeface="Arabic Typesetting" pitchFamily="66" charset="-78"/>
                <a:cs typeface="Arabic Typesetting" pitchFamily="66" charset="-78"/>
              </a:rPr>
              <a:t> ------ </a:t>
            </a:r>
            <a:r>
              <a:rPr lang="fr-FR" sz="2400" dirty="0" err="1" smtClean="0">
                <a:latin typeface="Arabic Typesetting" pitchFamily="66" charset="-78"/>
                <a:cs typeface="Arabic Typesetting" pitchFamily="66" charset="-78"/>
              </a:rPr>
              <a:t>Prejudice</a:t>
            </a:r>
            <a:endParaRPr lang="ar-DZ" sz="2400" dirty="0" smtClean="0">
              <a:latin typeface="Arabic Typesetting" pitchFamily="66" charset="-78"/>
              <a:cs typeface="Arabic Typesetting" pitchFamily="66" charset="-78"/>
            </a:endParaRPr>
          </a:p>
          <a:p>
            <a:pPr algn="r" rtl="1"/>
            <a:r>
              <a:rPr lang="ar-SA" sz="2400" dirty="0" smtClean="0">
                <a:latin typeface="Arabic Typesetting" pitchFamily="66" charset="-78"/>
                <a:cs typeface="Arabic Typesetting" pitchFamily="66" charset="-78"/>
              </a:rPr>
              <a:t>تمييز</a:t>
            </a:r>
            <a:r>
              <a:rPr lang="ar-DZ" sz="2400" dirty="0" smtClean="0">
                <a:latin typeface="Arabic Typesetting" pitchFamily="66" charset="-78"/>
                <a:cs typeface="Arabic Typesetting" pitchFamily="66" charset="-78"/>
              </a:rPr>
              <a:t> ------ </a:t>
            </a:r>
            <a:r>
              <a:rPr lang="fr-FR" sz="2400" dirty="0" err="1" smtClean="0">
                <a:latin typeface="Arabic Typesetting" pitchFamily="66" charset="-78"/>
                <a:cs typeface="Arabic Typesetting" pitchFamily="66" charset="-78"/>
              </a:rPr>
              <a:t>Highlight</a:t>
            </a:r>
            <a:endParaRPr lang="ar-DZ" sz="2400" dirty="0" smtClean="0">
              <a:latin typeface="Arabic Typesetting" pitchFamily="66" charset="-78"/>
              <a:cs typeface="Arabic Typesetting" pitchFamily="66" charset="-78"/>
            </a:endParaRPr>
          </a:p>
          <a:p>
            <a:pPr algn="r" rtl="1"/>
            <a:r>
              <a:rPr lang="ar-SA" sz="2400" dirty="0" smtClean="0">
                <a:latin typeface="Arabic Typesetting" pitchFamily="66" charset="-78"/>
                <a:cs typeface="Arabic Typesetting" pitchFamily="66" charset="-78"/>
              </a:rPr>
              <a:t>تكافؤ الفرص</a:t>
            </a:r>
            <a:r>
              <a:rPr lang="ar-DZ" sz="2400" dirty="0" smtClean="0">
                <a:latin typeface="Arabic Typesetting" pitchFamily="66" charset="-78"/>
                <a:cs typeface="Arabic Typesetting" pitchFamily="66" charset="-78"/>
              </a:rPr>
              <a:t> --------- </a:t>
            </a:r>
            <a:r>
              <a:rPr lang="fr-FR" sz="2400" dirty="0" err="1" smtClean="0">
                <a:latin typeface="Arabic Typesetting" pitchFamily="66" charset="-78"/>
                <a:cs typeface="Arabic Typesetting" pitchFamily="66" charset="-78"/>
              </a:rPr>
              <a:t>Equal</a:t>
            </a:r>
            <a:r>
              <a:rPr lang="fr-FR" sz="2400" dirty="0" smtClean="0">
                <a:latin typeface="Arabic Typesetting" pitchFamily="66" charset="-78"/>
                <a:cs typeface="Arabic Typesetting" pitchFamily="66" charset="-78"/>
              </a:rPr>
              <a:t> </a:t>
            </a:r>
            <a:r>
              <a:rPr lang="fr-FR" sz="2400" dirty="0" err="1" smtClean="0">
                <a:latin typeface="Arabic Typesetting" pitchFamily="66" charset="-78"/>
                <a:cs typeface="Arabic Typesetting" pitchFamily="66" charset="-78"/>
              </a:rPr>
              <a:t>opportunities</a:t>
            </a:r>
            <a:endParaRPr lang="ar-DZ" sz="2400" dirty="0" smtClean="0">
              <a:latin typeface="Arabic Typesetting" pitchFamily="66" charset="-78"/>
              <a:cs typeface="Arabic Typesetting" pitchFamily="66" charset="-78"/>
            </a:endParaRPr>
          </a:p>
          <a:p>
            <a:pPr algn="r" rtl="1"/>
            <a:r>
              <a:rPr lang="ar-DZ" sz="2400" dirty="0" smtClean="0">
                <a:latin typeface="Arabic Typesetting" pitchFamily="66" charset="-78"/>
                <a:cs typeface="Arabic Typesetting" pitchFamily="66" charset="-78"/>
              </a:rPr>
              <a:t>تطوير المهارات ------- </a:t>
            </a:r>
            <a:r>
              <a:rPr lang="fr-FR" sz="2400" dirty="0" err="1" smtClean="0">
                <a:latin typeface="Arabic Typesetting" pitchFamily="66" charset="-78"/>
                <a:cs typeface="Arabic Typesetting" pitchFamily="66" charset="-78"/>
              </a:rPr>
              <a:t>Developing</a:t>
            </a:r>
            <a:r>
              <a:rPr lang="fr-FR" sz="2400" dirty="0" smtClean="0">
                <a:latin typeface="Arabic Typesetting" pitchFamily="66" charset="-78"/>
                <a:cs typeface="Arabic Typesetting" pitchFamily="66" charset="-78"/>
              </a:rPr>
              <a:t> </a:t>
            </a:r>
            <a:r>
              <a:rPr lang="fr-FR" sz="2400" dirty="0" err="1" smtClean="0">
                <a:latin typeface="Arabic Typesetting" pitchFamily="66" charset="-78"/>
                <a:cs typeface="Arabic Typesetting" pitchFamily="66" charset="-78"/>
              </a:rPr>
              <a:t>skills</a:t>
            </a:r>
            <a:endParaRPr lang="ar-DZ" sz="2400" dirty="0" smtClean="0">
              <a:latin typeface="Arabic Typesetting" pitchFamily="66" charset="-78"/>
              <a:cs typeface="Arabic Typesetting" pitchFamily="66" charset="-78"/>
            </a:endParaRPr>
          </a:p>
          <a:p>
            <a:pPr algn="r" rtl="1"/>
            <a:r>
              <a:rPr lang="ar-DZ" sz="2400" dirty="0" smtClean="0">
                <a:latin typeface="Arabic Typesetting" pitchFamily="66" charset="-78"/>
                <a:cs typeface="Arabic Typesetting" pitchFamily="66" charset="-78"/>
              </a:rPr>
              <a:t>معايير الجودة -------- </a:t>
            </a:r>
            <a:r>
              <a:rPr lang="fr-FR" sz="2400" dirty="0" err="1" smtClean="0">
                <a:latin typeface="Arabic Typesetting" pitchFamily="66" charset="-78"/>
                <a:cs typeface="Arabic Typesetting" pitchFamily="66" charset="-78"/>
              </a:rPr>
              <a:t>Quality</a:t>
            </a:r>
            <a:r>
              <a:rPr lang="fr-FR" sz="2400" dirty="0" smtClean="0">
                <a:latin typeface="Arabic Typesetting" pitchFamily="66" charset="-78"/>
                <a:cs typeface="Arabic Typesetting" pitchFamily="66" charset="-78"/>
              </a:rPr>
              <a:t> </a:t>
            </a:r>
            <a:r>
              <a:rPr lang="fr-FR" sz="2400" dirty="0" err="1" smtClean="0">
                <a:latin typeface="Arabic Typesetting" pitchFamily="66" charset="-78"/>
                <a:cs typeface="Arabic Typesetting" pitchFamily="66" charset="-78"/>
              </a:rPr>
              <a:t>criteria</a:t>
            </a:r>
            <a:endParaRPr lang="ar-DZ" sz="2400" dirty="0" smtClean="0">
              <a:latin typeface="Arabic Typesetting" pitchFamily="66" charset="-78"/>
              <a:cs typeface="Arabic Typesetting" pitchFamily="66" charset="-78"/>
            </a:endParaRPr>
          </a:p>
          <a:p>
            <a:pPr algn="r" rtl="1"/>
            <a:r>
              <a:rPr lang="ar-DZ" sz="2400" dirty="0" smtClean="0">
                <a:latin typeface="Arabic Typesetting" pitchFamily="66" charset="-78"/>
                <a:cs typeface="Arabic Typesetting" pitchFamily="66" charset="-78"/>
              </a:rPr>
              <a:t>تحمل النتائج --------</a:t>
            </a:r>
            <a:r>
              <a:rPr lang="fr-FR" sz="2400" dirty="0" err="1" smtClean="0">
                <a:latin typeface="Arabic Typesetting" pitchFamily="66" charset="-78"/>
                <a:cs typeface="Arabic Typesetting" pitchFamily="66" charset="-78"/>
              </a:rPr>
              <a:t>Bear</a:t>
            </a:r>
            <a:r>
              <a:rPr lang="fr-FR" sz="2400" dirty="0" smtClean="0">
                <a:latin typeface="Arabic Typesetting" pitchFamily="66" charset="-78"/>
                <a:cs typeface="Arabic Typesetting" pitchFamily="66" charset="-78"/>
              </a:rPr>
              <a:t> the </a:t>
            </a:r>
            <a:r>
              <a:rPr lang="fr-FR" sz="2400" dirty="0" err="1" smtClean="0">
                <a:latin typeface="Arabic Typesetting" pitchFamily="66" charset="-78"/>
                <a:cs typeface="Arabic Typesetting" pitchFamily="66" charset="-78"/>
              </a:rPr>
              <a:t>consequences</a:t>
            </a:r>
            <a:endParaRPr lang="ar-DZ" sz="2400" dirty="0" smtClean="0">
              <a:latin typeface="Arabic Typesetting" pitchFamily="66" charset="-78"/>
              <a:cs typeface="Arabic Typesetting" pitchFamily="66" charset="-78"/>
            </a:endParaRPr>
          </a:p>
          <a:p>
            <a:pPr algn="r" rtl="1"/>
            <a:r>
              <a:rPr lang="ar-DZ" sz="2400" dirty="0" smtClean="0">
                <a:latin typeface="Arabic Typesetting" pitchFamily="66" charset="-78"/>
                <a:cs typeface="Arabic Typesetting" pitchFamily="66" charset="-78"/>
              </a:rPr>
              <a:t>التقييم دوري ------- </a:t>
            </a:r>
            <a:r>
              <a:rPr lang="fr-FR" sz="2400" dirty="0" smtClean="0">
                <a:latin typeface="Arabic Typesetting" pitchFamily="66" charset="-78"/>
                <a:cs typeface="Arabic Typesetting" pitchFamily="66" charset="-78"/>
              </a:rPr>
              <a:t>The </a:t>
            </a:r>
            <a:r>
              <a:rPr lang="fr-FR" sz="2400" dirty="0" err="1" smtClean="0">
                <a:latin typeface="Arabic Typesetting" pitchFamily="66" charset="-78"/>
                <a:cs typeface="Arabic Typesetting" pitchFamily="66" charset="-78"/>
              </a:rPr>
              <a:t>evaluation</a:t>
            </a:r>
            <a:r>
              <a:rPr lang="fr-FR" sz="2400" dirty="0" smtClean="0">
                <a:latin typeface="Arabic Typesetting" pitchFamily="66" charset="-78"/>
                <a:cs typeface="Arabic Typesetting" pitchFamily="66" charset="-78"/>
              </a:rPr>
              <a:t> </a:t>
            </a:r>
            <a:r>
              <a:rPr lang="fr-FR" sz="2400" dirty="0" err="1" smtClean="0">
                <a:latin typeface="Arabic Typesetting" pitchFamily="66" charset="-78"/>
                <a:cs typeface="Arabic Typesetting" pitchFamily="66" charset="-78"/>
              </a:rPr>
              <a:t>is</a:t>
            </a:r>
            <a:r>
              <a:rPr lang="fr-FR" sz="2400" dirty="0" smtClean="0">
                <a:latin typeface="Arabic Typesetting" pitchFamily="66" charset="-78"/>
                <a:cs typeface="Arabic Typesetting" pitchFamily="66" charset="-78"/>
              </a:rPr>
              <a:t> </a:t>
            </a:r>
            <a:r>
              <a:rPr lang="fr-FR" sz="2400" dirty="0" err="1" smtClean="0">
                <a:latin typeface="Arabic Typesetting" pitchFamily="66" charset="-78"/>
                <a:cs typeface="Arabic Typesetting" pitchFamily="66" charset="-78"/>
              </a:rPr>
              <a:t>cyclical</a:t>
            </a:r>
            <a:endParaRPr lang="ar-DZ" sz="2400" dirty="0" smtClean="0">
              <a:latin typeface="Arabic Typesetting" pitchFamily="66" charset="-78"/>
              <a:cs typeface="Arabic Typesetting" pitchFamily="66" charset="-78"/>
            </a:endParaRPr>
          </a:p>
          <a:p>
            <a:pPr algn="r" rtl="1"/>
            <a:r>
              <a:rPr lang="ar-DZ" sz="2400" b="1" dirty="0" smtClean="0">
                <a:latin typeface="Arabic Typesetting" pitchFamily="66" charset="-78"/>
                <a:cs typeface="Arabic Typesetting" pitchFamily="66" charset="-78"/>
              </a:rPr>
              <a:t>تحمل </a:t>
            </a:r>
            <a:r>
              <a:rPr lang="ar-DZ" sz="2400" b="1" dirty="0" smtClean="0">
                <a:latin typeface="Arabic Typesetting" pitchFamily="66" charset="-78"/>
                <a:cs typeface="Arabic Typesetting" pitchFamily="66" charset="-78"/>
              </a:rPr>
              <a:t>العواقب ------- </a:t>
            </a:r>
            <a:r>
              <a:rPr lang="fr-FR" sz="2400" b="1" dirty="0" smtClean="0">
                <a:latin typeface="Arabic Typesetting" pitchFamily="66" charset="-78"/>
                <a:cs typeface="Arabic Typesetting" pitchFamily="66" charset="-78"/>
              </a:rPr>
              <a:t>Endure the </a:t>
            </a:r>
            <a:r>
              <a:rPr lang="fr-FR" sz="2400" b="1" dirty="0" err="1" smtClean="0">
                <a:latin typeface="Arabic Typesetting" pitchFamily="66" charset="-78"/>
                <a:cs typeface="Arabic Typesetting" pitchFamily="66" charset="-78"/>
              </a:rPr>
              <a:t>consequences</a:t>
            </a:r>
            <a:endParaRPr lang="ar-DZ" sz="2400" dirty="0" smtClean="0">
              <a:latin typeface="Arabic Typesetting" pitchFamily="66" charset="-78"/>
              <a:cs typeface="Arabic Typesetting" pitchFamily="66" charset="-78"/>
            </a:endParaRPr>
          </a:p>
          <a:p>
            <a:pPr algn="r" rtl="1"/>
            <a:endParaRPr lang="fr-FR" sz="2000" dirty="0">
              <a:latin typeface="Arabic Typesetting" pitchFamily="66" charset="-78"/>
              <a:cs typeface="Arabic Typesetting" pitchFamily="66"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392</TotalTime>
  <Words>842</Words>
  <Application>Microsoft Office PowerPoint</Application>
  <PresentationFormat>Affichage à l'écran (4:3)</PresentationFormat>
  <Paragraphs>79</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Débit</vt:lpstr>
      <vt:lpstr>محاضـــــرة 04</vt:lpstr>
      <vt:lpstr>مبادئ أخلاقيات المهنة</vt:lpstr>
      <vt:lpstr>Diapositive 3</vt:lpstr>
      <vt:lpstr>Diapositive 4</vt:lpstr>
      <vt:lpstr>شروط أخلاقيات المهنة (Conditions Professional Ethics)</vt:lpstr>
      <vt:lpstr>Diapositive 6</vt:lpstr>
      <vt:lpstr>مصطلحات باللغة الانجليزية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محاضـــــرة 04</dc:title>
  <dc:creator>Utilisateur Windows</dc:creator>
  <cp:lastModifiedBy>Utilisateur Windows</cp:lastModifiedBy>
  <cp:revision>39</cp:revision>
  <dcterms:created xsi:type="dcterms:W3CDTF">2024-12-29T19:15:25Z</dcterms:created>
  <dcterms:modified xsi:type="dcterms:W3CDTF">2024-12-31T21:47:21Z</dcterms:modified>
</cp:coreProperties>
</file>