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6" autoAdjust="0"/>
    <p:restoredTop sz="94660"/>
  </p:normalViewPr>
  <p:slideViewPr>
    <p:cSldViewPr snapToGrid="0">
      <p:cViewPr varScale="1">
        <p:scale>
          <a:sx n="22" d="100"/>
          <a:sy n="22" d="100"/>
        </p:scale>
        <p:origin x="-1128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93A5AA-1693-4066-B15C-DA709CC87A50}" type="datetimeFigureOut">
              <a:rPr lang="fr-FR" smtClean="0"/>
              <a:pPr/>
              <a:t>24/03/2020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2EE978-2082-4118-9C78-C70EF306D72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578822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arousse.fr/encyclopedie/medical/gonadotrophine/13372" TargetMode="External"/><Relationship Id="rId13" Type="http://schemas.openxmlformats.org/officeDocument/2006/relationships/hyperlink" Target="http://www.larousse.fr/encyclopedie/medical/ocytocine/14878" TargetMode="External"/><Relationship Id="rId3" Type="http://schemas.openxmlformats.org/officeDocument/2006/relationships/hyperlink" Target="http://www.larousse.fr/encyclopedie/medical/hypophyse/13749" TargetMode="External"/><Relationship Id="rId7" Type="http://schemas.openxmlformats.org/officeDocument/2006/relationships/hyperlink" Target="http://www.larousse.fr/encyclopedie/medical/thyr%C3%A9ostimuline/16580" TargetMode="External"/><Relationship Id="rId12" Type="http://schemas.openxmlformats.org/officeDocument/2006/relationships/hyperlink" Target="http://www.larousse.fr/encyclopedie/medical/hormone_antidiur%C3%A9tique/11243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larousse.fr/encyclopedie/medical/corticotrophine/12212" TargetMode="External"/><Relationship Id="rId11" Type="http://schemas.openxmlformats.org/officeDocument/2006/relationships/hyperlink" Target="http://www.larousse.fr/encyclopedie/medical/posthypophyse/15474" TargetMode="External"/><Relationship Id="rId5" Type="http://schemas.openxmlformats.org/officeDocument/2006/relationships/hyperlink" Target="http://www.larousse.fr/encyclopedie/medical/ant%C3%A9hypophyse/11213" TargetMode="External"/><Relationship Id="rId10" Type="http://schemas.openxmlformats.org/officeDocument/2006/relationships/hyperlink" Target="http://www.larousse.fr/encyclopedie/divers/hormone_somatotrope/92564" TargetMode="External"/><Relationship Id="rId4" Type="http://schemas.openxmlformats.org/officeDocument/2006/relationships/hyperlink" Target="http://www.larousse.fr/encyclopedie/divers/cerveau/32379" TargetMode="External"/><Relationship Id="rId9" Type="http://schemas.openxmlformats.org/officeDocument/2006/relationships/hyperlink" Target="http://www.larousse.fr/encyclopedie/medical/prolactine/15547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fr-F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fr-F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AFAF3C-4CA8-427B-B753-E26E935B144D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9220894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base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AFAF3C-4CA8-427B-B753-E26E935B144D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053829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fontAlgn="base">
              <a:spcBef>
                <a:spcPts val="0"/>
              </a:spcBef>
              <a:buNone/>
              <a:defRPr/>
            </a:pPr>
            <a:r>
              <a:rPr lang="fr-F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L'</a:t>
            </a:r>
            <a:r>
              <a:rPr lang="fr-F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hypophyse</a:t>
            </a:r>
            <a:r>
              <a:rPr lang="fr-FR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petite glande endocrine située à la base du </a:t>
            </a:r>
            <a:r>
              <a:rPr lang="fr-F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cerveau</a:t>
            </a:r>
            <a:r>
              <a:rPr lang="fr-F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fr-FR" dirty="0" smtClean="0"/>
              <a:t> L’hypophyse est composée de l’</a:t>
            </a:r>
            <a:r>
              <a:rPr lang="fr-FR" dirty="0" err="1" smtClean="0"/>
              <a:t>adénohypophyse</a:t>
            </a:r>
            <a:r>
              <a:rPr lang="fr-FR" dirty="0" smtClean="0"/>
              <a:t> (ou hypophyse antérieure), de la </a:t>
            </a:r>
            <a:r>
              <a:rPr lang="fr-FR" dirty="0" err="1" smtClean="0"/>
              <a:t>neurohypophyse</a:t>
            </a:r>
            <a:r>
              <a:rPr lang="fr-FR" dirty="0" smtClean="0"/>
              <a:t> (hypophyse postérieure )</a:t>
            </a:r>
            <a:r>
              <a:rPr lang="fr-F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fr-F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fr-F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Elle est constituée de deux parties : 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l'</a:t>
            </a:r>
            <a:r>
              <a:rPr lang="fr-F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antéhypophyse</a:t>
            </a:r>
            <a:r>
              <a:rPr lang="fr-F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en avant, qui sécrète 6 hormones antéhypophysaires (</a:t>
            </a:r>
            <a:r>
              <a:rPr lang="fr-F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/>
              </a:rPr>
              <a:t>corticotrophine</a:t>
            </a:r>
            <a:r>
              <a:rPr lang="fr-F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ACTH, </a:t>
            </a:r>
            <a:r>
              <a:rPr lang="fr-F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7"/>
              </a:rPr>
              <a:t>thyréostimuline</a:t>
            </a:r>
            <a:r>
              <a:rPr lang="fr-F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TSH, les deux </a:t>
            </a:r>
            <a:r>
              <a:rPr lang="fr-F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8"/>
              </a:rPr>
              <a:t>gonadotrophines</a:t>
            </a:r>
            <a:r>
              <a:rPr lang="fr-F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FSH, LH, </a:t>
            </a:r>
            <a:r>
              <a:rPr lang="fr-F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9"/>
              </a:rPr>
              <a:t>prolactine</a:t>
            </a:r>
            <a:r>
              <a:rPr lang="fr-F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PRL, </a:t>
            </a:r>
            <a:r>
              <a:rPr lang="fr-F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0"/>
              </a:rPr>
              <a:t>somatotrophine</a:t>
            </a:r>
            <a:r>
              <a:rPr lang="fr-F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GH) </a:t>
            </a:r>
            <a:r>
              <a:rPr lang="fr-FR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et le </a:t>
            </a:r>
            <a:r>
              <a:rPr lang="fr-FR" sz="1200" b="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MSH-RH (</a:t>
            </a:r>
            <a:r>
              <a:rPr lang="fr-FR" sz="1200" b="0" i="1" u="non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melanocyte</a:t>
            </a:r>
            <a:r>
              <a:rPr lang="fr-FR" sz="1200" b="0" i="1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1" u="non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stimulating</a:t>
            </a:r>
            <a:r>
              <a:rPr lang="fr-FR" sz="1200" b="0" i="1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hormone- releasing hormone</a:t>
            </a:r>
            <a:r>
              <a:rPr lang="fr-FR" sz="1200" b="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la </a:t>
            </a:r>
            <a:r>
              <a:rPr lang="fr-F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1"/>
              </a:rPr>
              <a:t>posthypophyse</a:t>
            </a:r>
            <a:r>
              <a:rPr lang="fr-F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en arrière, qui stocke: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l'</a:t>
            </a:r>
            <a:r>
              <a:rPr lang="fr-F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2"/>
              </a:rPr>
              <a:t>hormone antidiurétique</a:t>
            </a:r>
            <a:r>
              <a:rPr lang="fr-F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ADH (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connue pour exercer des effets majeurs dans une cible dans le rein : le néphron (unité fonctionnelle du rein).</a:t>
            </a:r>
          </a:p>
          <a:p>
            <a:pPr lvl="0" rtl="0"/>
            <a:r>
              <a:rPr lang="fr-F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 l'</a:t>
            </a:r>
            <a:r>
              <a:rPr lang="fr-F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3"/>
              </a:rPr>
              <a:t>ocytocine</a:t>
            </a:r>
            <a:r>
              <a:rPr lang="fr-F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AFAF3C-4CA8-427B-B753-E26E935B144D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8464088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AFAF3C-4CA8-427B-B753-E26E935B144D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6425395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AFAF3C-4CA8-427B-B753-E26E935B144D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028430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1DE82-9516-47AA-BBD2-3D0DF28C1281}" type="datetimeFigureOut">
              <a:rPr lang="fr-FR" smtClean="0"/>
              <a:pPr/>
              <a:t>24/03/2020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C3147-E5F7-4E5D-B647-2E775F740F7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924057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1DE82-9516-47AA-BBD2-3D0DF28C1281}" type="datetimeFigureOut">
              <a:rPr lang="fr-FR" smtClean="0"/>
              <a:pPr/>
              <a:t>24/03/2020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C3147-E5F7-4E5D-B647-2E775F740F7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739434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1DE82-9516-47AA-BBD2-3D0DF28C1281}" type="datetimeFigureOut">
              <a:rPr lang="fr-FR" smtClean="0"/>
              <a:pPr/>
              <a:t>24/03/2020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C3147-E5F7-4E5D-B647-2E775F740F7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246591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1DE82-9516-47AA-BBD2-3D0DF28C1281}" type="datetimeFigureOut">
              <a:rPr lang="fr-FR" smtClean="0"/>
              <a:pPr/>
              <a:t>24/03/2020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C3147-E5F7-4E5D-B647-2E775F740F7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693888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1DE82-9516-47AA-BBD2-3D0DF28C1281}" type="datetimeFigureOut">
              <a:rPr lang="fr-FR" smtClean="0"/>
              <a:pPr/>
              <a:t>24/03/2020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C3147-E5F7-4E5D-B647-2E775F740F7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719018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1DE82-9516-47AA-BBD2-3D0DF28C1281}" type="datetimeFigureOut">
              <a:rPr lang="fr-FR" smtClean="0"/>
              <a:pPr/>
              <a:t>24/03/2020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C3147-E5F7-4E5D-B647-2E775F740F7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000205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1DE82-9516-47AA-BBD2-3D0DF28C1281}" type="datetimeFigureOut">
              <a:rPr lang="fr-FR" smtClean="0"/>
              <a:pPr/>
              <a:t>24/03/2020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C3147-E5F7-4E5D-B647-2E775F740F7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415179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1DE82-9516-47AA-BBD2-3D0DF28C1281}" type="datetimeFigureOut">
              <a:rPr lang="fr-FR" smtClean="0"/>
              <a:pPr/>
              <a:t>24/03/2020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C3147-E5F7-4E5D-B647-2E775F740F7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509737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1DE82-9516-47AA-BBD2-3D0DF28C1281}" type="datetimeFigureOut">
              <a:rPr lang="fr-FR" smtClean="0"/>
              <a:pPr/>
              <a:t>24/03/2020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C3147-E5F7-4E5D-B647-2E775F740F7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810981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1DE82-9516-47AA-BBD2-3D0DF28C1281}" type="datetimeFigureOut">
              <a:rPr lang="fr-FR" smtClean="0"/>
              <a:pPr/>
              <a:t>24/03/2020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C3147-E5F7-4E5D-B647-2E775F740F7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265760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1DE82-9516-47AA-BBD2-3D0DF28C1281}" type="datetimeFigureOut">
              <a:rPr lang="fr-FR" smtClean="0"/>
              <a:pPr/>
              <a:t>24/03/2020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C3147-E5F7-4E5D-B647-2E775F740F7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092915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61DE82-9516-47AA-BBD2-3D0DF28C1281}" type="datetimeFigureOut">
              <a:rPr lang="fr-FR" smtClean="0"/>
              <a:pPr/>
              <a:t>24/03/2020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C3147-E5F7-4E5D-B647-2E775F740F7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187625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rousse.fr/encyclopedie/medical/%C3%A9piphyse/12868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://www.larousse.fr/encyclopedie/medical/sommeil/16166" TargetMode="External"/><Relationship Id="rId4" Type="http://schemas.openxmlformats.org/officeDocument/2006/relationships/hyperlink" Target="http://www.larousse.fr/encyclopedie/medical/m%C3%A9latonine/14482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Wallpaper\Image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40" y="0"/>
            <a:ext cx="9239261" cy="6929446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809720" y="2571745"/>
            <a:ext cx="8572560" cy="1470025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fr-FR" b="1" cap="all" dirty="0" smtClean="0"/>
              <a:t>Concept général en endocrinologie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97251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9721" y="1"/>
            <a:ext cx="8543925" cy="677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26609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3539" y="290514"/>
            <a:ext cx="8924925" cy="627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40047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38282" y="1"/>
            <a:ext cx="8643998" cy="138499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/>
              <a:t>Action des hormones non stéroïdiens </a:t>
            </a:r>
          </a:p>
          <a:p>
            <a:pPr algn="ctr"/>
            <a:r>
              <a:rPr lang="fr-FR" sz="2800" b="1" dirty="0"/>
              <a:t>(hormones peptidiques) : </a:t>
            </a:r>
          </a:p>
          <a:p>
            <a:pPr algn="ctr"/>
            <a:r>
              <a:rPr lang="fr-FR" sz="2800" b="1" dirty="0"/>
              <a:t>Activation de Ca 2+ comme second messager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95430" y="1436016"/>
            <a:ext cx="8272537" cy="506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4810116" y="1857364"/>
            <a:ext cx="628698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fr-FR" sz="16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PiP2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xmlns="" val="35207354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71664" y="681039"/>
            <a:ext cx="8448675" cy="549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ZoneTexte 2"/>
          <p:cNvSpPr txBox="1"/>
          <p:nvPr/>
        </p:nvSpPr>
        <p:spPr>
          <a:xfrm>
            <a:off x="1738282" y="214291"/>
            <a:ext cx="8643998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/>
              <a:t>Action des hormones stéroïdiens </a:t>
            </a:r>
          </a:p>
          <a:p>
            <a:pPr algn="ctr"/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xmlns="" val="292383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84237" y="642919"/>
            <a:ext cx="8983763" cy="5673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2547261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1" y="1579786"/>
            <a:ext cx="9188005" cy="527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81819" y="1785927"/>
            <a:ext cx="252412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72873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524000" y="-32503"/>
            <a:ext cx="9144000" cy="6890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ZoneTexte 2"/>
          <p:cNvSpPr txBox="1"/>
          <p:nvPr/>
        </p:nvSpPr>
        <p:spPr>
          <a:xfrm>
            <a:off x="4667240" y="1285861"/>
            <a:ext cx="2643206" cy="58477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3200" b="1" dirty="0"/>
              <a:t>Hypothalamus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4095736" y="6072207"/>
            <a:ext cx="3071834" cy="58477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3200" b="1" dirty="0" err="1"/>
              <a:t>Anté-hypophyse</a:t>
            </a:r>
            <a:endParaRPr lang="fr-FR" sz="32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3238480" y="2357430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xmlns="" val="243927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452662" y="571480"/>
            <a:ext cx="8215338" cy="6498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09852" y="0"/>
            <a:ext cx="7229468" cy="100010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sz="3600" dirty="0"/>
              <a:t>Les hormones hypophysaires</a:t>
            </a:r>
          </a:p>
        </p:txBody>
      </p:sp>
    </p:spTree>
    <p:extLst>
      <p:ext uri="{BB962C8B-B14F-4D97-AF65-F5344CB8AC3E}">
        <p14:creationId xmlns:p14="http://schemas.microsoft.com/office/powerpoint/2010/main" xmlns="" val="98111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1430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fr-FR" sz="3200" dirty="0"/>
              <a:t>Les hormones de l’axe </a:t>
            </a:r>
            <a:r>
              <a:rPr lang="fr-FR" sz="3200" dirty="0" err="1"/>
              <a:t>hypothalamo</a:t>
            </a:r>
            <a:r>
              <a:rPr lang="fr-FR" sz="3200" dirty="0"/>
              <a:t>-hypophysaire et cellules cibles</a:t>
            </a:r>
          </a:p>
        </p:txBody>
      </p:sp>
      <p:pic>
        <p:nvPicPr>
          <p:cNvPr id="460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66910" y="1142984"/>
            <a:ext cx="7676692" cy="571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02381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/>
              <a:t>L'épiphyse</a:t>
            </a:r>
            <a:br>
              <a:rPr lang="fr-FR" b="1" dirty="0"/>
            </a:br>
            <a:r>
              <a:rPr lang="fr-FR" b="1" dirty="0" smtClean="0"/>
              <a:t/>
            </a:r>
            <a:br>
              <a:rPr lang="fr-FR" b="1" dirty="0" smtClean="0"/>
            </a:b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1524000" y="5934670"/>
            <a:ext cx="9144000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sz="2400" dirty="0"/>
              <a:t>L'</a:t>
            </a:r>
            <a:r>
              <a:rPr lang="fr-FR" sz="2400" dirty="0">
                <a:hlinkClick r:id="rId3"/>
              </a:rPr>
              <a:t>épiphyse</a:t>
            </a:r>
            <a:r>
              <a:rPr lang="fr-FR" sz="2400" dirty="0"/>
              <a:t> sécrète plusieurs substances actives, en particulier la </a:t>
            </a:r>
            <a:r>
              <a:rPr lang="fr-FR" sz="2400" dirty="0">
                <a:hlinkClick r:id="rId4"/>
              </a:rPr>
              <a:t>mélatonine</a:t>
            </a:r>
            <a:r>
              <a:rPr lang="fr-FR" sz="2400" dirty="0"/>
              <a:t>. Celle-ci inhibe la fonction gonadotrope de l'hypothalamus et intervient dans l'équilibre </a:t>
            </a:r>
            <a:r>
              <a:rPr lang="fr-FR" sz="2400" dirty="0">
                <a:hlinkClick r:id="rId5"/>
              </a:rPr>
              <a:t>sommeil-veille</a:t>
            </a:r>
            <a:r>
              <a:rPr lang="fr-FR" sz="2400" dirty="0"/>
              <a:t>.</a:t>
            </a:r>
            <a:br>
              <a:rPr lang="fr-FR" sz="2400" dirty="0"/>
            </a:br>
            <a:endParaRPr lang="fr-FR" sz="2400" dirty="0"/>
          </a:p>
        </p:txBody>
      </p:sp>
      <p:pic>
        <p:nvPicPr>
          <p:cNvPr id="7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3381356" y="857233"/>
            <a:ext cx="543679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ZoneTexte 7"/>
          <p:cNvSpPr txBox="1"/>
          <p:nvPr/>
        </p:nvSpPr>
        <p:spPr>
          <a:xfrm>
            <a:off x="3524232" y="4714884"/>
            <a:ext cx="164307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accent3">
                    <a:lumMod val="50000"/>
                  </a:schemeClr>
                </a:solidFill>
              </a:rPr>
              <a:t>Hypophyse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8024826" y="1571612"/>
            <a:ext cx="150019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err="1">
                <a:solidFill>
                  <a:schemeClr val="accent3">
                    <a:lumMod val="50000"/>
                  </a:schemeClr>
                </a:solidFill>
              </a:rPr>
              <a:t>Epiphyphyse</a:t>
            </a:r>
            <a:endParaRPr lang="fr-FR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5786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8" descr="adenohypophyse_mod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52664" y="1589472"/>
            <a:ext cx="6643733" cy="4982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1981200" y="326961"/>
            <a:ext cx="8229600" cy="10341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sz="2800" b="1" dirty="0"/>
              <a:t>Stimuli hormonal</a:t>
            </a:r>
          </a:p>
          <a:p>
            <a:r>
              <a:rPr lang="fr-FR" sz="2000" dirty="0"/>
              <a:t> contrôle hormonal - libération d’une hormone module l’effet d’une autre hormone - ex. hypothalamus ⇒ hypophyse antérieure ⇒ cellules cibles</a:t>
            </a:r>
          </a:p>
        </p:txBody>
      </p:sp>
      <p:sp>
        <p:nvSpPr>
          <p:cNvPr id="5" name="Rectangle 4"/>
          <p:cNvSpPr/>
          <p:nvPr/>
        </p:nvSpPr>
        <p:spPr>
          <a:xfrm>
            <a:off x="4524364" y="5072074"/>
            <a:ext cx="1214446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MSH-RH</a:t>
            </a:r>
            <a:r>
              <a:rPr lang="fr-FR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  <a:endParaRPr lang="fr-F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095472" y="3929066"/>
            <a:ext cx="2500330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000" dirty="0"/>
              <a:t>Hypophyse antérieure </a:t>
            </a:r>
          </a:p>
        </p:txBody>
      </p:sp>
    </p:spTree>
    <p:extLst>
      <p:ext uri="{BB962C8B-B14F-4D97-AF65-F5344CB8AC3E}">
        <p14:creationId xmlns:p14="http://schemas.microsoft.com/office/powerpoint/2010/main" xmlns="" val="45874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urrénale_mod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65126" y="1604116"/>
            <a:ext cx="6431271" cy="4968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981200" y="357738"/>
            <a:ext cx="8229600" cy="158812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sz="2800" b="1" dirty="0"/>
              <a:t>Stimuli  </a:t>
            </a:r>
            <a:r>
              <a:rPr lang="fr-CA" sz="2800" b="1" dirty="0"/>
              <a:t>Nerveux</a:t>
            </a:r>
          </a:p>
          <a:p>
            <a:r>
              <a:rPr lang="fr-FR" sz="2000" dirty="0"/>
              <a:t>- l’activité d’une fibre nerveuse module l’effet d’une hormone - ex. système nerveux sympathique ⇒ médullo-surrénale ⇒ noradrénaline - ex. hypothalamus ⇒ </a:t>
            </a:r>
            <a:r>
              <a:rPr lang="fr-FR" sz="2000" dirty="0" err="1"/>
              <a:t>post-hypophyse</a:t>
            </a:r>
            <a:r>
              <a:rPr lang="fr-FR" sz="2000" dirty="0"/>
              <a:t> ⇒ cellules cibles</a:t>
            </a:r>
            <a:br>
              <a:rPr lang="fr-FR" sz="2000" dirty="0"/>
            </a:br>
            <a:r>
              <a:rPr lang="fr-FR" sz="2000" dirty="0"/>
              <a:t> Ces hormones sont transportées par les axones de ces cellules</a:t>
            </a:r>
            <a:endParaRPr lang="fr-CA" sz="2000" dirty="0"/>
          </a:p>
        </p:txBody>
      </p:sp>
    </p:spTree>
    <p:extLst>
      <p:ext uri="{BB962C8B-B14F-4D97-AF65-F5344CB8AC3E}">
        <p14:creationId xmlns:p14="http://schemas.microsoft.com/office/powerpoint/2010/main" xmlns="" val="371343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calcemie_mo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481" y="2071678"/>
            <a:ext cx="5548995" cy="4161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1524000" y="1"/>
            <a:ext cx="9144000" cy="20313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tx1"/>
                </a:solidFill>
              </a:rPr>
              <a:t>Stimuli humoral</a:t>
            </a:r>
          </a:p>
          <a:p>
            <a:pPr algn="ctr"/>
            <a:r>
              <a:rPr lang="fr-CA" sz="2000" dirty="0"/>
              <a:t>Par un changement interne  d’ion ou de nutriments</a:t>
            </a:r>
          </a:p>
          <a:p>
            <a:pPr algn="ctr"/>
            <a:r>
              <a:rPr lang="fr-FR" sz="2000" dirty="0"/>
              <a:t>variations sanguines des ions et nutriments modulent l’effet d’une hormone - ex. taux de glucose dans le sang ⇒ insuline</a:t>
            </a:r>
          </a:p>
          <a:p>
            <a:pPr algn="ctr"/>
            <a:r>
              <a:rPr lang="fr-CA" sz="2000" dirty="0"/>
              <a:t>Régulation du taux de calcium dans le sang par les parathormone (PTH)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501372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09721" y="214290"/>
            <a:ext cx="8373943" cy="6091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55479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161</Words>
  <Application>Microsoft Office PowerPoint</Application>
  <PresentationFormat>Personnalisé</PresentationFormat>
  <Paragraphs>34</Paragraphs>
  <Slides>15</Slides>
  <Notes>5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Thème Office</vt:lpstr>
      <vt:lpstr>Concept général en endocrinologie</vt:lpstr>
      <vt:lpstr>Diapositive 2</vt:lpstr>
      <vt:lpstr>Les hormones hypophysaires</vt:lpstr>
      <vt:lpstr>Les hormones de l’axe hypothalamo-hypophysaire et cellules cibles</vt:lpstr>
      <vt:lpstr>L'épiphyse  </vt:lpstr>
      <vt:lpstr>Stimuli hormonal  contrôle hormonal - libération d’une hormone module l’effet d’une autre hormone - ex. hypothalamus ⇒ hypophyse antérieure ⇒ cellules cibles</vt:lpstr>
      <vt:lpstr>Stimuli  Nerveux - l’activité d’une fibre nerveuse module l’effet d’une hormone - ex. système nerveux sympathique ⇒ médullo-surrénale ⇒ noradrénaline - ex. hypothalamus ⇒ post-hypophyse ⇒ cellules cibles  Ces hormones sont transportées par les axones de ces cellules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Concept général en endocrinologie</dc:title>
  <dc:creator>pc</dc:creator>
  <cp:lastModifiedBy>user</cp:lastModifiedBy>
  <cp:revision>2</cp:revision>
  <dcterms:created xsi:type="dcterms:W3CDTF">2020-03-23T21:52:30Z</dcterms:created>
  <dcterms:modified xsi:type="dcterms:W3CDTF">2020-03-24T17:09:36Z</dcterms:modified>
</cp:coreProperties>
</file>