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68" r:id="rId1"/>
  </p:sldMasterIdLst>
  <p:notesMasterIdLst>
    <p:notesMasterId r:id="rId24"/>
  </p:notesMasterIdLst>
  <p:handoutMasterIdLst>
    <p:handoutMasterId r:id="rId25"/>
  </p:handoutMasterIdLst>
  <p:sldIdLst>
    <p:sldId id="257" r:id="rId2"/>
    <p:sldId id="258" r:id="rId3"/>
    <p:sldId id="276" r:id="rId4"/>
    <p:sldId id="259" r:id="rId5"/>
    <p:sldId id="260" r:id="rId6"/>
    <p:sldId id="261" r:id="rId7"/>
    <p:sldId id="277" r:id="rId8"/>
    <p:sldId id="262" r:id="rId9"/>
    <p:sldId id="263" r:id="rId10"/>
    <p:sldId id="275" r:id="rId11"/>
    <p:sldId id="278" r:id="rId12"/>
    <p:sldId id="264" r:id="rId13"/>
    <p:sldId id="265" r:id="rId14"/>
    <p:sldId id="266" r:id="rId15"/>
    <p:sldId id="267" r:id="rId16"/>
    <p:sldId id="268" r:id="rId17"/>
    <p:sldId id="269" r:id="rId18"/>
    <p:sldId id="270" r:id="rId19"/>
    <p:sldId id="271" r:id="rId20"/>
    <p:sldId id="272" r:id="rId21"/>
    <p:sldId id="273" r:id="rId22"/>
    <p:sldId id="274" r:id="rId2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8" d="100"/>
          <a:sy n="58" d="100"/>
        </p:scale>
        <p:origin x="66" y="4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 Id="rId4" Type="http://schemas.openxmlformats.org/officeDocument/2006/relationships/image" Target="../media/image1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fr-FR"/>
              <a:t>Cours M1 ELT CMD Mme BENALLEL</a:t>
            </a: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F83EEA7-BD25-442B-A0D7-773E9DCBF6AE}" type="datetimeFigureOut">
              <a:rPr lang="fr-FR" smtClean="0"/>
              <a:pPr/>
              <a:t>10/10/2022</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fr-FR"/>
              <a:t>Chapitre2: méthodes de diagnostic (vue générale)</a:t>
            </a: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1472CAB-DF79-4912-8668-B8C06971517C}" type="slidenum">
              <a:rPr lang="fr-FR" smtClean="0"/>
              <a:pPr/>
              <a:t>‹N°›</a:t>
            </a:fld>
            <a:endParaRPr lang="fr-F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fr-FR"/>
              <a:t>Cours M1 ELT CMD Mme BENALLEL</a:t>
            </a: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FC1CC3-4F4B-483B-8B5B-3D5F33233384}" type="datetimeFigureOut">
              <a:rPr lang="fr-FR" smtClean="0"/>
              <a:pPr/>
              <a:t>03/10/2022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fr-FR"/>
              <a:t>Chapitre2: méthodes de diagnostic (vue générale)</a:t>
            </a: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1746D35-7A9B-4D7B-AC49-5EFA10404633}" type="slidenum">
              <a:rPr lang="fr-FR" smtClean="0"/>
              <a:pPr/>
              <a:t>‹N°›</a:t>
            </a:fld>
            <a:endParaRPr lang="fr-FR"/>
          </a:p>
        </p:txBody>
      </p:sp>
    </p:spTree>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2A8F3A-46CE-4883-9EF3-C6E8D98C62F3}" type="slidenum">
              <a:rPr lang="ru-RU"/>
              <a:pPr/>
              <a:t>2</a:t>
            </a:fld>
            <a:endParaRPr lang="ru-RU"/>
          </a:p>
        </p:txBody>
      </p:sp>
      <p:sp>
        <p:nvSpPr>
          <p:cNvPr id="4198" name="Rectangle 2"/>
          <p:cNvSpPr>
            <a:spLocks noGrp="1" noRot="1" noChangeAspect="1" noChangeArrowheads="1" noTextEdit="1"/>
          </p:cNvSpPr>
          <p:nvPr>
            <p:ph type="sldImg" idx="1"/>
          </p:nvPr>
        </p:nvSpPr>
        <p:spPr bwMode="auto">
          <a:xfrm>
            <a:off x="1143000" y="685800"/>
            <a:ext cx="4572000" cy="3429000"/>
          </a:xfrm>
          <a:prstGeom prst="rect">
            <a:avLst/>
          </a:prstGeom>
          <a:noFill/>
          <a:ln cap="flat" algn="ctr">
            <a:solidFill>
              <a:srgbClr val="000000"/>
            </a:solidFill>
            <a:miter lim="800000"/>
            <a:headEnd type="none" w="med" len="med"/>
            <a:tailEnd type="none" w="med" len="med"/>
          </a:ln>
        </p:spPr>
      </p:sp>
      <p:sp>
        <p:nvSpPr>
          <p:cNvPr id="4199" name="Rectangle 3"/>
          <p:cNvSpPr>
            <a:spLocks noGrp="1" noChangeArrowheads="1"/>
          </p:cNvSpPr>
          <p:nvPr>
            <p:ph type="body" idx="2"/>
          </p:nvPr>
        </p:nvSpPr>
        <p:spPr bwMode="auto">
          <a:xfrm>
            <a:off x="913991" y="4342939"/>
            <a:ext cx="5030018" cy="4114587"/>
          </a:xfrm>
          <a:prstGeom prst="rect">
            <a:avLst/>
          </a:prstGeom>
          <a:noFill/>
          <a:ln cap="flat" algn="ctr">
            <a:miter lim="800000"/>
            <a:headEnd type="none" w="med" len="med"/>
            <a:tailEnd type="none" w="med" len="med"/>
          </a:ln>
        </p:spPr>
        <p:txBody>
          <a:bodyPr/>
          <a:lstStyle/>
          <a:p>
            <a:pPr eaLnBrk="1" hangingPunct="1"/>
            <a:r>
              <a:rPr lang="fr-FR"/>
              <a:t>Suivant le niveau de connaissance du processus à surveiller, on distingue deux grands types de méthodes de surveillance :</a:t>
            </a:r>
          </a:p>
          <a:p>
            <a:pPr eaLnBrk="1" hangingPunct="1"/>
            <a:r>
              <a:rPr lang="fr-FR"/>
              <a:t>Métode sans modèle : On ne dispose pas de modèles de comportement. On va donc les "apprendre" à partir de données expérimentales relevées dans les différents types de fonctionnement. On utilise les méthodes d'apprentissage</a:t>
            </a:r>
          </a:p>
          <a:p>
            <a:pPr eaLnBrk="1" hangingPunct="1"/>
            <a:r>
              <a:rPr lang="fr-FR"/>
              <a:t>Exemple diagnostic médical</a:t>
            </a:r>
          </a:p>
          <a:p>
            <a:pPr eaLnBrk="1" hangingPunct="1"/>
            <a:endParaRPr lang="fr-FR"/>
          </a:p>
          <a:p>
            <a:pPr eaLnBrk="1" hangingPunct="1"/>
            <a:r>
              <a:rPr lang="fr-FR"/>
              <a:t>Méthode avec modèle : Dans ce cas on compare le comportement réel (fourni par des capteurs) au comportemnt temporel théorique fourni par les équations du modèle.</a:t>
            </a:r>
          </a:p>
          <a:p>
            <a:pPr eaLnBrk="1" hangingPunct="1"/>
            <a:endParaRPr lang="fr-FR"/>
          </a:p>
          <a:p>
            <a:pPr eaLnBrk="1" hangingPunct="1"/>
            <a:r>
              <a:rPr lang="fr-FR"/>
              <a:t>Estimation des paramétres : Les données de la base de données brutes sont utilisées pour identifier les paramétres caractérisant le fonctionnemnr réel ; ceux ci sont comparées aux pâramétres théoriques</a:t>
            </a:r>
          </a:p>
          <a:p>
            <a:pPr eaLnBrk="1" hangingPunct="1"/>
            <a:endParaRPr lang="fr-FR"/>
          </a:p>
          <a:p>
            <a:pPr eaLnBrk="1" hangingPunct="1"/>
            <a:r>
              <a:rPr lang="fr-FR"/>
              <a:t>Estimation d'état : Les données de la base de données brutes sont utilisées pour estimer les sorties du système qui sont comparées aus sorties réelles</a:t>
            </a:r>
          </a:p>
          <a:p>
            <a:pPr eaLnBrk="1" hangingPunct="1"/>
            <a:endParaRPr lang="fr-FR"/>
          </a:p>
          <a:p>
            <a:pPr eaLnBrk="1" hangingPunct="1"/>
            <a:r>
              <a:rPr lang="fr-FR"/>
              <a:t>Redondance analytique : Les données de la base de données brutes sont injectées dans le modèle . Toute défaillance se traduit par par le fait que le modèle n'est pas vérifiéest alors </a:t>
            </a:r>
          </a:p>
        </p:txBody>
      </p:sp>
      <p:sp>
        <p:nvSpPr>
          <p:cNvPr id="5" name="Espace réservé du pied de page 4"/>
          <p:cNvSpPr>
            <a:spLocks noGrp="1"/>
          </p:cNvSpPr>
          <p:nvPr>
            <p:ph type="ftr" sz="quarter" idx="10"/>
          </p:nvPr>
        </p:nvSpPr>
        <p:spPr/>
        <p:txBody>
          <a:bodyPr/>
          <a:lstStyle/>
          <a:p>
            <a:r>
              <a:rPr lang="fr-FR"/>
              <a:t>Chapitre2: méthodes de diagnostic (vue générale)</a:t>
            </a:r>
          </a:p>
        </p:txBody>
      </p:sp>
      <p:sp>
        <p:nvSpPr>
          <p:cNvPr id="6" name="Espace réservé de l'en-tête 5"/>
          <p:cNvSpPr>
            <a:spLocks noGrp="1"/>
          </p:cNvSpPr>
          <p:nvPr>
            <p:ph type="hdr" sz="quarter" idx="11"/>
          </p:nvPr>
        </p:nvSpPr>
        <p:spPr/>
        <p:txBody>
          <a:bodyPr/>
          <a:lstStyle/>
          <a:p>
            <a:r>
              <a:rPr lang="fr-FR"/>
              <a:t>Cours M1 ELT CMD Mme BENALLEL</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17E3A2-3D6F-4987-9799-DCA919F1372F}" type="slidenum">
              <a:rPr lang="ru-RU"/>
              <a:pPr/>
              <a:t>19</a:t>
            </a:fld>
            <a:endParaRPr lang="ru-RU"/>
          </a:p>
        </p:txBody>
      </p:sp>
      <p:sp>
        <p:nvSpPr>
          <p:cNvPr id="4286" name="Rectangle 2"/>
          <p:cNvSpPr>
            <a:spLocks noGrp="1" noRot="1" noChangeAspect="1" noChangeArrowheads="1" noTextEdit="1"/>
          </p:cNvSpPr>
          <p:nvPr>
            <p:ph type="sldImg" idx="1"/>
          </p:nvPr>
        </p:nvSpPr>
        <p:spPr bwMode="auto">
          <a:xfrm>
            <a:off x="1143000" y="685800"/>
            <a:ext cx="4572000" cy="3429000"/>
          </a:xfrm>
          <a:prstGeom prst="rect">
            <a:avLst/>
          </a:prstGeom>
          <a:noFill/>
          <a:ln cap="flat" algn="ctr">
            <a:solidFill>
              <a:srgbClr val="000000"/>
            </a:solidFill>
            <a:miter lim="800000"/>
            <a:headEnd type="none" w="med" len="med"/>
            <a:tailEnd type="none" w="med" len="med"/>
          </a:ln>
        </p:spPr>
      </p:sp>
      <p:sp>
        <p:nvSpPr>
          <p:cNvPr id="4287" name="Rectangle 3"/>
          <p:cNvSpPr>
            <a:spLocks noGrp="1" noChangeArrowheads="1"/>
          </p:cNvSpPr>
          <p:nvPr>
            <p:ph type="body" idx="2"/>
          </p:nvPr>
        </p:nvSpPr>
        <p:spPr bwMode="auto">
          <a:xfrm>
            <a:off x="913991" y="4342939"/>
            <a:ext cx="5030018" cy="4114587"/>
          </a:xfrm>
          <a:prstGeom prst="rect">
            <a:avLst/>
          </a:prstGeom>
          <a:noFill/>
          <a:ln cap="flat" algn="ctr">
            <a:miter lim="800000"/>
            <a:headEnd type="none" w="med" len="med"/>
            <a:tailEnd type="none" w="med" len="med"/>
          </a:ln>
        </p:spPr>
        <p:txBody>
          <a:bodyPr/>
          <a:lstStyle/>
          <a:p>
            <a:endParaRPr lang="fr-FR"/>
          </a:p>
        </p:txBody>
      </p:sp>
      <p:sp>
        <p:nvSpPr>
          <p:cNvPr id="5" name="Espace réservé du pied de page 4"/>
          <p:cNvSpPr>
            <a:spLocks noGrp="1"/>
          </p:cNvSpPr>
          <p:nvPr>
            <p:ph type="ftr" sz="quarter" idx="10"/>
          </p:nvPr>
        </p:nvSpPr>
        <p:spPr/>
        <p:txBody>
          <a:bodyPr/>
          <a:lstStyle/>
          <a:p>
            <a:r>
              <a:rPr lang="fr-FR"/>
              <a:t>Chapitre2: méthodes de diagnostic (vue générale)</a:t>
            </a:r>
          </a:p>
        </p:txBody>
      </p:sp>
      <p:sp>
        <p:nvSpPr>
          <p:cNvPr id="6" name="Espace réservé de l'en-tête 5"/>
          <p:cNvSpPr>
            <a:spLocks noGrp="1"/>
          </p:cNvSpPr>
          <p:nvPr>
            <p:ph type="hdr" sz="quarter" idx="11"/>
          </p:nvPr>
        </p:nvSpPr>
        <p:spPr/>
        <p:txBody>
          <a:bodyPr/>
          <a:lstStyle/>
          <a:p>
            <a:r>
              <a:rPr lang="fr-FR"/>
              <a:t>Cours M1 ELT CMD Mme BENALLEL</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0A99F3-318E-4060-8B41-47EF7922E86C}" type="slidenum">
              <a:rPr lang="ru-RU"/>
              <a:pPr/>
              <a:t>20</a:t>
            </a:fld>
            <a:endParaRPr lang="ru-RU"/>
          </a:p>
        </p:txBody>
      </p:sp>
      <p:sp>
        <p:nvSpPr>
          <p:cNvPr id="4294" name="Espace réservé de l'image des diapositives 1"/>
          <p:cNvSpPr>
            <a:spLocks noGrp="1" noRot="1" noChangeAspect="1" noChangeArrowheads="1" noTextEdit="1"/>
          </p:cNvSpPr>
          <p:nvPr>
            <p:ph type="sldImg"/>
          </p:nvPr>
        </p:nvSpPr>
        <p:spPr bwMode="auto">
          <a:xfrm>
            <a:off x="1143000" y="685800"/>
            <a:ext cx="4572000" cy="3429000"/>
          </a:xfrm>
          <a:prstGeom prst="rect">
            <a:avLst/>
          </a:prstGeom>
          <a:noFill/>
          <a:ln cap="flat" algn="ctr">
            <a:solidFill>
              <a:srgbClr val="000000"/>
            </a:solidFill>
            <a:miter lim="800000"/>
            <a:headEnd type="none" w="med" len="med"/>
            <a:tailEnd type="none" w="med" len="med"/>
          </a:ln>
        </p:spPr>
      </p:sp>
      <p:sp>
        <p:nvSpPr>
          <p:cNvPr id="4295" name="Espace réservé des commentaires 2"/>
          <p:cNvSpPr>
            <a:spLocks noGrp="1" noChangeArrowheads="1"/>
          </p:cNvSpPr>
          <p:nvPr>
            <p:ph type="body" idx="1"/>
          </p:nvPr>
        </p:nvSpPr>
        <p:spPr bwMode="auto">
          <a:xfrm>
            <a:off x="913991" y="4342939"/>
            <a:ext cx="5030018" cy="4114587"/>
          </a:xfrm>
          <a:prstGeom prst="rect">
            <a:avLst/>
          </a:prstGeom>
          <a:noFill/>
          <a:ln cap="flat" algn="ctr">
            <a:miter lim="800000"/>
            <a:headEnd type="none" w="med" len="med"/>
            <a:tailEnd type="none" w="med" len="med"/>
          </a:ln>
        </p:spPr>
        <p:txBody>
          <a:bodyPr/>
          <a:lstStyle/>
          <a:p>
            <a:endParaRPr lang="fr-FR"/>
          </a:p>
        </p:txBody>
      </p:sp>
      <p:sp>
        <p:nvSpPr>
          <p:cNvPr id="5" name="Espace réservé du pied de page 4"/>
          <p:cNvSpPr>
            <a:spLocks noGrp="1"/>
          </p:cNvSpPr>
          <p:nvPr>
            <p:ph type="ftr" sz="quarter" idx="10"/>
          </p:nvPr>
        </p:nvSpPr>
        <p:spPr/>
        <p:txBody>
          <a:bodyPr/>
          <a:lstStyle/>
          <a:p>
            <a:r>
              <a:rPr lang="fr-FR"/>
              <a:t>Chapitre2: méthodes de diagnostic (vue générale)</a:t>
            </a:r>
          </a:p>
        </p:txBody>
      </p:sp>
      <p:sp>
        <p:nvSpPr>
          <p:cNvPr id="6" name="Espace réservé de l'en-tête 5"/>
          <p:cNvSpPr>
            <a:spLocks noGrp="1"/>
          </p:cNvSpPr>
          <p:nvPr>
            <p:ph type="hdr" sz="quarter" idx="11"/>
          </p:nvPr>
        </p:nvSpPr>
        <p:spPr/>
        <p:txBody>
          <a:bodyPr/>
          <a:lstStyle/>
          <a:p>
            <a:r>
              <a:rPr lang="fr-FR"/>
              <a:t>Cours M1 ELT CMD Mme BENALLEL</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2338" name="Rectangle 6"/>
          <p:cNvSpPr>
            <a:spLocks noGrp="1" noChangeArrowheads="1"/>
          </p:cNvSpPr>
          <p:nvPr>
            <p:ph type="sldNum" sz="quarter"/>
          </p:nvPr>
        </p:nvSpPr>
        <p:spPr>
          <a:noFill/>
          <a:ln/>
        </p:spPr>
        <p:txBody>
          <a:bodyPr/>
          <a:lstStyle/>
          <a:p>
            <a:fld id="{B293BDFB-3CBB-4F82-B8C8-F8C2AB669EA9}" type="slidenum">
              <a:rPr lang="en-US"/>
              <a:pPr/>
              <a:t>21</a:t>
            </a:fld>
            <a:endParaRPr lang="en-US"/>
          </a:p>
        </p:txBody>
      </p:sp>
      <p:sp>
        <p:nvSpPr>
          <p:cNvPr id="142339" name="Rectangle 1"/>
          <p:cNvSpPr txBox="1">
            <a:spLocks noGrp="1" noRot="1" noChangeAspect="1" noChangeArrowheads="1" noTextEdit="1"/>
          </p:cNvSpPr>
          <p:nvPr>
            <p:ph type="sldImg"/>
          </p:nvPr>
        </p:nvSpPr>
        <p:spPr>
          <a:xfrm>
            <a:off x="1143000" y="685800"/>
            <a:ext cx="4572000" cy="3429000"/>
          </a:xfrm>
          <a:solidFill>
            <a:srgbClr val="FFFFFF"/>
          </a:solidFill>
          <a:ln>
            <a:solidFill>
              <a:srgbClr val="000000"/>
            </a:solidFill>
            <a:miter lim="800000"/>
          </a:ln>
        </p:spPr>
      </p:sp>
      <p:sp>
        <p:nvSpPr>
          <p:cNvPr id="142340" name="Rectangle 2"/>
          <p:cNvSpPr txBox="1">
            <a:spLocks noGrp="1" noChangeArrowheads="1"/>
          </p:cNvSpPr>
          <p:nvPr>
            <p:ph type="body" idx="1"/>
          </p:nvPr>
        </p:nvSpPr>
        <p:spPr>
          <a:xfrm>
            <a:off x="913991" y="4342939"/>
            <a:ext cx="5030018" cy="4114587"/>
          </a:xfrm>
          <a:noFill/>
          <a:ln/>
        </p:spPr>
        <p:txBody>
          <a:bodyPr wrap="none" anchor="ctr"/>
          <a:lstStyle/>
          <a:p>
            <a:endParaRPr lang="fr-FR"/>
          </a:p>
        </p:txBody>
      </p:sp>
      <p:sp>
        <p:nvSpPr>
          <p:cNvPr id="142341" name="Text Box 3"/>
          <p:cNvSpPr txBox="1">
            <a:spLocks noChangeArrowheads="1"/>
          </p:cNvSpPr>
          <p:nvPr/>
        </p:nvSpPr>
        <p:spPr bwMode="auto">
          <a:xfrm>
            <a:off x="3885996" y="8687297"/>
            <a:ext cx="2972004" cy="456704"/>
          </a:xfrm>
          <a:prstGeom prst="rect">
            <a:avLst/>
          </a:prstGeom>
          <a:noFill/>
          <a:ln w="9360">
            <a:noFill/>
            <a:miter lim="800000"/>
            <a:headEnd/>
            <a:tailEnd/>
          </a:ln>
        </p:spPr>
        <p:txBody>
          <a:bodyPr lIns="91387" tIns="45860" rIns="91387" bIns="45860" anchor="b"/>
          <a:lstStyle/>
          <a:p>
            <a:pPr algn="r">
              <a:tabLst>
                <a:tab pos="422041" algn="l"/>
                <a:tab pos="844083" algn="l"/>
                <a:tab pos="1266124" algn="l"/>
                <a:tab pos="1688165" algn="l"/>
                <a:tab pos="2110207" algn="l"/>
                <a:tab pos="2532248" algn="l"/>
              </a:tabLst>
            </a:pPr>
            <a:fld id="{4044884E-70F4-4E87-9A79-AAD0B827AE15}" type="slidenum">
              <a:rPr lang="en-US" sz="1200">
                <a:solidFill>
                  <a:srgbClr val="000000"/>
                </a:solidFill>
                <a:latin typeface="Times New Roman" pitchFamily="16" charset="0"/>
                <a:ea typeface="DejaVu Sans" charset="0"/>
                <a:cs typeface="DejaVu Sans" charset="0"/>
              </a:rPr>
              <a:pPr algn="r">
                <a:tabLst>
                  <a:tab pos="422041" algn="l"/>
                  <a:tab pos="844083" algn="l"/>
                  <a:tab pos="1266124" algn="l"/>
                  <a:tab pos="1688165" algn="l"/>
                  <a:tab pos="2110207" algn="l"/>
                  <a:tab pos="2532248" algn="l"/>
                </a:tabLst>
              </a:pPr>
              <a:t>21</a:t>
            </a:fld>
            <a:endParaRPr lang="en-US" sz="1200" dirty="0">
              <a:solidFill>
                <a:srgbClr val="000000"/>
              </a:solidFill>
              <a:latin typeface="Times New Roman" pitchFamily="16" charset="0"/>
              <a:ea typeface="DejaVu Sans" charset="0"/>
              <a:cs typeface="DejaVu Sans" charset="0"/>
            </a:endParaRPr>
          </a:p>
        </p:txBody>
      </p:sp>
      <p:sp>
        <p:nvSpPr>
          <p:cNvPr id="6" name="Espace réservé du pied de page 5"/>
          <p:cNvSpPr>
            <a:spLocks noGrp="1"/>
          </p:cNvSpPr>
          <p:nvPr>
            <p:ph type="ftr" sz="quarter" idx="10"/>
          </p:nvPr>
        </p:nvSpPr>
        <p:spPr/>
        <p:txBody>
          <a:bodyPr/>
          <a:lstStyle/>
          <a:p>
            <a:r>
              <a:rPr lang="fr-FR"/>
              <a:t>Chapitre2: méthodes de diagnostic (vue générale)</a:t>
            </a:r>
          </a:p>
        </p:txBody>
      </p:sp>
      <p:sp>
        <p:nvSpPr>
          <p:cNvPr id="7" name="Espace réservé de l'en-tête 6"/>
          <p:cNvSpPr>
            <a:spLocks noGrp="1"/>
          </p:cNvSpPr>
          <p:nvPr>
            <p:ph type="hdr" sz="quarter" idx="11"/>
          </p:nvPr>
        </p:nvSpPr>
        <p:spPr/>
        <p:txBody>
          <a:bodyPr/>
          <a:lstStyle/>
          <a:p>
            <a:r>
              <a:rPr lang="fr-FR"/>
              <a:t>Cours M1 ELT CMD Mme BENALLEL</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62" name="Rectangle 6"/>
          <p:cNvSpPr>
            <a:spLocks noGrp="1" noChangeArrowheads="1"/>
          </p:cNvSpPr>
          <p:nvPr>
            <p:ph type="sldNum" sz="quarter"/>
          </p:nvPr>
        </p:nvSpPr>
        <p:spPr>
          <a:noFill/>
          <a:ln/>
        </p:spPr>
        <p:txBody>
          <a:bodyPr/>
          <a:lstStyle/>
          <a:p>
            <a:fld id="{1345B1A5-03FE-4105-AF76-2C5634652822}" type="slidenum">
              <a:rPr lang="en-US"/>
              <a:pPr/>
              <a:t>22</a:t>
            </a:fld>
            <a:endParaRPr lang="en-US"/>
          </a:p>
        </p:txBody>
      </p:sp>
      <p:sp>
        <p:nvSpPr>
          <p:cNvPr id="143363" name="Rectangle 1"/>
          <p:cNvSpPr txBox="1">
            <a:spLocks noGrp="1" noRot="1" noChangeAspect="1" noChangeArrowheads="1" noTextEdit="1"/>
          </p:cNvSpPr>
          <p:nvPr>
            <p:ph type="sldImg"/>
          </p:nvPr>
        </p:nvSpPr>
        <p:spPr>
          <a:xfrm>
            <a:off x="1143000" y="685800"/>
            <a:ext cx="4572000" cy="3429000"/>
          </a:xfrm>
          <a:solidFill>
            <a:srgbClr val="FFFFFF"/>
          </a:solidFill>
          <a:ln>
            <a:solidFill>
              <a:srgbClr val="000000"/>
            </a:solidFill>
            <a:miter lim="800000"/>
          </a:ln>
        </p:spPr>
      </p:sp>
      <p:sp>
        <p:nvSpPr>
          <p:cNvPr id="143364" name="Rectangle 2"/>
          <p:cNvSpPr txBox="1">
            <a:spLocks noGrp="1" noChangeArrowheads="1"/>
          </p:cNvSpPr>
          <p:nvPr>
            <p:ph type="body" idx="1"/>
          </p:nvPr>
        </p:nvSpPr>
        <p:spPr>
          <a:xfrm>
            <a:off x="913991" y="4342939"/>
            <a:ext cx="5030018" cy="4114587"/>
          </a:xfrm>
          <a:noFill/>
          <a:ln/>
        </p:spPr>
        <p:txBody>
          <a:bodyPr wrap="none" anchor="ctr"/>
          <a:lstStyle/>
          <a:p>
            <a:endParaRPr lang="fr-FR"/>
          </a:p>
        </p:txBody>
      </p:sp>
      <p:sp>
        <p:nvSpPr>
          <p:cNvPr id="143365" name="Text Box 3"/>
          <p:cNvSpPr txBox="1">
            <a:spLocks noChangeArrowheads="1"/>
          </p:cNvSpPr>
          <p:nvPr/>
        </p:nvSpPr>
        <p:spPr bwMode="auto">
          <a:xfrm>
            <a:off x="3885996" y="8687297"/>
            <a:ext cx="2972004" cy="456704"/>
          </a:xfrm>
          <a:prstGeom prst="rect">
            <a:avLst/>
          </a:prstGeom>
          <a:noFill/>
          <a:ln w="9360">
            <a:noFill/>
            <a:miter lim="800000"/>
            <a:headEnd/>
            <a:tailEnd/>
          </a:ln>
        </p:spPr>
        <p:txBody>
          <a:bodyPr lIns="91387" tIns="45860" rIns="91387" bIns="45860" anchor="b"/>
          <a:lstStyle/>
          <a:p>
            <a:pPr algn="r">
              <a:tabLst>
                <a:tab pos="422041" algn="l"/>
                <a:tab pos="844083" algn="l"/>
                <a:tab pos="1266124" algn="l"/>
                <a:tab pos="1688165" algn="l"/>
                <a:tab pos="2110207" algn="l"/>
                <a:tab pos="2532248" algn="l"/>
              </a:tabLst>
            </a:pPr>
            <a:fld id="{C8B76271-C8D3-4DFE-A484-EC7479F06D60}" type="slidenum">
              <a:rPr lang="en-US" sz="1200">
                <a:solidFill>
                  <a:srgbClr val="000000"/>
                </a:solidFill>
                <a:latin typeface="Times New Roman" pitchFamily="16" charset="0"/>
                <a:ea typeface="DejaVu Sans" charset="0"/>
                <a:cs typeface="DejaVu Sans" charset="0"/>
              </a:rPr>
              <a:pPr algn="r">
                <a:tabLst>
                  <a:tab pos="422041" algn="l"/>
                  <a:tab pos="844083" algn="l"/>
                  <a:tab pos="1266124" algn="l"/>
                  <a:tab pos="1688165" algn="l"/>
                  <a:tab pos="2110207" algn="l"/>
                  <a:tab pos="2532248" algn="l"/>
                </a:tabLst>
              </a:pPr>
              <a:t>22</a:t>
            </a:fld>
            <a:endParaRPr lang="en-US" sz="1200" dirty="0">
              <a:solidFill>
                <a:srgbClr val="000000"/>
              </a:solidFill>
              <a:latin typeface="Times New Roman" pitchFamily="16" charset="0"/>
              <a:ea typeface="DejaVu Sans" charset="0"/>
              <a:cs typeface="DejaVu Sans" charset="0"/>
            </a:endParaRPr>
          </a:p>
        </p:txBody>
      </p:sp>
      <p:sp>
        <p:nvSpPr>
          <p:cNvPr id="6" name="Espace réservé du pied de page 5"/>
          <p:cNvSpPr>
            <a:spLocks noGrp="1"/>
          </p:cNvSpPr>
          <p:nvPr>
            <p:ph type="ftr" sz="quarter" idx="10"/>
          </p:nvPr>
        </p:nvSpPr>
        <p:spPr/>
        <p:txBody>
          <a:bodyPr/>
          <a:lstStyle/>
          <a:p>
            <a:r>
              <a:rPr lang="fr-FR"/>
              <a:t>Chapitre2: méthodes de diagnostic (vue générale)</a:t>
            </a:r>
          </a:p>
        </p:txBody>
      </p:sp>
      <p:sp>
        <p:nvSpPr>
          <p:cNvPr id="7" name="Espace réservé de l'en-tête 6"/>
          <p:cNvSpPr>
            <a:spLocks noGrp="1"/>
          </p:cNvSpPr>
          <p:nvPr>
            <p:ph type="hdr" sz="quarter" idx="11"/>
          </p:nvPr>
        </p:nvSpPr>
        <p:spPr/>
        <p:txBody>
          <a:bodyPr/>
          <a:lstStyle/>
          <a:p>
            <a:r>
              <a:rPr lang="fr-FR"/>
              <a:t>Cours M1 ELT CMD Mme BENALLEL</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CE1436-ACCD-4F5E-8BA4-F3FD763FD33B}" type="slidenum">
              <a:rPr lang="ru-RU"/>
              <a:pPr/>
              <a:t>9</a:t>
            </a:fld>
            <a:endParaRPr lang="ru-RU"/>
          </a:p>
        </p:txBody>
      </p:sp>
      <p:sp>
        <p:nvSpPr>
          <p:cNvPr id="4202" name="Espace réservé de l'image des diapositives 1"/>
          <p:cNvSpPr>
            <a:spLocks noGrp="1" noRot="1" noChangeAspect="1" noChangeArrowheads="1" noTextEdit="1"/>
          </p:cNvSpPr>
          <p:nvPr>
            <p:ph type="sldImg"/>
          </p:nvPr>
        </p:nvSpPr>
        <p:spPr bwMode="auto">
          <a:xfrm>
            <a:off x="1143000" y="685800"/>
            <a:ext cx="4572000" cy="3429000"/>
          </a:xfrm>
          <a:prstGeom prst="rect">
            <a:avLst/>
          </a:prstGeom>
          <a:noFill/>
          <a:ln cap="flat" algn="ctr">
            <a:solidFill>
              <a:srgbClr val="000000"/>
            </a:solidFill>
            <a:miter lim="800000"/>
            <a:headEnd type="none" w="med" len="med"/>
            <a:tailEnd type="none" w="med" len="med"/>
          </a:ln>
        </p:spPr>
      </p:sp>
      <p:sp>
        <p:nvSpPr>
          <p:cNvPr id="4203" name="Espace réservé des commentaires 2"/>
          <p:cNvSpPr>
            <a:spLocks noGrp="1" noChangeArrowheads="1"/>
          </p:cNvSpPr>
          <p:nvPr>
            <p:ph type="body" idx="1"/>
          </p:nvPr>
        </p:nvSpPr>
        <p:spPr bwMode="auto">
          <a:xfrm>
            <a:off x="913991" y="4342939"/>
            <a:ext cx="5030018" cy="4114587"/>
          </a:xfrm>
          <a:prstGeom prst="rect">
            <a:avLst/>
          </a:prstGeom>
          <a:noFill/>
          <a:ln cap="flat" algn="ctr">
            <a:miter lim="800000"/>
            <a:headEnd type="none" w="med" len="med"/>
            <a:tailEnd type="none" w="med" len="med"/>
          </a:ln>
        </p:spPr>
        <p:txBody>
          <a:bodyPr/>
          <a:lstStyle/>
          <a:p>
            <a:endParaRPr lang="fr-FR"/>
          </a:p>
        </p:txBody>
      </p:sp>
      <p:sp>
        <p:nvSpPr>
          <p:cNvPr id="5" name="Espace réservé du pied de page 4"/>
          <p:cNvSpPr>
            <a:spLocks noGrp="1"/>
          </p:cNvSpPr>
          <p:nvPr>
            <p:ph type="ftr" sz="quarter" idx="10"/>
          </p:nvPr>
        </p:nvSpPr>
        <p:spPr/>
        <p:txBody>
          <a:bodyPr/>
          <a:lstStyle/>
          <a:p>
            <a:r>
              <a:rPr lang="fr-FR"/>
              <a:t>Chapitre2: méthodes de diagnostic (vue générale)</a:t>
            </a:r>
          </a:p>
        </p:txBody>
      </p:sp>
      <p:sp>
        <p:nvSpPr>
          <p:cNvPr id="6" name="Espace réservé de l'en-tête 5"/>
          <p:cNvSpPr>
            <a:spLocks noGrp="1"/>
          </p:cNvSpPr>
          <p:nvPr>
            <p:ph type="hdr" sz="quarter" idx="11"/>
          </p:nvPr>
        </p:nvSpPr>
        <p:spPr/>
        <p:txBody>
          <a:bodyPr/>
          <a:lstStyle/>
          <a:p>
            <a:r>
              <a:rPr lang="fr-FR"/>
              <a:t>Cours M1 ELT CMD Mme BENALLEL</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CE1436-ACCD-4F5E-8BA4-F3FD763FD33B}" type="slidenum">
              <a:rPr lang="ru-RU"/>
              <a:pPr/>
              <a:t>10</a:t>
            </a:fld>
            <a:endParaRPr lang="ru-RU"/>
          </a:p>
        </p:txBody>
      </p:sp>
      <p:sp>
        <p:nvSpPr>
          <p:cNvPr id="4202" name="Espace réservé de l'image des diapositives 1"/>
          <p:cNvSpPr>
            <a:spLocks noGrp="1" noRot="1" noChangeAspect="1" noChangeArrowheads="1" noTextEdit="1"/>
          </p:cNvSpPr>
          <p:nvPr>
            <p:ph type="sldImg"/>
          </p:nvPr>
        </p:nvSpPr>
        <p:spPr bwMode="auto">
          <a:xfrm>
            <a:off x="1143000" y="685800"/>
            <a:ext cx="4572000" cy="3429000"/>
          </a:xfrm>
          <a:prstGeom prst="rect">
            <a:avLst/>
          </a:prstGeom>
          <a:noFill/>
          <a:ln cap="flat" algn="ctr">
            <a:solidFill>
              <a:srgbClr val="000000"/>
            </a:solidFill>
            <a:miter lim="800000"/>
            <a:headEnd type="none" w="med" len="med"/>
            <a:tailEnd type="none" w="med" len="med"/>
          </a:ln>
        </p:spPr>
      </p:sp>
      <p:sp>
        <p:nvSpPr>
          <p:cNvPr id="4203" name="Espace réservé des commentaires 2"/>
          <p:cNvSpPr>
            <a:spLocks noGrp="1" noChangeArrowheads="1"/>
          </p:cNvSpPr>
          <p:nvPr>
            <p:ph type="body" idx="1"/>
          </p:nvPr>
        </p:nvSpPr>
        <p:spPr bwMode="auto">
          <a:xfrm>
            <a:off x="913991" y="4342939"/>
            <a:ext cx="5030018" cy="4114587"/>
          </a:xfrm>
          <a:prstGeom prst="rect">
            <a:avLst/>
          </a:prstGeom>
          <a:noFill/>
          <a:ln cap="flat" algn="ctr">
            <a:miter lim="800000"/>
            <a:headEnd type="none" w="med" len="med"/>
            <a:tailEnd type="none" w="med" len="med"/>
          </a:ln>
        </p:spPr>
        <p:txBody>
          <a:bodyPr/>
          <a:lstStyle/>
          <a:p>
            <a:endParaRPr lang="fr-FR"/>
          </a:p>
        </p:txBody>
      </p:sp>
      <p:sp>
        <p:nvSpPr>
          <p:cNvPr id="5" name="Espace réservé du pied de page 4"/>
          <p:cNvSpPr>
            <a:spLocks noGrp="1"/>
          </p:cNvSpPr>
          <p:nvPr>
            <p:ph type="ftr" sz="quarter" idx="10"/>
          </p:nvPr>
        </p:nvSpPr>
        <p:spPr/>
        <p:txBody>
          <a:bodyPr/>
          <a:lstStyle/>
          <a:p>
            <a:r>
              <a:rPr lang="fr-FR"/>
              <a:t>Chapitre2: méthodes de diagnostic (vue générale)</a:t>
            </a:r>
          </a:p>
        </p:txBody>
      </p:sp>
      <p:sp>
        <p:nvSpPr>
          <p:cNvPr id="6" name="Espace réservé de l'en-tête 5"/>
          <p:cNvSpPr>
            <a:spLocks noGrp="1"/>
          </p:cNvSpPr>
          <p:nvPr>
            <p:ph type="hdr" sz="quarter" idx="11"/>
          </p:nvPr>
        </p:nvSpPr>
        <p:spPr/>
        <p:txBody>
          <a:bodyPr/>
          <a:lstStyle/>
          <a:p>
            <a:r>
              <a:rPr lang="fr-FR"/>
              <a:t>Cours M1 ELT CMD Mme BENALLEL</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0834" name="Rectangle 6"/>
          <p:cNvSpPr>
            <a:spLocks noGrp="1" noChangeArrowheads="1"/>
          </p:cNvSpPr>
          <p:nvPr>
            <p:ph type="sldNum" sz="quarter"/>
          </p:nvPr>
        </p:nvSpPr>
        <p:spPr>
          <a:noFill/>
          <a:ln/>
        </p:spPr>
        <p:txBody>
          <a:bodyPr/>
          <a:lstStyle/>
          <a:p>
            <a:fld id="{42C803B7-60B1-4563-9BA3-7D17CE977CD9}" type="slidenum">
              <a:rPr lang="en-US"/>
              <a:pPr/>
              <a:t>13</a:t>
            </a:fld>
            <a:endParaRPr lang="en-US"/>
          </a:p>
        </p:txBody>
      </p:sp>
      <p:sp>
        <p:nvSpPr>
          <p:cNvPr id="120835" name="Rectangle 1"/>
          <p:cNvSpPr txBox="1">
            <a:spLocks noGrp="1" noRot="1" noChangeAspect="1" noChangeArrowheads="1" noTextEdit="1"/>
          </p:cNvSpPr>
          <p:nvPr>
            <p:ph type="sldImg"/>
          </p:nvPr>
        </p:nvSpPr>
        <p:spPr>
          <a:xfrm>
            <a:off x="1143000" y="685800"/>
            <a:ext cx="4572000" cy="3429000"/>
          </a:xfrm>
          <a:solidFill>
            <a:srgbClr val="FFFFFF"/>
          </a:solidFill>
          <a:ln>
            <a:solidFill>
              <a:srgbClr val="000000"/>
            </a:solidFill>
            <a:miter lim="800000"/>
          </a:ln>
        </p:spPr>
      </p:sp>
      <p:sp>
        <p:nvSpPr>
          <p:cNvPr id="120836" name="Rectangle 2"/>
          <p:cNvSpPr txBox="1">
            <a:spLocks noGrp="1" noChangeArrowheads="1"/>
          </p:cNvSpPr>
          <p:nvPr>
            <p:ph type="body" idx="1"/>
          </p:nvPr>
        </p:nvSpPr>
        <p:spPr>
          <a:xfrm>
            <a:off x="913991" y="4342939"/>
            <a:ext cx="5030018" cy="4114587"/>
          </a:xfrm>
          <a:noFill/>
          <a:ln/>
        </p:spPr>
        <p:txBody>
          <a:bodyPr wrap="none" anchor="ctr"/>
          <a:lstStyle/>
          <a:p>
            <a:endParaRPr lang="fr-FR"/>
          </a:p>
        </p:txBody>
      </p:sp>
      <p:sp>
        <p:nvSpPr>
          <p:cNvPr id="120837" name="Text Box 3"/>
          <p:cNvSpPr txBox="1">
            <a:spLocks noChangeArrowheads="1"/>
          </p:cNvSpPr>
          <p:nvPr/>
        </p:nvSpPr>
        <p:spPr bwMode="auto">
          <a:xfrm>
            <a:off x="3885996" y="8687297"/>
            <a:ext cx="2972004" cy="456704"/>
          </a:xfrm>
          <a:prstGeom prst="rect">
            <a:avLst/>
          </a:prstGeom>
          <a:noFill/>
          <a:ln w="9360">
            <a:noFill/>
            <a:miter lim="800000"/>
            <a:headEnd/>
            <a:tailEnd/>
          </a:ln>
        </p:spPr>
        <p:txBody>
          <a:bodyPr lIns="91387" tIns="45860" rIns="91387" bIns="45860" anchor="b"/>
          <a:lstStyle/>
          <a:p>
            <a:pPr algn="r">
              <a:tabLst>
                <a:tab pos="422041" algn="l"/>
                <a:tab pos="844083" algn="l"/>
                <a:tab pos="1266124" algn="l"/>
                <a:tab pos="1688165" algn="l"/>
                <a:tab pos="2110207" algn="l"/>
                <a:tab pos="2532248" algn="l"/>
              </a:tabLst>
            </a:pPr>
            <a:fld id="{19E7DBE9-A267-4049-82B1-F66608B36D45}" type="slidenum">
              <a:rPr lang="en-US" sz="1200">
                <a:solidFill>
                  <a:srgbClr val="000000"/>
                </a:solidFill>
                <a:latin typeface="Times New Roman" pitchFamily="16" charset="0"/>
                <a:ea typeface="DejaVu Sans" charset="0"/>
                <a:cs typeface="DejaVu Sans" charset="0"/>
              </a:rPr>
              <a:pPr algn="r">
                <a:tabLst>
                  <a:tab pos="422041" algn="l"/>
                  <a:tab pos="844083" algn="l"/>
                  <a:tab pos="1266124" algn="l"/>
                  <a:tab pos="1688165" algn="l"/>
                  <a:tab pos="2110207" algn="l"/>
                  <a:tab pos="2532248" algn="l"/>
                </a:tabLst>
              </a:pPr>
              <a:t>13</a:t>
            </a:fld>
            <a:endParaRPr lang="en-US" sz="1200" dirty="0">
              <a:solidFill>
                <a:srgbClr val="000000"/>
              </a:solidFill>
              <a:latin typeface="Times New Roman" pitchFamily="16" charset="0"/>
              <a:ea typeface="DejaVu Sans" charset="0"/>
              <a:cs typeface="DejaVu Sans" charset="0"/>
            </a:endParaRPr>
          </a:p>
        </p:txBody>
      </p:sp>
      <p:sp>
        <p:nvSpPr>
          <p:cNvPr id="6" name="Espace réservé du pied de page 5"/>
          <p:cNvSpPr>
            <a:spLocks noGrp="1"/>
          </p:cNvSpPr>
          <p:nvPr>
            <p:ph type="ftr" sz="quarter" idx="10"/>
          </p:nvPr>
        </p:nvSpPr>
        <p:spPr/>
        <p:txBody>
          <a:bodyPr/>
          <a:lstStyle/>
          <a:p>
            <a:r>
              <a:rPr lang="fr-FR"/>
              <a:t>Chapitre2: méthodes de diagnostic (vue générale)</a:t>
            </a:r>
          </a:p>
        </p:txBody>
      </p:sp>
      <p:sp>
        <p:nvSpPr>
          <p:cNvPr id="7" name="Espace réservé de l'en-tête 6"/>
          <p:cNvSpPr>
            <a:spLocks noGrp="1"/>
          </p:cNvSpPr>
          <p:nvPr>
            <p:ph type="hdr" sz="quarter" idx="11"/>
          </p:nvPr>
        </p:nvSpPr>
        <p:spPr/>
        <p:txBody>
          <a:bodyPr/>
          <a:lstStyle/>
          <a:p>
            <a:r>
              <a:rPr lang="fr-FR"/>
              <a:t>Cours M1 ELT CMD Mme BENALLEL</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1858" name="Rectangle 6"/>
          <p:cNvSpPr>
            <a:spLocks noGrp="1" noChangeArrowheads="1"/>
          </p:cNvSpPr>
          <p:nvPr>
            <p:ph type="sldNum" sz="quarter"/>
          </p:nvPr>
        </p:nvSpPr>
        <p:spPr>
          <a:noFill/>
          <a:ln/>
        </p:spPr>
        <p:txBody>
          <a:bodyPr/>
          <a:lstStyle/>
          <a:p>
            <a:fld id="{880F7634-357F-4C2D-A94E-3E27649E485F}" type="slidenum">
              <a:rPr lang="en-US"/>
              <a:pPr/>
              <a:t>14</a:t>
            </a:fld>
            <a:endParaRPr lang="en-US"/>
          </a:p>
        </p:txBody>
      </p:sp>
      <p:sp>
        <p:nvSpPr>
          <p:cNvPr id="121859" name="Rectangle 1"/>
          <p:cNvSpPr txBox="1">
            <a:spLocks noGrp="1" noRot="1" noChangeAspect="1" noChangeArrowheads="1" noTextEdit="1"/>
          </p:cNvSpPr>
          <p:nvPr>
            <p:ph type="sldImg"/>
          </p:nvPr>
        </p:nvSpPr>
        <p:spPr>
          <a:xfrm>
            <a:off x="1143000" y="685800"/>
            <a:ext cx="4572000" cy="3429000"/>
          </a:xfrm>
          <a:solidFill>
            <a:srgbClr val="FFFFFF"/>
          </a:solidFill>
          <a:ln>
            <a:solidFill>
              <a:srgbClr val="000000"/>
            </a:solidFill>
            <a:miter lim="800000"/>
          </a:ln>
        </p:spPr>
      </p:sp>
      <p:sp>
        <p:nvSpPr>
          <p:cNvPr id="121860" name="Rectangle 2"/>
          <p:cNvSpPr txBox="1">
            <a:spLocks noGrp="1" noChangeArrowheads="1"/>
          </p:cNvSpPr>
          <p:nvPr>
            <p:ph type="body" idx="1"/>
          </p:nvPr>
        </p:nvSpPr>
        <p:spPr>
          <a:xfrm>
            <a:off x="913991" y="4342939"/>
            <a:ext cx="5030018" cy="4114587"/>
          </a:xfrm>
          <a:noFill/>
          <a:ln/>
        </p:spPr>
        <p:txBody>
          <a:bodyPr wrap="none" anchor="ctr"/>
          <a:lstStyle/>
          <a:p>
            <a:endParaRPr lang="fr-FR"/>
          </a:p>
        </p:txBody>
      </p:sp>
      <p:sp>
        <p:nvSpPr>
          <p:cNvPr id="121861" name="Text Box 3"/>
          <p:cNvSpPr txBox="1">
            <a:spLocks noChangeArrowheads="1"/>
          </p:cNvSpPr>
          <p:nvPr/>
        </p:nvSpPr>
        <p:spPr bwMode="auto">
          <a:xfrm>
            <a:off x="3885996" y="8687297"/>
            <a:ext cx="2972004" cy="456704"/>
          </a:xfrm>
          <a:prstGeom prst="rect">
            <a:avLst/>
          </a:prstGeom>
          <a:noFill/>
          <a:ln w="9360">
            <a:noFill/>
            <a:miter lim="800000"/>
            <a:headEnd/>
            <a:tailEnd/>
          </a:ln>
        </p:spPr>
        <p:txBody>
          <a:bodyPr lIns="91387" tIns="45860" rIns="91387" bIns="45860" anchor="b"/>
          <a:lstStyle/>
          <a:p>
            <a:pPr algn="r">
              <a:tabLst>
                <a:tab pos="422041" algn="l"/>
                <a:tab pos="844083" algn="l"/>
                <a:tab pos="1266124" algn="l"/>
                <a:tab pos="1688165" algn="l"/>
                <a:tab pos="2110207" algn="l"/>
                <a:tab pos="2532248" algn="l"/>
              </a:tabLst>
            </a:pPr>
            <a:fld id="{8A1799A9-8866-4D63-A776-A276B731FDC3}" type="slidenum">
              <a:rPr lang="en-US" sz="1200">
                <a:solidFill>
                  <a:srgbClr val="000000"/>
                </a:solidFill>
                <a:latin typeface="Times New Roman" pitchFamily="16" charset="0"/>
                <a:ea typeface="DejaVu Sans" charset="0"/>
                <a:cs typeface="DejaVu Sans" charset="0"/>
              </a:rPr>
              <a:pPr algn="r">
                <a:tabLst>
                  <a:tab pos="422041" algn="l"/>
                  <a:tab pos="844083" algn="l"/>
                  <a:tab pos="1266124" algn="l"/>
                  <a:tab pos="1688165" algn="l"/>
                  <a:tab pos="2110207" algn="l"/>
                  <a:tab pos="2532248" algn="l"/>
                </a:tabLst>
              </a:pPr>
              <a:t>14</a:t>
            </a:fld>
            <a:endParaRPr lang="en-US" sz="1200" dirty="0">
              <a:solidFill>
                <a:srgbClr val="000000"/>
              </a:solidFill>
              <a:latin typeface="Times New Roman" pitchFamily="16" charset="0"/>
              <a:ea typeface="DejaVu Sans" charset="0"/>
              <a:cs typeface="DejaVu Sans" charset="0"/>
            </a:endParaRPr>
          </a:p>
        </p:txBody>
      </p:sp>
      <p:sp>
        <p:nvSpPr>
          <p:cNvPr id="6" name="Espace réservé du pied de page 5"/>
          <p:cNvSpPr>
            <a:spLocks noGrp="1"/>
          </p:cNvSpPr>
          <p:nvPr>
            <p:ph type="ftr" sz="quarter" idx="10"/>
          </p:nvPr>
        </p:nvSpPr>
        <p:spPr/>
        <p:txBody>
          <a:bodyPr/>
          <a:lstStyle/>
          <a:p>
            <a:r>
              <a:rPr lang="fr-FR"/>
              <a:t>Chapitre2: méthodes de diagnostic (vue générale)</a:t>
            </a:r>
          </a:p>
        </p:txBody>
      </p:sp>
      <p:sp>
        <p:nvSpPr>
          <p:cNvPr id="7" name="Espace réservé de l'en-tête 6"/>
          <p:cNvSpPr>
            <a:spLocks noGrp="1"/>
          </p:cNvSpPr>
          <p:nvPr>
            <p:ph type="hdr" sz="quarter" idx="11"/>
          </p:nvPr>
        </p:nvSpPr>
        <p:spPr/>
        <p:txBody>
          <a:bodyPr/>
          <a:lstStyle/>
          <a:p>
            <a:r>
              <a:rPr lang="fr-FR"/>
              <a:t>Cours M1 ELT CMD Mme BENALLEL</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4930" name="Rectangle 6"/>
          <p:cNvSpPr>
            <a:spLocks noGrp="1" noChangeArrowheads="1"/>
          </p:cNvSpPr>
          <p:nvPr>
            <p:ph type="sldNum" sz="quarter"/>
          </p:nvPr>
        </p:nvSpPr>
        <p:spPr>
          <a:noFill/>
          <a:ln/>
        </p:spPr>
        <p:txBody>
          <a:bodyPr/>
          <a:lstStyle/>
          <a:p>
            <a:fld id="{980CFD72-08DF-4E41-B577-93A1262A4129}" type="slidenum">
              <a:rPr lang="en-US"/>
              <a:pPr/>
              <a:t>15</a:t>
            </a:fld>
            <a:endParaRPr lang="en-US"/>
          </a:p>
        </p:txBody>
      </p:sp>
      <p:sp>
        <p:nvSpPr>
          <p:cNvPr id="124931" name="Rectangle 1"/>
          <p:cNvSpPr txBox="1">
            <a:spLocks noGrp="1" noRot="1" noChangeAspect="1" noChangeArrowheads="1" noTextEdit="1"/>
          </p:cNvSpPr>
          <p:nvPr>
            <p:ph type="sldImg"/>
          </p:nvPr>
        </p:nvSpPr>
        <p:spPr>
          <a:xfrm>
            <a:off x="1143000" y="685800"/>
            <a:ext cx="4572000" cy="3429000"/>
          </a:xfrm>
          <a:solidFill>
            <a:srgbClr val="FFFFFF"/>
          </a:solidFill>
          <a:ln>
            <a:solidFill>
              <a:srgbClr val="000000"/>
            </a:solidFill>
            <a:miter lim="800000"/>
          </a:ln>
        </p:spPr>
      </p:sp>
      <p:sp>
        <p:nvSpPr>
          <p:cNvPr id="124932" name="Rectangle 2"/>
          <p:cNvSpPr txBox="1">
            <a:spLocks noGrp="1" noChangeArrowheads="1"/>
          </p:cNvSpPr>
          <p:nvPr>
            <p:ph type="body" idx="1"/>
          </p:nvPr>
        </p:nvSpPr>
        <p:spPr>
          <a:xfrm>
            <a:off x="913991" y="4342939"/>
            <a:ext cx="5030018" cy="4114587"/>
          </a:xfrm>
          <a:noFill/>
          <a:ln/>
        </p:spPr>
        <p:txBody>
          <a:bodyPr wrap="none" anchor="ctr"/>
          <a:lstStyle/>
          <a:p>
            <a:endParaRPr lang="fr-FR"/>
          </a:p>
        </p:txBody>
      </p:sp>
      <p:sp>
        <p:nvSpPr>
          <p:cNvPr id="124933" name="Text Box 3"/>
          <p:cNvSpPr txBox="1">
            <a:spLocks noChangeArrowheads="1"/>
          </p:cNvSpPr>
          <p:nvPr/>
        </p:nvSpPr>
        <p:spPr bwMode="auto">
          <a:xfrm>
            <a:off x="3885996" y="8687297"/>
            <a:ext cx="2972004" cy="456704"/>
          </a:xfrm>
          <a:prstGeom prst="rect">
            <a:avLst/>
          </a:prstGeom>
          <a:noFill/>
          <a:ln w="9360">
            <a:noFill/>
            <a:miter lim="800000"/>
            <a:headEnd/>
            <a:tailEnd/>
          </a:ln>
        </p:spPr>
        <p:txBody>
          <a:bodyPr lIns="91387" tIns="45860" rIns="91387" bIns="45860" anchor="b"/>
          <a:lstStyle/>
          <a:p>
            <a:pPr algn="r">
              <a:tabLst>
                <a:tab pos="422041" algn="l"/>
                <a:tab pos="844083" algn="l"/>
                <a:tab pos="1266124" algn="l"/>
                <a:tab pos="1688165" algn="l"/>
                <a:tab pos="2110207" algn="l"/>
                <a:tab pos="2532248" algn="l"/>
              </a:tabLst>
            </a:pPr>
            <a:fld id="{5F604CDD-EF85-45F9-BBD0-BDC7F7233DFC}" type="slidenum">
              <a:rPr lang="en-US" sz="1200">
                <a:solidFill>
                  <a:srgbClr val="000000"/>
                </a:solidFill>
                <a:latin typeface="Times New Roman" pitchFamily="16" charset="0"/>
                <a:ea typeface="DejaVu Sans" charset="0"/>
                <a:cs typeface="DejaVu Sans" charset="0"/>
              </a:rPr>
              <a:pPr algn="r">
                <a:tabLst>
                  <a:tab pos="422041" algn="l"/>
                  <a:tab pos="844083" algn="l"/>
                  <a:tab pos="1266124" algn="l"/>
                  <a:tab pos="1688165" algn="l"/>
                  <a:tab pos="2110207" algn="l"/>
                  <a:tab pos="2532248" algn="l"/>
                </a:tabLst>
              </a:pPr>
              <a:t>15</a:t>
            </a:fld>
            <a:endParaRPr lang="en-US" sz="1200" dirty="0">
              <a:solidFill>
                <a:srgbClr val="000000"/>
              </a:solidFill>
              <a:latin typeface="Times New Roman" pitchFamily="16" charset="0"/>
              <a:ea typeface="DejaVu Sans" charset="0"/>
              <a:cs typeface="DejaVu Sans" charset="0"/>
            </a:endParaRPr>
          </a:p>
        </p:txBody>
      </p:sp>
      <p:sp>
        <p:nvSpPr>
          <p:cNvPr id="6" name="Espace réservé du pied de page 5"/>
          <p:cNvSpPr>
            <a:spLocks noGrp="1"/>
          </p:cNvSpPr>
          <p:nvPr>
            <p:ph type="ftr" sz="quarter" idx="10"/>
          </p:nvPr>
        </p:nvSpPr>
        <p:spPr/>
        <p:txBody>
          <a:bodyPr/>
          <a:lstStyle/>
          <a:p>
            <a:r>
              <a:rPr lang="fr-FR"/>
              <a:t>Chapitre2: méthodes de diagnostic (vue générale)</a:t>
            </a:r>
          </a:p>
        </p:txBody>
      </p:sp>
      <p:sp>
        <p:nvSpPr>
          <p:cNvPr id="7" name="Espace réservé de l'en-tête 6"/>
          <p:cNvSpPr>
            <a:spLocks noGrp="1"/>
          </p:cNvSpPr>
          <p:nvPr>
            <p:ph type="hdr" sz="quarter" idx="11"/>
          </p:nvPr>
        </p:nvSpPr>
        <p:spPr/>
        <p:txBody>
          <a:bodyPr/>
          <a:lstStyle/>
          <a:p>
            <a:r>
              <a:rPr lang="fr-FR"/>
              <a:t>Cours M1 ELT CMD Mme BENALLEL</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2098" name="Rectangle 6"/>
          <p:cNvSpPr>
            <a:spLocks noGrp="1" noChangeArrowheads="1"/>
          </p:cNvSpPr>
          <p:nvPr>
            <p:ph type="sldNum" sz="quarter"/>
          </p:nvPr>
        </p:nvSpPr>
        <p:spPr>
          <a:noFill/>
          <a:ln/>
        </p:spPr>
        <p:txBody>
          <a:bodyPr/>
          <a:lstStyle/>
          <a:p>
            <a:fld id="{6F8B0B36-3476-4D43-B033-51F09B4186BE}" type="slidenum">
              <a:rPr lang="en-US"/>
              <a:pPr/>
              <a:t>16</a:t>
            </a:fld>
            <a:endParaRPr lang="en-US"/>
          </a:p>
        </p:txBody>
      </p:sp>
      <p:sp>
        <p:nvSpPr>
          <p:cNvPr id="132099" name="Rectangle 1"/>
          <p:cNvSpPr txBox="1">
            <a:spLocks noGrp="1" noRot="1" noChangeAspect="1" noChangeArrowheads="1" noTextEdit="1"/>
          </p:cNvSpPr>
          <p:nvPr>
            <p:ph type="sldImg"/>
          </p:nvPr>
        </p:nvSpPr>
        <p:spPr>
          <a:xfrm>
            <a:off x="1143000" y="685800"/>
            <a:ext cx="4572000" cy="3429000"/>
          </a:xfrm>
          <a:solidFill>
            <a:srgbClr val="FFFFFF"/>
          </a:solidFill>
          <a:ln>
            <a:solidFill>
              <a:srgbClr val="000000"/>
            </a:solidFill>
            <a:miter lim="800000"/>
          </a:ln>
        </p:spPr>
      </p:sp>
      <p:sp>
        <p:nvSpPr>
          <p:cNvPr id="132100" name="Rectangle 2"/>
          <p:cNvSpPr txBox="1">
            <a:spLocks noGrp="1" noChangeArrowheads="1"/>
          </p:cNvSpPr>
          <p:nvPr>
            <p:ph type="body" idx="1"/>
          </p:nvPr>
        </p:nvSpPr>
        <p:spPr>
          <a:xfrm>
            <a:off x="913991" y="4342939"/>
            <a:ext cx="5030018" cy="4114587"/>
          </a:xfrm>
          <a:noFill/>
          <a:ln/>
        </p:spPr>
        <p:txBody>
          <a:bodyPr wrap="none" anchor="ctr"/>
          <a:lstStyle/>
          <a:p>
            <a:endParaRPr lang="fr-FR"/>
          </a:p>
        </p:txBody>
      </p:sp>
      <p:sp>
        <p:nvSpPr>
          <p:cNvPr id="132101" name="Text Box 3"/>
          <p:cNvSpPr txBox="1">
            <a:spLocks noChangeArrowheads="1"/>
          </p:cNvSpPr>
          <p:nvPr/>
        </p:nvSpPr>
        <p:spPr bwMode="auto">
          <a:xfrm>
            <a:off x="3885996" y="8687297"/>
            <a:ext cx="2972004" cy="456704"/>
          </a:xfrm>
          <a:prstGeom prst="rect">
            <a:avLst/>
          </a:prstGeom>
          <a:noFill/>
          <a:ln w="9360">
            <a:noFill/>
            <a:miter lim="800000"/>
            <a:headEnd/>
            <a:tailEnd/>
          </a:ln>
        </p:spPr>
        <p:txBody>
          <a:bodyPr lIns="91387" tIns="45860" rIns="91387" bIns="45860" anchor="b"/>
          <a:lstStyle/>
          <a:p>
            <a:pPr algn="r">
              <a:tabLst>
                <a:tab pos="422041" algn="l"/>
                <a:tab pos="844083" algn="l"/>
                <a:tab pos="1266124" algn="l"/>
                <a:tab pos="1688165" algn="l"/>
                <a:tab pos="2110207" algn="l"/>
                <a:tab pos="2532248" algn="l"/>
              </a:tabLst>
            </a:pPr>
            <a:fld id="{F55BE415-32E7-418C-BBCE-AF3DB75E06A9}" type="slidenum">
              <a:rPr lang="en-US" sz="1200">
                <a:solidFill>
                  <a:srgbClr val="000000"/>
                </a:solidFill>
                <a:latin typeface="Times New Roman" pitchFamily="16" charset="0"/>
                <a:ea typeface="DejaVu Sans" charset="0"/>
                <a:cs typeface="DejaVu Sans" charset="0"/>
              </a:rPr>
              <a:pPr algn="r">
                <a:tabLst>
                  <a:tab pos="422041" algn="l"/>
                  <a:tab pos="844083" algn="l"/>
                  <a:tab pos="1266124" algn="l"/>
                  <a:tab pos="1688165" algn="l"/>
                  <a:tab pos="2110207" algn="l"/>
                  <a:tab pos="2532248" algn="l"/>
                </a:tabLst>
              </a:pPr>
              <a:t>16</a:t>
            </a:fld>
            <a:endParaRPr lang="en-US" sz="1200" dirty="0">
              <a:solidFill>
                <a:srgbClr val="000000"/>
              </a:solidFill>
              <a:latin typeface="Times New Roman" pitchFamily="16" charset="0"/>
              <a:ea typeface="DejaVu Sans" charset="0"/>
              <a:cs typeface="DejaVu Sans" charset="0"/>
            </a:endParaRPr>
          </a:p>
        </p:txBody>
      </p:sp>
      <p:sp>
        <p:nvSpPr>
          <p:cNvPr id="6" name="Espace réservé du pied de page 5"/>
          <p:cNvSpPr>
            <a:spLocks noGrp="1"/>
          </p:cNvSpPr>
          <p:nvPr>
            <p:ph type="ftr" sz="quarter" idx="10"/>
          </p:nvPr>
        </p:nvSpPr>
        <p:spPr/>
        <p:txBody>
          <a:bodyPr/>
          <a:lstStyle/>
          <a:p>
            <a:r>
              <a:rPr lang="fr-FR"/>
              <a:t>Chapitre2: méthodes de diagnostic (vue générale)</a:t>
            </a:r>
          </a:p>
        </p:txBody>
      </p:sp>
      <p:sp>
        <p:nvSpPr>
          <p:cNvPr id="7" name="Espace réservé de l'en-tête 6"/>
          <p:cNvSpPr>
            <a:spLocks noGrp="1"/>
          </p:cNvSpPr>
          <p:nvPr>
            <p:ph type="hdr" sz="quarter" idx="11"/>
          </p:nvPr>
        </p:nvSpPr>
        <p:spPr/>
        <p:txBody>
          <a:bodyPr/>
          <a:lstStyle/>
          <a:p>
            <a:r>
              <a:rPr lang="fr-FR"/>
              <a:t>Cours M1 ELT CMD Mme BENALLEL</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22" name="Rectangle 6"/>
          <p:cNvSpPr>
            <a:spLocks noGrp="1" noChangeArrowheads="1"/>
          </p:cNvSpPr>
          <p:nvPr>
            <p:ph type="sldNum" sz="quarter"/>
          </p:nvPr>
        </p:nvSpPr>
        <p:spPr>
          <a:noFill/>
          <a:ln/>
        </p:spPr>
        <p:txBody>
          <a:bodyPr/>
          <a:lstStyle/>
          <a:p>
            <a:fld id="{06F26A11-0661-47AB-93AA-0FAF8FC6D6DD}" type="slidenum">
              <a:rPr lang="en-US"/>
              <a:pPr/>
              <a:t>17</a:t>
            </a:fld>
            <a:endParaRPr lang="en-US"/>
          </a:p>
        </p:txBody>
      </p:sp>
      <p:sp>
        <p:nvSpPr>
          <p:cNvPr id="133123" name="Rectangle 1"/>
          <p:cNvSpPr txBox="1">
            <a:spLocks noGrp="1" noRot="1" noChangeAspect="1" noChangeArrowheads="1" noTextEdit="1"/>
          </p:cNvSpPr>
          <p:nvPr>
            <p:ph type="sldImg"/>
          </p:nvPr>
        </p:nvSpPr>
        <p:spPr>
          <a:xfrm>
            <a:off x="1143000" y="685800"/>
            <a:ext cx="4572000" cy="3429000"/>
          </a:xfrm>
          <a:solidFill>
            <a:srgbClr val="FFFFFF"/>
          </a:solidFill>
          <a:ln>
            <a:solidFill>
              <a:srgbClr val="000000"/>
            </a:solidFill>
            <a:miter lim="800000"/>
          </a:ln>
        </p:spPr>
      </p:sp>
      <p:sp>
        <p:nvSpPr>
          <p:cNvPr id="133124" name="Rectangle 2"/>
          <p:cNvSpPr txBox="1">
            <a:spLocks noGrp="1" noChangeArrowheads="1"/>
          </p:cNvSpPr>
          <p:nvPr>
            <p:ph type="body" idx="1"/>
          </p:nvPr>
        </p:nvSpPr>
        <p:spPr>
          <a:xfrm>
            <a:off x="913991" y="4342939"/>
            <a:ext cx="5030018" cy="4114587"/>
          </a:xfrm>
          <a:noFill/>
          <a:ln/>
        </p:spPr>
        <p:txBody>
          <a:bodyPr wrap="none" anchor="ctr"/>
          <a:lstStyle/>
          <a:p>
            <a:endParaRPr lang="fr-FR"/>
          </a:p>
        </p:txBody>
      </p:sp>
      <p:sp>
        <p:nvSpPr>
          <p:cNvPr id="133125" name="Text Box 3"/>
          <p:cNvSpPr txBox="1">
            <a:spLocks noChangeArrowheads="1"/>
          </p:cNvSpPr>
          <p:nvPr/>
        </p:nvSpPr>
        <p:spPr bwMode="auto">
          <a:xfrm>
            <a:off x="3885996" y="8687297"/>
            <a:ext cx="2972004" cy="456704"/>
          </a:xfrm>
          <a:prstGeom prst="rect">
            <a:avLst/>
          </a:prstGeom>
          <a:noFill/>
          <a:ln w="9360">
            <a:noFill/>
            <a:miter lim="800000"/>
            <a:headEnd/>
            <a:tailEnd/>
          </a:ln>
        </p:spPr>
        <p:txBody>
          <a:bodyPr lIns="91387" tIns="45860" rIns="91387" bIns="45860" anchor="b"/>
          <a:lstStyle/>
          <a:p>
            <a:pPr algn="r">
              <a:tabLst>
                <a:tab pos="422041" algn="l"/>
                <a:tab pos="844083" algn="l"/>
                <a:tab pos="1266124" algn="l"/>
                <a:tab pos="1688165" algn="l"/>
                <a:tab pos="2110207" algn="l"/>
                <a:tab pos="2532248" algn="l"/>
              </a:tabLst>
            </a:pPr>
            <a:fld id="{5052E232-3536-4A91-99C3-9A28943E06D1}" type="slidenum">
              <a:rPr lang="en-US" sz="1200">
                <a:solidFill>
                  <a:srgbClr val="000000"/>
                </a:solidFill>
                <a:latin typeface="Times New Roman" pitchFamily="16" charset="0"/>
                <a:ea typeface="DejaVu Sans" charset="0"/>
                <a:cs typeface="DejaVu Sans" charset="0"/>
              </a:rPr>
              <a:pPr algn="r">
                <a:tabLst>
                  <a:tab pos="422041" algn="l"/>
                  <a:tab pos="844083" algn="l"/>
                  <a:tab pos="1266124" algn="l"/>
                  <a:tab pos="1688165" algn="l"/>
                  <a:tab pos="2110207" algn="l"/>
                  <a:tab pos="2532248" algn="l"/>
                </a:tabLst>
              </a:pPr>
              <a:t>17</a:t>
            </a:fld>
            <a:endParaRPr lang="en-US" sz="1200" dirty="0">
              <a:solidFill>
                <a:srgbClr val="000000"/>
              </a:solidFill>
              <a:latin typeface="Times New Roman" pitchFamily="16" charset="0"/>
              <a:ea typeface="DejaVu Sans" charset="0"/>
              <a:cs typeface="DejaVu Sans" charset="0"/>
            </a:endParaRPr>
          </a:p>
        </p:txBody>
      </p:sp>
      <p:sp>
        <p:nvSpPr>
          <p:cNvPr id="6" name="Espace réservé du pied de page 5"/>
          <p:cNvSpPr>
            <a:spLocks noGrp="1"/>
          </p:cNvSpPr>
          <p:nvPr>
            <p:ph type="ftr" sz="quarter" idx="10"/>
          </p:nvPr>
        </p:nvSpPr>
        <p:spPr/>
        <p:txBody>
          <a:bodyPr/>
          <a:lstStyle/>
          <a:p>
            <a:r>
              <a:rPr lang="fr-FR"/>
              <a:t>Chapitre2: méthodes de diagnostic (vue générale)</a:t>
            </a:r>
          </a:p>
        </p:txBody>
      </p:sp>
      <p:sp>
        <p:nvSpPr>
          <p:cNvPr id="7" name="Espace réservé de l'en-tête 6"/>
          <p:cNvSpPr>
            <a:spLocks noGrp="1"/>
          </p:cNvSpPr>
          <p:nvPr>
            <p:ph type="hdr" sz="quarter" idx="11"/>
          </p:nvPr>
        </p:nvSpPr>
        <p:spPr/>
        <p:txBody>
          <a:bodyPr/>
          <a:lstStyle/>
          <a:p>
            <a:r>
              <a:rPr lang="fr-FR"/>
              <a:t>Cours M1 ELT CMD Mme BENALLEL</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4146" name="Rectangle 6"/>
          <p:cNvSpPr>
            <a:spLocks noGrp="1" noChangeArrowheads="1"/>
          </p:cNvSpPr>
          <p:nvPr>
            <p:ph type="sldNum" sz="quarter"/>
          </p:nvPr>
        </p:nvSpPr>
        <p:spPr>
          <a:noFill/>
          <a:ln/>
        </p:spPr>
        <p:txBody>
          <a:bodyPr/>
          <a:lstStyle/>
          <a:p>
            <a:fld id="{7536C45F-F645-45F5-B5AC-9D3F17BF1C8E}" type="slidenum">
              <a:rPr lang="en-US"/>
              <a:pPr/>
              <a:t>18</a:t>
            </a:fld>
            <a:endParaRPr lang="en-US"/>
          </a:p>
        </p:txBody>
      </p:sp>
      <p:sp>
        <p:nvSpPr>
          <p:cNvPr id="134147" name="Rectangle 1"/>
          <p:cNvSpPr txBox="1">
            <a:spLocks noGrp="1" noRot="1" noChangeAspect="1" noChangeArrowheads="1" noTextEdit="1"/>
          </p:cNvSpPr>
          <p:nvPr>
            <p:ph type="sldImg"/>
          </p:nvPr>
        </p:nvSpPr>
        <p:spPr>
          <a:xfrm>
            <a:off x="1143000" y="685800"/>
            <a:ext cx="4572000" cy="3429000"/>
          </a:xfrm>
          <a:solidFill>
            <a:srgbClr val="FFFFFF"/>
          </a:solidFill>
          <a:ln>
            <a:solidFill>
              <a:srgbClr val="000000"/>
            </a:solidFill>
            <a:miter lim="800000"/>
          </a:ln>
        </p:spPr>
      </p:sp>
      <p:sp>
        <p:nvSpPr>
          <p:cNvPr id="134148" name="Rectangle 2"/>
          <p:cNvSpPr txBox="1">
            <a:spLocks noGrp="1" noChangeArrowheads="1"/>
          </p:cNvSpPr>
          <p:nvPr>
            <p:ph type="body" idx="1"/>
          </p:nvPr>
        </p:nvSpPr>
        <p:spPr>
          <a:xfrm>
            <a:off x="913991" y="4342939"/>
            <a:ext cx="5030018" cy="4114587"/>
          </a:xfrm>
          <a:noFill/>
          <a:ln/>
        </p:spPr>
        <p:txBody>
          <a:bodyPr wrap="none" anchor="ctr"/>
          <a:lstStyle/>
          <a:p>
            <a:endParaRPr lang="fr-FR"/>
          </a:p>
        </p:txBody>
      </p:sp>
      <p:sp>
        <p:nvSpPr>
          <p:cNvPr id="134149" name="Text Box 3"/>
          <p:cNvSpPr txBox="1">
            <a:spLocks noChangeArrowheads="1"/>
          </p:cNvSpPr>
          <p:nvPr/>
        </p:nvSpPr>
        <p:spPr bwMode="auto">
          <a:xfrm>
            <a:off x="3885996" y="8687297"/>
            <a:ext cx="2972004" cy="456704"/>
          </a:xfrm>
          <a:prstGeom prst="rect">
            <a:avLst/>
          </a:prstGeom>
          <a:noFill/>
          <a:ln w="9360">
            <a:noFill/>
            <a:miter lim="800000"/>
            <a:headEnd/>
            <a:tailEnd/>
          </a:ln>
        </p:spPr>
        <p:txBody>
          <a:bodyPr lIns="91387" tIns="45860" rIns="91387" bIns="45860" anchor="b"/>
          <a:lstStyle/>
          <a:p>
            <a:pPr algn="r">
              <a:tabLst>
                <a:tab pos="422041" algn="l"/>
                <a:tab pos="844083" algn="l"/>
                <a:tab pos="1266124" algn="l"/>
                <a:tab pos="1688165" algn="l"/>
                <a:tab pos="2110207" algn="l"/>
                <a:tab pos="2532248" algn="l"/>
              </a:tabLst>
            </a:pPr>
            <a:fld id="{BFF6FE25-F88B-4873-BB72-914E9BD1C515}" type="slidenum">
              <a:rPr lang="en-US" sz="1200">
                <a:solidFill>
                  <a:srgbClr val="000000"/>
                </a:solidFill>
                <a:latin typeface="Times New Roman" pitchFamily="16" charset="0"/>
                <a:ea typeface="DejaVu Sans" charset="0"/>
                <a:cs typeface="DejaVu Sans" charset="0"/>
              </a:rPr>
              <a:pPr algn="r">
                <a:tabLst>
                  <a:tab pos="422041" algn="l"/>
                  <a:tab pos="844083" algn="l"/>
                  <a:tab pos="1266124" algn="l"/>
                  <a:tab pos="1688165" algn="l"/>
                  <a:tab pos="2110207" algn="l"/>
                  <a:tab pos="2532248" algn="l"/>
                </a:tabLst>
              </a:pPr>
              <a:t>18</a:t>
            </a:fld>
            <a:endParaRPr lang="en-US" sz="1200" dirty="0">
              <a:solidFill>
                <a:srgbClr val="000000"/>
              </a:solidFill>
              <a:latin typeface="Times New Roman" pitchFamily="16" charset="0"/>
              <a:ea typeface="DejaVu Sans" charset="0"/>
              <a:cs typeface="DejaVu Sans" charset="0"/>
            </a:endParaRPr>
          </a:p>
        </p:txBody>
      </p:sp>
      <p:sp>
        <p:nvSpPr>
          <p:cNvPr id="6" name="Espace réservé du pied de page 5"/>
          <p:cNvSpPr>
            <a:spLocks noGrp="1"/>
          </p:cNvSpPr>
          <p:nvPr>
            <p:ph type="ftr" sz="quarter" idx="10"/>
          </p:nvPr>
        </p:nvSpPr>
        <p:spPr/>
        <p:txBody>
          <a:bodyPr/>
          <a:lstStyle/>
          <a:p>
            <a:r>
              <a:rPr lang="fr-FR"/>
              <a:t>Chapitre2: méthodes de diagnostic (vue générale)</a:t>
            </a:r>
          </a:p>
        </p:txBody>
      </p:sp>
      <p:sp>
        <p:nvSpPr>
          <p:cNvPr id="7" name="Espace réservé de l'en-tête 6"/>
          <p:cNvSpPr>
            <a:spLocks noGrp="1"/>
          </p:cNvSpPr>
          <p:nvPr>
            <p:ph type="hdr" sz="quarter" idx="11"/>
          </p:nvPr>
        </p:nvSpPr>
        <p:spPr/>
        <p:txBody>
          <a:bodyPr/>
          <a:lstStyle/>
          <a:p>
            <a:r>
              <a:rPr lang="fr-FR"/>
              <a:t>Cours M1 ELT CMD Mme BENALLEL</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FEF9FBD0-AD28-44DA-8A4F-3D29ED57FF51}" type="datetime1">
              <a:rPr lang="fr-FR" smtClean="0"/>
              <a:pPr/>
              <a:t>03/10/2022</a:t>
            </a:fld>
            <a:endParaRPr lang="fr-FR"/>
          </a:p>
        </p:txBody>
      </p:sp>
      <p:sp>
        <p:nvSpPr>
          <p:cNvPr id="19" name="Espace réservé du pied de page 18"/>
          <p:cNvSpPr>
            <a:spLocks noGrp="1"/>
          </p:cNvSpPr>
          <p:nvPr>
            <p:ph type="ftr" sz="quarter" idx="11"/>
          </p:nvPr>
        </p:nvSpPr>
        <p:spPr/>
        <p:txBody>
          <a:bodyPr/>
          <a:lstStyle/>
          <a:p>
            <a:r>
              <a:rPr lang="fr-FR"/>
              <a:t>Chapitre2: méthodes de diagnostic (vue générale)</a:t>
            </a:r>
          </a:p>
        </p:txBody>
      </p:sp>
      <p:sp>
        <p:nvSpPr>
          <p:cNvPr id="27" name="Espace réservé du numéro de diapositive 26"/>
          <p:cNvSpPr>
            <a:spLocks noGrp="1"/>
          </p:cNvSpPr>
          <p:nvPr>
            <p:ph type="sldNum" sz="quarter" idx="12"/>
          </p:nvPr>
        </p:nvSpPr>
        <p:spPr/>
        <p:txBody>
          <a:bodyPr/>
          <a:lstStyle/>
          <a:p>
            <a:fld id="{6CE372B2-2FDD-4192-B226-1F758AD55DDD}"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A5EBAA7D-7302-47DF-94CA-F491502FFD99}" type="datetime1">
              <a:rPr lang="fr-FR" smtClean="0"/>
              <a:pPr/>
              <a:t>03/10/2022</a:t>
            </a:fld>
            <a:endParaRPr lang="fr-FR"/>
          </a:p>
        </p:txBody>
      </p:sp>
      <p:sp>
        <p:nvSpPr>
          <p:cNvPr id="5" name="Espace réservé du pied de page 4"/>
          <p:cNvSpPr>
            <a:spLocks noGrp="1"/>
          </p:cNvSpPr>
          <p:nvPr>
            <p:ph type="ftr" sz="quarter" idx="11"/>
          </p:nvPr>
        </p:nvSpPr>
        <p:spPr/>
        <p:txBody>
          <a:bodyPr/>
          <a:lstStyle/>
          <a:p>
            <a:r>
              <a:rPr lang="fr-FR"/>
              <a:t>Chapitre2: méthodes de diagnostic (vue générale)</a:t>
            </a:r>
          </a:p>
        </p:txBody>
      </p:sp>
      <p:sp>
        <p:nvSpPr>
          <p:cNvPr id="6" name="Espace réservé du numéro de diapositive 5"/>
          <p:cNvSpPr>
            <a:spLocks noGrp="1"/>
          </p:cNvSpPr>
          <p:nvPr>
            <p:ph type="sldNum" sz="quarter" idx="12"/>
          </p:nvPr>
        </p:nvSpPr>
        <p:spPr/>
        <p:txBody>
          <a:bodyPr/>
          <a:lstStyle/>
          <a:p>
            <a:fld id="{6CE372B2-2FDD-4192-B226-1F758AD55DD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25AA0CE2-9358-433F-ACDB-761C27465F5A}" type="datetime1">
              <a:rPr lang="fr-FR" smtClean="0"/>
              <a:pPr/>
              <a:t>03/10/2022</a:t>
            </a:fld>
            <a:endParaRPr lang="fr-FR"/>
          </a:p>
        </p:txBody>
      </p:sp>
      <p:sp>
        <p:nvSpPr>
          <p:cNvPr id="5" name="Espace réservé du pied de page 4"/>
          <p:cNvSpPr>
            <a:spLocks noGrp="1"/>
          </p:cNvSpPr>
          <p:nvPr>
            <p:ph type="ftr" sz="quarter" idx="11"/>
          </p:nvPr>
        </p:nvSpPr>
        <p:spPr/>
        <p:txBody>
          <a:bodyPr/>
          <a:lstStyle/>
          <a:p>
            <a:r>
              <a:rPr lang="fr-FR"/>
              <a:t>Chapitre2: méthodes de diagnostic (vue générale)</a:t>
            </a:r>
          </a:p>
        </p:txBody>
      </p:sp>
      <p:sp>
        <p:nvSpPr>
          <p:cNvPr id="6" name="Espace réservé du numéro de diapositive 5"/>
          <p:cNvSpPr>
            <a:spLocks noGrp="1"/>
          </p:cNvSpPr>
          <p:nvPr>
            <p:ph type="sldNum" sz="quarter" idx="12"/>
          </p:nvPr>
        </p:nvSpPr>
        <p:spPr/>
        <p:txBody>
          <a:bodyPr/>
          <a:lstStyle/>
          <a:p>
            <a:fld id="{6CE372B2-2FDD-4192-B226-1F758AD55DD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FE996021-117D-4E9E-8940-7D34CD80F262}" type="datetime1">
              <a:rPr lang="fr-FR" smtClean="0"/>
              <a:pPr/>
              <a:t>03/10/2022</a:t>
            </a:fld>
            <a:endParaRPr lang="fr-FR"/>
          </a:p>
        </p:txBody>
      </p:sp>
      <p:sp>
        <p:nvSpPr>
          <p:cNvPr id="5" name="Espace réservé du pied de page 4"/>
          <p:cNvSpPr>
            <a:spLocks noGrp="1"/>
          </p:cNvSpPr>
          <p:nvPr>
            <p:ph type="ftr" sz="quarter" idx="11"/>
          </p:nvPr>
        </p:nvSpPr>
        <p:spPr/>
        <p:txBody>
          <a:bodyPr/>
          <a:lstStyle/>
          <a:p>
            <a:r>
              <a:rPr lang="fr-FR"/>
              <a:t>Chapitre2: méthodes de diagnostic (vue générale)</a:t>
            </a:r>
          </a:p>
        </p:txBody>
      </p:sp>
      <p:sp>
        <p:nvSpPr>
          <p:cNvPr id="6" name="Espace réservé du numéro de diapositive 5"/>
          <p:cNvSpPr>
            <a:spLocks noGrp="1"/>
          </p:cNvSpPr>
          <p:nvPr>
            <p:ph type="sldNum" sz="quarter" idx="12"/>
          </p:nvPr>
        </p:nvSpPr>
        <p:spPr/>
        <p:txBody>
          <a:bodyPr/>
          <a:lstStyle/>
          <a:p>
            <a:fld id="{6CE372B2-2FDD-4192-B226-1F758AD55DD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96006465-1617-424F-8C13-B386ABBC4AC0}" type="datetime1">
              <a:rPr lang="fr-FR" smtClean="0"/>
              <a:pPr/>
              <a:t>03/10/2022</a:t>
            </a:fld>
            <a:endParaRPr lang="fr-FR"/>
          </a:p>
        </p:txBody>
      </p:sp>
      <p:sp>
        <p:nvSpPr>
          <p:cNvPr id="5" name="Espace réservé du pied de page 4"/>
          <p:cNvSpPr>
            <a:spLocks noGrp="1"/>
          </p:cNvSpPr>
          <p:nvPr>
            <p:ph type="ftr" sz="quarter" idx="11"/>
          </p:nvPr>
        </p:nvSpPr>
        <p:spPr/>
        <p:txBody>
          <a:bodyPr/>
          <a:lstStyle/>
          <a:p>
            <a:r>
              <a:rPr lang="fr-FR"/>
              <a:t>Chapitre2: méthodes de diagnostic (vue générale)</a:t>
            </a:r>
          </a:p>
        </p:txBody>
      </p:sp>
      <p:sp>
        <p:nvSpPr>
          <p:cNvPr id="6" name="Espace réservé du numéro de diapositive 5"/>
          <p:cNvSpPr>
            <a:spLocks noGrp="1"/>
          </p:cNvSpPr>
          <p:nvPr>
            <p:ph type="sldNum" sz="quarter" idx="12"/>
          </p:nvPr>
        </p:nvSpPr>
        <p:spPr/>
        <p:txBody>
          <a:bodyPr/>
          <a:lstStyle/>
          <a:p>
            <a:fld id="{6CE372B2-2FDD-4192-B226-1F758AD55DDD}"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6EC0CBE1-C2D0-43E1-86B1-E325B540E361}" type="datetime1">
              <a:rPr lang="fr-FR" smtClean="0"/>
              <a:pPr/>
              <a:t>03/10/2022</a:t>
            </a:fld>
            <a:endParaRPr lang="fr-FR"/>
          </a:p>
        </p:txBody>
      </p:sp>
      <p:sp>
        <p:nvSpPr>
          <p:cNvPr id="6" name="Espace réservé du pied de page 5"/>
          <p:cNvSpPr>
            <a:spLocks noGrp="1"/>
          </p:cNvSpPr>
          <p:nvPr>
            <p:ph type="ftr" sz="quarter" idx="11"/>
          </p:nvPr>
        </p:nvSpPr>
        <p:spPr/>
        <p:txBody>
          <a:bodyPr/>
          <a:lstStyle/>
          <a:p>
            <a:r>
              <a:rPr lang="fr-FR"/>
              <a:t>Chapitre2: méthodes de diagnostic (vue générale)</a:t>
            </a:r>
          </a:p>
        </p:txBody>
      </p:sp>
      <p:sp>
        <p:nvSpPr>
          <p:cNvPr id="7" name="Espace réservé du numéro de diapositive 6"/>
          <p:cNvSpPr>
            <a:spLocks noGrp="1"/>
          </p:cNvSpPr>
          <p:nvPr>
            <p:ph type="sldNum" sz="quarter" idx="12"/>
          </p:nvPr>
        </p:nvSpPr>
        <p:spPr/>
        <p:txBody>
          <a:bodyPr/>
          <a:lstStyle/>
          <a:p>
            <a:fld id="{6CE372B2-2FDD-4192-B226-1F758AD55DD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193F61F4-BB3D-4471-BE37-460994193E34}" type="datetime1">
              <a:rPr lang="fr-FR" smtClean="0"/>
              <a:pPr/>
              <a:t>03/10/2022</a:t>
            </a:fld>
            <a:endParaRPr lang="fr-FR"/>
          </a:p>
        </p:txBody>
      </p:sp>
      <p:sp>
        <p:nvSpPr>
          <p:cNvPr id="8" name="Espace réservé du pied de page 7"/>
          <p:cNvSpPr>
            <a:spLocks noGrp="1"/>
          </p:cNvSpPr>
          <p:nvPr>
            <p:ph type="ftr" sz="quarter" idx="11"/>
          </p:nvPr>
        </p:nvSpPr>
        <p:spPr/>
        <p:txBody>
          <a:bodyPr/>
          <a:lstStyle/>
          <a:p>
            <a:r>
              <a:rPr lang="fr-FR"/>
              <a:t>Chapitre2: méthodes de diagnostic (vue générale)</a:t>
            </a:r>
          </a:p>
        </p:txBody>
      </p:sp>
      <p:sp>
        <p:nvSpPr>
          <p:cNvPr id="9" name="Espace réservé du numéro de diapositive 8"/>
          <p:cNvSpPr>
            <a:spLocks noGrp="1"/>
          </p:cNvSpPr>
          <p:nvPr>
            <p:ph type="sldNum" sz="quarter" idx="12"/>
          </p:nvPr>
        </p:nvSpPr>
        <p:spPr/>
        <p:txBody>
          <a:bodyPr/>
          <a:lstStyle/>
          <a:p>
            <a:fld id="{6CE372B2-2FDD-4192-B226-1F758AD55DD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FE9C0A0D-C99E-4542-86C4-3DB433BEF137}" type="datetime1">
              <a:rPr lang="fr-FR" smtClean="0"/>
              <a:pPr/>
              <a:t>03/10/2022</a:t>
            </a:fld>
            <a:endParaRPr lang="fr-FR"/>
          </a:p>
        </p:txBody>
      </p:sp>
      <p:sp>
        <p:nvSpPr>
          <p:cNvPr id="4" name="Espace réservé du pied de page 3"/>
          <p:cNvSpPr>
            <a:spLocks noGrp="1"/>
          </p:cNvSpPr>
          <p:nvPr>
            <p:ph type="ftr" sz="quarter" idx="11"/>
          </p:nvPr>
        </p:nvSpPr>
        <p:spPr/>
        <p:txBody>
          <a:bodyPr/>
          <a:lstStyle/>
          <a:p>
            <a:r>
              <a:rPr lang="fr-FR"/>
              <a:t>Chapitre2: méthodes de diagnostic (vue générale)</a:t>
            </a:r>
          </a:p>
        </p:txBody>
      </p:sp>
      <p:sp>
        <p:nvSpPr>
          <p:cNvPr id="5" name="Espace réservé du numéro de diapositive 4"/>
          <p:cNvSpPr>
            <a:spLocks noGrp="1"/>
          </p:cNvSpPr>
          <p:nvPr>
            <p:ph type="sldNum" sz="quarter" idx="12"/>
          </p:nvPr>
        </p:nvSpPr>
        <p:spPr/>
        <p:txBody>
          <a:bodyPr/>
          <a:lstStyle/>
          <a:p>
            <a:fld id="{6CE372B2-2FDD-4192-B226-1F758AD55DD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5FD0AAA-48DF-4D6E-851E-39D4ABF67AA3}" type="datetime1">
              <a:rPr lang="fr-FR" smtClean="0"/>
              <a:pPr/>
              <a:t>03/10/2022</a:t>
            </a:fld>
            <a:endParaRPr lang="fr-FR"/>
          </a:p>
        </p:txBody>
      </p:sp>
      <p:sp>
        <p:nvSpPr>
          <p:cNvPr id="3" name="Espace réservé du pied de page 2"/>
          <p:cNvSpPr>
            <a:spLocks noGrp="1"/>
          </p:cNvSpPr>
          <p:nvPr>
            <p:ph type="ftr" sz="quarter" idx="11"/>
          </p:nvPr>
        </p:nvSpPr>
        <p:spPr/>
        <p:txBody>
          <a:bodyPr/>
          <a:lstStyle/>
          <a:p>
            <a:r>
              <a:rPr lang="fr-FR"/>
              <a:t>Chapitre2: méthodes de diagnostic (vue générale)</a:t>
            </a:r>
          </a:p>
        </p:txBody>
      </p:sp>
      <p:sp>
        <p:nvSpPr>
          <p:cNvPr id="4" name="Espace réservé du numéro de diapositive 3"/>
          <p:cNvSpPr>
            <a:spLocks noGrp="1"/>
          </p:cNvSpPr>
          <p:nvPr>
            <p:ph type="sldNum" sz="quarter" idx="12"/>
          </p:nvPr>
        </p:nvSpPr>
        <p:spPr/>
        <p:txBody>
          <a:bodyPr/>
          <a:lstStyle/>
          <a:p>
            <a:fld id="{6CE372B2-2FDD-4192-B226-1F758AD55DD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9CF1DCC3-A8C3-4FDA-B4A4-B872A64C5419}" type="datetime1">
              <a:rPr lang="fr-FR" smtClean="0"/>
              <a:pPr/>
              <a:t>03/10/2022</a:t>
            </a:fld>
            <a:endParaRPr lang="fr-FR"/>
          </a:p>
        </p:txBody>
      </p:sp>
      <p:sp>
        <p:nvSpPr>
          <p:cNvPr id="6" name="Espace réservé du pied de page 5"/>
          <p:cNvSpPr>
            <a:spLocks noGrp="1"/>
          </p:cNvSpPr>
          <p:nvPr>
            <p:ph type="ftr" sz="quarter" idx="11"/>
          </p:nvPr>
        </p:nvSpPr>
        <p:spPr/>
        <p:txBody>
          <a:bodyPr/>
          <a:lstStyle/>
          <a:p>
            <a:r>
              <a:rPr lang="fr-FR"/>
              <a:t>Chapitre2: méthodes de diagnostic (vue générale)</a:t>
            </a:r>
          </a:p>
        </p:txBody>
      </p:sp>
      <p:sp>
        <p:nvSpPr>
          <p:cNvPr id="7" name="Espace réservé du numéro de diapositive 6"/>
          <p:cNvSpPr>
            <a:spLocks noGrp="1"/>
          </p:cNvSpPr>
          <p:nvPr>
            <p:ph type="sldNum" sz="quarter" idx="12"/>
          </p:nvPr>
        </p:nvSpPr>
        <p:spPr/>
        <p:txBody>
          <a:bodyPr/>
          <a:lstStyle/>
          <a:p>
            <a:fld id="{6CE372B2-2FDD-4192-B226-1F758AD55DD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E24730F4-6586-4B83-8059-A24DBF53B8C9}" type="datetime1">
              <a:rPr lang="fr-FR" smtClean="0"/>
              <a:pPr/>
              <a:t>03/10/2022</a:t>
            </a:fld>
            <a:endParaRPr lang="fr-FR"/>
          </a:p>
        </p:txBody>
      </p:sp>
      <p:sp>
        <p:nvSpPr>
          <p:cNvPr id="6" name="Espace réservé du pied de page 5"/>
          <p:cNvSpPr>
            <a:spLocks noGrp="1"/>
          </p:cNvSpPr>
          <p:nvPr>
            <p:ph type="ftr" sz="quarter" idx="11"/>
          </p:nvPr>
        </p:nvSpPr>
        <p:spPr/>
        <p:txBody>
          <a:bodyPr/>
          <a:lstStyle/>
          <a:p>
            <a:r>
              <a:rPr lang="fr-FR"/>
              <a:t>Chapitre2: méthodes de diagnostic (vue générale)</a:t>
            </a: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6CE372B2-2FDD-4192-B226-1F758AD55DDD}"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8AA5D9D-16DF-4E45-B9B1-39EA9B0C2203}" type="datetime1">
              <a:rPr lang="fr-FR" smtClean="0"/>
              <a:pPr/>
              <a:t>03/10/2022</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fr-FR"/>
              <a:t>Chapitre2: méthodes de diagnostic (vue générale)</a:t>
            </a: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CE372B2-2FDD-4192-B226-1F758AD55DDD}"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hdr="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8.wmf"/><Relationship Id="rId4" Type="http://schemas.openxmlformats.org/officeDocument/2006/relationships/oleObject" Target="../embeddings/oleObject5.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10.wmf"/></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notesSlide" Target="../notesSlides/notesSlide10.xml"/><Relationship Id="rId7" Type="http://schemas.openxmlformats.org/officeDocument/2006/relationships/image" Target="../media/image12.wmf"/><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oleObject" Target="../embeddings/oleObject7.bin"/><Relationship Id="rId5" Type="http://schemas.openxmlformats.org/officeDocument/2006/relationships/image" Target="../media/image11.wmf"/><Relationship Id="rId4" Type="http://schemas.openxmlformats.org/officeDocument/2006/relationships/oleObject" Target="../embeddings/oleObject6.bin"/><Relationship Id="rId9" Type="http://schemas.openxmlformats.org/officeDocument/2006/relationships/image" Target="../media/image13.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notesSlide" Target="../notesSlides/notesSlide11.xml"/><Relationship Id="rId7" Type="http://schemas.openxmlformats.org/officeDocument/2006/relationships/image" Target="../media/image15.wmf"/><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oleObject" Target="../embeddings/oleObject10.bin"/><Relationship Id="rId11" Type="http://schemas.openxmlformats.org/officeDocument/2006/relationships/image" Target="../media/image17.wmf"/><Relationship Id="rId5" Type="http://schemas.openxmlformats.org/officeDocument/2006/relationships/image" Target="../media/image14.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6.wm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image" Target="../media/image4.png"/><Relationship Id="rId7" Type="http://schemas.openxmlformats.org/officeDocument/2006/relationships/image" Target="../media/image6.w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5.wmf"/><Relationship Id="rId5" Type="http://schemas.openxmlformats.org/officeDocument/2006/relationships/oleObject" Target="../embeddings/oleObject2.bin"/><Relationship Id="rId10" Type="http://schemas.openxmlformats.org/officeDocument/2006/relationships/image" Target="../media/image3.wmf"/><Relationship Id="rId4" Type="http://schemas.openxmlformats.org/officeDocument/2006/relationships/oleObject" Target="../embeddings/oleObject1.bin"/><Relationship Id="rId9" Type="http://schemas.openxmlformats.org/officeDocument/2006/relationships/oleObject" Target="../embeddings/oleObject3.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8.wmf"/><Relationship Id="rId4" Type="http://schemas.openxmlformats.org/officeDocument/2006/relationships/oleObject" Target="../embeddings/oleObject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F49353E4-F1BA-468A-B67B-58FE23CF7A35}" type="datetime1">
              <a:rPr lang="fr-FR" smtClean="0"/>
              <a:pPr/>
              <a:t>03/10/2022</a:t>
            </a:fld>
            <a:endParaRPr lang="fr-FR"/>
          </a:p>
        </p:txBody>
      </p:sp>
      <p:sp>
        <p:nvSpPr>
          <p:cNvPr id="6" name="Espace réservé du pied de page 5"/>
          <p:cNvSpPr>
            <a:spLocks noGrp="1"/>
          </p:cNvSpPr>
          <p:nvPr>
            <p:ph type="ftr" sz="quarter" idx="11"/>
          </p:nvPr>
        </p:nvSpPr>
        <p:spPr/>
        <p:txBody>
          <a:bodyPr/>
          <a:lstStyle/>
          <a:p>
            <a:r>
              <a:rPr lang="fr-FR"/>
              <a:t>Chapitre2: méthodes de diagnostic (vue générale)</a:t>
            </a:r>
          </a:p>
        </p:txBody>
      </p:sp>
      <p:sp>
        <p:nvSpPr>
          <p:cNvPr id="2" name="Espace réservé du numéro de diapositive 1"/>
          <p:cNvSpPr>
            <a:spLocks noGrp="1"/>
          </p:cNvSpPr>
          <p:nvPr>
            <p:ph type="sldNum" sz="quarter" idx="12"/>
          </p:nvPr>
        </p:nvSpPr>
        <p:spPr/>
        <p:txBody>
          <a:bodyPr/>
          <a:lstStyle/>
          <a:p>
            <a:fld id="{DA517A37-6EAF-4245-B1C4-54C1C964EE46}" type="slidenum">
              <a:rPr lang="fr-FR" smtClean="0"/>
              <a:pPr/>
              <a:t>1</a:t>
            </a:fld>
            <a:endParaRPr lang="fr-FR"/>
          </a:p>
        </p:txBody>
      </p:sp>
      <p:sp>
        <p:nvSpPr>
          <p:cNvPr id="5" name="Rectangle 1"/>
          <p:cNvSpPr txBox="1">
            <a:spLocks noChangeArrowheads="1"/>
          </p:cNvSpPr>
          <p:nvPr/>
        </p:nvSpPr>
        <p:spPr>
          <a:xfrm>
            <a:off x="344488" y="2571744"/>
            <a:ext cx="8370916" cy="982669"/>
          </a:xfrm>
          <a:prstGeom prst="rect">
            <a:avLst/>
          </a:prstGeom>
        </p:spPr>
        <p:txBody>
          <a:bodyPr vert="horz" lIns="45720" rIns="45720" anchor="ctr">
            <a:normAutofit lnSpcReduction="10000"/>
          </a:bodyPr>
          <a:lstStyle/>
          <a:p>
            <a:pPr lvl="0" algn="ctr">
              <a:spcBef>
                <a:spcPct val="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fr-FR" sz="3200" b="1" dirty="0">
                <a:latin typeface="Arial Unicode MS" charset="0"/>
                <a:ea typeface="+mj-ea"/>
                <a:cs typeface="+mj-cs"/>
              </a:rPr>
              <a:t>COMMENT CONCEVOIR DES </a:t>
            </a:r>
            <a:r>
              <a:rPr lang="fr-FR" sz="3200" b="1">
                <a:latin typeface="Arial Unicode MS" charset="0"/>
                <a:ea typeface="+mj-ea"/>
                <a:cs typeface="+mj-cs"/>
              </a:rPr>
              <a:t>SYSTÈMES DE </a:t>
            </a:r>
            <a:r>
              <a:rPr lang="fr-FR" sz="3200" b="1" dirty="0">
                <a:latin typeface="Arial Unicode MS" charset="0"/>
                <a:ea typeface="+mj-ea"/>
                <a:cs typeface="+mj-cs"/>
              </a:rPr>
              <a:t>SUPERVISION?</a:t>
            </a:r>
            <a:endParaRPr kumimoji="0" lang="fr-FR" sz="3200" b="1" i="0" u="none" strike="noStrike" kern="1200" cap="none" spc="0" normalizeH="0" baseline="0" noProof="0" dirty="0">
              <a:ln>
                <a:noFill/>
              </a:ln>
              <a:effectLst/>
              <a:uLnTx/>
              <a:uFillTx/>
              <a:latin typeface="Arial Unicode MS" charset="0"/>
              <a:ea typeface="+mj-ea"/>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Espace réservé de la date 35"/>
          <p:cNvSpPr>
            <a:spLocks noGrp="1"/>
          </p:cNvSpPr>
          <p:nvPr>
            <p:ph type="dt" sz="half" idx="10"/>
          </p:nvPr>
        </p:nvSpPr>
        <p:spPr/>
        <p:txBody>
          <a:bodyPr/>
          <a:lstStyle/>
          <a:p>
            <a:fld id="{5F9E049A-0FC9-45EA-99DD-7EF65B2AB007}" type="datetime1">
              <a:rPr lang="fr-FR" smtClean="0"/>
              <a:pPr/>
              <a:t>03/10/2022</a:t>
            </a:fld>
            <a:endParaRPr lang="fr-FR"/>
          </a:p>
        </p:txBody>
      </p:sp>
      <p:sp>
        <p:nvSpPr>
          <p:cNvPr id="38" name="Espace réservé du pied de page 37"/>
          <p:cNvSpPr>
            <a:spLocks noGrp="1"/>
          </p:cNvSpPr>
          <p:nvPr>
            <p:ph type="ftr" sz="quarter" idx="11"/>
          </p:nvPr>
        </p:nvSpPr>
        <p:spPr/>
        <p:txBody>
          <a:bodyPr/>
          <a:lstStyle/>
          <a:p>
            <a:r>
              <a:rPr lang="fr-FR"/>
              <a:t>Chapitre2: méthodes de diagnostic (vue générale)</a:t>
            </a:r>
          </a:p>
        </p:txBody>
      </p:sp>
      <p:sp>
        <p:nvSpPr>
          <p:cNvPr id="37" name="Espace réservé du numéro de diapositive 36"/>
          <p:cNvSpPr>
            <a:spLocks noGrp="1"/>
          </p:cNvSpPr>
          <p:nvPr>
            <p:ph type="sldNum" sz="quarter" idx="12"/>
          </p:nvPr>
        </p:nvSpPr>
        <p:spPr/>
        <p:txBody>
          <a:bodyPr/>
          <a:lstStyle/>
          <a:p>
            <a:fld id="{6CE372B2-2FDD-4192-B226-1F758AD55DDD}" type="slidenum">
              <a:rPr lang="fr-FR" smtClean="0"/>
              <a:pPr/>
              <a:t>10</a:t>
            </a:fld>
            <a:endParaRPr lang="fr-FR"/>
          </a:p>
        </p:txBody>
      </p:sp>
      <p:sp>
        <p:nvSpPr>
          <p:cNvPr id="2483" name="Rectangle 2"/>
          <p:cNvSpPr>
            <a:spLocks noGrp="1" noChangeArrowheads="1"/>
          </p:cNvSpPr>
          <p:nvPr>
            <p:ph type="title" idx="4294967295"/>
          </p:nvPr>
        </p:nvSpPr>
        <p:spPr>
          <a:xfrm>
            <a:off x="4572000" y="65088"/>
            <a:ext cx="4572000" cy="554037"/>
          </a:xfrm>
          <a:ln/>
        </p:spPr>
        <p:txBody>
          <a:bodyPr>
            <a:noAutofit/>
          </a:bodyPr>
          <a:lstStyle/>
          <a:p>
            <a:pPr defTabSz="762000"/>
            <a:r>
              <a:rPr lang="en-GB" sz="3600" dirty="0"/>
              <a:t>FDI à base de </a:t>
            </a:r>
            <a:r>
              <a:rPr lang="en-GB" sz="3600" dirty="0" err="1"/>
              <a:t>modèle</a:t>
            </a:r>
            <a:endParaRPr lang="fr-FR" sz="3600" dirty="0"/>
          </a:p>
        </p:txBody>
      </p:sp>
      <p:grpSp>
        <p:nvGrpSpPr>
          <p:cNvPr id="2" name="Group 436"/>
          <p:cNvGrpSpPr>
            <a:grpSpLocks/>
          </p:cNvGrpSpPr>
          <p:nvPr/>
        </p:nvGrpSpPr>
        <p:grpSpPr bwMode="auto">
          <a:xfrm>
            <a:off x="266701" y="1635126"/>
            <a:ext cx="2817935" cy="2422526"/>
            <a:chOff x="374" y="1088"/>
            <a:chExt cx="1775" cy="1526"/>
          </a:xfrm>
        </p:grpSpPr>
        <p:sp>
          <p:nvSpPr>
            <p:cNvPr id="2485" name="Rectangle 4"/>
            <p:cNvSpPr>
              <a:spLocks noChangeArrowheads="1"/>
            </p:cNvSpPr>
            <p:nvPr/>
          </p:nvSpPr>
          <p:spPr bwMode="auto">
            <a:xfrm>
              <a:off x="374" y="1088"/>
              <a:ext cx="1775" cy="1526"/>
            </a:xfrm>
            <a:prstGeom prst="rect">
              <a:avLst/>
            </a:prstGeom>
            <a:solidFill>
              <a:srgbClr val="A7C1CB"/>
            </a:solidFill>
            <a:ln w="12700" cap="flat" algn="ctr">
              <a:solidFill>
                <a:srgbClr val="EAE8E2"/>
              </a:solidFill>
              <a:prstDash val="solid"/>
              <a:miter lim="800000"/>
              <a:headEnd type="none" w="sm" len="sm"/>
              <a:tailEnd type="none" w="sm" len="sm"/>
            </a:ln>
          </p:spPr>
          <p:txBody>
            <a:bodyPr wrap="none" anchor="ctr"/>
            <a:lstStyle/>
            <a:p>
              <a:pPr eaLnBrk="0" hangingPunct="0"/>
              <a:endParaRPr lang="en-US">
                <a:solidFill>
                  <a:srgbClr val="002060"/>
                </a:solidFill>
              </a:endParaRPr>
            </a:p>
          </p:txBody>
        </p:sp>
        <p:grpSp>
          <p:nvGrpSpPr>
            <p:cNvPr id="3" name="Group 438"/>
            <p:cNvGrpSpPr>
              <a:grpSpLocks/>
            </p:cNvGrpSpPr>
            <p:nvPr/>
          </p:nvGrpSpPr>
          <p:grpSpPr bwMode="auto">
            <a:xfrm>
              <a:off x="441" y="1354"/>
              <a:ext cx="1626" cy="1083"/>
              <a:chOff x="148" y="1134"/>
              <a:chExt cx="1626" cy="1083"/>
            </a:xfrm>
          </p:grpSpPr>
          <p:graphicFrame>
            <p:nvGraphicFramePr>
              <p:cNvPr id="650241" name="Object 6"/>
              <p:cNvGraphicFramePr>
                <a:graphicFrameLocks noChangeAspect="1"/>
              </p:cNvGraphicFramePr>
              <p:nvPr/>
            </p:nvGraphicFramePr>
            <p:xfrm>
              <a:off x="148" y="1134"/>
              <a:ext cx="1626" cy="624"/>
            </p:xfrm>
            <a:graphic>
              <a:graphicData uri="http://schemas.openxmlformats.org/presentationml/2006/ole">
                <mc:AlternateContent xmlns:mc="http://schemas.openxmlformats.org/markup-compatibility/2006">
                  <mc:Choice xmlns:v="urn:schemas-microsoft-com:vml" Requires="v">
                    <p:oleObj spid="_x0000_s39945" name="Clip" r:id="rId4" imgW="196507100" imgH="121246900" progId="">
                      <p:embed/>
                    </p:oleObj>
                  </mc:Choice>
                  <mc:Fallback>
                    <p:oleObj name="Clip" r:id="rId4" imgW="196507100" imgH="121246900" progId="">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8" y="1134"/>
                            <a:ext cx="1626" cy="624"/>
                          </a:xfrm>
                          <a:prstGeom prst="rect">
                            <a:avLst/>
                          </a:prstGeom>
                          <a:solidFill>
                            <a:srgbClr val="CCECFF"/>
                          </a:solidFill>
                          <a:ln w="12700">
                            <a:solidFill>
                              <a:srgbClr val="000000"/>
                            </a:solidFill>
                            <a:miter lim="800000"/>
                            <a:headEnd/>
                            <a:tailEnd/>
                          </a:ln>
                        </p:spPr>
                      </p:pic>
                    </p:oleObj>
                  </mc:Fallback>
                </mc:AlternateContent>
              </a:graphicData>
            </a:graphic>
          </p:graphicFrame>
          <p:sp>
            <p:nvSpPr>
              <p:cNvPr id="2496" name="Text Box 15"/>
              <p:cNvSpPr>
                <a:spLocks noChangeArrowheads="1"/>
              </p:cNvSpPr>
              <p:nvPr/>
            </p:nvSpPr>
            <p:spPr bwMode="auto">
              <a:xfrm rot="10800000" flipV="1">
                <a:off x="157" y="1955"/>
                <a:ext cx="1616" cy="262"/>
              </a:xfrm>
              <a:prstGeom prst="rect">
                <a:avLst/>
              </a:prstGeom>
              <a:solidFill>
                <a:srgbClr val="FFFF00"/>
              </a:solidFill>
              <a:ln w="19050" cap="flat" algn="ctr">
                <a:solidFill>
                  <a:srgbClr val="EAE8E2"/>
                </a:solidFill>
                <a:prstDash val="solid"/>
                <a:miter lim="800000"/>
                <a:headEnd type="none" w="med" len="med"/>
                <a:tailEnd type="none" w="med" len="med"/>
              </a:ln>
              <a:effectLst>
                <a:outerShdw dist="35921" dir="2700000" algn="ctr" rotWithShape="0">
                  <a:srgbClr val="808080"/>
                </a:outerShdw>
              </a:effectLst>
            </p:spPr>
            <p:txBody>
              <a:bodyPr/>
              <a:lstStyle/>
              <a:p>
                <a:pPr algn="ctr" eaLnBrk="0" hangingPunct="0"/>
                <a:r>
                  <a:rPr lang="fr-FR" sz="2000" b="1" dirty="0">
                    <a:solidFill>
                      <a:srgbClr val="002060"/>
                    </a:solidFill>
                  </a:rPr>
                  <a:t>C APTEURS</a:t>
                </a:r>
              </a:p>
            </p:txBody>
          </p:sp>
        </p:grpSp>
        <p:sp>
          <p:nvSpPr>
            <p:cNvPr id="2497" name="Text Box 16"/>
            <p:cNvSpPr>
              <a:spLocks noChangeArrowheads="1"/>
            </p:cNvSpPr>
            <p:nvPr/>
          </p:nvSpPr>
          <p:spPr bwMode="auto">
            <a:xfrm>
              <a:off x="448" y="1125"/>
              <a:ext cx="1527" cy="328"/>
            </a:xfrm>
            <a:prstGeom prst="rect">
              <a:avLst/>
            </a:prstGeom>
            <a:solidFill>
              <a:srgbClr val="FFFF00"/>
            </a:solidFill>
            <a:ln w="9525" cap="flat" algn="ctr">
              <a:noFill/>
              <a:prstDash val="solid"/>
              <a:miter lim="1000000"/>
              <a:headEnd type="none" w="med" len="med"/>
              <a:tailEnd type="none" w="med" len="med"/>
            </a:ln>
            <a:effectLst/>
          </p:spPr>
          <p:txBody>
            <a:bodyPr/>
            <a:lstStyle/>
            <a:p>
              <a:pPr eaLnBrk="0" hangingPunct="0"/>
              <a:r>
                <a:rPr lang="fr-FR" sz="1600" b="1" dirty="0">
                  <a:solidFill>
                    <a:srgbClr val="002060"/>
                  </a:solidFill>
                </a:rPr>
                <a:t>Procédé en fonctionnement réel</a:t>
              </a:r>
            </a:p>
          </p:txBody>
        </p:sp>
      </p:grpSp>
      <p:sp>
        <p:nvSpPr>
          <p:cNvPr id="2498" name="AutoShape 17"/>
          <p:cNvSpPr>
            <a:spLocks noChangeArrowheads="1"/>
          </p:cNvSpPr>
          <p:nvPr/>
        </p:nvSpPr>
        <p:spPr bwMode="auto">
          <a:xfrm>
            <a:off x="3771900" y="3113088"/>
            <a:ext cx="1858108" cy="969962"/>
          </a:xfrm>
          <a:prstGeom prst="roundRect">
            <a:avLst>
              <a:gd name="adj" fmla="val 16667"/>
            </a:avLst>
          </a:prstGeom>
          <a:solidFill>
            <a:srgbClr val="FFFF00"/>
          </a:solidFill>
          <a:ln w="12700" cap="flat" algn="ctr">
            <a:solidFill>
              <a:srgbClr val="000000"/>
            </a:solidFill>
            <a:prstDash val="solid"/>
            <a:round/>
            <a:headEnd type="none" w="med" len="med"/>
            <a:tailEnd type="none" w="med" len="med"/>
          </a:ln>
          <a:effectLst>
            <a:outerShdw dist="107763" dir="18900000" algn="ctr" rotWithShape="0">
              <a:srgbClr val="808080"/>
            </a:outerShdw>
          </a:effectLst>
        </p:spPr>
        <p:txBody>
          <a:bodyPr lIns="12700" tIns="12700" rIns="12700" bIns="12700"/>
          <a:lstStyle/>
          <a:p>
            <a:pPr eaLnBrk="0" hangingPunct="0">
              <a:spcBef>
                <a:spcPct val="0"/>
              </a:spcBef>
            </a:pPr>
            <a:endParaRPr lang="en-GB" sz="1000" b="1" dirty="0">
              <a:solidFill>
                <a:srgbClr val="002060"/>
              </a:solidFill>
            </a:endParaRPr>
          </a:p>
          <a:p>
            <a:pPr algn="ctr" eaLnBrk="0" hangingPunct="0">
              <a:spcBef>
                <a:spcPct val="0"/>
              </a:spcBef>
            </a:pPr>
            <a:r>
              <a:rPr lang="en-GB" b="1" dirty="0">
                <a:solidFill>
                  <a:srgbClr val="002060"/>
                </a:solidFill>
              </a:rPr>
              <a:t>GENERATEUR de RESIDUS</a:t>
            </a:r>
          </a:p>
          <a:p>
            <a:pPr algn="ctr" eaLnBrk="0" hangingPunct="0">
              <a:spcBef>
                <a:spcPct val="0"/>
              </a:spcBef>
            </a:pPr>
            <a:endParaRPr lang="en-GB" b="1" dirty="0">
              <a:solidFill>
                <a:srgbClr val="002060"/>
              </a:solidFill>
            </a:endParaRPr>
          </a:p>
          <a:p>
            <a:pPr algn="ctr" eaLnBrk="0" hangingPunct="0">
              <a:spcBef>
                <a:spcPct val="0"/>
              </a:spcBef>
            </a:pPr>
            <a:endParaRPr lang="en-GB" sz="1000" b="1" dirty="0">
              <a:solidFill>
                <a:srgbClr val="002060"/>
              </a:solidFill>
            </a:endParaRPr>
          </a:p>
        </p:txBody>
      </p:sp>
      <p:grpSp>
        <p:nvGrpSpPr>
          <p:cNvPr id="4" name="Group 451"/>
          <p:cNvGrpSpPr>
            <a:grpSpLocks/>
          </p:cNvGrpSpPr>
          <p:nvPr/>
        </p:nvGrpSpPr>
        <p:grpSpPr bwMode="auto">
          <a:xfrm>
            <a:off x="3105151" y="1231901"/>
            <a:ext cx="2825015" cy="2416175"/>
            <a:chOff x="1956" y="776"/>
            <a:chExt cx="1779" cy="1522"/>
          </a:xfrm>
        </p:grpSpPr>
        <p:sp>
          <p:nvSpPr>
            <p:cNvPr id="2500" name="AutoShape 19"/>
            <p:cNvSpPr>
              <a:spLocks noChangeArrowheads="1"/>
            </p:cNvSpPr>
            <p:nvPr/>
          </p:nvSpPr>
          <p:spPr bwMode="auto">
            <a:xfrm rot="16200000">
              <a:off x="2083" y="1950"/>
              <a:ext cx="221" cy="475"/>
            </a:xfrm>
            <a:prstGeom prst="downArrow">
              <a:avLst>
                <a:gd name="adj1" fmla="val 50000"/>
                <a:gd name="adj2" fmla="val 49584"/>
              </a:avLst>
            </a:prstGeom>
            <a:solidFill>
              <a:srgbClr val="FFFF00"/>
            </a:solidFill>
            <a:ln w="12700" cap="flat" algn="ctr">
              <a:solidFill>
                <a:srgbClr val="00B050"/>
              </a:solidFill>
              <a:prstDash val="solid"/>
              <a:miter lim="800000"/>
              <a:headEnd type="none" w="sm" len="sm"/>
              <a:tailEnd type="none" w="sm" len="sm"/>
            </a:ln>
          </p:spPr>
          <p:txBody>
            <a:bodyPr wrap="none" anchor="ctr"/>
            <a:lstStyle/>
            <a:p>
              <a:pPr eaLnBrk="0" hangingPunct="0"/>
              <a:endParaRPr lang="en-US">
                <a:solidFill>
                  <a:srgbClr val="002060"/>
                </a:solidFill>
              </a:endParaRPr>
            </a:p>
          </p:txBody>
        </p:sp>
        <p:sp>
          <p:nvSpPr>
            <p:cNvPr id="2501" name="Rectangle 20"/>
            <p:cNvSpPr>
              <a:spLocks noChangeArrowheads="1"/>
            </p:cNvSpPr>
            <p:nvPr/>
          </p:nvSpPr>
          <p:spPr bwMode="auto">
            <a:xfrm>
              <a:off x="2025" y="776"/>
              <a:ext cx="1710" cy="582"/>
            </a:xfrm>
            <a:prstGeom prst="rect">
              <a:avLst/>
            </a:prstGeom>
            <a:solidFill>
              <a:srgbClr val="FFFF00"/>
            </a:solidFill>
            <a:ln w="12700" cap="flat" algn="ctr">
              <a:solidFill>
                <a:srgbClr val="EAE8E2"/>
              </a:solidFill>
              <a:prstDash val="solid"/>
              <a:miter lim="800000"/>
              <a:headEnd type="none" w="med" len="med"/>
              <a:tailEnd type="none" w="med" len="med"/>
            </a:ln>
            <a:effectLst>
              <a:outerShdw dist="107763" dir="18900000" algn="ctr" rotWithShape="0">
                <a:schemeClr val="bg2"/>
              </a:outerShdw>
            </a:effectLst>
          </p:spPr>
          <p:txBody>
            <a:bodyPr lIns="92075" tIns="46038" rIns="92075" bIns="46038"/>
            <a:lstStyle/>
            <a:p>
              <a:pPr algn="ctr" eaLnBrk="0" hangingPunct="0"/>
              <a:r>
                <a:rPr lang="fr-FR" b="1" dirty="0">
                  <a:solidFill>
                    <a:srgbClr val="002060"/>
                  </a:solidFill>
                </a:rPr>
                <a:t>MODELE EN FONCTIONNENEMENT NORMAL</a:t>
              </a:r>
            </a:p>
          </p:txBody>
        </p:sp>
        <p:sp>
          <p:nvSpPr>
            <p:cNvPr id="2502" name="AutoShape 21"/>
            <p:cNvSpPr>
              <a:spLocks noChangeArrowheads="1"/>
            </p:cNvSpPr>
            <p:nvPr/>
          </p:nvSpPr>
          <p:spPr bwMode="auto">
            <a:xfrm>
              <a:off x="2811" y="1534"/>
              <a:ext cx="229" cy="411"/>
            </a:xfrm>
            <a:prstGeom prst="downArrow">
              <a:avLst>
                <a:gd name="adj1" fmla="val 50000"/>
                <a:gd name="adj2" fmla="val 48625"/>
              </a:avLst>
            </a:prstGeom>
            <a:solidFill>
              <a:srgbClr val="FFFF00"/>
            </a:solidFill>
            <a:ln w="12700" cap="flat" algn="ctr">
              <a:solidFill>
                <a:srgbClr val="00B050"/>
              </a:solidFill>
              <a:prstDash val="solid"/>
              <a:miter lim="800000"/>
              <a:headEnd type="none" w="sm" len="sm"/>
              <a:tailEnd type="none" w="sm" len="sm"/>
            </a:ln>
          </p:spPr>
          <p:txBody>
            <a:bodyPr wrap="none" anchor="ctr"/>
            <a:lstStyle/>
            <a:p>
              <a:pPr eaLnBrk="0" hangingPunct="0"/>
              <a:endParaRPr lang="en-US">
                <a:solidFill>
                  <a:srgbClr val="002060"/>
                </a:solidFill>
              </a:endParaRPr>
            </a:p>
          </p:txBody>
        </p:sp>
      </p:grpSp>
      <p:grpSp>
        <p:nvGrpSpPr>
          <p:cNvPr id="5" name="Group 455"/>
          <p:cNvGrpSpPr>
            <a:grpSpLocks/>
          </p:cNvGrpSpPr>
          <p:nvPr/>
        </p:nvGrpSpPr>
        <p:grpSpPr bwMode="auto">
          <a:xfrm>
            <a:off x="5690089" y="2020889"/>
            <a:ext cx="3250223" cy="2225675"/>
            <a:chOff x="3584" y="1273"/>
            <a:chExt cx="2048" cy="1402"/>
          </a:xfrm>
        </p:grpSpPr>
        <p:sp>
          <p:nvSpPr>
            <p:cNvPr id="2504" name="AutoShape 23"/>
            <p:cNvSpPr>
              <a:spLocks noChangeArrowheads="1"/>
            </p:cNvSpPr>
            <p:nvPr/>
          </p:nvSpPr>
          <p:spPr bwMode="auto">
            <a:xfrm rot="16200000">
              <a:off x="3689" y="1963"/>
              <a:ext cx="266" cy="475"/>
            </a:xfrm>
            <a:prstGeom prst="downArrow">
              <a:avLst>
                <a:gd name="adj1" fmla="val 50000"/>
                <a:gd name="adj2" fmla="val 41220"/>
              </a:avLst>
            </a:prstGeom>
            <a:solidFill>
              <a:srgbClr val="FFFF00"/>
            </a:solidFill>
            <a:ln w="12700" cap="flat" algn="ctr">
              <a:solidFill>
                <a:srgbClr val="00B050"/>
              </a:solidFill>
              <a:prstDash val="solid"/>
              <a:miter lim="800000"/>
              <a:headEnd type="none" w="sm" len="sm"/>
              <a:tailEnd type="none" w="sm" len="sm"/>
            </a:ln>
          </p:spPr>
          <p:txBody>
            <a:bodyPr wrap="none" anchor="ctr"/>
            <a:lstStyle/>
            <a:p>
              <a:pPr eaLnBrk="0" hangingPunct="0"/>
              <a:endParaRPr lang="en-US">
                <a:solidFill>
                  <a:srgbClr val="002060"/>
                </a:solidFill>
              </a:endParaRPr>
            </a:p>
          </p:txBody>
        </p:sp>
        <p:grpSp>
          <p:nvGrpSpPr>
            <p:cNvPr id="6" name="Group 457"/>
            <p:cNvGrpSpPr>
              <a:grpSpLocks/>
            </p:cNvGrpSpPr>
            <p:nvPr/>
          </p:nvGrpSpPr>
          <p:grpSpPr bwMode="auto">
            <a:xfrm>
              <a:off x="3780" y="1273"/>
              <a:ext cx="1852" cy="1402"/>
              <a:chOff x="3780" y="1273"/>
              <a:chExt cx="1852" cy="1402"/>
            </a:xfrm>
          </p:grpSpPr>
          <p:sp>
            <p:nvSpPr>
              <p:cNvPr id="2506" name="Text Box 25"/>
              <p:cNvSpPr>
                <a:spLocks noChangeArrowheads="1"/>
              </p:cNvSpPr>
              <p:nvPr/>
            </p:nvSpPr>
            <p:spPr bwMode="auto">
              <a:xfrm>
                <a:off x="3780" y="1273"/>
                <a:ext cx="1780" cy="257"/>
              </a:xfrm>
              <a:prstGeom prst="rect">
                <a:avLst/>
              </a:prstGeom>
              <a:solidFill>
                <a:srgbClr val="FFFF00"/>
              </a:solidFill>
              <a:ln w="12700" cap="flat" algn="ctr">
                <a:solidFill>
                  <a:srgbClr val="FF0000"/>
                </a:solidFill>
                <a:prstDash val="solid"/>
                <a:miter lim="800000"/>
                <a:headEnd type="none" w="sm" len="sm"/>
                <a:tailEnd type="none" w="sm" len="sm"/>
              </a:ln>
            </p:spPr>
            <p:txBody>
              <a:bodyPr/>
              <a:lstStyle/>
              <a:p>
                <a:pPr eaLnBrk="0" hangingPunct="0"/>
                <a:r>
                  <a:rPr lang="fr-FR" sz="1600" b="1" dirty="0">
                    <a:solidFill>
                      <a:srgbClr val="002060"/>
                    </a:solidFill>
                  </a:rPr>
                  <a:t>GENERATION d’ALARMES</a:t>
                </a:r>
              </a:p>
            </p:txBody>
          </p:sp>
          <p:grpSp>
            <p:nvGrpSpPr>
              <p:cNvPr id="7" name="Group 459"/>
              <p:cNvGrpSpPr>
                <a:grpSpLocks/>
              </p:cNvGrpSpPr>
              <p:nvPr/>
            </p:nvGrpSpPr>
            <p:grpSpPr bwMode="auto">
              <a:xfrm>
                <a:off x="4061" y="1568"/>
                <a:ext cx="1571" cy="1107"/>
                <a:chOff x="4002" y="1643"/>
                <a:chExt cx="1571" cy="1107"/>
              </a:xfrm>
            </p:grpSpPr>
            <p:sp>
              <p:nvSpPr>
                <p:cNvPr id="2508" name="Rectangle 27"/>
                <p:cNvSpPr>
                  <a:spLocks noChangeArrowheads="1"/>
                </p:cNvSpPr>
                <p:nvPr/>
              </p:nvSpPr>
              <p:spPr bwMode="auto">
                <a:xfrm>
                  <a:off x="4002" y="1643"/>
                  <a:ext cx="1379" cy="1107"/>
                </a:xfrm>
                <a:prstGeom prst="rect">
                  <a:avLst/>
                </a:prstGeom>
                <a:pattFill prst="lgGrid">
                  <a:fgClr>
                    <a:srgbClr val="FDBC03"/>
                  </a:fgClr>
                  <a:bgClr>
                    <a:srgbClr val="FFFFFF"/>
                  </a:bgClr>
                </a:pattFill>
                <a:ln w="12700" cap="flat" algn="ctr">
                  <a:solidFill>
                    <a:srgbClr val="EAE8E2"/>
                  </a:solidFill>
                  <a:prstDash val="solid"/>
                  <a:miter lim="800000"/>
                  <a:headEnd type="none" w="sm" len="sm"/>
                  <a:tailEnd type="none" w="sm" len="sm"/>
                </a:ln>
                <a:effectLst>
                  <a:outerShdw dist="107763" dir="18900000" algn="ctr" rotWithShape="0">
                    <a:schemeClr val="bg2"/>
                  </a:outerShdw>
                </a:effectLst>
              </p:spPr>
              <p:txBody>
                <a:bodyPr wrap="none" anchor="ctr"/>
                <a:lstStyle/>
                <a:p>
                  <a:pPr eaLnBrk="0" hangingPunct="0"/>
                  <a:endParaRPr lang="en-US">
                    <a:solidFill>
                      <a:srgbClr val="002060"/>
                    </a:solidFill>
                  </a:endParaRPr>
                </a:p>
              </p:txBody>
            </p:sp>
            <p:sp>
              <p:nvSpPr>
                <p:cNvPr id="2509" name="Text Box 28"/>
                <p:cNvSpPr>
                  <a:spLocks noChangeArrowheads="1"/>
                </p:cNvSpPr>
                <p:nvPr/>
              </p:nvSpPr>
              <p:spPr bwMode="auto">
                <a:xfrm>
                  <a:off x="5401" y="2232"/>
                  <a:ext cx="172" cy="212"/>
                </a:xfrm>
                <a:prstGeom prst="rect">
                  <a:avLst/>
                </a:prstGeom>
                <a:noFill/>
                <a:ln w="9525" cap="flat" algn="ctr">
                  <a:noFill/>
                  <a:prstDash val="solid"/>
                  <a:miter lim="1000000"/>
                  <a:headEnd type="none" w="med" len="med"/>
                  <a:tailEnd type="none" w="med" len="med"/>
                </a:ln>
                <a:effectLst/>
              </p:spPr>
              <p:txBody>
                <a:bodyPr/>
                <a:lstStyle/>
                <a:p>
                  <a:pPr eaLnBrk="0" hangingPunct="0"/>
                  <a:r>
                    <a:rPr lang="fr-FR" sz="1600">
                      <a:solidFill>
                        <a:srgbClr val="002060"/>
                      </a:solidFill>
                    </a:rPr>
                    <a:t>0</a:t>
                  </a:r>
                </a:p>
              </p:txBody>
            </p:sp>
          </p:grpSp>
        </p:grpSp>
      </p:grpSp>
      <p:grpSp>
        <p:nvGrpSpPr>
          <p:cNvPr id="8" name="Group 463"/>
          <p:cNvGrpSpPr>
            <a:grpSpLocks/>
          </p:cNvGrpSpPr>
          <p:nvPr/>
        </p:nvGrpSpPr>
        <p:grpSpPr bwMode="auto">
          <a:xfrm>
            <a:off x="2258158" y="889001"/>
            <a:ext cx="6123842" cy="2678113"/>
            <a:chOff x="1262" y="704"/>
            <a:chExt cx="3858" cy="1687"/>
          </a:xfrm>
        </p:grpSpPr>
        <p:sp>
          <p:nvSpPr>
            <p:cNvPr id="2512" name="Freeform 31"/>
            <p:cNvSpPr>
              <a:spLocks/>
            </p:cNvSpPr>
            <p:nvPr/>
          </p:nvSpPr>
          <p:spPr bwMode="auto">
            <a:xfrm>
              <a:off x="3876" y="1711"/>
              <a:ext cx="1244" cy="680"/>
            </a:xfrm>
            <a:custGeom>
              <a:avLst/>
              <a:gdLst/>
              <a:ahLst/>
              <a:cxnLst>
                <a:cxn ang="0">
                  <a:pos x="0" y="1002"/>
                </a:cxn>
                <a:cxn ang="0">
                  <a:pos x="293" y="1002"/>
                </a:cxn>
                <a:cxn ang="0">
                  <a:pos x="347" y="1030"/>
                </a:cxn>
                <a:cxn ang="0">
                  <a:pos x="594" y="1011"/>
                </a:cxn>
                <a:cxn ang="0">
                  <a:pos x="786" y="1011"/>
                </a:cxn>
                <a:cxn ang="0">
                  <a:pos x="795" y="984"/>
                </a:cxn>
                <a:cxn ang="0">
                  <a:pos x="768" y="801"/>
                </a:cxn>
                <a:cxn ang="0">
                  <a:pos x="777" y="42"/>
                </a:cxn>
                <a:cxn ang="0">
                  <a:pos x="859" y="79"/>
                </a:cxn>
                <a:cxn ang="0">
                  <a:pos x="914" y="97"/>
                </a:cxn>
                <a:cxn ang="0">
                  <a:pos x="1079" y="51"/>
                </a:cxn>
                <a:cxn ang="0">
                  <a:pos x="1106" y="33"/>
                </a:cxn>
                <a:cxn ang="0">
                  <a:pos x="1161" y="15"/>
                </a:cxn>
                <a:cxn ang="0">
                  <a:pos x="1189" y="6"/>
                </a:cxn>
                <a:cxn ang="0">
                  <a:pos x="1335" y="24"/>
                </a:cxn>
                <a:cxn ang="0">
                  <a:pos x="1353" y="51"/>
                </a:cxn>
                <a:cxn ang="0">
                  <a:pos x="1408" y="70"/>
                </a:cxn>
                <a:cxn ang="0">
                  <a:pos x="1582" y="79"/>
                </a:cxn>
                <a:cxn ang="0">
                  <a:pos x="1591" y="106"/>
                </a:cxn>
                <a:cxn ang="0">
                  <a:pos x="1573" y="445"/>
                </a:cxn>
                <a:cxn ang="0">
                  <a:pos x="1545" y="527"/>
                </a:cxn>
                <a:cxn ang="0">
                  <a:pos x="1573" y="938"/>
                </a:cxn>
                <a:cxn ang="0">
                  <a:pos x="1637" y="1030"/>
                </a:cxn>
                <a:cxn ang="0">
                  <a:pos x="1838" y="1002"/>
                </a:cxn>
                <a:cxn ang="0">
                  <a:pos x="2103" y="1021"/>
                </a:cxn>
                <a:cxn ang="0">
                  <a:pos x="2222" y="1021"/>
                </a:cxn>
              </a:cxnLst>
              <a:rect l="0" t="0" r="r" b="b"/>
              <a:pathLst>
                <a:path w="2222" h="1091">
                  <a:moveTo>
                    <a:pt x="0" y="1002"/>
                  </a:moveTo>
                  <a:cubicBezTo>
                    <a:pt x="112" y="995"/>
                    <a:pt x="179" y="985"/>
                    <a:pt x="293" y="1002"/>
                  </a:cubicBezTo>
                  <a:cubicBezTo>
                    <a:pt x="313" y="1005"/>
                    <a:pt x="328" y="1024"/>
                    <a:pt x="347" y="1030"/>
                  </a:cubicBezTo>
                  <a:cubicBezTo>
                    <a:pt x="411" y="1091"/>
                    <a:pt x="519" y="1023"/>
                    <a:pt x="594" y="1011"/>
                  </a:cubicBezTo>
                  <a:cubicBezTo>
                    <a:pt x="617" y="1013"/>
                    <a:pt x="743" y="1033"/>
                    <a:pt x="786" y="1011"/>
                  </a:cubicBezTo>
                  <a:cubicBezTo>
                    <a:pt x="794" y="1007"/>
                    <a:pt x="792" y="993"/>
                    <a:pt x="795" y="984"/>
                  </a:cubicBezTo>
                  <a:cubicBezTo>
                    <a:pt x="789" y="910"/>
                    <a:pt x="789" y="866"/>
                    <a:pt x="768" y="801"/>
                  </a:cubicBezTo>
                  <a:cubicBezTo>
                    <a:pt x="777" y="558"/>
                    <a:pt x="732" y="273"/>
                    <a:pt x="777" y="42"/>
                  </a:cubicBezTo>
                  <a:cubicBezTo>
                    <a:pt x="808" y="52"/>
                    <a:pt x="830" y="66"/>
                    <a:pt x="859" y="79"/>
                  </a:cubicBezTo>
                  <a:cubicBezTo>
                    <a:pt x="877" y="87"/>
                    <a:pt x="914" y="97"/>
                    <a:pt x="914" y="97"/>
                  </a:cubicBezTo>
                  <a:cubicBezTo>
                    <a:pt x="963" y="89"/>
                    <a:pt x="1036" y="80"/>
                    <a:pt x="1079" y="51"/>
                  </a:cubicBezTo>
                  <a:cubicBezTo>
                    <a:pt x="1088" y="45"/>
                    <a:pt x="1096" y="37"/>
                    <a:pt x="1106" y="33"/>
                  </a:cubicBezTo>
                  <a:cubicBezTo>
                    <a:pt x="1124" y="25"/>
                    <a:pt x="1143" y="21"/>
                    <a:pt x="1161" y="15"/>
                  </a:cubicBezTo>
                  <a:cubicBezTo>
                    <a:pt x="1170" y="12"/>
                    <a:pt x="1189" y="6"/>
                    <a:pt x="1189" y="6"/>
                  </a:cubicBezTo>
                  <a:cubicBezTo>
                    <a:pt x="1238" y="10"/>
                    <a:pt x="1292" y="0"/>
                    <a:pt x="1335" y="24"/>
                  </a:cubicBezTo>
                  <a:cubicBezTo>
                    <a:pt x="1344" y="29"/>
                    <a:pt x="1344" y="45"/>
                    <a:pt x="1353" y="51"/>
                  </a:cubicBezTo>
                  <a:cubicBezTo>
                    <a:pt x="1369" y="61"/>
                    <a:pt x="1408" y="70"/>
                    <a:pt x="1408" y="70"/>
                  </a:cubicBezTo>
                  <a:cubicBezTo>
                    <a:pt x="1469" y="60"/>
                    <a:pt x="1522" y="64"/>
                    <a:pt x="1582" y="79"/>
                  </a:cubicBezTo>
                  <a:cubicBezTo>
                    <a:pt x="1585" y="88"/>
                    <a:pt x="1591" y="97"/>
                    <a:pt x="1591" y="106"/>
                  </a:cubicBezTo>
                  <a:cubicBezTo>
                    <a:pt x="1591" y="219"/>
                    <a:pt x="1581" y="332"/>
                    <a:pt x="1573" y="445"/>
                  </a:cubicBezTo>
                  <a:cubicBezTo>
                    <a:pt x="1571" y="474"/>
                    <a:pt x="1545" y="527"/>
                    <a:pt x="1545" y="527"/>
                  </a:cubicBezTo>
                  <a:cubicBezTo>
                    <a:pt x="1563" y="921"/>
                    <a:pt x="1518" y="791"/>
                    <a:pt x="1573" y="938"/>
                  </a:cubicBezTo>
                  <a:cubicBezTo>
                    <a:pt x="1583" y="1022"/>
                    <a:pt x="1572" y="1009"/>
                    <a:pt x="1637" y="1030"/>
                  </a:cubicBezTo>
                  <a:cubicBezTo>
                    <a:pt x="1748" y="1023"/>
                    <a:pt x="1760" y="1027"/>
                    <a:pt x="1838" y="1002"/>
                  </a:cubicBezTo>
                  <a:cubicBezTo>
                    <a:pt x="1951" y="926"/>
                    <a:pt x="2013" y="1021"/>
                    <a:pt x="2103" y="1021"/>
                  </a:cubicBezTo>
                  <a:cubicBezTo>
                    <a:pt x="2143" y="1021"/>
                    <a:pt x="2182" y="1021"/>
                    <a:pt x="2222" y="1021"/>
                  </a:cubicBezTo>
                </a:path>
              </a:pathLst>
            </a:custGeom>
            <a:noFill/>
            <a:ln w="38100" cap="flat" algn="ctr">
              <a:solidFill>
                <a:srgbClr val="FF0000"/>
              </a:solidFill>
              <a:prstDash val="solid"/>
              <a:round/>
              <a:headEnd type="none" w="sm" len="sm"/>
              <a:tailEnd type="none" w="sm" len="sm"/>
            </a:ln>
          </p:spPr>
          <p:txBody>
            <a:bodyPr/>
            <a:lstStyle/>
            <a:p>
              <a:pPr eaLnBrk="0" hangingPunct="0"/>
              <a:endParaRPr lang="fr-FR"/>
            </a:p>
          </p:txBody>
        </p:sp>
        <p:sp>
          <p:nvSpPr>
            <p:cNvPr id="2513" name="AutoShape 32"/>
            <p:cNvSpPr>
              <a:spLocks noChangeArrowheads="1"/>
            </p:cNvSpPr>
            <p:nvPr/>
          </p:nvSpPr>
          <p:spPr bwMode="auto">
            <a:xfrm>
              <a:off x="1262" y="704"/>
              <a:ext cx="439" cy="475"/>
            </a:xfrm>
            <a:prstGeom prst="lightningBolt">
              <a:avLst/>
            </a:prstGeom>
            <a:solidFill>
              <a:srgbClr val="FF0000"/>
            </a:solidFill>
            <a:ln w="12700" cap="flat" algn="ctr">
              <a:solidFill>
                <a:srgbClr val="EAE8E2"/>
              </a:solidFill>
              <a:prstDash val="solid"/>
              <a:miter lim="800000"/>
              <a:headEnd type="none" w="sm" len="sm"/>
              <a:tailEnd type="none" w="sm" len="sm"/>
            </a:ln>
          </p:spPr>
          <p:txBody>
            <a:bodyPr wrap="none" anchor="ctr"/>
            <a:lstStyle/>
            <a:p>
              <a:pPr eaLnBrk="0" hangingPunct="0"/>
              <a:endParaRPr lang="en-US"/>
            </a:p>
          </p:txBody>
        </p:sp>
      </p:grpSp>
      <p:sp>
        <p:nvSpPr>
          <p:cNvPr id="2514" name="Rectangle 33"/>
          <p:cNvSpPr>
            <a:spLocks noChangeArrowheads="1"/>
          </p:cNvSpPr>
          <p:nvPr/>
        </p:nvSpPr>
        <p:spPr bwMode="auto">
          <a:xfrm>
            <a:off x="5572132" y="6162675"/>
            <a:ext cx="1382241" cy="409597"/>
          </a:xfrm>
          <a:prstGeom prst="rect">
            <a:avLst/>
          </a:prstGeom>
          <a:solidFill>
            <a:srgbClr val="FFFF00"/>
          </a:solidFill>
          <a:ln w="9525" cap="flat" algn="ctr">
            <a:solidFill>
              <a:srgbClr val="FF0000"/>
            </a:solidFill>
            <a:prstDash val="solid"/>
            <a:miter lim="800000"/>
            <a:headEnd type="none" w="med" len="med"/>
            <a:tailEnd type="none" w="med" len="med"/>
          </a:ln>
        </p:spPr>
        <p:txBody>
          <a:bodyPr lIns="12700" tIns="12700" rIns="12700" bIns="12700"/>
          <a:lstStyle/>
          <a:p>
            <a:pPr algn="ctr" eaLnBrk="0" hangingPunct="0">
              <a:spcBef>
                <a:spcPct val="0"/>
              </a:spcBef>
            </a:pPr>
            <a:r>
              <a:rPr lang="en-GB" b="1">
                <a:solidFill>
                  <a:srgbClr val="002060"/>
                </a:solidFill>
              </a:rPr>
              <a:t>Isolation</a:t>
            </a:r>
          </a:p>
        </p:txBody>
      </p:sp>
      <p:sp>
        <p:nvSpPr>
          <p:cNvPr id="2515" name="Text Box 34"/>
          <p:cNvSpPr>
            <a:spLocks noChangeArrowheads="1"/>
          </p:cNvSpPr>
          <p:nvPr/>
        </p:nvSpPr>
        <p:spPr bwMode="auto">
          <a:xfrm>
            <a:off x="7286644" y="6119813"/>
            <a:ext cx="1704956" cy="457200"/>
          </a:xfrm>
          <a:prstGeom prst="rect">
            <a:avLst/>
          </a:prstGeom>
          <a:solidFill>
            <a:srgbClr val="FFFF00"/>
          </a:solidFill>
          <a:ln w="9525" cap="flat" algn="ctr">
            <a:solidFill>
              <a:srgbClr val="FF0000"/>
            </a:solidFill>
            <a:prstDash val="solid"/>
            <a:miter lim="800000"/>
            <a:headEnd type="none" w="med" len="med"/>
            <a:tailEnd type="none" w="med" len="med"/>
          </a:ln>
        </p:spPr>
        <p:txBody>
          <a:bodyPr/>
          <a:lstStyle/>
          <a:p>
            <a:pPr eaLnBrk="0" hangingPunct="0">
              <a:spcBef>
                <a:spcPct val="0"/>
              </a:spcBef>
            </a:pPr>
            <a:r>
              <a:rPr lang="en-GB" b="1" dirty="0">
                <a:solidFill>
                  <a:srgbClr val="002060"/>
                </a:solidFill>
              </a:rPr>
              <a:t>Identification</a:t>
            </a:r>
          </a:p>
        </p:txBody>
      </p:sp>
      <p:sp>
        <p:nvSpPr>
          <p:cNvPr id="2516" name="Text Box 35"/>
          <p:cNvSpPr>
            <a:spLocks noChangeArrowheads="1"/>
          </p:cNvSpPr>
          <p:nvPr/>
        </p:nvSpPr>
        <p:spPr bwMode="auto">
          <a:xfrm>
            <a:off x="5597769" y="4700588"/>
            <a:ext cx="3046197" cy="371486"/>
          </a:xfrm>
          <a:prstGeom prst="rect">
            <a:avLst/>
          </a:prstGeom>
          <a:solidFill>
            <a:srgbClr val="FFFF00"/>
          </a:solidFill>
          <a:ln w="12700" cap="flat" algn="ctr">
            <a:solidFill>
              <a:srgbClr val="FF0000"/>
            </a:solidFill>
            <a:prstDash val="solid"/>
            <a:miter lim="800000"/>
            <a:headEnd type="none" w="sm" len="sm"/>
            <a:tailEnd type="none" w="sm" len="sm"/>
          </a:ln>
        </p:spPr>
        <p:txBody>
          <a:bodyPr/>
          <a:lstStyle/>
          <a:p>
            <a:pPr eaLnBrk="0" hangingPunct="0"/>
            <a:r>
              <a:rPr lang="fr-FR" sz="1600" b="1" dirty="0">
                <a:solidFill>
                  <a:srgbClr val="002060"/>
                </a:solidFill>
              </a:rPr>
              <a:t>INTERPRETAION d’ALARME</a:t>
            </a:r>
          </a:p>
        </p:txBody>
      </p:sp>
      <p:grpSp>
        <p:nvGrpSpPr>
          <p:cNvPr id="9" name="Group 469"/>
          <p:cNvGrpSpPr>
            <a:grpSpLocks/>
          </p:cNvGrpSpPr>
          <p:nvPr/>
        </p:nvGrpSpPr>
        <p:grpSpPr bwMode="auto">
          <a:xfrm>
            <a:off x="4214910" y="5062538"/>
            <a:ext cx="4123375" cy="1517650"/>
            <a:chOff x="2655" y="3189"/>
            <a:chExt cx="2597" cy="956"/>
          </a:xfrm>
        </p:grpSpPr>
        <p:sp>
          <p:nvSpPr>
            <p:cNvPr id="2518" name="Rectangle 37"/>
            <p:cNvSpPr>
              <a:spLocks noChangeArrowheads="1"/>
            </p:cNvSpPr>
            <p:nvPr/>
          </p:nvSpPr>
          <p:spPr bwMode="auto">
            <a:xfrm>
              <a:off x="2655" y="3902"/>
              <a:ext cx="700" cy="243"/>
            </a:xfrm>
            <a:prstGeom prst="rect">
              <a:avLst/>
            </a:prstGeom>
            <a:solidFill>
              <a:srgbClr val="FFFF00"/>
            </a:solidFill>
            <a:ln w="9525" cap="flat" algn="ctr">
              <a:solidFill>
                <a:srgbClr val="FF0000"/>
              </a:solidFill>
              <a:prstDash val="solid"/>
              <a:miter lim="800000"/>
              <a:headEnd type="none" w="med" len="med"/>
              <a:tailEnd type="none" w="med" len="med"/>
            </a:ln>
          </p:spPr>
          <p:txBody>
            <a:bodyPr lIns="12700" tIns="12700" rIns="12700" bIns="12700"/>
            <a:lstStyle/>
            <a:p>
              <a:pPr algn="ctr" eaLnBrk="0" hangingPunct="0">
                <a:spcBef>
                  <a:spcPct val="0"/>
                </a:spcBef>
              </a:pPr>
              <a:r>
                <a:rPr lang="en-GB" b="1" dirty="0" err="1">
                  <a:solidFill>
                    <a:srgbClr val="002060"/>
                  </a:solidFill>
                </a:rPr>
                <a:t>Détection</a:t>
              </a:r>
              <a:endParaRPr lang="en-GB" b="1" dirty="0">
                <a:solidFill>
                  <a:srgbClr val="002060"/>
                </a:solidFill>
              </a:endParaRPr>
            </a:p>
          </p:txBody>
        </p:sp>
        <p:grpSp>
          <p:nvGrpSpPr>
            <p:cNvPr id="10" name="Group 471"/>
            <p:cNvGrpSpPr>
              <a:grpSpLocks/>
            </p:cNvGrpSpPr>
            <p:nvPr/>
          </p:nvGrpSpPr>
          <p:grpSpPr bwMode="auto">
            <a:xfrm>
              <a:off x="2897" y="3189"/>
              <a:ext cx="2355" cy="726"/>
              <a:chOff x="2849" y="3101"/>
              <a:chExt cx="2355" cy="726"/>
            </a:xfrm>
          </p:grpSpPr>
          <p:sp>
            <p:nvSpPr>
              <p:cNvPr id="2520" name="Line 39"/>
              <p:cNvSpPr>
                <a:spLocks noChangeShapeType="1"/>
              </p:cNvSpPr>
              <p:nvPr/>
            </p:nvSpPr>
            <p:spPr bwMode="auto">
              <a:xfrm>
                <a:off x="2849" y="3422"/>
                <a:ext cx="29" cy="405"/>
              </a:xfrm>
              <a:prstGeom prst="line">
                <a:avLst/>
              </a:prstGeom>
              <a:noFill/>
              <a:ln w="38100" cap="flat" algn="ctr">
                <a:solidFill>
                  <a:srgbClr val="00B050"/>
                </a:solidFill>
                <a:prstDash val="solid"/>
                <a:round/>
                <a:headEnd type="none" w="med" len="med"/>
                <a:tailEnd type="triangle" w="med" len="med"/>
              </a:ln>
            </p:spPr>
            <p:txBody>
              <a:bodyPr/>
              <a:lstStyle/>
              <a:p>
                <a:pPr eaLnBrk="0" hangingPunct="0"/>
                <a:endParaRPr lang="fr-FR">
                  <a:solidFill>
                    <a:srgbClr val="002060"/>
                  </a:solidFill>
                </a:endParaRPr>
              </a:p>
            </p:txBody>
          </p:sp>
          <p:sp>
            <p:nvSpPr>
              <p:cNvPr id="2521" name="Line 40"/>
              <p:cNvSpPr>
                <a:spLocks noChangeShapeType="1"/>
              </p:cNvSpPr>
              <p:nvPr/>
            </p:nvSpPr>
            <p:spPr bwMode="auto">
              <a:xfrm>
                <a:off x="3912" y="3455"/>
                <a:ext cx="1" cy="327"/>
              </a:xfrm>
              <a:prstGeom prst="line">
                <a:avLst/>
              </a:prstGeom>
              <a:noFill/>
              <a:ln w="38100" cap="flat" algn="ctr">
                <a:solidFill>
                  <a:srgbClr val="00B050"/>
                </a:solidFill>
                <a:prstDash val="solid"/>
                <a:round/>
                <a:headEnd type="none" w="med" len="med"/>
                <a:tailEnd type="triangle" w="med" len="med"/>
              </a:ln>
            </p:spPr>
            <p:txBody>
              <a:bodyPr/>
              <a:lstStyle/>
              <a:p>
                <a:pPr eaLnBrk="0" hangingPunct="0"/>
                <a:endParaRPr lang="fr-FR">
                  <a:solidFill>
                    <a:srgbClr val="002060"/>
                  </a:solidFill>
                </a:endParaRPr>
              </a:p>
            </p:txBody>
          </p:sp>
          <p:sp>
            <p:nvSpPr>
              <p:cNvPr id="2522" name="Line 41"/>
              <p:cNvSpPr>
                <a:spLocks noChangeShapeType="1"/>
              </p:cNvSpPr>
              <p:nvPr/>
            </p:nvSpPr>
            <p:spPr bwMode="auto">
              <a:xfrm>
                <a:off x="5183" y="3455"/>
                <a:ext cx="1" cy="327"/>
              </a:xfrm>
              <a:prstGeom prst="line">
                <a:avLst/>
              </a:prstGeom>
              <a:noFill/>
              <a:ln w="38100" cap="flat" algn="ctr">
                <a:solidFill>
                  <a:srgbClr val="00B050"/>
                </a:solidFill>
                <a:prstDash val="solid"/>
                <a:round/>
                <a:headEnd type="none" w="med" len="med"/>
                <a:tailEnd type="triangle" w="med" len="med"/>
              </a:ln>
            </p:spPr>
            <p:txBody>
              <a:bodyPr/>
              <a:lstStyle/>
              <a:p>
                <a:pPr eaLnBrk="0" hangingPunct="0"/>
                <a:endParaRPr lang="fr-FR">
                  <a:solidFill>
                    <a:srgbClr val="002060"/>
                  </a:solidFill>
                </a:endParaRPr>
              </a:p>
            </p:txBody>
          </p:sp>
          <p:sp>
            <p:nvSpPr>
              <p:cNvPr id="2523" name="Line 42"/>
              <p:cNvSpPr>
                <a:spLocks noChangeShapeType="1"/>
              </p:cNvSpPr>
              <p:nvPr/>
            </p:nvSpPr>
            <p:spPr bwMode="auto">
              <a:xfrm rot="5400000" flipH="1">
                <a:off x="4026" y="2262"/>
                <a:ext cx="29" cy="2327"/>
              </a:xfrm>
              <a:prstGeom prst="line">
                <a:avLst/>
              </a:prstGeom>
              <a:noFill/>
              <a:ln w="38100" cap="flat" algn="ctr">
                <a:solidFill>
                  <a:srgbClr val="00B050"/>
                </a:solidFill>
                <a:prstDash val="solid"/>
                <a:round/>
                <a:headEnd type="none" w="med" len="med"/>
                <a:tailEnd type="none" w="med" len="med"/>
              </a:ln>
            </p:spPr>
            <p:txBody>
              <a:bodyPr/>
              <a:lstStyle/>
              <a:p>
                <a:pPr eaLnBrk="0" hangingPunct="0"/>
                <a:endParaRPr lang="fr-FR">
                  <a:solidFill>
                    <a:srgbClr val="002060"/>
                  </a:solidFill>
                </a:endParaRPr>
              </a:p>
            </p:txBody>
          </p:sp>
          <p:sp>
            <p:nvSpPr>
              <p:cNvPr id="2524" name="Line 43"/>
              <p:cNvSpPr>
                <a:spLocks noChangeShapeType="1"/>
              </p:cNvSpPr>
              <p:nvPr/>
            </p:nvSpPr>
            <p:spPr bwMode="auto">
              <a:xfrm>
                <a:off x="4368" y="3101"/>
                <a:ext cx="1" cy="327"/>
              </a:xfrm>
              <a:prstGeom prst="line">
                <a:avLst/>
              </a:prstGeom>
              <a:noFill/>
              <a:ln w="38100" cap="flat" algn="ctr">
                <a:solidFill>
                  <a:srgbClr val="00B050"/>
                </a:solidFill>
                <a:prstDash val="solid"/>
                <a:round/>
                <a:headEnd type="none" w="med" len="med"/>
                <a:tailEnd type="none" w="med" len="med"/>
              </a:ln>
            </p:spPr>
            <p:txBody>
              <a:bodyPr/>
              <a:lstStyle/>
              <a:p>
                <a:pPr eaLnBrk="0" hangingPunct="0"/>
                <a:endParaRPr lang="fr-FR">
                  <a:solidFill>
                    <a:srgbClr val="002060"/>
                  </a:solidFill>
                </a:endParaRPr>
              </a:p>
            </p:txBody>
          </p:sp>
        </p:grpSp>
      </p:grpSp>
      <p:sp>
        <p:nvSpPr>
          <p:cNvPr id="39" name="ZoneTexte 38"/>
          <p:cNvSpPr txBox="1"/>
          <p:nvPr/>
        </p:nvSpPr>
        <p:spPr>
          <a:xfrm>
            <a:off x="857224" y="4643446"/>
            <a:ext cx="3214678" cy="923330"/>
          </a:xfrm>
          <a:prstGeom prst="rect">
            <a:avLst/>
          </a:prstGeom>
          <a:noFill/>
        </p:spPr>
        <p:txBody>
          <a:bodyPr wrap="square" rtlCol="0">
            <a:spAutoFit/>
          </a:bodyPr>
          <a:lstStyle/>
          <a:p>
            <a:r>
              <a:rPr lang="fr-FR" dirty="0"/>
              <a:t>En  présence de défaillance, la valeur du résidus </a:t>
            </a:r>
            <a:r>
              <a:rPr lang="fr-FR"/>
              <a:t>est loin du </a:t>
            </a:r>
            <a:r>
              <a:rPr lang="fr-FR" dirty="0"/>
              <a:t>zéro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indefinite"/>
                            </p:stCondLst>
                          </p:cTn>
                        </p:par>
                      </p:childTnLst>
                    </p:cTn>
                  </p:par>
                  <p:par>
                    <p:cTn id="5" fill="hold" nodeType="clickPar">
                      <p:stCondLst>
                        <p:cond delay="indefinite"/>
                      </p:stCondLst>
                      <p:childTnLst>
                        <p:par>
                          <p:cTn id="6" fill="hold" nodeType="withGroup">
                            <p:stCondLst>
                              <p:cond delay="indefinite"/>
                            </p:stCondLst>
                          </p:cTn>
                        </p:par>
                      </p:childTnLst>
                    </p:cTn>
                  </p:par>
                  <p:par>
                    <p:cTn id="7" fill="hold" nodeType="clickPar">
                      <p:stCondLst>
                        <p:cond delay="indefinite"/>
                      </p:stCondLst>
                      <p:childTnLst>
                        <p:par>
                          <p:cTn id="8" fill="hold" nodeType="withGroup">
                            <p:stCondLst>
                              <p:cond delay="indefinite"/>
                            </p:stCondLst>
                          </p:cTn>
                        </p:par>
                      </p:childTnLst>
                    </p:cTn>
                  </p:par>
                  <p:par>
                    <p:cTn id="9" fill="hold" nodeType="clickPar">
                      <p:stCondLst>
                        <p:cond delay="indefinite"/>
                      </p:stCondLst>
                      <p:childTnLst>
                        <p:par>
                          <p:cTn id="10" fill="hold" nodeType="withGroup">
                            <p:stCondLst>
                              <p:cond delay="indefinite"/>
                            </p:stCondLst>
                          </p:cTn>
                        </p:par>
                      </p:childTnLst>
                    </p:cTn>
                  </p:par>
                  <p:par>
                    <p:cTn id="11" fill="hold" nodeType="clickPar">
                      <p:stCondLst>
                        <p:cond delay="indefinite"/>
                      </p:stCondLst>
                      <p:childTnLst>
                        <p:par>
                          <p:cTn id="12" fill="hold" nodeType="withGroup">
                            <p:stCondLst>
                              <p:cond delay="indefinite"/>
                            </p:stCondLst>
                          </p:cTn>
                        </p:par>
                      </p:childTnLst>
                    </p:cTn>
                  </p:par>
                  <p:par>
                    <p:cTn id="13" fill="hold">
                      <p:stCondLst>
                        <p:cond delay="indefinite"/>
                      </p:stCondLst>
                      <p:childTnLst>
                        <p:par>
                          <p:cTn id="14" fill="hold">
                            <p:stCondLst>
                              <p:cond delay="0"/>
                            </p:stCondLst>
                            <p:childTnLst>
                              <p:par>
                                <p:cTn id="15" presetID="2" presetClass="entr" presetSubtype="1" fill="hold" nodeType="clickEffec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ppt_x"/>
                                          </p:val>
                                        </p:tav>
                                        <p:tav tm="100000">
                                          <p:val>
                                            <p:strVal val="#ppt_x"/>
                                          </p:val>
                                        </p:tav>
                                      </p:tavLst>
                                    </p:anim>
                                    <p:anim calcmode="lin" valueType="num">
                                      <p:cBhvr additive="base">
                                        <p:cTn id="18"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indefinite"/>
                            </p:stCondLst>
                          </p:cTn>
                        </p:par>
                      </p:childTnLst>
                    </p:cTn>
                  </p:par>
                  <p:par>
                    <p:cTn id="21" fill="hold">
                      <p:stCondLst>
                        <p:cond delay="indefinite"/>
                      </p:stCondLst>
                      <p:childTnLst>
                        <p:par>
                          <p:cTn id="22" fill="hold">
                            <p:stCondLst>
                              <p:cond delay="0"/>
                            </p:stCondLst>
                            <p:childTnLst>
                              <p:par>
                                <p:cTn id="23" presetID="2" presetClass="entr" presetSubtype="1" fill="hold" nodeType="clickEffect">
                                  <p:childTnLst>
                                    <p:set>
                                      <p:cBhvr>
                                        <p:cTn id="24" dur="1" fill="hold">
                                          <p:stCondLst>
                                            <p:cond delay="0"/>
                                          </p:stCondLst>
                                        </p:cTn>
                                        <p:tgtEl>
                                          <p:spTgt spid="2516"/>
                                        </p:tgtEl>
                                        <p:attrNameLst>
                                          <p:attrName>style.visibility</p:attrName>
                                        </p:attrNameLst>
                                      </p:cBhvr>
                                      <p:to>
                                        <p:strVal val="visible"/>
                                      </p:to>
                                    </p:set>
                                    <p:anim calcmode="lin" valueType="num">
                                      <p:cBhvr additive="base">
                                        <p:cTn id="25" dur="500" fill="hold"/>
                                        <p:tgtEl>
                                          <p:spTgt spid="2516"/>
                                        </p:tgtEl>
                                        <p:attrNameLst>
                                          <p:attrName>ppt_x</p:attrName>
                                        </p:attrNameLst>
                                      </p:cBhvr>
                                      <p:tavLst>
                                        <p:tav tm="0">
                                          <p:val>
                                            <p:strVal val="#ppt_x"/>
                                          </p:val>
                                        </p:tav>
                                        <p:tav tm="100000">
                                          <p:val>
                                            <p:strVal val="#ppt_x"/>
                                          </p:val>
                                        </p:tav>
                                      </p:tavLst>
                                    </p:anim>
                                    <p:anim calcmode="lin" valueType="num">
                                      <p:cBhvr additive="base">
                                        <p:cTn id="26" dur="500" fill="hold"/>
                                        <p:tgtEl>
                                          <p:spTgt spid="2516"/>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indefinite"/>
                            </p:stCondLst>
                          </p:cTn>
                        </p:par>
                      </p:childTnLst>
                    </p:cTn>
                  </p:par>
                  <p:par>
                    <p:cTn id="29" fill="hold">
                      <p:stCondLst>
                        <p:cond delay="indefinite"/>
                      </p:stCondLst>
                      <p:childTnLst>
                        <p:par>
                          <p:cTn id="30" fill="hold">
                            <p:stCondLst>
                              <p:cond delay="0"/>
                            </p:stCondLst>
                            <p:childTnLst>
                              <p:par>
                                <p:cTn id="31" presetID="2" presetClass="entr" presetSubtype="1" fill="hold" nodeType="clickEffect">
                                  <p:childTnLst>
                                    <p:set>
                                      <p:cBhvr>
                                        <p:cTn id="32" dur="1" fill="hold">
                                          <p:stCondLst>
                                            <p:cond delay="0"/>
                                          </p:stCondLst>
                                        </p:cTn>
                                        <p:tgtEl>
                                          <p:spTgt spid="9"/>
                                        </p:tgtEl>
                                        <p:attrNameLst>
                                          <p:attrName>style.visibility</p:attrName>
                                        </p:attrNameLst>
                                      </p:cBhvr>
                                      <p:to>
                                        <p:strVal val="visible"/>
                                      </p:to>
                                    </p:set>
                                    <p:anim calcmode="lin" valueType="num">
                                      <p:cBhvr additive="base">
                                        <p:cTn id="33" dur="500" fill="hold"/>
                                        <p:tgtEl>
                                          <p:spTgt spid="9"/>
                                        </p:tgtEl>
                                        <p:attrNameLst>
                                          <p:attrName>ppt_x</p:attrName>
                                        </p:attrNameLst>
                                      </p:cBhvr>
                                      <p:tavLst>
                                        <p:tav tm="0">
                                          <p:val>
                                            <p:strVal val="#ppt_x"/>
                                          </p:val>
                                        </p:tav>
                                        <p:tav tm="100000">
                                          <p:val>
                                            <p:strVal val="#ppt_x"/>
                                          </p:val>
                                        </p:tav>
                                      </p:tavLst>
                                    </p:anim>
                                    <p:anim calcmode="lin" valueType="num">
                                      <p:cBhvr additive="base">
                                        <p:cTn id="34" dur="500" fill="hold"/>
                                        <p:tgtEl>
                                          <p:spTgt spid="9"/>
                                        </p:tgtEl>
                                        <p:attrNameLst>
                                          <p:attrName>ppt_y</p:attrName>
                                        </p:attrNameLst>
                                      </p:cBhvr>
                                      <p:tavLst>
                                        <p:tav tm="0">
                                          <p:val>
                                            <p:strVal val="0-#ppt_h/2"/>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indefinite"/>
                            </p:stCondLst>
                          </p:cTn>
                        </p:par>
                      </p:childTnLst>
                    </p:cTn>
                  </p:par>
                  <p:par>
                    <p:cTn id="37" fill="hold">
                      <p:stCondLst>
                        <p:cond delay="indefinite"/>
                      </p:stCondLst>
                      <p:childTnLst>
                        <p:par>
                          <p:cTn id="38" fill="hold">
                            <p:stCondLst>
                              <p:cond delay="0"/>
                            </p:stCondLst>
                            <p:childTnLst>
                              <p:par>
                                <p:cTn id="39" presetID="2" presetClass="entr" presetSubtype="1" fill="hold" nodeType="clickEffect">
                                  <p:childTnLst>
                                    <p:set>
                                      <p:cBhvr>
                                        <p:cTn id="40" dur="1" fill="hold">
                                          <p:stCondLst>
                                            <p:cond delay="0"/>
                                          </p:stCondLst>
                                        </p:cTn>
                                        <p:tgtEl>
                                          <p:spTgt spid="2514"/>
                                        </p:tgtEl>
                                        <p:attrNameLst>
                                          <p:attrName>style.visibility</p:attrName>
                                        </p:attrNameLst>
                                      </p:cBhvr>
                                      <p:to>
                                        <p:strVal val="visible"/>
                                      </p:to>
                                    </p:set>
                                    <p:anim calcmode="lin" valueType="num">
                                      <p:cBhvr additive="base">
                                        <p:cTn id="41" dur="500" fill="hold"/>
                                        <p:tgtEl>
                                          <p:spTgt spid="2514"/>
                                        </p:tgtEl>
                                        <p:attrNameLst>
                                          <p:attrName>ppt_x</p:attrName>
                                        </p:attrNameLst>
                                      </p:cBhvr>
                                      <p:tavLst>
                                        <p:tav tm="0">
                                          <p:val>
                                            <p:strVal val="#ppt_x"/>
                                          </p:val>
                                        </p:tav>
                                        <p:tav tm="100000">
                                          <p:val>
                                            <p:strVal val="#ppt_x"/>
                                          </p:val>
                                        </p:tav>
                                      </p:tavLst>
                                    </p:anim>
                                    <p:anim calcmode="lin" valueType="num">
                                      <p:cBhvr additive="base">
                                        <p:cTn id="42" dur="500" fill="hold"/>
                                        <p:tgtEl>
                                          <p:spTgt spid="2514"/>
                                        </p:tgtEl>
                                        <p:attrNameLst>
                                          <p:attrName>ppt_y</p:attrName>
                                        </p:attrNameLst>
                                      </p:cBhvr>
                                      <p:tavLst>
                                        <p:tav tm="0">
                                          <p:val>
                                            <p:strVal val="0-#ppt_h/2"/>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indefinite"/>
                            </p:stCondLst>
                          </p:cTn>
                        </p:par>
                      </p:childTnLst>
                    </p:cTn>
                  </p:par>
                  <p:par>
                    <p:cTn id="45" fill="hold">
                      <p:stCondLst>
                        <p:cond delay="indefinite"/>
                      </p:stCondLst>
                      <p:childTnLst>
                        <p:par>
                          <p:cTn id="46" fill="hold">
                            <p:stCondLst>
                              <p:cond delay="0"/>
                            </p:stCondLst>
                            <p:childTnLst>
                              <p:par>
                                <p:cTn id="47" presetID="2" presetClass="entr" presetSubtype="1" fill="hold" nodeType="clickEffect">
                                  <p:childTnLst>
                                    <p:set>
                                      <p:cBhvr>
                                        <p:cTn id="48" dur="1" fill="hold">
                                          <p:stCondLst>
                                            <p:cond delay="0"/>
                                          </p:stCondLst>
                                        </p:cTn>
                                        <p:tgtEl>
                                          <p:spTgt spid="2515"/>
                                        </p:tgtEl>
                                        <p:attrNameLst>
                                          <p:attrName>style.visibility</p:attrName>
                                        </p:attrNameLst>
                                      </p:cBhvr>
                                      <p:to>
                                        <p:strVal val="visible"/>
                                      </p:to>
                                    </p:set>
                                    <p:anim calcmode="lin" valueType="num">
                                      <p:cBhvr additive="base">
                                        <p:cTn id="49" dur="500" fill="hold"/>
                                        <p:tgtEl>
                                          <p:spTgt spid="2515"/>
                                        </p:tgtEl>
                                        <p:attrNameLst>
                                          <p:attrName>ppt_x</p:attrName>
                                        </p:attrNameLst>
                                      </p:cBhvr>
                                      <p:tavLst>
                                        <p:tav tm="0">
                                          <p:val>
                                            <p:strVal val="#ppt_x"/>
                                          </p:val>
                                        </p:tav>
                                        <p:tav tm="100000">
                                          <p:val>
                                            <p:strVal val="#ppt_x"/>
                                          </p:val>
                                        </p:tav>
                                      </p:tavLst>
                                    </p:anim>
                                    <p:anim calcmode="lin" valueType="num">
                                      <p:cBhvr additive="base">
                                        <p:cTn id="50" dur="500" fill="hold"/>
                                        <p:tgtEl>
                                          <p:spTgt spid="251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14" grpId="0" animBg="1"/>
      <p:bldP spid="2515" grpId="0" animBg="1"/>
      <p:bldP spid="251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5FD0AAA-48DF-4D6E-851E-39D4ABF67AA3}" type="datetime1">
              <a:rPr lang="fr-FR" smtClean="0"/>
              <a:pPr/>
              <a:t>03/10/2022</a:t>
            </a:fld>
            <a:endParaRPr lang="fr-FR"/>
          </a:p>
        </p:txBody>
      </p:sp>
      <p:sp>
        <p:nvSpPr>
          <p:cNvPr id="3" name="Espace réservé du pied de page 2"/>
          <p:cNvSpPr>
            <a:spLocks noGrp="1"/>
          </p:cNvSpPr>
          <p:nvPr>
            <p:ph type="ftr" sz="quarter" idx="11"/>
          </p:nvPr>
        </p:nvSpPr>
        <p:spPr/>
        <p:txBody>
          <a:bodyPr/>
          <a:lstStyle/>
          <a:p>
            <a:r>
              <a:rPr lang="fr-FR"/>
              <a:t>Chapitre2: méthodes de diagnostic (vue générale)</a:t>
            </a:r>
          </a:p>
        </p:txBody>
      </p:sp>
      <p:sp>
        <p:nvSpPr>
          <p:cNvPr id="4" name="Espace réservé du numéro de diapositive 3"/>
          <p:cNvSpPr>
            <a:spLocks noGrp="1"/>
          </p:cNvSpPr>
          <p:nvPr>
            <p:ph type="sldNum" sz="quarter" idx="12"/>
          </p:nvPr>
        </p:nvSpPr>
        <p:spPr/>
        <p:txBody>
          <a:bodyPr/>
          <a:lstStyle/>
          <a:p>
            <a:fld id="{6CE372B2-2FDD-4192-B226-1F758AD55DDD}" type="slidenum">
              <a:rPr lang="fr-FR" smtClean="0"/>
              <a:pPr/>
              <a:t>11</a:t>
            </a:fld>
            <a:endParaRPr lang="fr-FR"/>
          </a:p>
        </p:txBody>
      </p:sp>
      <p:sp>
        <p:nvSpPr>
          <p:cNvPr id="5" name="Rectangle 4"/>
          <p:cNvSpPr/>
          <p:nvPr/>
        </p:nvSpPr>
        <p:spPr>
          <a:xfrm>
            <a:off x="714348" y="928670"/>
            <a:ext cx="7929618" cy="2862322"/>
          </a:xfrm>
          <a:prstGeom prst="rect">
            <a:avLst/>
          </a:prstGeom>
        </p:spPr>
        <p:txBody>
          <a:bodyPr wrap="square">
            <a:spAutoFit/>
          </a:bodyPr>
          <a:lstStyle/>
          <a:p>
            <a:r>
              <a:rPr lang="fr-FR" sz="2000" dirty="0"/>
              <a:t>En général les méthodes de détection et diagnostic </a:t>
            </a:r>
            <a:r>
              <a:rPr lang="fr-FR" sz="2000" b="1" dirty="0">
                <a:solidFill>
                  <a:schemeClr val="accent2">
                    <a:lumMod val="50000"/>
                  </a:schemeClr>
                </a:solidFill>
              </a:rPr>
              <a:t>à base de modèles</a:t>
            </a:r>
            <a:r>
              <a:rPr lang="fr-FR" sz="2000" dirty="0"/>
              <a:t> sont classifiées de la façon suivante : </a:t>
            </a:r>
          </a:p>
          <a:p>
            <a:endParaRPr lang="fr-FR" sz="2000" dirty="0"/>
          </a:p>
          <a:p>
            <a:pPr>
              <a:buNone/>
            </a:pPr>
            <a:r>
              <a:rPr lang="fr-FR" sz="2000" dirty="0"/>
              <a:t>– les méthodes à base de modèles </a:t>
            </a:r>
            <a:r>
              <a:rPr lang="fr-FR" sz="2000" b="1" dirty="0">
                <a:solidFill>
                  <a:srgbClr val="FF0000"/>
                </a:solidFill>
              </a:rPr>
              <a:t>quantitatifs</a:t>
            </a:r>
            <a:r>
              <a:rPr lang="fr-FR" sz="2000" dirty="0"/>
              <a:t> telles que la redondance analytique, l’espace de parité, l’estimation d’état ou l’utilisation de filtre. </a:t>
            </a:r>
          </a:p>
          <a:p>
            <a:endParaRPr lang="fr-FR" sz="2000" dirty="0"/>
          </a:p>
          <a:p>
            <a:pPr>
              <a:buNone/>
            </a:pPr>
            <a:r>
              <a:rPr lang="fr-FR" sz="2000" dirty="0"/>
              <a:t>– les méthodes à base de modèles </a:t>
            </a:r>
            <a:r>
              <a:rPr lang="fr-FR" sz="2000" b="1" dirty="0">
                <a:solidFill>
                  <a:srgbClr val="FF0000"/>
                </a:solidFill>
              </a:rPr>
              <a:t>qualitatifs</a:t>
            </a:r>
            <a:r>
              <a:rPr lang="fr-FR" sz="2000" dirty="0"/>
              <a:t> telles que les méthodes causales : digraphes ou arbre de défaillance qui sont des méthodes par modélisation fonctionnelle.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8887A595-FB50-4146-8895-6D0365933262}" type="datetime1">
              <a:rPr lang="fr-FR" smtClean="0"/>
              <a:pPr/>
              <a:t>03/10/2022</a:t>
            </a:fld>
            <a:endParaRPr lang="fr-FR"/>
          </a:p>
        </p:txBody>
      </p:sp>
      <p:sp>
        <p:nvSpPr>
          <p:cNvPr id="5" name="Espace réservé du pied de page 4"/>
          <p:cNvSpPr>
            <a:spLocks noGrp="1"/>
          </p:cNvSpPr>
          <p:nvPr>
            <p:ph type="ftr" sz="quarter" idx="11"/>
          </p:nvPr>
        </p:nvSpPr>
        <p:spPr/>
        <p:txBody>
          <a:bodyPr/>
          <a:lstStyle/>
          <a:p>
            <a:r>
              <a:rPr lang="fr-FR"/>
              <a:t>Chapitre2: méthodes de diagnostic (vue générale)</a:t>
            </a:r>
          </a:p>
        </p:txBody>
      </p:sp>
      <p:sp>
        <p:nvSpPr>
          <p:cNvPr id="2" name="Espace réservé du numéro de diapositive 1"/>
          <p:cNvSpPr>
            <a:spLocks noGrp="1"/>
          </p:cNvSpPr>
          <p:nvPr>
            <p:ph type="sldNum" sz="quarter" idx="12"/>
          </p:nvPr>
        </p:nvSpPr>
        <p:spPr/>
        <p:txBody>
          <a:bodyPr/>
          <a:lstStyle/>
          <a:p>
            <a:fld id="{DA517A37-6EAF-4245-B1C4-54C1C964EE46}" type="slidenum">
              <a:rPr lang="fr-FR" smtClean="0"/>
              <a:pPr/>
              <a:t>12</a:t>
            </a:fld>
            <a:endParaRPr lang="fr-FR"/>
          </a:p>
        </p:txBody>
      </p:sp>
      <p:sp>
        <p:nvSpPr>
          <p:cNvPr id="3" name="Rectangle 1"/>
          <p:cNvSpPr txBox="1">
            <a:spLocks noChangeArrowheads="1"/>
          </p:cNvSpPr>
          <p:nvPr/>
        </p:nvSpPr>
        <p:spPr>
          <a:xfrm>
            <a:off x="742950" y="2500306"/>
            <a:ext cx="7686702" cy="1081094"/>
          </a:xfrm>
          <a:prstGeom prst="rect">
            <a:avLst/>
          </a:prstGeom>
        </p:spPr>
        <p:txBody>
          <a:bodyPr vert="horz" lIns="45720" rIns="45720" anchor="ctr">
            <a:normAutofit fontScale="85000" lnSpcReduction="20000"/>
          </a:bodyPr>
          <a:lstStyle/>
          <a:p>
            <a:pPr lvl="0" algn="ctr">
              <a:spcBef>
                <a:spcPct val="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pPr>
            <a:r>
              <a:rPr lang="fr-FR" sz="4600" b="1" dirty="0">
                <a:latin typeface="Arial Unicode MS" charset="0"/>
                <a:ea typeface="+mj-ea"/>
                <a:cs typeface="+mj-cs"/>
              </a:rPr>
              <a:t>PROBLEMATIQUE dans la THEORIE FDI</a:t>
            </a:r>
            <a:endParaRPr kumimoji="0" lang="fr-FR" sz="4600" b="1" i="0" u="none" strike="noStrike" kern="1200" cap="none" spc="0" normalizeH="0" baseline="0" noProof="0" dirty="0">
              <a:ln>
                <a:noFill/>
              </a:ln>
              <a:effectLst/>
              <a:uLnTx/>
              <a:uFillTx/>
              <a:latin typeface="Arial Unicode MS" charset="0"/>
              <a:ea typeface="+mj-ea"/>
              <a:cs typeface="+mj-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AutoShape 15"/>
          <p:cNvSpPr>
            <a:spLocks noChangeArrowheads="1"/>
          </p:cNvSpPr>
          <p:nvPr/>
        </p:nvSpPr>
        <p:spPr bwMode="auto">
          <a:xfrm>
            <a:off x="3411341" y="2105026"/>
            <a:ext cx="1086730" cy="958850"/>
          </a:xfrm>
          <a:prstGeom prst="flowChartSummingJunction">
            <a:avLst/>
          </a:prstGeom>
          <a:solidFill>
            <a:srgbClr val="FFFF00"/>
          </a:solidFill>
          <a:ln w="38100" cap="flat" algn="ctr">
            <a:solidFill>
              <a:srgbClr val="000000"/>
            </a:solidFill>
            <a:prstDash val="solid"/>
            <a:round/>
            <a:headEnd type="none" w="med" len="med"/>
            <a:tailEnd type="none" w="med" len="med"/>
          </a:ln>
        </p:spPr>
        <p:txBody>
          <a:bodyPr wrap="none" anchor="ctr"/>
          <a:lstStyle/>
          <a:p>
            <a:pPr algn="ctr" eaLnBrk="0" hangingPunct="0">
              <a:spcBef>
                <a:spcPct val="0"/>
              </a:spcBef>
            </a:pPr>
            <a:endParaRPr lang="fr-FR" sz="2400">
              <a:solidFill>
                <a:schemeClr val="bg1"/>
              </a:solidFill>
            </a:endParaRPr>
          </a:p>
        </p:txBody>
      </p:sp>
      <p:sp>
        <p:nvSpPr>
          <p:cNvPr id="56322" name="Rectangle 1"/>
          <p:cNvSpPr>
            <a:spLocks noGrp="1" noChangeArrowheads="1"/>
          </p:cNvSpPr>
          <p:nvPr>
            <p:ph type="title"/>
          </p:nvPr>
        </p:nvSpPr>
        <p:spPr>
          <a:xfrm>
            <a:off x="0" y="489727"/>
            <a:ext cx="9142533" cy="549275"/>
          </a:xfrm>
        </p:spPr>
        <p:txBody>
          <a:bodyPr>
            <a:noAutofit/>
          </a:bodyPr>
          <a:lstStyle/>
          <a:p>
            <a:pPr algn="ctr" eaLnBrk="1" hangingPunct="1">
              <a:lnSpc>
                <a:spcPct val="100000"/>
              </a:lnSpc>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pPr>
            <a:r>
              <a:rPr lang="fr-FR" sz="3600" b="1" dirty="0">
                <a:solidFill>
                  <a:srgbClr val="002060"/>
                </a:solidFill>
                <a:latin typeface="Arial Unicode MS" charset="0"/>
              </a:rPr>
              <a:t>Tâches d’un système de surveillance : FDI</a:t>
            </a:r>
          </a:p>
        </p:txBody>
      </p:sp>
      <p:sp>
        <p:nvSpPr>
          <p:cNvPr id="42" name="Espace réservé de la date 41"/>
          <p:cNvSpPr>
            <a:spLocks noGrp="1"/>
          </p:cNvSpPr>
          <p:nvPr>
            <p:ph type="dt" sz="half" idx="10"/>
          </p:nvPr>
        </p:nvSpPr>
        <p:spPr/>
        <p:txBody>
          <a:bodyPr/>
          <a:lstStyle/>
          <a:p>
            <a:fld id="{0AA207CD-B1A4-4D31-A3BF-6CFF57329EB0}" type="datetime1">
              <a:rPr lang="fr-FR" smtClean="0"/>
              <a:pPr/>
              <a:t>03/10/2022</a:t>
            </a:fld>
            <a:endParaRPr lang="fr-FR"/>
          </a:p>
        </p:txBody>
      </p:sp>
      <p:sp>
        <p:nvSpPr>
          <p:cNvPr id="44" name="Espace réservé du pied de page 43"/>
          <p:cNvSpPr>
            <a:spLocks noGrp="1"/>
          </p:cNvSpPr>
          <p:nvPr>
            <p:ph type="ftr" sz="quarter" idx="11"/>
          </p:nvPr>
        </p:nvSpPr>
        <p:spPr/>
        <p:txBody>
          <a:bodyPr/>
          <a:lstStyle/>
          <a:p>
            <a:r>
              <a:rPr lang="fr-FR"/>
              <a:t>Chapitre2: méthodes de diagnostic (vue générale)</a:t>
            </a:r>
          </a:p>
        </p:txBody>
      </p:sp>
      <p:sp>
        <p:nvSpPr>
          <p:cNvPr id="43" name="Espace réservé du numéro de diapositive 42"/>
          <p:cNvSpPr>
            <a:spLocks noGrp="1"/>
          </p:cNvSpPr>
          <p:nvPr>
            <p:ph type="sldNum" sz="quarter" idx="12"/>
          </p:nvPr>
        </p:nvSpPr>
        <p:spPr/>
        <p:txBody>
          <a:bodyPr>
            <a:normAutofit/>
          </a:bodyPr>
          <a:lstStyle/>
          <a:p>
            <a:fld id="{6CE372B2-2FDD-4192-B226-1F758AD55DDD}" type="slidenum">
              <a:rPr lang="fr-FR" smtClean="0"/>
              <a:pPr/>
              <a:t>13</a:t>
            </a:fld>
            <a:endParaRPr lang="fr-FR"/>
          </a:p>
        </p:txBody>
      </p:sp>
      <p:grpSp>
        <p:nvGrpSpPr>
          <p:cNvPr id="2" name="Group 2"/>
          <p:cNvGrpSpPr>
            <a:grpSpLocks/>
          </p:cNvGrpSpPr>
          <p:nvPr/>
        </p:nvGrpSpPr>
        <p:grpSpPr bwMode="auto">
          <a:xfrm>
            <a:off x="238858" y="993777"/>
            <a:ext cx="6170734" cy="2794000"/>
            <a:chOff x="163" y="626"/>
            <a:chExt cx="4211" cy="1760"/>
          </a:xfrm>
        </p:grpSpPr>
        <p:pic>
          <p:nvPicPr>
            <p:cNvPr id="56353" name="Picture 3"/>
            <p:cNvPicPr>
              <a:picLocks noChangeAspect="1" noChangeArrowheads="1"/>
            </p:cNvPicPr>
            <p:nvPr/>
          </p:nvPicPr>
          <p:blipFill>
            <a:blip r:embed="rId3"/>
            <a:srcRect/>
            <a:stretch>
              <a:fillRect/>
            </a:stretch>
          </p:blipFill>
          <p:spPr bwMode="auto">
            <a:xfrm>
              <a:off x="163" y="626"/>
              <a:ext cx="1212" cy="528"/>
            </a:xfrm>
            <a:prstGeom prst="rect">
              <a:avLst/>
            </a:prstGeom>
            <a:solidFill>
              <a:srgbClr val="FF0000"/>
            </a:solidFill>
            <a:ln w="9360">
              <a:solidFill>
                <a:srgbClr val="EAE8E2"/>
              </a:solidFill>
              <a:miter lim="800000"/>
              <a:headEnd/>
              <a:tailEnd/>
            </a:ln>
          </p:spPr>
        </p:pic>
        <p:sp>
          <p:nvSpPr>
            <p:cNvPr id="56354" name="Line 4"/>
            <p:cNvSpPr>
              <a:spLocks noChangeShapeType="1"/>
            </p:cNvSpPr>
            <p:nvPr/>
          </p:nvSpPr>
          <p:spPr bwMode="auto">
            <a:xfrm>
              <a:off x="841" y="1096"/>
              <a:ext cx="0" cy="571"/>
            </a:xfrm>
            <a:prstGeom prst="line">
              <a:avLst/>
            </a:prstGeom>
            <a:noFill/>
            <a:ln w="76320">
              <a:solidFill>
                <a:schemeClr val="tx2">
                  <a:lumMod val="75000"/>
                </a:schemeClr>
              </a:solidFill>
              <a:round/>
              <a:headEnd/>
              <a:tailEnd/>
            </a:ln>
          </p:spPr>
          <p:txBody>
            <a:bodyPr/>
            <a:lstStyle/>
            <a:p>
              <a:endParaRPr lang="fr-FR"/>
            </a:p>
          </p:txBody>
        </p:sp>
        <p:sp>
          <p:nvSpPr>
            <p:cNvPr id="56355" name="Line 5"/>
            <p:cNvSpPr>
              <a:spLocks noChangeShapeType="1"/>
            </p:cNvSpPr>
            <p:nvPr/>
          </p:nvSpPr>
          <p:spPr bwMode="auto">
            <a:xfrm>
              <a:off x="819" y="1656"/>
              <a:ext cx="1510" cy="0"/>
            </a:xfrm>
            <a:prstGeom prst="line">
              <a:avLst/>
            </a:prstGeom>
            <a:noFill/>
            <a:ln w="76320">
              <a:solidFill>
                <a:schemeClr val="tx2">
                  <a:lumMod val="75000"/>
                </a:schemeClr>
              </a:solidFill>
              <a:round/>
              <a:headEnd/>
              <a:tailEnd type="triangle" w="med" len="med"/>
            </a:ln>
          </p:spPr>
          <p:txBody>
            <a:bodyPr/>
            <a:lstStyle/>
            <a:p>
              <a:endParaRPr lang="fr-FR"/>
            </a:p>
          </p:txBody>
        </p:sp>
        <p:sp>
          <p:nvSpPr>
            <p:cNvPr id="56356" name="Line 6"/>
            <p:cNvSpPr>
              <a:spLocks noChangeShapeType="1"/>
            </p:cNvSpPr>
            <p:nvPr/>
          </p:nvSpPr>
          <p:spPr bwMode="auto">
            <a:xfrm>
              <a:off x="2685" y="1943"/>
              <a:ext cx="0" cy="443"/>
            </a:xfrm>
            <a:prstGeom prst="line">
              <a:avLst/>
            </a:prstGeom>
            <a:noFill/>
            <a:ln w="76320">
              <a:solidFill>
                <a:schemeClr val="tx2">
                  <a:lumMod val="75000"/>
                </a:schemeClr>
              </a:solidFill>
              <a:round/>
              <a:headEnd/>
              <a:tailEnd type="triangle" w="med" len="med"/>
            </a:ln>
          </p:spPr>
          <p:txBody>
            <a:bodyPr/>
            <a:lstStyle/>
            <a:p>
              <a:endParaRPr lang="fr-FR"/>
            </a:p>
          </p:txBody>
        </p:sp>
        <p:sp>
          <p:nvSpPr>
            <p:cNvPr id="56357" name="Rectangle 7"/>
            <p:cNvSpPr>
              <a:spLocks noChangeArrowheads="1"/>
            </p:cNvSpPr>
            <p:nvPr/>
          </p:nvSpPr>
          <p:spPr bwMode="auto">
            <a:xfrm>
              <a:off x="2924" y="1994"/>
              <a:ext cx="968" cy="272"/>
            </a:xfrm>
            <a:prstGeom prst="rect">
              <a:avLst/>
            </a:prstGeom>
            <a:noFill/>
            <a:ln w="9525">
              <a:noFill/>
              <a:round/>
              <a:headEnd/>
              <a:tailEnd/>
            </a:ln>
          </p:spPr>
          <p:txBody>
            <a:bodyPr lIns="12600" tIns="12600" rIns="12600" bIns="12600"/>
            <a:lstStyle/>
            <a:p>
              <a:pPr>
                <a:lnSpc>
                  <a:spcPct val="100000"/>
                </a:lnSpc>
                <a:tabLst>
                  <a:tab pos="457200" algn="l"/>
                  <a:tab pos="914400" algn="l"/>
                  <a:tab pos="1371600" algn="l"/>
                </a:tabLst>
              </a:pPr>
              <a:r>
                <a:rPr lang="en-US" sz="2000">
                  <a:latin typeface="Times New Roman" pitchFamily="16" charset="0"/>
                </a:rPr>
                <a:t>Alarmes</a:t>
              </a:r>
            </a:p>
          </p:txBody>
        </p:sp>
        <p:sp>
          <p:nvSpPr>
            <p:cNvPr id="56358" name="Line 8"/>
            <p:cNvSpPr>
              <a:spLocks noChangeShapeType="1"/>
            </p:cNvSpPr>
            <p:nvPr/>
          </p:nvSpPr>
          <p:spPr bwMode="auto">
            <a:xfrm flipH="1">
              <a:off x="3120" y="1655"/>
              <a:ext cx="1254" cy="0"/>
            </a:xfrm>
            <a:prstGeom prst="line">
              <a:avLst/>
            </a:prstGeom>
            <a:noFill/>
            <a:ln w="76320">
              <a:solidFill>
                <a:schemeClr val="tx2">
                  <a:lumMod val="75000"/>
                </a:schemeClr>
              </a:solidFill>
              <a:round/>
              <a:headEnd/>
              <a:tailEnd type="triangle" w="med" len="med"/>
            </a:ln>
          </p:spPr>
          <p:txBody>
            <a:bodyPr/>
            <a:lstStyle/>
            <a:p>
              <a:endParaRPr lang="fr-FR"/>
            </a:p>
          </p:txBody>
        </p:sp>
        <p:sp>
          <p:nvSpPr>
            <p:cNvPr id="56359" name="Line 9"/>
            <p:cNvSpPr>
              <a:spLocks noChangeShapeType="1"/>
            </p:cNvSpPr>
            <p:nvPr/>
          </p:nvSpPr>
          <p:spPr bwMode="auto">
            <a:xfrm>
              <a:off x="4356" y="1078"/>
              <a:ext cx="0" cy="581"/>
            </a:xfrm>
            <a:prstGeom prst="line">
              <a:avLst/>
            </a:prstGeom>
            <a:noFill/>
            <a:ln w="76320">
              <a:solidFill>
                <a:schemeClr val="tx2">
                  <a:lumMod val="75000"/>
                </a:schemeClr>
              </a:solidFill>
              <a:round/>
              <a:headEnd/>
              <a:tailEnd/>
            </a:ln>
          </p:spPr>
          <p:txBody>
            <a:bodyPr/>
            <a:lstStyle/>
            <a:p>
              <a:endParaRPr lang="fr-FR"/>
            </a:p>
          </p:txBody>
        </p:sp>
        <p:sp>
          <p:nvSpPr>
            <p:cNvPr id="56361" name="Rectangle 11"/>
            <p:cNvSpPr>
              <a:spLocks noChangeArrowheads="1"/>
            </p:cNvSpPr>
            <p:nvPr/>
          </p:nvSpPr>
          <p:spPr bwMode="auto">
            <a:xfrm>
              <a:off x="964" y="1168"/>
              <a:ext cx="1352" cy="406"/>
            </a:xfrm>
            <a:prstGeom prst="rect">
              <a:avLst/>
            </a:prstGeom>
            <a:noFill/>
            <a:ln w="9525">
              <a:noFill/>
              <a:round/>
              <a:headEnd/>
              <a:tailEnd/>
            </a:ln>
          </p:spPr>
          <p:txBody>
            <a:bodyPr lIns="90000" tIns="45000" rIns="90000" bIns="45000">
              <a:spAutoFit/>
            </a:bodyPr>
            <a:lstStyle/>
            <a:p>
              <a:pPr algn="ctr" hangingPunct="1">
                <a:lnSpc>
                  <a:spcPct val="100000"/>
                </a:lnSpc>
                <a:tabLst>
                  <a:tab pos="457200" algn="l"/>
                  <a:tab pos="914400" algn="l"/>
                  <a:tab pos="1371600" algn="l"/>
                  <a:tab pos="1828800" algn="l"/>
                </a:tabLst>
              </a:pPr>
              <a:r>
                <a:rPr lang="en-US" dirty="0" err="1">
                  <a:latin typeface="Times New Roman" pitchFamily="16" charset="0"/>
                </a:rPr>
                <a:t>Fonctionnement</a:t>
              </a:r>
              <a:r>
                <a:rPr lang="en-US" dirty="0">
                  <a:latin typeface="Times New Roman" pitchFamily="16" charset="0"/>
                </a:rPr>
                <a:t> </a:t>
              </a:r>
              <a:r>
                <a:rPr lang="en-US" dirty="0" err="1">
                  <a:latin typeface="Times New Roman" pitchFamily="16" charset="0"/>
                </a:rPr>
                <a:t>réel</a:t>
              </a:r>
              <a:endParaRPr lang="en-US" dirty="0">
                <a:latin typeface="Times New Roman" pitchFamily="16" charset="0"/>
              </a:endParaRPr>
            </a:p>
          </p:txBody>
        </p:sp>
        <p:sp>
          <p:nvSpPr>
            <p:cNvPr id="56362" name="Rectangle 12"/>
            <p:cNvSpPr>
              <a:spLocks noChangeArrowheads="1"/>
            </p:cNvSpPr>
            <p:nvPr/>
          </p:nvSpPr>
          <p:spPr bwMode="auto">
            <a:xfrm>
              <a:off x="3653" y="1314"/>
              <a:ext cx="605" cy="232"/>
            </a:xfrm>
            <a:prstGeom prst="rect">
              <a:avLst/>
            </a:prstGeom>
            <a:noFill/>
            <a:ln w="9525">
              <a:noFill/>
              <a:round/>
              <a:headEnd/>
              <a:tailEnd/>
            </a:ln>
          </p:spPr>
          <p:txBody>
            <a:bodyPr wrap="none" lIns="90000" tIns="45000" rIns="90000" bIns="45000">
              <a:spAutoFit/>
            </a:bodyPr>
            <a:lstStyle/>
            <a:p>
              <a:pPr algn="ctr" hangingPunct="1">
                <a:lnSpc>
                  <a:spcPct val="100000"/>
                </a:lnSpc>
                <a:tabLst>
                  <a:tab pos="457200" algn="l"/>
                </a:tabLst>
              </a:pPr>
              <a:r>
                <a:rPr lang="en-US">
                  <a:latin typeface="Times New Roman" pitchFamily="16" charset="0"/>
                </a:rPr>
                <a:t>Modèle</a:t>
              </a:r>
            </a:p>
          </p:txBody>
        </p:sp>
        <p:grpSp>
          <p:nvGrpSpPr>
            <p:cNvPr id="3" name="Group 13"/>
            <p:cNvGrpSpPr>
              <a:grpSpLocks/>
            </p:cNvGrpSpPr>
            <p:nvPr/>
          </p:nvGrpSpPr>
          <p:grpSpPr bwMode="auto">
            <a:xfrm>
              <a:off x="2375" y="1460"/>
              <a:ext cx="648" cy="291"/>
              <a:chOff x="2375" y="1460"/>
              <a:chExt cx="648" cy="291"/>
            </a:xfrm>
          </p:grpSpPr>
          <p:sp>
            <p:nvSpPr>
              <p:cNvPr id="56365" name="Rectangle 15"/>
              <p:cNvSpPr>
                <a:spLocks noChangeArrowheads="1"/>
              </p:cNvSpPr>
              <p:nvPr/>
            </p:nvSpPr>
            <p:spPr bwMode="auto">
              <a:xfrm>
                <a:off x="2780" y="1460"/>
                <a:ext cx="243" cy="290"/>
              </a:xfrm>
              <a:prstGeom prst="rect">
                <a:avLst/>
              </a:prstGeom>
              <a:noFill/>
              <a:ln w="9525">
                <a:noFill/>
                <a:round/>
                <a:headEnd/>
                <a:tailEnd/>
              </a:ln>
            </p:spPr>
            <p:txBody>
              <a:bodyPr wrap="none" lIns="90000" tIns="45000" rIns="90000" bIns="45000">
                <a:spAutoFit/>
              </a:bodyPr>
              <a:lstStyle/>
              <a:p>
                <a:pPr algn="ctr" hangingPunct="1">
                  <a:lnSpc>
                    <a:spcPct val="100000"/>
                  </a:lnSpc>
                </a:pPr>
                <a:r>
                  <a:rPr lang="en-US" sz="2400" b="1">
                    <a:latin typeface="Times New Roman" pitchFamily="16" charset="0"/>
                  </a:rPr>
                  <a:t>+</a:t>
                </a:r>
              </a:p>
            </p:txBody>
          </p:sp>
          <p:sp>
            <p:nvSpPr>
              <p:cNvPr id="56366" name="Rectangle 16"/>
              <p:cNvSpPr>
                <a:spLocks noChangeArrowheads="1"/>
              </p:cNvSpPr>
              <p:nvPr/>
            </p:nvSpPr>
            <p:spPr bwMode="auto">
              <a:xfrm>
                <a:off x="2375" y="1461"/>
                <a:ext cx="194" cy="290"/>
              </a:xfrm>
              <a:prstGeom prst="rect">
                <a:avLst/>
              </a:prstGeom>
              <a:noFill/>
              <a:ln w="9525">
                <a:noFill/>
                <a:round/>
                <a:headEnd/>
                <a:tailEnd/>
              </a:ln>
            </p:spPr>
            <p:txBody>
              <a:bodyPr wrap="none" lIns="90000" tIns="45000" rIns="90000" bIns="45000">
                <a:spAutoFit/>
              </a:bodyPr>
              <a:lstStyle/>
              <a:p>
                <a:pPr algn="ctr" hangingPunct="1">
                  <a:lnSpc>
                    <a:spcPct val="100000"/>
                  </a:lnSpc>
                </a:pPr>
                <a:r>
                  <a:rPr lang="en-US" sz="2400" b="1">
                    <a:latin typeface="Times New Roman" pitchFamily="16" charset="0"/>
                  </a:rPr>
                  <a:t>-</a:t>
                </a:r>
              </a:p>
            </p:txBody>
          </p:sp>
        </p:grpSp>
      </p:grpSp>
      <p:grpSp>
        <p:nvGrpSpPr>
          <p:cNvPr id="4" name="Group 17"/>
          <p:cNvGrpSpPr>
            <a:grpSpLocks/>
          </p:cNvGrpSpPr>
          <p:nvPr/>
        </p:nvGrpSpPr>
        <p:grpSpPr bwMode="auto">
          <a:xfrm>
            <a:off x="159728" y="5343526"/>
            <a:ext cx="5083419" cy="1282700"/>
            <a:chOff x="109" y="3366"/>
            <a:chExt cx="3469" cy="808"/>
          </a:xfrm>
        </p:grpSpPr>
        <p:sp>
          <p:nvSpPr>
            <p:cNvPr id="56349" name="Rectangle 18"/>
            <p:cNvSpPr>
              <a:spLocks noChangeArrowheads="1"/>
            </p:cNvSpPr>
            <p:nvPr/>
          </p:nvSpPr>
          <p:spPr bwMode="auto">
            <a:xfrm>
              <a:off x="2148" y="3537"/>
              <a:ext cx="1430" cy="528"/>
            </a:xfrm>
            <a:prstGeom prst="rect">
              <a:avLst/>
            </a:prstGeom>
            <a:solidFill>
              <a:srgbClr val="FFFFCC"/>
            </a:solidFill>
            <a:ln w="12600">
              <a:solidFill>
                <a:srgbClr val="000000"/>
              </a:solidFill>
              <a:miter lim="800000"/>
              <a:headEnd/>
              <a:tailEnd/>
            </a:ln>
          </p:spPr>
          <p:txBody>
            <a:bodyPr lIns="12600" tIns="12600" rIns="12600" bIns="12600"/>
            <a:lstStyle/>
            <a:p>
              <a:pPr>
                <a:lnSpc>
                  <a:spcPct val="100000"/>
                </a:lnSpc>
                <a:tabLst>
                  <a:tab pos="457200" algn="l"/>
                  <a:tab pos="914400" algn="l"/>
                  <a:tab pos="1371600" algn="l"/>
                  <a:tab pos="1828800" algn="l"/>
                </a:tabLst>
              </a:pPr>
              <a:endParaRPr lang="en-US">
                <a:solidFill>
                  <a:srgbClr val="000000"/>
                </a:solidFill>
                <a:latin typeface="Times New Roman" pitchFamily="16" charset="0"/>
              </a:endParaRPr>
            </a:p>
            <a:p>
              <a:pPr algn="ctr">
                <a:lnSpc>
                  <a:spcPct val="100000"/>
                </a:lnSpc>
                <a:tabLst>
                  <a:tab pos="457200" algn="l"/>
                  <a:tab pos="914400" algn="l"/>
                  <a:tab pos="1371600" algn="l"/>
                  <a:tab pos="1828800" algn="l"/>
                </a:tabLst>
              </a:pPr>
              <a:r>
                <a:rPr lang="en-US" sz="2000">
                  <a:solidFill>
                    <a:srgbClr val="000000"/>
                  </a:solidFill>
                  <a:latin typeface="Times New Roman" pitchFamily="16" charset="0"/>
                </a:rPr>
                <a:t>DIAGNOSTIC</a:t>
              </a:r>
            </a:p>
          </p:txBody>
        </p:sp>
        <p:sp>
          <p:nvSpPr>
            <p:cNvPr id="56350" name="Line 19"/>
            <p:cNvSpPr>
              <a:spLocks noChangeShapeType="1"/>
            </p:cNvSpPr>
            <p:nvPr/>
          </p:nvSpPr>
          <p:spPr bwMode="auto">
            <a:xfrm flipH="1">
              <a:off x="916" y="3814"/>
              <a:ext cx="1254" cy="0"/>
            </a:xfrm>
            <a:prstGeom prst="line">
              <a:avLst/>
            </a:prstGeom>
            <a:noFill/>
            <a:ln w="76320">
              <a:solidFill>
                <a:schemeClr val="tx2">
                  <a:lumMod val="75000"/>
                </a:schemeClr>
              </a:solidFill>
              <a:round/>
              <a:headEnd/>
              <a:tailEnd type="triangle" w="med" len="med"/>
            </a:ln>
          </p:spPr>
          <p:txBody>
            <a:bodyPr/>
            <a:lstStyle/>
            <a:p>
              <a:endParaRPr lang="fr-FR"/>
            </a:p>
          </p:txBody>
        </p:sp>
        <p:pic>
          <p:nvPicPr>
            <p:cNvPr id="56351" name="Picture 20"/>
            <p:cNvPicPr>
              <a:picLocks noChangeAspect="1" noChangeArrowheads="1"/>
            </p:cNvPicPr>
            <p:nvPr/>
          </p:nvPicPr>
          <p:blipFill>
            <a:blip r:embed="rId4"/>
            <a:srcRect/>
            <a:stretch>
              <a:fillRect/>
            </a:stretch>
          </p:blipFill>
          <p:spPr bwMode="auto">
            <a:xfrm>
              <a:off x="109" y="3454"/>
              <a:ext cx="779" cy="720"/>
            </a:xfrm>
            <a:prstGeom prst="rect">
              <a:avLst/>
            </a:prstGeom>
            <a:solidFill>
              <a:srgbClr val="EAE8E2"/>
            </a:solidFill>
            <a:ln w="9525">
              <a:noFill/>
              <a:round/>
              <a:headEnd/>
              <a:tailEnd/>
            </a:ln>
          </p:spPr>
        </p:pic>
        <p:sp>
          <p:nvSpPr>
            <p:cNvPr id="56352" name="Rectangle 21"/>
            <p:cNvSpPr>
              <a:spLocks noChangeArrowheads="1"/>
            </p:cNvSpPr>
            <p:nvPr/>
          </p:nvSpPr>
          <p:spPr bwMode="auto">
            <a:xfrm>
              <a:off x="1003" y="3366"/>
              <a:ext cx="1127" cy="272"/>
            </a:xfrm>
            <a:prstGeom prst="rect">
              <a:avLst/>
            </a:prstGeom>
            <a:noFill/>
            <a:ln w="9525">
              <a:noFill/>
              <a:round/>
              <a:headEnd/>
              <a:tailEnd/>
            </a:ln>
          </p:spPr>
          <p:txBody>
            <a:bodyPr lIns="12600" tIns="12600" rIns="12600" bIns="12600"/>
            <a:lstStyle/>
            <a:p>
              <a:pPr>
                <a:lnSpc>
                  <a:spcPct val="100000"/>
                </a:lnSpc>
                <a:tabLst>
                  <a:tab pos="457200" algn="l"/>
                  <a:tab pos="914400" algn="l"/>
                  <a:tab pos="1371600" algn="l"/>
                </a:tabLst>
              </a:pPr>
              <a:r>
                <a:rPr lang="en-US" sz="2000" dirty="0">
                  <a:latin typeface="Times New Roman" pitchFamily="16" charset="0"/>
                </a:rPr>
                <a:t>Type de </a:t>
              </a:r>
              <a:r>
                <a:rPr lang="en-US" sz="2000" dirty="0" err="1">
                  <a:latin typeface="Times New Roman" pitchFamily="16" charset="0"/>
                </a:rPr>
                <a:t>panne</a:t>
              </a:r>
              <a:endParaRPr lang="en-US" sz="2000" dirty="0">
                <a:latin typeface="Times New Roman" pitchFamily="16" charset="0"/>
              </a:endParaRPr>
            </a:p>
          </p:txBody>
        </p:sp>
      </p:grpSp>
      <p:sp>
        <p:nvSpPr>
          <p:cNvPr id="56347" name="Line 24"/>
          <p:cNvSpPr>
            <a:spLocks noChangeShapeType="1"/>
          </p:cNvSpPr>
          <p:nvPr/>
        </p:nvSpPr>
        <p:spPr bwMode="auto">
          <a:xfrm>
            <a:off x="7123236" y="744539"/>
            <a:ext cx="0" cy="3030537"/>
          </a:xfrm>
          <a:prstGeom prst="line">
            <a:avLst/>
          </a:prstGeom>
          <a:noFill/>
          <a:ln w="38160">
            <a:solidFill>
              <a:srgbClr val="002060"/>
            </a:solidFill>
            <a:round/>
            <a:headEnd type="triangle" w="med" len="med"/>
            <a:tailEnd type="triangle" w="med" len="med"/>
          </a:ln>
        </p:spPr>
        <p:txBody>
          <a:bodyPr/>
          <a:lstStyle/>
          <a:p>
            <a:endParaRPr lang="fr-FR">
              <a:solidFill>
                <a:schemeClr val="bg1"/>
              </a:solidFill>
            </a:endParaRPr>
          </a:p>
        </p:txBody>
      </p:sp>
      <p:sp>
        <p:nvSpPr>
          <p:cNvPr id="56348" name="Rectangle 25"/>
          <p:cNvSpPr>
            <a:spLocks noChangeArrowheads="1"/>
          </p:cNvSpPr>
          <p:nvPr/>
        </p:nvSpPr>
        <p:spPr bwMode="auto">
          <a:xfrm>
            <a:off x="7367955" y="1747839"/>
            <a:ext cx="1774581" cy="576262"/>
          </a:xfrm>
          <a:prstGeom prst="rect">
            <a:avLst/>
          </a:prstGeom>
          <a:noFill/>
          <a:ln w="9525">
            <a:noFill/>
            <a:round/>
            <a:headEnd/>
            <a:tailEnd/>
          </a:ln>
        </p:spPr>
        <p:txBody>
          <a:bodyPr lIns="12600" tIns="12600" rIns="12600" bIns="12600"/>
          <a:lstStyle/>
          <a:p>
            <a:pPr>
              <a:lnSpc>
                <a:spcPct val="100000"/>
              </a:lnSpc>
              <a:tabLst>
                <a:tab pos="457200" algn="l"/>
                <a:tab pos="914400" algn="l"/>
                <a:tab pos="1371600" algn="l"/>
                <a:tab pos="1828800" algn="l"/>
              </a:tabLst>
            </a:pPr>
            <a:r>
              <a:rPr lang="en-US" sz="2400" b="1" dirty="0" err="1">
                <a:latin typeface="Times New Roman" pitchFamily="16" charset="0"/>
              </a:rPr>
              <a:t>Détection</a:t>
            </a:r>
            <a:endParaRPr lang="en-US" sz="2400" b="1" dirty="0">
              <a:latin typeface="Times New Roman" pitchFamily="16" charset="0"/>
            </a:endParaRPr>
          </a:p>
        </p:txBody>
      </p:sp>
      <p:sp>
        <p:nvSpPr>
          <p:cNvPr id="56346" name="Line 26"/>
          <p:cNvSpPr>
            <a:spLocks noChangeShapeType="1"/>
          </p:cNvSpPr>
          <p:nvPr/>
        </p:nvSpPr>
        <p:spPr bwMode="auto">
          <a:xfrm flipV="1">
            <a:off x="1" y="3775076"/>
            <a:ext cx="9142535" cy="58737"/>
          </a:xfrm>
          <a:prstGeom prst="line">
            <a:avLst/>
          </a:prstGeom>
          <a:noFill/>
          <a:ln w="38160" cap="rnd">
            <a:solidFill>
              <a:srgbClr val="002060"/>
            </a:solidFill>
            <a:prstDash val="dash"/>
            <a:round/>
            <a:headEnd/>
            <a:tailEnd/>
          </a:ln>
        </p:spPr>
        <p:txBody>
          <a:bodyPr/>
          <a:lstStyle/>
          <a:p>
            <a:endParaRPr lang="fr-FR">
              <a:solidFill>
                <a:srgbClr val="002060"/>
              </a:solidFill>
            </a:endParaRPr>
          </a:p>
        </p:txBody>
      </p:sp>
      <p:sp>
        <p:nvSpPr>
          <p:cNvPr id="56343" name="Rectangle 28"/>
          <p:cNvSpPr>
            <a:spLocks noChangeArrowheads="1"/>
          </p:cNvSpPr>
          <p:nvPr/>
        </p:nvSpPr>
        <p:spPr bwMode="auto">
          <a:xfrm>
            <a:off x="7290186" y="4275139"/>
            <a:ext cx="2226618" cy="576262"/>
          </a:xfrm>
          <a:prstGeom prst="rect">
            <a:avLst/>
          </a:prstGeom>
          <a:noFill/>
          <a:ln w="9525">
            <a:noFill/>
            <a:round/>
            <a:headEnd/>
            <a:tailEnd/>
          </a:ln>
        </p:spPr>
        <p:txBody>
          <a:bodyPr lIns="12600" tIns="12600" rIns="12600" bIns="12600"/>
          <a:lstStyle/>
          <a:p>
            <a:pPr>
              <a:lnSpc>
                <a:spcPct val="100000"/>
              </a:lnSpc>
              <a:tabLst>
                <a:tab pos="457200" algn="l"/>
                <a:tab pos="914400" algn="l"/>
                <a:tab pos="1371600" algn="l"/>
                <a:tab pos="1828800" algn="l"/>
              </a:tabLst>
            </a:pPr>
            <a:r>
              <a:rPr lang="en-US" sz="2400" b="1">
                <a:latin typeface="Times New Roman" pitchFamily="16" charset="0"/>
              </a:rPr>
              <a:t>Localisation</a:t>
            </a:r>
          </a:p>
        </p:txBody>
      </p:sp>
      <p:sp>
        <p:nvSpPr>
          <p:cNvPr id="56344" name="Line 29"/>
          <p:cNvSpPr>
            <a:spLocks noChangeShapeType="1"/>
          </p:cNvSpPr>
          <p:nvPr/>
        </p:nvSpPr>
        <p:spPr bwMode="auto">
          <a:xfrm>
            <a:off x="7132290" y="3744732"/>
            <a:ext cx="0" cy="1585912"/>
          </a:xfrm>
          <a:prstGeom prst="line">
            <a:avLst/>
          </a:prstGeom>
          <a:noFill/>
          <a:ln w="38160">
            <a:solidFill>
              <a:schemeClr val="tx2">
                <a:lumMod val="75000"/>
              </a:schemeClr>
            </a:solidFill>
            <a:round/>
            <a:headEnd type="triangle" w="med" len="med"/>
            <a:tailEnd type="triangle" w="med" len="med"/>
          </a:ln>
        </p:spPr>
        <p:txBody>
          <a:bodyPr/>
          <a:lstStyle/>
          <a:p>
            <a:endParaRPr lang="fr-FR">
              <a:solidFill>
                <a:schemeClr val="bg1"/>
              </a:solidFill>
            </a:endParaRPr>
          </a:p>
        </p:txBody>
      </p:sp>
      <p:sp>
        <p:nvSpPr>
          <p:cNvPr id="56339" name="Line 31"/>
          <p:cNvSpPr>
            <a:spLocks noChangeShapeType="1"/>
          </p:cNvSpPr>
          <p:nvPr/>
        </p:nvSpPr>
        <p:spPr bwMode="auto">
          <a:xfrm flipV="1">
            <a:off x="0" y="5256214"/>
            <a:ext cx="9142535" cy="30163"/>
          </a:xfrm>
          <a:prstGeom prst="line">
            <a:avLst/>
          </a:prstGeom>
          <a:noFill/>
          <a:ln w="38160" cap="rnd">
            <a:solidFill>
              <a:srgbClr val="002060"/>
            </a:solidFill>
            <a:prstDash val="dash"/>
            <a:round/>
            <a:headEnd/>
            <a:tailEnd/>
          </a:ln>
        </p:spPr>
        <p:txBody>
          <a:bodyPr/>
          <a:lstStyle/>
          <a:p>
            <a:endParaRPr lang="fr-FR">
              <a:solidFill>
                <a:srgbClr val="002060"/>
              </a:solidFill>
            </a:endParaRPr>
          </a:p>
        </p:txBody>
      </p:sp>
      <p:sp>
        <p:nvSpPr>
          <p:cNvPr id="56341" name="Line 33"/>
          <p:cNvSpPr>
            <a:spLocks noChangeShapeType="1"/>
          </p:cNvSpPr>
          <p:nvPr/>
        </p:nvSpPr>
        <p:spPr bwMode="auto">
          <a:xfrm>
            <a:off x="7136423" y="5395914"/>
            <a:ext cx="0" cy="1274763"/>
          </a:xfrm>
          <a:prstGeom prst="line">
            <a:avLst/>
          </a:prstGeom>
          <a:noFill/>
          <a:ln w="38160">
            <a:solidFill>
              <a:srgbClr val="002060"/>
            </a:solidFill>
            <a:round/>
            <a:headEnd type="triangle" w="med" len="med"/>
            <a:tailEnd type="triangle" w="med" len="med"/>
          </a:ln>
        </p:spPr>
        <p:txBody>
          <a:bodyPr/>
          <a:lstStyle/>
          <a:p>
            <a:endParaRPr lang="fr-FR">
              <a:solidFill>
                <a:schemeClr val="bg1"/>
              </a:solidFill>
            </a:endParaRPr>
          </a:p>
        </p:txBody>
      </p:sp>
      <p:sp>
        <p:nvSpPr>
          <p:cNvPr id="56342" name="Rectangle 34"/>
          <p:cNvSpPr>
            <a:spLocks noChangeArrowheads="1"/>
          </p:cNvSpPr>
          <p:nvPr/>
        </p:nvSpPr>
        <p:spPr bwMode="auto">
          <a:xfrm>
            <a:off x="7337181" y="5535614"/>
            <a:ext cx="2038350" cy="576263"/>
          </a:xfrm>
          <a:prstGeom prst="rect">
            <a:avLst/>
          </a:prstGeom>
          <a:noFill/>
          <a:ln w="9525">
            <a:noFill/>
            <a:round/>
            <a:headEnd/>
            <a:tailEnd/>
          </a:ln>
        </p:spPr>
        <p:txBody>
          <a:bodyPr lIns="12600" tIns="12600" rIns="12600" bIns="12600"/>
          <a:lstStyle/>
          <a:p>
            <a:pPr>
              <a:lnSpc>
                <a:spcPct val="100000"/>
              </a:lnSpc>
              <a:tabLst>
                <a:tab pos="457200" algn="l"/>
                <a:tab pos="914400" algn="l"/>
                <a:tab pos="1371600" algn="l"/>
                <a:tab pos="1828800" algn="l"/>
              </a:tabLst>
            </a:pPr>
            <a:r>
              <a:rPr lang="en-US" sz="2400" b="1">
                <a:latin typeface="Times New Roman" pitchFamily="16" charset="0"/>
              </a:rPr>
              <a:t>Identification</a:t>
            </a:r>
          </a:p>
        </p:txBody>
      </p:sp>
      <p:grpSp>
        <p:nvGrpSpPr>
          <p:cNvPr id="10" name="Group 35"/>
          <p:cNvGrpSpPr>
            <a:grpSpLocks/>
          </p:cNvGrpSpPr>
          <p:nvPr/>
        </p:nvGrpSpPr>
        <p:grpSpPr bwMode="auto">
          <a:xfrm>
            <a:off x="432289" y="3822700"/>
            <a:ext cx="6362700" cy="1809750"/>
            <a:chOff x="295" y="2408"/>
            <a:chExt cx="4342" cy="1140"/>
          </a:xfrm>
        </p:grpSpPr>
        <p:grpSp>
          <p:nvGrpSpPr>
            <p:cNvPr id="11" name="Group 36"/>
            <p:cNvGrpSpPr>
              <a:grpSpLocks/>
            </p:cNvGrpSpPr>
            <p:nvPr/>
          </p:nvGrpSpPr>
          <p:grpSpPr bwMode="auto">
            <a:xfrm>
              <a:off x="2129" y="2408"/>
              <a:ext cx="2508" cy="1140"/>
              <a:chOff x="2129" y="2408"/>
              <a:chExt cx="2508" cy="1140"/>
            </a:xfrm>
          </p:grpSpPr>
          <p:sp>
            <p:nvSpPr>
              <p:cNvPr id="56336" name="Rectangle 37"/>
              <p:cNvSpPr>
                <a:spLocks noChangeArrowheads="1"/>
              </p:cNvSpPr>
              <p:nvPr/>
            </p:nvSpPr>
            <p:spPr bwMode="auto">
              <a:xfrm>
                <a:off x="2129" y="2408"/>
                <a:ext cx="1430" cy="528"/>
              </a:xfrm>
              <a:prstGeom prst="rect">
                <a:avLst/>
              </a:prstGeom>
              <a:solidFill>
                <a:srgbClr val="CCFFFF"/>
              </a:solidFill>
              <a:ln w="12600">
                <a:solidFill>
                  <a:srgbClr val="002060"/>
                </a:solidFill>
                <a:miter lim="800000"/>
                <a:headEnd/>
                <a:tailEnd/>
              </a:ln>
            </p:spPr>
            <p:txBody>
              <a:bodyPr lIns="12600" tIns="12600" rIns="12600" bIns="12600"/>
              <a:lstStyle/>
              <a:p>
                <a:pPr>
                  <a:lnSpc>
                    <a:spcPct val="100000"/>
                  </a:lnSpc>
                  <a:tabLst>
                    <a:tab pos="457200" algn="l"/>
                    <a:tab pos="914400" algn="l"/>
                    <a:tab pos="1371600" algn="l"/>
                    <a:tab pos="1828800" algn="l"/>
                  </a:tabLst>
                </a:pPr>
                <a:endParaRPr lang="en-US">
                  <a:latin typeface="Times New Roman" pitchFamily="16" charset="0"/>
                </a:endParaRPr>
              </a:p>
              <a:p>
                <a:pPr algn="ctr">
                  <a:lnSpc>
                    <a:spcPct val="100000"/>
                  </a:lnSpc>
                  <a:tabLst>
                    <a:tab pos="457200" algn="l"/>
                    <a:tab pos="914400" algn="l"/>
                    <a:tab pos="1371600" algn="l"/>
                    <a:tab pos="1828800" algn="l"/>
                  </a:tabLst>
                </a:pPr>
                <a:r>
                  <a:rPr lang="en-US" sz="2000">
                    <a:latin typeface="Times New Roman" pitchFamily="16" charset="0"/>
                  </a:rPr>
                  <a:t>DECISION</a:t>
                </a:r>
              </a:p>
            </p:txBody>
          </p:sp>
          <p:sp>
            <p:nvSpPr>
              <p:cNvPr id="56337" name="Line 38"/>
              <p:cNvSpPr>
                <a:spLocks noChangeShapeType="1"/>
              </p:cNvSpPr>
              <p:nvPr/>
            </p:nvSpPr>
            <p:spPr bwMode="auto">
              <a:xfrm>
                <a:off x="2766" y="2949"/>
                <a:ext cx="0" cy="599"/>
              </a:xfrm>
              <a:prstGeom prst="line">
                <a:avLst/>
              </a:prstGeom>
              <a:noFill/>
              <a:ln w="76320">
                <a:solidFill>
                  <a:schemeClr val="tx2">
                    <a:lumMod val="75000"/>
                  </a:schemeClr>
                </a:solidFill>
                <a:round/>
                <a:headEnd/>
                <a:tailEnd type="triangle" w="med" len="med"/>
              </a:ln>
            </p:spPr>
            <p:txBody>
              <a:bodyPr/>
              <a:lstStyle/>
              <a:p>
                <a:endParaRPr lang="fr-FR"/>
              </a:p>
            </p:txBody>
          </p:sp>
          <p:sp>
            <p:nvSpPr>
              <p:cNvPr id="56338" name="Rectangle 39"/>
              <p:cNvSpPr>
                <a:spLocks noChangeArrowheads="1"/>
              </p:cNvSpPr>
              <p:nvPr/>
            </p:nvSpPr>
            <p:spPr bwMode="auto">
              <a:xfrm>
                <a:off x="2866" y="3000"/>
                <a:ext cx="1771" cy="272"/>
              </a:xfrm>
              <a:prstGeom prst="rect">
                <a:avLst/>
              </a:prstGeom>
              <a:noFill/>
              <a:ln w="9525">
                <a:noFill/>
                <a:round/>
                <a:headEnd/>
                <a:tailEnd/>
              </a:ln>
            </p:spPr>
            <p:txBody>
              <a:bodyPr lIns="12600" tIns="12600" rIns="12600" bIns="12600"/>
              <a:lstStyle/>
              <a:p>
                <a:pPr>
                  <a:lnSpc>
                    <a:spcPct val="100000"/>
                  </a:lnSpc>
                  <a:tabLst>
                    <a:tab pos="457200" algn="l"/>
                    <a:tab pos="914400" algn="l"/>
                    <a:tab pos="1371600" algn="l"/>
                    <a:tab pos="1828800" algn="l"/>
                    <a:tab pos="2286000" algn="l"/>
                    <a:tab pos="2743200" algn="l"/>
                  </a:tabLst>
                </a:pPr>
                <a:r>
                  <a:rPr lang="en-US" sz="2000">
                    <a:latin typeface="Times New Roman" pitchFamily="16" charset="0"/>
                  </a:rPr>
                  <a:t>Composant défectueux</a:t>
                </a:r>
              </a:p>
            </p:txBody>
          </p:sp>
        </p:grpSp>
        <p:sp>
          <p:nvSpPr>
            <p:cNvPr id="56334" name="Rectangle 40"/>
            <p:cNvSpPr>
              <a:spLocks noChangeArrowheads="1"/>
            </p:cNvSpPr>
            <p:nvPr/>
          </p:nvSpPr>
          <p:spPr bwMode="auto">
            <a:xfrm>
              <a:off x="295" y="2619"/>
              <a:ext cx="1437" cy="232"/>
            </a:xfrm>
            <a:prstGeom prst="rect">
              <a:avLst/>
            </a:prstGeom>
            <a:solidFill>
              <a:srgbClr val="CCFFFF"/>
            </a:solidFill>
            <a:ln w="9360">
              <a:solidFill>
                <a:srgbClr val="002060"/>
              </a:solidFill>
              <a:miter lim="800000"/>
              <a:headEnd/>
              <a:tailEnd/>
            </a:ln>
          </p:spPr>
          <p:txBody>
            <a:bodyPr lIns="90000" tIns="45000" rIns="90000" bIns="45000">
              <a:spAutoFit/>
            </a:bodyPr>
            <a:lstStyle/>
            <a:p>
              <a:pPr algn="ctr" hangingPunct="1">
                <a:lnSpc>
                  <a:spcPct val="100000"/>
                </a:lnSpc>
                <a:spcBef>
                  <a:spcPts val="600"/>
                </a:spcBef>
                <a:tabLst>
                  <a:tab pos="457200" algn="l"/>
                  <a:tab pos="914400" algn="l"/>
                  <a:tab pos="1371600" algn="l"/>
                  <a:tab pos="1828800" algn="l"/>
                </a:tabLst>
              </a:pPr>
              <a:r>
                <a:rPr lang="en-US" b="1">
                  <a:latin typeface="Times New Roman" pitchFamily="16" charset="0"/>
                </a:rPr>
                <a:t>cahier des charges</a:t>
              </a:r>
            </a:p>
          </p:txBody>
        </p:sp>
        <p:sp>
          <p:nvSpPr>
            <p:cNvPr id="56335" name="Line 41"/>
            <p:cNvSpPr>
              <a:spLocks noChangeShapeType="1"/>
            </p:cNvSpPr>
            <p:nvPr/>
          </p:nvSpPr>
          <p:spPr bwMode="auto">
            <a:xfrm>
              <a:off x="1733" y="2763"/>
              <a:ext cx="407" cy="0"/>
            </a:xfrm>
            <a:prstGeom prst="line">
              <a:avLst/>
            </a:prstGeom>
            <a:noFill/>
            <a:ln w="38160">
              <a:solidFill>
                <a:schemeClr val="tx2">
                  <a:lumMod val="75000"/>
                </a:schemeClr>
              </a:solidFill>
              <a:round/>
              <a:headEnd/>
              <a:tailEnd type="triangle" w="med" len="med"/>
            </a:ln>
          </p:spPr>
          <p:txBody>
            <a:bodyPr/>
            <a:lstStyle/>
            <a:p>
              <a:endParaRPr lang="fr-FR"/>
            </a:p>
          </p:txBody>
        </p:sp>
      </p:grpSp>
      <p:sp>
        <p:nvSpPr>
          <p:cNvPr id="56329" name="Rectangle 42"/>
          <p:cNvSpPr>
            <a:spLocks noChangeArrowheads="1"/>
          </p:cNvSpPr>
          <p:nvPr/>
        </p:nvSpPr>
        <p:spPr bwMode="auto">
          <a:xfrm>
            <a:off x="3357197" y="3036888"/>
            <a:ext cx="3355731" cy="500062"/>
          </a:xfrm>
          <a:prstGeom prst="rect">
            <a:avLst/>
          </a:prstGeom>
          <a:noFill/>
          <a:ln w="9525">
            <a:noFill/>
            <a:round/>
            <a:headEnd/>
            <a:tailEnd/>
          </a:ln>
        </p:spPr>
        <p:txBody>
          <a:bodyPr wrap="none" anchor="ctr"/>
          <a:lstStyle/>
          <a:p>
            <a:endParaRPr lang="fr-FR">
              <a:solidFill>
                <a:schemeClr val="bg1"/>
              </a:solidFill>
            </a:endParaRPr>
          </a:p>
        </p:txBody>
      </p:sp>
      <p:sp>
        <p:nvSpPr>
          <p:cNvPr id="56330" name="Rectangle 43"/>
          <p:cNvSpPr>
            <a:spLocks noChangeArrowheads="1"/>
          </p:cNvSpPr>
          <p:nvPr/>
        </p:nvSpPr>
        <p:spPr bwMode="auto">
          <a:xfrm>
            <a:off x="6784731" y="5049838"/>
            <a:ext cx="400050" cy="500062"/>
          </a:xfrm>
          <a:prstGeom prst="rect">
            <a:avLst/>
          </a:prstGeom>
          <a:noFill/>
          <a:ln w="9525">
            <a:noFill/>
            <a:round/>
            <a:headEnd/>
            <a:tailEnd/>
          </a:ln>
        </p:spPr>
        <p:txBody>
          <a:bodyPr wrap="none" anchor="ctr"/>
          <a:lstStyle/>
          <a:p>
            <a:endParaRPr lang="fr-FR">
              <a:solidFill>
                <a:schemeClr val="bg1"/>
              </a:solidFill>
            </a:endParaRPr>
          </a:p>
        </p:txBody>
      </p:sp>
      <p:sp>
        <p:nvSpPr>
          <p:cNvPr id="56331" name="Rectangle 44"/>
          <p:cNvSpPr>
            <a:spLocks noChangeArrowheads="1"/>
          </p:cNvSpPr>
          <p:nvPr/>
        </p:nvSpPr>
        <p:spPr bwMode="auto">
          <a:xfrm>
            <a:off x="6784731" y="5049838"/>
            <a:ext cx="400050" cy="500062"/>
          </a:xfrm>
          <a:prstGeom prst="rect">
            <a:avLst/>
          </a:prstGeom>
          <a:noFill/>
          <a:ln w="9525">
            <a:noFill/>
            <a:round/>
            <a:headEnd/>
            <a:tailEnd/>
          </a:ln>
        </p:spPr>
        <p:txBody>
          <a:bodyPr wrap="none" anchor="ctr"/>
          <a:lstStyle/>
          <a:p>
            <a:endParaRPr lang="fr-FR">
              <a:solidFill>
                <a:schemeClr val="bg1"/>
              </a:solidFill>
            </a:endParaRPr>
          </a:p>
        </p:txBody>
      </p:sp>
      <p:sp>
        <p:nvSpPr>
          <p:cNvPr id="56332" name="Rectangle 45"/>
          <p:cNvSpPr>
            <a:spLocks noChangeArrowheads="1"/>
          </p:cNvSpPr>
          <p:nvPr/>
        </p:nvSpPr>
        <p:spPr bwMode="auto">
          <a:xfrm>
            <a:off x="3357197" y="3036888"/>
            <a:ext cx="3355731" cy="500062"/>
          </a:xfrm>
          <a:prstGeom prst="rect">
            <a:avLst/>
          </a:prstGeom>
          <a:noFill/>
          <a:ln w="9525">
            <a:noFill/>
            <a:round/>
            <a:headEnd/>
            <a:tailEnd/>
          </a:ln>
        </p:spPr>
        <p:txBody>
          <a:bodyPr wrap="none" anchor="ctr"/>
          <a:lstStyle/>
          <a:p>
            <a:endParaRPr lang="fr-FR">
              <a:solidFill>
                <a:schemeClr val="bg1"/>
              </a:solidFill>
            </a:endParaRPr>
          </a:p>
        </p:txBody>
      </p:sp>
      <p:sp>
        <p:nvSpPr>
          <p:cNvPr id="46" name="server"/>
          <p:cNvSpPr>
            <a:spLocks noEditPoints="1"/>
          </p:cNvSpPr>
          <p:nvPr/>
        </p:nvSpPr>
        <p:spPr bwMode="auto">
          <a:xfrm>
            <a:off x="5572132" y="928670"/>
            <a:ext cx="1440950" cy="863600"/>
          </a:xfrm>
          <a:custGeom>
            <a:avLst/>
            <a:gdLst/>
            <a:ahLst/>
            <a:cxnLst>
              <a:cxn ang="0">
                <a:pos x="21600" y="0"/>
              </a:cxn>
              <a:cxn ang="0">
                <a:pos x="0" y="21600"/>
              </a:cxn>
              <a:cxn ang="0">
                <a:pos x="1662" y="1709"/>
              </a:cxn>
              <a:cxn ang="0">
                <a:pos x="9046" y="2331"/>
              </a:cxn>
              <a:cxn ang="0">
                <a:pos x="1662" y="1709"/>
              </a:cxn>
              <a:cxn ang="0">
                <a:pos x="10892" y="4351"/>
              </a:cxn>
              <a:cxn ang="0">
                <a:pos x="21600" y="14141"/>
              </a:cxn>
              <a:cxn ang="0">
                <a:pos x="20492" y="1243"/>
              </a:cxn>
              <a:cxn ang="0">
                <a:pos x="11631" y="1554"/>
              </a:cxn>
              <a:cxn ang="0">
                <a:pos x="11631" y="3263"/>
              </a:cxn>
              <a:cxn ang="0">
                <a:pos x="20492" y="3574"/>
              </a:cxn>
              <a:cxn ang="0">
                <a:pos x="11631" y="3263"/>
              </a:cxn>
              <a:cxn ang="0">
                <a:pos x="20492" y="6060"/>
              </a:cxn>
              <a:cxn ang="0">
                <a:pos x="11631" y="6371"/>
              </a:cxn>
              <a:cxn ang="0">
                <a:pos x="11631" y="8081"/>
              </a:cxn>
              <a:cxn ang="0">
                <a:pos x="20308" y="8391"/>
              </a:cxn>
              <a:cxn ang="0">
                <a:pos x="11631" y="8081"/>
              </a:cxn>
              <a:cxn ang="0">
                <a:pos x="12369" y="4196"/>
              </a:cxn>
              <a:cxn ang="0">
                <a:pos x="11631" y="4817"/>
              </a:cxn>
              <a:cxn ang="0">
                <a:pos x="14400" y="4196"/>
              </a:cxn>
              <a:cxn ang="0">
                <a:pos x="15138" y="4817"/>
              </a:cxn>
              <a:cxn ang="0">
                <a:pos x="14400" y="4196"/>
              </a:cxn>
              <a:cxn ang="0">
                <a:pos x="17723" y="4196"/>
              </a:cxn>
              <a:cxn ang="0">
                <a:pos x="16985" y="4817"/>
              </a:cxn>
              <a:cxn ang="0">
                <a:pos x="19754" y="4196"/>
              </a:cxn>
              <a:cxn ang="0">
                <a:pos x="20492" y="4817"/>
              </a:cxn>
              <a:cxn ang="0">
                <a:pos x="19754" y="4196"/>
              </a:cxn>
              <a:cxn ang="0">
                <a:pos x="12369" y="9635"/>
              </a:cxn>
              <a:cxn ang="0">
                <a:pos x="11631" y="10256"/>
              </a:cxn>
              <a:cxn ang="0">
                <a:pos x="14400" y="9635"/>
              </a:cxn>
              <a:cxn ang="0">
                <a:pos x="15138" y="10256"/>
              </a:cxn>
              <a:cxn ang="0">
                <a:pos x="14400" y="9635"/>
              </a:cxn>
              <a:cxn ang="0">
                <a:pos x="17723" y="9635"/>
              </a:cxn>
              <a:cxn ang="0">
                <a:pos x="16985" y="10256"/>
              </a:cxn>
              <a:cxn ang="0">
                <a:pos x="19754" y="9635"/>
              </a:cxn>
              <a:cxn ang="0">
                <a:pos x="20492" y="10256"/>
              </a:cxn>
              <a:cxn ang="0">
                <a:pos x="19754" y="9635"/>
              </a:cxn>
              <a:cxn ang="0">
                <a:pos x="10892" y="15384"/>
              </a:cxn>
              <a:cxn ang="0">
                <a:pos x="10892" y="21600"/>
              </a:cxn>
              <a:cxn ang="0">
                <a:pos x="10892" y="4351"/>
              </a:cxn>
              <a:cxn ang="0">
                <a:pos x="10892" y="932"/>
              </a:cxn>
              <a:cxn ang="0">
                <a:pos x="10892" y="4351"/>
              </a:cxn>
            </a:cxnLst>
            <a:rect l="0" t="0" r="r" b="b"/>
            <a:pathLst>
              <a:path w="21600" h="21600">
                <a:moveTo>
                  <a:pt x="0" y="0"/>
                </a:moveTo>
                <a:lnTo>
                  <a:pt x="21600" y="0"/>
                </a:lnTo>
                <a:lnTo>
                  <a:pt x="21600" y="21600"/>
                </a:lnTo>
                <a:lnTo>
                  <a:pt x="0" y="21600"/>
                </a:lnTo>
                <a:lnTo>
                  <a:pt x="0" y="0"/>
                </a:lnTo>
                <a:close/>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cap="flat" algn="ctr">
            <a:solidFill>
              <a:srgbClr val="000000"/>
            </a:solidFill>
            <a:prstDash val="solid"/>
            <a:round/>
            <a:headEnd type="none" w="med" len="med"/>
            <a:tailEnd type="none" w="med" len="med"/>
          </a:ln>
        </p:spPr>
        <p:txBody>
          <a:bodyPr/>
          <a:lstStyle/>
          <a:p>
            <a:pPr eaLnBrk="0" hangingPunct="0"/>
            <a:endParaRPr lang="fr-FR">
              <a:solidFill>
                <a:schemeClr val="bg1"/>
              </a:solidFill>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Effect">
                      <p:stCondLst>
                        <p:cond delay="indefinite"/>
                      </p:stCondLst>
                      <p:childTnLst>
                        <p:par>
                          <p:cTn id="4" fill="hold" nodeType="withEffect">
                            <p:stCondLst>
                              <p:cond delay="0"/>
                            </p:stCondLst>
                            <p:childTnLst>
                              <p:par>
                                <p:cTn id="5" presetID="22" presetClass="entr" presetSubtype="8" fill="hold" nodeType="click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left)">
                                      <p:cBhvr additive="repl">
                                        <p:cTn id="7" dur="500"/>
                                        <p:tgtEl>
                                          <p:spTgt spid="2"/>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5"/>
                                        </p:tgtEl>
                                        <p:attrNameLst>
                                          <p:attrName>style.visibility</p:attrName>
                                        </p:attrNameLst>
                                      </p:cBhvr>
                                      <p:to>
                                        <p:strVal val="visible"/>
                                      </p:to>
                                    </p:set>
                                    <p:animEffect transition="in" filter="wipe(left)">
                                      <p:cBhvr>
                                        <p:cTn id="10" dur="500"/>
                                        <p:tgtEl>
                                          <p:spTgt spid="45"/>
                                        </p:tgtEl>
                                      </p:cBhvr>
                                    </p:animEffect>
                                  </p:childTnLst>
                                </p:cTn>
                              </p:par>
                            </p:childTnLst>
                          </p:cTn>
                        </p:par>
                        <p:par>
                          <p:cTn id="11" fill="hold">
                            <p:stCondLst>
                              <p:cond delay="500"/>
                            </p:stCondLst>
                            <p:childTnLst>
                              <p:par>
                                <p:cTn id="12" presetID="22" presetClass="entr" presetSubtype="4" fill="hold" grpId="0" nodeType="afterEffect">
                                  <p:stCondLst>
                                    <p:cond delay="0"/>
                                  </p:stCondLst>
                                  <p:childTnLst>
                                    <p:set>
                                      <p:cBhvr>
                                        <p:cTn id="13" dur="1" fill="hold">
                                          <p:stCondLst>
                                            <p:cond delay="0"/>
                                          </p:stCondLst>
                                        </p:cTn>
                                        <p:tgtEl>
                                          <p:spTgt spid="46"/>
                                        </p:tgtEl>
                                        <p:attrNameLst>
                                          <p:attrName>style.visibility</p:attrName>
                                        </p:attrNameLst>
                                      </p:cBhvr>
                                      <p:to>
                                        <p:strVal val="visible"/>
                                      </p:to>
                                    </p:set>
                                    <p:animEffect transition="in" filter="wipe(down)">
                                      <p:cBhvr>
                                        <p:cTn id="14" dur="500"/>
                                        <p:tgtEl>
                                          <p:spTgt spid="46"/>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1"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up)">
                                      <p:cBhvr>
                                        <p:cTn id="19" dur="5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2" fill="hold"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wipe(right)">
                                      <p:cBhvr>
                                        <p:cTn id="2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P spid="4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
          <p:cNvSpPr>
            <a:spLocks noGrp="1" noChangeArrowheads="1"/>
          </p:cNvSpPr>
          <p:nvPr>
            <p:ph type="title"/>
          </p:nvPr>
        </p:nvSpPr>
        <p:spPr>
          <a:xfrm>
            <a:off x="642910" y="285728"/>
            <a:ext cx="7572428" cy="549275"/>
          </a:xfrm>
        </p:spPr>
        <p:txBody>
          <a:bodyPr>
            <a:noAutofit/>
          </a:bodyPr>
          <a:lstStyle/>
          <a:p>
            <a:pPr algn="ctr" eaLnBrk="1" hangingPunct="1">
              <a:lnSpc>
                <a:spcPct val="100000"/>
              </a:lnSpc>
              <a:tabLst>
                <a:tab pos="457200" algn="l"/>
                <a:tab pos="914400" algn="l"/>
                <a:tab pos="1371600" algn="l"/>
                <a:tab pos="1828800" algn="l"/>
                <a:tab pos="2286000" algn="l"/>
                <a:tab pos="2743200" algn="l"/>
                <a:tab pos="3200400" algn="l"/>
                <a:tab pos="3657600" algn="l"/>
                <a:tab pos="4114800" algn="l"/>
                <a:tab pos="4572000" algn="l"/>
                <a:tab pos="5029200" algn="l"/>
              </a:tabLst>
            </a:pPr>
            <a:r>
              <a:rPr lang="fr-FR" sz="4000" b="1" dirty="0">
                <a:solidFill>
                  <a:srgbClr val="002060"/>
                </a:solidFill>
                <a:latin typeface="Arial Unicode MS" charset="0"/>
              </a:rPr>
              <a:t>Les étapes d’un système  FDI  </a:t>
            </a:r>
          </a:p>
        </p:txBody>
      </p:sp>
      <p:sp>
        <p:nvSpPr>
          <p:cNvPr id="4" name="Espace réservé de la date 3"/>
          <p:cNvSpPr>
            <a:spLocks noGrp="1"/>
          </p:cNvSpPr>
          <p:nvPr>
            <p:ph type="dt" sz="half" idx="10"/>
          </p:nvPr>
        </p:nvSpPr>
        <p:spPr/>
        <p:txBody>
          <a:bodyPr/>
          <a:lstStyle/>
          <a:p>
            <a:fld id="{1526C31D-7531-49A6-AAF4-D129435DB34E}" type="datetime1">
              <a:rPr lang="fr-FR" smtClean="0">
                <a:solidFill>
                  <a:schemeClr val="bg1"/>
                </a:solidFill>
              </a:rPr>
              <a:pPr/>
              <a:t>03/10/2022</a:t>
            </a:fld>
            <a:endParaRPr lang="fr-FR">
              <a:solidFill>
                <a:schemeClr val="bg1"/>
              </a:solidFill>
            </a:endParaRPr>
          </a:p>
        </p:txBody>
      </p:sp>
      <p:sp>
        <p:nvSpPr>
          <p:cNvPr id="6" name="Espace réservé du pied de page 5"/>
          <p:cNvSpPr>
            <a:spLocks noGrp="1"/>
          </p:cNvSpPr>
          <p:nvPr>
            <p:ph type="ftr" sz="quarter" idx="11"/>
          </p:nvPr>
        </p:nvSpPr>
        <p:spPr/>
        <p:txBody>
          <a:bodyPr/>
          <a:lstStyle/>
          <a:p>
            <a:r>
              <a:rPr lang="fr-FR">
                <a:solidFill>
                  <a:schemeClr val="bg1"/>
                </a:solidFill>
              </a:rPr>
              <a:t>Chapitre2: méthodes de diagnostic (vue générale)</a:t>
            </a:r>
          </a:p>
        </p:txBody>
      </p:sp>
      <p:sp>
        <p:nvSpPr>
          <p:cNvPr id="5" name="Espace réservé du numéro de diapositive 4"/>
          <p:cNvSpPr>
            <a:spLocks noGrp="1"/>
          </p:cNvSpPr>
          <p:nvPr>
            <p:ph type="sldNum" sz="quarter" idx="12"/>
          </p:nvPr>
        </p:nvSpPr>
        <p:spPr/>
        <p:txBody>
          <a:bodyPr>
            <a:normAutofit/>
          </a:bodyPr>
          <a:lstStyle/>
          <a:p>
            <a:fld id="{6CE372B2-2FDD-4192-B226-1F758AD55DDD}" type="slidenum">
              <a:rPr lang="fr-FR" smtClean="0">
                <a:solidFill>
                  <a:schemeClr val="bg1"/>
                </a:solidFill>
              </a:rPr>
              <a:pPr/>
              <a:t>14</a:t>
            </a:fld>
            <a:endParaRPr lang="fr-FR">
              <a:solidFill>
                <a:schemeClr val="bg1"/>
              </a:solidFill>
            </a:endParaRPr>
          </a:p>
        </p:txBody>
      </p:sp>
      <p:sp>
        <p:nvSpPr>
          <p:cNvPr id="57347" name="Text Box 2"/>
          <p:cNvSpPr txBox="1">
            <a:spLocks noChangeArrowheads="1"/>
          </p:cNvSpPr>
          <p:nvPr/>
        </p:nvSpPr>
        <p:spPr bwMode="auto">
          <a:xfrm>
            <a:off x="203689" y="812801"/>
            <a:ext cx="8716108" cy="5580063"/>
          </a:xfrm>
          <a:prstGeom prst="rect">
            <a:avLst/>
          </a:prstGeom>
          <a:noFill/>
          <a:ln w="9525">
            <a:noFill/>
            <a:round/>
            <a:headEnd/>
            <a:tailEnd/>
          </a:ln>
        </p:spPr>
        <p:txBody>
          <a:bodyPr/>
          <a:lstStyle/>
          <a:p>
            <a:pPr marL="515937" indent="-514350" hangingPunct="1">
              <a:lnSpc>
                <a:spcPct val="100000"/>
              </a:lnSpc>
              <a:spcBef>
                <a:spcPts val="563"/>
              </a:spcBef>
              <a:buClr>
                <a:srgbClr val="002060"/>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2800" b="1" dirty="0"/>
              <a:t>  Détection</a:t>
            </a:r>
          </a:p>
          <a:p>
            <a:pPr lvl="1" indent="-284163" hangingPunct="1">
              <a:lnSpc>
                <a:spcPct val="100000"/>
              </a:lnSpc>
              <a:spcBef>
                <a:spcPts val="488"/>
              </a:spcBef>
              <a:buClr>
                <a:srgbClr val="002060"/>
              </a:buClr>
              <a:buFont typeface="Wingdings"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2400" b="1" dirty="0"/>
              <a:t>Opération logique : On déclare le système est défaillant ou non défaillant </a:t>
            </a:r>
          </a:p>
          <a:p>
            <a:pPr lvl="1" indent="-284163" hangingPunct="1">
              <a:lnSpc>
                <a:spcPct val="100000"/>
              </a:lnSpc>
              <a:spcBef>
                <a:spcPts val="488"/>
              </a:spcBef>
              <a:buClr>
                <a:srgbClr val="002060"/>
              </a:buClr>
              <a:buFont typeface="Wingdings"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2400" b="1" dirty="0"/>
              <a:t>Les critères</a:t>
            </a:r>
          </a:p>
          <a:p>
            <a:pPr lvl="2" indent="-227013" hangingPunct="1">
              <a:lnSpc>
                <a:spcPct val="100000"/>
              </a:lnSpc>
              <a:spcBef>
                <a:spcPts val="400"/>
              </a:spcBef>
              <a:buClr>
                <a:srgbClr val="002060"/>
              </a:buClr>
              <a:buFont typeface="Wingdings"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2000" i="1" u="sng" dirty="0"/>
              <a:t>Non détection ou détection trop tardive</a:t>
            </a:r>
            <a:r>
              <a:rPr lang="fr-FR" sz="2000" dirty="0"/>
              <a:t> ➽ Conséquences catastrophique sur le processus</a:t>
            </a:r>
          </a:p>
          <a:p>
            <a:pPr lvl="2" indent="-227013" hangingPunct="1">
              <a:lnSpc>
                <a:spcPct val="100000"/>
              </a:lnSpc>
              <a:spcBef>
                <a:spcPts val="400"/>
              </a:spcBef>
              <a:buClr>
                <a:srgbClr val="002060"/>
              </a:buClr>
              <a:buFont typeface="Wingdings"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2000" i="1" u="sng" dirty="0"/>
              <a:t>Fausses alarmes</a:t>
            </a:r>
            <a:r>
              <a:rPr lang="fr-FR" sz="2000" dirty="0"/>
              <a:t> ➽  Arrêts inutiles de l’unité de production. Plus de confiance de l’opérateur</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1"/>
          <p:cNvSpPr>
            <a:spLocks noGrp="1" noChangeArrowheads="1"/>
          </p:cNvSpPr>
          <p:nvPr>
            <p:ph type="title"/>
          </p:nvPr>
        </p:nvSpPr>
        <p:spPr>
          <a:xfrm>
            <a:off x="0" y="120651"/>
            <a:ext cx="9144000" cy="549275"/>
          </a:xfrm>
        </p:spPr>
        <p:txBody>
          <a:bodyPr>
            <a:normAutofit fontScale="90000"/>
          </a:bodyPr>
          <a:lstStyle/>
          <a:p>
            <a:pPr algn="ctr" eaLnBrk="1" hangingPunct="1">
              <a:lnSpc>
                <a:spcPct val="100000"/>
              </a:lnSpc>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fr-FR" b="1" dirty="0">
                <a:solidFill>
                  <a:srgbClr val="002060"/>
                </a:solidFill>
                <a:latin typeface="Arial Unicode MS" charset="0"/>
              </a:rPr>
              <a:t>Etapes d’un système FDI</a:t>
            </a:r>
          </a:p>
        </p:txBody>
      </p:sp>
      <p:sp>
        <p:nvSpPr>
          <p:cNvPr id="4" name="Espace réservé de la date 3"/>
          <p:cNvSpPr>
            <a:spLocks noGrp="1"/>
          </p:cNvSpPr>
          <p:nvPr>
            <p:ph type="dt" sz="half" idx="10"/>
          </p:nvPr>
        </p:nvSpPr>
        <p:spPr/>
        <p:txBody>
          <a:bodyPr/>
          <a:lstStyle/>
          <a:p>
            <a:fld id="{9F254776-907A-4ACD-82EE-A3A7B9E7009F}" type="datetime1">
              <a:rPr lang="fr-FR" smtClean="0"/>
              <a:pPr/>
              <a:t>03/10/2022</a:t>
            </a:fld>
            <a:endParaRPr lang="fr-FR"/>
          </a:p>
        </p:txBody>
      </p:sp>
      <p:sp>
        <p:nvSpPr>
          <p:cNvPr id="6" name="Espace réservé du pied de page 5"/>
          <p:cNvSpPr>
            <a:spLocks noGrp="1"/>
          </p:cNvSpPr>
          <p:nvPr>
            <p:ph type="ftr" sz="quarter" idx="11"/>
          </p:nvPr>
        </p:nvSpPr>
        <p:spPr/>
        <p:txBody>
          <a:bodyPr/>
          <a:lstStyle/>
          <a:p>
            <a:r>
              <a:rPr lang="fr-FR"/>
              <a:t>Chapitre2: méthodes de diagnostic (vue générale)</a:t>
            </a:r>
          </a:p>
        </p:txBody>
      </p:sp>
      <p:sp>
        <p:nvSpPr>
          <p:cNvPr id="5" name="Espace réservé du numéro de diapositive 4"/>
          <p:cNvSpPr>
            <a:spLocks noGrp="1"/>
          </p:cNvSpPr>
          <p:nvPr>
            <p:ph type="sldNum" sz="quarter" idx="12"/>
          </p:nvPr>
        </p:nvSpPr>
        <p:spPr/>
        <p:txBody>
          <a:bodyPr>
            <a:normAutofit/>
          </a:bodyPr>
          <a:lstStyle/>
          <a:p>
            <a:fld id="{6CE372B2-2FDD-4192-B226-1F758AD55DDD}" type="slidenum">
              <a:rPr lang="fr-FR" smtClean="0"/>
              <a:pPr/>
              <a:t>15</a:t>
            </a:fld>
            <a:endParaRPr lang="fr-FR"/>
          </a:p>
        </p:txBody>
      </p:sp>
      <p:sp>
        <p:nvSpPr>
          <p:cNvPr id="58371" name="Text Box 2"/>
          <p:cNvSpPr txBox="1">
            <a:spLocks noChangeArrowheads="1"/>
          </p:cNvSpPr>
          <p:nvPr/>
        </p:nvSpPr>
        <p:spPr bwMode="auto">
          <a:xfrm>
            <a:off x="203689" y="812801"/>
            <a:ext cx="8716108" cy="5580063"/>
          </a:xfrm>
          <a:prstGeom prst="rect">
            <a:avLst/>
          </a:prstGeom>
          <a:noFill/>
          <a:ln w="9525">
            <a:noFill/>
            <a:round/>
            <a:headEnd/>
            <a:tailEnd/>
          </a:ln>
        </p:spPr>
        <p:txBody>
          <a:bodyPr/>
          <a:lstStyle/>
          <a:p>
            <a:pPr marL="515937" indent="-514350" hangingPunct="1">
              <a:lnSpc>
                <a:spcPct val="100000"/>
              </a:lnSpc>
              <a:spcBef>
                <a:spcPts val="563"/>
              </a:spcBef>
              <a:buClr>
                <a:srgbClr val="002060"/>
              </a:buClr>
              <a:buFont typeface="+mj-lt"/>
              <a:buAutoNum type="arabicPeriod" startAt="2"/>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2800" b="1" dirty="0"/>
              <a:t>  Localisation</a:t>
            </a:r>
          </a:p>
          <a:p>
            <a:pPr lvl="1" indent="-284163" hangingPunct="1">
              <a:lnSpc>
                <a:spcPct val="100000"/>
              </a:lnSpc>
              <a:spcBef>
                <a:spcPts val="488"/>
              </a:spcBef>
              <a:buClr>
                <a:srgbClr val="002060"/>
              </a:buClr>
              <a:buFont typeface="Wingdings"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2400" b="1" dirty="0"/>
              <a:t>Etre capable de localiser le ou les éléments défaillants</a:t>
            </a:r>
          </a:p>
          <a:p>
            <a:pPr lvl="1" indent="-284163" hangingPunct="1">
              <a:lnSpc>
                <a:spcPct val="100000"/>
              </a:lnSpc>
              <a:spcBef>
                <a:spcPts val="488"/>
              </a:spcBef>
              <a:buClr>
                <a:srgbClr val="002060"/>
              </a:buClr>
              <a:buFont typeface="Wingdings"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2400" b="1" dirty="0"/>
              <a:t>Les critères </a:t>
            </a:r>
          </a:p>
          <a:p>
            <a:pPr lvl="2" indent="-227013" hangingPunct="1">
              <a:lnSpc>
                <a:spcPct val="100000"/>
              </a:lnSpc>
              <a:spcBef>
                <a:spcPts val="400"/>
              </a:spcBef>
              <a:buClr>
                <a:srgbClr val="002060"/>
              </a:buClr>
              <a:buFont typeface="Wingdings"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2000" i="1" u="sng" dirty="0"/>
              <a:t>Non isolabilité  </a:t>
            </a:r>
            <a:r>
              <a:rPr lang="fr-FR" sz="2000" dirty="0"/>
              <a:t>➽ Conséquences catastrophique sur le processus</a:t>
            </a:r>
          </a:p>
          <a:p>
            <a:pPr lvl="2" indent="-227013" hangingPunct="1">
              <a:lnSpc>
                <a:spcPct val="100000"/>
              </a:lnSpc>
              <a:spcBef>
                <a:spcPts val="400"/>
              </a:spcBef>
              <a:buClr>
                <a:srgbClr val="002060"/>
              </a:buClr>
              <a:buFont typeface="Wingdings"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2000" i="1" u="sng" dirty="0"/>
              <a:t>Fausse isolabilité</a:t>
            </a:r>
            <a:r>
              <a:rPr lang="fr-FR" sz="2000" dirty="0"/>
              <a:t> ➽  Arrêts inutiles de l’unité (ou de l’équipement) défaillant. Plus de confiance de l’opérateur de maintenance</a:t>
            </a:r>
          </a:p>
          <a:p>
            <a:pPr marL="515937" indent="-514350" hangingPunct="1">
              <a:lnSpc>
                <a:spcPct val="100000"/>
              </a:lnSpc>
              <a:spcBef>
                <a:spcPts val="563"/>
              </a:spcBef>
              <a:buClr>
                <a:srgbClr val="002060"/>
              </a:buClr>
              <a:buFont typeface="+mj-lt"/>
              <a:buAutoNum type="arabicPeriod" startAt="2"/>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2800" b="1" dirty="0"/>
              <a:t> Identification (diagnostic)</a:t>
            </a:r>
          </a:p>
          <a:p>
            <a:pPr lvl="1" indent="-284163" hangingPunct="1">
              <a:lnSpc>
                <a:spcPct val="100000"/>
              </a:lnSpc>
              <a:spcBef>
                <a:spcPts val="488"/>
              </a:spcBef>
              <a:buClr>
                <a:srgbClr val="002060"/>
              </a:buClr>
              <a:buFont typeface="Wingdings"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2400" b="1" dirty="0"/>
              <a:t>Lorsque la faute est localisée, il faut alors identifier les causes précises de cette anomalie. On fait alors appel à des signatures répertoriées par les experts et validées après expertise et réparation des dysfonctionnements.</a:t>
            </a:r>
          </a:p>
          <a:p>
            <a:pPr marL="342900" indent="-341313">
              <a:lnSpc>
                <a:spcPct val="100000"/>
              </a:lnSpc>
              <a:spcBef>
                <a:spcPts val="1425"/>
              </a:spcBef>
              <a:buClr>
                <a:srgbClr val="002060"/>
              </a:buClr>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fr-FR" sz="2400" b="1" dirty="0"/>
          </a:p>
          <a:p>
            <a:pPr marL="342900" indent="-341313">
              <a:lnSpc>
                <a:spcPct val="100000"/>
              </a:lnSpc>
              <a:spcBef>
                <a:spcPts val="1425"/>
              </a:spcBef>
              <a:buClr>
                <a:srgbClr val="002060"/>
              </a:buClr>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fr-FR" sz="2400" b="1" dirty="0"/>
          </a:p>
          <a:p>
            <a:pPr marL="342900" indent="-341313" hangingPunct="1">
              <a:lnSpc>
                <a:spcPct val="100000"/>
              </a:lnSpc>
              <a:spcBef>
                <a:spcPts val="563"/>
              </a:spcBef>
              <a:buClr>
                <a:srgbClr val="002060"/>
              </a:buClr>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fr-FR" sz="2800" b="1"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1"/>
          <p:cNvSpPr>
            <a:spLocks noGrp="1" noChangeArrowheads="1"/>
          </p:cNvSpPr>
          <p:nvPr>
            <p:ph type="title"/>
          </p:nvPr>
        </p:nvSpPr>
        <p:spPr>
          <a:xfrm>
            <a:off x="1835696" y="214290"/>
            <a:ext cx="4994836" cy="549275"/>
          </a:xfrm>
        </p:spPr>
        <p:txBody>
          <a:bodyPr>
            <a:noAutofit/>
          </a:bodyPr>
          <a:lstStyle/>
          <a:p>
            <a:pPr algn="ctr" eaLnBrk="1" hangingPunct="1">
              <a:lnSpc>
                <a:spcPct val="100000"/>
              </a:lnSpc>
              <a:tabLst>
                <a:tab pos="457200" algn="l"/>
                <a:tab pos="914400" algn="l"/>
                <a:tab pos="1371600" algn="l"/>
                <a:tab pos="1828800" algn="l"/>
                <a:tab pos="2286000" algn="l"/>
              </a:tabLst>
            </a:pPr>
            <a:r>
              <a:rPr lang="fr-FR" sz="4400" b="1" dirty="0">
                <a:solidFill>
                  <a:srgbClr val="002060"/>
                </a:solidFill>
                <a:latin typeface="Arial Unicode MS" charset="0"/>
              </a:rPr>
              <a:t>Contraintes ?</a:t>
            </a:r>
          </a:p>
        </p:txBody>
      </p:sp>
      <p:sp>
        <p:nvSpPr>
          <p:cNvPr id="5" name="Espace réservé de la date 4"/>
          <p:cNvSpPr>
            <a:spLocks noGrp="1"/>
          </p:cNvSpPr>
          <p:nvPr>
            <p:ph type="dt" sz="half" idx="10"/>
          </p:nvPr>
        </p:nvSpPr>
        <p:spPr/>
        <p:txBody>
          <a:bodyPr/>
          <a:lstStyle/>
          <a:p>
            <a:fld id="{7C76B11B-73AF-4EBE-ACBC-B492F1FF3A0E}" type="datetime1">
              <a:rPr lang="fr-FR" smtClean="0"/>
              <a:pPr/>
              <a:t>03/10/2022</a:t>
            </a:fld>
            <a:endParaRPr lang="fr-FR"/>
          </a:p>
        </p:txBody>
      </p:sp>
      <p:sp>
        <p:nvSpPr>
          <p:cNvPr id="7" name="Espace réservé du pied de page 6"/>
          <p:cNvSpPr>
            <a:spLocks noGrp="1"/>
          </p:cNvSpPr>
          <p:nvPr>
            <p:ph type="ftr" sz="quarter" idx="11"/>
          </p:nvPr>
        </p:nvSpPr>
        <p:spPr/>
        <p:txBody>
          <a:bodyPr/>
          <a:lstStyle/>
          <a:p>
            <a:r>
              <a:rPr lang="fr-FR"/>
              <a:t>Chapitre2: méthodes de diagnostic (vue générale)</a:t>
            </a:r>
          </a:p>
        </p:txBody>
      </p:sp>
      <p:sp>
        <p:nvSpPr>
          <p:cNvPr id="6" name="Espace réservé du numéro de diapositive 5"/>
          <p:cNvSpPr>
            <a:spLocks noGrp="1"/>
          </p:cNvSpPr>
          <p:nvPr>
            <p:ph type="sldNum" sz="quarter" idx="12"/>
          </p:nvPr>
        </p:nvSpPr>
        <p:spPr/>
        <p:txBody>
          <a:bodyPr/>
          <a:lstStyle/>
          <a:p>
            <a:fld id="{6CE372B2-2FDD-4192-B226-1F758AD55DDD}" type="slidenum">
              <a:rPr lang="fr-FR" smtClean="0"/>
              <a:pPr/>
              <a:t>16</a:t>
            </a:fld>
            <a:endParaRPr lang="fr-FR"/>
          </a:p>
        </p:txBody>
      </p:sp>
      <p:sp>
        <p:nvSpPr>
          <p:cNvPr id="63490" name="Text Box 2"/>
          <p:cNvSpPr txBox="1">
            <a:spLocks noChangeArrowheads="1"/>
          </p:cNvSpPr>
          <p:nvPr/>
        </p:nvSpPr>
        <p:spPr bwMode="auto">
          <a:xfrm>
            <a:off x="493835" y="1228725"/>
            <a:ext cx="8425962" cy="2693988"/>
          </a:xfrm>
          <a:prstGeom prst="rect">
            <a:avLst/>
          </a:prstGeom>
          <a:noFill/>
          <a:ln w="9525">
            <a:noFill/>
            <a:round/>
            <a:headEnd/>
            <a:tailEnd/>
          </a:ln>
        </p:spPr>
        <p:txBody>
          <a:bodyPr/>
          <a:lstStyle/>
          <a:p>
            <a:pPr marL="342900" indent="-341313">
              <a:spcBef>
                <a:spcPts val="563"/>
              </a:spcBef>
              <a:buClr>
                <a:srgbClr val="002060"/>
              </a:buClr>
              <a:buFont typeface="Wingdings"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fr-FR" sz="2800" b="1" dirty="0"/>
              <a:t>Lorsqu’il n’y a pas de défaillance, chaque composant devrait réaliser une fonction particulière</a:t>
            </a:r>
            <a:endParaRPr lang="fr-FR" sz="2000" b="1" dirty="0"/>
          </a:p>
          <a:p>
            <a:pPr lvl="1" indent="-284163">
              <a:spcBef>
                <a:spcPts val="488"/>
              </a:spcBef>
              <a:buClr>
                <a:srgbClr val="002060"/>
              </a:buClr>
              <a:buFont typeface="Wingdings"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fr-FR" sz="2400" b="1" dirty="0"/>
              <a:t>Parce qu’il exploite un principe physique qui est exprimé par un certain rapport entre l'évolution temporelle de certaines variables du système</a:t>
            </a:r>
            <a:endParaRPr lang="fr-FR" b="1" dirty="0"/>
          </a:p>
          <a:p>
            <a:pPr marL="342900" indent="-341313" algn="ctr" hangingPunct="1">
              <a:lnSpc>
                <a:spcPct val="100000"/>
              </a:lnSpc>
              <a:spcBef>
                <a:spcPts val="400"/>
              </a:spcBef>
              <a:buClr>
                <a:srgbClr val="002060"/>
              </a:buClr>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lang="fr-FR" sz="2000" b="1" dirty="0"/>
          </a:p>
        </p:txBody>
      </p:sp>
      <p:sp>
        <p:nvSpPr>
          <p:cNvPr id="63491" name="Rectangle 3"/>
          <p:cNvSpPr>
            <a:spLocks noChangeArrowheads="1"/>
          </p:cNvSpPr>
          <p:nvPr/>
        </p:nvSpPr>
        <p:spPr bwMode="auto">
          <a:xfrm>
            <a:off x="228600" y="4357694"/>
            <a:ext cx="8558242" cy="1571842"/>
          </a:xfrm>
          <a:prstGeom prst="rect">
            <a:avLst/>
          </a:prstGeom>
          <a:noFill/>
          <a:ln w="9360">
            <a:solidFill>
              <a:schemeClr val="tx2">
                <a:lumMod val="75000"/>
              </a:schemeClr>
            </a:solidFill>
            <a:miter lim="800000"/>
            <a:headEnd/>
            <a:tailEnd/>
          </a:ln>
        </p:spPr>
        <p:txBody>
          <a:bodyPr wrap="square" lIns="90000" tIns="46800" rIns="90000" bIns="46800">
            <a:spAutoFit/>
          </a:bodyPr>
          <a:lstStyle/>
          <a:p>
            <a:pPr algn="ctr">
              <a:lnSpc>
                <a:spcPct val="100000"/>
              </a:lnSpc>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3200" b="1" dirty="0">
                <a:latin typeface="Times New Roman" pitchFamily="16" charset="0"/>
              </a:rPr>
              <a:t>Les relations sont appelées contraintes,</a:t>
            </a:r>
          </a:p>
          <a:p>
            <a:pPr algn="ctr">
              <a:lnSpc>
                <a:spcPct val="100000"/>
              </a:lnSpc>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3200" b="1" dirty="0">
                <a:latin typeface="Times New Roman" pitchFamily="16" charset="0"/>
              </a:rPr>
              <a:t>L'évolution temporelle d'une variable est sa trajectoire</a:t>
            </a:r>
            <a:r>
              <a:rPr lang="en-US" sz="3200" b="1" dirty="0">
                <a:latin typeface="Times New Roman" pitchFamily="16" charset="0"/>
              </a:rPr>
              <a: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Effect">
                      <p:stCondLst>
                        <p:cond delay="indefinite"/>
                      </p:stCondLst>
                      <p:childTnLst>
                        <p:par>
                          <p:cTn id="4" fill="hold" nodeType="withEffect">
                            <p:stCondLst>
                              <p:cond delay="0"/>
                            </p:stCondLst>
                            <p:childTnLst>
                              <p:par>
                                <p:cTn id="5" presetID="53" presetClass="entr" presetSubtype="0" fill="hold" nodeType="clickEffect">
                                  <p:stCondLst>
                                    <p:cond delay="0"/>
                                  </p:stCondLst>
                                  <p:childTnLst>
                                    <p:set>
                                      <p:cBhvr>
                                        <p:cTn id="6" dur="1" fill="hold">
                                          <p:stCondLst>
                                            <p:cond delay="0"/>
                                          </p:stCondLst>
                                        </p:cTn>
                                        <p:tgtEl>
                                          <p:spTgt spid="63491"/>
                                        </p:tgtEl>
                                        <p:attrNameLst>
                                          <p:attrName>style.visibility</p:attrName>
                                        </p:attrNameLst>
                                      </p:cBhvr>
                                      <p:to>
                                        <p:strVal val="visible"/>
                                      </p:to>
                                    </p:set>
                                    <p:anim calcmode="lin" valueType="num">
                                      <p:cBhvr>
                                        <p:cTn id="7" dur="500" fill="hold"/>
                                        <p:tgtEl>
                                          <p:spTgt spid="63491"/>
                                        </p:tgtEl>
                                        <p:attrNameLst>
                                          <p:attrName>ppt_w</p:attrName>
                                        </p:attrNameLst>
                                      </p:cBhvr>
                                      <p:tavLst>
                                        <p:tav tm="0">
                                          <p:val>
                                            <p:fltVal val="0"/>
                                          </p:val>
                                        </p:tav>
                                        <p:tav tm="100000">
                                          <p:val>
                                            <p:strVal val="#ppt_w"/>
                                          </p:val>
                                        </p:tav>
                                      </p:tavLst>
                                    </p:anim>
                                    <p:anim calcmode="lin" valueType="num">
                                      <p:cBhvr>
                                        <p:cTn id="8" dur="500" fill="hold"/>
                                        <p:tgtEl>
                                          <p:spTgt spid="63491"/>
                                        </p:tgtEl>
                                        <p:attrNameLst>
                                          <p:attrName>ppt_h</p:attrName>
                                        </p:attrNameLst>
                                      </p:cBhvr>
                                      <p:tavLst>
                                        <p:tav tm="0">
                                          <p:val>
                                            <p:fltVal val="0"/>
                                          </p:val>
                                        </p:tav>
                                        <p:tav tm="100000">
                                          <p:val>
                                            <p:strVal val="#ppt_h"/>
                                          </p:val>
                                        </p:tav>
                                      </p:tavLst>
                                    </p:anim>
                                    <p:animEffect transition="in" filter="fade">
                                      <p:cBhvr>
                                        <p:cTn id="9" dur="500"/>
                                        <p:tgtEl>
                                          <p:spTgt spid="634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1"/>
          <p:cNvSpPr>
            <a:spLocks noGrp="1" noChangeArrowheads="1"/>
          </p:cNvSpPr>
          <p:nvPr>
            <p:ph type="title"/>
          </p:nvPr>
        </p:nvSpPr>
        <p:spPr>
          <a:xfrm>
            <a:off x="1643042" y="120651"/>
            <a:ext cx="6286544" cy="549275"/>
          </a:xfrm>
        </p:spPr>
        <p:txBody>
          <a:bodyPr>
            <a:normAutofit fontScale="90000"/>
          </a:bodyPr>
          <a:lstStyle/>
          <a:p>
            <a:pPr algn="ctr">
              <a:tabLst>
                <a:tab pos="457200" algn="l"/>
                <a:tab pos="914400" algn="l"/>
                <a:tab pos="1371600" algn="l"/>
                <a:tab pos="1828800" algn="l"/>
                <a:tab pos="2286000" algn="l"/>
                <a:tab pos="2743200" algn="l"/>
                <a:tab pos="3200400" algn="l"/>
                <a:tab pos="3657600" algn="l"/>
              </a:tabLst>
            </a:pPr>
            <a:r>
              <a:rPr lang="fr-FR" b="1" dirty="0">
                <a:solidFill>
                  <a:srgbClr val="002060"/>
                </a:solidFill>
                <a:latin typeface="Arial Unicode MS" charset="0"/>
              </a:rPr>
              <a:t>Situation Normale?</a:t>
            </a:r>
          </a:p>
        </p:txBody>
      </p:sp>
      <p:sp>
        <p:nvSpPr>
          <p:cNvPr id="4" name="Espace réservé de la date 3"/>
          <p:cNvSpPr>
            <a:spLocks noGrp="1"/>
          </p:cNvSpPr>
          <p:nvPr>
            <p:ph type="dt" sz="half" idx="10"/>
          </p:nvPr>
        </p:nvSpPr>
        <p:spPr/>
        <p:txBody>
          <a:bodyPr/>
          <a:lstStyle/>
          <a:p>
            <a:fld id="{FF401C58-C49A-43EE-B7EA-507F6C6FCC23}" type="datetime1">
              <a:rPr lang="fr-FR" smtClean="0"/>
              <a:pPr/>
              <a:t>03/10/2022</a:t>
            </a:fld>
            <a:endParaRPr lang="fr-FR"/>
          </a:p>
        </p:txBody>
      </p:sp>
      <p:sp>
        <p:nvSpPr>
          <p:cNvPr id="6" name="Espace réservé du pied de page 5"/>
          <p:cNvSpPr>
            <a:spLocks noGrp="1"/>
          </p:cNvSpPr>
          <p:nvPr>
            <p:ph type="ftr" sz="quarter" idx="11"/>
          </p:nvPr>
        </p:nvSpPr>
        <p:spPr/>
        <p:txBody>
          <a:bodyPr/>
          <a:lstStyle/>
          <a:p>
            <a:r>
              <a:rPr lang="fr-FR" b="1" dirty="0">
                <a:solidFill>
                  <a:srgbClr val="002060"/>
                </a:solidFill>
              </a:rPr>
              <a:t>Chapitre2: méthodes de diagnostic (vue générale)</a:t>
            </a:r>
          </a:p>
        </p:txBody>
      </p:sp>
      <p:sp>
        <p:nvSpPr>
          <p:cNvPr id="5" name="Espace réservé du numéro de diapositive 4"/>
          <p:cNvSpPr>
            <a:spLocks noGrp="1"/>
          </p:cNvSpPr>
          <p:nvPr>
            <p:ph type="sldNum" sz="quarter" idx="12"/>
          </p:nvPr>
        </p:nvSpPr>
        <p:spPr/>
        <p:txBody>
          <a:bodyPr/>
          <a:lstStyle/>
          <a:p>
            <a:fld id="{6CE372B2-2FDD-4192-B226-1F758AD55DDD}" type="slidenum">
              <a:rPr lang="fr-FR" smtClean="0"/>
              <a:pPr/>
              <a:t>17</a:t>
            </a:fld>
            <a:endParaRPr lang="fr-FR"/>
          </a:p>
        </p:txBody>
      </p:sp>
      <p:sp>
        <p:nvSpPr>
          <p:cNvPr id="64514" name="Text Box 2"/>
          <p:cNvSpPr txBox="1">
            <a:spLocks noChangeArrowheads="1"/>
          </p:cNvSpPr>
          <p:nvPr/>
        </p:nvSpPr>
        <p:spPr bwMode="auto">
          <a:xfrm>
            <a:off x="203689" y="812801"/>
            <a:ext cx="8716108" cy="5580063"/>
          </a:xfrm>
          <a:prstGeom prst="rect">
            <a:avLst/>
          </a:prstGeom>
          <a:noFill/>
          <a:ln w="9525" cap="flat">
            <a:noFill/>
            <a:round/>
            <a:headEnd/>
            <a:tailEnd/>
          </a:ln>
          <a:effectLst/>
        </p:spPr>
        <p:txBody>
          <a:bodyPr/>
          <a:lstStyle/>
          <a:p>
            <a:pPr marL="342900" indent="-341313">
              <a:spcBef>
                <a:spcPts val="563"/>
              </a:spcBef>
              <a:buClr>
                <a:srgbClr val="002060"/>
              </a:buClr>
              <a:buFont typeface="Wingdings"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fr-FR" sz="2800" b="1" dirty="0"/>
              <a:t>Le fonctionnement normal est l'apparition simultanée de deux situations :</a:t>
            </a:r>
          </a:p>
          <a:p>
            <a:pPr marL="342900" indent="-341313" hangingPunct="1">
              <a:lnSpc>
                <a:spcPct val="100000"/>
              </a:lnSpc>
              <a:spcBef>
                <a:spcPts val="563"/>
              </a:spcBef>
              <a:buClr>
                <a:srgbClr val="002060"/>
              </a:buClr>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fr-FR" sz="2800" b="1" dirty="0"/>
          </a:p>
          <a:p>
            <a:pPr lvl="1" indent="-284163">
              <a:spcBef>
                <a:spcPts val="488"/>
              </a:spcBef>
              <a:buClr>
                <a:srgbClr val="002060"/>
              </a:buClr>
              <a:buFont typeface="Wingdings"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fr-FR" sz="2400" b="1" dirty="0"/>
              <a:t>1) composants se comportent vraiment comme le concepteur attend</a:t>
            </a:r>
          </a:p>
          <a:p>
            <a:pPr lvl="1" indent="-284163">
              <a:spcBef>
                <a:spcPts val="488"/>
              </a:spcBef>
              <a:buClr>
                <a:srgbClr val="002060"/>
              </a:buClr>
              <a:buFont typeface="Wingdings"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fr-FR" sz="2400" b="1" dirty="0"/>
              <a:t>2) les interactions entre le système et son environnement sont compatibles avec les objectifs du système.</a:t>
            </a:r>
          </a:p>
          <a:p>
            <a:pPr marL="342900" indent="-341313" hangingPunct="1">
              <a:lnSpc>
                <a:spcPct val="100000"/>
              </a:lnSpc>
              <a:spcBef>
                <a:spcPts val="563"/>
              </a:spcBef>
              <a:buClr>
                <a:srgbClr val="002060"/>
              </a:buClr>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fr-FR" sz="2800" b="1"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1"/>
          <p:cNvSpPr>
            <a:spLocks noGrp="1" noChangeArrowheads="1"/>
          </p:cNvSpPr>
          <p:nvPr>
            <p:ph type="title"/>
          </p:nvPr>
        </p:nvSpPr>
        <p:spPr>
          <a:xfrm>
            <a:off x="571472" y="214290"/>
            <a:ext cx="8143932" cy="549275"/>
          </a:xfrm>
        </p:spPr>
        <p:txBody>
          <a:bodyPr>
            <a:normAutofit fontScale="90000"/>
          </a:bodyPr>
          <a:lstStyle/>
          <a:p>
            <a:pPr algn="ctr" eaLnBrk="1" hangingPunct="1">
              <a:lnSpc>
                <a:spcPct val="100000"/>
              </a:lnSpc>
              <a:tabLst>
                <a:tab pos="457200" algn="l"/>
                <a:tab pos="914400" algn="l"/>
                <a:tab pos="1371600" algn="l"/>
                <a:tab pos="1828800" algn="l"/>
                <a:tab pos="2286000" algn="l"/>
                <a:tab pos="2743200" algn="l"/>
                <a:tab pos="3200400" algn="l"/>
                <a:tab pos="3657600" algn="l"/>
                <a:tab pos="4114800" algn="l"/>
                <a:tab pos="4572000" algn="l"/>
                <a:tab pos="5029200" algn="l"/>
              </a:tabLst>
            </a:pPr>
            <a:r>
              <a:rPr lang="fr-FR" b="1" dirty="0">
                <a:solidFill>
                  <a:srgbClr val="002060"/>
                </a:solidFill>
                <a:latin typeface="Arial Unicode MS" charset="0"/>
              </a:rPr>
              <a:t>Fautes internes et externes</a:t>
            </a:r>
          </a:p>
        </p:txBody>
      </p:sp>
      <p:sp>
        <p:nvSpPr>
          <p:cNvPr id="5" name="Espace réservé de la date 4"/>
          <p:cNvSpPr>
            <a:spLocks noGrp="1"/>
          </p:cNvSpPr>
          <p:nvPr>
            <p:ph type="dt" sz="half" idx="10"/>
          </p:nvPr>
        </p:nvSpPr>
        <p:spPr/>
        <p:txBody>
          <a:bodyPr/>
          <a:lstStyle/>
          <a:p>
            <a:fld id="{CA62DDF9-CAAD-443B-A66A-9052DA9456EF}" type="datetime1">
              <a:rPr lang="fr-FR" smtClean="0"/>
              <a:pPr/>
              <a:t>03/10/2022</a:t>
            </a:fld>
            <a:endParaRPr lang="fr-FR"/>
          </a:p>
        </p:txBody>
      </p:sp>
      <p:sp>
        <p:nvSpPr>
          <p:cNvPr id="7" name="Espace réservé du pied de page 6"/>
          <p:cNvSpPr>
            <a:spLocks noGrp="1"/>
          </p:cNvSpPr>
          <p:nvPr>
            <p:ph type="ftr" sz="quarter" idx="11"/>
          </p:nvPr>
        </p:nvSpPr>
        <p:spPr/>
        <p:txBody>
          <a:bodyPr/>
          <a:lstStyle/>
          <a:p>
            <a:r>
              <a:rPr lang="fr-FR"/>
              <a:t>Chapitre2: méthodes de diagnostic (vue générale)</a:t>
            </a:r>
          </a:p>
        </p:txBody>
      </p:sp>
      <p:sp>
        <p:nvSpPr>
          <p:cNvPr id="6" name="Espace réservé du numéro de diapositive 5"/>
          <p:cNvSpPr>
            <a:spLocks noGrp="1"/>
          </p:cNvSpPr>
          <p:nvPr>
            <p:ph type="sldNum" sz="quarter" idx="12"/>
          </p:nvPr>
        </p:nvSpPr>
        <p:spPr/>
        <p:txBody>
          <a:bodyPr/>
          <a:lstStyle/>
          <a:p>
            <a:fld id="{6CE372B2-2FDD-4192-B226-1F758AD55DDD}" type="slidenum">
              <a:rPr lang="fr-FR" smtClean="0"/>
              <a:pPr/>
              <a:t>18</a:t>
            </a:fld>
            <a:endParaRPr lang="fr-FR"/>
          </a:p>
        </p:txBody>
      </p:sp>
      <p:sp>
        <p:nvSpPr>
          <p:cNvPr id="65538" name="Text Box 2"/>
          <p:cNvSpPr txBox="1">
            <a:spLocks noChangeArrowheads="1"/>
          </p:cNvSpPr>
          <p:nvPr/>
        </p:nvSpPr>
        <p:spPr bwMode="auto">
          <a:xfrm>
            <a:off x="587620" y="1031875"/>
            <a:ext cx="8207619" cy="2609850"/>
          </a:xfrm>
          <a:prstGeom prst="rect">
            <a:avLst/>
          </a:prstGeom>
          <a:noFill/>
          <a:ln w="50800" cap="flat">
            <a:solidFill>
              <a:srgbClr val="002060"/>
            </a:solidFill>
            <a:miter lim="800000"/>
            <a:headEnd/>
            <a:tailEnd/>
          </a:ln>
          <a:effectLst/>
        </p:spPr>
        <p:txBody>
          <a:bodyPr/>
          <a:lstStyle/>
          <a:p>
            <a:pPr marL="342900" indent="-341313" algn="ctr">
              <a:spcBef>
                <a:spcPts val="563"/>
              </a:spcBef>
              <a:tabLst>
                <a:tab pos="3429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r>
              <a:rPr lang="fr-FR" sz="2800" b="1" dirty="0"/>
              <a:t>	1) composants se comportent comme le concepteur attend</a:t>
            </a:r>
          </a:p>
          <a:p>
            <a:pPr marL="342900" indent="-341313" algn="ctr">
              <a:spcBef>
                <a:spcPts val="563"/>
              </a:spcBef>
              <a:tabLst>
                <a:tab pos="3429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r>
              <a:rPr lang="fr-FR" sz="2800" b="1" dirty="0">
                <a:solidFill>
                  <a:srgbClr val="C00000"/>
                </a:solidFill>
              </a:rPr>
              <a:t>SI NON: DEFAUT INTERNE</a:t>
            </a:r>
          </a:p>
          <a:p>
            <a:pPr marL="742950" indent="-284163" algn="ctr">
              <a:lnSpc>
                <a:spcPct val="100000"/>
              </a:lnSpc>
              <a:spcBef>
                <a:spcPts val="488"/>
              </a:spcBef>
              <a:tabLst>
                <a:tab pos="3429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r>
              <a:rPr lang="fr-FR" sz="2400" b="1" dirty="0">
                <a:latin typeface="Symbol" pitchFamily="16" charset="0"/>
              </a:rPr>
              <a:t></a:t>
            </a:r>
            <a:r>
              <a:rPr lang="fr-FR" sz="2400" b="1" dirty="0"/>
              <a:t> les contraintes appliquées aux variables sont celles nominales </a:t>
            </a:r>
            <a:r>
              <a:rPr lang="fr-FR" sz="2400" b="1" dirty="0">
                <a:latin typeface="Symbol" pitchFamily="16" charset="0"/>
              </a:rPr>
              <a:t></a:t>
            </a:r>
            <a:r>
              <a:rPr lang="fr-FR" sz="2400" b="1" dirty="0"/>
              <a:t>  OK(</a:t>
            </a:r>
            <a:r>
              <a:rPr lang="fr-FR" sz="2400" b="1" dirty="0" err="1"/>
              <a:t>comp</a:t>
            </a:r>
            <a:r>
              <a:rPr lang="fr-FR" sz="2400" b="1" dirty="0"/>
              <a:t>) est vrai</a:t>
            </a:r>
          </a:p>
        </p:txBody>
      </p:sp>
      <p:sp>
        <p:nvSpPr>
          <p:cNvPr id="65539" name="Rectangle 3"/>
          <p:cNvSpPr>
            <a:spLocks noChangeArrowheads="1"/>
          </p:cNvSpPr>
          <p:nvPr/>
        </p:nvSpPr>
        <p:spPr bwMode="auto">
          <a:xfrm>
            <a:off x="590551" y="3830639"/>
            <a:ext cx="8200292" cy="2484437"/>
          </a:xfrm>
          <a:prstGeom prst="rect">
            <a:avLst/>
          </a:prstGeom>
          <a:noFill/>
          <a:ln w="50800" cap="flat">
            <a:solidFill>
              <a:srgbClr val="002060"/>
            </a:solidFill>
            <a:miter lim="800000"/>
            <a:headEnd/>
            <a:tailEnd/>
          </a:ln>
          <a:effectLst/>
        </p:spPr>
        <p:txBody>
          <a:bodyPr lIns="90000" tIns="45000" rIns="90000" bIns="45000"/>
          <a:lstStyle/>
          <a:p>
            <a:pPr marL="342900" indent="-341313" algn="ctr" hangingPunct="1">
              <a:lnSpc>
                <a:spcPct val="100000"/>
              </a:lnSpc>
              <a:spcBef>
                <a:spcPts val="563"/>
              </a:spcBef>
              <a:tabLst>
                <a:tab pos="3429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2800" b="1" dirty="0"/>
          </a:p>
          <a:p>
            <a:pPr marL="342900" indent="-341313" algn="ctr">
              <a:spcBef>
                <a:spcPts val="563"/>
              </a:spcBef>
              <a:tabLst>
                <a:tab pos="3429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r>
              <a:rPr lang="en-US" sz="2800" b="1" dirty="0"/>
              <a:t>2) </a:t>
            </a:r>
            <a:r>
              <a:rPr lang="fr-FR" sz="2800" b="1" dirty="0"/>
              <a:t>les interactions entre le système et son environnement sont compatibles avec les objectifs du système</a:t>
            </a:r>
            <a:endParaRPr lang="en-US" sz="2800" b="1" dirty="0"/>
          </a:p>
          <a:p>
            <a:pPr marL="742950" indent="-284163" algn="ctr">
              <a:spcBef>
                <a:spcPts val="488"/>
              </a:spcBef>
              <a:tabLst>
                <a:tab pos="3429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r>
              <a:rPr lang="fr-FR" sz="2400" b="1" dirty="0">
                <a:solidFill>
                  <a:srgbClr val="C00000"/>
                </a:solidFill>
              </a:rPr>
              <a:t>SI NON: DEFAUT </a:t>
            </a:r>
            <a:r>
              <a:rPr lang="en-US" sz="2400" b="1" dirty="0">
                <a:solidFill>
                  <a:srgbClr val="C00000"/>
                </a:solidFill>
              </a:rPr>
              <a:t>EXTERNE</a:t>
            </a:r>
          </a:p>
          <a:p>
            <a:pPr hangingPunct="1">
              <a:lnSpc>
                <a:spcPct val="100000"/>
              </a:lnSpc>
              <a:spcBef>
                <a:spcPts val="400"/>
              </a:spcBef>
              <a:tabLst>
                <a:tab pos="3429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2000" b="1" dirty="0"/>
          </a:p>
          <a:p>
            <a:pPr marL="742950" indent="-284163" hangingPunct="1">
              <a:lnSpc>
                <a:spcPct val="100000"/>
              </a:lnSpc>
              <a:spcBef>
                <a:spcPts val="250"/>
              </a:spcBef>
              <a:tabLst>
                <a:tab pos="3429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en-US" sz="2000" b="1"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Effect">
                      <p:stCondLst>
                        <p:cond delay="indefinite"/>
                      </p:stCondLst>
                      <p:childTnLst>
                        <p:par>
                          <p:cTn id="4" fill="hold" nodeType="withEffect">
                            <p:stCondLst>
                              <p:cond delay="0"/>
                            </p:stCondLst>
                            <p:childTnLst>
                              <p:par>
                                <p:cTn id="5" presetID="2" presetClass="entr" presetSubtype="8" fill="hold" nodeType="clickEffect">
                                  <p:stCondLst>
                                    <p:cond delay="0"/>
                                  </p:stCondLst>
                                  <p:childTnLst>
                                    <p:set>
                                      <p:cBhvr additive="repl">
                                        <p:cTn id="6" dur="1" fill="hold">
                                          <p:stCondLst>
                                            <p:cond delay="0"/>
                                          </p:stCondLst>
                                        </p:cTn>
                                        <p:tgtEl>
                                          <p:spTgt spid="65538">
                                            <p:txEl>
                                              <p:pRg st="0" end="0"/>
                                            </p:txEl>
                                          </p:spTgt>
                                        </p:tgtEl>
                                        <p:attrNameLst>
                                          <p:attrName>style.visibility</p:attrName>
                                        </p:attrNameLst>
                                      </p:cBhvr>
                                      <p:to>
                                        <p:strVal val="visible"/>
                                      </p:to>
                                    </p:set>
                                    <p:anim calcmode="lin" valueType="num">
                                      <p:cBhvr additive="repl">
                                        <p:cTn id="7" dur="500" fill="hold"/>
                                        <p:tgtEl>
                                          <p:spTgt spid="65538">
                                            <p:txEl>
                                              <p:pRg st="0" end="0"/>
                                            </p:txEl>
                                          </p:spTgt>
                                        </p:tgtEl>
                                        <p:attrNameLst>
                                          <p:attrName>ppt_x</p:attrName>
                                        </p:attrNameLst>
                                      </p:cBhvr>
                                      <p:tavLst>
                                        <p:tav tm="100000">
                                          <p:val>
                                            <p:strVal val="0-#ppt_w/2"/>
                                          </p:val>
                                        </p:tav>
                                        <p:tav tm="100000">
                                          <p:val>
                                            <p:strVal val="#ppt_x"/>
                                          </p:val>
                                        </p:tav>
                                      </p:tavLst>
                                    </p:anim>
                                    <p:anim calcmode="lin" valueType="num">
                                      <p:cBhvr additive="repl">
                                        <p:cTn id="8" dur="500" fill="hold"/>
                                        <p:tgtEl>
                                          <p:spTgt spid="65538">
                                            <p:txEl>
                                              <p:pRg st="0" end="0"/>
                                            </p:txEl>
                                          </p:spTgt>
                                        </p:tgtEl>
                                        <p:attrNameLst>
                                          <p:attrName>ppt_y</p:attrName>
                                        </p:attrNameLst>
                                      </p:cBhvr>
                                      <p:tavLst>
                                        <p:tav tm="100000">
                                          <p:val>
                                            <p:strVal val="#ppt_y"/>
                                          </p:val>
                                        </p:tav>
                                        <p:tav tm="100000">
                                          <p:val>
                                            <p:strVal val="#ppt_y"/>
                                          </p:val>
                                        </p:tav>
                                      </p:tavLst>
                                    </p:anim>
                                  </p:childTnLst>
                                </p:cTn>
                              </p:par>
                              <p:par>
                                <p:cTn id="9" presetID="2" presetClass="entr" presetSubtype="8" fill="hold" nodeType="withEffect">
                                  <p:stCondLst>
                                    <p:cond delay="0"/>
                                  </p:stCondLst>
                                  <p:childTnLst>
                                    <p:set>
                                      <p:cBhvr additive="repl">
                                        <p:cTn id="10" dur="1" fill="hold">
                                          <p:stCondLst>
                                            <p:cond delay="0"/>
                                          </p:stCondLst>
                                        </p:cTn>
                                        <p:tgtEl>
                                          <p:spTgt spid="65538">
                                            <p:txEl>
                                              <p:pRg st="2" end="2"/>
                                            </p:txEl>
                                          </p:spTgt>
                                        </p:tgtEl>
                                        <p:attrNameLst>
                                          <p:attrName>style.visibility</p:attrName>
                                        </p:attrNameLst>
                                      </p:cBhvr>
                                      <p:to>
                                        <p:strVal val="visible"/>
                                      </p:to>
                                    </p:set>
                                    <p:anim calcmode="lin" valueType="num">
                                      <p:cBhvr additive="repl">
                                        <p:cTn id="11" dur="500" fill="hold"/>
                                        <p:tgtEl>
                                          <p:spTgt spid="65538">
                                            <p:txEl>
                                              <p:pRg st="2" end="2"/>
                                            </p:txEl>
                                          </p:spTgt>
                                        </p:tgtEl>
                                        <p:attrNameLst>
                                          <p:attrName>ppt_x</p:attrName>
                                        </p:attrNameLst>
                                      </p:cBhvr>
                                      <p:tavLst>
                                        <p:tav tm="100000">
                                          <p:val>
                                            <p:strVal val="0-#ppt_w/2"/>
                                          </p:val>
                                        </p:tav>
                                        <p:tav tm="100000">
                                          <p:val>
                                            <p:strVal val="#ppt_x"/>
                                          </p:val>
                                        </p:tav>
                                      </p:tavLst>
                                    </p:anim>
                                    <p:anim calcmode="lin" valueType="num">
                                      <p:cBhvr additive="repl">
                                        <p:cTn id="12" dur="500" fill="hold"/>
                                        <p:tgtEl>
                                          <p:spTgt spid="65538">
                                            <p:txEl>
                                              <p:pRg st="2" end="2"/>
                                            </p:txEl>
                                          </p:spTgt>
                                        </p:tgtEl>
                                        <p:attrNameLst>
                                          <p:attrName>ppt_y</p:attrName>
                                        </p:attrNameLst>
                                      </p:cBhvr>
                                      <p:tavLst>
                                        <p:tav tm="10000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65538">
                                            <p:txEl>
                                              <p:pRg st="1" end="1"/>
                                            </p:txEl>
                                          </p:spTgt>
                                        </p:tgtEl>
                                        <p:attrNameLst>
                                          <p:attrName>style.visibility</p:attrName>
                                        </p:attrNameLst>
                                      </p:cBhvr>
                                      <p:to>
                                        <p:strVal val="visible"/>
                                      </p:to>
                                    </p:set>
                                    <p:anim calcmode="lin" valueType="num">
                                      <p:cBhvr additive="base">
                                        <p:cTn id="15" dur="500" fill="hold"/>
                                        <p:tgtEl>
                                          <p:spTgt spid="65538">
                                            <p:txEl>
                                              <p:pRg st="1" end="1"/>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6553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65539"/>
                                        </p:tgtEl>
                                        <p:attrNameLst>
                                          <p:attrName>style.visibility</p:attrName>
                                        </p:attrNameLst>
                                      </p:cBhvr>
                                      <p:to>
                                        <p:strVal val="visible"/>
                                      </p:to>
                                    </p:set>
                                    <p:anim calcmode="lin" valueType="num">
                                      <p:cBhvr additive="base">
                                        <p:cTn id="21" dur="500" fill="hold"/>
                                        <p:tgtEl>
                                          <p:spTgt spid="65539"/>
                                        </p:tgtEl>
                                        <p:attrNameLst>
                                          <p:attrName>ppt_x</p:attrName>
                                        </p:attrNameLst>
                                      </p:cBhvr>
                                      <p:tavLst>
                                        <p:tav tm="0">
                                          <p:val>
                                            <p:strVal val="#ppt_x"/>
                                          </p:val>
                                        </p:tav>
                                        <p:tav tm="100000">
                                          <p:val>
                                            <p:strVal val="#ppt_x"/>
                                          </p:val>
                                        </p:tav>
                                      </p:tavLst>
                                    </p:anim>
                                    <p:anim calcmode="lin" valueType="num">
                                      <p:cBhvr additive="base">
                                        <p:cTn id="22" dur="500" fill="hold"/>
                                        <p:tgtEl>
                                          <p:spTgt spid="6553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83" name="Rectangle 113"/>
          <p:cNvSpPr>
            <a:spLocks noChangeArrowheads="1"/>
          </p:cNvSpPr>
          <p:nvPr/>
        </p:nvSpPr>
        <p:spPr bwMode="auto">
          <a:xfrm>
            <a:off x="345831" y="889001"/>
            <a:ext cx="8401050" cy="4968875"/>
          </a:xfrm>
          <a:prstGeom prst="rect">
            <a:avLst/>
          </a:prstGeom>
          <a:solidFill>
            <a:srgbClr val="FFFFFF"/>
          </a:solidFill>
          <a:ln w="9525" cap="flat" algn="ctr">
            <a:noFill/>
            <a:prstDash val="solid"/>
            <a:miter lim="1000000"/>
            <a:headEnd type="none" w="med" len="med"/>
            <a:tailEnd type="none" w="med" len="med"/>
          </a:ln>
          <a:effectLst/>
        </p:spPr>
        <p:txBody>
          <a:bodyPr wrap="none" anchor="ctr"/>
          <a:lstStyle/>
          <a:p>
            <a:pPr algn="ctr" eaLnBrk="0" hangingPunct="0"/>
            <a:endParaRPr lang="fr-FR" dirty="0">
              <a:latin typeface="Arial" charset="0"/>
            </a:endParaRPr>
          </a:p>
        </p:txBody>
      </p:sp>
      <p:sp>
        <p:nvSpPr>
          <p:cNvPr id="42" name="Espace réservé de la date 41"/>
          <p:cNvSpPr>
            <a:spLocks noGrp="1"/>
          </p:cNvSpPr>
          <p:nvPr>
            <p:ph type="dt" sz="half" idx="10"/>
          </p:nvPr>
        </p:nvSpPr>
        <p:spPr/>
        <p:txBody>
          <a:bodyPr/>
          <a:lstStyle/>
          <a:p>
            <a:fld id="{C390BA34-2638-4F34-8DDB-7ED754925994}" type="datetime1">
              <a:rPr lang="fr-FR" smtClean="0"/>
              <a:pPr/>
              <a:t>03/10/2022</a:t>
            </a:fld>
            <a:endParaRPr lang="fr-FR"/>
          </a:p>
        </p:txBody>
      </p:sp>
      <p:sp>
        <p:nvSpPr>
          <p:cNvPr id="44" name="Espace réservé du pied de page 43"/>
          <p:cNvSpPr>
            <a:spLocks noGrp="1"/>
          </p:cNvSpPr>
          <p:nvPr>
            <p:ph type="ftr" sz="quarter" idx="11"/>
          </p:nvPr>
        </p:nvSpPr>
        <p:spPr/>
        <p:txBody>
          <a:bodyPr/>
          <a:lstStyle/>
          <a:p>
            <a:r>
              <a:rPr lang="fr-FR"/>
              <a:t>Chapitre2: méthodes de diagnostic (vue générale)</a:t>
            </a:r>
          </a:p>
        </p:txBody>
      </p:sp>
      <p:sp>
        <p:nvSpPr>
          <p:cNvPr id="43" name="Espace réservé du numéro de diapositive 42"/>
          <p:cNvSpPr>
            <a:spLocks noGrp="1"/>
          </p:cNvSpPr>
          <p:nvPr>
            <p:ph type="sldNum" sz="quarter" idx="12"/>
          </p:nvPr>
        </p:nvSpPr>
        <p:spPr/>
        <p:txBody>
          <a:bodyPr/>
          <a:lstStyle/>
          <a:p>
            <a:fld id="{6CE372B2-2FDD-4192-B226-1F758AD55DDD}" type="slidenum">
              <a:rPr lang="fr-FR" smtClean="0"/>
              <a:pPr/>
              <a:t>19</a:t>
            </a:fld>
            <a:endParaRPr lang="fr-FR"/>
          </a:p>
        </p:txBody>
      </p:sp>
      <p:sp>
        <p:nvSpPr>
          <p:cNvPr id="2984" name="Rectangle 2"/>
          <p:cNvSpPr>
            <a:spLocks noGrp="1" noChangeArrowheads="1"/>
          </p:cNvSpPr>
          <p:nvPr>
            <p:ph type="title" idx="4294967295"/>
          </p:nvPr>
        </p:nvSpPr>
        <p:spPr>
          <a:xfrm>
            <a:off x="500034" y="214313"/>
            <a:ext cx="8643966" cy="554037"/>
          </a:xfrm>
          <a:ln/>
        </p:spPr>
        <p:txBody>
          <a:bodyPr>
            <a:normAutofit fontScale="90000"/>
          </a:bodyPr>
          <a:lstStyle/>
          <a:p>
            <a:pPr algn="ctr"/>
            <a:r>
              <a:rPr lang="fr-FR" b="1" dirty="0">
                <a:solidFill>
                  <a:srgbClr val="002060"/>
                </a:solidFill>
              </a:rPr>
              <a:t>Exemples de fautes internes</a:t>
            </a:r>
          </a:p>
        </p:txBody>
      </p:sp>
      <p:sp>
        <p:nvSpPr>
          <p:cNvPr id="2985" name="Rectangle 77"/>
          <p:cNvSpPr>
            <a:spLocks noGrp="1" noChangeArrowheads="1"/>
          </p:cNvSpPr>
          <p:nvPr>
            <p:ph type="body" idx="4294967295"/>
          </p:nvPr>
        </p:nvSpPr>
        <p:spPr>
          <a:xfrm>
            <a:off x="0" y="2536825"/>
            <a:ext cx="4957763" cy="373063"/>
          </a:xfrm>
          <a:ln/>
        </p:spPr>
        <p:txBody>
          <a:bodyPr lIns="92075" tIns="46038" rIns="92075" bIns="46038">
            <a:normAutofit fontScale="92500" lnSpcReduction="10000"/>
          </a:bodyPr>
          <a:lstStyle/>
          <a:p>
            <a:pPr>
              <a:buFont typeface="Wingdings" charset="0"/>
              <a:buNone/>
            </a:pPr>
            <a:r>
              <a:rPr lang="fr-FR" sz="2000" dirty="0">
                <a:solidFill>
                  <a:srgbClr val="CC3300"/>
                </a:solidFill>
              </a:rPr>
              <a:t>Défaut du Processus : fuite dans le réservoir</a:t>
            </a:r>
          </a:p>
        </p:txBody>
      </p:sp>
      <p:sp>
        <p:nvSpPr>
          <p:cNvPr id="2986" name="Text Box 78"/>
          <p:cNvSpPr>
            <a:spLocks noChangeArrowheads="1"/>
          </p:cNvSpPr>
          <p:nvPr/>
        </p:nvSpPr>
        <p:spPr bwMode="auto">
          <a:xfrm>
            <a:off x="463062" y="3676651"/>
            <a:ext cx="4681904" cy="830263"/>
          </a:xfrm>
          <a:prstGeom prst="rect">
            <a:avLst/>
          </a:prstGeom>
          <a:noFill/>
          <a:ln w="9525" cap="flat" algn="ctr">
            <a:noFill/>
            <a:prstDash val="solid"/>
            <a:miter lim="1000000"/>
            <a:headEnd type="none" w="med" len="med"/>
            <a:tailEnd type="none" w="med" len="med"/>
          </a:ln>
          <a:effectLst/>
        </p:spPr>
        <p:txBody>
          <a:bodyPr wrap="none"/>
          <a:lstStyle/>
          <a:p>
            <a:pPr eaLnBrk="0" hangingPunct="0">
              <a:spcBef>
                <a:spcPct val="0"/>
              </a:spcBef>
            </a:pPr>
            <a:r>
              <a:rPr lang="fr-FR" sz="2400" b="1" dirty="0">
                <a:solidFill>
                  <a:srgbClr val="3333CC"/>
                </a:solidFill>
                <a:latin typeface="Arial" charset="0"/>
              </a:rPr>
              <a:t>Erreur de capteur: le bruit a une mauvaise</a:t>
            </a:r>
          </a:p>
          <a:p>
            <a:pPr eaLnBrk="0" hangingPunct="0">
              <a:spcBef>
                <a:spcPct val="0"/>
              </a:spcBef>
            </a:pPr>
            <a:r>
              <a:rPr lang="fr-FR" sz="2400" b="1" dirty="0">
                <a:solidFill>
                  <a:srgbClr val="3333CC"/>
                </a:solidFill>
                <a:latin typeface="Arial" charset="0"/>
              </a:rPr>
              <a:t>caractéristiques statistiques</a:t>
            </a:r>
            <a:endParaRPr lang="fr-FR" sz="1400" dirty="0">
              <a:solidFill>
                <a:srgbClr val="000000"/>
              </a:solidFill>
              <a:latin typeface="Arial" charset="0"/>
            </a:endParaRPr>
          </a:p>
        </p:txBody>
      </p:sp>
      <p:grpSp>
        <p:nvGrpSpPr>
          <p:cNvPr id="2" name="Group 939"/>
          <p:cNvGrpSpPr>
            <a:grpSpLocks/>
          </p:cNvGrpSpPr>
          <p:nvPr/>
        </p:nvGrpSpPr>
        <p:grpSpPr bwMode="auto">
          <a:xfrm>
            <a:off x="6176597" y="2916238"/>
            <a:ext cx="2667000" cy="2590800"/>
            <a:chOff x="3648" y="2112"/>
            <a:chExt cx="1680" cy="1632"/>
          </a:xfrm>
        </p:grpSpPr>
        <p:grpSp>
          <p:nvGrpSpPr>
            <p:cNvPr id="3" name="Group 940"/>
            <p:cNvGrpSpPr>
              <a:grpSpLocks/>
            </p:cNvGrpSpPr>
            <p:nvPr/>
          </p:nvGrpSpPr>
          <p:grpSpPr bwMode="auto">
            <a:xfrm>
              <a:off x="4992" y="2256"/>
              <a:ext cx="240" cy="96"/>
              <a:chOff x="4992" y="2256"/>
              <a:chExt cx="240" cy="96"/>
            </a:xfrm>
          </p:grpSpPr>
          <p:sp>
            <p:nvSpPr>
              <p:cNvPr id="2989" name="Line 81"/>
              <p:cNvSpPr>
                <a:spLocks noChangeShapeType="1"/>
              </p:cNvSpPr>
              <p:nvPr/>
            </p:nvSpPr>
            <p:spPr bwMode="auto">
              <a:xfrm>
                <a:off x="4992" y="2256"/>
                <a:ext cx="240" cy="0"/>
              </a:xfrm>
              <a:prstGeom prst="line">
                <a:avLst/>
              </a:prstGeom>
              <a:noFill/>
              <a:ln w="38100" cap="flat" algn="ctr">
                <a:solidFill>
                  <a:schemeClr val="tx2">
                    <a:lumMod val="75000"/>
                  </a:schemeClr>
                </a:solidFill>
                <a:prstDash val="solid"/>
                <a:round/>
                <a:headEnd type="none" w="med" len="med"/>
                <a:tailEnd type="none" w="med" len="med"/>
              </a:ln>
            </p:spPr>
            <p:txBody>
              <a:bodyPr wrap="none" anchor="ctr"/>
              <a:lstStyle/>
              <a:p>
                <a:pPr eaLnBrk="0" hangingPunct="0"/>
                <a:endParaRPr lang="fr-FR"/>
              </a:p>
            </p:txBody>
          </p:sp>
          <p:sp>
            <p:nvSpPr>
              <p:cNvPr id="2990" name="Line 82"/>
              <p:cNvSpPr>
                <a:spLocks noChangeShapeType="1"/>
              </p:cNvSpPr>
              <p:nvPr/>
            </p:nvSpPr>
            <p:spPr bwMode="auto">
              <a:xfrm>
                <a:off x="4992" y="2352"/>
                <a:ext cx="240" cy="0"/>
              </a:xfrm>
              <a:prstGeom prst="line">
                <a:avLst/>
              </a:prstGeom>
              <a:noFill/>
              <a:ln w="38100" cap="flat" algn="ctr">
                <a:solidFill>
                  <a:schemeClr val="tx2">
                    <a:lumMod val="75000"/>
                  </a:schemeClr>
                </a:solidFill>
                <a:prstDash val="solid"/>
                <a:round/>
                <a:headEnd type="none" w="med" len="med"/>
                <a:tailEnd type="none" w="med" len="med"/>
              </a:ln>
            </p:spPr>
            <p:txBody>
              <a:bodyPr wrap="none" anchor="ctr"/>
              <a:lstStyle/>
              <a:p>
                <a:pPr eaLnBrk="0" hangingPunct="0"/>
                <a:endParaRPr lang="fr-FR"/>
              </a:p>
            </p:txBody>
          </p:sp>
        </p:grpSp>
        <p:grpSp>
          <p:nvGrpSpPr>
            <p:cNvPr id="4" name="Group 943"/>
            <p:cNvGrpSpPr>
              <a:grpSpLocks/>
            </p:cNvGrpSpPr>
            <p:nvPr/>
          </p:nvGrpSpPr>
          <p:grpSpPr bwMode="auto">
            <a:xfrm>
              <a:off x="3648" y="2112"/>
              <a:ext cx="1680" cy="1632"/>
              <a:chOff x="3648" y="2112"/>
              <a:chExt cx="1680" cy="1632"/>
            </a:xfrm>
          </p:grpSpPr>
          <p:grpSp>
            <p:nvGrpSpPr>
              <p:cNvPr id="5" name="Group 944"/>
              <p:cNvGrpSpPr>
                <a:grpSpLocks/>
              </p:cNvGrpSpPr>
              <p:nvPr/>
            </p:nvGrpSpPr>
            <p:grpSpPr bwMode="auto">
              <a:xfrm>
                <a:off x="4176" y="2160"/>
                <a:ext cx="864" cy="1301"/>
                <a:chOff x="4176" y="2160"/>
                <a:chExt cx="864" cy="1301"/>
              </a:xfrm>
            </p:grpSpPr>
            <p:sp>
              <p:nvSpPr>
                <p:cNvPr id="2993" name="Oval 85"/>
                <p:cNvSpPr>
                  <a:spLocks noChangeArrowheads="1"/>
                </p:cNvSpPr>
                <p:nvPr/>
              </p:nvSpPr>
              <p:spPr bwMode="auto">
                <a:xfrm>
                  <a:off x="4896" y="2160"/>
                  <a:ext cx="96" cy="288"/>
                </a:xfrm>
                <a:prstGeom prst="ellipse">
                  <a:avLst/>
                </a:prstGeom>
                <a:solidFill>
                  <a:srgbClr val="002060"/>
                </a:solidFill>
                <a:ln w="9525" cap="flat" algn="ctr">
                  <a:solidFill>
                    <a:schemeClr val="tx2">
                      <a:lumMod val="75000"/>
                    </a:schemeClr>
                  </a:solidFill>
                  <a:prstDash val="solid"/>
                  <a:round/>
                  <a:headEnd type="none" w="med" len="med"/>
                  <a:tailEnd type="none" w="med" len="med"/>
                </a:ln>
              </p:spPr>
              <p:txBody>
                <a:bodyPr wrap="none" anchor="ctr"/>
                <a:lstStyle/>
                <a:p>
                  <a:pPr eaLnBrk="0" hangingPunct="0"/>
                  <a:endParaRPr lang="en-US"/>
                </a:p>
              </p:txBody>
            </p:sp>
            <p:sp>
              <p:nvSpPr>
                <p:cNvPr id="2994" name="Rectangle 86"/>
                <p:cNvSpPr>
                  <a:spLocks noChangeArrowheads="1"/>
                </p:cNvSpPr>
                <p:nvPr/>
              </p:nvSpPr>
              <p:spPr bwMode="auto">
                <a:xfrm>
                  <a:off x="4176" y="3024"/>
                  <a:ext cx="864" cy="432"/>
                </a:xfrm>
                <a:prstGeom prst="rect">
                  <a:avLst/>
                </a:prstGeom>
                <a:solidFill>
                  <a:srgbClr val="3333CC"/>
                </a:solidFill>
                <a:ln w="9525" cap="flat" algn="ctr">
                  <a:solidFill>
                    <a:schemeClr val="tx2">
                      <a:lumMod val="75000"/>
                    </a:schemeClr>
                  </a:solidFill>
                  <a:prstDash val="solid"/>
                  <a:miter lim="800000"/>
                  <a:headEnd type="none" w="med" len="med"/>
                  <a:tailEnd type="none" w="med" len="med"/>
                </a:ln>
              </p:spPr>
              <p:txBody>
                <a:bodyPr wrap="none" anchor="ctr"/>
                <a:lstStyle/>
                <a:p>
                  <a:pPr eaLnBrk="0" hangingPunct="0"/>
                  <a:endParaRPr lang="en-US"/>
                </a:p>
              </p:txBody>
            </p:sp>
            <p:sp>
              <p:nvSpPr>
                <p:cNvPr id="2995" name="Line 87"/>
                <p:cNvSpPr>
                  <a:spLocks noChangeShapeType="1"/>
                </p:cNvSpPr>
                <p:nvPr/>
              </p:nvSpPr>
              <p:spPr bwMode="auto">
                <a:xfrm>
                  <a:off x="4949" y="2165"/>
                  <a:ext cx="0" cy="1296"/>
                </a:xfrm>
                <a:prstGeom prst="line">
                  <a:avLst/>
                </a:prstGeom>
                <a:noFill/>
                <a:ln w="57150" cap="flat" algn="ctr">
                  <a:solidFill>
                    <a:schemeClr val="tx2">
                      <a:lumMod val="75000"/>
                    </a:schemeClr>
                  </a:solidFill>
                  <a:prstDash val="solid"/>
                  <a:round/>
                  <a:headEnd type="none" w="med" len="med"/>
                  <a:tailEnd type="none" w="med" len="med"/>
                </a:ln>
              </p:spPr>
              <p:txBody>
                <a:bodyPr wrap="none" anchor="ctr"/>
                <a:lstStyle/>
                <a:p>
                  <a:pPr eaLnBrk="0" hangingPunct="0"/>
                  <a:endParaRPr lang="fr-FR"/>
                </a:p>
              </p:txBody>
            </p:sp>
          </p:grpSp>
          <p:grpSp>
            <p:nvGrpSpPr>
              <p:cNvPr id="6" name="Group 948"/>
              <p:cNvGrpSpPr>
                <a:grpSpLocks/>
              </p:cNvGrpSpPr>
              <p:nvPr/>
            </p:nvGrpSpPr>
            <p:grpSpPr bwMode="auto">
              <a:xfrm>
                <a:off x="3648" y="2112"/>
                <a:ext cx="1680" cy="1632"/>
                <a:chOff x="3648" y="2112"/>
                <a:chExt cx="1680" cy="1632"/>
              </a:xfrm>
            </p:grpSpPr>
            <p:grpSp>
              <p:nvGrpSpPr>
                <p:cNvPr id="7" name="Group 949"/>
                <p:cNvGrpSpPr>
                  <a:grpSpLocks/>
                </p:cNvGrpSpPr>
                <p:nvPr/>
              </p:nvGrpSpPr>
              <p:grpSpPr bwMode="auto">
                <a:xfrm>
                  <a:off x="3648" y="2112"/>
                  <a:ext cx="1680" cy="1392"/>
                  <a:chOff x="3648" y="2112"/>
                  <a:chExt cx="1680" cy="1392"/>
                </a:xfrm>
              </p:grpSpPr>
              <p:sp>
                <p:nvSpPr>
                  <p:cNvPr id="2998" name="Line 90"/>
                  <p:cNvSpPr>
                    <a:spLocks noChangeShapeType="1"/>
                  </p:cNvSpPr>
                  <p:nvPr/>
                </p:nvSpPr>
                <p:spPr bwMode="auto">
                  <a:xfrm>
                    <a:off x="4176" y="2544"/>
                    <a:ext cx="0" cy="528"/>
                  </a:xfrm>
                  <a:prstGeom prst="line">
                    <a:avLst/>
                  </a:prstGeom>
                  <a:noFill/>
                  <a:ln w="9525" cap="flat" algn="ctr">
                    <a:solidFill>
                      <a:schemeClr val="tx2">
                        <a:lumMod val="75000"/>
                      </a:schemeClr>
                    </a:solidFill>
                    <a:prstDash val="solid"/>
                    <a:round/>
                    <a:headEnd type="none" w="med" len="med"/>
                    <a:tailEnd type="none" w="med" len="med"/>
                  </a:ln>
                </p:spPr>
                <p:txBody>
                  <a:bodyPr wrap="none" anchor="ctr"/>
                  <a:lstStyle/>
                  <a:p>
                    <a:pPr eaLnBrk="0" hangingPunct="0"/>
                    <a:endParaRPr lang="fr-FR"/>
                  </a:p>
                </p:txBody>
              </p:sp>
              <p:sp>
                <p:nvSpPr>
                  <p:cNvPr id="2999" name="Line 91"/>
                  <p:cNvSpPr>
                    <a:spLocks noChangeShapeType="1"/>
                  </p:cNvSpPr>
                  <p:nvPr/>
                </p:nvSpPr>
                <p:spPr bwMode="auto">
                  <a:xfrm>
                    <a:off x="5040" y="2592"/>
                    <a:ext cx="0" cy="432"/>
                  </a:xfrm>
                  <a:prstGeom prst="line">
                    <a:avLst/>
                  </a:prstGeom>
                  <a:noFill/>
                  <a:ln w="9525" cap="flat" algn="ctr">
                    <a:solidFill>
                      <a:schemeClr val="tx2">
                        <a:lumMod val="75000"/>
                      </a:schemeClr>
                    </a:solidFill>
                    <a:prstDash val="solid"/>
                    <a:round/>
                    <a:headEnd type="none" w="med" len="med"/>
                    <a:tailEnd type="none" w="med" len="med"/>
                  </a:ln>
                </p:spPr>
                <p:txBody>
                  <a:bodyPr wrap="none" anchor="ctr"/>
                  <a:lstStyle/>
                  <a:p>
                    <a:pPr eaLnBrk="0" hangingPunct="0"/>
                    <a:endParaRPr lang="fr-FR"/>
                  </a:p>
                </p:txBody>
              </p:sp>
              <p:sp>
                <p:nvSpPr>
                  <p:cNvPr id="3000" name="AutoShape 92"/>
                  <p:cNvSpPr>
                    <a:spLocks/>
                  </p:cNvSpPr>
                  <p:nvPr/>
                </p:nvSpPr>
                <p:spPr bwMode="auto">
                  <a:xfrm rot="5460000">
                    <a:off x="4344" y="2280"/>
                    <a:ext cx="240" cy="288"/>
                  </a:xfrm>
                  <a:custGeom>
                    <a:avLst/>
                    <a:gdLst/>
                    <a:ahLst/>
                    <a:cxnLst>
                      <a:cxn ang="0">
                        <a:pos x="21600" y="6079"/>
                      </a:cxn>
                      <a:cxn ang="0">
                        <a:pos x="15126" y="0"/>
                      </a:cxn>
                      <a:cxn ang="0">
                        <a:pos x="15126" y="2912"/>
                      </a:cxn>
                      <a:cxn ang="0">
                        <a:pos x="12427" y="2912"/>
                      </a:cxn>
                      <a:cxn ang="0">
                        <a:pos x="0" y="12158"/>
                      </a:cxn>
                      <a:cxn ang="0">
                        <a:pos x="0" y="21600"/>
                      </a:cxn>
                      <a:cxn ang="0">
                        <a:pos x="6474" y="21600"/>
                      </a:cxn>
                      <a:cxn ang="0">
                        <a:pos x="6474" y="12158"/>
                      </a:cxn>
                      <a:cxn ang="0">
                        <a:pos x="12427" y="9246"/>
                      </a:cxn>
                      <a:cxn ang="0">
                        <a:pos x="15126" y="9246"/>
                      </a:cxn>
                      <a:cxn ang="0">
                        <a:pos x="15126" y="12158"/>
                      </a:cxn>
                      <a:cxn ang="0">
                        <a:pos x="21600" y="6079"/>
                      </a:cxn>
                    </a:cxnLst>
                    <a:rect l="0" t="0" r="r" b="b"/>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solidFill>
                    <a:srgbClr val="3333CC"/>
                  </a:solidFill>
                  <a:ln w="9525" cap="flat" algn="ctr">
                    <a:solidFill>
                      <a:schemeClr val="tx2">
                        <a:lumMod val="75000"/>
                      </a:schemeClr>
                    </a:solidFill>
                    <a:prstDash val="solid"/>
                    <a:round/>
                    <a:headEnd type="none" w="med" len="med"/>
                    <a:tailEnd type="none" w="med" len="med"/>
                  </a:ln>
                </p:spPr>
                <p:txBody>
                  <a:bodyPr wrap="none" anchor="ctr"/>
                  <a:lstStyle/>
                  <a:p>
                    <a:pPr eaLnBrk="0" hangingPunct="0"/>
                    <a:endParaRPr lang="fr-FR"/>
                  </a:p>
                </p:txBody>
              </p:sp>
              <p:sp>
                <p:nvSpPr>
                  <p:cNvPr id="3001" name="AutoShape 93"/>
                  <p:cNvSpPr>
                    <a:spLocks/>
                  </p:cNvSpPr>
                  <p:nvPr/>
                </p:nvSpPr>
                <p:spPr bwMode="auto">
                  <a:xfrm rot="5460000">
                    <a:off x="5064" y="3240"/>
                    <a:ext cx="240" cy="288"/>
                  </a:xfrm>
                  <a:custGeom>
                    <a:avLst/>
                    <a:gdLst/>
                    <a:ahLst/>
                    <a:cxnLst>
                      <a:cxn ang="0">
                        <a:pos x="21600" y="6079"/>
                      </a:cxn>
                      <a:cxn ang="0">
                        <a:pos x="15126" y="0"/>
                      </a:cxn>
                      <a:cxn ang="0">
                        <a:pos x="15126" y="2912"/>
                      </a:cxn>
                      <a:cxn ang="0">
                        <a:pos x="12427" y="2912"/>
                      </a:cxn>
                      <a:cxn ang="0">
                        <a:pos x="0" y="12158"/>
                      </a:cxn>
                      <a:cxn ang="0">
                        <a:pos x="0" y="21600"/>
                      </a:cxn>
                      <a:cxn ang="0">
                        <a:pos x="6474" y="21600"/>
                      </a:cxn>
                      <a:cxn ang="0">
                        <a:pos x="6474" y="12158"/>
                      </a:cxn>
                      <a:cxn ang="0">
                        <a:pos x="12427" y="9246"/>
                      </a:cxn>
                      <a:cxn ang="0">
                        <a:pos x="15126" y="9246"/>
                      </a:cxn>
                      <a:cxn ang="0">
                        <a:pos x="15126" y="12158"/>
                      </a:cxn>
                      <a:cxn ang="0">
                        <a:pos x="21600" y="6079"/>
                      </a:cxn>
                    </a:cxnLst>
                    <a:rect l="0" t="0" r="r" b="b"/>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solidFill>
                    <a:srgbClr val="3333CC"/>
                  </a:solidFill>
                  <a:ln w="9525" cap="flat" algn="ctr">
                    <a:solidFill>
                      <a:schemeClr val="tx2">
                        <a:lumMod val="75000"/>
                      </a:schemeClr>
                    </a:solidFill>
                    <a:prstDash val="solid"/>
                    <a:round/>
                    <a:headEnd type="none" w="med" len="med"/>
                    <a:tailEnd type="none" w="med" len="med"/>
                  </a:ln>
                </p:spPr>
                <p:txBody>
                  <a:bodyPr wrap="none" anchor="ctr"/>
                  <a:lstStyle/>
                  <a:p>
                    <a:pPr eaLnBrk="0" hangingPunct="0"/>
                    <a:endParaRPr lang="fr-FR"/>
                  </a:p>
                </p:txBody>
              </p:sp>
              <p:sp>
                <p:nvSpPr>
                  <p:cNvPr id="3002" name="AutoShape 94"/>
                  <p:cNvSpPr>
                    <a:spLocks noChangeArrowheads="1"/>
                  </p:cNvSpPr>
                  <p:nvPr/>
                </p:nvSpPr>
                <p:spPr bwMode="auto">
                  <a:xfrm>
                    <a:off x="3648" y="2256"/>
                    <a:ext cx="288" cy="144"/>
                  </a:xfrm>
                  <a:prstGeom prst="rightArrow">
                    <a:avLst>
                      <a:gd name="adj1" fmla="val 50000"/>
                      <a:gd name="adj2" fmla="val 45944"/>
                    </a:avLst>
                  </a:prstGeom>
                  <a:solidFill>
                    <a:srgbClr val="3333CC"/>
                  </a:solidFill>
                  <a:ln w="9525" cap="flat" algn="ctr">
                    <a:solidFill>
                      <a:schemeClr val="tx2">
                        <a:lumMod val="75000"/>
                      </a:schemeClr>
                    </a:solidFill>
                    <a:prstDash val="solid"/>
                    <a:miter lim="800000"/>
                    <a:headEnd type="none" w="med" len="med"/>
                    <a:tailEnd type="none" w="med" len="med"/>
                  </a:ln>
                </p:spPr>
                <p:txBody>
                  <a:bodyPr wrap="none" anchor="ctr"/>
                  <a:lstStyle/>
                  <a:p>
                    <a:pPr eaLnBrk="0" hangingPunct="0"/>
                    <a:endParaRPr lang="en-US"/>
                  </a:p>
                </p:txBody>
              </p:sp>
              <p:grpSp>
                <p:nvGrpSpPr>
                  <p:cNvPr id="8" name="Group 955"/>
                  <p:cNvGrpSpPr>
                    <a:grpSpLocks/>
                  </p:cNvGrpSpPr>
                  <p:nvPr/>
                </p:nvGrpSpPr>
                <p:grpSpPr bwMode="auto">
                  <a:xfrm rot="-5340000">
                    <a:off x="3936" y="2112"/>
                    <a:ext cx="384" cy="384"/>
                    <a:chOff x="3216" y="2544"/>
                    <a:chExt cx="384" cy="384"/>
                  </a:xfrm>
                </p:grpSpPr>
                <p:grpSp>
                  <p:nvGrpSpPr>
                    <p:cNvPr id="9" name="Group 956"/>
                    <p:cNvGrpSpPr>
                      <a:grpSpLocks/>
                    </p:cNvGrpSpPr>
                    <p:nvPr/>
                  </p:nvGrpSpPr>
                  <p:grpSpPr bwMode="auto">
                    <a:xfrm>
                      <a:off x="3216" y="2544"/>
                      <a:ext cx="288" cy="384"/>
                      <a:chOff x="3216" y="2544"/>
                      <a:chExt cx="288" cy="384"/>
                    </a:xfrm>
                  </p:grpSpPr>
                  <p:sp>
                    <p:nvSpPr>
                      <p:cNvPr id="3005" name="AutoShape 97"/>
                      <p:cNvSpPr>
                        <a:spLocks noChangeArrowheads="1"/>
                      </p:cNvSpPr>
                      <p:nvPr/>
                    </p:nvSpPr>
                    <p:spPr bwMode="auto">
                      <a:xfrm>
                        <a:off x="3216" y="2736"/>
                        <a:ext cx="288" cy="192"/>
                      </a:xfrm>
                      <a:prstGeom prst="triangle">
                        <a:avLst>
                          <a:gd name="adj" fmla="val 50000"/>
                        </a:avLst>
                      </a:prstGeom>
                      <a:solidFill>
                        <a:srgbClr val="3333CC"/>
                      </a:solidFill>
                      <a:ln w="9525" cap="flat" algn="ctr">
                        <a:solidFill>
                          <a:schemeClr val="tx2">
                            <a:lumMod val="75000"/>
                          </a:schemeClr>
                        </a:solidFill>
                        <a:prstDash val="solid"/>
                        <a:miter lim="800000"/>
                        <a:headEnd type="none" w="med" len="med"/>
                        <a:tailEnd type="none" w="med" len="med"/>
                      </a:ln>
                    </p:spPr>
                    <p:txBody>
                      <a:bodyPr wrap="none" anchor="ctr"/>
                      <a:lstStyle/>
                      <a:p>
                        <a:pPr eaLnBrk="0" hangingPunct="0"/>
                        <a:endParaRPr lang="en-US"/>
                      </a:p>
                    </p:txBody>
                  </p:sp>
                  <p:sp>
                    <p:nvSpPr>
                      <p:cNvPr id="3006" name="AutoShape 98"/>
                      <p:cNvSpPr>
                        <a:spLocks noChangeArrowheads="1"/>
                      </p:cNvSpPr>
                      <p:nvPr/>
                    </p:nvSpPr>
                    <p:spPr bwMode="auto">
                      <a:xfrm rot="10800000">
                        <a:off x="3216" y="2544"/>
                        <a:ext cx="288" cy="192"/>
                      </a:xfrm>
                      <a:prstGeom prst="triangle">
                        <a:avLst>
                          <a:gd name="adj" fmla="val 50000"/>
                        </a:avLst>
                      </a:prstGeom>
                      <a:solidFill>
                        <a:srgbClr val="3333CC"/>
                      </a:solidFill>
                      <a:ln w="9525" cap="flat" algn="ctr">
                        <a:solidFill>
                          <a:schemeClr val="tx2">
                            <a:lumMod val="75000"/>
                          </a:schemeClr>
                        </a:solidFill>
                        <a:prstDash val="solid"/>
                        <a:miter lim="800000"/>
                        <a:headEnd type="none" w="med" len="med"/>
                        <a:tailEnd type="none" w="med" len="med"/>
                      </a:ln>
                    </p:spPr>
                    <p:txBody>
                      <a:bodyPr wrap="none" anchor="ctr"/>
                      <a:lstStyle/>
                      <a:p>
                        <a:pPr eaLnBrk="0" hangingPunct="0"/>
                        <a:endParaRPr lang="en-US"/>
                      </a:p>
                    </p:txBody>
                  </p:sp>
                </p:grpSp>
                <p:sp>
                  <p:nvSpPr>
                    <p:cNvPr id="3007" name="Line 99"/>
                    <p:cNvSpPr>
                      <a:spLocks noChangeShapeType="1"/>
                    </p:cNvSpPr>
                    <p:nvPr/>
                  </p:nvSpPr>
                  <p:spPr bwMode="auto">
                    <a:xfrm>
                      <a:off x="3360" y="2736"/>
                      <a:ext cx="240" cy="0"/>
                    </a:xfrm>
                    <a:prstGeom prst="line">
                      <a:avLst/>
                    </a:prstGeom>
                    <a:noFill/>
                    <a:ln w="38100" cap="flat" algn="ctr">
                      <a:solidFill>
                        <a:schemeClr val="tx2">
                          <a:lumMod val="75000"/>
                        </a:schemeClr>
                      </a:solidFill>
                      <a:prstDash val="solid"/>
                      <a:round/>
                      <a:headEnd type="none" w="med" len="med"/>
                      <a:tailEnd type="none" w="med" len="med"/>
                    </a:ln>
                  </p:spPr>
                  <p:txBody>
                    <a:bodyPr wrap="none" anchor="ctr"/>
                    <a:lstStyle/>
                    <a:p>
                      <a:pPr eaLnBrk="0" hangingPunct="0"/>
                      <a:endParaRPr lang="fr-FR"/>
                    </a:p>
                  </p:txBody>
                </p:sp>
                <p:sp>
                  <p:nvSpPr>
                    <p:cNvPr id="3008" name="Line 100"/>
                    <p:cNvSpPr>
                      <a:spLocks noChangeShapeType="1"/>
                    </p:cNvSpPr>
                    <p:nvPr/>
                  </p:nvSpPr>
                  <p:spPr bwMode="auto">
                    <a:xfrm>
                      <a:off x="3600" y="2544"/>
                      <a:ext cx="0" cy="384"/>
                    </a:xfrm>
                    <a:prstGeom prst="line">
                      <a:avLst/>
                    </a:prstGeom>
                    <a:noFill/>
                    <a:ln w="76200" cap="flat" algn="ctr">
                      <a:solidFill>
                        <a:schemeClr val="tx2">
                          <a:lumMod val="75000"/>
                        </a:schemeClr>
                      </a:solidFill>
                      <a:prstDash val="solid"/>
                      <a:round/>
                      <a:headEnd type="none" w="med" len="med"/>
                      <a:tailEnd type="none" w="med" len="med"/>
                    </a:ln>
                  </p:spPr>
                  <p:txBody>
                    <a:bodyPr wrap="none" anchor="ctr"/>
                    <a:lstStyle/>
                    <a:p>
                      <a:pPr eaLnBrk="0" hangingPunct="0"/>
                      <a:endParaRPr lang="fr-FR"/>
                    </a:p>
                  </p:txBody>
                </p:sp>
              </p:grpSp>
            </p:grpSp>
            <p:sp>
              <p:nvSpPr>
                <p:cNvPr id="3009" name="AutoShape 101"/>
                <p:cNvSpPr>
                  <a:spLocks noChangeArrowheads="1"/>
                </p:cNvSpPr>
                <p:nvPr/>
              </p:nvSpPr>
              <p:spPr bwMode="auto">
                <a:xfrm>
                  <a:off x="4416" y="3456"/>
                  <a:ext cx="144" cy="288"/>
                </a:xfrm>
                <a:prstGeom prst="downArrow">
                  <a:avLst>
                    <a:gd name="adj1" fmla="val 50000"/>
                    <a:gd name="adj2" fmla="val 54167"/>
                  </a:avLst>
                </a:prstGeom>
                <a:solidFill>
                  <a:srgbClr val="3333CC"/>
                </a:solidFill>
                <a:ln w="9525" cap="flat" algn="ctr">
                  <a:solidFill>
                    <a:schemeClr val="tx2">
                      <a:lumMod val="75000"/>
                    </a:schemeClr>
                  </a:solidFill>
                  <a:prstDash val="solid"/>
                  <a:miter lim="800000"/>
                  <a:headEnd type="none" w="med" len="med"/>
                  <a:tailEnd type="none" w="med" len="med"/>
                </a:ln>
              </p:spPr>
              <p:txBody>
                <a:bodyPr wrap="none" anchor="ctr"/>
                <a:lstStyle/>
                <a:p>
                  <a:pPr eaLnBrk="0" hangingPunct="0"/>
                  <a:endParaRPr lang="en-US"/>
                </a:p>
              </p:txBody>
            </p:sp>
          </p:grpSp>
        </p:grpSp>
      </p:grpSp>
      <p:sp>
        <p:nvSpPr>
          <p:cNvPr id="3011" name="Line 107"/>
          <p:cNvSpPr>
            <a:spLocks noChangeShapeType="1"/>
          </p:cNvSpPr>
          <p:nvPr/>
        </p:nvSpPr>
        <p:spPr bwMode="auto">
          <a:xfrm flipV="1">
            <a:off x="3052582" y="3371851"/>
            <a:ext cx="5562415" cy="1676400"/>
          </a:xfrm>
          <a:prstGeom prst="line">
            <a:avLst/>
          </a:prstGeom>
          <a:noFill/>
          <a:ln w="76200" cap="flat" algn="ctr">
            <a:solidFill>
              <a:schemeClr val="tx2">
                <a:lumMod val="75000"/>
              </a:schemeClr>
            </a:solidFill>
            <a:prstDash val="solid"/>
            <a:round/>
            <a:headEnd type="none" w="med" len="med"/>
            <a:tailEnd type="triangle" w="med" len="med"/>
          </a:ln>
        </p:spPr>
        <p:txBody>
          <a:bodyPr wrap="none" anchor="ctr"/>
          <a:lstStyle/>
          <a:p>
            <a:pPr eaLnBrk="0" hangingPunct="0"/>
            <a:endParaRPr lang="fr-FR"/>
          </a:p>
        </p:txBody>
      </p:sp>
      <p:graphicFrame>
        <p:nvGraphicFramePr>
          <p:cNvPr id="655363" name="Object 108"/>
          <p:cNvGraphicFramePr>
            <a:graphicFrameLocks noChangeAspect="1"/>
          </p:cNvGraphicFramePr>
          <p:nvPr/>
        </p:nvGraphicFramePr>
        <p:xfrm>
          <a:off x="1277816" y="4591051"/>
          <a:ext cx="1849376" cy="766763"/>
        </p:xfrm>
        <a:graphic>
          <a:graphicData uri="http://schemas.openxmlformats.org/presentationml/2006/ole">
            <mc:AlternateContent xmlns:mc="http://schemas.openxmlformats.org/markup-compatibility/2006">
              <mc:Choice xmlns:v="urn:schemas-microsoft-com:vml" Requires="v">
                <p:oleObj spid="_x0000_s3095" name="Équation" r:id="rId4" imgW="12966700" imgH="9398000" progId="Equation.3">
                  <p:embed/>
                </p:oleObj>
              </mc:Choice>
              <mc:Fallback>
                <p:oleObj name="Équation" r:id="rId4" imgW="12966700" imgH="9398000" progId="Equation.3">
                  <p:embed/>
                  <p:pic>
                    <p:nvPicPr>
                      <p:cNvPr id="0" name="Object 10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77816" y="4591051"/>
                        <a:ext cx="1849376" cy="766763"/>
                      </a:xfrm>
                      <a:prstGeom prst="rect">
                        <a:avLst/>
                      </a:prstGeom>
                      <a:noFill/>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11" name="Group 965"/>
          <p:cNvGrpSpPr>
            <a:grpSpLocks/>
          </p:cNvGrpSpPr>
          <p:nvPr/>
        </p:nvGrpSpPr>
        <p:grpSpPr bwMode="auto">
          <a:xfrm>
            <a:off x="845528" y="2949575"/>
            <a:ext cx="6409592" cy="2514600"/>
            <a:chOff x="282" y="2064"/>
            <a:chExt cx="4038" cy="1584"/>
          </a:xfrm>
        </p:grpSpPr>
        <p:sp>
          <p:nvSpPr>
            <p:cNvPr id="3014" name="Line 110"/>
            <p:cNvSpPr>
              <a:spLocks noChangeShapeType="1"/>
            </p:cNvSpPr>
            <p:nvPr/>
          </p:nvSpPr>
          <p:spPr bwMode="auto">
            <a:xfrm>
              <a:off x="2880" y="2304"/>
              <a:ext cx="1440" cy="1344"/>
            </a:xfrm>
            <a:prstGeom prst="line">
              <a:avLst/>
            </a:prstGeom>
            <a:noFill/>
            <a:ln w="76200" cap="flat" algn="ctr">
              <a:solidFill>
                <a:schemeClr val="tx2">
                  <a:lumMod val="75000"/>
                </a:schemeClr>
              </a:solidFill>
              <a:prstDash val="solid"/>
              <a:round/>
              <a:headEnd type="none" w="med" len="med"/>
              <a:tailEnd type="triangle" w="med" len="med"/>
            </a:ln>
          </p:spPr>
          <p:txBody>
            <a:bodyPr wrap="none" anchor="ctr"/>
            <a:lstStyle/>
            <a:p>
              <a:pPr eaLnBrk="0" hangingPunct="0"/>
              <a:endParaRPr lang="fr-FR"/>
            </a:p>
          </p:txBody>
        </p:sp>
        <p:graphicFrame>
          <p:nvGraphicFramePr>
            <p:cNvPr id="655362" name="Object 111"/>
            <p:cNvGraphicFramePr>
              <a:graphicFrameLocks noChangeAspect="1"/>
            </p:cNvGraphicFramePr>
            <p:nvPr/>
          </p:nvGraphicFramePr>
          <p:xfrm>
            <a:off x="282" y="2064"/>
            <a:ext cx="1830" cy="440"/>
          </p:xfrm>
          <a:graphic>
            <a:graphicData uri="http://schemas.openxmlformats.org/presentationml/2006/ole">
              <mc:AlternateContent xmlns:mc="http://schemas.openxmlformats.org/markup-compatibility/2006">
                <mc:Choice xmlns:v="urn:schemas-microsoft-com:vml" Requires="v">
                  <p:oleObj spid="_x0000_s3096" name="Équation" r:id="rId6" imgW="13449300" imgH="9461500" progId="Equation.3">
                    <p:embed/>
                  </p:oleObj>
                </mc:Choice>
                <mc:Fallback>
                  <p:oleObj name="Équation" r:id="rId6" imgW="13449300" imgH="9461500" progId="Equation.3">
                    <p:embed/>
                    <p:pic>
                      <p:nvPicPr>
                        <p:cNvPr id="0" name="Object 1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2" y="2064"/>
                          <a:ext cx="1830" cy="440"/>
                        </a:xfrm>
                        <a:prstGeom prst="rect">
                          <a:avLst/>
                        </a:prstGeom>
                        <a:noFill/>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016" name="Line 112"/>
            <p:cNvSpPr>
              <a:spLocks noChangeShapeType="1"/>
            </p:cNvSpPr>
            <p:nvPr/>
          </p:nvSpPr>
          <p:spPr bwMode="auto">
            <a:xfrm>
              <a:off x="2208" y="2304"/>
              <a:ext cx="672" cy="0"/>
            </a:xfrm>
            <a:prstGeom prst="line">
              <a:avLst/>
            </a:prstGeom>
            <a:noFill/>
            <a:ln w="76200" cap="flat" algn="ctr">
              <a:solidFill>
                <a:schemeClr val="tx2">
                  <a:lumMod val="75000"/>
                </a:schemeClr>
              </a:solidFill>
              <a:prstDash val="solid"/>
              <a:round/>
              <a:headEnd type="none" w="sm" len="sm"/>
              <a:tailEnd type="none" w="sm" len="sm"/>
            </a:ln>
          </p:spPr>
          <p:txBody>
            <a:bodyPr lIns="90000" tIns="46800" rIns="90000" bIns="46800" anchor="ctr"/>
            <a:lstStyle/>
            <a:p>
              <a:pPr eaLnBrk="0" hangingPunct="0"/>
              <a:endParaRPr lang="fr-FR"/>
            </a:p>
          </p:txBody>
        </p:sp>
      </p:grpSp>
      <p:sp>
        <p:nvSpPr>
          <p:cNvPr id="3017" name="Flèche droite 3"/>
          <p:cNvSpPr>
            <a:spLocks noChangeArrowheads="1"/>
          </p:cNvSpPr>
          <p:nvPr/>
        </p:nvSpPr>
        <p:spPr bwMode="auto">
          <a:xfrm>
            <a:off x="5144966" y="2165351"/>
            <a:ext cx="611065" cy="733425"/>
          </a:xfrm>
          <a:prstGeom prst="rightArrow">
            <a:avLst>
              <a:gd name="adj1" fmla="val 50000"/>
              <a:gd name="adj2" fmla="val 49769"/>
            </a:avLst>
          </a:prstGeom>
          <a:noFill/>
          <a:ln w="9525" cap="flat" algn="ctr">
            <a:noFill/>
            <a:prstDash val="solid"/>
            <a:round/>
            <a:headEnd type="none" w="med" len="med"/>
            <a:tailEnd type="none" w="med" len="med"/>
          </a:ln>
          <a:effectLst/>
        </p:spPr>
        <p:txBody>
          <a:bodyPr/>
          <a:lstStyle/>
          <a:p>
            <a:pPr eaLnBrk="0" hangingPunct="0">
              <a:buSzPct val="100000"/>
            </a:pPr>
            <a:endParaRPr lang="fr-FR"/>
          </a:p>
        </p:txBody>
      </p:sp>
      <p:grpSp>
        <p:nvGrpSpPr>
          <p:cNvPr id="13" name="Group 971"/>
          <p:cNvGrpSpPr>
            <a:grpSpLocks/>
          </p:cNvGrpSpPr>
          <p:nvPr/>
        </p:nvGrpSpPr>
        <p:grpSpPr bwMode="auto">
          <a:xfrm>
            <a:off x="537796" y="1098550"/>
            <a:ext cx="7143750" cy="894738"/>
            <a:chOff x="582613" y="1099343"/>
            <a:chExt cx="7738665" cy="894557"/>
          </a:xfrm>
        </p:grpSpPr>
        <p:grpSp>
          <p:nvGrpSpPr>
            <p:cNvPr id="14" name="Group 972"/>
            <p:cNvGrpSpPr>
              <a:grpSpLocks/>
            </p:cNvGrpSpPr>
            <p:nvPr/>
          </p:nvGrpSpPr>
          <p:grpSpPr bwMode="auto">
            <a:xfrm>
              <a:off x="582613" y="1099343"/>
              <a:ext cx="7738665" cy="894557"/>
              <a:chOff x="582613" y="1099343"/>
              <a:chExt cx="7738665" cy="894557"/>
            </a:xfrm>
          </p:grpSpPr>
          <p:sp>
            <p:nvSpPr>
              <p:cNvPr id="3021" name="Text Box 102"/>
              <p:cNvSpPr>
                <a:spLocks noChangeArrowheads="1"/>
              </p:cNvSpPr>
              <p:nvPr/>
            </p:nvSpPr>
            <p:spPr bwMode="auto">
              <a:xfrm>
                <a:off x="582613" y="1163638"/>
                <a:ext cx="5448300" cy="830262"/>
              </a:xfrm>
              <a:prstGeom prst="rect">
                <a:avLst/>
              </a:prstGeom>
              <a:noFill/>
              <a:ln w="9525" cap="flat" algn="ctr">
                <a:noFill/>
                <a:prstDash val="solid"/>
                <a:miter lim="1000000"/>
                <a:headEnd type="none" w="med" len="med"/>
                <a:tailEnd type="none" w="med" len="med"/>
              </a:ln>
              <a:effectLst/>
            </p:spPr>
            <p:txBody>
              <a:bodyPr/>
              <a:lstStyle/>
              <a:p>
                <a:pPr eaLnBrk="0" hangingPunct="0">
                  <a:spcBef>
                    <a:spcPct val="0"/>
                  </a:spcBef>
                </a:pPr>
                <a:r>
                  <a:rPr lang="fr-FR" sz="2400" b="1" dirty="0">
                    <a:solidFill>
                      <a:srgbClr val="3333CC"/>
                    </a:solidFill>
                    <a:latin typeface="Arial" charset="0"/>
                  </a:rPr>
                  <a:t>Faute  Actionneur : vanne d’entrée bloquée </a:t>
                </a:r>
                <a:endParaRPr lang="fr-FR" sz="2000" dirty="0">
                  <a:solidFill>
                    <a:srgbClr val="000000"/>
                  </a:solidFill>
                  <a:latin typeface="Arial" charset="0"/>
                </a:endParaRPr>
              </a:p>
            </p:txBody>
          </p:sp>
          <p:graphicFrame>
            <p:nvGraphicFramePr>
              <p:cNvPr id="655361" name="Object 105"/>
              <p:cNvGraphicFramePr>
                <a:graphicFrameLocks noChangeAspect="1"/>
              </p:cNvGraphicFramePr>
              <p:nvPr/>
            </p:nvGraphicFramePr>
            <p:xfrm>
              <a:off x="5905103" y="1099343"/>
              <a:ext cx="2416175" cy="815975"/>
            </p:xfrm>
            <a:graphic>
              <a:graphicData uri="http://schemas.openxmlformats.org/presentationml/2006/ole">
                <mc:AlternateContent xmlns:mc="http://schemas.openxmlformats.org/markup-compatibility/2006">
                  <mc:Choice xmlns:v="urn:schemas-microsoft-com:vml" Requires="v">
                    <p:oleObj spid="_x0000_s3097" name="Équation" r:id="rId8" imgW="13639800" imgH="9461500" progId="Equation.3">
                      <p:embed/>
                    </p:oleObj>
                  </mc:Choice>
                  <mc:Fallback>
                    <p:oleObj name="Équation" r:id="rId8" imgW="13639800" imgH="9461500" progId="Equation.3">
                      <p:embed/>
                      <p:pic>
                        <p:nvPicPr>
                          <p:cNvPr id="0" name="Object 10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05103" y="1099343"/>
                            <a:ext cx="2416175" cy="815975"/>
                          </a:xfrm>
                          <a:prstGeom prst="rect">
                            <a:avLst/>
                          </a:prstGeom>
                          <a:noFill/>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
          <p:nvSpPr>
            <p:cNvPr id="3023" name="Flèche droite 4"/>
            <p:cNvSpPr>
              <a:spLocks noChangeArrowheads="1"/>
            </p:cNvSpPr>
            <p:nvPr/>
          </p:nvSpPr>
          <p:spPr bwMode="auto">
            <a:xfrm>
              <a:off x="5188744" y="1350169"/>
              <a:ext cx="384969" cy="314325"/>
            </a:xfrm>
            <a:prstGeom prst="rightArrow">
              <a:avLst>
                <a:gd name="adj1" fmla="val 50000"/>
                <a:gd name="adj2" fmla="val 49767"/>
              </a:avLst>
            </a:prstGeom>
            <a:solidFill>
              <a:srgbClr val="002060"/>
            </a:solidFill>
            <a:ln w="9525" cap="flat" algn="ctr">
              <a:noFill/>
              <a:prstDash val="solid"/>
              <a:round/>
              <a:headEnd type="none" w="med" len="med"/>
              <a:tailEnd type="none" w="med" len="med"/>
            </a:ln>
            <a:effectLst/>
          </p:spPr>
          <p:txBody>
            <a:bodyPr/>
            <a:lstStyle/>
            <a:p>
              <a:pPr eaLnBrk="0" hangingPunct="0">
                <a:buSzPct val="100000"/>
              </a:pPr>
              <a:endParaRPr lang="fr-FR"/>
            </a:p>
          </p:txBody>
        </p:sp>
      </p:grpSp>
      <p:sp>
        <p:nvSpPr>
          <p:cNvPr id="3024" name="Flèche droite 42"/>
          <p:cNvSpPr>
            <a:spLocks noChangeArrowheads="1"/>
          </p:cNvSpPr>
          <p:nvPr/>
        </p:nvSpPr>
        <p:spPr bwMode="auto">
          <a:xfrm rot="3420000">
            <a:off x="6233693" y="2280067"/>
            <a:ext cx="1044071" cy="139371"/>
          </a:xfrm>
          <a:prstGeom prst="rightArrow">
            <a:avLst>
              <a:gd name="adj1" fmla="val 50000"/>
              <a:gd name="adj2" fmla="val 49774"/>
            </a:avLst>
          </a:prstGeom>
          <a:solidFill>
            <a:srgbClr val="002060"/>
          </a:solidFill>
          <a:ln w="9525" cap="flat" algn="ctr">
            <a:solidFill>
              <a:srgbClr val="002060"/>
            </a:solidFill>
            <a:prstDash val="solid"/>
            <a:round/>
            <a:headEnd type="none" w="med" len="med"/>
            <a:tailEnd type="none" w="med" len="med"/>
          </a:ln>
          <a:effectLst/>
        </p:spPr>
        <p:txBody>
          <a:bodyPr/>
          <a:lstStyle/>
          <a:p>
            <a:pPr eaLnBrk="0" hangingPunct="0">
              <a:buSzPct val="100000"/>
            </a:pPr>
            <a:endParaRPr lang="fr-F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8" fill="hold" nodeType="clickEffec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indefinite"/>
                            </p:stCondLst>
                          </p:cTn>
                        </p:par>
                      </p:childTnLst>
                    </p:cTn>
                  </p:par>
                  <p:par>
                    <p:cTn id="11" fill="hold" nodeType="clickPar">
                      <p:stCondLst>
                        <p:cond delay="indefinite"/>
                      </p:stCondLst>
                      <p:childTnLst>
                        <p:par>
                          <p:cTn id="12" fill="hold" nodeType="withGroup">
                            <p:stCondLst>
                              <p:cond delay="indefinite"/>
                            </p:stCondLst>
                          </p:cTn>
                        </p:par>
                      </p:childTnLst>
                    </p:cTn>
                  </p:par>
                  <p:par>
                    <p:cTn id="13" fill="hold" nodeType="clickPar">
                      <p:stCondLst>
                        <p:cond delay="indefinite"/>
                      </p:stCondLst>
                      <p:childTnLst>
                        <p:par>
                          <p:cTn id="14" fill="hold" nodeType="withGroup">
                            <p:stCondLst>
                              <p:cond delay="indefinite"/>
                            </p:stCondLst>
                          </p:cTn>
                        </p:par>
                      </p:childTnLst>
                    </p:cTn>
                  </p:par>
                  <p:par>
                    <p:cTn id="15" fill="hold">
                      <p:stCondLst>
                        <p:cond delay="indefinite"/>
                      </p:stCondLst>
                      <p:childTnLst>
                        <p:par>
                          <p:cTn id="16" fill="hold" nodeType="afterGroup">
                            <p:stCondLst>
                              <p:cond delay="0"/>
                            </p:stCondLst>
                            <p:childTnLst>
                              <p:par>
                                <p:cTn id="17" presetID="22" presetClass="entr" presetSubtype="8" fill="hold" grpId="1" nodeType="clickEffect">
                                  <p:stCondLst>
                                    <p:cond delay="0"/>
                                  </p:stCondLst>
                                  <p:childTnLst>
                                    <p:set>
                                      <p:cBhvr>
                                        <p:cTn id="18" dur="1" fill="hold">
                                          <p:stCondLst>
                                            <p:cond delay="0"/>
                                          </p:stCondLst>
                                        </p:cTn>
                                        <p:tgtEl>
                                          <p:spTgt spid="2985">
                                            <p:bg/>
                                          </p:spTgt>
                                        </p:tgtEl>
                                        <p:attrNameLst>
                                          <p:attrName>style.visibility</p:attrName>
                                        </p:attrNameLst>
                                      </p:cBhvr>
                                      <p:to>
                                        <p:strVal val="visible"/>
                                      </p:to>
                                    </p:set>
                                    <p:animEffect transition="in" filter="wipe(left)">
                                      <p:cBhvr>
                                        <p:cTn id="19" dur="500"/>
                                        <p:tgtEl>
                                          <p:spTgt spid="2985">
                                            <p:bg/>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1" nodeType="clickEffect">
                                  <p:stCondLst>
                                    <p:cond delay="0"/>
                                  </p:stCondLst>
                                  <p:childTnLst>
                                    <p:set>
                                      <p:cBhvr>
                                        <p:cTn id="23" dur="1" fill="hold">
                                          <p:stCondLst>
                                            <p:cond delay="0"/>
                                          </p:stCondLst>
                                        </p:cTn>
                                        <p:tgtEl>
                                          <p:spTgt spid="2985">
                                            <p:txEl>
                                              <p:pRg st="0" end="0"/>
                                            </p:txEl>
                                          </p:spTgt>
                                        </p:tgtEl>
                                        <p:attrNameLst>
                                          <p:attrName>style.visibility</p:attrName>
                                        </p:attrNameLst>
                                      </p:cBhvr>
                                      <p:to>
                                        <p:strVal val="visible"/>
                                      </p:to>
                                    </p:set>
                                    <p:animEffect transition="in" filter="wipe(left)">
                                      <p:cBhvr>
                                        <p:cTn id="24" dur="500"/>
                                        <p:tgtEl>
                                          <p:spTgt spid="2985">
                                            <p:txEl>
                                              <p:pRg st="0" end="0"/>
                                            </p:txEl>
                                          </p:spTgt>
                                        </p:tgtEl>
                                      </p:cBhvr>
                                    </p:animEffect>
                                  </p:childTnLst>
                                </p:cTn>
                              </p:par>
                              <p:par>
                                <p:cTn id="25" presetID="2" presetClass="entr" presetSubtype="8"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additive="base">
                                        <p:cTn id="27" dur="500" fill="hold"/>
                                        <p:tgtEl>
                                          <p:spTgt spid="11"/>
                                        </p:tgtEl>
                                        <p:attrNameLst>
                                          <p:attrName>ppt_x</p:attrName>
                                        </p:attrNameLst>
                                      </p:cBhvr>
                                      <p:tavLst>
                                        <p:tav tm="0">
                                          <p:val>
                                            <p:strVal val="0-#ppt_w/2"/>
                                          </p:val>
                                        </p:tav>
                                        <p:tav tm="100000">
                                          <p:val>
                                            <p:strVal val="#ppt_x"/>
                                          </p:val>
                                        </p:tav>
                                      </p:tavLst>
                                    </p:anim>
                                    <p:anim calcmode="lin" valueType="num">
                                      <p:cBhvr additive="base">
                                        <p:cTn id="28"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indefinite"/>
                            </p:stCondLst>
                          </p:cTn>
                        </p:par>
                      </p:childTnLst>
                    </p:cTn>
                  </p:par>
                  <p:par>
                    <p:cTn id="31" fill="hold">
                      <p:stCondLst>
                        <p:cond delay="indefinite"/>
                      </p:stCondLst>
                      <p:childTnLst>
                        <p:par>
                          <p:cTn id="32" fill="hold">
                            <p:stCondLst>
                              <p:cond delay="0"/>
                            </p:stCondLst>
                            <p:childTnLst>
                              <p:par>
                                <p:cTn id="33" presetID="2" presetClass="entr" presetSubtype="8" fill="hold" nodeType="clickEffect">
                                  <p:childTnLst>
                                    <p:set>
                                      <p:cBhvr>
                                        <p:cTn id="34" dur="1" fill="hold">
                                          <p:stCondLst>
                                            <p:cond delay="0"/>
                                          </p:stCondLst>
                                        </p:cTn>
                                        <p:tgtEl>
                                          <p:spTgt spid="2986"/>
                                        </p:tgtEl>
                                        <p:attrNameLst>
                                          <p:attrName>style.visibility</p:attrName>
                                        </p:attrNameLst>
                                      </p:cBhvr>
                                      <p:to>
                                        <p:strVal val="visible"/>
                                      </p:to>
                                    </p:set>
                                    <p:anim calcmode="lin" valueType="num">
                                      <p:cBhvr additive="base">
                                        <p:cTn id="35" dur="500" fill="hold"/>
                                        <p:tgtEl>
                                          <p:spTgt spid="2986"/>
                                        </p:tgtEl>
                                        <p:attrNameLst>
                                          <p:attrName>ppt_x</p:attrName>
                                        </p:attrNameLst>
                                      </p:cBhvr>
                                      <p:tavLst>
                                        <p:tav tm="0">
                                          <p:val>
                                            <p:strVal val="0-#ppt_w/2"/>
                                          </p:val>
                                        </p:tav>
                                        <p:tav tm="100000">
                                          <p:val>
                                            <p:strVal val="#ppt_x"/>
                                          </p:val>
                                        </p:tav>
                                      </p:tavLst>
                                    </p:anim>
                                    <p:anim calcmode="lin" valueType="num">
                                      <p:cBhvr additive="base">
                                        <p:cTn id="36" dur="500" fill="hold"/>
                                        <p:tgtEl>
                                          <p:spTgt spid="2986"/>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nodeType="clickEffect">
                                  <p:stCondLst>
                                    <p:cond delay="0"/>
                                  </p:stCondLst>
                                  <p:childTnLst>
                                    <p:set>
                                      <p:cBhvr>
                                        <p:cTn id="40" dur="1" fill="hold">
                                          <p:stCondLst>
                                            <p:cond delay="0"/>
                                          </p:stCondLst>
                                        </p:cTn>
                                        <p:tgtEl>
                                          <p:spTgt spid="655363"/>
                                        </p:tgtEl>
                                        <p:attrNameLst>
                                          <p:attrName>style.visibility</p:attrName>
                                        </p:attrNameLst>
                                      </p:cBhvr>
                                      <p:to>
                                        <p:strVal val="visible"/>
                                      </p:to>
                                    </p:set>
                                    <p:animEffect transition="in" filter="wipe(down)">
                                      <p:cBhvr>
                                        <p:cTn id="41" dur="500"/>
                                        <p:tgtEl>
                                          <p:spTgt spid="655363"/>
                                        </p:tgtEl>
                                      </p:cBhvr>
                                    </p:animEffect>
                                  </p:childTnLst>
                                </p:cTn>
                              </p:par>
                              <p:par>
                                <p:cTn id="42" presetID="22" presetClass="entr" presetSubtype="4" fill="hold" grpId="0" nodeType="withEffect">
                                  <p:stCondLst>
                                    <p:cond delay="0"/>
                                  </p:stCondLst>
                                  <p:childTnLst>
                                    <p:set>
                                      <p:cBhvr>
                                        <p:cTn id="43" dur="1" fill="hold">
                                          <p:stCondLst>
                                            <p:cond delay="0"/>
                                          </p:stCondLst>
                                        </p:cTn>
                                        <p:tgtEl>
                                          <p:spTgt spid="3011"/>
                                        </p:tgtEl>
                                        <p:attrNameLst>
                                          <p:attrName>style.visibility</p:attrName>
                                        </p:attrNameLst>
                                      </p:cBhvr>
                                      <p:to>
                                        <p:strVal val="visible"/>
                                      </p:to>
                                    </p:set>
                                    <p:animEffect transition="in" filter="wipe(down)">
                                      <p:cBhvr>
                                        <p:cTn id="44" dur="500"/>
                                        <p:tgtEl>
                                          <p:spTgt spid="30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85" grpId="0" build="p" animBg="1"/>
      <p:bldP spid="2985" grpId="1" build="p" animBg="1"/>
      <p:bldP spid="2986" grpId="0" animBg="1"/>
      <p:bldP spid="301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Espace réservé de la date 30"/>
          <p:cNvSpPr>
            <a:spLocks noGrp="1"/>
          </p:cNvSpPr>
          <p:nvPr>
            <p:ph type="dt" sz="half" idx="10"/>
          </p:nvPr>
        </p:nvSpPr>
        <p:spPr/>
        <p:txBody>
          <a:bodyPr/>
          <a:lstStyle/>
          <a:p>
            <a:fld id="{2D5C16C1-ACF7-4452-A7A4-765FE171B061}" type="datetime1">
              <a:rPr lang="fr-FR" smtClean="0"/>
              <a:pPr/>
              <a:t>03/10/2022</a:t>
            </a:fld>
            <a:endParaRPr lang="fr-FR"/>
          </a:p>
        </p:txBody>
      </p:sp>
      <p:sp>
        <p:nvSpPr>
          <p:cNvPr id="33" name="Espace réservé du pied de page 32"/>
          <p:cNvSpPr>
            <a:spLocks noGrp="1"/>
          </p:cNvSpPr>
          <p:nvPr>
            <p:ph type="ftr" sz="quarter" idx="11"/>
          </p:nvPr>
        </p:nvSpPr>
        <p:spPr/>
        <p:txBody>
          <a:bodyPr/>
          <a:lstStyle/>
          <a:p>
            <a:r>
              <a:rPr lang="fr-FR"/>
              <a:t>Chapitre2: méthodes de diagnostic (vue générale)</a:t>
            </a:r>
          </a:p>
        </p:txBody>
      </p:sp>
      <p:sp>
        <p:nvSpPr>
          <p:cNvPr id="32" name="Espace réservé du numéro de diapositive 31"/>
          <p:cNvSpPr>
            <a:spLocks noGrp="1"/>
          </p:cNvSpPr>
          <p:nvPr>
            <p:ph type="sldNum" sz="quarter" idx="12"/>
          </p:nvPr>
        </p:nvSpPr>
        <p:spPr/>
        <p:txBody>
          <a:bodyPr/>
          <a:lstStyle/>
          <a:p>
            <a:fld id="{6CE372B2-2FDD-4192-B226-1F758AD55DDD}" type="slidenum">
              <a:rPr lang="fr-FR" smtClean="0"/>
              <a:pPr/>
              <a:t>2</a:t>
            </a:fld>
            <a:endParaRPr lang="fr-FR"/>
          </a:p>
        </p:txBody>
      </p:sp>
      <p:sp>
        <p:nvSpPr>
          <p:cNvPr id="2455" name="Rectangle 2"/>
          <p:cNvSpPr>
            <a:spLocks noGrp="1" noChangeArrowheads="1"/>
          </p:cNvSpPr>
          <p:nvPr>
            <p:ph type="title" idx="4294967295"/>
          </p:nvPr>
        </p:nvSpPr>
        <p:spPr>
          <a:xfrm>
            <a:off x="1357313" y="119063"/>
            <a:ext cx="7786687" cy="554037"/>
          </a:xfrm>
          <a:ln/>
        </p:spPr>
        <p:txBody>
          <a:bodyPr>
            <a:noAutofit/>
          </a:bodyPr>
          <a:lstStyle/>
          <a:p>
            <a:r>
              <a:rPr lang="fr-FR" sz="3600" b="1" dirty="0"/>
              <a:t>METHODES de  DIAGNOSTIQUE </a:t>
            </a:r>
          </a:p>
        </p:txBody>
      </p:sp>
      <p:sp>
        <p:nvSpPr>
          <p:cNvPr id="2456" name="Text Box 3"/>
          <p:cNvSpPr>
            <a:spLocks noChangeArrowheads="1"/>
          </p:cNvSpPr>
          <p:nvPr/>
        </p:nvSpPr>
        <p:spPr bwMode="auto">
          <a:xfrm>
            <a:off x="1005254" y="1012826"/>
            <a:ext cx="5306158" cy="531813"/>
          </a:xfrm>
          <a:prstGeom prst="rect">
            <a:avLst/>
          </a:prstGeom>
          <a:solidFill>
            <a:srgbClr val="FFFF00"/>
          </a:solidFill>
          <a:ln w="12700" cap="flat" algn="ctr">
            <a:solidFill>
              <a:srgbClr val="FDBC03"/>
            </a:solidFill>
            <a:prstDash val="solid"/>
            <a:miter lim="800000"/>
            <a:headEnd type="none" w="sm" len="sm"/>
            <a:tailEnd type="none" w="sm" len="sm"/>
          </a:ln>
          <a:effectLst>
            <a:outerShdw dist="107763" dir="18900000" algn="ctr" rotWithShape="0">
              <a:schemeClr val="bg2"/>
            </a:outerShdw>
          </a:effectLst>
        </p:spPr>
        <p:txBody>
          <a:bodyPr/>
          <a:lstStyle/>
          <a:p>
            <a:pPr algn="ctr" eaLnBrk="0" hangingPunct="0">
              <a:spcBef>
                <a:spcPct val="0"/>
              </a:spcBef>
            </a:pPr>
            <a:r>
              <a:rPr lang="en-US" sz="2800" b="1" dirty="0">
                <a:solidFill>
                  <a:srgbClr val="002060"/>
                </a:solidFill>
              </a:rPr>
              <a:t>ALGORITMES </a:t>
            </a:r>
          </a:p>
        </p:txBody>
      </p:sp>
      <p:grpSp>
        <p:nvGrpSpPr>
          <p:cNvPr id="2" name="Group 409"/>
          <p:cNvGrpSpPr>
            <a:grpSpLocks/>
          </p:cNvGrpSpPr>
          <p:nvPr/>
        </p:nvGrpSpPr>
        <p:grpSpPr bwMode="auto">
          <a:xfrm>
            <a:off x="619859" y="1555750"/>
            <a:ext cx="2165863" cy="1239838"/>
            <a:chOff x="390" y="1280"/>
            <a:chExt cx="1365" cy="781"/>
          </a:xfrm>
        </p:grpSpPr>
        <p:sp>
          <p:nvSpPr>
            <p:cNvPr id="2458" name="Text Box 5"/>
            <p:cNvSpPr>
              <a:spLocks noChangeArrowheads="1"/>
            </p:cNvSpPr>
            <p:nvPr/>
          </p:nvSpPr>
          <p:spPr bwMode="auto">
            <a:xfrm>
              <a:off x="390" y="1770"/>
              <a:ext cx="1365" cy="291"/>
            </a:xfrm>
            <a:prstGeom prst="rect">
              <a:avLst/>
            </a:prstGeom>
            <a:solidFill>
              <a:srgbClr val="CCFFFF"/>
            </a:solidFill>
            <a:ln w="12700" cap="flat" algn="ctr">
              <a:solidFill>
                <a:srgbClr val="FF0000"/>
              </a:solidFill>
              <a:prstDash val="solid"/>
              <a:miter lim="800000"/>
              <a:headEnd type="none" w="sm" len="sm"/>
              <a:tailEnd type="none" w="sm" len="sm"/>
            </a:ln>
          </p:spPr>
          <p:txBody>
            <a:bodyPr wrap="none"/>
            <a:lstStyle/>
            <a:p>
              <a:pPr eaLnBrk="0" hangingPunct="0">
                <a:spcBef>
                  <a:spcPct val="0"/>
                </a:spcBef>
              </a:pPr>
              <a:r>
                <a:rPr lang="en-US" sz="2400" dirty="0">
                  <a:solidFill>
                    <a:srgbClr val="002060"/>
                  </a:solidFill>
                </a:rPr>
                <a:t>Sans </a:t>
              </a:r>
              <a:r>
                <a:rPr lang="en-US" sz="2400" dirty="0" err="1">
                  <a:solidFill>
                    <a:srgbClr val="002060"/>
                  </a:solidFill>
                </a:rPr>
                <a:t>modèles</a:t>
              </a:r>
              <a:endParaRPr lang="en-US" sz="2400" dirty="0">
                <a:solidFill>
                  <a:srgbClr val="002060"/>
                </a:solidFill>
              </a:endParaRPr>
            </a:p>
          </p:txBody>
        </p:sp>
        <p:sp>
          <p:nvSpPr>
            <p:cNvPr id="2459" name="AutoShape 6"/>
            <p:cNvSpPr>
              <a:spLocks noChangeArrowheads="1"/>
            </p:cNvSpPr>
            <p:nvPr/>
          </p:nvSpPr>
          <p:spPr bwMode="auto">
            <a:xfrm>
              <a:off x="928" y="1280"/>
              <a:ext cx="216" cy="464"/>
            </a:xfrm>
            <a:prstGeom prst="downArrow">
              <a:avLst>
                <a:gd name="adj1" fmla="val 50000"/>
                <a:gd name="adj2" fmla="val 58159"/>
              </a:avLst>
            </a:prstGeom>
            <a:solidFill>
              <a:srgbClr val="002060"/>
            </a:solidFill>
            <a:ln w="12700" cap="flat" algn="ctr">
              <a:solidFill>
                <a:srgbClr val="EAE8E2"/>
              </a:solidFill>
              <a:prstDash val="solid"/>
              <a:miter lim="800000"/>
              <a:headEnd type="none" w="sm" len="sm"/>
              <a:tailEnd type="none" w="sm" len="sm"/>
            </a:ln>
          </p:spPr>
          <p:txBody>
            <a:bodyPr wrap="none" anchor="ctr"/>
            <a:lstStyle/>
            <a:p>
              <a:pPr eaLnBrk="0" hangingPunct="0"/>
              <a:endParaRPr lang="en-US">
                <a:solidFill>
                  <a:srgbClr val="002060"/>
                </a:solidFill>
              </a:endParaRPr>
            </a:p>
          </p:txBody>
        </p:sp>
      </p:grpSp>
      <p:grpSp>
        <p:nvGrpSpPr>
          <p:cNvPr id="3" name="Group 412"/>
          <p:cNvGrpSpPr>
            <a:grpSpLocks/>
          </p:cNvGrpSpPr>
          <p:nvPr/>
        </p:nvGrpSpPr>
        <p:grpSpPr bwMode="auto">
          <a:xfrm>
            <a:off x="4378570" y="1555750"/>
            <a:ext cx="2837237" cy="1125538"/>
            <a:chOff x="2758" y="1280"/>
            <a:chExt cx="1571" cy="709"/>
          </a:xfrm>
        </p:grpSpPr>
        <p:sp>
          <p:nvSpPr>
            <p:cNvPr id="2461" name="Text Box 8"/>
            <p:cNvSpPr>
              <a:spLocks noChangeArrowheads="1"/>
            </p:cNvSpPr>
            <p:nvPr/>
          </p:nvSpPr>
          <p:spPr bwMode="auto">
            <a:xfrm>
              <a:off x="2758" y="1698"/>
              <a:ext cx="1571" cy="291"/>
            </a:xfrm>
            <a:prstGeom prst="rect">
              <a:avLst/>
            </a:prstGeom>
            <a:solidFill>
              <a:srgbClr val="CCFFFF"/>
            </a:solidFill>
            <a:ln w="12700" cap="flat" algn="ctr">
              <a:solidFill>
                <a:srgbClr val="FF0000"/>
              </a:solidFill>
              <a:prstDash val="solid"/>
              <a:miter lim="800000"/>
              <a:headEnd type="none" w="sm" len="sm"/>
              <a:tailEnd type="none" w="sm" len="sm"/>
            </a:ln>
          </p:spPr>
          <p:txBody>
            <a:bodyPr wrap="none"/>
            <a:lstStyle/>
            <a:p>
              <a:pPr eaLnBrk="0" hangingPunct="0">
                <a:spcBef>
                  <a:spcPct val="0"/>
                </a:spcBef>
              </a:pPr>
              <a:r>
                <a:rPr lang="en-US" sz="2400" dirty="0">
                  <a:solidFill>
                    <a:srgbClr val="002060"/>
                  </a:solidFill>
                </a:rPr>
                <a:t>À base de </a:t>
              </a:r>
              <a:r>
                <a:rPr lang="en-US" sz="2400" dirty="0" err="1">
                  <a:solidFill>
                    <a:srgbClr val="002060"/>
                  </a:solidFill>
                </a:rPr>
                <a:t>modèles</a:t>
              </a:r>
              <a:endParaRPr lang="en-US" sz="2400" dirty="0">
                <a:solidFill>
                  <a:srgbClr val="002060"/>
                </a:solidFill>
              </a:endParaRPr>
            </a:p>
          </p:txBody>
        </p:sp>
        <p:sp>
          <p:nvSpPr>
            <p:cNvPr id="2462" name="AutoShape 9"/>
            <p:cNvSpPr>
              <a:spLocks noChangeArrowheads="1"/>
            </p:cNvSpPr>
            <p:nvPr/>
          </p:nvSpPr>
          <p:spPr bwMode="auto">
            <a:xfrm>
              <a:off x="3432" y="1280"/>
              <a:ext cx="224" cy="400"/>
            </a:xfrm>
            <a:prstGeom prst="downArrow">
              <a:avLst>
                <a:gd name="adj1" fmla="val 50000"/>
                <a:gd name="adj2" fmla="val 48396"/>
              </a:avLst>
            </a:prstGeom>
            <a:solidFill>
              <a:srgbClr val="002060"/>
            </a:solidFill>
            <a:ln w="12700" cap="flat" algn="ctr">
              <a:solidFill>
                <a:srgbClr val="EAE8E2"/>
              </a:solidFill>
              <a:prstDash val="solid"/>
              <a:miter lim="800000"/>
              <a:headEnd type="none" w="sm" len="sm"/>
              <a:tailEnd type="none" w="sm" len="sm"/>
            </a:ln>
          </p:spPr>
          <p:txBody>
            <a:bodyPr wrap="none" anchor="ctr"/>
            <a:lstStyle/>
            <a:p>
              <a:pPr eaLnBrk="0" hangingPunct="0"/>
              <a:endParaRPr lang="en-US">
                <a:solidFill>
                  <a:srgbClr val="002060"/>
                </a:solidFill>
              </a:endParaRPr>
            </a:p>
          </p:txBody>
        </p:sp>
      </p:grpSp>
      <p:grpSp>
        <p:nvGrpSpPr>
          <p:cNvPr id="4" name="Group 415"/>
          <p:cNvGrpSpPr>
            <a:grpSpLocks/>
          </p:cNvGrpSpPr>
          <p:nvPr/>
        </p:nvGrpSpPr>
        <p:grpSpPr bwMode="auto">
          <a:xfrm>
            <a:off x="3357554" y="3270250"/>
            <a:ext cx="1675822" cy="1158882"/>
            <a:chOff x="2544" y="2360"/>
            <a:chExt cx="1055" cy="595"/>
          </a:xfrm>
        </p:grpSpPr>
        <p:sp>
          <p:nvSpPr>
            <p:cNvPr id="2464" name="Text Box 11"/>
            <p:cNvSpPr>
              <a:spLocks noChangeArrowheads="1"/>
            </p:cNvSpPr>
            <p:nvPr/>
          </p:nvSpPr>
          <p:spPr bwMode="auto">
            <a:xfrm>
              <a:off x="2544" y="2733"/>
              <a:ext cx="1055" cy="222"/>
            </a:xfrm>
            <a:prstGeom prst="rect">
              <a:avLst/>
            </a:prstGeom>
            <a:solidFill>
              <a:srgbClr val="CCFF99"/>
            </a:solidFill>
            <a:ln w="12700" cap="flat" algn="ctr">
              <a:solidFill>
                <a:schemeClr val="tx1"/>
              </a:solidFill>
              <a:prstDash val="solid"/>
              <a:miter lim="800000"/>
              <a:headEnd type="none" w="sm" len="sm"/>
              <a:tailEnd type="none" w="sm" len="sm"/>
            </a:ln>
          </p:spPr>
          <p:txBody>
            <a:bodyPr wrap="none"/>
            <a:lstStyle/>
            <a:p>
              <a:pPr eaLnBrk="0" hangingPunct="0">
                <a:spcBef>
                  <a:spcPct val="0"/>
                </a:spcBef>
              </a:pPr>
              <a:r>
                <a:rPr lang="en-US" sz="2000" dirty="0" err="1">
                  <a:solidFill>
                    <a:srgbClr val="002060"/>
                  </a:solidFill>
                </a:rPr>
                <a:t>Observateurs</a:t>
              </a:r>
              <a:endParaRPr lang="en-US" sz="2000" dirty="0">
                <a:solidFill>
                  <a:srgbClr val="002060"/>
                </a:solidFill>
              </a:endParaRPr>
            </a:p>
          </p:txBody>
        </p:sp>
        <p:sp>
          <p:nvSpPr>
            <p:cNvPr id="2465" name="Line 12"/>
            <p:cNvSpPr>
              <a:spLocks noChangeShapeType="1"/>
            </p:cNvSpPr>
            <p:nvPr/>
          </p:nvSpPr>
          <p:spPr bwMode="auto">
            <a:xfrm>
              <a:off x="3032" y="2360"/>
              <a:ext cx="0" cy="386"/>
            </a:xfrm>
            <a:prstGeom prst="line">
              <a:avLst/>
            </a:prstGeom>
            <a:noFill/>
            <a:ln w="57150" cap="flat" algn="ctr">
              <a:solidFill>
                <a:schemeClr val="tx1"/>
              </a:solidFill>
              <a:prstDash val="solid"/>
              <a:round/>
              <a:headEnd type="none" w="med" len="med"/>
              <a:tailEnd type="triangle" w="sm" len="sm"/>
            </a:ln>
          </p:spPr>
          <p:txBody>
            <a:bodyPr wrap="none" anchor="ctr"/>
            <a:lstStyle/>
            <a:p>
              <a:pPr eaLnBrk="0" hangingPunct="0"/>
              <a:endParaRPr lang="fr-FR">
                <a:solidFill>
                  <a:srgbClr val="002060"/>
                </a:solidFill>
              </a:endParaRPr>
            </a:p>
          </p:txBody>
        </p:sp>
      </p:grpSp>
      <p:grpSp>
        <p:nvGrpSpPr>
          <p:cNvPr id="5" name="Group 418"/>
          <p:cNvGrpSpPr>
            <a:grpSpLocks/>
          </p:cNvGrpSpPr>
          <p:nvPr/>
        </p:nvGrpSpPr>
        <p:grpSpPr bwMode="auto">
          <a:xfrm>
            <a:off x="1562100" y="2698753"/>
            <a:ext cx="4362450" cy="1730377"/>
            <a:chOff x="984" y="2000"/>
            <a:chExt cx="2748" cy="1090"/>
          </a:xfrm>
        </p:grpSpPr>
        <p:sp>
          <p:nvSpPr>
            <p:cNvPr id="2467" name="Line 14"/>
            <p:cNvSpPr>
              <a:spLocks noChangeShapeType="1"/>
            </p:cNvSpPr>
            <p:nvPr/>
          </p:nvSpPr>
          <p:spPr bwMode="auto">
            <a:xfrm>
              <a:off x="3712" y="2000"/>
              <a:ext cx="0" cy="360"/>
            </a:xfrm>
            <a:prstGeom prst="line">
              <a:avLst/>
            </a:prstGeom>
            <a:noFill/>
            <a:ln w="57150" cap="flat" algn="ctr">
              <a:solidFill>
                <a:schemeClr val="tx1"/>
              </a:solidFill>
              <a:prstDash val="solid"/>
              <a:round/>
              <a:headEnd type="none" w="med" len="med"/>
              <a:tailEnd type="none" w="med" len="med"/>
            </a:ln>
          </p:spPr>
          <p:txBody>
            <a:bodyPr wrap="none" anchor="ctr"/>
            <a:lstStyle/>
            <a:p>
              <a:pPr eaLnBrk="0" hangingPunct="0"/>
              <a:endParaRPr lang="fr-FR">
                <a:solidFill>
                  <a:srgbClr val="002060"/>
                </a:solidFill>
              </a:endParaRPr>
            </a:p>
          </p:txBody>
        </p:sp>
        <p:grpSp>
          <p:nvGrpSpPr>
            <p:cNvPr id="6" name="Group 420"/>
            <p:cNvGrpSpPr>
              <a:grpSpLocks/>
            </p:cNvGrpSpPr>
            <p:nvPr/>
          </p:nvGrpSpPr>
          <p:grpSpPr bwMode="auto">
            <a:xfrm>
              <a:off x="984" y="2370"/>
              <a:ext cx="2748" cy="720"/>
              <a:chOff x="984" y="2370"/>
              <a:chExt cx="2748" cy="720"/>
            </a:xfrm>
          </p:grpSpPr>
          <p:sp>
            <p:nvSpPr>
              <p:cNvPr id="2469" name="Line 16"/>
              <p:cNvSpPr>
                <a:spLocks noChangeShapeType="1"/>
              </p:cNvSpPr>
              <p:nvPr/>
            </p:nvSpPr>
            <p:spPr bwMode="auto">
              <a:xfrm rot="5400000">
                <a:off x="2591" y="1231"/>
                <a:ext cx="0" cy="2282"/>
              </a:xfrm>
              <a:prstGeom prst="line">
                <a:avLst/>
              </a:prstGeom>
              <a:noFill/>
              <a:ln w="57150" cap="flat" algn="ctr">
                <a:solidFill>
                  <a:schemeClr val="tx1"/>
                </a:solidFill>
                <a:prstDash val="solid"/>
                <a:round/>
                <a:headEnd type="none" w="med" len="med"/>
                <a:tailEnd type="none" w="med" len="med"/>
              </a:ln>
            </p:spPr>
            <p:txBody>
              <a:bodyPr wrap="none" anchor="ctr"/>
              <a:lstStyle/>
              <a:p>
                <a:pPr eaLnBrk="0" hangingPunct="0"/>
                <a:endParaRPr lang="fr-FR">
                  <a:solidFill>
                    <a:srgbClr val="002060"/>
                  </a:solidFill>
                </a:endParaRPr>
              </a:p>
            </p:txBody>
          </p:sp>
          <p:sp>
            <p:nvSpPr>
              <p:cNvPr id="2470" name="Text Box 17"/>
              <p:cNvSpPr>
                <a:spLocks noChangeArrowheads="1"/>
              </p:cNvSpPr>
              <p:nvPr/>
            </p:nvSpPr>
            <p:spPr bwMode="auto">
              <a:xfrm>
                <a:off x="984" y="2835"/>
                <a:ext cx="1086" cy="255"/>
              </a:xfrm>
              <a:prstGeom prst="rect">
                <a:avLst/>
              </a:prstGeom>
              <a:solidFill>
                <a:srgbClr val="CCFF99"/>
              </a:solidFill>
              <a:ln w="12700" cap="flat" algn="ctr">
                <a:solidFill>
                  <a:schemeClr val="tx1"/>
                </a:solidFill>
                <a:prstDash val="solid"/>
                <a:miter lim="800000"/>
                <a:headEnd type="none" w="sm" len="sm"/>
                <a:tailEnd type="none" w="sm" len="sm"/>
              </a:ln>
            </p:spPr>
            <p:txBody>
              <a:bodyPr wrap="none"/>
              <a:lstStyle/>
              <a:p>
                <a:pPr eaLnBrk="0" hangingPunct="0">
                  <a:spcBef>
                    <a:spcPct val="0"/>
                  </a:spcBef>
                </a:pPr>
                <a:r>
                  <a:rPr lang="en-US" sz="2000" dirty="0">
                    <a:solidFill>
                      <a:srgbClr val="002060"/>
                    </a:solidFill>
                  </a:rPr>
                  <a:t>Identification</a:t>
                </a:r>
              </a:p>
            </p:txBody>
          </p:sp>
          <p:sp>
            <p:nvSpPr>
              <p:cNvPr id="2471" name="Line 18"/>
              <p:cNvSpPr>
                <a:spLocks noChangeShapeType="1"/>
              </p:cNvSpPr>
              <p:nvPr/>
            </p:nvSpPr>
            <p:spPr bwMode="auto">
              <a:xfrm>
                <a:off x="1450" y="2370"/>
                <a:ext cx="29" cy="450"/>
              </a:xfrm>
              <a:prstGeom prst="line">
                <a:avLst/>
              </a:prstGeom>
              <a:noFill/>
              <a:ln w="57150" cap="flat" algn="ctr">
                <a:solidFill>
                  <a:schemeClr val="tx1"/>
                </a:solidFill>
                <a:prstDash val="solid"/>
                <a:round/>
                <a:headEnd type="none" w="med" len="med"/>
                <a:tailEnd type="triangle" w="sm" len="sm"/>
              </a:ln>
            </p:spPr>
            <p:txBody>
              <a:bodyPr wrap="none" anchor="ctr"/>
              <a:lstStyle/>
              <a:p>
                <a:pPr eaLnBrk="0" hangingPunct="0"/>
                <a:endParaRPr lang="fr-FR">
                  <a:solidFill>
                    <a:srgbClr val="002060"/>
                  </a:solidFill>
                </a:endParaRPr>
              </a:p>
            </p:txBody>
          </p:sp>
        </p:grpSp>
      </p:grpSp>
      <p:grpSp>
        <p:nvGrpSpPr>
          <p:cNvPr id="7" name="Group 424"/>
          <p:cNvGrpSpPr>
            <a:grpSpLocks/>
          </p:cNvGrpSpPr>
          <p:nvPr/>
        </p:nvGrpSpPr>
        <p:grpSpPr bwMode="auto">
          <a:xfrm>
            <a:off x="4699489" y="3270250"/>
            <a:ext cx="4444511" cy="3111500"/>
            <a:chOff x="2960" y="2360"/>
            <a:chExt cx="2800" cy="1960"/>
          </a:xfrm>
        </p:grpSpPr>
        <p:sp>
          <p:nvSpPr>
            <p:cNvPr id="2473" name="Line 20"/>
            <p:cNvSpPr>
              <a:spLocks noChangeShapeType="1"/>
            </p:cNvSpPr>
            <p:nvPr/>
          </p:nvSpPr>
          <p:spPr bwMode="auto">
            <a:xfrm rot="5400000">
              <a:off x="4415" y="1681"/>
              <a:ext cx="0" cy="1382"/>
            </a:xfrm>
            <a:prstGeom prst="line">
              <a:avLst/>
            </a:prstGeom>
            <a:noFill/>
            <a:ln w="57150" cap="flat" algn="ctr">
              <a:solidFill>
                <a:schemeClr val="tx1"/>
              </a:solidFill>
              <a:prstDash val="solid"/>
              <a:round/>
              <a:headEnd type="none" w="med" len="med"/>
              <a:tailEnd type="none" w="med" len="med"/>
            </a:ln>
          </p:spPr>
          <p:txBody>
            <a:bodyPr wrap="none" anchor="ctr"/>
            <a:lstStyle/>
            <a:p>
              <a:pPr eaLnBrk="0" hangingPunct="0"/>
              <a:endParaRPr lang="fr-FR">
                <a:solidFill>
                  <a:srgbClr val="002060"/>
                </a:solidFill>
              </a:endParaRPr>
            </a:p>
          </p:txBody>
        </p:sp>
        <p:sp>
          <p:nvSpPr>
            <p:cNvPr id="2474" name="Text Box 21"/>
            <p:cNvSpPr>
              <a:spLocks noChangeArrowheads="1"/>
            </p:cNvSpPr>
            <p:nvPr/>
          </p:nvSpPr>
          <p:spPr bwMode="auto">
            <a:xfrm>
              <a:off x="4448" y="2733"/>
              <a:ext cx="1144" cy="450"/>
            </a:xfrm>
            <a:prstGeom prst="rect">
              <a:avLst/>
            </a:prstGeom>
            <a:solidFill>
              <a:srgbClr val="CCFF99"/>
            </a:solidFill>
            <a:ln w="12700" cap="flat" algn="ctr">
              <a:solidFill>
                <a:schemeClr val="tx1"/>
              </a:solidFill>
              <a:prstDash val="solid"/>
              <a:miter lim="800000"/>
              <a:headEnd type="none" w="sm" len="sm"/>
              <a:tailEnd type="none" w="sm" len="sm"/>
            </a:ln>
          </p:spPr>
          <p:txBody>
            <a:bodyPr/>
            <a:lstStyle/>
            <a:p>
              <a:pPr algn="ctr" eaLnBrk="0" hangingPunct="0">
                <a:spcBef>
                  <a:spcPct val="0"/>
                </a:spcBef>
              </a:pPr>
              <a:r>
                <a:rPr lang="en-US" sz="2000">
                  <a:solidFill>
                    <a:srgbClr val="002060"/>
                  </a:solidFill>
                </a:rPr>
                <a:t>Redondance d’information</a:t>
              </a:r>
            </a:p>
          </p:txBody>
        </p:sp>
        <p:sp>
          <p:nvSpPr>
            <p:cNvPr id="2475" name="Line 22"/>
            <p:cNvSpPr>
              <a:spLocks noChangeShapeType="1"/>
            </p:cNvSpPr>
            <p:nvPr/>
          </p:nvSpPr>
          <p:spPr bwMode="auto">
            <a:xfrm>
              <a:off x="5102" y="2360"/>
              <a:ext cx="0" cy="386"/>
            </a:xfrm>
            <a:prstGeom prst="line">
              <a:avLst/>
            </a:prstGeom>
            <a:noFill/>
            <a:ln w="57150" cap="flat" algn="ctr">
              <a:solidFill>
                <a:schemeClr val="tx1"/>
              </a:solidFill>
              <a:prstDash val="solid"/>
              <a:round/>
              <a:headEnd type="none" w="med" len="med"/>
              <a:tailEnd type="triangle" w="sm" len="sm"/>
            </a:ln>
          </p:spPr>
          <p:txBody>
            <a:bodyPr wrap="none" anchor="ctr"/>
            <a:lstStyle/>
            <a:p>
              <a:pPr eaLnBrk="0" hangingPunct="0"/>
              <a:endParaRPr lang="fr-FR">
                <a:solidFill>
                  <a:srgbClr val="002060"/>
                </a:solidFill>
              </a:endParaRPr>
            </a:p>
          </p:txBody>
        </p:sp>
        <p:sp>
          <p:nvSpPr>
            <p:cNvPr id="2476" name="Text Box 23"/>
            <p:cNvSpPr>
              <a:spLocks noChangeArrowheads="1"/>
            </p:cNvSpPr>
            <p:nvPr/>
          </p:nvSpPr>
          <p:spPr bwMode="auto">
            <a:xfrm>
              <a:off x="2960" y="3870"/>
              <a:ext cx="1144" cy="450"/>
            </a:xfrm>
            <a:prstGeom prst="rect">
              <a:avLst/>
            </a:prstGeom>
            <a:solidFill>
              <a:srgbClr val="FFFF00"/>
            </a:solidFill>
            <a:ln w="12700" cap="flat" algn="ctr">
              <a:solidFill>
                <a:schemeClr val="tx1"/>
              </a:solidFill>
              <a:prstDash val="solid"/>
              <a:miter lim="800000"/>
              <a:headEnd type="none" w="sm" len="sm"/>
              <a:tailEnd type="none" w="sm" len="sm"/>
            </a:ln>
          </p:spPr>
          <p:txBody>
            <a:bodyPr/>
            <a:lstStyle/>
            <a:p>
              <a:pPr algn="ctr" eaLnBrk="0" hangingPunct="0">
                <a:spcBef>
                  <a:spcPct val="0"/>
                </a:spcBef>
              </a:pPr>
              <a:r>
                <a:rPr lang="en-US" sz="2000" dirty="0" err="1">
                  <a:solidFill>
                    <a:srgbClr val="002060"/>
                  </a:solidFill>
                </a:rPr>
                <a:t>Redondance</a:t>
              </a:r>
              <a:r>
                <a:rPr lang="en-US" sz="2000" dirty="0">
                  <a:solidFill>
                    <a:srgbClr val="002060"/>
                  </a:solidFill>
                </a:rPr>
                <a:t> </a:t>
              </a:r>
              <a:r>
                <a:rPr lang="en-US" sz="2000" dirty="0" err="1">
                  <a:solidFill>
                    <a:srgbClr val="002060"/>
                  </a:solidFill>
                </a:rPr>
                <a:t>analytique</a:t>
              </a:r>
              <a:endParaRPr lang="en-US" sz="2000" dirty="0">
                <a:solidFill>
                  <a:srgbClr val="002060"/>
                </a:solidFill>
              </a:endParaRPr>
            </a:p>
          </p:txBody>
        </p:sp>
        <p:sp>
          <p:nvSpPr>
            <p:cNvPr id="2477" name="Text Box 24"/>
            <p:cNvSpPr>
              <a:spLocks noChangeArrowheads="1"/>
            </p:cNvSpPr>
            <p:nvPr/>
          </p:nvSpPr>
          <p:spPr bwMode="auto">
            <a:xfrm>
              <a:off x="4616" y="3870"/>
              <a:ext cx="1144" cy="450"/>
            </a:xfrm>
            <a:prstGeom prst="rect">
              <a:avLst/>
            </a:prstGeom>
            <a:solidFill>
              <a:srgbClr val="FFFF00"/>
            </a:solidFill>
            <a:ln w="12700" cap="flat" algn="ctr">
              <a:solidFill>
                <a:schemeClr val="tx1"/>
              </a:solidFill>
              <a:prstDash val="solid"/>
              <a:miter lim="800000"/>
              <a:headEnd type="none" w="sm" len="sm"/>
              <a:tailEnd type="none" w="sm" len="sm"/>
            </a:ln>
          </p:spPr>
          <p:txBody>
            <a:bodyPr/>
            <a:lstStyle/>
            <a:p>
              <a:pPr algn="ctr" eaLnBrk="0" hangingPunct="0">
                <a:spcBef>
                  <a:spcPct val="0"/>
                </a:spcBef>
              </a:pPr>
              <a:r>
                <a:rPr lang="en-US" sz="2000">
                  <a:solidFill>
                    <a:srgbClr val="002060"/>
                  </a:solidFill>
                </a:rPr>
                <a:t>Redondance matérielle</a:t>
              </a:r>
            </a:p>
          </p:txBody>
        </p:sp>
        <p:sp>
          <p:nvSpPr>
            <p:cNvPr id="2478" name="Line 25"/>
            <p:cNvSpPr>
              <a:spLocks noChangeShapeType="1"/>
            </p:cNvSpPr>
            <p:nvPr/>
          </p:nvSpPr>
          <p:spPr bwMode="auto">
            <a:xfrm>
              <a:off x="5222" y="3168"/>
              <a:ext cx="0" cy="714"/>
            </a:xfrm>
            <a:prstGeom prst="line">
              <a:avLst/>
            </a:prstGeom>
            <a:noFill/>
            <a:ln w="57150" cap="flat" algn="ctr">
              <a:solidFill>
                <a:schemeClr val="tx1"/>
              </a:solidFill>
              <a:prstDash val="solid"/>
              <a:round/>
              <a:headEnd type="none" w="med" len="med"/>
              <a:tailEnd type="triangle" w="sm" len="sm"/>
            </a:ln>
          </p:spPr>
          <p:txBody>
            <a:bodyPr wrap="none" anchor="ctr"/>
            <a:lstStyle/>
            <a:p>
              <a:pPr eaLnBrk="0" hangingPunct="0"/>
              <a:endParaRPr lang="fr-FR">
                <a:solidFill>
                  <a:srgbClr val="002060"/>
                </a:solidFill>
              </a:endParaRPr>
            </a:p>
          </p:txBody>
        </p:sp>
        <p:sp>
          <p:nvSpPr>
            <p:cNvPr id="2479" name="Line 26"/>
            <p:cNvSpPr>
              <a:spLocks noChangeShapeType="1"/>
            </p:cNvSpPr>
            <p:nvPr/>
          </p:nvSpPr>
          <p:spPr bwMode="auto">
            <a:xfrm>
              <a:off x="3454" y="3456"/>
              <a:ext cx="0" cy="402"/>
            </a:xfrm>
            <a:prstGeom prst="line">
              <a:avLst/>
            </a:prstGeom>
            <a:noFill/>
            <a:ln w="57150" cap="flat" algn="ctr">
              <a:solidFill>
                <a:schemeClr val="tx1"/>
              </a:solidFill>
              <a:prstDash val="solid"/>
              <a:round/>
              <a:headEnd type="none" w="med" len="med"/>
              <a:tailEnd type="triangle" w="sm" len="sm"/>
            </a:ln>
          </p:spPr>
          <p:txBody>
            <a:bodyPr wrap="none" anchor="ctr"/>
            <a:lstStyle/>
            <a:p>
              <a:pPr eaLnBrk="0" hangingPunct="0"/>
              <a:endParaRPr lang="fr-FR">
                <a:solidFill>
                  <a:srgbClr val="002060"/>
                </a:solidFill>
              </a:endParaRPr>
            </a:p>
          </p:txBody>
        </p:sp>
        <p:sp>
          <p:nvSpPr>
            <p:cNvPr id="2480" name="Line 27"/>
            <p:cNvSpPr>
              <a:spLocks noChangeShapeType="1"/>
            </p:cNvSpPr>
            <p:nvPr/>
          </p:nvSpPr>
          <p:spPr bwMode="auto">
            <a:xfrm rot="5400000">
              <a:off x="4334" y="2560"/>
              <a:ext cx="0" cy="1778"/>
            </a:xfrm>
            <a:prstGeom prst="line">
              <a:avLst/>
            </a:prstGeom>
            <a:noFill/>
            <a:ln w="57150" cap="flat" algn="ctr">
              <a:solidFill>
                <a:schemeClr val="tx1"/>
              </a:solidFill>
              <a:prstDash val="solid"/>
              <a:round/>
              <a:headEnd type="none" w="med" len="med"/>
              <a:tailEnd type="none" w="sm" len="sm"/>
            </a:ln>
          </p:spPr>
          <p:txBody>
            <a:bodyPr wrap="none" anchor="ctr"/>
            <a:lstStyle/>
            <a:p>
              <a:pPr eaLnBrk="0" hangingPunct="0"/>
              <a:endParaRPr lang="fr-FR">
                <a:solidFill>
                  <a:srgbClr val="002060"/>
                </a:solidFill>
              </a:endParaRPr>
            </a:p>
          </p:txBody>
        </p:sp>
      </p:grpSp>
      <p:grpSp>
        <p:nvGrpSpPr>
          <p:cNvPr id="8" name="Group 415"/>
          <p:cNvGrpSpPr>
            <a:grpSpLocks/>
          </p:cNvGrpSpPr>
          <p:nvPr/>
        </p:nvGrpSpPr>
        <p:grpSpPr bwMode="auto">
          <a:xfrm>
            <a:off x="5125575" y="3270250"/>
            <a:ext cx="1675822" cy="1158882"/>
            <a:chOff x="2544" y="2360"/>
            <a:chExt cx="1055" cy="595"/>
          </a:xfrm>
        </p:grpSpPr>
        <p:sp>
          <p:nvSpPr>
            <p:cNvPr id="29" name="Text Box 11"/>
            <p:cNvSpPr>
              <a:spLocks noChangeArrowheads="1"/>
            </p:cNvSpPr>
            <p:nvPr/>
          </p:nvSpPr>
          <p:spPr bwMode="auto">
            <a:xfrm>
              <a:off x="2544" y="2733"/>
              <a:ext cx="1055" cy="222"/>
            </a:xfrm>
            <a:prstGeom prst="rect">
              <a:avLst/>
            </a:prstGeom>
            <a:solidFill>
              <a:srgbClr val="CCFF99"/>
            </a:solidFill>
            <a:ln w="12700" cap="flat" algn="ctr">
              <a:solidFill>
                <a:schemeClr val="tx1"/>
              </a:solidFill>
              <a:prstDash val="solid"/>
              <a:miter lim="800000"/>
              <a:headEnd type="none" w="sm" len="sm"/>
              <a:tailEnd type="none" w="sm" len="sm"/>
            </a:ln>
          </p:spPr>
          <p:txBody>
            <a:bodyPr wrap="none"/>
            <a:lstStyle/>
            <a:p>
              <a:pPr algn="ctr" eaLnBrk="0" hangingPunct="0">
                <a:spcBef>
                  <a:spcPct val="0"/>
                </a:spcBef>
              </a:pPr>
              <a:r>
                <a:rPr lang="en-US" sz="2000" dirty="0">
                  <a:solidFill>
                    <a:srgbClr val="002060"/>
                  </a:solidFill>
                </a:rPr>
                <a:t>Bond-Graph</a:t>
              </a:r>
            </a:p>
          </p:txBody>
        </p:sp>
        <p:sp>
          <p:nvSpPr>
            <p:cNvPr id="30" name="Line 12"/>
            <p:cNvSpPr>
              <a:spLocks noChangeShapeType="1"/>
            </p:cNvSpPr>
            <p:nvPr/>
          </p:nvSpPr>
          <p:spPr bwMode="auto">
            <a:xfrm>
              <a:off x="3032" y="2360"/>
              <a:ext cx="0" cy="386"/>
            </a:xfrm>
            <a:prstGeom prst="line">
              <a:avLst/>
            </a:prstGeom>
            <a:noFill/>
            <a:ln w="57150" cap="flat" algn="ctr">
              <a:solidFill>
                <a:schemeClr val="tx1"/>
              </a:solidFill>
              <a:prstDash val="solid"/>
              <a:round/>
              <a:headEnd type="none" w="med" len="med"/>
              <a:tailEnd type="triangle" w="sm" len="sm"/>
            </a:ln>
          </p:spPr>
          <p:txBody>
            <a:bodyPr wrap="none" anchor="ctr"/>
            <a:lstStyle/>
            <a:p>
              <a:pPr eaLnBrk="0" hangingPunct="0"/>
              <a:endParaRPr lang="fr-FR">
                <a:solidFill>
                  <a:srgbClr val="002060"/>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childTnLst>
                                    <p:set>
                                      <p:cBhvr>
                                        <p:cTn id="6" dur="1" fill="hold">
                                          <p:stCondLst>
                                            <p:cond delay="0"/>
                                          </p:stCondLst>
                                        </p:cTn>
                                        <p:tgtEl>
                                          <p:spTgt spid="2456"/>
                                        </p:tgtEl>
                                        <p:attrNameLst>
                                          <p:attrName>style.visibility</p:attrName>
                                        </p:attrNameLst>
                                      </p:cBhvr>
                                      <p:to>
                                        <p:strVal val="visible"/>
                                      </p:to>
                                    </p:set>
                                    <p:animEffect transition="in" filter="wipe(left)">
                                      <p:cBhvr>
                                        <p:cTn id="7" dur="500"/>
                                        <p:tgtEl>
                                          <p:spTgt spid="2456"/>
                                        </p:tgtEl>
                                      </p:cBhvr>
                                    </p:animEffect>
                                  </p:childTnLst>
                                </p:cTn>
                              </p:par>
                            </p:childTnLst>
                          </p:cTn>
                        </p:par>
                      </p:childTnLst>
                    </p:cTn>
                  </p:par>
                  <p:par>
                    <p:cTn id="8" fill="hold" nodeType="clickPar">
                      <p:stCondLst>
                        <p:cond delay="indefinite"/>
                      </p:stCondLst>
                      <p:childTnLst>
                        <p:par>
                          <p:cTn id="9" fill="hold" nodeType="withGroup">
                            <p:stCondLst>
                              <p:cond delay="indefinite"/>
                            </p:stCondLst>
                          </p:cTn>
                        </p:par>
                        <p:par>
                          <p:cTn id="10" fill="hold" nodeType="afterGroup">
                            <p:stCondLst>
                              <p:cond delay="0"/>
                            </p:stCondLst>
                            <p:childTnLst>
                              <p:par>
                                <p:cTn id="11" presetID="22" presetClass="entr" presetSubtype="8" fill="hold" nodeType="clickEffect">
                                  <p:childTnLst>
                                    <p:set>
                                      <p:cBhvr>
                                        <p:cTn id="12" dur="1" fill="hold">
                                          <p:stCondLst>
                                            <p:cond delay="0"/>
                                          </p:stCondLst>
                                        </p:cTn>
                                        <p:tgtEl>
                                          <p:spTgt spid="2"/>
                                        </p:tgtEl>
                                        <p:attrNameLst>
                                          <p:attrName>style.visibility</p:attrName>
                                        </p:attrNameLst>
                                      </p:cBhvr>
                                      <p:to>
                                        <p:strVal val="visible"/>
                                      </p:to>
                                    </p:set>
                                    <p:animEffect transition="in" filter="wipe(left)">
                                      <p:cBhvr>
                                        <p:cTn id="13" dur="500"/>
                                        <p:tgtEl>
                                          <p:spTgt spid="2"/>
                                        </p:tgtEl>
                                      </p:cBhvr>
                                    </p:animEffect>
                                  </p:childTnLst>
                                </p:cTn>
                              </p:par>
                            </p:childTnLst>
                          </p:cTn>
                        </p:par>
                      </p:childTnLst>
                    </p:cTn>
                  </p:par>
                  <p:par>
                    <p:cTn id="14" fill="hold" nodeType="clickPar">
                      <p:stCondLst>
                        <p:cond delay="indefinite"/>
                      </p:stCondLst>
                      <p:childTnLst>
                        <p:par>
                          <p:cTn id="15" fill="hold" nodeType="withGroup">
                            <p:stCondLst>
                              <p:cond delay="indefinite"/>
                            </p:stCondLst>
                          </p:cTn>
                        </p:par>
                        <p:par>
                          <p:cTn id="16" fill="hold" nodeType="afterGroup">
                            <p:stCondLst>
                              <p:cond delay="0"/>
                            </p:stCondLst>
                            <p:childTnLst>
                              <p:par>
                                <p:cTn id="17" presetID="22" presetClass="entr" presetSubtype="8" fill="hold" nodeType="clickEffect">
                                  <p:childTnLst>
                                    <p:set>
                                      <p:cBhvr>
                                        <p:cTn id="18" dur="1" fill="hold">
                                          <p:stCondLst>
                                            <p:cond delay="0"/>
                                          </p:stCondLst>
                                        </p:cTn>
                                        <p:tgtEl>
                                          <p:spTgt spid="3"/>
                                        </p:tgtEl>
                                        <p:attrNameLst>
                                          <p:attrName>style.visibility</p:attrName>
                                        </p:attrNameLst>
                                      </p:cBhvr>
                                      <p:to>
                                        <p:strVal val="visible"/>
                                      </p:to>
                                    </p:set>
                                    <p:animEffect transition="in" filter="wipe(left)">
                                      <p:cBhvr>
                                        <p:cTn id="19" dur="500"/>
                                        <p:tgtEl>
                                          <p:spTgt spid="3"/>
                                        </p:tgtEl>
                                      </p:cBhvr>
                                    </p:animEffect>
                                  </p:childTnLst>
                                </p:cTn>
                              </p:par>
                            </p:childTnLst>
                          </p:cTn>
                        </p:par>
                      </p:childTnLst>
                    </p:cTn>
                  </p:par>
                  <p:par>
                    <p:cTn id="20" fill="hold" nodeType="clickPar">
                      <p:stCondLst>
                        <p:cond delay="indefinite"/>
                      </p:stCondLst>
                      <p:childTnLst>
                        <p:par>
                          <p:cTn id="21" fill="hold" nodeType="withGroup">
                            <p:stCondLst>
                              <p:cond delay="indefinite"/>
                            </p:stCondLst>
                          </p:cTn>
                        </p:par>
                        <p:par>
                          <p:cTn id="22" fill="hold" nodeType="afterGroup">
                            <p:stCondLst>
                              <p:cond delay="0"/>
                            </p:stCondLst>
                            <p:childTnLst>
                              <p:par>
                                <p:cTn id="23" presetID="22" presetClass="entr" presetSubtype="8" fill="hold" nodeType="clickEffect">
                                  <p:childTnLst>
                                    <p:set>
                                      <p:cBhvr>
                                        <p:cTn id="24" dur="1" fill="hold">
                                          <p:stCondLst>
                                            <p:cond delay="0"/>
                                          </p:stCondLst>
                                        </p:cTn>
                                        <p:tgtEl>
                                          <p:spTgt spid="5"/>
                                        </p:tgtEl>
                                        <p:attrNameLst>
                                          <p:attrName>style.visibility</p:attrName>
                                        </p:attrNameLst>
                                      </p:cBhvr>
                                      <p:to>
                                        <p:strVal val="visible"/>
                                      </p:to>
                                    </p:set>
                                    <p:animEffect transition="in" filter="wipe(left)">
                                      <p:cBhvr>
                                        <p:cTn id="25" dur="500"/>
                                        <p:tgtEl>
                                          <p:spTgt spid="5"/>
                                        </p:tgtEl>
                                      </p:cBhvr>
                                    </p:animEffect>
                                  </p:childTnLst>
                                </p:cTn>
                              </p:par>
                            </p:childTnLst>
                          </p:cTn>
                        </p:par>
                      </p:childTnLst>
                    </p:cTn>
                  </p:par>
                  <p:par>
                    <p:cTn id="26" fill="hold" nodeType="clickPar">
                      <p:stCondLst>
                        <p:cond delay="indefinite"/>
                      </p:stCondLst>
                      <p:childTnLst>
                        <p:par>
                          <p:cTn id="27" fill="hold" nodeType="withGroup">
                            <p:stCondLst>
                              <p:cond delay="indefinite"/>
                            </p:stCondLst>
                          </p:cTn>
                        </p:par>
                        <p:par>
                          <p:cTn id="28" fill="hold" nodeType="afterGroup">
                            <p:stCondLst>
                              <p:cond delay="0"/>
                            </p:stCondLst>
                            <p:childTnLst>
                              <p:par>
                                <p:cTn id="29" presetID="22" presetClass="entr" presetSubtype="8" fill="hold" nodeType="clickEffect">
                                  <p:childTnLst>
                                    <p:set>
                                      <p:cBhvr>
                                        <p:cTn id="30" dur="1" fill="hold">
                                          <p:stCondLst>
                                            <p:cond delay="0"/>
                                          </p:stCondLst>
                                        </p:cTn>
                                        <p:tgtEl>
                                          <p:spTgt spid="4"/>
                                        </p:tgtEl>
                                        <p:attrNameLst>
                                          <p:attrName>style.visibility</p:attrName>
                                        </p:attrNameLst>
                                      </p:cBhvr>
                                      <p:to>
                                        <p:strVal val="visible"/>
                                      </p:to>
                                    </p:set>
                                    <p:animEffect transition="in" filter="wipe(left)">
                                      <p:cBhvr>
                                        <p:cTn id="31" dur="500"/>
                                        <p:tgtEl>
                                          <p:spTgt spid="4"/>
                                        </p:tgtEl>
                                      </p:cBhvr>
                                    </p:animEffect>
                                  </p:childTnLst>
                                </p:cTn>
                              </p:par>
                            </p:childTnLst>
                          </p:cTn>
                        </p:par>
                      </p:childTnLst>
                    </p:cTn>
                  </p:par>
                  <p:par>
                    <p:cTn id="32" fill="hold" nodeType="clickPar">
                      <p:stCondLst>
                        <p:cond delay="indefinite"/>
                      </p:stCondLst>
                      <p:childTnLst>
                        <p:par>
                          <p:cTn id="33" fill="hold" nodeType="withGroup">
                            <p:stCondLst>
                              <p:cond delay="indefinite"/>
                            </p:stCondLst>
                          </p:cTn>
                        </p:par>
                        <p:par>
                          <p:cTn id="34" fill="hold" nodeType="afterGroup">
                            <p:stCondLst>
                              <p:cond delay="0"/>
                            </p:stCondLst>
                            <p:childTnLst>
                              <p:par>
                                <p:cTn id="35" presetID="22" presetClass="entr" presetSubtype="8" fill="hold" nodeType="clickEffect">
                                  <p:childTnLst>
                                    <p:set>
                                      <p:cBhvr>
                                        <p:cTn id="36" dur="1" fill="hold">
                                          <p:stCondLst>
                                            <p:cond delay="0"/>
                                          </p:stCondLst>
                                        </p:cTn>
                                        <p:tgtEl>
                                          <p:spTgt spid="7"/>
                                        </p:tgtEl>
                                        <p:attrNameLst>
                                          <p:attrName>style.visibility</p:attrName>
                                        </p:attrNameLst>
                                      </p:cBhvr>
                                      <p:to>
                                        <p:strVal val="visible"/>
                                      </p:to>
                                    </p:set>
                                    <p:animEffect transition="in" filter="wipe(left)">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childTnLst>
                                    <p:set>
                                      <p:cBhvr>
                                        <p:cTn id="41" dur="1" fill="hold">
                                          <p:stCondLst>
                                            <p:cond delay="0"/>
                                          </p:stCondLst>
                                        </p:cTn>
                                        <p:tgtEl>
                                          <p:spTgt spid="8"/>
                                        </p:tgtEl>
                                        <p:attrNameLst>
                                          <p:attrName>style.visibility</p:attrName>
                                        </p:attrNameLst>
                                      </p:cBhvr>
                                      <p:to>
                                        <p:strVal val="visible"/>
                                      </p:to>
                                    </p:set>
                                    <p:animEffect transition="in" filter="wipe(left)">
                                      <p:cBhvr>
                                        <p:cTn id="4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6"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Espace réservé de la date 29"/>
          <p:cNvSpPr>
            <a:spLocks noGrp="1"/>
          </p:cNvSpPr>
          <p:nvPr>
            <p:ph type="dt" sz="half" idx="10"/>
          </p:nvPr>
        </p:nvSpPr>
        <p:spPr/>
        <p:txBody>
          <a:bodyPr/>
          <a:lstStyle/>
          <a:p>
            <a:fld id="{F7082A6E-1076-471C-9BCD-1EB2F78D6040}" type="datetime1">
              <a:rPr lang="fr-FR" smtClean="0"/>
              <a:pPr/>
              <a:t>03/10/2022</a:t>
            </a:fld>
            <a:endParaRPr lang="fr-FR"/>
          </a:p>
        </p:txBody>
      </p:sp>
      <p:sp>
        <p:nvSpPr>
          <p:cNvPr id="32" name="Espace réservé du pied de page 31"/>
          <p:cNvSpPr>
            <a:spLocks noGrp="1"/>
          </p:cNvSpPr>
          <p:nvPr>
            <p:ph type="ftr" sz="quarter" idx="11"/>
          </p:nvPr>
        </p:nvSpPr>
        <p:spPr/>
        <p:txBody>
          <a:bodyPr/>
          <a:lstStyle/>
          <a:p>
            <a:r>
              <a:rPr lang="fr-FR"/>
              <a:t>Chapitre2: méthodes de diagnostic (vue générale)</a:t>
            </a:r>
          </a:p>
        </p:txBody>
      </p:sp>
      <p:sp>
        <p:nvSpPr>
          <p:cNvPr id="31" name="Espace réservé du numéro de diapositive 30"/>
          <p:cNvSpPr>
            <a:spLocks noGrp="1"/>
          </p:cNvSpPr>
          <p:nvPr>
            <p:ph type="sldNum" sz="quarter" idx="12"/>
          </p:nvPr>
        </p:nvSpPr>
        <p:spPr/>
        <p:txBody>
          <a:bodyPr/>
          <a:lstStyle/>
          <a:p>
            <a:fld id="{6CE372B2-2FDD-4192-B226-1F758AD55DDD}" type="slidenum">
              <a:rPr lang="fr-FR" smtClean="0"/>
              <a:pPr/>
              <a:t>20</a:t>
            </a:fld>
            <a:endParaRPr lang="fr-FR"/>
          </a:p>
        </p:txBody>
      </p:sp>
      <p:sp>
        <p:nvSpPr>
          <p:cNvPr id="3063" name="Rectangle 2"/>
          <p:cNvSpPr>
            <a:spLocks noGrp="1" noChangeArrowheads="1"/>
          </p:cNvSpPr>
          <p:nvPr>
            <p:ph type="title" idx="4294967295"/>
          </p:nvPr>
        </p:nvSpPr>
        <p:spPr>
          <a:xfrm>
            <a:off x="0" y="119063"/>
            <a:ext cx="8501090" cy="554037"/>
          </a:xfrm>
          <a:ln/>
        </p:spPr>
        <p:txBody>
          <a:bodyPr>
            <a:normAutofit fontScale="90000"/>
          </a:bodyPr>
          <a:lstStyle/>
          <a:p>
            <a:pPr algn="ctr"/>
            <a:r>
              <a:rPr lang="fr-FR" b="1" dirty="0">
                <a:solidFill>
                  <a:srgbClr val="002060"/>
                </a:solidFill>
              </a:rPr>
              <a:t>Exemple de fautes externes </a:t>
            </a:r>
          </a:p>
        </p:txBody>
      </p:sp>
      <p:graphicFrame>
        <p:nvGraphicFramePr>
          <p:cNvPr id="656385" name="Object 62"/>
          <p:cNvGraphicFramePr>
            <a:graphicFrameLocks noGrp="1" noChangeAspect="1"/>
          </p:cNvGraphicFramePr>
          <p:nvPr>
            <p:ph sz="half" idx="4294967295"/>
          </p:nvPr>
        </p:nvGraphicFramePr>
        <p:xfrm>
          <a:off x="0" y="4876800"/>
          <a:ext cx="3387725" cy="838200"/>
        </p:xfrm>
        <a:graphic>
          <a:graphicData uri="http://schemas.openxmlformats.org/presentationml/2006/ole">
            <mc:AlternateContent xmlns:mc="http://schemas.openxmlformats.org/markup-compatibility/2006">
              <mc:Choice xmlns:v="urn:schemas-microsoft-com:vml" Requires="v">
                <p:oleObj spid="_x0000_s4126" name="Equation" r:id="rId4" imgW="117449600" imgH="26822400" progId="Equation.3">
                  <p:embed/>
                </p:oleObj>
              </mc:Choice>
              <mc:Fallback>
                <p:oleObj name="Equation" r:id="rId4" imgW="117449600" imgH="26822400" progId="Equation.3">
                  <p:embed/>
                  <p:pic>
                    <p:nvPicPr>
                      <p:cNvPr id="0" name="Object 62"/>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4876800"/>
                        <a:ext cx="3387725" cy="838200"/>
                      </a:xfrm>
                      <a:prstGeom prst="rect">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2" name="Group 1017"/>
          <p:cNvGrpSpPr>
            <a:grpSpLocks/>
          </p:cNvGrpSpPr>
          <p:nvPr/>
        </p:nvGrpSpPr>
        <p:grpSpPr bwMode="auto">
          <a:xfrm>
            <a:off x="6144358" y="1647826"/>
            <a:ext cx="2999642" cy="3216275"/>
            <a:chOff x="3777" y="1094"/>
            <a:chExt cx="2047" cy="2026"/>
          </a:xfrm>
        </p:grpSpPr>
        <p:sp>
          <p:nvSpPr>
            <p:cNvPr id="3066" name="Line 37"/>
            <p:cNvSpPr>
              <a:spLocks noChangeShapeType="1"/>
            </p:cNvSpPr>
            <p:nvPr/>
          </p:nvSpPr>
          <p:spPr bwMode="auto">
            <a:xfrm>
              <a:off x="4212" y="2496"/>
              <a:ext cx="364" cy="0"/>
            </a:xfrm>
            <a:prstGeom prst="line">
              <a:avLst/>
            </a:prstGeom>
            <a:noFill/>
            <a:ln w="76200" cap="flat" algn="ctr">
              <a:solidFill>
                <a:schemeClr val="tx2">
                  <a:lumMod val="75000"/>
                </a:schemeClr>
              </a:solidFill>
              <a:prstDash val="solid"/>
              <a:round/>
              <a:headEnd type="none" w="med" len="med"/>
              <a:tailEnd type="triangle" w="med" len="med"/>
            </a:ln>
          </p:spPr>
          <p:txBody>
            <a:bodyPr wrap="none" anchor="ctr"/>
            <a:lstStyle/>
            <a:p>
              <a:pPr eaLnBrk="0" hangingPunct="0"/>
              <a:endParaRPr lang="fr-FR"/>
            </a:p>
          </p:txBody>
        </p:sp>
        <p:sp>
          <p:nvSpPr>
            <p:cNvPr id="3067" name="Line 38"/>
            <p:cNvSpPr>
              <a:spLocks noChangeShapeType="1"/>
            </p:cNvSpPr>
            <p:nvPr/>
          </p:nvSpPr>
          <p:spPr bwMode="auto">
            <a:xfrm>
              <a:off x="4228" y="2960"/>
              <a:ext cx="364" cy="0"/>
            </a:xfrm>
            <a:prstGeom prst="line">
              <a:avLst/>
            </a:prstGeom>
            <a:noFill/>
            <a:ln w="76200" cap="flat" algn="ctr">
              <a:solidFill>
                <a:schemeClr val="tx2">
                  <a:lumMod val="75000"/>
                </a:schemeClr>
              </a:solidFill>
              <a:prstDash val="solid"/>
              <a:round/>
              <a:headEnd type="none" w="med" len="med"/>
              <a:tailEnd type="triangle" w="med" len="med"/>
            </a:ln>
          </p:spPr>
          <p:txBody>
            <a:bodyPr wrap="none" anchor="ctr"/>
            <a:lstStyle/>
            <a:p>
              <a:pPr eaLnBrk="0" hangingPunct="0"/>
              <a:endParaRPr lang="fr-FR"/>
            </a:p>
          </p:txBody>
        </p:sp>
        <p:grpSp>
          <p:nvGrpSpPr>
            <p:cNvPr id="3" name="Group 1020"/>
            <p:cNvGrpSpPr>
              <a:grpSpLocks/>
            </p:cNvGrpSpPr>
            <p:nvPr/>
          </p:nvGrpSpPr>
          <p:grpSpPr bwMode="auto">
            <a:xfrm>
              <a:off x="4004" y="1728"/>
              <a:ext cx="1820" cy="1392"/>
              <a:chOff x="3648" y="2112"/>
              <a:chExt cx="1680" cy="1392"/>
            </a:xfrm>
          </p:grpSpPr>
          <p:sp>
            <p:nvSpPr>
              <p:cNvPr id="3069" name="Line 42"/>
              <p:cNvSpPr>
                <a:spLocks noChangeShapeType="1"/>
              </p:cNvSpPr>
              <p:nvPr/>
            </p:nvSpPr>
            <p:spPr bwMode="auto">
              <a:xfrm>
                <a:off x="4176" y="2544"/>
                <a:ext cx="0" cy="528"/>
              </a:xfrm>
              <a:prstGeom prst="line">
                <a:avLst/>
              </a:prstGeom>
              <a:noFill/>
              <a:ln w="9525" cap="flat" algn="ctr">
                <a:solidFill>
                  <a:schemeClr val="tx2">
                    <a:lumMod val="75000"/>
                  </a:schemeClr>
                </a:solidFill>
                <a:prstDash val="solid"/>
                <a:round/>
                <a:headEnd type="none" w="med" len="med"/>
                <a:tailEnd type="none" w="med" len="med"/>
              </a:ln>
            </p:spPr>
            <p:txBody>
              <a:bodyPr wrap="none" anchor="ctr"/>
              <a:lstStyle/>
              <a:p>
                <a:pPr eaLnBrk="0" hangingPunct="0"/>
                <a:endParaRPr lang="fr-FR"/>
              </a:p>
            </p:txBody>
          </p:sp>
          <p:sp>
            <p:nvSpPr>
              <p:cNvPr id="3070" name="Line 43"/>
              <p:cNvSpPr>
                <a:spLocks noChangeShapeType="1"/>
              </p:cNvSpPr>
              <p:nvPr/>
            </p:nvSpPr>
            <p:spPr bwMode="auto">
              <a:xfrm>
                <a:off x="5040" y="2592"/>
                <a:ext cx="0" cy="432"/>
              </a:xfrm>
              <a:prstGeom prst="line">
                <a:avLst/>
              </a:prstGeom>
              <a:noFill/>
              <a:ln w="9525" cap="flat" algn="ctr">
                <a:solidFill>
                  <a:schemeClr val="tx2">
                    <a:lumMod val="75000"/>
                  </a:schemeClr>
                </a:solidFill>
                <a:prstDash val="solid"/>
                <a:round/>
                <a:headEnd type="none" w="med" len="med"/>
                <a:tailEnd type="none" w="med" len="med"/>
              </a:ln>
            </p:spPr>
            <p:txBody>
              <a:bodyPr wrap="none" anchor="ctr"/>
              <a:lstStyle/>
              <a:p>
                <a:pPr eaLnBrk="0" hangingPunct="0"/>
                <a:endParaRPr lang="fr-FR"/>
              </a:p>
            </p:txBody>
          </p:sp>
          <p:sp>
            <p:nvSpPr>
              <p:cNvPr id="3071" name="AutoShape 44"/>
              <p:cNvSpPr>
                <a:spLocks/>
              </p:cNvSpPr>
              <p:nvPr/>
            </p:nvSpPr>
            <p:spPr bwMode="auto">
              <a:xfrm rot="5460000">
                <a:off x="4344" y="2280"/>
                <a:ext cx="240" cy="288"/>
              </a:xfrm>
              <a:custGeom>
                <a:avLst/>
                <a:gdLst/>
                <a:ahLst/>
                <a:cxnLst>
                  <a:cxn ang="0">
                    <a:pos x="21600" y="6079"/>
                  </a:cxn>
                  <a:cxn ang="0">
                    <a:pos x="15126" y="0"/>
                  </a:cxn>
                  <a:cxn ang="0">
                    <a:pos x="15126" y="2912"/>
                  </a:cxn>
                  <a:cxn ang="0">
                    <a:pos x="12427" y="2912"/>
                  </a:cxn>
                  <a:cxn ang="0">
                    <a:pos x="0" y="12158"/>
                  </a:cxn>
                  <a:cxn ang="0">
                    <a:pos x="0" y="21600"/>
                  </a:cxn>
                  <a:cxn ang="0">
                    <a:pos x="6474" y="21600"/>
                  </a:cxn>
                  <a:cxn ang="0">
                    <a:pos x="6474" y="12158"/>
                  </a:cxn>
                  <a:cxn ang="0">
                    <a:pos x="12427" y="9246"/>
                  </a:cxn>
                  <a:cxn ang="0">
                    <a:pos x="15126" y="9246"/>
                  </a:cxn>
                  <a:cxn ang="0">
                    <a:pos x="15126" y="12158"/>
                  </a:cxn>
                  <a:cxn ang="0">
                    <a:pos x="21600" y="6079"/>
                  </a:cxn>
                </a:cxnLst>
                <a:rect l="0" t="0" r="r" b="b"/>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solidFill>
                <a:srgbClr val="FFFF00"/>
              </a:solidFill>
              <a:ln w="9525" cap="flat" algn="ctr">
                <a:solidFill>
                  <a:schemeClr val="tx2">
                    <a:lumMod val="75000"/>
                  </a:schemeClr>
                </a:solidFill>
                <a:prstDash val="solid"/>
                <a:round/>
                <a:headEnd type="none" w="med" len="med"/>
                <a:tailEnd type="none" w="med" len="med"/>
              </a:ln>
            </p:spPr>
            <p:txBody>
              <a:bodyPr wrap="none" anchor="ctr"/>
              <a:lstStyle/>
              <a:p>
                <a:pPr eaLnBrk="0" hangingPunct="0"/>
                <a:endParaRPr lang="fr-FR"/>
              </a:p>
            </p:txBody>
          </p:sp>
          <p:sp>
            <p:nvSpPr>
              <p:cNvPr id="3072" name="AutoShape 45"/>
              <p:cNvSpPr>
                <a:spLocks/>
              </p:cNvSpPr>
              <p:nvPr/>
            </p:nvSpPr>
            <p:spPr bwMode="auto">
              <a:xfrm rot="5460000">
                <a:off x="5064" y="3240"/>
                <a:ext cx="240" cy="288"/>
              </a:xfrm>
              <a:custGeom>
                <a:avLst/>
                <a:gdLst/>
                <a:ahLst/>
                <a:cxnLst>
                  <a:cxn ang="0">
                    <a:pos x="21600" y="6079"/>
                  </a:cxn>
                  <a:cxn ang="0">
                    <a:pos x="15126" y="0"/>
                  </a:cxn>
                  <a:cxn ang="0">
                    <a:pos x="15126" y="2912"/>
                  </a:cxn>
                  <a:cxn ang="0">
                    <a:pos x="12427" y="2912"/>
                  </a:cxn>
                  <a:cxn ang="0">
                    <a:pos x="0" y="12158"/>
                  </a:cxn>
                  <a:cxn ang="0">
                    <a:pos x="0" y="21600"/>
                  </a:cxn>
                  <a:cxn ang="0">
                    <a:pos x="6474" y="21600"/>
                  </a:cxn>
                  <a:cxn ang="0">
                    <a:pos x="6474" y="12158"/>
                  </a:cxn>
                  <a:cxn ang="0">
                    <a:pos x="12427" y="9246"/>
                  </a:cxn>
                  <a:cxn ang="0">
                    <a:pos x="15126" y="9246"/>
                  </a:cxn>
                  <a:cxn ang="0">
                    <a:pos x="15126" y="12158"/>
                  </a:cxn>
                  <a:cxn ang="0">
                    <a:pos x="21600" y="6079"/>
                  </a:cxn>
                </a:cxnLst>
                <a:rect l="0" t="0" r="r" b="b"/>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solidFill>
                <a:srgbClr val="00FFFF"/>
              </a:solidFill>
              <a:ln w="9525" cap="flat" algn="ctr">
                <a:solidFill>
                  <a:srgbClr val="00B050"/>
                </a:solidFill>
                <a:prstDash val="solid"/>
                <a:round/>
                <a:headEnd type="none" w="med" len="med"/>
                <a:tailEnd type="none" w="med" len="med"/>
              </a:ln>
            </p:spPr>
            <p:txBody>
              <a:bodyPr wrap="none" anchor="ctr"/>
              <a:lstStyle/>
              <a:p>
                <a:pPr eaLnBrk="0" hangingPunct="0"/>
                <a:endParaRPr lang="fr-FR"/>
              </a:p>
            </p:txBody>
          </p:sp>
          <p:sp>
            <p:nvSpPr>
              <p:cNvPr id="3073" name="Rectangle 46"/>
              <p:cNvSpPr>
                <a:spLocks noChangeArrowheads="1"/>
              </p:cNvSpPr>
              <p:nvPr/>
            </p:nvSpPr>
            <p:spPr bwMode="auto">
              <a:xfrm>
                <a:off x="4176" y="3024"/>
                <a:ext cx="864" cy="432"/>
              </a:xfrm>
              <a:prstGeom prst="rect">
                <a:avLst/>
              </a:prstGeom>
              <a:solidFill>
                <a:srgbClr val="00FFFF"/>
              </a:solidFill>
              <a:ln w="9525" cap="flat" algn="ctr">
                <a:solidFill>
                  <a:schemeClr val="tx2">
                    <a:lumMod val="75000"/>
                  </a:schemeClr>
                </a:solidFill>
                <a:prstDash val="solid"/>
                <a:miter lim="800000"/>
                <a:headEnd type="none" w="med" len="med"/>
                <a:tailEnd type="none" w="med" len="med"/>
              </a:ln>
            </p:spPr>
            <p:txBody>
              <a:bodyPr wrap="none" anchor="ctr"/>
              <a:lstStyle/>
              <a:p>
                <a:pPr eaLnBrk="0" hangingPunct="0"/>
                <a:endParaRPr lang="en-US"/>
              </a:p>
            </p:txBody>
          </p:sp>
          <p:sp>
            <p:nvSpPr>
              <p:cNvPr id="3074" name="AutoShape 47"/>
              <p:cNvSpPr>
                <a:spLocks noChangeArrowheads="1"/>
              </p:cNvSpPr>
              <p:nvPr/>
            </p:nvSpPr>
            <p:spPr bwMode="auto">
              <a:xfrm>
                <a:off x="3648" y="2256"/>
                <a:ext cx="288" cy="144"/>
              </a:xfrm>
              <a:prstGeom prst="rightArrow">
                <a:avLst>
                  <a:gd name="adj1" fmla="val 50000"/>
                  <a:gd name="adj2" fmla="val 45944"/>
                </a:avLst>
              </a:prstGeom>
              <a:solidFill>
                <a:srgbClr val="FFFF00"/>
              </a:solidFill>
              <a:ln w="9525" cap="flat" algn="ctr">
                <a:solidFill>
                  <a:schemeClr val="tx2">
                    <a:lumMod val="75000"/>
                  </a:schemeClr>
                </a:solidFill>
                <a:prstDash val="solid"/>
                <a:miter lim="800000"/>
                <a:headEnd type="none" w="med" len="med"/>
                <a:tailEnd type="none" w="med" len="med"/>
              </a:ln>
            </p:spPr>
            <p:txBody>
              <a:bodyPr wrap="none" anchor="ctr"/>
              <a:lstStyle/>
              <a:p>
                <a:pPr eaLnBrk="0" hangingPunct="0"/>
                <a:endParaRPr lang="en-US"/>
              </a:p>
            </p:txBody>
          </p:sp>
          <p:grpSp>
            <p:nvGrpSpPr>
              <p:cNvPr id="4" name="Group 3"/>
              <p:cNvGrpSpPr>
                <a:grpSpLocks/>
              </p:cNvGrpSpPr>
              <p:nvPr/>
            </p:nvGrpSpPr>
            <p:grpSpPr bwMode="auto">
              <a:xfrm rot="-5340000">
                <a:off x="3936" y="2112"/>
                <a:ext cx="384" cy="384"/>
                <a:chOff x="3216" y="2544"/>
                <a:chExt cx="384" cy="384"/>
              </a:xfrm>
            </p:grpSpPr>
            <p:grpSp>
              <p:nvGrpSpPr>
                <p:cNvPr id="5" name="Group 4"/>
                <p:cNvGrpSpPr>
                  <a:grpSpLocks/>
                </p:cNvGrpSpPr>
                <p:nvPr/>
              </p:nvGrpSpPr>
              <p:grpSpPr bwMode="auto">
                <a:xfrm>
                  <a:off x="3216" y="2544"/>
                  <a:ext cx="288" cy="384"/>
                  <a:chOff x="3216" y="2544"/>
                  <a:chExt cx="288" cy="384"/>
                </a:xfrm>
              </p:grpSpPr>
              <p:sp>
                <p:nvSpPr>
                  <p:cNvPr id="3077" name="AutoShape 50"/>
                  <p:cNvSpPr>
                    <a:spLocks noChangeArrowheads="1"/>
                  </p:cNvSpPr>
                  <p:nvPr/>
                </p:nvSpPr>
                <p:spPr bwMode="auto">
                  <a:xfrm>
                    <a:off x="3216" y="2736"/>
                    <a:ext cx="288" cy="192"/>
                  </a:xfrm>
                  <a:prstGeom prst="triangle">
                    <a:avLst>
                      <a:gd name="adj" fmla="val 50000"/>
                    </a:avLst>
                  </a:prstGeom>
                  <a:solidFill>
                    <a:srgbClr val="FFFF00"/>
                  </a:solidFill>
                  <a:ln w="9525" cap="flat" algn="ctr">
                    <a:solidFill>
                      <a:schemeClr val="tx2">
                        <a:lumMod val="75000"/>
                      </a:schemeClr>
                    </a:solidFill>
                    <a:prstDash val="solid"/>
                    <a:miter lim="800000"/>
                    <a:headEnd type="none" w="med" len="med"/>
                    <a:tailEnd type="none" w="med" len="med"/>
                  </a:ln>
                </p:spPr>
                <p:txBody>
                  <a:bodyPr wrap="none" anchor="ctr"/>
                  <a:lstStyle/>
                  <a:p>
                    <a:pPr eaLnBrk="0" hangingPunct="0"/>
                    <a:endParaRPr lang="en-US"/>
                  </a:p>
                </p:txBody>
              </p:sp>
              <p:sp>
                <p:nvSpPr>
                  <p:cNvPr id="3078" name="AutoShape 51"/>
                  <p:cNvSpPr>
                    <a:spLocks noChangeArrowheads="1"/>
                  </p:cNvSpPr>
                  <p:nvPr/>
                </p:nvSpPr>
                <p:spPr bwMode="auto">
                  <a:xfrm rot="10800000">
                    <a:off x="3216" y="2544"/>
                    <a:ext cx="288" cy="192"/>
                  </a:xfrm>
                  <a:prstGeom prst="triangle">
                    <a:avLst>
                      <a:gd name="adj" fmla="val 50000"/>
                    </a:avLst>
                  </a:prstGeom>
                  <a:solidFill>
                    <a:srgbClr val="FFFF00"/>
                  </a:solidFill>
                  <a:ln w="9525" cap="flat" algn="ctr">
                    <a:solidFill>
                      <a:schemeClr val="tx2">
                        <a:lumMod val="75000"/>
                      </a:schemeClr>
                    </a:solidFill>
                    <a:prstDash val="solid"/>
                    <a:miter lim="800000"/>
                    <a:headEnd type="none" w="med" len="med"/>
                    <a:tailEnd type="none" w="med" len="med"/>
                  </a:ln>
                </p:spPr>
                <p:txBody>
                  <a:bodyPr wrap="none" anchor="ctr"/>
                  <a:lstStyle/>
                  <a:p>
                    <a:pPr eaLnBrk="0" hangingPunct="0"/>
                    <a:endParaRPr lang="en-US"/>
                  </a:p>
                </p:txBody>
              </p:sp>
            </p:grpSp>
            <p:sp>
              <p:nvSpPr>
                <p:cNvPr id="3079" name="Line 52"/>
                <p:cNvSpPr>
                  <a:spLocks noChangeShapeType="1"/>
                </p:cNvSpPr>
                <p:nvPr/>
              </p:nvSpPr>
              <p:spPr bwMode="auto">
                <a:xfrm>
                  <a:off x="3360" y="2736"/>
                  <a:ext cx="240" cy="0"/>
                </a:xfrm>
                <a:prstGeom prst="line">
                  <a:avLst/>
                </a:prstGeom>
                <a:noFill/>
                <a:ln w="38100" cap="flat" algn="ctr">
                  <a:solidFill>
                    <a:schemeClr val="tx2">
                      <a:lumMod val="75000"/>
                    </a:schemeClr>
                  </a:solidFill>
                  <a:prstDash val="solid"/>
                  <a:round/>
                  <a:headEnd type="none" w="med" len="med"/>
                  <a:tailEnd type="none" w="med" len="med"/>
                </a:ln>
              </p:spPr>
              <p:txBody>
                <a:bodyPr wrap="none" anchor="ctr"/>
                <a:lstStyle/>
                <a:p>
                  <a:pPr eaLnBrk="0" hangingPunct="0"/>
                  <a:endParaRPr lang="fr-FR"/>
                </a:p>
              </p:txBody>
            </p:sp>
            <p:sp>
              <p:nvSpPr>
                <p:cNvPr id="3080" name="Line 53"/>
                <p:cNvSpPr>
                  <a:spLocks noChangeShapeType="1"/>
                </p:cNvSpPr>
                <p:nvPr/>
              </p:nvSpPr>
              <p:spPr bwMode="auto">
                <a:xfrm>
                  <a:off x="3600" y="2544"/>
                  <a:ext cx="0" cy="384"/>
                </a:xfrm>
                <a:prstGeom prst="line">
                  <a:avLst/>
                </a:prstGeom>
                <a:noFill/>
                <a:ln w="76200" cap="flat" algn="ctr">
                  <a:solidFill>
                    <a:schemeClr val="tx2">
                      <a:lumMod val="75000"/>
                    </a:schemeClr>
                  </a:solidFill>
                  <a:prstDash val="solid"/>
                  <a:round/>
                  <a:headEnd type="none" w="med" len="med"/>
                  <a:tailEnd type="none" w="med" len="med"/>
                </a:ln>
              </p:spPr>
              <p:txBody>
                <a:bodyPr wrap="none" anchor="ctr"/>
                <a:lstStyle/>
                <a:p>
                  <a:pPr eaLnBrk="0" hangingPunct="0"/>
                  <a:endParaRPr lang="fr-FR"/>
                </a:p>
              </p:txBody>
            </p:sp>
          </p:grpSp>
          <p:sp>
            <p:nvSpPr>
              <p:cNvPr id="3081" name="Line 54"/>
              <p:cNvSpPr>
                <a:spLocks noChangeShapeType="1"/>
              </p:cNvSpPr>
              <p:nvPr/>
            </p:nvSpPr>
            <p:spPr bwMode="auto">
              <a:xfrm flipH="1">
                <a:off x="4915" y="2160"/>
                <a:ext cx="29" cy="1025"/>
              </a:xfrm>
              <a:prstGeom prst="line">
                <a:avLst/>
              </a:prstGeom>
              <a:noFill/>
              <a:ln w="57150" cap="flat" algn="ctr">
                <a:solidFill>
                  <a:schemeClr val="tx2">
                    <a:lumMod val="75000"/>
                  </a:schemeClr>
                </a:solidFill>
                <a:prstDash val="solid"/>
                <a:round/>
                <a:headEnd type="none" w="med" len="med"/>
                <a:tailEnd type="none" w="med" len="med"/>
              </a:ln>
            </p:spPr>
            <p:txBody>
              <a:bodyPr wrap="none" anchor="ctr"/>
              <a:lstStyle/>
              <a:p>
                <a:pPr eaLnBrk="0" hangingPunct="0"/>
                <a:endParaRPr lang="fr-FR"/>
              </a:p>
            </p:txBody>
          </p:sp>
        </p:grpSp>
        <p:sp>
          <p:nvSpPr>
            <p:cNvPr id="3082" name="AutoShape 56"/>
            <p:cNvSpPr>
              <a:spLocks noChangeArrowheads="1" noChangeShapeType="1"/>
            </p:cNvSpPr>
            <p:nvPr/>
          </p:nvSpPr>
          <p:spPr bwMode="auto">
            <a:xfrm rot="10800000" flipV="1">
              <a:off x="4293" y="1368"/>
              <a:ext cx="179" cy="356"/>
            </a:xfrm>
            <a:prstGeom prst="curvedConnector3">
              <a:avLst>
                <a:gd name="adj1" fmla="val 172727"/>
              </a:avLst>
            </a:prstGeom>
            <a:noFill/>
            <a:ln w="38100" cap="flat" algn="ctr">
              <a:solidFill>
                <a:schemeClr val="tx2">
                  <a:lumMod val="75000"/>
                </a:schemeClr>
              </a:solidFill>
              <a:prstDash val="solid"/>
              <a:round/>
              <a:headEnd type="none" w="med" len="med"/>
              <a:tailEnd type="triangle" w="med" len="med"/>
            </a:ln>
          </p:spPr>
          <p:txBody>
            <a:bodyPr/>
            <a:lstStyle/>
            <a:p>
              <a:endParaRPr lang="fr-FR"/>
            </a:p>
          </p:txBody>
        </p:sp>
        <p:sp>
          <p:nvSpPr>
            <p:cNvPr id="3083" name="AutoShape 57"/>
            <p:cNvSpPr>
              <a:spLocks noChangeArrowheads="1" noChangeShapeType="1"/>
            </p:cNvSpPr>
            <p:nvPr/>
          </p:nvSpPr>
          <p:spPr bwMode="auto">
            <a:xfrm rot="5400000" flipH="1">
              <a:off x="5083" y="1433"/>
              <a:ext cx="390" cy="260"/>
            </a:xfrm>
            <a:prstGeom prst="curvedConnector2">
              <a:avLst/>
            </a:prstGeom>
            <a:noFill/>
            <a:ln w="38100" cap="flat" algn="ctr">
              <a:solidFill>
                <a:schemeClr val="tx2">
                  <a:lumMod val="75000"/>
                </a:schemeClr>
              </a:solidFill>
              <a:prstDash val="solid"/>
              <a:round/>
              <a:headEnd type="none" w="med" len="med"/>
              <a:tailEnd type="triangle" w="med" len="med"/>
            </a:ln>
          </p:spPr>
          <p:txBody>
            <a:bodyPr/>
            <a:lstStyle/>
            <a:p>
              <a:endParaRPr lang="fr-FR"/>
            </a:p>
          </p:txBody>
        </p:sp>
        <p:sp>
          <p:nvSpPr>
            <p:cNvPr id="3084" name="Oval 58"/>
            <p:cNvSpPr>
              <a:spLocks noChangeArrowheads="1"/>
            </p:cNvSpPr>
            <p:nvPr/>
          </p:nvSpPr>
          <p:spPr bwMode="auto">
            <a:xfrm>
              <a:off x="5304" y="1776"/>
              <a:ext cx="208" cy="240"/>
            </a:xfrm>
            <a:prstGeom prst="ellipse">
              <a:avLst/>
            </a:prstGeom>
            <a:solidFill>
              <a:srgbClr val="FFFF00"/>
            </a:solidFill>
            <a:ln w="9525" cap="flat" algn="ctr">
              <a:solidFill>
                <a:schemeClr val="tx2">
                  <a:lumMod val="75000"/>
                </a:schemeClr>
              </a:solidFill>
              <a:prstDash val="solid"/>
              <a:round/>
              <a:headEnd type="none" w="med" len="med"/>
              <a:tailEnd type="none" w="med" len="med"/>
            </a:ln>
          </p:spPr>
          <p:txBody>
            <a:bodyPr wrap="none" anchor="ctr"/>
            <a:lstStyle/>
            <a:p>
              <a:pPr eaLnBrk="0" hangingPunct="0"/>
              <a:endParaRPr lang="en-US"/>
            </a:p>
          </p:txBody>
        </p:sp>
        <p:sp>
          <p:nvSpPr>
            <p:cNvPr id="3085" name="computr2"/>
            <p:cNvSpPr>
              <a:spLocks noEditPoints="1"/>
            </p:cNvSpPr>
            <p:nvPr/>
          </p:nvSpPr>
          <p:spPr bwMode="auto">
            <a:xfrm>
              <a:off x="4438" y="1094"/>
              <a:ext cx="772" cy="420"/>
            </a:xfrm>
            <a:custGeom>
              <a:avLst/>
              <a:gdLst/>
              <a:ahLst/>
              <a:cxnLst>
                <a:cxn ang="0">
                  <a:pos x="18828" y="18396"/>
                </a:cxn>
                <a:cxn ang="0">
                  <a:pos x="15478" y="13174"/>
                </a:cxn>
                <a:cxn ang="0">
                  <a:pos x="17326" y="11631"/>
                </a:cxn>
                <a:cxn ang="0">
                  <a:pos x="17326" y="0"/>
                </a:cxn>
                <a:cxn ang="0">
                  <a:pos x="4274" y="0"/>
                </a:cxn>
                <a:cxn ang="0">
                  <a:pos x="4274" y="11631"/>
                </a:cxn>
                <a:cxn ang="0">
                  <a:pos x="6122" y="13174"/>
                </a:cxn>
                <a:cxn ang="0">
                  <a:pos x="2772" y="18514"/>
                </a:cxn>
                <a:cxn ang="0">
                  <a:pos x="462" y="20413"/>
                </a:cxn>
                <a:cxn ang="0">
                  <a:pos x="116" y="20888"/>
                </a:cxn>
                <a:cxn ang="0">
                  <a:pos x="0" y="21244"/>
                </a:cxn>
                <a:cxn ang="0">
                  <a:pos x="116" y="21481"/>
                </a:cxn>
                <a:cxn ang="0">
                  <a:pos x="347" y="21600"/>
                </a:cxn>
                <a:cxn ang="0">
                  <a:pos x="693" y="21600"/>
                </a:cxn>
                <a:cxn ang="0">
                  <a:pos x="20907" y="21600"/>
                </a:cxn>
                <a:cxn ang="0">
                  <a:pos x="21253" y="21600"/>
                </a:cxn>
                <a:cxn ang="0">
                  <a:pos x="21484" y="21481"/>
                </a:cxn>
                <a:cxn ang="0">
                  <a:pos x="21600" y="21244"/>
                </a:cxn>
                <a:cxn ang="0">
                  <a:pos x="21484" y="20888"/>
                </a:cxn>
                <a:cxn ang="0">
                  <a:pos x="21253" y="20413"/>
                </a:cxn>
                <a:cxn ang="0">
                  <a:pos x="18019" y="18514"/>
                </a:cxn>
                <a:cxn ang="0">
                  <a:pos x="4389" y="17921"/>
                </a:cxn>
                <a:cxn ang="0">
                  <a:pos x="18019" y="18514"/>
                </a:cxn>
                <a:cxn ang="0">
                  <a:pos x="18481" y="19108"/>
                </a:cxn>
                <a:cxn ang="0">
                  <a:pos x="2426" y="19701"/>
                </a:cxn>
                <a:cxn ang="0">
                  <a:pos x="20560" y="20769"/>
                </a:cxn>
                <a:cxn ang="0">
                  <a:pos x="1848" y="20176"/>
                </a:cxn>
                <a:cxn ang="0">
                  <a:pos x="20560" y="20769"/>
                </a:cxn>
                <a:cxn ang="0">
                  <a:pos x="17442" y="17209"/>
                </a:cxn>
                <a:cxn ang="0">
                  <a:pos x="2772" y="18514"/>
                </a:cxn>
                <a:cxn ang="0">
                  <a:pos x="13168" y="14716"/>
                </a:cxn>
                <a:cxn ang="0">
                  <a:pos x="17788" y="14123"/>
                </a:cxn>
                <a:cxn ang="0">
                  <a:pos x="6122" y="1899"/>
                </a:cxn>
                <a:cxn ang="0">
                  <a:pos x="15478" y="9732"/>
                </a:cxn>
                <a:cxn ang="0">
                  <a:pos x="6122" y="1899"/>
                </a:cxn>
                <a:cxn ang="0">
                  <a:pos x="15478" y="11631"/>
                </a:cxn>
                <a:cxn ang="0">
                  <a:pos x="6122" y="13174"/>
                </a:cxn>
              </a:cxnLst>
              <a:rect l="0" t="0" r="r" b="b"/>
              <a:pathLst>
                <a:path w="21600" h="21600">
                  <a:moveTo>
                    <a:pt x="21022" y="20295"/>
                  </a:moveTo>
                  <a:lnTo>
                    <a:pt x="18828" y="18396"/>
                  </a:lnTo>
                  <a:lnTo>
                    <a:pt x="18828" y="13174"/>
                  </a:lnTo>
                  <a:lnTo>
                    <a:pt x="15478" y="13174"/>
                  </a:lnTo>
                  <a:lnTo>
                    <a:pt x="15478" y="11631"/>
                  </a:lnTo>
                  <a:lnTo>
                    <a:pt x="17326" y="11631"/>
                  </a:lnTo>
                  <a:lnTo>
                    <a:pt x="17326" y="11156"/>
                  </a:lnTo>
                  <a:lnTo>
                    <a:pt x="17326" y="0"/>
                  </a:lnTo>
                  <a:lnTo>
                    <a:pt x="10858" y="0"/>
                  </a:lnTo>
                  <a:lnTo>
                    <a:pt x="4274" y="0"/>
                  </a:lnTo>
                  <a:lnTo>
                    <a:pt x="4274" y="11037"/>
                  </a:lnTo>
                  <a:lnTo>
                    <a:pt x="4274" y="11631"/>
                  </a:lnTo>
                  <a:lnTo>
                    <a:pt x="6122" y="11631"/>
                  </a:lnTo>
                  <a:lnTo>
                    <a:pt x="6122" y="13174"/>
                  </a:lnTo>
                  <a:lnTo>
                    <a:pt x="2772" y="13174"/>
                  </a:lnTo>
                  <a:lnTo>
                    <a:pt x="2772" y="18514"/>
                  </a:lnTo>
                  <a:lnTo>
                    <a:pt x="693" y="20295"/>
                  </a:lnTo>
                  <a:lnTo>
                    <a:pt x="462" y="20413"/>
                  </a:lnTo>
                  <a:lnTo>
                    <a:pt x="231" y="20651"/>
                  </a:lnTo>
                  <a:lnTo>
                    <a:pt x="116" y="20888"/>
                  </a:lnTo>
                  <a:lnTo>
                    <a:pt x="0" y="21125"/>
                  </a:lnTo>
                  <a:lnTo>
                    <a:pt x="0" y="21244"/>
                  </a:lnTo>
                  <a:lnTo>
                    <a:pt x="116" y="21363"/>
                  </a:lnTo>
                  <a:lnTo>
                    <a:pt x="116" y="21481"/>
                  </a:lnTo>
                  <a:lnTo>
                    <a:pt x="231" y="21481"/>
                  </a:lnTo>
                  <a:lnTo>
                    <a:pt x="347" y="21600"/>
                  </a:lnTo>
                  <a:lnTo>
                    <a:pt x="578" y="21600"/>
                  </a:lnTo>
                  <a:lnTo>
                    <a:pt x="693" y="21600"/>
                  </a:lnTo>
                  <a:lnTo>
                    <a:pt x="10858" y="21600"/>
                  </a:lnTo>
                  <a:lnTo>
                    <a:pt x="20907" y="21600"/>
                  </a:lnTo>
                  <a:lnTo>
                    <a:pt x="21138" y="21600"/>
                  </a:lnTo>
                  <a:lnTo>
                    <a:pt x="21253" y="21600"/>
                  </a:lnTo>
                  <a:lnTo>
                    <a:pt x="21369" y="21481"/>
                  </a:lnTo>
                  <a:lnTo>
                    <a:pt x="21484" y="21481"/>
                  </a:lnTo>
                  <a:lnTo>
                    <a:pt x="21600" y="21363"/>
                  </a:lnTo>
                  <a:lnTo>
                    <a:pt x="21600" y="21244"/>
                  </a:lnTo>
                  <a:lnTo>
                    <a:pt x="21600" y="21125"/>
                  </a:lnTo>
                  <a:lnTo>
                    <a:pt x="21484" y="20888"/>
                  </a:lnTo>
                  <a:lnTo>
                    <a:pt x="21369" y="20651"/>
                  </a:lnTo>
                  <a:lnTo>
                    <a:pt x="21253" y="20413"/>
                  </a:lnTo>
                  <a:lnTo>
                    <a:pt x="21022" y="20295"/>
                  </a:lnTo>
                  <a:close/>
                  <a:moveTo>
                    <a:pt x="18019" y="18514"/>
                  </a:moveTo>
                  <a:lnTo>
                    <a:pt x="17326" y="17921"/>
                  </a:lnTo>
                  <a:lnTo>
                    <a:pt x="4389" y="17921"/>
                  </a:lnTo>
                  <a:lnTo>
                    <a:pt x="3696" y="18514"/>
                  </a:lnTo>
                  <a:lnTo>
                    <a:pt x="18019" y="18514"/>
                  </a:lnTo>
                  <a:close/>
                  <a:moveTo>
                    <a:pt x="19174" y="19701"/>
                  </a:moveTo>
                  <a:lnTo>
                    <a:pt x="18481" y="19108"/>
                  </a:lnTo>
                  <a:lnTo>
                    <a:pt x="3119" y="19108"/>
                  </a:lnTo>
                  <a:lnTo>
                    <a:pt x="2426" y="19701"/>
                  </a:lnTo>
                  <a:lnTo>
                    <a:pt x="19174" y="19701"/>
                  </a:lnTo>
                  <a:close/>
                  <a:moveTo>
                    <a:pt x="20560" y="20769"/>
                  </a:moveTo>
                  <a:lnTo>
                    <a:pt x="19867" y="20176"/>
                  </a:lnTo>
                  <a:lnTo>
                    <a:pt x="1848" y="20176"/>
                  </a:lnTo>
                  <a:lnTo>
                    <a:pt x="1155" y="20769"/>
                  </a:lnTo>
                  <a:lnTo>
                    <a:pt x="20560" y="20769"/>
                  </a:lnTo>
                  <a:close/>
                  <a:moveTo>
                    <a:pt x="18828" y="18396"/>
                  </a:moveTo>
                  <a:lnTo>
                    <a:pt x="17442" y="17209"/>
                  </a:lnTo>
                  <a:lnTo>
                    <a:pt x="4158" y="17209"/>
                  </a:lnTo>
                  <a:lnTo>
                    <a:pt x="2772" y="18514"/>
                  </a:lnTo>
                  <a:moveTo>
                    <a:pt x="13168" y="14123"/>
                  </a:moveTo>
                  <a:lnTo>
                    <a:pt x="13168" y="14716"/>
                  </a:lnTo>
                  <a:lnTo>
                    <a:pt x="17788" y="14716"/>
                  </a:lnTo>
                  <a:lnTo>
                    <a:pt x="17788" y="14123"/>
                  </a:lnTo>
                  <a:lnTo>
                    <a:pt x="13168" y="14123"/>
                  </a:lnTo>
                  <a:close/>
                  <a:moveTo>
                    <a:pt x="6122" y="1899"/>
                  </a:moveTo>
                  <a:lnTo>
                    <a:pt x="6122" y="9732"/>
                  </a:lnTo>
                  <a:lnTo>
                    <a:pt x="15478" y="9732"/>
                  </a:lnTo>
                  <a:lnTo>
                    <a:pt x="15478" y="1899"/>
                  </a:lnTo>
                  <a:lnTo>
                    <a:pt x="6122" y="1899"/>
                  </a:lnTo>
                  <a:moveTo>
                    <a:pt x="6122" y="11631"/>
                  </a:moveTo>
                  <a:lnTo>
                    <a:pt x="15478" y="11631"/>
                  </a:lnTo>
                  <a:lnTo>
                    <a:pt x="15478" y="13174"/>
                  </a:lnTo>
                  <a:lnTo>
                    <a:pt x="6122" y="13174"/>
                  </a:lnTo>
                  <a:lnTo>
                    <a:pt x="6122" y="11631"/>
                  </a:lnTo>
                  <a:close/>
                </a:path>
              </a:pathLst>
            </a:custGeom>
            <a:solidFill>
              <a:srgbClr val="FFFFFF"/>
            </a:solidFill>
            <a:ln w="9525" cap="flat" algn="ctr">
              <a:solidFill>
                <a:srgbClr val="000000"/>
              </a:solidFill>
              <a:prstDash val="solid"/>
              <a:round/>
              <a:headEnd type="none" w="med" len="med"/>
              <a:tailEnd type="none" w="med" len="med"/>
            </a:ln>
          </p:spPr>
          <p:txBody>
            <a:bodyPr/>
            <a:lstStyle/>
            <a:p>
              <a:pPr eaLnBrk="0" hangingPunct="0"/>
              <a:endParaRPr lang="fr-FR"/>
            </a:p>
          </p:txBody>
        </p:sp>
        <p:graphicFrame>
          <p:nvGraphicFramePr>
            <p:cNvPr id="656387" name="Object 64"/>
            <p:cNvGraphicFramePr>
              <a:graphicFrameLocks noChangeAspect="1"/>
            </p:cNvGraphicFramePr>
            <p:nvPr/>
          </p:nvGraphicFramePr>
          <p:xfrm>
            <a:off x="3777" y="2355"/>
            <a:ext cx="400" cy="248"/>
          </p:xfrm>
          <a:graphic>
            <a:graphicData uri="http://schemas.openxmlformats.org/presentationml/2006/ole">
              <mc:AlternateContent xmlns:mc="http://schemas.openxmlformats.org/markup-compatibility/2006">
                <mc:Choice xmlns:v="urn:schemas-microsoft-com:vml" Requires="v">
                  <p:oleObj spid="_x0000_s4127" name="Equation" r:id="rId6" imgW="17068800" imgH="10566400" progId="Equation.3">
                    <p:embed/>
                  </p:oleObj>
                </mc:Choice>
                <mc:Fallback>
                  <p:oleObj name="Equation" r:id="rId6" imgW="17068800" imgH="10566400" progId="Equation.3">
                    <p:embed/>
                    <p:pic>
                      <p:nvPicPr>
                        <p:cNvPr id="0" name="Object 6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77" y="2355"/>
                          <a:ext cx="400" cy="248"/>
                        </a:xfrm>
                        <a:prstGeom prst="rect">
                          <a:avLst/>
                        </a:prstGeom>
                        <a:solidFill>
                          <a:srgbClr val="FFFFFF"/>
                        </a:solidFill>
                        <a:effectLst/>
                        <a:extLs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56388" name="Object 66"/>
            <p:cNvGraphicFramePr>
              <a:graphicFrameLocks noChangeAspect="1"/>
            </p:cNvGraphicFramePr>
            <p:nvPr/>
          </p:nvGraphicFramePr>
          <p:xfrm>
            <a:off x="3815" y="2823"/>
            <a:ext cx="372" cy="239"/>
          </p:xfrm>
          <a:graphic>
            <a:graphicData uri="http://schemas.openxmlformats.org/presentationml/2006/ole">
              <mc:AlternateContent xmlns:mc="http://schemas.openxmlformats.org/markup-compatibility/2006">
                <mc:Choice xmlns:v="urn:schemas-microsoft-com:vml" Requires="v">
                  <p:oleObj spid="_x0000_s4128" name="Equation" r:id="rId8" imgW="15849600" imgH="10160000" progId="Equation.3">
                    <p:embed/>
                  </p:oleObj>
                </mc:Choice>
                <mc:Fallback>
                  <p:oleObj name="Equation" r:id="rId8" imgW="15849600" imgH="10160000" progId="Equation.3">
                    <p:embed/>
                    <p:pic>
                      <p:nvPicPr>
                        <p:cNvPr id="0" name="Object 6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15" y="2823"/>
                          <a:ext cx="372" cy="239"/>
                        </a:xfrm>
                        <a:prstGeom prst="rect">
                          <a:avLst/>
                        </a:prstGeom>
                        <a:solidFill>
                          <a:srgbClr val="FFFFFF"/>
                        </a:solidFill>
                        <a:effectLst/>
                        <a:extLs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grpSp>
        <p:nvGrpSpPr>
          <p:cNvPr id="6" name="Group 16"/>
          <p:cNvGrpSpPr>
            <a:grpSpLocks/>
          </p:cNvGrpSpPr>
          <p:nvPr/>
        </p:nvGrpSpPr>
        <p:grpSpPr bwMode="auto">
          <a:xfrm>
            <a:off x="152400" y="1562101"/>
            <a:ext cx="5728189" cy="2657475"/>
            <a:chOff x="104" y="984"/>
            <a:chExt cx="3909" cy="1674"/>
          </a:xfrm>
        </p:grpSpPr>
        <p:sp>
          <p:nvSpPr>
            <p:cNvPr id="3089" name="Text Box 35"/>
            <p:cNvSpPr>
              <a:spLocks noChangeArrowheads="1"/>
            </p:cNvSpPr>
            <p:nvPr/>
          </p:nvSpPr>
          <p:spPr bwMode="auto">
            <a:xfrm>
              <a:off x="104" y="984"/>
              <a:ext cx="3909" cy="1674"/>
            </a:xfrm>
            <a:prstGeom prst="rect">
              <a:avLst/>
            </a:prstGeom>
            <a:noFill/>
            <a:ln w="50800" cap="flat">
              <a:solidFill>
                <a:srgbClr val="002060"/>
              </a:solidFill>
              <a:miter lim="800000"/>
              <a:headEnd/>
              <a:tailEnd/>
            </a:ln>
            <a:effectLst/>
          </p:spPr>
          <p:txBody>
            <a:bodyPr/>
            <a:lstStyle/>
            <a:p>
              <a:pPr algn="ctr">
                <a:spcBef>
                  <a:spcPct val="0"/>
                </a:spcBef>
                <a:tabLst>
                  <a:tab pos="3429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fr-FR" sz="2800" b="1" dirty="0"/>
            </a:p>
            <a:p>
              <a:pPr algn="ctr">
                <a:spcBef>
                  <a:spcPct val="0"/>
                </a:spcBef>
                <a:tabLst>
                  <a:tab pos="3429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r>
                <a:rPr lang="fr-FR" sz="2800" b="1" dirty="0"/>
                <a:t>objectif de l'algorithme de contrôle :</a:t>
              </a:r>
            </a:p>
            <a:p>
              <a:pPr algn="ctr">
                <a:spcBef>
                  <a:spcPct val="0"/>
                </a:spcBef>
                <a:tabLst>
                  <a:tab pos="3429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fr-FR" sz="2800" b="1" dirty="0"/>
            </a:p>
            <a:p>
              <a:pPr algn="ctr">
                <a:spcBef>
                  <a:spcPct val="0"/>
                </a:spcBef>
                <a:tabLst>
                  <a:tab pos="3429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endParaRPr lang="fr-FR" sz="2800" b="1" dirty="0"/>
            </a:p>
            <a:p>
              <a:pPr algn="ctr">
                <a:spcBef>
                  <a:spcPct val="0"/>
                </a:spcBef>
                <a:tabLst>
                  <a:tab pos="3429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pPr>
              <a:r>
                <a:rPr lang="fr-FR" sz="2800" b="1" dirty="0"/>
                <a:t>ne peut être réalisé: un flux de sortie trop important</a:t>
              </a:r>
            </a:p>
          </p:txBody>
        </p:sp>
        <p:graphicFrame>
          <p:nvGraphicFramePr>
            <p:cNvPr id="656386" name="Object 67"/>
            <p:cNvGraphicFramePr>
              <a:graphicFrameLocks noChangeAspect="1"/>
            </p:cNvGraphicFramePr>
            <p:nvPr/>
          </p:nvGraphicFramePr>
          <p:xfrm>
            <a:off x="1356" y="1912"/>
            <a:ext cx="1418" cy="248"/>
          </p:xfrm>
          <a:graphic>
            <a:graphicData uri="http://schemas.openxmlformats.org/presentationml/2006/ole">
              <mc:AlternateContent xmlns:mc="http://schemas.openxmlformats.org/markup-compatibility/2006">
                <mc:Choice xmlns:v="urn:schemas-microsoft-com:vml" Requires="v">
                  <p:oleObj spid="_x0000_s4129" name="Equation" r:id="rId10" imgW="60553600" imgH="10566400" progId="Equation.3">
                    <p:embed/>
                  </p:oleObj>
                </mc:Choice>
                <mc:Fallback>
                  <p:oleObj name="Equation" r:id="rId10" imgW="60553600" imgH="10566400" progId="Equation.3">
                    <p:embed/>
                    <p:pic>
                      <p:nvPicPr>
                        <p:cNvPr id="0" name="Object 6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56" y="1912"/>
                          <a:ext cx="1418" cy="248"/>
                        </a:xfrm>
                        <a:prstGeom prst="rect">
                          <a:avLst/>
                        </a:prstGeom>
                        <a:solidFill>
                          <a:srgbClr val="FFFFFF"/>
                        </a:solidFill>
                        <a:effectLst/>
                        <a:extLs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3" presetClass="entr" presetSubtype="16" fill="hold" nodeType="clickEffec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indefinite"/>
                            </p:stCondLst>
                          </p:cTn>
                        </p:par>
                        <p:par>
                          <p:cTn id="11" fill="hold" nodeType="afterGroup">
                            <p:stCondLst>
                              <p:cond delay="0"/>
                            </p:stCondLst>
                            <p:childTnLst>
                              <p:par>
                                <p:cTn id="12" presetID="23" presetClass="entr" presetSubtype="16" fill="hold" nodeType="clickEffec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childTnLst>
                                </p:cTn>
                              </p:par>
                            </p:childTnLst>
                          </p:cTn>
                        </p:par>
                      </p:childTnLst>
                    </p:cTn>
                  </p:par>
                  <p:par>
                    <p:cTn id="16" fill="hold" nodeType="clickPar">
                      <p:stCondLst>
                        <p:cond delay="indefinite"/>
                      </p:stCondLst>
                      <p:childTnLst>
                        <p:par>
                          <p:cTn id="17" fill="hold" nodeType="withGroup">
                            <p:stCondLst>
                              <p:cond delay="indefinite"/>
                            </p:stCondLst>
                          </p:cTn>
                        </p:par>
                        <p:par>
                          <p:cTn id="18" fill="hold" nodeType="afterGroup">
                            <p:stCondLst>
                              <p:cond delay="0"/>
                            </p:stCondLst>
                            <p:childTnLst>
                              <p:par>
                                <p:cTn id="19" presetID="23" presetClass="entr" presetSubtype="16" fill="hold" nodeType="clickEffect">
                                  <p:childTnLst>
                                    <p:set>
                                      <p:cBhvr>
                                        <p:cTn id="20" dur="1" fill="hold">
                                          <p:stCondLst>
                                            <p:cond delay="0"/>
                                          </p:stCondLst>
                                        </p:cTn>
                                        <p:tgtEl>
                                          <p:spTgt spid="656385"/>
                                        </p:tgtEl>
                                        <p:attrNameLst>
                                          <p:attrName>style.visibility</p:attrName>
                                        </p:attrNameLst>
                                      </p:cBhvr>
                                      <p:to>
                                        <p:strVal val="visible"/>
                                      </p:to>
                                    </p:set>
                                    <p:anim calcmode="lin" valueType="num">
                                      <p:cBhvr>
                                        <p:cTn id="21" dur="500" fill="hold"/>
                                        <p:tgtEl>
                                          <p:spTgt spid="656385"/>
                                        </p:tgtEl>
                                        <p:attrNameLst>
                                          <p:attrName>ppt_w</p:attrName>
                                        </p:attrNameLst>
                                      </p:cBhvr>
                                      <p:tavLst>
                                        <p:tav tm="0">
                                          <p:val>
                                            <p:fltVal val="0"/>
                                          </p:val>
                                        </p:tav>
                                        <p:tav tm="100000">
                                          <p:val>
                                            <p:strVal val="#ppt_w"/>
                                          </p:val>
                                        </p:tav>
                                      </p:tavLst>
                                    </p:anim>
                                    <p:anim calcmode="lin" valueType="num">
                                      <p:cBhvr>
                                        <p:cTn id="22" dur="500" fill="hold"/>
                                        <p:tgtEl>
                                          <p:spTgt spid="65638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1"/>
          <p:cNvSpPr>
            <a:spLocks noGrp="1" noChangeArrowheads="1"/>
          </p:cNvSpPr>
          <p:nvPr>
            <p:ph type="title"/>
          </p:nvPr>
        </p:nvSpPr>
        <p:spPr>
          <a:xfrm>
            <a:off x="714348" y="120651"/>
            <a:ext cx="7929618" cy="549275"/>
          </a:xfrm>
        </p:spPr>
        <p:txBody>
          <a:bodyPr>
            <a:noAutofit/>
          </a:bodyPr>
          <a:lstStyle/>
          <a:p>
            <a:pPr algn="ct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fr-FR" sz="4000" b="1" dirty="0">
                <a:solidFill>
                  <a:srgbClr val="002060"/>
                </a:solidFill>
                <a:latin typeface="Arial Unicode MS" charset="0"/>
              </a:rPr>
              <a:t>Comment vérifier la cohérence</a:t>
            </a:r>
          </a:p>
        </p:txBody>
      </p:sp>
      <p:sp>
        <p:nvSpPr>
          <p:cNvPr id="17" name="Espace réservé de la date 16"/>
          <p:cNvSpPr>
            <a:spLocks noGrp="1"/>
          </p:cNvSpPr>
          <p:nvPr>
            <p:ph type="dt" sz="half" idx="10"/>
          </p:nvPr>
        </p:nvSpPr>
        <p:spPr/>
        <p:txBody>
          <a:bodyPr/>
          <a:lstStyle/>
          <a:p>
            <a:fld id="{FE19095C-76FD-4DA5-A958-0793D01B9D6F}" type="datetime1">
              <a:rPr lang="fr-FR" smtClean="0"/>
              <a:pPr/>
              <a:t>03/10/2022</a:t>
            </a:fld>
            <a:endParaRPr lang="fr-FR"/>
          </a:p>
        </p:txBody>
      </p:sp>
      <p:sp>
        <p:nvSpPr>
          <p:cNvPr id="19" name="Espace réservé du pied de page 18"/>
          <p:cNvSpPr>
            <a:spLocks noGrp="1"/>
          </p:cNvSpPr>
          <p:nvPr>
            <p:ph type="ftr" sz="quarter" idx="11"/>
          </p:nvPr>
        </p:nvSpPr>
        <p:spPr/>
        <p:txBody>
          <a:bodyPr/>
          <a:lstStyle/>
          <a:p>
            <a:r>
              <a:rPr lang="fr-FR"/>
              <a:t>Chapitre2: méthodes de diagnostic (vue générale)</a:t>
            </a:r>
          </a:p>
        </p:txBody>
      </p:sp>
      <p:sp>
        <p:nvSpPr>
          <p:cNvPr id="18" name="Espace réservé du numéro de diapositive 17"/>
          <p:cNvSpPr>
            <a:spLocks noGrp="1"/>
          </p:cNvSpPr>
          <p:nvPr>
            <p:ph type="sldNum" sz="quarter" idx="12"/>
          </p:nvPr>
        </p:nvSpPr>
        <p:spPr/>
        <p:txBody>
          <a:bodyPr/>
          <a:lstStyle/>
          <a:p>
            <a:fld id="{6CE372B2-2FDD-4192-B226-1F758AD55DDD}" type="slidenum">
              <a:rPr lang="fr-FR" smtClean="0"/>
              <a:pPr/>
              <a:t>21</a:t>
            </a:fld>
            <a:endParaRPr lang="fr-FR"/>
          </a:p>
        </p:txBody>
      </p:sp>
      <p:grpSp>
        <p:nvGrpSpPr>
          <p:cNvPr id="2" name="Group 2"/>
          <p:cNvGrpSpPr>
            <a:grpSpLocks/>
          </p:cNvGrpSpPr>
          <p:nvPr/>
        </p:nvGrpSpPr>
        <p:grpSpPr bwMode="auto">
          <a:xfrm>
            <a:off x="259374" y="2520951"/>
            <a:ext cx="8609134" cy="3478213"/>
            <a:chOff x="177" y="1588"/>
            <a:chExt cx="5875" cy="2191"/>
          </a:xfrm>
        </p:grpSpPr>
        <p:sp>
          <p:nvSpPr>
            <p:cNvPr id="72709" name="Rectangle 3"/>
            <p:cNvSpPr>
              <a:spLocks noChangeArrowheads="1"/>
            </p:cNvSpPr>
            <p:nvPr/>
          </p:nvSpPr>
          <p:spPr bwMode="auto">
            <a:xfrm>
              <a:off x="177" y="2260"/>
              <a:ext cx="1819" cy="287"/>
            </a:xfrm>
            <a:prstGeom prst="rect">
              <a:avLst/>
            </a:prstGeom>
            <a:noFill/>
            <a:ln w="9525">
              <a:noFill/>
              <a:round/>
              <a:headEnd/>
              <a:tailEnd/>
            </a:ln>
          </p:spPr>
          <p:txBody>
            <a:bodyPr lIns="12600" tIns="12600" rIns="12600" bIns="12600"/>
            <a:lstStyle/>
            <a:p>
              <a:pPr algn="ctr">
                <a:lnSpc>
                  <a:spcPct val="100000"/>
                </a:lnSpc>
                <a:tabLst>
                  <a:tab pos="457200" algn="l"/>
                  <a:tab pos="914400" algn="l"/>
                  <a:tab pos="1371600" algn="l"/>
                  <a:tab pos="1828800" algn="l"/>
                  <a:tab pos="2286000" algn="l"/>
                  <a:tab pos="2743200" algn="l"/>
                </a:tabLst>
              </a:pPr>
              <a:r>
                <a:rPr lang="en-US" sz="1600" b="1" i="1" dirty="0"/>
                <a:t> (</a:t>
              </a:r>
              <a:r>
                <a:rPr lang="en-US" sz="1600" b="1" i="1" dirty="0" err="1"/>
                <a:t>contrôles</a:t>
              </a:r>
              <a:r>
                <a:rPr lang="en-US" sz="1600" b="1" i="1" dirty="0"/>
                <a:t>, </a:t>
              </a:r>
              <a:r>
                <a:rPr lang="en-US" sz="1600" b="1" i="1" dirty="0" err="1"/>
                <a:t>mesures</a:t>
              </a:r>
              <a:r>
                <a:rPr lang="en-US" sz="1600" b="1" i="1" dirty="0"/>
                <a:t>)</a:t>
              </a:r>
            </a:p>
          </p:txBody>
        </p:sp>
        <p:sp>
          <p:nvSpPr>
            <p:cNvPr id="72710" name="Rectangle 4"/>
            <p:cNvSpPr>
              <a:spLocks noChangeArrowheads="1"/>
            </p:cNvSpPr>
            <p:nvPr/>
          </p:nvSpPr>
          <p:spPr bwMode="auto">
            <a:xfrm>
              <a:off x="4545" y="2212"/>
              <a:ext cx="1507" cy="431"/>
            </a:xfrm>
            <a:prstGeom prst="rect">
              <a:avLst/>
            </a:prstGeom>
            <a:noFill/>
            <a:ln w="9525">
              <a:noFill/>
              <a:round/>
              <a:headEnd/>
              <a:tailEnd/>
            </a:ln>
          </p:spPr>
          <p:txBody>
            <a:bodyPr lIns="12600" tIns="12600" rIns="12600" bIns="12600"/>
            <a:lstStyle/>
            <a:p>
              <a:pPr algn="ctr">
                <a:lnSpc>
                  <a:spcPct val="100000"/>
                </a:lnSpc>
                <a:tabLst>
                  <a:tab pos="457200" algn="l"/>
                  <a:tab pos="914400" algn="l"/>
                  <a:tab pos="1371600" algn="l"/>
                  <a:tab pos="1828800" algn="l"/>
                  <a:tab pos="2286000" algn="l"/>
                </a:tabLst>
              </a:pPr>
              <a:r>
                <a:rPr lang="fr-FR" sz="1600" b="1" i="1" dirty="0"/>
                <a:t>Propriétés qui devraient être satisfaites </a:t>
              </a:r>
              <a:endParaRPr lang="en-US" sz="1600" b="1" i="1" dirty="0"/>
            </a:p>
          </p:txBody>
        </p:sp>
        <p:sp>
          <p:nvSpPr>
            <p:cNvPr id="72711" name="Rectangle 5"/>
            <p:cNvSpPr>
              <a:spLocks noChangeArrowheads="1"/>
            </p:cNvSpPr>
            <p:nvPr/>
          </p:nvSpPr>
          <p:spPr bwMode="auto">
            <a:xfrm>
              <a:off x="2599" y="2308"/>
              <a:ext cx="1430" cy="528"/>
            </a:xfrm>
            <a:prstGeom prst="rect">
              <a:avLst/>
            </a:prstGeom>
            <a:solidFill>
              <a:srgbClr val="FFFFCC"/>
            </a:solidFill>
            <a:ln w="12600">
              <a:solidFill>
                <a:srgbClr val="A38D77"/>
              </a:solidFill>
              <a:miter lim="800000"/>
              <a:headEnd/>
              <a:tailEnd/>
            </a:ln>
          </p:spPr>
          <p:txBody>
            <a:bodyPr lIns="12600" tIns="12600" rIns="12600" bIns="12600" anchor="ctr"/>
            <a:lstStyle/>
            <a:p>
              <a:pPr>
                <a:lnSpc>
                  <a:spcPct val="100000"/>
                </a:lnSpc>
                <a:tabLst>
                  <a:tab pos="457200" algn="l"/>
                  <a:tab pos="914400" algn="l"/>
                  <a:tab pos="1371600" algn="l"/>
                  <a:tab pos="1828800" algn="l"/>
                </a:tabLst>
              </a:pPr>
              <a:endParaRPr lang="en-US" b="1" dirty="0"/>
            </a:p>
            <a:p>
              <a:pPr algn="ctr">
                <a:lnSpc>
                  <a:spcPct val="100000"/>
                </a:lnSpc>
                <a:tabLst>
                  <a:tab pos="457200" algn="l"/>
                  <a:tab pos="914400" algn="l"/>
                  <a:tab pos="1371600" algn="l"/>
                  <a:tab pos="1828800" algn="l"/>
                </a:tabLst>
              </a:pPr>
              <a:r>
                <a:rPr lang="en-US" sz="2000" b="1" dirty="0"/>
                <a:t>TEST</a:t>
              </a:r>
            </a:p>
          </p:txBody>
        </p:sp>
        <p:sp>
          <p:nvSpPr>
            <p:cNvPr id="72712" name="Rectangle 6"/>
            <p:cNvSpPr>
              <a:spLocks noChangeArrowheads="1"/>
            </p:cNvSpPr>
            <p:nvPr/>
          </p:nvSpPr>
          <p:spPr bwMode="auto">
            <a:xfrm>
              <a:off x="1061" y="1623"/>
              <a:ext cx="1936" cy="398"/>
            </a:xfrm>
            <a:prstGeom prst="rect">
              <a:avLst/>
            </a:prstGeom>
            <a:solidFill>
              <a:srgbClr val="FFFFCC"/>
            </a:solidFill>
            <a:ln w="12600">
              <a:solidFill>
                <a:srgbClr val="A38D77"/>
              </a:solidFill>
              <a:miter lim="800000"/>
              <a:headEnd/>
              <a:tailEnd/>
            </a:ln>
          </p:spPr>
          <p:txBody>
            <a:bodyPr lIns="12600" tIns="12600" rIns="12600" bIns="12600" anchor="ctr"/>
            <a:lstStyle/>
            <a:p>
              <a:pPr algn="ctr">
                <a:lnSpc>
                  <a:spcPct val="100000"/>
                </a:lnSpc>
                <a:tabLst>
                  <a:tab pos="457200" algn="l"/>
                  <a:tab pos="914400" algn="l"/>
                  <a:tab pos="1371600" algn="l"/>
                  <a:tab pos="1828800" algn="l"/>
                  <a:tab pos="2286000" algn="l"/>
                  <a:tab pos="2743200" algn="l"/>
                </a:tabLst>
              </a:pPr>
              <a:r>
                <a:rPr lang="en-US" sz="2000" b="1" dirty="0" err="1"/>
                <a:t>Système</a:t>
              </a:r>
              <a:r>
                <a:rPr lang="en-US" sz="2000" b="1" dirty="0"/>
                <a:t> </a:t>
              </a:r>
              <a:r>
                <a:rPr lang="en-US" sz="2000" b="1" dirty="0" err="1"/>
                <a:t>Actuel</a:t>
              </a:r>
              <a:r>
                <a:rPr lang="en-US" sz="2000" dirty="0"/>
                <a:t> </a:t>
              </a:r>
              <a:endParaRPr lang="en-US" sz="2000" b="1" dirty="0"/>
            </a:p>
          </p:txBody>
        </p:sp>
        <p:sp>
          <p:nvSpPr>
            <p:cNvPr id="72713" name="Rectangle 7"/>
            <p:cNvSpPr>
              <a:spLocks noChangeArrowheads="1"/>
            </p:cNvSpPr>
            <p:nvPr/>
          </p:nvSpPr>
          <p:spPr bwMode="auto">
            <a:xfrm>
              <a:off x="3639" y="1588"/>
              <a:ext cx="1944" cy="464"/>
            </a:xfrm>
            <a:prstGeom prst="rect">
              <a:avLst/>
            </a:prstGeom>
            <a:solidFill>
              <a:srgbClr val="FFFFCC"/>
            </a:solidFill>
            <a:ln w="12600">
              <a:solidFill>
                <a:srgbClr val="A38D77"/>
              </a:solidFill>
              <a:miter lim="800000"/>
              <a:headEnd/>
              <a:tailEnd/>
            </a:ln>
          </p:spPr>
          <p:txBody>
            <a:bodyPr lIns="12600" tIns="12600" rIns="12600" bIns="12600" anchor="ctr"/>
            <a:lstStyle/>
            <a:p>
              <a:pPr algn="ctr">
                <a:lnSpc>
                  <a:spcPct val="100000"/>
                </a:lnSpc>
                <a:tabLst>
                  <a:tab pos="457200" algn="l"/>
                  <a:tab pos="914400" algn="l"/>
                  <a:tab pos="1371600" algn="l"/>
                  <a:tab pos="1828800" algn="l"/>
                  <a:tab pos="2286000" algn="l"/>
                  <a:tab pos="2743200" algn="l"/>
                </a:tabLst>
              </a:pPr>
              <a:r>
                <a:rPr lang="en-US" sz="2000" b="1" dirty="0"/>
                <a:t>Modèle du </a:t>
              </a:r>
              <a:r>
                <a:rPr lang="en-US" sz="2000" b="1" dirty="0" err="1"/>
                <a:t>système</a:t>
              </a:r>
              <a:r>
                <a:rPr lang="en-US" sz="2000" b="1" dirty="0"/>
                <a:t> Nominal</a:t>
              </a:r>
            </a:p>
          </p:txBody>
        </p:sp>
        <p:sp>
          <p:nvSpPr>
            <p:cNvPr id="72714" name="Line 8"/>
            <p:cNvSpPr>
              <a:spLocks noChangeShapeType="1"/>
            </p:cNvSpPr>
            <p:nvPr/>
          </p:nvSpPr>
          <p:spPr bwMode="auto">
            <a:xfrm>
              <a:off x="2039" y="2569"/>
              <a:ext cx="560" cy="0"/>
            </a:xfrm>
            <a:prstGeom prst="line">
              <a:avLst/>
            </a:prstGeom>
            <a:noFill/>
            <a:ln w="57240">
              <a:solidFill>
                <a:srgbClr val="002060"/>
              </a:solidFill>
              <a:round/>
              <a:headEnd/>
              <a:tailEnd type="triangle" w="med" len="med"/>
            </a:ln>
          </p:spPr>
          <p:txBody>
            <a:bodyPr/>
            <a:lstStyle/>
            <a:p>
              <a:endParaRPr lang="fr-FR"/>
            </a:p>
          </p:txBody>
        </p:sp>
        <p:sp>
          <p:nvSpPr>
            <p:cNvPr id="72715" name="Line 9"/>
            <p:cNvSpPr>
              <a:spLocks noChangeShapeType="1"/>
            </p:cNvSpPr>
            <p:nvPr/>
          </p:nvSpPr>
          <p:spPr bwMode="auto">
            <a:xfrm flipH="1">
              <a:off x="4029" y="2602"/>
              <a:ext cx="379" cy="0"/>
            </a:xfrm>
            <a:prstGeom prst="line">
              <a:avLst/>
            </a:prstGeom>
            <a:noFill/>
            <a:ln w="57240">
              <a:solidFill>
                <a:srgbClr val="002060"/>
              </a:solidFill>
              <a:round/>
              <a:headEnd/>
              <a:tailEnd type="triangle" w="med" len="med"/>
            </a:ln>
          </p:spPr>
          <p:txBody>
            <a:bodyPr/>
            <a:lstStyle/>
            <a:p>
              <a:endParaRPr lang="fr-FR"/>
            </a:p>
          </p:txBody>
        </p:sp>
        <p:sp>
          <p:nvSpPr>
            <p:cNvPr id="72716" name="Line 10"/>
            <p:cNvSpPr>
              <a:spLocks noChangeShapeType="1"/>
            </p:cNvSpPr>
            <p:nvPr/>
          </p:nvSpPr>
          <p:spPr bwMode="auto">
            <a:xfrm flipV="1">
              <a:off x="4407" y="2048"/>
              <a:ext cx="0" cy="554"/>
            </a:xfrm>
            <a:prstGeom prst="line">
              <a:avLst/>
            </a:prstGeom>
            <a:noFill/>
            <a:ln w="57240">
              <a:solidFill>
                <a:srgbClr val="002060"/>
              </a:solidFill>
              <a:round/>
              <a:headEnd/>
              <a:tailEnd/>
            </a:ln>
          </p:spPr>
          <p:txBody>
            <a:bodyPr/>
            <a:lstStyle/>
            <a:p>
              <a:endParaRPr lang="fr-FR"/>
            </a:p>
          </p:txBody>
        </p:sp>
        <p:sp>
          <p:nvSpPr>
            <p:cNvPr id="72717" name="Line 11"/>
            <p:cNvSpPr>
              <a:spLocks noChangeShapeType="1"/>
            </p:cNvSpPr>
            <p:nvPr/>
          </p:nvSpPr>
          <p:spPr bwMode="auto">
            <a:xfrm>
              <a:off x="3330" y="2840"/>
              <a:ext cx="0" cy="443"/>
            </a:xfrm>
            <a:prstGeom prst="line">
              <a:avLst/>
            </a:prstGeom>
            <a:noFill/>
            <a:ln w="57240">
              <a:solidFill>
                <a:srgbClr val="002060"/>
              </a:solidFill>
              <a:round/>
              <a:headEnd/>
              <a:tailEnd type="triangle" w="med" len="med"/>
            </a:ln>
          </p:spPr>
          <p:txBody>
            <a:bodyPr/>
            <a:lstStyle/>
            <a:p>
              <a:endParaRPr lang="fr-FR"/>
            </a:p>
          </p:txBody>
        </p:sp>
        <p:sp>
          <p:nvSpPr>
            <p:cNvPr id="72718" name="Rectangle 12"/>
            <p:cNvSpPr>
              <a:spLocks noChangeArrowheads="1"/>
            </p:cNvSpPr>
            <p:nvPr/>
          </p:nvSpPr>
          <p:spPr bwMode="auto">
            <a:xfrm>
              <a:off x="2339" y="3316"/>
              <a:ext cx="2119" cy="463"/>
            </a:xfrm>
            <a:prstGeom prst="rect">
              <a:avLst/>
            </a:prstGeom>
            <a:solidFill>
              <a:srgbClr val="FFFFCC"/>
            </a:solidFill>
            <a:ln w="12600">
              <a:solidFill>
                <a:srgbClr val="A38D77"/>
              </a:solidFill>
              <a:miter lim="800000"/>
              <a:headEnd/>
              <a:tailEnd/>
            </a:ln>
          </p:spPr>
          <p:txBody>
            <a:bodyPr wrap="none" anchor="ctr"/>
            <a:lstStyle/>
            <a:p>
              <a:endParaRPr lang="fr-FR"/>
            </a:p>
          </p:txBody>
        </p:sp>
        <p:sp>
          <p:nvSpPr>
            <p:cNvPr id="72719" name="Rectangle 13"/>
            <p:cNvSpPr>
              <a:spLocks noChangeArrowheads="1"/>
            </p:cNvSpPr>
            <p:nvPr/>
          </p:nvSpPr>
          <p:spPr bwMode="auto">
            <a:xfrm>
              <a:off x="2383" y="3398"/>
              <a:ext cx="1983" cy="251"/>
            </a:xfrm>
            <a:prstGeom prst="rect">
              <a:avLst/>
            </a:prstGeom>
            <a:noFill/>
            <a:ln w="9525">
              <a:noFill/>
              <a:round/>
              <a:headEnd/>
              <a:tailEnd/>
            </a:ln>
          </p:spPr>
          <p:txBody>
            <a:bodyPr lIns="90000" tIns="45000" rIns="90000" bIns="45000">
              <a:spAutoFit/>
            </a:bodyPr>
            <a:lstStyle/>
            <a:p>
              <a:pPr algn="ctr">
                <a:lnSpc>
                  <a:spcPct val="100000"/>
                </a:lnSpc>
                <a:spcBef>
                  <a:spcPts val="1000"/>
                </a:spcBef>
                <a:tabLst>
                  <a:tab pos="457200" algn="l"/>
                  <a:tab pos="914400" algn="l"/>
                  <a:tab pos="1371600" algn="l"/>
                  <a:tab pos="1828800" algn="l"/>
                  <a:tab pos="2286000" algn="l"/>
                  <a:tab pos="2743200" algn="l"/>
                </a:tabLst>
              </a:pPr>
              <a:r>
                <a:rPr lang="en-US" sz="2000" b="1" dirty="0" err="1"/>
                <a:t>Détection</a:t>
              </a:r>
              <a:endParaRPr lang="en-US" sz="2000" b="1" dirty="0"/>
            </a:p>
          </p:txBody>
        </p:sp>
        <p:sp>
          <p:nvSpPr>
            <p:cNvPr id="72720" name="Line 14"/>
            <p:cNvSpPr>
              <a:spLocks noChangeShapeType="1"/>
            </p:cNvSpPr>
            <p:nvPr/>
          </p:nvSpPr>
          <p:spPr bwMode="auto">
            <a:xfrm>
              <a:off x="2049" y="2020"/>
              <a:ext cx="0" cy="527"/>
            </a:xfrm>
            <a:prstGeom prst="line">
              <a:avLst/>
            </a:prstGeom>
            <a:noFill/>
            <a:ln w="57240">
              <a:solidFill>
                <a:srgbClr val="002060"/>
              </a:solidFill>
              <a:round/>
              <a:headEnd/>
              <a:tailEnd/>
            </a:ln>
          </p:spPr>
          <p:txBody>
            <a:bodyPr/>
            <a:lstStyle/>
            <a:p>
              <a:endParaRPr lang="fr-FR"/>
            </a:p>
          </p:txBody>
        </p:sp>
      </p:grpSp>
      <p:sp>
        <p:nvSpPr>
          <p:cNvPr id="72708" name="Rectangle 15"/>
          <p:cNvSpPr>
            <a:spLocks noChangeArrowheads="1"/>
          </p:cNvSpPr>
          <p:nvPr/>
        </p:nvSpPr>
        <p:spPr bwMode="auto">
          <a:xfrm>
            <a:off x="285720" y="1111251"/>
            <a:ext cx="8393942" cy="460211"/>
          </a:xfrm>
          <a:prstGeom prst="rect">
            <a:avLst/>
          </a:prstGeom>
          <a:noFill/>
          <a:ln w="9525">
            <a:noFill/>
            <a:round/>
            <a:headEnd/>
            <a:tailEnd/>
          </a:ln>
        </p:spPr>
        <p:txBody>
          <a:bodyPr wrap="none" lIns="90000" tIns="45000" rIns="90000" bIns="45000">
            <a:spAutoFit/>
          </a:bodyPr>
          <a:lstStyle/>
          <a:p>
            <a:pPr>
              <a:lnSpc>
                <a:spcPct val="100000"/>
              </a:lnSpc>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fr-FR" sz="2400" b="1" dirty="0"/>
              <a:t>Comparer entre le système actuel et le système nominal</a:t>
            </a:r>
            <a:endParaRPr lang="en-US" sz="2400" b="1"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Effect">
                      <p:stCondLst>
                        <p:cond delay="indefinite"/>
                      </p:stCondLst>
                      <p:childTnLst>
                        <p:par>
                          <p:cTn id="4" fill="hold" nodeType="withEffect">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2708"/>
                                        </p:tgtEl>
                                        <p:attrNameLst>
                                          <p:attrName>style.visibility</p:attrName>
                                        </p:attrNameLst>
                                      </p:cBhvr>
                                      <p:to>
                                        <p:strVal val="visible"/>
                                      </p:to>
                                    </p:set>
                                    <p:animEffect transition="in" filter="wipe(left)">
                                      <p:cBhvr>
                                        <p:cTn id="7" dur="500"/>
                                        <p:tgtEl>
                                          <p:spTgt spid="7270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up)">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1"/>
          <p:cNvSpPr>
            <a:spLocks noGrp="1" noChangeArrowheads="1"/>
          </p:cNvSpPr>
          <p:nvPr>
            <p:ph type="title"/>
          </p:nvPr>
        </p:nvSpPr>
        <p:spPr>
          <a:xfrm>
            <a:off x="285720" y="1"/>
            <a:ext cx="8358246" cy="1071545"/>
          </a:xfrm>
        </p:spPr>
        <p:txBody>
          <a:bodyPr>
            <a:normAutofit/>
          </a:bodyPr>
          <a:lstStyle/>
          <a:p>
            <a:pPr algn="ct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pPr>
            <a:r>
              <a:rPr lang="fr-FR" sz="4000" b="1" dirty="0">
                <a:solidFill>
                  <a:srgbClr val="002060"/>
                </a:solidFill>
                <a:latin typeface="Times New Roman" pitchFamily="18" charset="0"/>
                <a:cs typeface="Times New Roman" pitchFamily="18" charset="0"/>
              </a:rPr>
              <a:t>Moyens de vérifier la cohérence</a:t>
            </a:r>
          </a:p>
        </p:txBody>
      </p:sp>
      <p:sp>
        <p:nvSpPr>
          <p:cNvPr id="4" name="Espace réservé de la date 3"/>
          <p:cNvSpPr>
            <a:spLocks noGrp="1"/>
          </p:cNvSpPr>
          <p:nvPr>
            <p:ph type="dt" sz="half" idx="10"/>
          </p:nvPr>
        </p:nvSpPr>
        <p:spPr/>
        <p:txBody>
          <a:bodyPr/>
          <a:lstStyle/>
          <a:p>
            <a:fld id="{F3C8BD83-1A4E-425B-9558-3A1BE34226B1}" type="datetime1">
              <a:rPr lang="fr-FR" smtClean="0"/>
              <a:pPr/>
              <a:t>03/10/2022</a:t>
            </a:fld>
            <a:endParaRPr lang="fr-FR"/>
          </a:p>
        </p:txBody>
      </p:sp>
      <p:sp>
        <p:nvSpPr>
          <p:cNvPr id="6" name="Espace réservé du pied de page 5"/>
          <p:cNvSpPr>
            <a:spLocks noGrp="1"/>
          </p:cNvSpPr>
          <p:nvPr>
            <p:ph type="ftr" sz="quarter" idx="11"/>
          </p:nvPr>
        </p:nvSpPr>
        <p:spPr/>
        <p:txBody>
          <a:bodyPr/>
          <a:lstStyle/>
          <a:p>
            <a:r>
              <a:rPr lang="fr-FR"/>
              <a:t>Chapitre2: méthodes de diagnostic (vue générale)</a:t>
            </a:r>
          </a:p>
        </p:txBody>
      </p:sp>
      <p:sp>
        <p:nvSpPr>
          <p:cNvPr id="5" name="Espace réservé du numéro de diapositive 4"/>
          <p:cNvSpPr>
            <a:spLocks noGrp="1"/>
          </p:cNvSpPr>
          <p:nvPr>
            <p:ph type="sldNum" sz="quarter" idx="12"/>
          </p:nvPr>
        </p:nvSpPr>
        <p:spPr/>
        <p:txBody>
          <a:bodyPr/>
          <a:lstStyle/>
          <a:p>
            <a:fld id="{6CE372B2-2FDD-4192-B226-1F758AD55DDD}" type="slidenum">
              <a:rPr lang="fr-FR" smtClean="0"/>
              <a:pPr/>
              <a:t>22</a:t>
            </a:fld>
            <a:endParaRPr lang="fr-FR"/>
          </a:p>
        </p:txBody>
      </p:sp>
      <p:sp>
        <p:nvSpPr>
          <p:cNvPr id="74754" name="Text Box 2"/>
          <p:cNvSpPr txBox="1">
            <a:spLocks noChangeArrowheads="1"/>
          </p:cNvSpPr>
          <p:nvPr/>
        </p:nvSpPr>
        <p:spPr bwMode="auto">
          <a:xfrm>
            <a:off x="0" y="1000108"/>
            <a:ext cx="8716108" cy="5037137"/>
          </a:xfrm>
          <a:prstGeom prst="rect">
            <a:avLst/>
          </a:prstGeom>
          <a:noFill/>
          <a:ln w="9525">
            <a:noFill/>
            <a:round/>
            <a:headEnd/>
            <a:tailEnd/>
          </a:ln>
        </p:spPr>
        <p:txBody>
          <a:bodyPr/>
          <a:lstStyle/>
          <a:p>
            <a:pPr marL="342900" indent="-341313">
              <a:spcBef>
                <a:spcPts val="563"/>
              </a:spcBef>
              <a:buClr>
                <a:srgbClr val="002060"/>
              </a:buClr>
              <a:buFont typeface="Wingdings"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2800" b="1" dirty="0">
                <a:latin typeface="Times New Roman" pitchFamily="18" charset="0"/>
                <a:cs typeface="Times New Roman" pitchFamily="18" charset="0"/>
              </a:rPr>
              <a:t>Redondance analytique</a:t>
            </a:r>
          </a:p>
          <a:p>
            <a:pPr marL="808038" indent="-341313">
              <a:spcBef>
                <a:spcPts val="563"/>
              </a:spcBef>
              <a:buClr>
                <a:srgbClr val="002060"/>
              </a:buClr>
              <a:buFont typeface="Wingdings" pitchFamily="2" charset="2"/>
              <a:buChar char="Ø"/>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2000" b="1" dirty="0">
                <a:latin typeface="Times New Roman" pitchFamily="18" charset="0"/>
                <a:cs typeface="Times New Roman" pitchFamily="18" charset="0"/>
              </a:rPr>
              <a:t>Propriétés qui sont satisfaites par les trajectoires nominales du système</a:t>
            </a:r>
          </a:p>
          <a:p>
            <a:pPr marL="808038" indent="-341313">
              <a:spcBef>
                <a:spcPts val="563"/>
              </a:spcBef>
              <a:buClr>
                <a:srgbClr val="002060"/>
              </a:buClr>
              <a:buFont typeface="Wingdings" pitchFamily="2" charset="2"/>
              <a:buChar char="Ø"/>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2000" b="1" dirty="0">
                <a:latin typeface="Times New Roman" pitchFamily="18" charset="0"/>
                <a:cs typeface="Times New Roman" pitchFamily="18" charset="0"/>
              </a:rPr>
              <a:t>vérifier si elles sont vraies ou non</a:t>
            </a:r>
          </a:p>
          <a:p>
            <a:pPr marL="808038" indent="-341313">
              <a:spcBef>
                <a:spcPts val="563"/>
              </a:spcBef>
              <a:buClr>
                <a:srgbClr val="002060"/>
              </a:buClr>
              <a:buFont typeface="Wingdings" pitchFamily="2" charset="2"/>
              <a:buChar char="Ø"/>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fr-FR" sz="2800" b="1" dirty="0"/>
          </a:p>
          <a:p>
            <a:pPr marL="342900" indent="-341313">
              <a:spcBef>
                <a:spcPts val="563"/>
              </a:spcBef>
              <a:buClr>
                <a:srgbClr val="002060"/>
              </a:buClr>
              <a:buFont typeface="Wingdings"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2800" b="1" dirty="0">
                <a:latin typeface="Times New Roman" pitchFamily="18" charset="0"/>
                <a:cs typeface="Times New Roman" pitchFamily="18" charset="0"/>
              </a:rPr>
              <a:t>Redondance matérielle</a:t>
            </a:r>
          </a:p>
          <a:p>
            <a:pPr marL="808038" indent="-341313">
              <a:spcBef>
                <a:spcPts val="563"/>
              </a:spcBef>
              <a:buClr>
                <a:srgbClr val="002060"/>
              </a:buClr>
              <a:buFont typeface="Wingdings" pitchFamily="2" charset="2"/>
              <a:buChar char="Ø"/>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2000" b="1" dirty="0">
                <a:latin typeface="Times New Roman" pitchFamily="18" charset="0"/>
                <a:cs typeface="Times New Roman" pitchFamily="18" charset="0"/>
              </a:rPr>
              <a:t>Dupliquer les composants de même type (capteurs similaires pour mesurer une même valeur)</a:t>
            </a:r>
          </a:p>
          <a:p>
            <a:pPr marL="808038" indent="-341313">
              <a:spcBef>
                <a:spcPts val="563"/>
              </a:spcBef>
              <a:buClr>
                <a:srgbClr val="002060"/>
              </a:buClr>
              <a:buFont typeface="Wingdings" pitchFamily="2" charset="2"/>
              <a:buChar char="Ø"/>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fr-FR" sz="2000" b="1" dirty="0">
              <a:latin typeface="Times New Roman" pitchFamily="18" charset="0"/>
              <a:cs typeface="Times New Roman" pitchFamily="18" charset="0"/>
            </a:endParaRPr>
          </a:p>
          <a:p>
            <a:pPr marL="342900" indent="-341313">
              <a:spcBef>
                <a:spcPts val="563"/>
              </a:spcBef>
              <a:buClr>
                <a:srgbClr val="002060"/>
              </a:buClr>
              <a:buFont typeface="Wingdings"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2800" b="1" dirty="0">
                <a:latin typeface="Times New Roman" pitchFamily="18" charset="0"/>
                <a:cs typeface="Times New Roman" pitchFamily="18" charset="0"/>
              </a:rPr>
              <a:t>Observateurs</a:t>
            </a:r>
          </a:p>
          <a:p>
            <a:pPr marL="808038" indent="-341313">
              <a:spcBef>
                <a:spcPts val="563"/>
              </a:spcBef>
              <a:buClr>
                <a:srgbClr val="002060"/>
              </a:buClr>
              <a:buFont typeface="Wingdings" pitchFamily="2" charset="2"/>
              <a:buChar char="Ø"/>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2000" b="1" dirty="0">
                <a:latin typeface="Times New Roman" pitchFamily="18" charset="0"/>
                <a:cs typeface="Times New Roman" pitchFamily="18" charset="0"/>
              </a:rPr>
              <a:t>valeurs que l’OBS devrait avoir si le système réel est sain</a:t>
            </a:r>
          </a:p>
          <a:p>
            <a:pPr marL="808038" indent="-341313">
              <a:spcBef>
                <a:spcPts val="563"/>
              </a:spcBef>
              <a:buClr>
                <a:srgbClr val="002060"/>
              </a:buClr>
              <a:buFont typeface="Wingdings" pitchFamily="2" charset="2"/>
              <a:buChar char="Ø"/>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2000" b="1" dirty="0">
                <a:latin typeface="Times New Roman" pitchFamily="18" charset="0"/>
                <a:cs typeface="Times New Roman" pitchFamily="18" charset="0"/>
              </a:rPr>
              <a:t>simuler / reconstruire les trajectoires du système nominal</a:t>
            </a:r>
          </a:p>
          <a:p>
            <a:pPr marL="808038" indent="-341313">
              <a:spcBef>
                <a:spcPts val="563"/>
              </a:spcBef>
              <a:buClr>
                <a:srgbClr val="002060"/>
              </a:buClr>
              <a:buFont typeface="Wingdings" pitchFamily="2" charset="2"/>
              <a:buChar char="Ø"/>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2000" b="1" dirty="0">
                <a:latin typeface="Times New Roman" pitchFamily="18" charset="0"/>
                <a:cs typeface="Times New Roman" pitchFamily="18" charset="0"/>
              </a:rPr>
              <a:t>vérifier si elles coïncident avec des trajectoires réelles du réseau</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Effect">
                      <p:stCondLst>
                        <p:cond delay="indefinite"/>
                      </p:stCondLst>
                      <p:childTnLst>
                        <p:par>
                          <p:cTn id="4" fill="hold" nodeType="withEffect">
                            <p:stCondLst>
                              <p:cond delay="0"/>
                            </p:stCondLst>
                            <p:childTnLst>
                              <p:par>
                                <p:cTn id="5" presetID="2" presetClass="entr" presetSubtype="8" fill="hold" nodeType="clickEffect">
                                  <p:stCondLst>
                                    <p:cond delay="0"/>
                                  </p:stCondLst>
                                  <p:childTnLst>
                                    <p:set>
                                      <p:cBhvr additive="repl">
                                        <p:cTn id="6" dur="1" fill="hold">
                                          <p:stCondLst>
                                            <p:cond delay="0"/>
                                          </p:stCondLst>
                                        </p:cTn>
                                        <p:tgtEl>
                                          <p:spTgt spid="74754">
                                            <p:txEl>
                                              <p:pRg st="0" end="0"/>
                                            </p:txEl>
                                          </p:spTgt>
                                        </p:tgtEl>
                                        <p:attrNameLst>
                                          <p:attrName>style.visibility</p:attrName>
                                        </p:attrNameLst>
                                      </p:cBhvr>
                                      <p:to>
                                        <p:strVal val="visible"/>
                                      </p:to>
                                    </p:set>
                                    <p:anim calcmode="lin" valueType="num">
                                      <p:cBhvr additive="repl">
                                        <p:cTn id="7" dur="500" fill="hold"/>
                                        <p:tgtEl>
                                          <p:spTgt spid="74754">
                                            <p:txEl>
                                              <p:pRg st="0" end="0"/>
                                            </p:txEl>
                                          </p:spTgt>
                                        </p:tgtEl>
                                        <p:attrNameLst>
                                          <p:attrName>ppt_x</p:attrName>
                                        </p:attrNameLst>
                                      </p:cBhvr>
                                      <p:tavLst>
                                        <p:tav tm="100000">
                                          <p:val>
                                            <p:strVal val="0-#ppt_w/2"/>
                                          </p:val>
                                        </p:tav>
                                        <p:tav tm="100000">
                                          <p:val>
                                            <p:strVal val="#ppt_x"/>
                                          </p:val>
                                        </p:tav>
                                      </p:tavLst>
                                    </p:anim>
                                    <p:anim calcmode="lin" valueType="num">
                                      <p:cBhvr additive="repl">
                                        <p:cTn id="8" dur="500" fill="hold"/>
                                        <p:tgtEl>
                                          <p:spTgt spid="74754">
                                            <p:txEl>
                                              <p:pRg st="0" end="0"/>
                                            </p:txEl>
                                          </p:spTgt>
                                        </p:tgtEl>
                                        <p:attrNameLst>
                                          <p:attrName>ppt_y</p:attrName>
                                        </p:attrNameLst>
                                      </p:cBhvr>
                                      <p:tavLst>
                                        <p:tav tm="10000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additive="repl">
                                        <p:cTn id="12" dur="1" fill="hold">
                                          <p:stCondLst>
                                            <p:cond delay="0"/>
                                          </p:stCondLst>
                                        </p:cTn>
                                        <p:tgtEl>
                                          <p:spTgt spid="74754">
                                            <p:txEl>
                                              <p:pRg st="1" end="1"/>
                                            </p:txEl>
                                          </p:spTgt>
                                        </p:tgtEl>
                                        <p:attrNameLst>
                                          <p:attrName>style.visibility</p:attrName>
                                        </p:attrNameLst>
                                      </p:cBhvr>
                                      <p:to>
                                        <p:strVal val="visible"/>
                                      </p:to>
                                    </p:set>
                                    <p:anim calcmode="lin" valueType="num">
                                      <p:cBhvr additive="repl">
                                        <p:cTn id="13" dur="500" fill="hold"/>
                                        <p:tgtEl>
                                          <p:spTgt spid="74754">
                                            <p:txEl>
                                              <p:pRg st="1" end="1"/>
                                            </p:txEl>
                                          </p:spTgt>
                                        </p:tgtEl>
                                        <p:attrNameLst>
                                          <p:attrName>ppt_x</p:attrName>
                                        </p:attrNameLst>
                                      </p:cBhvr>
                                      <p:tavLst>
                                        <p:tav tm="100000">
                                          <p:val>
                                            <p:strVal val="0-#ppt_w/2"/>
                                          </p:val>
                                        </p:tav>
                                        <p:tav tm="100000">
                                          <p:val>
                                            <p:strVal val="#ppt_x"/>
                                          </p:val>
                                        </p:tav>
                                      </p:tavLst>
                                    </p:anim>
                                    <p:anim calcmode="lin" valueType="num">
                                      <p:cBhvr additive="repl">
                                        <p:cTn id="14" dur="500" fill="hold"/>
                                        <p:tgtEl>
                                          <p:spTgt spid="74754">
                                            <p:txEl>
                                              <p:pRg st="1" end="1"/>
                                            </p:txEl>
                                          </p:spTgt>
                                        </p:tgtEl>
                                        <p:attrNameLst>
                                          <p:attrName>ppt_y</p:attrName>
                                        </p:attrNameLst>
                                      </p:cBhvr>
                                      <p:tavLst>
                                        <p:tav tm="10000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additive="repl">
                                        <p:cTn id="18" dur="1" fill="hold">
                                          <p:stCondLst>
                                            <p:cond delay="0"/>
                                          </p:stCondLst>
                                        </p:cTn>
                                        <p:tgtEl>
                                          <p:spTgt spid="74754">
                                            <p:txEl>
                                              <p:pRg st="2" end="2"/>
                                            </p:txEl>
                                          </p:spTgt>
                                        </p:tgtEl>
                                        <p:attrNameLst>
                                          <p:attrName>style.visibility</p:attrName>
                                        </p:attrNameLst>
                                      </p:cBhvr>
                                      <p:to>
                                        <p:strVal val="visible"/>
                                      </p:to>
                                    </p:set>
                                    <p:anim calcmode="lin" valueType="num">
                                      <p:cBhvr additive="repl">
                                        <p:cTn id="19" dur="500" fill="hold"/>
                                        <p:tgtEl>
                                          <p:spTgt spid="74754">
                                            <p:txEl>
                                              <p:pRg st="2" end="2"/>
                                            </p:txEl>
                                          </p:spTgt>
                                        </p:tgtEl>
                                        <p:attrNameLst>
                                          <p:attrName>ppt_x</p:attrName>
                                        </p:attrNameLst>
                                      </p:cBhvr>
                                      <p:tavLst>
                                        <p:tav tm="100000">
                                          <p:val>
                                            <p:strVal val="0-#ppt_w/2"/>
                                          </p:val>
                                        </p:tav>
                                        <p:tav tm="100000">
                                          <p:val>
                                            <p:strVal val="#ppt_x"/>
                                          </p:val>
                                        </p:tav>
                                      </p:tavLst>
                                    </p:anim>
                                    <p:anim calcmode="lin" valueType="num">
                                      <p:cBhvr additive="repl">
                                        <p:cTn id="20" dur="500" fill="hold"/>
                                        <p:tgtEl>
                                          <p:spTgt spid="74754">
                                            <p:txEl>
                                              <p:pRg st="2" end="2"/>
                                            </p:txEl>
                                          </p:spTgt>
                                        </p:tgtEl>
                                        <p:attrNameLst>
                                          <p:attrName>ppt_y</p:attrName>
                                        </p:attrNameLst>
                                      </p:cBhvr>
                                      <p:tavLst>
                                        <p:tav tm="10000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additive="repl">
                                        <p:cTn id="24" dur="1" fill="hold">
                                          <p:stCondLst>
                                            <p:cond delay="0"/>
                                          </p:stCondLst>
                                        </p:cTn>
                                        <p:tgtEl>
                                          <p:spTgt spid="74754">
                                            <p:txEl>
                                              <p:pRg st="4" end="4"/>
                                            </p:txEl>
                                          </p:spTgt>
                                        </p:tgtEl>
                                        <p:attrNameLst>
                                          <p:attrName>style.visibility</p:attrName>
                                        </p:attrNameLst>
                                      </p:cBhvr>
                                      <p:to>
                                        <p:strVal val="visible"/>
                                      </p:to>
                                    </p:set>
                                    <p:anim calcmode="lin" valueType="num">
                                      <p:cBhvr additive="repl">
                                        <p:cTn id="25" dur="500" fill="hold"/>
                                        <p:tgtEl>
                                          <p:spTgt spid="74754">
                                            <p:txEl>
                                              <p:pRg st="4" end="4"/>
                                            </p:txEl>
                                          </p:spTgt>
                                        </p:tgtEl>
                                        <p:attrNameLst>
                                          <p:attrName>ppt_x</p:attrName>
                                        </p:attrNameLst>
                                      </p:cBhvr>
                                      <p:tavLst>
                                        <p:tav tm="100000">
                                          <p:val>
                                            <p:strVal val="0-#ppt_w/2"/>
                                          </p:val>
                                        </p:tav>
                                        <p:tav tm="100000">
                                          <p:val>
                                            <p:strVal val="#ppt_x"/>
                                          </p:val>
                                        </p:tav>
                                      </p:tavLst>
                                    </p:anim>
                                    <p:anim calcmode="lin" valueType="num">
                                      <p:cBhvr additive="repl">
                                        <p:cTn id="26" dur="500" fill="hold"/>
                                        <p:tgtEl>
                                          <p:spTgt spid="74754">
                                            <p:txEl>
                                              <p:pRg st="4" end="4"/>
                                            </p:txEl>
                                          </p:spTgt>
                                        </p:tgtEl>
                                        <p:attrNameLst>
                                          <p:attrName>ppt_y</p:attrName>
                                        </p:attrNameLst>
                                      </p:cBhvr>
                                      <p:tavLst>
                                        <p:tav tm="10000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additive="repl">
                                        <p:cTn id="30" dur="1" fill="hold">
                                          <p:stCondLst>
                                            <p:cond delay="0"/>
                                          </p:stCondLst>
                                        </p:cTn>
                                        <p:tgtEl>
                                          <p:spTgt spid="74754">
                                            <p:txEl>
                                              <p:pRg st="5" end="5"/>
                                            </p:txEl>
                                          </p:spTgt>
                                        </p:tgtEl>
                                        <p:attrNameLst>
                                          <p:attrName>style.visibility</p:attrName>
                                        </p:attrNameLst>
                                      </p:cBhvr>
                                      <p:to>
                                        <p:strVal val="visible"/>
                                      </p:to>
                                    </p:set>
                                    <p:anim calcmode="lin" valueType="num">
                                      <p:cBhvr additive="repl">
                                        <p:cTn id="31" dur="500" fill="hold"/>
                                        <p:tgtEl>
                                          <p:spTgt spid="74754">
                                            <p:txEl>
                                              <p:pRg st="5" end="5"/>
                                            </p:txEl>
                                          </p:spTgt>
                                        </p:tgtEl>
                                        <p:attrNameLst>
                                          <p:attrName>ppt_x</p:attrName>
                                        </p:attrNameLst>
                                      </p:cBhvr>
                                      <p:tavLst>
                                        <p:tav tm="100000">
                                          <p:val>
                                            <p:strVal val="0-#ppt_w/2"/>
                                          </p:val>
                                        </p:tav>
                                        <p:tav tm="100000">
                                          <p:val>
                                            <p:strVal val="#ppt_x"/>
                                          </p:val>
                                        </p:tav>
                                      </p:tavLst>
                                    </p:anim>
                                    <p:anim calcmode="lin" valueType="num">
                                      <p:cBhvr additive="repl">
                                        <p:cTn id="32" dur="500" fill="hold"/>
                                        <p:tgtEl>
                                          <p:spTgt spid="74754">
                                            <p:txEl>
                                              <p:pRg st="5" end="5"/>
                                            </p:txEl>
                                          </p:spTgt>
                                        </p:tgtEl>
                                        <p:attrNameLst>
                                          <p:attrName>ppt_y</p:attrName>
                                        </p:attrNameLst>
                                      </p:cBhvr>
                                      <p:tavLst>
                                        <p:tav tm="10000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additive="repl">
                                        <p:cTn id="36" dur="1" fill="hold">
                                          <p:stCondLst>
                                            <p:cond delay="0"/>
                                          </p:stCondLst>
                                        </p:cTn>
                                        <p:tgtEl>
                                          <p:spTgt spid="74754">
                                            <p:txEl>
                                              <p:pRg st="7" end="7"/>
                                            </p:txEl>
                                          </p:spTgt>
                                        </p:tgtEl>
                                        <p:attrNameLst>
                                          <p:attrName>style.visibility</p:attrName>
                                        </p:attrNameLst>
                                      </p:cBhvr>
                                      <p:to>
                                        <p:strVal val="visible"/>
                                      </p:to>
                                    </p:set>
                                    <p:anim calcmode="lin" valueType="num">
                                      <p:cBhvr additive="repl">
                                        <p:cTn id="37" dur="500" fill="hold"/>
                                        <p:tgtEl>
                                          <p:spTgt spid="74754">
                                            <p:txEl>
                                              <p:pRg st="7" end="7"/>
                                            </p:txEl>
                                          </p:spTgt>
                                        </p:tgtEl>
                                        <p:attrNameLst>
                                          <p:attrName>ppt_x</p:attrName>
                                        </p:attrNameLst>
                                      </p:cBhvr>
                                      <p:tavLst>
                                        <p:tav tm="100000">
                                          <p:val>
                                            <p:strVal val="0-#ppt_w/2"/>
                                          </p:val>
                                        </p:tav>
                                        <p:tav tm="100000">
                                          <p:val>
                                            <p:strVal val="#ppt_x"/>
                                          </p:val>
                                        </p:tav>
                                      </p:tavLst>
                                    </p:anim>
                                    <p:anim calcmode="lin" valueType="num">
                                      <p:cBhvr additive="repl">
                                        <p:cTn id="38" dur="500" fill="hold"/>
                                        <p:tgtEl>
                                          <p:spTgt spid="74754">
                                            <p:txEl>
                                              <p:pRg st="7" end="7"/>
                                            </p:txEl>
                                          </p:spTgt>
                                        </p:tgtEl>
                                        <p:attrNameLst>
                                          <p:attrName>ppt_y</p:attrName>
                                        </p:attrNameLst>
                                      </p:cBhvr>
                                      <p:tavLst>
                                        <p:tav tm="10000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additive="repl">
                                        <p:cTn id="42" dur="1" fill="hold">
                                          <p:stCondLst>
                                            <p:cond delay="0"/>
                                          </p:stCondLst>
                                        </p:cTn>
                                        <p:tgtEl>
                                          <p:spTgt spid="74754">
                                            <p:txEl>
                                              <p:pRg st="8" end="8"/>
                                            </p:txEl>
                                          </p:spTgt>
                                        </p:tgtEl>
                                        <p:attrNameLst>
                                          <p:attrName>style.visibility</p:attrName>
                                        </p:attrNameLst>
                                      </p:cBhvr>
                                      <p:to>
                                        <p:strVal val="visible"/>
                                      </p:to>
                                    </p:set>
                                    <p:anim calcmode="lin" valueType="num">
                                      <p:cBhvr additive="repl">
                                        <p:cTn id="43" dur="500" fill="hold"/>
                                        <p:tgtEl>
                                          <p:spTgt spid="74754">
                                            <p:txEl>
                                              <p:pRg st="8" end="8"/>
                                            </p:txEl>
                                          </p:spTgt>
                                        </p:tgtEl>
                                        <p:attrNameLst>
                                          <p:attrName>ppt_x</p:attrName>
                                        </p:attrNameLst>
                                      </p:cBhvr>
                                      <p:tavLst>
                                        <p:tav tm="100000">
                                          <p:val>
                                            <p:strVal val="0-#ppt_w/2"/>
                                          </p:val>
                                        </p:tav>
                                        <p:tav tm="100000">
                                          <p:val>
                                            <p:strVal val="#ppt_x"/>
                                          </p:val>
                                        </p:tav>
                                      </p:tavLst>
                                    </p:anim>
                                    <p:anim calcmode="lin" valueType="num">
                                      <p:cBhvr additive="repl">
                                        <p:cTn id="44" dur="500" fill="hold"/>
                                        <p:tgtEl>
                                          <p:spTgt spid="74754">
                                            <p:txEl>
                                              <p:pRg st="8" end="8"/>
                                            </p:txEl>
                                          </p:spTgt>
                                        </p:tgtEl>
                                        <p:attrNameLst>
                                          <p:attrName>ppt_y</p:attrName>
                                        </p:attrNameLst>
                                      </p:cBhvr>
                                      <p:tavLst>
                                        <p:tav tm="10000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additive="repl">
                                        <p:cTn id="48" dur="1" fill="hold">
                                          <p:stCondLst>
                                            <p:cond delay="0"/>
                                          </p:stCondLst>
                                        </p:cTn>
                                        <p:tgtEl>
                                          <p:spTgt spid="74754">
                                            <p:txEl>
                                              <p:pRg st="9" end="9"/>
                                            </p:txEl>
                                          </p:spTgt>
                                        </p:tgtEl>
                                        <p:attrNameLst>
                                          <p:attrName>style.visibility</p:attrName>
                                        </p:attrNameLst>
                                      </p:cBhvr>
                                      <p:to>
                                        <p:strVal val="visible"/>
                                      </p:to>
                                    </p:set>
                                    <p:anim calcmode="lin" valueType="num">
                                      <p:cBhvr additive="repl">
                                        <p:cTn id="49" dur="500" fill="hold"/>
                                        <p:tgtEl>
                                          <p:spTgt spid="74754">
                                            <p:txEl>
                                              <p:pRg st="9" end="9"/>
                                            </p:txEl>
                                          </p:spTgt>
                                        </p:tgtEl>
                                        <p:attrNameLst>
                                          <p:attrName>ppt_x</p:attrName>
                                        </p:attrNameLst>
                                      </p:cBhvr>
                                      <p:tavLst>
                                        <p:tav tm="100000">
                                          <p:val>
                                            <p:strVal val="0-#ppt_w/2"/>
                                          </p:val>
                                        </p:tav>
                                        <p:tav tm="100000">
                                          <p:val>
                                            <p:strVal val="#ppt_x"/>
                                          </p:val>
                                        </p:tav>
                                      </p:tavLst>
                                    </p:anim>
                                    <p:anim calcmode="lin" valueType="num">
                                      <p:cBhvr additive="repl">
                                        <p:cTn id="50" dur="500" fill="hold"/>
                                        <p:tgtEl>
                                          <p:spTgt spid="74754">
                                            <p:txEl>
                                              <p:pRg st="9" end="9"/>
                                            </p:txEl>
                                          </p:spTgt>
                                        </p:tgtEl>
                                        <p:attrNameLst>
                                          <p:attrName>ppt_y</p:attrName>
                                        </p:attrNameLst>
                                      </p:cBhvr>
                                      <p:tavLst>
                                        <p:tav tm="10000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nodeType="clickEffect">
                                  <p:stCondLst>
                                    <p:cond delay="0"/>
                                  </p:stCondLst>
                                  <p:childTnLst>
                                    <p:set>
                                      <p:cBhvr additive="repl">
                                        <p:cTn id="54" dur="1" fill="hold">
                                          <p:stCondLst>
                                            <p:cond delay="0"/>
                                          </p:stCondLst>
                                        </p:cTn>
                                        <p:tgtEl>
                                          <p:spTgt spid="74754">
                                            <p:txEl>
                                              <p:pRg st="10" end="10"/>
                                            </p:txEl>
                                          </p:spTgt>
                                        </p:tgtEl>
                                        <p:attrNameLst>
                                          <p:attrName>style.visibility</p:attrName>
                                        </p:attrNameLst>
                                      </p:cBhvr>
                                      <p:to>
                                        <p:strVal val="visible"/>
                                      </p:to>
                                    </p:set>
                                    <p:anim calcmode="lin" valueType="num">
                                      <p:cBhvr additive="repl">
                                        <p:cTn id="55" dur="500" fill="hold"/>
                                        <p:tgtEl>
                                          <p:spTgt spid="74754">
                                            <p:txEl>
                                              <p:pRg st="10" end="10"/>
                                            </p:txEl>
                                          </p:spTgt>
                                        </p:tgtEl>
                                        <p:attrNameLst>
                                          <p:attrName>ppt_x</p:attrName>
                                        </p:attrNameLst>
                                      </p:cBhvr>
                                      <p:tavLst>
                                        <p:tav tm="100000">
                                          <p:val>
                                            <p:strVal val="0-#ppt_w/2"/>
                                          </p:val>
                                        </p:tav>
                                        <p:tav tm="100000">
                                          <p:val>
                                            <p:strVal val="#ppt_x"/>
                                          </p:val>
                                        </p:tav>
                                      </p:tavLst>
                                    </p:anim>
                                    <p:anim calcmode="lin" valueType="num">
                                      <p:cBhvr additive="repl">
                                        <p:cTn id="56" dur="500" fill="hold"/>
                                        <p:tgtEl>
                                          <p:spTgt spid="74754">
                                            <p:txEl>
                                              <p:pRg st="10" end="10"/>
                                            </p:txEl>
                                          </p:spTgt>
                                        </p:tgtEl>
                                        <p:attrNameLst>
                                          <p:attrName>ppt_y</p:attrName>
                                        </p:attrNameLst>
                                      </p:cBhvr>
                                      <p:tavLst>
                                        <p:tav tm="10000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6572272"/>
          </a:xfrm>
        </p:spPr>
        <p:txBody>
          <a:bodyPr>
            <a:normAutofit lnSpcReduction="10000"/>
          </a:bodyPr>
          <a:lstStyle/>
          <a:p>
            <a:r>
              <a:rPr lang="fr-FR" sz="3500" b="1" u="sng" dirty="0">
                <a:solidFill>
                  <a:schemeClr val="accent2">
                    <a:lumMod val="50000"/>
                  </a:schemeClr>
                </a:solidFill>
              </a:rPr>
              <a:t>les méthodes  sans  modèle</a:t>
            </a:r>
          </a:p>
          <a:p>
            <a:pPr>
              <a:buNone/>
            </a:pPr>
            <a:r>
              <a:rPr lang="fr-FR" b="1" dirty="0">
                <a:solidFill>
                  <a:srgbClr val="7030A0"/>
                </a:solidFill>
              </a:rPr>
              <a:t>-Méthode de seuillage:  </a:t>
            </a:r>
          </a:p>
          <a:p>
            <a:pPr>
              <a:buNone/>
            </a:pPr>
            <a:r>
              <a:rPr lang="fr-FR" dirty="0"/>
              <a:t>La comparaison entre le signal fourni et la valeur limite révèle la présence d’une anomalie. </a:t>
            </a:r>
          </a:p>
          <a:p>
            <a:pPr>
              <a:buNone/>
            </a:pPr>
            <a:endParaRPr lang="fr-FR" dirty="0">
              <a:solidFill>
                <a:schemeClr val="accent2">
                  <a:lumMod val="50000"/>
                </a:schemeClr>
              </a:solidFill>
            </a:endParaRPr>
          </a:p>
          <a:p>
            <a:pPr>
              <a:buNone/>
            </a:pPr>
            <a:r>
              <a:rPr lang="fr-FR" dirty="0">
                <a:solidFill>
                  <a:schemeClr val="accent2">
                    <a:lumMod val="50000"/>
                  </a:schemeClr>
                </a:solidFill>
              </a:rPr>
              <a:t>  - </a:t>
            </a:r>
            <a:r>
              <a:rPr lang="fr-FR" b="1" dirty="0">
                <a:solidFill>
                  <a:srgbClr val="7030A0"/>
                </a:solidFill>
              </a:rPr>
              <a:t>Méthodes statistiques:  </a:t>
            </a:r>
          </a:p>
          <a:p>
            <a:r>
              <a:rPr lang="fr-FR" dirty="0"/>
              <a:t>L’étude de l’évolution de la moyenne ou de la variance du signal favorise la détection d’une anomalie. </a:t>
            </a:r>
          </a:p>
          <a:p>
            <a:pPr>
              <a:buNone/>
            </a:pPr>
            <a:r>
              <a:rPr lang="fr-FR" dirty="0">
                <a:solidFill>
                  <a:schemeClr val="accent2">
                    <a:lumMod val="50000"/>
                  </a:schemeClr>
                </a:solidFill>
              </a:rPr>
              <a:t> </a:t>
            </a:r>
          </a:p>
          <a:p>
            <a:pPr>
              <a:buNone/>
            </a:pPr>
            <a:r>
              <a:rPr lang="fr-FR" dirty="0">
                <a:solidFill>
                  <a:schemeClr val="accent2">
                    <a:lumMod val="50000"/>
                  </a:schemeClr>
                </a:solidFill>
              </a:rPr>
              <a:t> - </a:t>
            </a:r>
            <a:r>
              <a:rPr lang="fr-FR" b="1" dirty="0">
                <a:solidFill>
                  <a:srgbClr val="7030A0"/>
                </a:solidFill>
              </a:rPr>
              <a:t>La reconnaissance des formes:</a:t>
            </a:r>
            <a:r>
              <a:rPr lang="fr-FR" dirty="0">
                <a:solidFill>
                  <a:schemeClr val="accent2">
                    <a:lumMod val="50000"/>
                  </a:schemeClr>
                </a:solidFill>
              </a:rPr>
              <a:t>  </a:t>
            </a:r>
          </a:p>
          <a:p>
            <a:r>
              <a:rPr lang="fr-FR" dirty="0"/>
              <a:t>Se déroule en 3 phases: </a:t>
            </a:r>
          </a:p>
          <a:p>
            <a:pPr>
              <a:buNone/>
            </a:pPr>
            <a:r>
              <a:rPr lang="fr-FR" dirty="0"/>
              <a:t>1.  Phase d’analyse; </a:t>
            </a:r>
          </a:p>
          <a:p>
            <a:pPr>
              <a:buNone/>
            </a:pPr>
            <a:r>
              <a:rPr lang="fr-FR" dirty="0"/>
              <a:t>2.  Phase de choix d’une méthode de décision; </a:t>
            </a:r>
          </a:p>
          <a:p>
            <a:pPr>
              <a:buNone/>
            </a:pPr>
            <a:r>
              <a:rPr lang="fr-FR" dirty="0"/>
              <a:t>3.  Phase d’exploitation.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9" end="9"/>
                                            </p:txEl>
                                          </p:spTgt>
                                        </p:tgtEl>
                                        <p:attrNameLst>
                                          <p:attrName>style.visibility</p:attrName>
                                        </p:attrNameLst>
                                      </p:cBhvr>
                                      <p:to>
                                        <p:strVal val="visible"/>
                                      </p:to>
                                    </p:set>
                                    <p:animEffect transition="in" filter="fade">
                                      <p:cBhvr>
                                        <p:cTn id="63" dur="1000"/>
                                        <p:tgtEl>
                                          <p:spTgt spid="3">
                                            <p:txEl>
                                              <p:pRg st="9" end="9"/>
                                            </p:txEl>
                                          </p:spTgt>
                                        </p:tgtEl>
                                      </p:cBhvr>
                                    </p:animEffect>
                                    <p:anim calcmode="lin" valueType="num">
                                      <p:cBhvr>
                                        <p:cTn id="6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10" end="10"/>
                                            </p:txEl>
                                          </p:spTgt>
                                        </p:tgtEl>
                                        <p:attrNameLst>
                                          <p:attrName>style.visibility</p:attrName>
                                        </p:attrNameLst>
                                      </p:cBhvr>
                                      <p:to>
                                        <p:strVal val="visible"/>
                                      </p:to>
                                    </p:set>
                                    <p:animEffect transition="in" filter="fade">
                                      <p:cBhvr>
                                        <p:cTn id="70" dur="1000"/>
                                        <p:tgtEl>
                                          <p:spTgt spid="3">
                                            <p:txEl>
                                              <p:pRg st="10" end="10"/>
                                            </p:txEl>
                                          </p:spTgt>
                                        </p:tgtEl>
                                      </p:cBhvr>
                                    </p:animEffect>
                                    <p:anim calcmode="lin" valueType="num">
                                      <p:cBhvr>
                                        <p:cTn id="71"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3">
                                            <p:txEl>
                                              <p:pRg st="11" end="11"/>
                                            </p:txEl>
                                          </p:spTgt>
                                        </p:tgtEl>
                                        <p:attrNameLst>
                                          <p:attrName>style.visibility</p:attrName>
                                        </p:attrNameLst>
                                      </p:cBhvr>
                                      <p:to>
                                        <p:strVal val="visible"/>
                                      </p:to>
                                    </p:set>
                                    <p:animEffect transition="in" filter="fade">
                                      <p:cBhvr>
                                        <p:cTn id="77" dur="1000"/>
                                        <p:tgtEl>
                                          <p:spTgt spid="3">
                                            <p:txEl>
                                              <p:pRg st="11" end="11"/>
                                            </p:txEl>
                                          </p:spTgt>
                                        </p:tgtEl>
                                      </p:cBhvr>
                                    </p:animEffect>
                                    <p:anim calcmode="lin" valueType="num">
                                      <p:cBhvr>
                                        <p:cTn id="78"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Espace réservé de la date 33"/>
          <p:cNvSpPr>
            <a:spLocks noGrp="1"/>
          </p:cNvSpPr>
          <p:nvPr>
            <p:ph type="dt" sz="half" idx="10"/>
          </p:nvPr>
        </p:nvSpPr>
        <p:spPr/>
        <p:txBody>
          <a:bodyPr/>
          <a:lstStyle/>
          <a:p>
            <a:fld id="{8970E0E9-6A1E-448A-B831-2B6394DB91D6}" type="datetime1">
              <a:rPr lang="fr-FR" smtClean="0"/>
              <a:pPr/>
              <a:t>03/10/2022</a:t>
            </a:fld>
            <a:endParaRPr lang="fr-FR"/>
          </a:p>
        </p:txBody>
      </p:sp>
      <p:sp>
        <p:nvSpPr>
          <p:cNvPr id="35" name="Espace réservé du pied de page 34"/>
          <p:cNvSpPr>
            <a:spLocks noGrp="1"/>
          </p:cNvSpPr>
          <p:nvPr>
            <p:ph type="ftr" sz="quarter" idx="11"/>
          </p:nvPr>
        </p:nvSpPr>
        <p:spPr/>
        <p:txBody>
          <a:bodyPr/>
          <a:lstStyle/>
          <a:p>
            <a:r>
              <a:rPr lang="fr-FR"/>
              <a:t>Chapitre2: méthodes de diagnostic (vue générale)</a:t>
            </a:r>
          </a:p>
        </p:txBody>
      </p:sp>
      <p:sp>
        <p:nvSpPr>
          <p:cNvPr id="2" name="Espace réservé du numéro de diapositive 1"/>
          <p:cNvSpPr>
            <a:spLocks noGrp="1"/>
          </p:cNvSpPr>
          <p:nvPr>
            <p:ph type="sldNum" sz="quarter" idx="12"/>
          </p:nvPr>
        </p:nvSpPr>
        <p:spPr/>
        <p:txBody>
          <a:bodyPr/>
          <a:lstStyle/>
          <a:p>
            <a:fld id="{DA517A37-6EAF-4245-B1C4-54C1C964EE46}" type="slidenum">
              <a:rPr lang="fr-FR" smtClean="0"/>
              <a:pPr/>
              <a:t>4</a:t>
            </a:fld>
            <a:endParaRPr lang="fr-FR"/>
          </a:p>
        </p:txBody>
      </p:sp>
      <p:sp>
        <p:nvSpPr>
          <p:cNvPr id="3" name="Rectangle 1"/>
          <p:cNvSpPr txBox="1">
            <a:spLocks noChangeArrowheads="1"/>
          </p:cNvSpPr>
          <p:nvPr/>
        </p:nvSpPr>
        <p:spPr>
          <a:xfrm>
            <a:off x="1357290" y="214290"/>
            <a:ext cx="5937272" cy="549276"/>
          </a:xfrm>
          <a:prstGeom prst="rect">
            <a:avLst/>
          </a:prstGeom>
        </p:spPr>
        <p:txBody>
          <a:bodyPr vert="horz" lIns="45720" rIns="45720" anchor="ctr">
            <a:noAutofit/>
          </a:bodyPr>
          <a:lstStyle/>
          <a:p>
            <a:pPr lvl="0" algn="ctr">
              <a:spcBef>
                <a:spcPct val="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defRPr/>
            </a:pPr>
            <a:r>
              <a:rPr lang="fr-FR" sz="3200" b="1" dirty="0">
                <a:latin typeface="Arial Unicode MS" charset="0"/>
              </a:rPr>
              <a:t>METHODES SANS MODELES</a:t>
            </a:r>
          </a:p>
        </p:txBody>
      </p:sp>
      <p:sp>
        <p:nvSpPr>
          <p:cNvPr id="4" name="Rectangle 2"/>
          <p:cNvSpPr>
            <a:spLocks noChangeArrowheads="1"/>
          </p:cNvSpPr>
          <p:nvPr/>
        </p:nvSpPr>
        <p:spPr bwMode="auto">
          <a:xfrm>
            <a:off x="3929058" y="1000108"/>
            <a:ext cx="4824442" cy="2676202"/>
          </a:xfrm>
          <a:prstGeom prst="rect">
            <a:avLst/>
          </a:prstGeom>
          <a:noFill/>
          <a:ln w="9525">
            <a:noFill/>
            <a:round/>
            <a:headEnd/>
            <a:tailEnd/>
          </a:ln>
        </p:spPr>
        <p:txBody>
          <a:bodyPr wrap="square" lIns="90000" tIns="45000" rIns="90000" bIns="45000">
            <a:spAutoFit/>
          </a:bodyPr>
          <a:lstStyle/>
          <a:p>
            <a:pPr marL="215900" indent="-215900">
              <a:lnSpc>
                <a:spcPct val="100000"/>
              </a:lnSpc>
              <a:buClr>
                <a:srgbClr val="002060"/>
              </a:buClr>
              <a:buFont typeface="Symbol" pitchFamily="16" charset="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en-US" sz="2400" b="1" dirty="0">
                <a:latin typeface="Times New Roman" pitchFamily="16" charset="0"/>
              </a:rPr>
              <a:t>  </a:t>
            </a:r>
            <a:r>
              <a:rPr lang="en-US" sz="2400" b="1" dirty="0" err="1">
                <a:latin typeface="Times New Roman" pitchFamily="16" charset="0"/>
              </a:rPr>
              <a:t>seulement</a:t>
            </a:r>
            <a:r>
              <a:rPr lang="en-US" sz="2400" b="1" dirty="0">
                <a:latin typeface="Times New Roman" pitchFamily="16" charset="0"/>
              </a:rPr>
              <a:t> les </a:t>
            </a:r>
            <a:r>
              <a:rPr lang="en-US" sz="2400" b="1" dirty="0" err="1">
                <a:latin typeface="Times New Roman" pitchFamily="16" charset="0"/>
              </a:rPr>
              <a:t>données</a:t>
            </a:r>
            <a:r>
              <a:rPr lang="en-US" sz="2400" b="1" dirty="0">
                <a:latin typeface="Times New Roman" pitchFamily="16" charset="0"/>
              </a:rPr>
              <a:t> </a:t>
            </a:r>
            <a:r>
              <a:rPr lang="en-US" sz="2400" b="1" dirty="0" err="1">
                <a:latin typeface="Times New Roman" pitchFamily="16" charset="0"/>
              </a:rPr>
              <a:t>expérimentales</a:t>
            </a:r>
            <a:r>
              <a:rPr lang="en-US" sz="2400" b="1" dirty="0">
                <a:latin typeface="Times New Roman" pitchFamily="16" charset="0"/>
              </a:rPr>
              <a:t> qui </a:t>
            </a:r>
            <a:r>
              <a:rPr lang="en-US" sz="2400" b="1" dirty="0" err="1">
                <a:latin typeface="Times New Roman" pitchFamily="16" charset="0"/>
              </a:rPr>
              <a:t>sont</a:t>
            </a:r>
            <a:r>
              <a:rPr lang="en-US" sz="2400" b="1" dirty="0">
                <a:latin typeface="Times New Roman" pitchFamily="16" charset="0"/>
              </a:rPr>
              <a:t> </a:t>
            </a:r>
            <a:r>
              <a:rPr lang="en-US" sz="2400" b="1" dirty="0" err="1">
                <a:latin typeface="Times New Roman" pitchFamily="16" charset="0"/>
              </a:rPr>
              <a:t>explorées</a:t>
            </a:r>
            <a:endParaRPr lang="en-US" sz="2400" b="1" dirty="0">
              <a:latin typeface="Times New Roman" pitchFamily="16" charset="0"/>
            </a:endParaRPr>
          </a:p>
          <a:p>
            <a:pPr marL="215900" indent="-215900">
              <a:lnSpc>
                <a:spcPct val="100000"/>
              </a:lnSpc>
              <a:buClr>
                <a:srgbClr val="002060"/>
              </a:buClr>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endParaRPr lang="en-US" sz="2400" b="1" dirty="0">
              <a:latin typeface="Times New Roman" pitchFamily="16" charset="0"/>
            </a:endParaRPr>
          </a:p>
          <a:p>
            <a:pPr marL="215900" indent="-215900">
              <a:lnSpc>
                <a:spcPct val="100000"/>
              </a:lnSpc>
              <a:buClr>
                <a:srgbClr val="002060"/>
              </a:buClr>
              <a:buFont typeface="Symbol" pitchFamily="16" charset="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en-US" sz="2400" b="1" dirty="0">
                <a:latin typeface="Times New Roman" pitchFamily="16" charset="0"/>
              </a:rPr>
              <a:t>  </a:t>
            </a:r>
            <a:r>
              <a:rPr lang="en-US" sz="2400" b="1" dirty="0" err="1">
                <a:latin typeface="Times New Roman" pitchFamily="16" charset="0"/>
              </a:rPr>
              <a:t>Méthodes</a:t>
            </a:r>
            <a:r>
              <a:rPr lang="en-US" sz="2400" b="1" dirty="0">
                <a:latin typeface="Times New Roman" pitchFamily="16" charset="0"/>
              </a:rPr>
              <a:t> : </a:t>
            </a:r>
            <a:r>
              <a:rPr lang="en-US" sz="2400" b="1" dirty="0" err="1">
                <a:latin typeface="Times New Roman" pitchFamily="16" charset="0"/>
              </a:rPr>
              <a:t>apprentissage</a:t>
            </a:r>
            <a:r>
              <a:rPr lang="en-US" sz="2400" b="1" dirty="0">
                <a:latin typeface="Times New Roman" pitchFamily="16" charset="0"/>
              </a:rPr>
              <a:t> </a:t>
            </a:r>
            <a:r>
              <a:rPr lang="en-US" sz="2400" b="1" dirty="0" err="1">
                <a:latin typeface="Times New Roman" pitchFamily="16" charset="0"/>
              </a:rPr>
              <a:t>statistique</a:t>
            </a:r>
            <a:r>
              <a:rPr lang="en-US" sz="2400" b="1" dirty="0">
                <a:latin typeface="Times New Roman" pitchFamily="16" charset="0"/>
              </a:rPr>
              <a:t>, </a:t>
            </a:r>
            <a:r>
              <a:rPr lang="en-US" sz="2400" b="1" dirty="0" err="1">
                <a:latin typeface="Times New Roman" pitchFamily="16" charset="0"/>
              </a:rPr>
              <a:t>analyse</a:t>
            </a:r>
            <a:r>
              <a:rPr lang="en-US" sz="2400" b="1" dirty="0">
                <a:latin typeface="Times New Roman" pitchFamily="16" charset="0"/>
              </a:rPr>
              <a:t> de </a:t>
            </a:r>
            <a:r>
              <a:rPr lang="en-US" sz="2400" b="1" dirty="0" err="1">
                <a:latin typeface="Times New Roman" pitchFamily="16" charset="0"/>
              </a:rPr>
              <a:t>données</a:t>
            </a:r>
            <a:r>
              <a:rPr lang="en-US" sz="2400" b="1" dirty="0">
                <a:latin typeface="Times New Roman" pitchFamily="16" charset="0"/>
              </a:rPr>
              <a:t>, la reconnaissance de </a:t>
            </a:r>
            <a:r>
              <a:rPr lang="en-US" sz="2400" b="1" dirty="0" err="1">
                <a:latin typeface="Times New Roman" pitchFamily="16" charset="0"/>
              </a:rPr>
              <a:t>formes</a:t>
            </a:r>
            <a:r>
              <a:rPr lang="en-US" sz="2400" b="1" dirty="0">
                <a:latin typeface="Times New Roman" pitchFamily="16" charset="0"/>
              </a:rPr>
              <a:t>,  </a:t>
            </a:r>
            <a:r>
              <a:rPr lang="en-US" sz="2400" b="1" dirty="0" err="1">
                <a:latin typeface="Times New Roman" pitchFamily="16" charset="0"/>
              </a:rPr>
              <a:t>réseaux</a:t>
            </a:r>
            <a:r>
              <a:rPr lang="en-US" sz="2400" b="1" dirty="0">
                <a:latin typeface="Times New Roman" pitchFamily="16" charset="0"/>
              </a:rPr>
              <a:t> de </a:t>
            </a:r>
            <a:r>
              <a:rPr lang="en-US" sz="2400" b="1" dirty="0" err="1">
                <a:latin typeface="Times New Roman" pitchFamily="16" charset="0"/>
              </a:rPr>
              <a:t>neurone</a:t>
            </a:r>
            <a:r>
              <a:rPr lang="en-US" sz="2400" b="1" dirty="0">
                <a:latin typeface="Times New Roman" pitchFamily="16" charset="0"/>
              </a:rPr>
              <a:t> , etc.</a:t>
            </a:r>
          </a:p>
        </p:txBody>
      </p:sp>
      <p:sp>
        <p:nvSpPr>
          <p:cNvPr id="33" name="Rectangle 34"/>
          <p:cNvSpPr>
            <a:spLocks noChangeArrowheads="1"/>
          </p:cNvSpPr>
          <p:nvPr/>
        </p:nvSpPr>
        <p:spPr bwMode="auto">
          <a:xfrm>
            <a:off x="3962400" y="3708060"/>
            <a:ext cx="4824442" cy="2676202"/>
          </a:xfrm>
          <a:prstGeom prst="rect">
            <a:avLst/>
          </a:prstGeom>
          <a:noFill/>
          <a:ln w="9525">
            <a:noFill/>
            <a:round/>
            <a:headEnd/>
            <a:tailEnd/>
          </a:ln>
        </p:spPr>
        <p:txBody>
          <a:bodyPr wrap="square" lIns="90000" tIns="45000" rIns="90000" bIns="45000">
            <a:spAutoFit/>
          </a:bodyPr>
          <a:lstStyle/>
          <a:p>
            <a:pPr marL="215900" indent="-215900">
              <a:lnSpc>
                <a:spcPct val="100000"/>
              </a:lnSpc>
              <a:buClr>
                <a:srgbClr val="002060"/>
              </a:buClr>
              <a:buFont typeface="Symbol" pitchFamily="16" charset="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en-US" sz="2400" b="1" dirty="0">
                <a:latin typeface="Times New Roman" pitchFamily="16" charset="0"/>
              </a:rPr>
              <a:t> </a:t>
            </a:r>
            <a:r>
              <a:rPr lang="en-US" sz="2400" b="1" dirty="0" err="1">
                <a:latin typeface="Times New Roman" pitchFamily="16" charset="0"/>
              </a:rPr>
              <a:t>Problèmes</a:t>
            </a:r>
            <a:r>
              <a:rPr lang="en-US" sz="2400" b="1" dirty="0">
                <a:latin typeface="Times New Roman" pitchFamily="16" charset="0"/>
              </a:rPr>
              <a:t> </a:t>
            </a:r>
          </a:p>
          <a:p>
            <a:pPr marL="457200" lvl="1" indent="-215900">
              <a:lnSpc>
                <a:spcPct val="100000"/>
              </a:lnSpc>
              <a:buClr>
                <a:srgbClr val="002060"/>
              </a:buClr>
              <a:buFont typeface="Symbol" pitchFamily="16" charset="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en-US" sz="2400" b="1" dirty="0">
                <a:latin typeface="Times New Roman" pitchFamily="16" charset="0"/>
              </a:rPr>
              <a:t> </a:t>
            </a:r>
            <a:r>
              <a:rPr lang="en-US" sz="2400" b="1" dirty="0" err="1">
                <a:latin typeface="Times New Roman" pitchFamily="16" charset="0"/>
              </a:rPr>
              <a:t>besoin</a:t>
            </a:r>
            <a:r>
              <a:rPr lang="en-US" sz="2400" b="1" dirty="0">
                <a:latin typeface="Times New Roman" pitchFamily="16" charset="0"/>
              </a:rPr>
              <a:t> de </a:t>
            </a:r>
            <a:r>
              <a:rPr lang="en-US" sz="2400" b="1" dirty="0" err="1">
                <a:latin typeface="Times New Roman" pitchFamily="16" charset="0"/>
              </a:rPr>
              <a:t>données</a:t>
            </a:r>
            <a:r>
              <a:rPr lang="en-US" sz="2400" b="1" dirty="0">
                <a:latin typeface="Times New Roman" pitchFamily="16" charset="0"/>
              </a:rPr>
              <a:t> </a:t>
            </a:r>
            <a:r>
              <a:rPr lang="en-US" sz="2400" b="1" dirty="0" err="1">
                <a:latin typeface="Times New Roman" pitchFamily="16" charset="0"/>
              </a:rPr>
              <a:t>historiques</a:t>
            </a:r>
            <a:r>
              <a:rPr lang="en-US" sz="2400" b="1" dirty="0">
                <a:latin typeface="Times New Roman" pitchFamily="16" charset="0"/>
              </a:rPr>
              <a:t> en des situations </a:t>
            </a:r>
            <a:r>
              <a:rPr lang="en-US" sz="2400" b="1" dirty="0" err="1">
                <a:latin typeface="Times New Roman" pitchFamily="16" charset="0"/>
              </a:rPr>
              <a:t>normales</a:t>
            </a:r>
            <a:r>
              <a:rPr lang="en-US" sz="2400" b="1" dirty="0">
                <a:latin typeface="Times New Roman" pitchFamily="16" charset="0"/>
              </a:rPr>
              <a:t> et </a:t>
            </a:r>
            <a:r>
              <a:rPr lang="en-US" sz="2400" b="1" dirty="0" err="1">
                <a:latin typeface="Times New Roman" pitchFamily="16" charset="0"/>
              </a:rPr>
              <a:t>anormales</a:t>
            </a:r>
            <a:r>
              <a:rPr lang="en-US" sz="2400" b="1" dirty="0">
                <a:latin typeface="Times New Roman" pitchFamily="16" charset="0"/>
              </a:rPr>
              <a:t>,</a:t>
            </a:r>
          </a:p>
          <a:p>
            <a:pPr lvl="1" indent="-215900">
              <a:buClr>
                <a:srgbClr val="002060"/>
              </a:buClr>
              <a:buFont typeface="Symbol" pitchFamily="16" charset="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fr-FR" sz="2400" b="1" dirty="0">
                <a:latin typeface="Times New Roman" pitchFamily="16" charset="0"/>
              </a:rPr>
              <a:t>Représenter chaque mode de défaillance</a:t>
            </a:r>
            <a:r>
              <a:rPr lang="en-US" sz="2400" b="1" dirty="0">
                <a:latin typeface="Times New Roman" pitchFamily="16" charset="0"/>
              </a:rPr>
              <a:t>???</a:t>
            </a:r>
          </a:p>
          <a:p>
            <a:pPr lvl="1" indent="-215900">
              <a:buClr>
                <a:srgbClr val="002060"/>
              </a:buClr>
              <a:buFont typeface="Symbol" pitchFamily="16" charset="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en-US" sz="2400" b="1" dirty="0">
                <a:latin typeface="Times New Roman" pitchFamily="16" charset="0"/>
              </a:rPr>
              <a:t> la </a:t>
            </a:r>
            <a:r>
              <a:rPr lang="en-US" sz="2400" b="1" dirty="0" err="1">
                <a:latin typeface="Times New Roman" pitchFamily="16" charset="0"/>
              </a:rPr>
              <a:t>capacité</a:t>
            </a:r>
            <a:r>
              <a:rPr lang="en-US" sz="2400" b="1" dirty="0">
                <a:latin typeface="Times New Roman" pitchFamily="16" charset="0"/>
              </a:rPr>
              <a:t> de </a:t>
            </a:r>
            <a:r>
              <a:rPr lang="en-US" sz="2400" b="1" dirty="0" err="1">
                <a:latin typeface="Times New Roman" pitchFamily="16" charset="0"/>
              </a:rPr>
              <a:t>généralisation</a:t>
            </a:r>
            <a:r>
              <a:rPr lang="en-US" sz="2400" b="1" dirty="0">
                <a:latin typeface="Times New Roman" pitchFamily="16" charset="0"/>
              </a:rPr>
              <a:t>??</a:t>
            </a:r>
          </a:p>
        </p:txBody>
      </p:sp>
      <p:grpSp>
        <p:nvGrpSpPr>
          <p:cNvPr id="5" name="Group 550"/>
          <p:cNvGrpSpPr>
            <a:grpSpLocks/>
          </p:cNvGrpSpPr>
          <p:nvPr/>
        </p:nvGrpSpPr>
        <p:grpSpPr bwMode="auto">
          <a:xfrm>
            <a:off x="330200" y="2133600"/>
            <a:ext cx="3219450" cy="3200400"/>
            <a:chOff x="192" y="1344"/>
            <a:chExt cx="1872" cy="2016"/>
          </a:xfrm>
          <a:solidFill>
            <a:schemeClr val="tx2">
              <a:lumMod val="75000"/>
            </a:schemeClr>
          </a:solidFill>
        </p:grpSpPr>
        <p:grpSp>
          <p:nvGrpSpPr>
            <p:cNvPr id="6" name="Group 551"/>
            <p:cNvGrpSpPr>
              <a:grpSpLocks/>
            </p:cNvGrpSpPr>
            <p:nvPr/>
          </p:nvGrpSpPr>
          <p:grpSpPr bwMode="auto">
            <a:xfrm>
              <a:off x="208" y="1344"/>
              <a:ext cx="1568" cy="2016"/>
              <a:chOff x="208" y="1344"/>
              <a:chExt cx="1568" cy="2016"/>
            </a:xfrm>
            <a:grpFill/>
          </p:grpSpPr>
          <p:sp>
            <p:nvSpPr>
              <p:cNvPr id="37" name="Line 6"/>
              <p:cNvSpPr>
                <a:spLocks noChangeShapeType="1"/>
              </p:cNvSpPr>
              <p:nvPr/>
            </p:nvSpPr>
            <p:spPr bwMode="auto">
              <a:xfrm flipV="1">
                <a:off x="1056" y="1488"/>
                <a:ext cx="0" cy="1872"/>
              </a:xfrm>
              <a:prstGeom prst="line">
                <a:avLst/>
              </a:prstGeom>
              <a:grpFill/>
              <a:ln w="9525" cap="flat" algn="ctr">
                <a:solidFill>
                  <a:srgbClr val="002060"/>
                </a:solidFill>
                <a:prstDash val="solid"/>
                <a:round/>
                <a:headEnd type="none" w="med" len="med"/>
                <a:tailEnd type="triangle" w="med" len="med"/>
              </a:ln>
            </p:spPr>
            <p:txBody>
              <a:bodyPr wrap="none" anchor="ctr"/>
              <a:lstStyle/>
              <a:p>
                <a:pPr eaLnBrk="0" hangingPunct="0"/>
                <a:endParaRPr lang="fr-FR">
                  <a:solidFill>
                    <a:srgbClr val="002060"/>
                  </a:solidFill>
                </a:endParaRPr>
              </a:p>
            </p:txBody>
          </p:sp>
          <p:sp>
            <p:nvSpPr>
              <p:cNvPr id="38" name="AutoShape 7"/>
              <p:cNvSpPr>
                <a:spLocks noChangeArrowheads="1"/>
              </p:cNvSpPr>
              <p:nvPr/>
            </p:nvSpPr>
            <p:spPr bwMode="auto">
              <a:xfrm>
                <a:off x="528" y="1776"/>
                <a:ext cx="144" cy="96"/>
              </a:xfrm>
              <a:prstGeom prst="star4">
                <a:avLst>
                  <a:gd name="adj" fmla="val 12500"/>
                </a:avLst>
              </a:prstGeom>
              <a:grpFill/>
              <a:ln w="9525" cap="flat" algn="ctr">
                <a:solidFill>
                  <a:srgbClr val="EAE8E2"/>
                </a:solidFill>
                <a:prstDash val="solid"/>
                <a:miter lim="800000"/>
                <a:headEnd type="none" w="med" len="med"/>
                <a:tailEnd type="none" w="med" len="med"/>
              </a:ln>
            </p:spPr>
            <p:txBody>
              <a:bodyPr wrap="none" anchor="ctr"/>
              <a:lstStyle/>
              <a:p>
                <a:pPr eaLnBrk="0" hangingPunct="0"/>
                <a:endParaRPr lang="en-US">
                  <a:solidFill>
                    <a:srgbClr val="002060"/>
                  </a:solidFill>
                </a:endParaRPr>
              </a:p>
            </p:txBody>
          </p:sp>
          <p:sp>
            <p:nvSpPr>
              <p:cNvPr id="39" name="AutoShape 8"/>
              <p:cNvSpPr>
                <a:spLocks noChangeArrowheads="1"/>
              </p:cNvSpPr>
              <p:nvPr/>
            </p:nvSpPr>
            <p:spPr bwMode="auto">
              <a:xfrm>
                <a:off x="672" y="2016"/>
                <a:ext cx="144" cy="96"/>
              </a:xfrm>
              <a:prstGeom prst="star4">
                <a:avLst>
                  <a:gd name="adj" fmla="val 12500"/>
                </a:avLst>
              </a:prstGeom>
              <a:grpFill/>
              <a:ln w="9525" cap="flat" algn="ctr">
                <a:solidFill>
                  <a:srgbClr val="EAE8E2"/>
                </a:solidFill>
                <a:prstDash val="solid"/>
                <a:miter lim="800000"/>
                <a:headEnd type="none" w="med" len="med"/>
                <a:tailEnd type="none" w="med" len="med"/>
              </a:ln>
            </p:spPr>
            <p:txBody>
              <a:bodyPr wrap="none" anchor="ctr"/>
              <a:lstStyle/>
              <a:p>
                <a:pPr eaLnBrk="0" hangingPunct="0"/>
                <a:endParaRPr lang="en-US">
                  <a:solidFill>
                    <a:srgbClr val="002060"/>
                  </a:solidFill>
                </a:endParaRPr>
              </a:p>
            </p:txBody>
          </p:sp>
          <p:sp>
            <p:nvSpPr>
              <p:cNvPr id="40" name="AutoShape 9"/>
              <p:cNvSpPr>
                <a:spLocks noChangeArrowheads="1"/>
              </p:cNvSpPr>
              <p:nvPr/>
            </p:nvSpPr>
            <p:spPr bwMode="auto">
              <a:xfrm>
                <a:off x="624" y="2160"/>
                <a:ext cx="144" cy="96"/>
              </a:xfrm>
              <a:prstGeom prst="star4">
                <a:avLst>
                  <a:gd name="adj" fmla="val 12500"/>
                </a:avLst>
              </a:prstGeom>
              <a:grpFill/>
              <a:ln w="9525" cap="flat" algn="ctr">
                <a:solidFill>
                  <a:srgbClr val="EAE8E2"/>
                </a:solidFill>
                <a:prstDash val="solid"/>
                <a:miter lim="800000"/>
                <a:headEnd type="none" w="med" len="med"/>
                <a:tailEnd type="none" w="med" len="med"/>
              </a:ln>
            </p:spPr>
            <p:txBody>
              <a:bodyPr wrap="none" anchor="ctr"/>
              <a:lstStyle/>
              <a:p>
                <a:pPr eaLnBrk="0" hangingPunct="0"/>
                <a:endParaRPr lang="en-US">
                  <a:solidFill>
                    <a:srgbClr val="002060"/>
                  </a:solidFill>
                </a:endParaRPr>
              </a:p>
            </p:txBody>
          </p:sp>
          <p:sp>
            <p:nvSpPr>
              <p:cNvPr id="41" name="AutoShape 10"/>
              <p:cNvSpPr>
                <a:spLocks noChangeArrowheads="1"/>
              </p:cNvSpPr>
              <p:nvPr/>
            </p:nvSpPr>
            <p:spPr bwMode="auto">
              <a:xfrm>
                <a:off x="816" y="2064"/>
                <a:ext cx="144" cy="96"/>
              </a:xfrm>
              <a:prstGeom prst="star4">
                <a:avLst>
                  <a:gd name="adj" fmla="val 12500"/>
                </a:avLst>
              </a:prstGeom>
              <a:grpFill/>
              <a:ln w="9525" cap="flat" algn="ctr">
                <a:solidFill>
                  <a:srgbClr val="EAE8E2"/>
                </a:solidFill>
                <a:prstDash val="solid"/>
                <a:miter lim="800000"/>
                <a:headEnd type="none" w="med" len="med"/>
                <a:tailEnd type="none" w="med" len="med"/>
              </a:ln>
            </p:spPr>
            <p:txBody>
              <a:bodyPr wrap="none" anchor="ctr"/>
              <a:lstStyle/>
              <a:p>
                <a:pPr eaLnBrk="0" hangingPunct="0"/>
                <a:endParaRPr lang="en-US">
                  <a:solidFill>
                    <a:srgbClr val="002060"/>
                  </a:solidFill>
                </a:endParaRPr>
              </a:p>
            </p:txBody>
          </p:sp>
          <p:sp>
            <p:nvSpPr>
              <p:cNvPr id="42" name="AutoShape 11"/>
              <p:cNvSpPr>
                <a:spLocks noChangeArrowheads="1"/>
              </p:cNvSpPr>
              <p:nvPr/>
            </p:nvSpPr>
            <p:spPr bwMode="auto">
              <a:xfrm>
                <a:off x="480" y="2112"/>
                <a:ext cx="144" cy="96"/>
              </a:xfrm>
              <a:prstGeom prst="star4">
                <a:avLst>
                  <a:gd name="adj" fmla="val 12500"/>
                </a:avLst>
              </a:prstGeom>
              <a:grpFill/>
              <a:ln w="9525" cap="flat" algn="ctr">
                <a:solidFill>
                  <a:srgbClr val="EAE8E2"/>
                </a:solidFill>
                <a:prstDash val="solid"/>
                <a:miter lim="800000"/>
                <a:headEnd type="none" w="med" len="med"/>
                <a:tailEnd type="none" w="med" len="med"/>
              </a:ln>
            </p:spPr>
            <p:txBody>
              <a:bodyPr wrap="none" anchor="ctr"/>
              <a:lstStyle/>
              <a:p>
                <a:pPr eaLnBrk="0" hangingPunct="0"/>
                <a:endParaRPr lang="en-US">
                  <a:solidFill>
                    <a:srgbClr val="002060"/>
                  </a:solidFill>
                </a:endParaRPr>
              </a:p>
            </p:txBody>
          </p:sp>
          <p:sp>
            <p:nvSpPr>
              <p:cNvPr id="43" name="AutoShape 12"/>
              <p:cNvSpPr>
                <a:spLocks noChangeArrowheads="1"/>
              </p:cNvSpPr>
              <p:nvPr/>
            </p:nvSpPr>
            <p:spPr bwMode="auto">
              <a:xfrm>
                <a:off x="384" y="1872"/>
                <a:ext cx="144" cy="96"/>
              </a:xfrm>
              <a:prstGeom prst="star4">
                <a:avLst>
                  <a:gd name="adj" fmla="val 12500"/>
                </a:avLst>
              </a:prstGeom>
              <a:grpFill/>
              <a:ln w="9525" cap="flat" algn="ctr">
                <a:solidFill>
                  <a:srgbClr val="EAE8E2"/>
                </a:solidFill>
                <a:prstDash val="solid"/>
                <a:miter lim="800000"/>
                <a:headEnd type="none" w="med" len="med"/>
                <a:tailEnd type="none" w="med" len="med"/>
              </a:ln>
            </p:spPr>
            <p:txBody>
              <a:bodyPr wrap="none" anchor="ctr"/>
              <a:lstStyle/>
              <a:p>
                <a:pPr eaLnBrk="0" hangingPunct="0"/>
                <a:endParaRPr lang="en-US">
                  <a:solidFill>
                    <a:srgbClr val="002060"/>
                  </a:solidFill>
                </a:endParaRPr>
              </a:p>
            </p:txBody>
          </p:sp>
          <p:sp>
            <p:nvSpPr>
              <p:cNvPr id="44" name="AutoShape 13"/>
              <p:cNvSpPr>
                <a:spLocks noChangeArrowheads="1"/>
              </p:cNvSpPr>
              <p:nvPr/>
            </p:nvSpPr>
            <p:spPr bwMode="auto">
              <a:xfrm>
                <a:off x="288" y="2208"/>
                <a:ext cx="144" cy="96"/>
              </a:xfrm>
              <a:prstGeom prst="star4">
                <a:avLst>
                  <a:gd name="adj" fmla="val 12500"/>
                </a:avLst>
              </a:prstGeom>
              <a:grpFill/>
              <a:ln w="9525" cap="flat" algn="ctr">
                <a:solidFill>
                  <a:srgbClr val="EAE8E2"/>
                </a:solidFill>
                <a:prstDash val="solid"/>
                <a:miter lim="800000"/>
                <a:headEnd type="none" w="med" len="med"/>
                <a:tailEnd type="none" w="med" len="med"/>
              </a:ln>
            </p:spPr>
            <p:txBody>
              <a:bodyPr wrap="none" anchor="ctr"/>
              <a:lstStyle/>
              <a:p>
                <a:pPr eaLnBrk="0" hangingPunct="0"/>
                <a:endParaRPr lang="en-US">
                  <a:solidFill>
                    <a:srgbClr val="002060"/>
                  </a:solidFill>
                </a:endParaRPr>
              </a:p>
            </p:txBody>
          </p:sp>
          <p:sp>
            <p:nvSpPr>
              <p:cNvPr id="45" name="AutoShape 14"/>
              <p:cNvSpPr>
                <a:spLocks noChangeArrowheads="1"/>
              </p:cNvSpPr>
              <p:nvPr/>
            </p:nvSpPr>
            <p:spPr bwMode="auto">
              <a:xfrm>
                <a:off x="624" y="1872"/>
                <a:ext cx="144" cy="96"/>
              </a:xfrm>
              <a:prstGeom prst="star4">
                <a:avLst>
                  <a:gd name="adj" fmla="val 12500"/>
                </a:avLst>
              </a:prstGeom>
              <a:grpFill/>
              <a:ln w="9525" cap="flat" algn="ctr">
                <a:solidFill>
                  <a:srgbClr val="EAE8E2"/>
                </a:solidFill>
                <a:prstDash val="solid"/>
                <a:miter lim="800000"/>
                <a:headEnd type="none" w="med" len="med"/>
                <a:tailEnd type="none" w="med" len="med"/>
              </a:ln>
            </p:spPr>
            <p:txBody>
              <a:bodyPr wrap="none" anchor="ctr"/>
              <a:lstStyle/>
              <a:p>
                <a:pPr eaLnBrk="0" hangingPunct="0"/>
                <a:endParaRPr lang="en-US">
                  <a:solidFill>
                    <a:srgbClr val="002060"/>
                  </a:solidFill>
                </a:endParaRPr>
              </a:p>
            </p:txBody>
          </p:sp>
          <p:sp>
            <p:nvSpPr>
              <p:cNvPr id="46" name="AutoShape 15"/>
              <p:cNvSpPr>
                <a:spLocks noChangeArrowheads="1"/>
              </p:cNvSpPr>
              <p:nvPr/>
            </p:nvSpPr>
            <p:spPr bwMode="auto">
              <a:xfrm>
                <a:off x="816" y="1776"/>
                <a:ext cx="144" cy="96"/>
              </a:xfrm>
              <a:prstGeom prst="star4">
                <a:avLst>
                  <a:gd name="adj" fmla="val 12500"/>
                </a:avLst>
              </a:prstGeom>
              <a:grpFill/>
              <a:ln w="9525" cap="flat" algn="ctr">
                <a:solidFill>
                  <a:srgbClr val="EAE8E2"/>
                </a:solidFill>
                <a:prstDash val="solid"/>
                <a:miter lim="800000"/>
                <a:headEnd type="none" w="med" len="med"/>
                <a:tailEnd type="none" w="med" len="med"/>
              </a:ln>
            </p:spPr>
            <p:txBody>
              <a:bodyPr wrap="none" anchor="ctr"/>
              <a:lstStyle/>
              <a:p>
                <a:pPr eaLnBrk="0" hangingPunct="0"/>
                <a:endParaRPr lang="en-US">
                  <a:solidFill>
                    <a:srgbClr val="002060"/>
                  </a:solidFill>
                </a:endParaRPr>
              </a:p>
            </p:txBody>
          </p:sp>
          <p:sp>
            <p:nvSpPr>
              <p:cNvPr id="47" name="AutoShape 16"/>
              <p:cNvSpPr>
                <a:spLocks noChangeArrowheads="1"/>
              </p:cNvSpPr>
              <p:nvPr/>
            </p:nvSpPr>
            <p:spPr bwMode="auto">
              <a:xfrm>
                <a:off x="720" y="2400"/>
                <a:ext cx="144" cy="96"/>
              </a:xfrm>
              <a:prstGeom prst="star4">
                <a:avLst>
                  <a:gd name="adj" fmla="val 12500"/>
                </a:avLst>
              </a:prstGeom>
              <a:grpFill/>
              <a:ln w="9525" cap="flat" algn="ctr">
                <a:solidFill>
                  <a:srgbClr val="EAE8E2"/>
                </a:solidFill>
                <a:prstDash val="solid"/>
                <a:miter lim="800000"/>
                <a:headEnd type="none" w="med" len="med"/>
                <a:tailEnd type="none" w="med" len="med"/>
              </a:ln>
            </p:spPr>
            <p:txBody>
              <a:bodyPr wrap="none" anchor="ctr"/>
              <a:lstStyle/>
              <a:p>
                <a:pPr eaLnBrk="0" hangingPunct="0"/>
                <a:endParaRPr lang="en-US">
                  <a:solidFill>
                    <a:srgbClr val="002060"/>
                  </a:solidFill>
                </a:endParaRPr>
              </a:p>
            </p:txBody>
          </p:sp>
          <p:sp>
            <p:nvSpPr>
              <p:cNvPr id="48" name="AutoShape 17"/>
              <p:cNvSpPr>
                <a:spLocks noChangeArrowheads="1"/>
              </p:cNvSpPr>
              <p:nvPr/>
            </p:nvSpPr>
            <p:spPr bwMode="auto">
              <a:xfrm>
                <a:off x="720" y="1968"/>
                <a:ext cx="144" cy="96"/>
              </a:xfrm>
              <a:prstGeom prst="star4">
                <a:avLst>
                  <a:gd name="adj" fmla="val 12500"/>
                </a:avLst>
              </a:prstGeom>
              <a:grpFill/>
              <a:ln w="9525" cap="flat" algn="ctr">
                <a:solidFill>
                  <a:srgbClr val="EAE8E2"/>
                </a:solidFill>
                <a:prstDash val="solid"/>
                <a:miter lim="800000"/>
                <a:headEnd type="none" w="med" len="med"/>
                <a:tailEnd type="none" w="med" len="med"/>
              </a:ln>
            </p:spPr>
            <p:txBody>
              <a:bodyPr wrap="none" anchor="ctr"/>
              <a:lstStyle/>
              <a:p>
                <a:pPr eaLnBrk="0" hangingPunct="0"/>
                <a:endParaRPr lang="en-US">
                  <a:solidFill>
                    <a:srgbClr val="002060"/>
                  </a:solidFill>
                </a:endParaRPr>
              </a:p>
            </p:txBody>
          </p:sp>
          <p:sp>
            <p:nvSpPr>
              <p:cNvPr id="49" name="AutoShape 18"/>
              <p:cNvSpPr>
                <a:spLocks noChangeArrowheads="1"/>
              </p:cNvSpPr>
              <p:nvPr/>
            </p:nvSpPr>
            <p:spPr bwMode="auto">
              <a:xfrm>
                <a:off x="1488" y="1872"/>
                <a:ext cx="144" cy="144"/>
              </a:xfrm>
              <a:prstGeom prst="star8">
                <a:avLst>
                  <a:gd name="adj" fmla="val 38250"/>
                </a:avLst>
              </a:prstGeom>
              <a:grpFill/>
              <a:ln w="9525" cap="flat" algn="ctr">
                <a:solidFill>
                  <a:srgbClr val="EAE8E2"/>
                </a:solidFill>
                <a:prstDash val="solid"/>
                <a:miter lim="800000"/>
                <a:headEnd type="none" w="med" len="med"/>
                <a:tailEnd type="none" w="med" len="med"/>
              </a:ln>
            </p:spPr>
            <p:txBody>
              <a:bodyPr wrap="none" anchor="ctr"/>
              <a:lstStyle/>
              <a:p>
                <a:pPr eaLnBrk="0" hangingPunct="0"/>
                <a:endParaRPr lang="en-US">
                  <a:solidFill>
                    <a:srgbClr val="002060"/>
                  </a:solidFill>
                </a:endParaRPr>
              </a:p>
            </p:txBody>
          </p:sp>
          <p:sp>
            <p:nvSpPr>
              <p:cNvPr id="50" name="AutoShape 19"/>
              <p:cNvSpPr>
                <a:spLocks noChangeArrowheads="1"/>
              </p:cNvSpPr>
              <p:nvPr/>
            </p:nvSpPr>
            <p:spPr bwMode="auto">
              <a:xfrm>
                <a:off x="1488" y="2208"/>
                <a:ext cx="144" cy="144"/>
              </a:xfrm>
              <a:prstGeom prst="star8">
                <a:avLst>
                  <a:gd name="adj" fmla="val 38250"/>
                </a:avLst>
              </a:prstGeom>
              <a:grpFill/>
              <a:ln w="9525" cap="flat" algn="ctr">
                <a:solidFill>
                  <a:srgbClr val="EAE8E2"/>
                </a:solidFill>
                <a:prstDash val="solid"/>
                <a:miter lim="800000"/>
                <a:headEnd type="none" w="med" len="med"/>
                <a:tailEnd type="none" w="med" len="med"/>
              </a:ln>
            </p:spPr>
            <p:txBody>
              <a:bodyPr wrap="none" anchor="ctr"/>
              <a:lstStyle/>
              <a:p>
                <a:pPr eaLnBrk="0" hangingPunct="0"/>
                <a:endParaRPr lang="en-US">
                  <a:solidFill>
                    <a:srgbClr val="002060"/>
                  </a:solidFill>
                </a:endParaRPr>
              </a:p>
            </p:txBody>
          </p:sp>
          <p:sp>
            <p:nvSpPr>
              <p:cNvPr id="51" name="AutoShape 20"/>
              <p:cNvSpPr>
                <a:spLocks noChangeArrowheads="1"/>
              </p:cNvSpPr>
              <p:nvPr/>
            </p:nvSpPr>
            <p:spPr bwMode="auto">
              <a:xfrm>
                <a:off x="1344" y="2544"/>
                <a:ext cx="144" cy="144"/>
              </a:xfrm>
              <a:prstGeom prst="star8">
                <a:avLst>
                  <a:gd name="adj" fmla="val 38250"/>
                </a:avLst>
              </a:prstGeom>
              <a:grpFill/>
              <a:ln w="9525" cap="flat" algn="ctr">
                <a:solidFill>
                  <a:srgbClr val="EAE8E2"/>
                </a:solidFill>
                <a:prstDash val="solid"/>
                <a:miter lim="800000"/>
                <a:headEnd type="none" w="med" len="med"/>
                <a:tailEnd type="none" w="med" len="med"/>
              </a:ln>
            </p:spPr>
            <p:txBody>
              <a:bodyPr wrap="none" anchor="ctr"/>
              <a:lstStyle/>
              <a:p>
                <a:pPr eaLnBrk="0" hangingPunct="0"/>
                <a:endParaRPr lang="en-US">
                  <a:solidFill>
                    <a:srgbClr val="002060"/>
                  </a:solidFill>
                </a:endParaRPr>
              </a:p>
            </p:txBody>
          </p:sp>
          <p:sp>
            <p:nvSpPr>
              <p:cNvPr id="52" name="AutoShape 21"/>
              <p:cNvSpPr>
                <a:spLocks noChangeArrowheads="1"/>
              </p:cNvSpPr>
              <p:nvPr/>
            </p:nvSpPr>
            <p:spPr bwMode="auto">
              <a:xfrm>
                <a:off x="1200" y="1968"/>
                <a:ext cx="144" cy="144"/>
              </a:xfrm>
              <a:prstGeom prst="star8">
                <a:avLst>
                  <a:gd name="adj" fmla="val 38250"/>
                </a:avLst>
              </a:prstGeom>
              <a:grpFill/>
              <a:ln w="9525" cap="flat" algn="ctr">
                <a:solidFill>
                  <a:srgbClr val="EAE8E2"/>
                </a:solidFill>
                <a:prstDash val="solid"/>
                <a:miter lim="800000"/>
                <a:headEnd type="none" w="med" len="med"/>
                <a:tailEnd type="none" w="med" len="med"/>
              </a:ln>
            </p:spPr>
            <p:txBody>
              <a:bodyPr wrap="none" anchor="ctr"/>
              <a:lstStyle/>
              <a:p>
                <a:pPr eaLnBrk="0" hangingPunct="0"/>
                <a:endParaRPr lang="en-US">
                  <a:solidFill>
                    <a:srgbClr val="002060"/>
                  </a:solidFill>
                </a:endParaRPr>
              </a:p>
            </p:txBody>
          </p:sp>
          <p:sp>
            <p:nvSpPr>
              <p:cNvPr id="53" name="AutoShape 22"/>
              <p:cNvSpPr>
                <a:spLocks noChangeArrowheads="1"/>
              </p:cNvSpPr>
              <p:nvPr/>
            </p:nvSpPr>
            <p:spPr bwMode="auto">
              <a:xfrm>
                <a:off x="1200" y="1632"/>
                <a:ext cx="144" cy="144"/>
              </a:xfrm>
              <a:prstGeom prst="star8">
                <a:avLst>
                  <a:gd name="adj" fmla="val 38250"/>
                </a:avLst>
              </a:prstGeom>
              <a:grpFill/>
              <a:ln w="9525" cap="flat" algn="ctr">
                <a:solidFill>
                  <a:srgbClr val="EAE8E2"/>
                </a:solidFill>
                <a:prstDash val="solid"/>
                <a:miter lim="800000"/>
                <a:headEnd type="none" w="med" len="med"/>
                <a:tailEnd type="none" w="med" len="med"/>
              </a:ln>
            </p:spPr>
            <p:txBody>
              <a:bodyPr wrap="none" anchor="ctr"/>
              <a:lstStyle/>
              <a:p>
                <a:pPr eaLnBrk="0" hangingPunct="0"/>
                <a:endParaRPr lang="en-US">
                  <a:solidFill>
                    <a:srgbClr val="002060"/>
                  </a:solidFill>
                </a:endParaRPr>
              </a:p>
            </p:txBody>
          </p:sp>
          <p:sp>
            <p:nvSpPr>
              <p:cNvPr id="54" name="AutoShape 23"/>
              <p:cNvSpPr>
                <a:spLocks noChangeArrowheads="1"/>
              </p:cNvSpPr>
              <p:nvPr/>
            </p:nvSpPr>
            <p:spPr bwMode="auto">
              <a:xfrm>
                <a:off x="864" y="2592"/>
                <a:ext cx="144" cy="144"/>
              </a:xfrm>
              <a:prstGeom prst="star8">
                <a:avLst>
                  <a:gd name="adj" fmla="val 38250"/>
                </a:avLst>
              </a:prstGeom>
              <a:grpFill/>
              <a:ln w="9525" cap="flat" algn="ctr">
                <a:solidFill>
                  <a:srgbClr val="EAE8E2"/>
                </a:solidFill>
                <a:prstDash val="solid"/>
                <a:miter lim="800000"/>
                <a:headEnd type="none" w="med" len="med"/>
                <a:tailEnd type="none" w="med" len="med"/>
              </a:ln>
            </p:spPr>
            <p:txBody>
              <a:bodyPr wrap="none" anchor="ctr"/>
              <a:lstStyle/>
              <a:p>
                <a:pPr eaLnBrk="0" hangingPunct="0"/>
                <a:endParaRPr lang="en-US">
                  <a:solidFill>
                    <a:srgbClr val="002060"/>
                  </a:solidFill>
                </a:endParaRPr>
              </a:p>
            </p:txBody>
          </p:sp>
          <p:sp>
            <p:nvSpPr>
              <p:cNvPr id="55" name="AutoShape 24"/>
              <p:cNvSpPr>
                <a:spLocks noChangeArrowheads="1"/>
              </p:cNvSpPr>
              <p:nvPr/>
            </p:nvSpPr>
            <p:spPr bwMode="auto">
              <a:xfrm>
                <a:off x="1248" y="2208"/>
                <a:ext cx="144" cy="144"/>
              </a:xfrm>
              <a:prstGeom prst="star8">
                <a:avLst>
                  <a:gd name="adj" fmla="val 38250"/>
                </a:avLst>
              </a:prstGeom>
              <a:grpFill/>
              <a:ln w="9525" cap="flat" algn="ctr">
                <a:solidFill>
                  <a:srgbClr val="EAE8E2"/>
                </a:solidFill>
                <a:prstDash val="solid"/>
                <a:miter lim="800000"/>
                <a:headEnd type="none" w="med" len="med"/>
                <a:tailEnd type="none" w="med" len="med"/>
              </a:ln>
            </p:spPr>
            <p:txBody>
              <a:bodyPr wrap="none" anchor="ctr"/>
              <a:lstStyle/>
              <a:p>
                <a:pPr eaLnBrk="0" hangingPunct="0"/>
                <a:endParaRPr lang="en-US">
                  <a:solidFill>
                    <a:srgbClr val="002060"/>
                  </a:solidFill>
                </a:endParaRPr>
              </a:p>
            </p:txBody>
          </p:sp>
          <p:sp>
            <p:nvSpPr>
              <p:cNvPr id="56" name="AutoShape 25"/>
              <p:cNvSpPr>
                <a:spLocks noChangeArrowheads="1"/>
              </p:cNvSpPr>
              <p:nvPr/>
            </p:nvSpPr>
            <p:spPr bwMode="auto">
              <a:xfrm>
                <a:off x="1056" y="2352"/>
                <a:ext cx="144" cy="144"/>
              </a:xfrm>
              <a:prstGeom prst="star8">
                <a:avLst>
                  <a:gd name="adj" fmla="val 38250"/>
                </a:avLst>
              </a:prstGeom>
              <a:grpFill/>
              <a:ln w="9525" cap="flat" algn="ctr">
                <a:solidFill>
                  <a:srgbClr val="EAE8E2"/>
                </a:solidFill>
                <a:prstDash val="solid"/>
                <a:miter lim="800000"/>
                <a:headEnd type="none" w="med" len="med"/>
                <a:tailEnd type="none" w="med" len="med"/>
              </a:ln>
            </p:spPr>
            <p:txBody>
              <a:bodyPr wrap="none" anchor="ctr"/>
              <a:lstStyle/>
              <a:p>
                <a:pPr eaLnBrk="0" hangingPunct="0"/>
                <a:endParaRPr lang="en-US">
                  <a:solidFill>
                    <a:srgbClr val="002060"/>
                  </a:solidFill>
                </a:endParaRPr>
              </a:p>
            </p:txBody>
          </p:sp>
          <p:sp>
            <p:nvSpPr>
              <p:cNvPr id="57" name="Freeform 26"/>
              <p:cNvSpPr>
                <a:spLocks/>
              </p:cNvSpPr>
              <p:nvPr/>
            </p:nvSpPr>
            <p:spPr bwMode="auto">
              <a:xfrm>
                <a:off x="208" y="1458"/>
                <a:ext cx="820" cy="1309"/>
              </a:xfrm>
              <a:custGeom>
                <a:avLst/>
                <a:gdLst/>
                <a:ahLst/>
                <a:cxnLst>
                  <a:cxn ang="0">
                    <a:pos x="437" y="0"/>
                  </a:cxn>
                  <a:cxn ang="0">
                    <a:pos x="519" y="54"/>
                  </a:cxn>
                  <a:cxn ang="0">
                    <a:pos x="682" y="200"/>
                  </a:cxn>
                  <a:cxn ang="0">
                    <a:pos x="709" y="254"/>
                  </a:cxn>
                  <a:cxn ang="0">
                    <a:pos x="755" y="363"/>
                  </a:cxn>
                  <a:cxn ang="0">
                    <a:pos x="800" y="591"/>
                  </a:cxn>
                  <a:cxn ang="0">
                    <a:pos x="746" y="818"/>
                  </a:cxn>
                  <a:cxn ang="0">
                    <a:pos x="709" y="900"/>
                  </a:cxn>
                  <a:cxn ang="0">
                    <a:pos x="637" y="1027"/>
                  </a:cxn>
                  <a:cxn ang="0">
                    <a:pos x="555" y="1063"/>
                  </a:cxn>
                  <a:cxn ang="0">
                    <a:pos x="528" y="1081"/>
                  </a:cxn>
                  <a:cxn ang="0">
                    <a:pos x="509" y="1100"/>
                  </a:cxn>
                  <a:cxn ang="0">
                    <a:pos x="428" y="1154"/>
                  </a:cxn>
                  <a:cxn ang="0">
                    <a:pos x="400" y="1172"/>
                  </a:cxn>
                  <a:cxn ang="0">
                    <a:pos x="255" y="1227"/>
                  </a:cxn>
                  <a:cxn ang="0">
                    <a:pos x="91" y="1281"/>
                  </a:cxn>
                  <a:cxn ang="0">
                    <a:pos x="28" y="1300"/>
                  </a:cxn>
                  <a:cxn ang="0">
                    <a:pos x="0" y="1309"/>
                  </a:cxn>
                </a:cxnLst>
                <a:rect l="0" t="0" r="r" b="b"/>
                <a:pathLst>
                  <a:path w="820" h="1309">
                    <a:moveTo>
                      <a:pt x="437" y="0"/>
                    </a:moveTo>
                    <a:cubicBezTo>
                      <a:pt x="468" y="21"/>
                      <a:pt x="491" y="27"/>
                      <a:pt x="519" y="54"/>
                    </a:cubicBezTo>
                    <a:cubicBezTo>
                      <a:pt x="543" y="125"/>
                      <a:pt x="631" y="148"/>
                      <a:pt x="682" y="200"/>
                    </a:cubicBezTo>
                    <a:cubicBezTo>
                      <a:pt x="703" y="262"/>
                      <a:pt x="676" y="191"/>
                      <a:pt x="709" y="254"/>
                    </a:cubicBezTo>
                    <a:cubicBezTo>
                      <a:pt x="728" y="290"/>
                      <a:pt x="732" y="329"/>
                      <a:pt x="755" y="363"/>
                    </a:cubicBezTo>
                    <a:cubicBezTo>
                      <a:pt x="773" y="438"/>
                      <a:pt x="788" y="515"/>
                      <a:pt x="800" y="591"/>
                    </a:cubicBezTo>
                    <a:cubicBezTo>
                      <a:pt x="793" y="734"/>
                      <a:pt x="820" y="744"/>
                      <a:pt x="746" y="818"/>
                    </a:cubicBezTo>
                    <a:cubicBezTo>
                      <a:pt x="724" y="883"/>
                      <a:pt x="739" y="856"/>
                      <a:pt x="709" y="900"/>
                    </a:cubicBezTo>
                    <a:cubicBezTo>
                      <a:pt x="695" y="943"/>
                      <a:pt x="670" y="995"/>
                      <a:pt x="637" y="1027"/>
                    </a:cubicBezTo>
                    <a:cubicBezTo>
                      <a:pt x="600" y="1063"/>
                      <a:pt x="608" y="1028"/>
                      <a:pt x="555" y="1063"/>
                    </a:cubicBezTo>
                    <a:cubicBezTo>
                      <a:pt x="546" y="1069"/>
                      <a:pt x="536" y="1074"/>
                      <a:pt x="528" y="1081"/>
                    </a:cubicBezTo>
                    <a:cubicBezTo>
                      <a:pt x="521" y="1087"/>
                      <a:pt x="516" y="1095"/>
                      <a:pt x="509" y="1100"/>
                    </a:cubicBezTo>
                    <a:cubicBezTo>
                      <a:pt x="483" y="1120"/>
                      <a:pt x="455" y="1136"/>
                      <a:pt x="428" y="1154"/>
                    </a:cubicBezTo>
                    <a:cubicBezTo>
                      <a:pt x="419" y="1160"/>
                      <a:pt x="400" y="1172"/>
                      <a:pt x="400" y="1172"/>
                    </a:cubicBezTo>
                    <a:cubicBezTo>
                      <a:pt x="367" y="1224"/>
                      <a:pt x="312" y="1220"/>
                      <a:pt x="255" y="1227"/>
                    </a:cubicBezTo>
                    <a:cubicBezTo>
                      <a:pt x="201" y="1245"/>
                      <a:pt x="145" y="1261"/>
                      <a:pt x="91" y="1281"/>
                    </a:cubicBezTo>
                    <a:cubicBezTo>
                      <a:pt x="40" y="1300"/>
                      <a:pt x="89" y="1283"/>
                      <a:pt x="28" y="1300"/>
                    </a:cubicBezTo>
                    <a:cubicBezTo>
                      <a:pt x="19" y="1303"/>
                      <a:pt x="0" y="1309"/>
                      <a:pt x="0" y="1309"/>
                    </a:cubicBezTo>
                  </a:path>
                </a:pathLst>
              </a:custGeom>
              <a:grpFill/>
              <a:ln w="28575" cap="flat" algn="ctr">
                <a:solidFill>
                  <a:srgbClr val="EAE8E2"/>
                </a:solidFill>
                <a:prstDash val="solid"/>
                <a:round/>
                <a:headEnd type="none" w="med" len="med"/>
                <a:tailEnd type="none" w="med" len="med"/>
              </a:ln>
            </p:spPr>
            <p:txBody>
              <a:bodyPr wrap="none" anchor="ctr"/>
              <a:lstStyle/>
              <a:p>
                <a:pPr eaLnBrk="0" hangingPunct="0"/>
                <a:endParaRPr lang="fr-FR">
                  <a:solidFill>
                    <a:srgbClr val="002060"/>
                  </a:solidFill>
                </a:endParaRPr>
              </a:p>
            </p:txBody>
          </p:sp>
          <p:sp>
            <p:nvSpPr>
              <p:cNvPr id="58" name="AutoShape 27"/>
              <p:cNvSpPr>
                <a:spLocks noChangeArrowheads="1"/>
              </p:cNvSpPr>
              <p:nvPr/>
            </p:nvSpPr>
            <p:spPr bwMode="auto">
              <a:xfrm>
                <a:off x="912" y="1344"/>
                <a:ext cx="144" cy="144"/>
              </a:xfrm>
              <a:prstGeom prst="star8">
                <a:avLst>
                  <a:gd name="adj" fmla="val 38250"/>
                </a:avLst>
              </a:prstGeom>
              <a:grpFill/>
              <a:ln w="9525" cap="flat" algn="ctr">
                <a:solidFill>
                  <a:srgbClr val="EAE8E2"/>
                </a:solidFill>
                <a:prstDash val="solid"/>
                <a:miter lim="800000"/>
                <a:headEnd type="none" w="med" len="med"/>
                <a:tailEnd type="none" w="med" len="med"/>
              </a:ln>
            </p:spPr>
            <p:txBody>
              <a:bodyPr wrap="none" anchor="ctr"/>
              <a:lstStyle/>
              <a:p>
                <a:pPr eaLnBrk="0" hangingPunct="0"/>
                <a:endParaRPr lang="en-US">
                  <a:solidFill>
                    <a:srgbClr val="002060"/>
                  </a:solidFill>
                </a:endParaRPr>
              </a:p>
            </p:txBody>
          </p:sp>
          <p:sp>
            <p:nvSpPr>
              <p:cNvPr id="59" name="AutoShape 28"/>
              <p:cNvSpPr>
                <a:spLocks noChangeArrowheads="1"/>
              </p:cNvSpPr>
              <p:nvPr/>
            </p:nvSpPr>
            <p:spPr bwMode="auto">
              <a:xfrm>
                <a:off x="1632" y="2496"/>
                <a:ext cx="144" cy="144"/>
              </a:xfrm>
              <a:prstGeom prst="star8">
                <a:avLst>
                  <a:gd name="adj" fmla="val 38250"/>
                </a:avLst>
              </a:prstGeom>
              <a:grpFill/>
              <a:ln w="9525" cap="flat" algn="ctr">
                <a:solidFill>
                  <a:srgbClr val="EAE8E2"/>
                </a:solidFill>
                <a:prstDash val="solid"/>
                <a:miter lim="800000"/>
                <a:headEnd type="none" w="med" len="med"/>
                <a:tailEnd type="none" w="med" len="med"/>
              </a:ln>
            </p:spPr>
            <p:txBody>
              <a:bodyPr wrap="none" anchor="ctr"/>
              <a:lstStyle/>
              <a:p>
                <a:pPr eaLnBrk="0" hangingPunct="0"/>
                <a:endParaRPr lang="en-US">
                  <a:solidFill>
                    <a:srgbClr val="002060"/>
                  </a:solidFill>
                </a:endParaRPr>
              </a:p>
            </p:txBody>
          </p:sp>
          <p:sp>
            <p:nvSpPr>
              <p:cNvPr id="60" name="AutoShape 29"/>
              <p:cNvSpPr>
                <a:spLocks noChangeArrowheads="1"/>
              </p:cNvSpPr>
              <p:nvPr/>
            </p:nvSpPr>
            <p:spPr bwMode="auto">
              <a:xfrm>
                <a:off x="528" y="2832"/>
                <a:ext cx="144" cy="144"/>
              </a:xfrm>
              <a:prstGeom prst="star8">
                <a:avLst>
                  <a:gd name="adj" fmla="val 38250"/>
                </a:avLst>
              </a:prstGeom>
              <a:grpFill/>
              <a:ln w="9525" cap="flat" algn="ctr">
                <a:solidFill>
                  <a:srgbClr val="EAE8E2"/>
                </a:solidFill>
                <a:prstDash val="solid"/>
                <a:miter lim="800000"/>
                <a:headEnd type="none" w="med" len="med"/>
                <a:tailEnd type="none" w="med" len="med"/>
              </a:ln>
            </p:spPr>
            <p:txBody>
              <a:bodyPr wrap="none" anchor="ctr"/>
              <a:lstStyle/>
              <a:p>
                <a:pPr eaLnBrk="0" hangingPunct="0"/>
                <a:endParaRPr lang="en-US">
                  <a:solidFill>
                    <a:srgbClr val="002060"/>
                  </a:solidFill>
                </a:endParaRPr>
              </a:p>
            </p:txBody>
          </p:sp>
          <p:sp>
            <p:nvSpPr>
              <p:cNvPr id="61" name="AutoShape 30"/>
              <p:cNvSpPr>
                <a:spLocks noChangeArrowheads="1"/>
              </p:cNvSpPr>
              <p:nvPr/>
            </p:nvSpPr>
            <p:spPr bwMode="auto">
              <a:xfrm>
                <a:off x="1104" y="2832"/>
                <a:ext cx="144" cy="144"/>
              </a:xfrm>
              <a:prstGeom prst="star8">
                <a:avLst>
                  <a:gd name="adj" fmla="val 38250"/>
                </a:avLst>
              </a:prstGeom>
              <a:grpFill/>
              <a:ln w="9525" cap="flat" algn="ctr">
                <a:solidFill>
                  <a:srgbClr val="EAE8E2"/>
                </a:solidFill>
                <a:prstDash val="solid"/>
                <a:miter lim="800000"/>
                <a:headEnd type="none" w="med" len="med"/>
                <a:tailEnd type="none" w="med" len="med"/>
              </a:ln>
            </p:spPr>
            <p:txBody>
              <a:bodyPr wrap="none" anchor="ctr"/>
              <a:lstStyle/>
              <a:p>
                <a:pPr eaLnBrk="0" hangingPunct="0"/>
                <a:endParaRPr lang="en-US">
                  <a:solidFill>
                    <a:srgbClr val="002060"/>
                  </a:solidFill>
                </a:endParaRPr>
              </a:p>
            </p:txBody>
          </p:sp>
        </p:grpSp>
        <p:sp>
          <p:nvSpPr>
            <p:cNvPr id="36" name="Line 31"/>
            <p:cNvSpPr>
              <a:spLocks noChangeShapeType="1"/>
            </p:cNvSpPr>
            <p:nvPr/>
          </p:nvSpPr>
          <p:spPr bwMode="auto">
            <a:xfrm>
              <a:off x="192" y="2400"/>
              <a:ext cx="1872" cy="0"/>
            </a:xfrm>
            <a:prstGeom prst="line">
              <a:avLst/>
            </a:prstGeom>
            <a:grpFill/>
            <a:ln w="9525" cap="flat" algn="ctr">
              <a:solidFill>
                <a:srgbClr val="002060"/>
              </a:solidFill>
              <a:prstDash val="solid"/>
              <a:round/>
              <a:headEnd type="none" w="med" len="med"/>
              <a:tailEnd type="triangle" w="med" len="med"/>
            </a:ln>
          </p:spPr>
          <p:txBody>
            <a:bodyPr wrap="none" anchor="ctr"/>
            <a:lstStyle/>
            <a:p>
              <a:pPr eaLnBrk="0" hangingPunct="0"/>
              <a:endParaRPr lang="fr-FR">
                <a:solidFill>
                  <a:srgbClr val="002060"/>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additive="repl">
                                        <p:cTn id="6" dur="1" fill="hold">
                                          <p:stCondLst>
                                            <p:cond delay="0"/>
                                          </p:stCondLst>
                                        </p:cTn>
                                        <p:tgtEl>
                                          <p:spTgt spid="4"/>
                                        </p:tgtEl>
                                        <p:attrNameLst>
                                          <p:attrName>style.visibility</p:attrName>
                                        </p:attrNameLst>
                                      </p:cBhvr>
                                      <p:to>
                                        <p:strVal val="visible"/>
                                      </p:to>
                                    </p:set>
                                    <p:anim calcmode="lin" valueType="num">
                                      <p:cBhvr additive="repl">
                                        <p:cTn id="7" dur="500" fill="hold"/>
                                        <p:tgtEl>
                                          <p:spTgt spid="4"/>
                                        </p:tgtEl>
                                        <p:attrNameLst>
                                          <p:attrName>ppt_x</p:attrName>
                                        </p:attrNameLst>
                                      </p:cBhvr>
                                      <p:tavLst>
                                        <p:tav tm="100000">
                                          <p:val>
                                            <p:strVal val="0-#ppt_w/2"/>
                                          </p:val>
                                        </p:tav>
                                        <p:tav tm="100000">
                                          <p:val>
                                            <p:strVal val="#ppt_x"/>
                                          </p:val>
                                        </p:tav>
                                      </p:tavLst>
                                    </p:anim>
                                    <p:anim calcmode="lin" valueType="num">
                                      <p:cBhvr additive="repl">
                                        <p:cTn id="8" dur="500" fill="hold"/>
                                        <p:tgtEl>
                                          <p:spTgt spid="4"/>
                                        </p:tgtEl>
                                        <p:attrNameLst>
                                          <p:attrName>ppt_y</p:attrName>
                                        </p:attrNameLst>
                                      </p:cBhvr>
                                      <p:tavLst>
                                        <p:tav tm="10000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additive="repl">
                                        <p:cTn id="12" dur="1" fill="hold">
                                          <p:stCondLst>
                                            <p:cond delay="0"/>
                                          </p:stCondLst>
                                        </p:cTn>
                                        <p:tgtEl>
                                          <p:spTgt spid="33"/>
                                        </p:tgtEl>
                                        <p:attrNameLst>
                                          <p:attrName>style.visibility</p:attrName>
                                        </p:attrNameLst>
                                      </p:cBhvr>
                                      <p:to>
                                        <p:strVal val="visible"/>
                                      </p:to>
                                    </p:set>
                                    <p:anim calcmode="lin" valueType="num">
                                      <p:cBhvr additive="repl">
                                        <p:cTn id="13" dur="500" fill="hold"/>
                                        <p:tgtEl>
                                          <p:spTgt spid="33"/>
                                        </p:tgtEl>
                                        <p:attrNameLst>
                                          <p:attrName>ppt_x</p:attrName>
                                        </p:attrNameLst>
                                      </p:cBhvr>
                                      <p:tavLst>
                                        <p:tav tm="100000">
                                          <p:val>
                                            <p:strVal val="0-#ppt_w/2"/>
                                          </p:val>
                                        </p:tav>
                                        <p:tav tm="100000">
                                          <p:val>
                                            <p:strVal val="#ppt_x"/>
                                          </p:val>
                                        </p:tav>
                                      </p:tavLst>
                                    </p:anim>
                                    <p:anim calcmode="lin" valueType="num">
                                      <p:cBhvr additive="repl">
                                        <p:cTn id="14" dur="500" fill="hold"/>
                                        <p:tgtEl>
                                          <p:spTgt spid="33"/>
                                        </p:tgtEl>
                                        <p:attrNameLst>
                                          <p:attrName>ppt_y</p:attrName>
                                        </p:attrNameLst>
                                      </p:cBhvr>
                                      <p:tavLst>
                                        <p:tav tm="10000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0-#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F6A6161C-2BB2-40AD-8FE7-86FB18A0B47E}" type="datetime1">
              <a:rPr lang="fr-FR" smtClean="0"/>
              <a:pPr/>
              <a:t>03/10/2022</a:t>
            </a:fld>
            <a:endParaRPr lang="fr-FR"/>
          </a:p>
        </p:txBody>
      </p:sp>
      <p:sp>
        <p:nvSpPr>
          <p:cNvPr id="7" name="Espace réservé du pied de page 6"/>
          <p:cNvSpPr>
            <a:spLocks noGrp="1"/>
          </p:cNvSpPr>
          <p:nvPr>
            <p:ph type="ftr" sz="quarter" idx="11"/>
          </p:nvPr>
        </p:nvSpPr>
        <p:spPr/>
        <p:txBody>
          <a:bodyPr/>
          <a:lstStyle/>
          <a:p>
            <a:r>
              <a:rPr lang="fr-FR"/>
              <a:t>Chapitre2: méthodes de diagnostic (vue générale)</a:t>
            </a:r>
          </a:p>
        </p:txBody>
      </p:sp>
      <p:sp>
        <p:nvSpPr>
          <p:cNvPr id="2" name="Espace réservé du numéro de diapositive 1"/>
          <p:cNvSpPr>
            <a:spLocks noGrp="1"/>
          </p:cNvSpPr>
          <p:nvPr>
            <p:ph type="sldNum" sz="quarter" idx="12"/>
          </p:nvPr>
        </p:nvSpPr>
        <p:spPr/>
        <p:txBody>
          <a:bodyPr/>
          <a:lstStyle/>
          <a:p>
            <a:fld id="{DA517A37-6EAF-4245-B1C4-54C1C964EE46}" type="slidenum">
              <a:rPr lang="fr-FR" smtClean="0"/>
              <a:pPr/>
              <a:t>5</a:t>
            </a:fld>
            <a:endParaRPr lang="fr-FR"/>
          </a:p>
        </p:txBody>
      </p:sp>
      <p:sp>
        <p:nvSpPr>
          <p:cNvPr id="3" name="Rectangle 1"/>
          <p:cNvSpPr txBox="1">
            <a:spLocks noChangeArrowheads="1"/>
          </p:cNvSpPr>
          <p:nvPr/>
        </p:nvSpPr>
        <p:spPr>
          <a:xfrm>
            <a:off x="1792288" y="120650"/>
            <a:ext cx="6324600" cy="549275"/>
          </a:xfrm>
          <a:prstGeom prst="rect">
            <a:avLst/>
          </a:prstGeom>
        </p:spPr>
        <p:txBody>
          <a:bodyPr vert="horz" lIns="45720" rIns="45720" anchor="ctr">
            <a:normAutofit fontScale="7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defRPr/>
            </a:pPr>
            <a:r>
              <a:rPr kumimoji="0" lang="fr-FR" sz="4600" b="1" i="0" u="none" strike="noStrike" kern="1200" cap="none" spc="0" normalizeH="0" baseline="0" noProof="0" dirty="0">
                <a:ln>
                  <a:noFill/>
                </a:ln>
                <a:effectLst/>
                <a:uLnTx/>
                <a:uFillTx/>
                <a:latin typeface="Arial Unicode MS" charset="0"/>
                <a:ea typeface="+mj-ea"/>
                <a:cs typeface="+mj-cs"/>
              </a:rPr>
              <a:t>METHODES SANS MODELES</a:t>
            </a:r>
          </a:p>
        </p:txBody>
      </p:sp>
      <p:sp>
        <p:nvSpPr>
          <p:cNvPr id="4" name="Text Box 2"/>
          <p:cNvSpPr txBox="1">
            <a:spLocks noChangeArrowheads="1"/>
          </p:cNvSpPr>
          <p:nvPr/>
        </p:nvSpPr>
        <p:spPr bwMode="auto">
          <a:xfrm>
            <a:off x="220663" y="857232"/>
            <a:ext cx="8566179" cy="5535631"/>
          </a:xfrm>
          <a:prstGeom prst="rect">
            <a:avLst/>
          </a:prstGeom>
          <a:noFill/>
          <a:ln w="9525">
            <a:noFill/>
            <a:round/>
            <a:headEnd/>
            <a:tailEnd/>
          </a:ln>
        </p:spPr>
        <p:txBody>
          <a:bodyPr/>
          <a:lstStyle/>
          <a:p>
            <a:pPr marL="342900" indent="-341313" hangingPunct="1">
              <a:lnSpc>
                <a:spcPct val="100000"/>
              </a:lnSpc>
              <a:spcBef>
                <a:spcPts val="563"/>
              </a:spcBef>
              <a:buClr>
                <a:srgbClr val="002060"/>
              </a:buClr>
              <a:buFont typeface="Wingdings"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2800" b="1" dirty="0"/>
              <a:t>Méthodes de reconnaissances de formes</a:t>
            </a:r>
          </a:p>
          <a:p>
            <a:pPr lvl="1" indent="-284163" hangingPunct="1">
              <a:lnSpc>
                <a:spcPct val="100000"/>
              </a:lnSpc>
              <a:spcBef>
                <a:spcPts val="488"/>
              </a:spcBef>
              <a:buClr>
                <a:srgbClr val="002060"/>
              </a:buClr>
              <a:buFont typeface="Wingdings"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2400" b="1" dirty="0"/>
              <a:t>Détermination d’un certain nombre de classes (apprentissage)</a:t>
            </a:r>
          </a:p>
          <a:p>
            <a:pPr lvl="1" indent="-284163" hangingPunct="1">
              <a:lnSpc>
                <a:spcPct val="100000"/>
              </a:lnSpc>
              <a:spcBef>
                <a:spcPts val="488"/>
              </a:spcBef>
              <a:buClr>
                <a:srgbClr val="002060"/>
              </a:buClr>
              <a:buFont typeface="Wingdings"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2400" b="1" dirty="0"/>
              <a:t>A chaque classe est associé un mode de fonctionnement (normal, défaillant)</a:t>
            </a:r>
          </a:p>
          <a:p>
            <a:pPr lvl="1" indent="-284163" hangingPunct="1">
              <a:lnSpc>
                <a:spcPct val="100000"/>
              </a:lnSpc>
              <a:spcBef>
                <a:spcPts val="488"/>
              </a:spcBef>
              <a:buClr>
                <a:srgbClr val="002060"/>
              </a:buClr>
              <a:buFont typeface="Wingdings"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2400" b="1" dirty="0"/>
              <a:t>Chaque donnée prélevée est affectée à l’une de ces classes : détermination du mode de fonctionnement</a:t>
            </a:r>
          </a:p>
        </p:txBody>
      </p:sp>
      <p:pic>
        <p:nvPicPr>
          <p:cNvPr id="5" name="Picture 3"/>
          <p:cNvPicPr>
            <a:picLocks noChangeAspect="1" noChangeArrowheads="1"/>
          </p:cNvPicPr>
          <p:nvPr/>
        </p:nvPicPr>
        <p:blipFill>
          <a:blip r:embed="rId2"/>
          <a:srcRect/>
          <a:stretch>
            <a:fillRect/>
          </a:stretch>
        </p:blipFill>
        <p:spPr bwMode="auto">
          <a:xfrm>
            <a:off x="2873375" y="3746500"/>
            <a:ext cx="3763963" cy="2781300"/>
          </a:xfrm>
          <a:prstGeom prst="rect">
            <a:avLst/>
          </a:prstGeom>
          <a:noFill/>
          <a:ln w="9525">
            <a:noFill/>
            <a:round/>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e la date 4"/>
          <p:cNvSpPr>
            <a:spLocks noGrp="1"/>
          </p:cNvSpPr>
          <p:nvPr>
            <p:ph type="dt" sz="half" idx="10"/>
          </p:nvPr>
        </p:nvSpPr>
        <p:spPr/>
        <p:txBody>
          <a:bodyPr/>
          <a:lstStyle/>
          <a:p>
            <a:fld id="{20D96933-240B-475E-A76D-1E8DE881BA4E}" type="datetime1">
              <a:rPr lang="fr-FR" smtClean="0"/>
              <a:pPr/>
              <a:t>03/10/2022</a:t>
            </a:fld>
            <a:endParaRPr lang="fr-FR"/>
          </a:p>
        </p:txBody>
      </p:sp>
      <p:sp>
        <p:nvSpPr>
          <p:cNvPr id="6" name="Espace réservé du pied de page 5"/>
          <p:cNvSpPr>
            <a:spLocks noGrp="1"/>
          </p:cNvSpPr>
          <p:nvPr>
            <p:ph type="ftr" sz="quarter" idx="11"/>
          </p:nvPr>
        </p:nvSpPr>
        <p:spPr/>
        <p:txBody>
          <a:bodyPr/>
          <a:lstStyle/>
          <a:p>
            <a:r>
              <a:rPr lang="fr-FR"/>
              <a:t>Chapitre2: méthodes de diagnostic (vue générale)</a:t>
            </a:r>
          </a:p>
        </p:txBody>
      </p:sp>
      <p:sp>
        <p:nvSpPr>
          <p:cNvPr id="2" name="Espace réservé du numéro de diapositive 1"/>
          <p:cNvSpPr>
            <a:spLocks noGrp="1"/>
          </p:cNvSpPr>
          <p:nvPr>
            <p:ph type="sldNum" sz="quarter" idx="12"/>
          </p:nvPr>
        </p:nvSpPr>
        <p:spPr/>
        <p:txBody>
          <a:bodyPr/>
          <a:lstStyle/>
          <a:p>
            <a:fld id="{DA517A37-6EAF-4245-B1C4-54C1C964EE46}" type="slidenum">
              <a:rPr lang="fr-FR" smtClean="0"/>
              <a:pPr/>
              <a:t>6</a:t>
            </a:fld>
            <a:endParaRPr lang="fr-FR"/>
          </a:p>
        </p:txBody>
      </p:sp>
      <p:sp>
        <p:nvSpPr>
          <p:cNvPr id="3" name="Rectangle 1"/>
          <p:cNvSpPr txBox="1">
            <a:spLocks noChangeArrowheads="1"/>
          </p:cNvSpPr>
          <p:nvPr/>
        </p:nvSpPr>
        <p:spPr>
          <a:xfrm>
            <a:off x="642910" y="214290"/>
            <a:ext cx="7858148" cy="549275"/>
          </a:xfrm>
          <a:prstGeom prst="rect">
            <a:avLst/>
          </a:prstGeom>
        </p:spPr>
        <p:txBody>
          <a:bodyPr vert="horz" lIns="45720" rIns="45720" anchor="ctr">
            <a:normAutofit fontScale="47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defRPr/>
            </a:pPr>
            <a:r>
              <a:rPr kumimoji="0" lang="fr-FR" sz="4600" b="1" i="0" u="none" strike="noStrike" kern="1200" cap="none" spc="0" normalizeH="0" baseline="0" noProof="0" dirty="0">
                <a:ln>
                  <a:noFill/>
                </a:ln>
                <a:effectLst/>
                <a:uLnTx/>
                <a:uFillTx/>
                <a:latin typeface="Arial Unicode MS" charset="0"/>
                <a:ea typeface="+mj-ea"/>
                <a:cs typeface="+mj-cs"/>
              </a:rPr>
              <a:t>METHODES SANS MODELE:</a:t>
            </a:r>
            <a:r>
              <a:rPr kumimoji="0" lang="fr-FR" sz="4600" b="1" i="0" u="none" strike="noStrike" kern="1200" cap="none" spc="0" normalizeH="0" noProof="0" dirty="0">
                <a:ln>
                  <a:noFill/>
                </a:ln>
                <a:effectLst/>
                <a:uLnTx/>
                <a:uFillTx/>
                <a:latin typeface="Arial Unicode MS" charset="0"/>
                <a:ea typeface="+mj-ea"/>
                <a:cs typeface="+mj-cs"/>
              </a:rPr>
              <a:t>  METHODES </a:t>
            </a:r>
            <a:r>
              <a:rPr kumimoji="0" lang="fr-FR" sz="4600" b="1" i="0" u="none" strike="noStrike" kern="1200" cap="none" spc="0" normalizeH="0" baseline="0" noProof="0" dirty="0">
                <a:ln>
                  <a:noFill/>
                </a:ln>
                <a:effectLst/>
                <a:uLnTx/>
                <a:uFillTx/>
                <a:latin typeface="Arial Unicode MS" charset="0"/>
                <a:ea typeface="+mj-ea"/>
                <a:cs typeface="+mj-cs"/>
              </a:rPr>
              <a:t>QUALITATIVES</a:t>
            </a:r>
          </a:p>
        </p:txBody>
      </p:sp>
      <p:sp>
        <p:nvSpPr>
          <p:cNvPr id="4" name="Text Box 2"/>
          <p:cNvSpPr txBox="1">
            <a:spLocks noChangeArrowheads="1"/>
          </p:cNvSpPr>
          <p:nvPr/>
        </p:nvSpPr>
        <p:spPr bwMode="auto">
          <a:xfrm>
            <a:off x="285720" y="1071546"/>
            <a:ext cx="8637617" cy="5535631"/>
          </a:xfrm>
          <a:prstGeom prst="rect">
            <a:avLst/>
          </a:prstGeom>
          <a:noFill/>
          <a:ln w="9525">
            <a:noFill/>
            <a:round/>
            <a:headEnd/>
            <a:tailEnd/>
          </a:ln>
        </p:spPr>
        <p:txBody>
          <a:bodyPr/>
          <a:lstStyle/>
          <a:p>
            <a:pPr marL="342900" indent="-341313" hangingPunct="1">
              <a:lnSpc>
                <a:spcPct val="90000"/>
              </a:lnSpc>
              <a:spcBef>
                <a:spcPts val="488"/>
              </a:spcBef>
              <a:buClr>
                <a:srgbClr val="002060"/>
              </a:buClr>
              <a:buFont typeface="Wingdings"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2400" b="1" dirty="0"/>
              <a:t> Utilise la connaissance intuitive du monde : </a:t>
            </a:r>
          </a:p>
          <a:p>
            <a:pPr lvl="1" indent="-284163" hangingPunct="1">
              <a:lnSpc>
                <a:spcPct val="90000"/>
              </a:lnSpc>
              <a:spcBef>
                <a:spcPts val="400"/>
              </a:spcBef>
              <a:buClr>
                <a:srgbClr val="002060"/>
              </a:buClr>
              <a:buFont typeface="Wingdings"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2000" b="1" dirty="0"/>
              <a:t>appliquer des modèles de pensée humaine pour des systèmes physiques</a:t>
            </a:r>
          </a:p>
          <a:p>
            <a:pPr lvl="1" indent="-284163" hangingPunct="1">
              <a:lnSpc>
                <a:spcPct val="90000"/>
              </a:lnSpc>
              <a:spcBef>
                <a:spcPts val="400"/>
              </a:spcBef>
              <a:buClr>
                <a:srgbClr val="002060"/>
              </a:buClr>
              <a:buFont typeface="Wingdings"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2000" b="1" dirty="0"/>
              <a:t>Exemple : « Quand le débit augmente, la température doit diminuer)</a:t>
            </a:r>
          </a:p>
          <a:p>
            <a:pPr marL="342900" indent="-341313">
              <a:lnSpc>
                <a:spcPct val="100000"/>
              </a:lnSpc>
              <a:spcBef>
                <a:spcPts val="1425"/>
              </a:spcBef>
              <a:buClr>
                <a:srgbClr val="002060"/>
              </a:buClr>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fr-FR" sz="2000" b="1" dirty="0"/>
          </a:p>
          <a:p>
            <a:pPr marL="342900" indent="-341313" hangingPunct="1">
              <a:lnSpc>
                <a:spcPct val="90000"/>
              </a:lnSpc>
              <a:spcBef>
                <a:spcPts val="488"/>
              </a:spcBef>
              <a:buClr>
                <a:srgbClr val="002060"/>
              </a:buClr>
              <a:buFont typeface="Wingdings"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2400" b="1" dirty="0"/>
              <a:t>L'avantage principal des méthodes qualitatives:</a:t>
            </a:r>
          </a:p>
          <a:p>
            <a:pPr lvl="1" indent="-284163" hangingPunct="1">
              <a:lnSpc>
                <a:spcPct val="90000"/>
              </a:lnSpc>
              <a:spcBef>
                <a:spcPts val="400"/>
              </a:spcBef>
              <a:buClr>
                <a:srgbClr val="002060"/>
              </a:buClr>
              <a:buFont typeface="Wingdings"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2000" b="1" dirty="0"/>
              <a:t>possibilité de n'utiliser que le modèle qualitatif: aucun besoin de grandeurs numériques des paramètres ni de connaissances profondes sur la structure du système.</a:t>
            </a:r>
          </a:p>
          <a:p>
            <a:pPr marL="342900" indent="-341313">
              <a:lnSpc>
                <a:spcPct val="100000"/>
              </a:lnSpc>
              <a:spcBef>
                <a:spcPts val="1425"/>
              </a:spcBef>
              <a:buClr>
                <a:srgbClr val="002060"/>
              </a:buClr>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fr-FR" sz="2000" b="1" dirty="0"/>
          </a:p>
          <a:p>
            <a:pPr marL="342900" indent="-341313" hangingPunct="1">
              <a:lnSpc>
                <a:spcPct val="90000"/>
              </a:lnSpc>
              <a:spcBef>
                <a:spcPts val="488"/>
              </a:spcBef>
              <a:buClr>
                <a:srgbClr val="002060"/>
              </a:buClr>
              <a:buFont typeface="Wingdings"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2400" b="1" dirty="0"/>
              <a:t>Inconvénients </a:t>
            </a:r>
          </a:p>
          <a:p>
            <a:pPr lvl="1" indent="-284163" hangingPunct="1">
              <a:lnSpc>
                <a:spcPct val="90000"/>
              </a:lnSpc>
              <a:spcBef>
                <a:spcPts val="400"/>
              </a:spcBef>
              <a:buClr>
                <a:srgbClr val="002060"/>
              </a:buClr>
              <a:buFont typeface="Wingdings"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fr-FR" sz="2000" b="1" dirty="0"/>
              <a:t>Les défaillances des capteurs ne sont pas détectées. Il n'est pas aisé de déterminer les valeurs limites inférieures et supérieures de déviation. D'autre part un problème combinatoire peut apparaître lors des procédures d'inférences pour les systèmes complexes.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additive="repl">
                                        <p:cTn id="6" dur="1" fill="hold">
                                          <p:stCondLst>
                                            <p:cond delay="0"/>
                                          </p:stCondLst>
                                        </p:cTn>
                                        <p:tgtEl>
                                          <p:spTgt spid="4">
                                            <p:txEl>
                                              <p:pRg st="0" end="0"/>
                                            </p:txEl>
                                          </p:spTgt>
                                        </p:tgtEl>
                                        <p:attrNameLst>
                                          <p:attrName>style.visibility</p:attrName>
                                        </p:attrNameLst>
                                      </p:cBhvr>
                                      <p:to>
                                        <p:strVal val="visible"/>
                                      </p:to>
                                    </p:set>
                                    <p:animEffect transition="in" filter="wipe(left)">
                                      <p:cBhvr additive="repl">
                                        <p:cTn id="7" dur="500"/>
                                        <p:tgtEl>
                                          <p:spTgt spid="4">
                                            <p:txEl>
                                              <p:pRg st="0" end="0"/>
                                            </p:txEl>
                                          </p:spTgt>
                                        </p:tgtEl>
                                      </p:cBhvr>
                                    </p:animEffect>
                                    <p:animClr clrSpc="rgb" dir="cw">
                                      <p:cBhvr additive="repl">
                                        <p:cTn id="8" dur="1" fill="hold" masterRel="sameClick"/>
                                        <p:tgtEl>
                                          <p:spTgt spid="4">
                                            <p:txEl>
                                              <p:pRg st="0" end="0"/>
                                            </p:txEl>
                                          </p:spTgt>
                                        </p:tgtEl>
                                        <p:attrNameLst>
                                          <p:attrName>ppt_c</p:attrName>
                                        </p:attrNameLst>
                                      </p:cBhvr>
                                      <p:to>
                                        <a:srgbClr val="0066FF"/>
                                      </p:to>
                                    </p:animClr>
                                  </p:childTnLst>
                                </p:cTn>
                              </p:par>
                            </p:childTnLst>
                          </p:cTn>
                        </p:par>
                      </p:childTnLst>
                    </p:cTn>
                  </p:par>
                  <p:par>
                    <p:cTn id="9" fill="hold">
                      <p:stCondLst>
                        <p:cond delay="indefinite"/>
                      </p:stCondLst>
                      <p:childTnLst>
                        <p:par>
                          <p:cTn id="10" fill="hold">
                            <p:stCondLst>
                              <p:cond delay="0"/>
                            </p:stCondLst>
                            <p:childTnLst>
                              <p:par>
                                <p:cTn id="11" presetID="22" presetClass="entr" presetSubtype="8" fill="hold" nodeType="clickEffect">
                                  <p:stCondLst>
                                    <p:cond delay="0"/>
                                  </p:stCondLst>
                                  <p:childTnLst>
                                    <p:set>
                                      <p:cBhvr additive="repl">
                                        <p:cTn id="12" dur="1" fill="hold">
                                          <p:stCondLst>
                                            <p:cond delay="0"/>
                                          </p:stCondLst>
                                        </p:cTn>
                                        <p:tgtEl>
                                          <p:spTgt spid="4">
                                            <p:txEl>
                                              <p:pRg st="1" end="1"/>
                                            </p:txEl>
                                          </p:spTgt>
                                        </p:tgtEl>
                                        <p:attrNameLst>
                                          <p:attrName>style.visibility</p:attrName>
                                        </p:attrNameLst>
                                      </p:cBhvr>
                                      <p:to>
                                        <p:strVal val="visible"/>
                                      </p:to>
                                    </p:set>
                                    <p:animEffect transition="in" filter="wipe(left)">
                                      <p:cBhvr additive="repl">
                                        <p:cTn id="13" dur="500"/>
                                        <p:tgtEl>
                                          <p:spTgt spid="4">
                                            <p:txEl>
                                              <p:pRg st="1" end="1"/>
                                            </p:txEl>
                                          </p:spTgt>
                                        </p:tgtEl>
                                      </p:cBhvr>
                                    </p:animEffect>
                                    <p:animClr clrSpc="rgb" dir="cw">
                                      <p:cBhvr additive="repl">
                                        <p:cTn id="14" dur="1" fill="hold" masterRel="sameClick"/>
                                        <p:tgtEl>
                                          <p:spTgt spid="4">
                                            <p:txEl>
                                              <p:pRg st="1" end="1"/>
                                            </p:txEl>
                                          </p:spTgt>
                                        </p:tgtEl>
                                        <p:attrNameLst>
                                          <p:attrName>ppt_c</p:attrName>
                                        </p:attrNameLst>
                                      </p:cBhvr>
                                      <p:to>
                                        <a:srgbClr val="0066FF"/>
                                      </p:to>
                                    </p:animClr>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nodeType="clickEffect">
                                  <p:stCondLst>
                                    <p:cond delay="0"/>
                                  </p:stCondLst>
                                  <p:childTnLst>
                                    <p:set>
                                      <p:cBhvr additive="repl">
                                        <p:cTn id="18" dur="1" fill="hold">
                                          <p:stCondLst>
                                            <p:cond delay="0"/>
                                          </p:stCondLst>
                                        </p:cTn>
                                        <p:tgtEl>
                                          <p:spTgt spid="4">
                                            <p:txEl>
                                              <p:pRg st="2" end="2"/>
                                            </p:txEl>
                                          </p:spTgt>
                                        </p:tgtEl>
                                        <p:attrNameLst>
                                          <p:attrName>style.visibility</p:attrName>
                                        </p:attrNameLst>
                                      </p:cBhvr>
                                      <p:to>
                                        <p:strVal val="visible"/>
                                      </p:to>
                                    </p:set>
                                    <p:animEffect transition="in" filter="wipe(left)">
                                      <p:cBhvr additive="repl">
                                        <p:cTn id="19" dur="500"/>
                                        <p:tgtEl>
                                          <p:spTgt spid="4">
                                            <p:txEl>
                                              <p:pRg st="2" end="2"/>
                                            </p:txEl>
                                          </p:spTgt>
                                        </p:tgtEl>
                                      </p:cBhvr>
                                    </p:animEffect>
                                    <p:animClr clrSpc="rgb" dir="cw">
                                      <p:cBhvr additive="repl">
                                        <p:cTn id="20" dur="1" fill="hold" masterRel="sameClick"/>
                                        <p:tgtEl>
                                          <p:spTgt spid="4">
                                            <p:txEl>
                                              <p:pRg st="2" end="2"/>
                                            </p:txEl>
                                          </p:spTgt>
                                        </p:tgtEl>
                                        <p:attrNameLst>
                                          <p:attrName>ppt_c</p:attrName>
                                        </p:attrNameLst>
                                      </p:cBhvr>
                                      <p:to>
                                        <a:srgbClr val="0066FF"/>
                                      </p:to>
                                    </p:animClr>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additive="repl">
                                        <p:cTn id="24" dur="1" fill="hold">
                                          <p:stCondLst>
                                            <p:cond delay="0"/>
                                          </p:stCondLst>
                                        </p:cTn>
                                        <p:tgtEl>
                                          <p:spTgt spid="4">
                                            <p:txEl>
                                              <p:pRg st="4" end="4"/>
                                            </p:txEl>
                                          </p:spTgt>
                                        </p:tgtEl>
                                        <p:attrNameLst>
                                          <p:attrName>style.visibility</p:attrName>
                                        </p:attrNameLst>
                                      </p:cBhvr>
                                      <p:to>
                                        <p:strVal val="visible"/>
                                      </p:to>
                                    </p:set>
                                    <p:animEffect transition="in" filter="wipe(left)">
                                      <p:cBhvr additive="repl">
                                        <p:cTn id="25" dur="500"/>
                                        <p:tgtEl>
                                          <p:spTgt spid="4">
                                            <p:txEl>
                                              <p:pRg st="4" end="4"/>
                                            </p:txEl>
                                          </p:spTgt>
                                        </p:tgtEl>
                                      </p:cBhvr>
                                    </p:animEffect>
                                    <p:animClr clrSpc="rgb" dir="cw">
                                      <p:cBhvr additive="repl">
                                        <p:cTn id="26" dur="1" fill="hold" masterRel="sameClick"/>
                                        <p:tgtEl>
                                          <p:spTgt spid="4">
                                            <p:txEl>
                                              <p:pRg st="4" end="4"/>
                                            </p:txEl>
                                          </p:spTgt>
                                        </p:tgtEl>
                                        <p:attrNameLst>
                                          <p:attrName>ppt_c</p:attrName>
                                        </p:attrNameLst>
                                      </p:cBhvr>
                                      <p:to>
                                        <a:srgbClr val="0066FF"/>
                                      </p:to>
                                    </p:animClr>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additive="repl">
                                        <p:cTn id="30" dur="1" fill="hold">
                                          <p:stCondLst>
                                            <p:cond delay="0"/>
                                          </p:stCondLst>
                                        </p:cTn>
                                        <p:tgtEl>
                                          <p:spTgt spid="4">
                                            <p:txEl>
                                              <p:pRg st="5" end="5"/>
                                            </p:txEl>
                                          </p:spTgt>
                                        </p:tgtEl>
                                        <p:attrNameLst>
                                          <p:attrName>style.visibility</p:attrName>
                                        </p:attrNameLst>
                                      </p:cBhvr>
                                      <p:to>
                                        <p:strVal val="visible"/>
                                      </p:to>
                                    </p:set>
                                    <p:animEffect transition="in" filter="wipe(left)">
                                      <p:cBhvr additive="repl">
                                        <p:cTn id="31" dur="500"/>
                                        <p:tgtEl>
                                          <p:spTgt spid="4">
                                            <p:txEl>
                                              <p:pRg st="5" end="5"/>
                                            </p:txEl>
                                          </p:spTgt>
                                        </p:tgtEl>
                                      </p:cBhvr>
                                    </p:animEffect>
                                    <p:animClr clrSpc="rgb" dir="cw">
                                      <p:cBhvr additive="repl">
                                        <p:cTn id="32" dur="1" fill="hold" masterRel="sameClick"/>
                                        <p:tgtEl>
                                          <p:spTgt spid="4">
                                            <p:txEl>
                                              <p:pRg st="5" end="5"/>
                                            </p:txEl>
                                          </p:spTgt>
                                        </p:tgtEl>
                                        <p:attrNameLst>
                                          <p:attrName>ppt_c</p:attrName>
                                        </p:attrNameLst>
                                      </p:cBhvr>
                                      <p:to>
                                        <a:srgbClr val="0066FF"/>
                                      </p:to>
                                    </p:animClr>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additive="repl">
                                        <p:cTn id="36" dur="1" fill="hold">
                                          <p:stCondLst>
                                            <p:cond delay="0"/>
                                          </p:stCondLst>
                                        </p:cTn>
                                        <p:tgtEl>
                                          <p:spTgt spid="4">
                                            <p:txEl>
                                              <p:pRg st="7" end="7"/>
                                            </p:txEl>
                                          </p:spTgt>
                                        </p:tgtEl>
                                        <p:attrNameLst>
                                          <p:attrName>style.visibility</p:attrName>
                                        </p:attrNameLst>
                                      </p:cBhvr>
                                      <p:to>
                                        <p:strVal val="visible"/>
                                      </p:to>
                                    </p:set>
                                    <p:animEffect transition="in" filter="wipe(left)">
                                      <p:cBhvr additive="repl">
                                        <p:cTn id="37" dur="500"/>
                                        <p:tgtEl>
                                          <p:spTgt spid="4">
                                            <p:txEl>
                                              <p:pRg st="7" end="7"/>
                                            </p:txEl>
                                          </p:spTgt>
                                        </p:tgtEl>
                                      </p:cBhvr>
                                    </p:animEffect>
                                    <p:animClr clrSpc="rgb" dir="cw">
                                      <p:cBhvr additive="repl">
                                        <p:cTn id="38" dur="1" fill="hold" masterRel="sameClick"/>
                                        <p:tgtEl>
                                          <p:spTgt spid="4">
                                            <p:txEl>
                                              <p:pRg st="7" end="7"/>
                                            </p:txEl>
                                          </p:spTgt>
                                        </p:tgtEl>
                                        <p:attrNameLst>
                                          <p:attrName>ppt_c</p:attrName>
                                        </p:attrNameLst>
                                      </p:cBhvr>
                                      <p:to>
                                        <a:srgbClr val="0066FF"/>
                                      </p:to>
                                    </p:animClr>
                                  </p:childTnLst>
                                </p:cTn>
                              </p:par>
                            </p:childTnLst>
                          </p:cTn>
                        </p:par>
                      </p:childTnLst>
                    </p:cTn>
                  </p:par>
                  <p:par>
                    <p:cTn id="39" fill="hold">
                      <p:stCondLst>
                        <p:cond delay="indefinite"/>
                      </p:stCondLst>
                      <p:childTnLst>
                        <p:par>
                          <p:cTn id="40" fill="hold">
                            <p:stCondLst>
                              <p:cond delay="0"/>
                            </p:stCondLst>
                            <p:childTnLst>
                              <p:par>
                                <p:cTn id="41" presetID="22" presetClass="entr" presetSubtype="8" fill="hold" nodeType="clickEffect">
                                  <p:stCondLst>
                                    <p:cond delay="0"/>
                                  </p:stCondLst>
                                  <p:childTnLst>
                                    <p:set>
                                      <p:cBhvr additive="repl">
                                        <p:cTn id="42" dur="1" fill="hold">
                                          <p:stCondLst>
                                            <p:cond delay="0"/>
                                          </p:stCondLst>
                                        </p:cTn>
                                        <p:tgtEl>
                                          <p:spTgt spid="4">
                                            <p:txEl>
                                              <p:pRg st="8" end="8"/>
                                            </p:txEl>
                                          </p:spTgt>
                                        </p:tgtEl>
                                        <p:attrNameLst>
                                          <p:attrName>style.visibility</p:attrName>
                                        </p:attrNameLst>
                                      </p:cBhvr>
                                      <p:to>
                                        <p:strVal val="visible"/>
                                      </p:to>
                                    </p:set>
                                    <p:animEffect transition="in" filter="wipe(left)">
                                      <p:cBhvr additive="repl">
                                        <p:cTn id="43" dur="500"/>
                                        <p:tgtEl>
                                          <p:spTgt spid="4">
                                            <p:txEl>
                                              <p:pRg st="8" end="8"/>
                                            </p:txEl>
                                          </p:spTgt>
                                        </p:tgtEl>
                                      </p:cBhvr>
                                    </p:animEffect>
                                    <p:animClr clrSpc="rgb" dir="cw">
                                      <p:cBhvr additive="repl">
                                        <p:cTn id="44" dur="1" fill="hold" masterRel="sameClick"/>
                                        <p:tgtEl>
                                          <p:spTgt spid="4">
                                            <p:txEl>
                                              <p:pRg st="8" end="8"/>
                                            </p:txEl>
                                          </p:spTgt>
                                        </p:tgtEl>
                                        <p:attrNameLst>
                                          <p:attrName>ppt_c</p:attrName>
                                        </p:attrNameLst>
                                      </p:cBhvr>
                                      <p:to>
                                        <a:srgbClr val="0066FF"/>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fontScale="92500" lnSpcReduction="10000"/>
          </a:bodyPr>
          <a:lstStyle/>
          <a:p>
            <a:r>
              <a:rPr lang="fr-FR" sz="3900" b="1" u="sng" cap="small" dirty="0">
                <a:solidFill>
                  <a:srgbClr val="C00000"/>
                </a:solidFill>
              </a:rPr>
              <a:t>les méthodes  à base de modèle</a:t>
            </a:r>
          </a:p>
          <a:p>
            <a:pPr>
              <a:buNone/>
            </a:pPr>
            <a:endParaRPr lang="fr-FR" u="sng" dirty="0"/>
          </a:p>
          <a:p>
            <a:r>
              <a:rPr lang="fr-FR" b="1" dirty="0"/>
              <a:t>Méthode d’espace de parité: </a:t>
            </a:r>
          </a:p>
          <a:p>
            <a:pPr>
              <a:buNone/>
            </a:pPr>
            <a:r>
              <a:rPr lang="fr-FR" dirty="0"/>
              <a:t>Relation algébrique liant l’entrée et la sortie en éliminant les autres variables. </a:t>
            </a:r>
          </a:p>
          <a:p>
            <a:pPr>
              <a:buNone/>
            </a:pPr>
            <a:r>
              <a:rPr lang="fr-FR" dirty="0"/>
              <a:t> </a:t>
            </a:r>
            <a:endParaRPr lang="fr-FR" b="1" dirty="0"/>
          </a:p>
          <a:p>
            <a:pPr>
              <a:buNone/>
            </a:pPr>
            <a:r>
              <a:rPr lang="fr-FR" b="1" dirty="0"/>
              <a:t>•  Estimation paramétrique:</a:t>
            </a:r>
          </a:p>
          <a:p>
            <a:pPr>
              <a:buNone/>
            </a:pPr>
            <a:r>
              <a:rPr lang="fr-FR" dirty="0"/>
              <a:t> Mesure l’influence des défauts sur les paramètres et non pas sur les variables du système. </a:t>
            </a:r>
          </a:p>
          <a:p>
            <a:pPr>
              <a:buNone/>
            </a:pPr>
            <a:r>
              <a:rPr lang="fr-FR" dirty="0"/>
              <a:t> </a:t>
            </a:r>
          </a:p>
          <a:p>
            <a:pPr>
              <a:buNone/>
            </a:pPr>
            <a:r>
              <a:rPr lang="fr-FR" dirty="0"/>
              <a:t>•  </a:t>
            </a:r>
            <a:r>
              <a:rPr lang="fr-FR" b="1" dirty="0"/>
              <a:t>Méthode à base d’observateur: </a:t>
            </a:r>
          </a:p>
          <a:p>
            <a:pPr>
              <a:buNone/>
            </a:pPr>
            <a:r>
              <a:rPr lang="fr-FR" dirty="0"/>
              <a:t>Détecter un défaut en comparant la sortie et celle </a:t>
            </a:r>
          </a:p>
          <a:p>
            <a:pPr>
              <a:buNone/>
            </a:pPr>
            <a:r>
              <a:rPr lang="fr-FR" dirty="0"/>
              <a:t>mesurée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20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20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fade">
                                      <p:cBhvr>
                                        <p:cTn id="47" dur="20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fade">
                                      <p:cBhvr>
                                        <p:cTn id="52"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Espace réservé de la date 68"/>
          <p:cNvSpPr>
            <a:spLocks noGrp="1"/>
          </p:cNvSpPr>
          <p:nvPr>
            <p:ph type="dt" sz="half" idx="10"/>
          </p:nvPr>
        </p:nvSpPr>
        <p:spPr/>
        <p:txBody>
          <a:bodyPr/>
          <a:lstStyle/>
          <a:p>
            <a:fld id="{E8400F91-ECDD-4082-B7CD-84D8F75C971C}" type="datetime1">
              <a:rPr lang="fr-FR" smtClean="0"/>
              <a:pPr/>
              <a:t>03/10/2022</a:t>
            </a:fld>
            <a:endParaRPr lang="fr-FR"/>
          </a:p>
        </p:txBody>
      </p:sp>
      <p:sp>
        <p:nvSpPr>
          <p:cNvPr id="74" name="Espace réservé du pied de page 73"/>
          <p:cNvSpPr>
            <a:spLocks noGrp="1"/>
          </p:cNvSpPr>
          <p:nvPr>
            <p:ph type="ftr" sz="quarter" idx="11"/>
          </p:nvPr>
        </p:nvSpPr>
        <p:spPr/>
        <p:txBody>
          <a:bodyPr/>
          <a:lstStyle/>
          <a:p>
            <a:r>
              <a:rPr lang="fr-FR"/>
              <a:t>Chapitre2: méthodes de diagnostic (vue générale)</a:t>
            </a:r>
          </a:p>
        </p:txBody>
      </p:sp>
      <p:sp>
        <p:nvSpPr>
          <p:cNvPr id="2" name="Espace réservé du numéro de diapositive 1"/>
          <p:cNvSpPr>
            <a:spLocks noGrp="1"/>
          </p:cNvSpPr>
          <p:nvPr>
            <p:ph type="sldNum" sz="quarter" idx="12"/>
          </p:nvPr>
        </p:nvSpPr>
        <p:spPr/>
        <p:txBody>
          <a:bodyPr/>
          <a:lstStyle/>
          <a:p>
            <a:fld id="{DA517A37-6EAF-4245-B1C4-54C1C964EE46}" type="slidenum">
              <a:rPr lang="fr-FR" smtClean="0"/>
              <a:pPr/>
              <a:t>8</a:t>
            </a:fld>
            <a:endParaRPr lang="fr-FR"/>
          </a:p>
        </p:txBody>
      </p:sp>
      <p:sp>
        <p:nvSpPr>
          <p:cNvPr id="3" name="Rectangle 1"/>
          <p:cNvSpPr txBox="1">
            <a:spLocks noChangeArrowheads="1"/>
          </p:cNvSpPr>
          <p:nvPr/>
        </p:nvSpPr>
        <p:spPr>
          <a:xfrm>
            <a:off x="947738" y="150813"/>
            <a:ext cx="8013700" cy="487362"/>
          </a:xfrm>
          <a:prstGeom prst="rect">
            <a:avLst/>
          </a:prstGeom>
        </p:spPr>
        <p:txBody>
          <a:bodyPr vert="horz" lIns="45720" rIns="45720" anchor="ctr">
            <a:normAutofit fontScale="850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Lst>
              <a:defRPr/>
            </a:pPr>
            <a:r>
              <a:rPr kumimoji="0" lang="fr-FR" sz="3200" b="1" i="0" u="none" strike="noStrike" kern="1200" cap="none" spc="0" normalizeH="0" baseline="0" noProof="0" dirty="0">
                <a:ln>
                  <a:noFill/>
                </a:ln>
                <a:solidFill>
                  <a:srgbClr val="002060"/>
                </a:solidFill>
                <a:effectLst/>
                <a:uLnTx/>
                <a:uFillTx/>
                <a:latin typeface="Arial Unicode MS" charset="0"/>
                <a:ea typeface="+mj-ea"/>
                <a:cs typeface="+mj-cs"/>
              </a:rPr>
              <a:t>Diagnostic par  identification et observateurs</a:t>
            </a:r>
          </a:p>
        </p:txBody>
      </p:sp>
      <p:sp>
        <p:nvSpPr>
          <p:cNvPr id="4" name="AutoShape 2"/>
          <p:cNvSpPr>
            <a:spLocks noChangeArrowheads="1"/>
          </p:cNvSpPr>
          <p:nvPr/>
        </p:nvSpPr>
        <p:spPr bwMode="auto">
          <a:xfrm>
            <a:off x="2200275" y="2946400"/>
            <a:ext cx="1263650" cy="195263"/>
          </a:xfrm>
          <a:custGeom>
            <a:avLst/>
            <a:gdLst>
              <a:gd name="T0" fmla="*/ 1263650 w 1263650"/>
              <a:gd name="T1" fmla="*/ 97632 h 195263"/>
              <a:gd name="T2" fmla="*/ 631825 w 1263650"/>
              <a:gd name="T3" fmla="*/ 195263 h 195263"/>
              <a:gd name="T4" fmla="*/ 0 w 1263650"/>
              <a:gd name="T5" fmla="*/ 97632 h 195263"/>
              <a:gd name="T6" fmla="*/ 631825 w 1263650"/>
              <a:gd name="T7" fmla="*/ 0 h 195263"/>
              <a:gd name="T8" fmla="*/ 0 60000 65536"/>
              <a:gd name="T9" fmla="*/ 5898240 60000 65536"/>
              <a:gd name="T10" fmla="*/ 11796480 60000 65536"/>
              <a:gd name="T11" fmla="*/ 17694720 60000 65536"/>
              <a:gd name="T12" fmla="*/ 0 w 1263650"/>
              <a:gd name="T13" fmla="*/ 0 h 195263"/>
              <a:gd name="T14" fmla="*/ 1263650 w 1263650"/>
              <a:gd name="T15" fmla="*/ 195263 h 195263"/>
            </a:gdLst>
            <a:ahLst/>
            <a:cxnLst>
              <a:cxn ang="T8">
                <a:pos x="T0" y="T1"/>
              </a:cxn>
              <a:cxn ang="T9">
                <a:pos x="T2" y="T3"/>
              </a:cxn>
              <a:cxn ang="T10">
                <a:pos x="T4" y="T5"/>
              </a:cxn>
              <a:cxn ang="T11">
                <a:pos x="T6" y="T7"/>
              </a:cxn>
            </a:cxnLst>
            <a:rect l="T12" t="T13" r="T14" b="T15"/>
            <a:pathLst>
              <a:path w="1263650" h="195263">
                <a:moveTo>
                  <a:pt x="1016" y="0"/>
                </a:moveTo>
                <a:lnTo>
                  <a:pt x="1016" y="62"/>
                </a:lnTo>
                <a:lnTo>
                  <a:pt x="0" y="62"/>
                </a:lnTo>
                <a:lnTo>
                  <a:pt x="0" y="185"/>
                </a:lnTo>
                <a:lnTo>
                  <a:pt x="1016" y="185"/>
                </a:lnTo>
                <a:lnTo>
                  <a:pt x="1016" y="246"/>
                </a:lnTo>
                <a:lnTo>
                  <a:pt x="1354" y="123"/>
                </a:lnTo>
                <a:lnTo>
                  <a:pt x="1016" y="0"/>
                </a:lnTo>
                <a:close/>
              </a:path>
            </a:pathLst>
          </a:custGeom>
          <a:solidFill>
            <a:srgbClr val="A7C1CB"/>
          </a:solidFill>
          <a:ln w="7920">
            <a:solidFill>
              <a:srgbClr val="EAE8E2"/>
            </a:solidFill>
            <a:round/>
            <a:headEnd/>
            <a:tailEnd/>
          </a:ln>
        </p:spPr>
        <p:txBody>
          <a:bodyPr wrap="none" anchor="ctr"/>
          <a:lstStyle/>
          <a:p>
            <a:endParaRPr lang="fr-FR"/>
          </a:p>
        </p:txBody>
      </p:sp>
      <p:sp>
        <p:nvSpPr>
          <p:cNvPr id="5" name="Rectangle 3"/>
          <p:cNvSpPr>
            <a:spLocks noChangeArrowheads="1"/>
          </p:cNvSpPr>
          <p:nvPr/>
        </p:nvSpPr>
        <p:spPr bwMode="auto">
          <a:xfrm>
            <a:off x="2649538" y="3090863"/>
            <a:ext cx="103187" cy="47625"/>
          </a:xfrm>
          <a:prstGeom prst="rect">
            <a:avLst/>
          </a:prstGeom>
          <a:solidFill>
            <a:srgbClr val="A7C1CB"/>
          </a:solidFill>
          <a:ln w="9525">
            <a:noFill/>
            <a:round/>
            <a:headEnd/>
            <a:tailEnd/>
          </a:ln>
        </p:spPr>
        <p:txBody>
          <a:bodyPr wrap="none" anchor="ctr"/>
          <a:lstStyle/>
          <a:p>
            <a:endParaRPr lang="fr-FR"/>
          </a:p>
        </p:txBody>
      </p:sp>
      <p:sp>
        <p:nvSpPr>
          <p:cNvPr id="6" name="Rectangle 4"/>
          <p:cNvSpPr>
            <a:spLocks noChangeArrowheads="1"/>
          </p:cNvSpPr>
          <p:nvPr/>
        </p:nvSpPr>
        <p:spPr bwMode="auto">
          <a:xfrm>
            <a:off x="2562225" y="2659063"/>
            <a:ext cx="293688" cy="295275"/>
          </a:xfrm>
          <a:prstGeom prst="rect">
            <a:avLst/>
          </a:prstGeom>
          <a:noFill/>
          <a:ln w="9525">
            <a:noFill/>
            <a:round/>
            <a:headEnd/>
            <a:tailEnd/>
          </a:ln>
        </p:spPr>
        <p:txBody>
          <a:bodyPr wrap="none" anchor="ctr"/>
          <a:lstStyle/>
          <a:p>
            <a:endParaRPr lang="fr-FR"/>
          </a:p>
        </p:txBody>
      </p:sp>
      <p:sp>
        <p:nvSpPr>
          <p:cNvPr id="7" name="Rectangle 5"/>
          <p:cNvSpPr>
            <a:spLocks noChangeArrowheads="1"/>
          </p:cNvSpPr>
          <p:nvPr/>
        </p:nvSpPr>
        <p:spPr bwMode="auto">
          <a:xfrm>
            <a:off x="2687638" y="2703513"/>
            <a:ext cx="85725" cy="228600"/>
          </a:xfrm>
          <a:prstGeom prst="rect">
            <a:avLst/>
          </a:prstGeom>
          <a:noFill/>
          <a:ln w="9525">
            <a:noFill/>
            <a:round/>
            <a:headEnd/>
            <a:tailEnd/>
          </a:ln>
        </p:spPr>
        <p:txBody>
          <a:bodyPr wrap="none" lIns="0" tIns="0" rIns="0" bIns="0">
            <a:spAutoFit/>
          </a:bodyPr>
          <a:lstStyle/>
          <a:p>
            <a:pPr algn="ctr" hangingPunct="1">
              <a:lnSpc>
                <a:spcPct val="100000"/>
              </a:lnSpc>
            </a:pPr>
            <a:r>
              <a:rPr lang="en-US" sz="1500" i="1">
                <a:solidFill>
                  <a:srgbClr val="000000"/>
                </a:solidFill>
                <a:latin typeface="Times New Roman" pitchFamily="16" charset="0"/>
              </a:rPr>
              <a:t>y</a:t>
            </a:r>
          </a:p>
        </p:txBody>
      </p:sp>
      <p:sp>
        <p:nvSpPr>
          <p:cNvPr id="11" name="Rectangle 9"/>
          <p:cNvSpPr>
            <a:spLocks noChangeArrowheads="1"/>
          </p:cNvSpPr>
          <p:nvPr/>
        </p:nvSpPr>
        <p:spPr bwMode="auto">
          <a:xfrm>
            <a:off x="1263650" y="1379538"/>
            <a:ext cx="5473700" cy="2085975"/>
          </a:xfrm>
          <a:prstGeom prst="rect">
            <a:avLst/>
          </a:prstGeom>
          <a:solidFill>
            <a:srgbClr val="FFFFFF"/>
          </a:solidFill>
          <a:ln w="9525">
            <a:noFill/>
            <a:round/>
            <a:headEnd/>
            <a:tailEnd/>
          </a:ln>
        </p:spPr>
        <p:txBody>
          <a:bodyPr wrap="none" anchor="ctr"/>
          <a:lstStyle/>
          <a:p>
            <a:endParaRPr lang="fr-FR"/>
          </a:p>
        </p:txBody>
      </p:sp>
      <p:sp>
        <p:nvSpPr>
          <p:cNvPr id="12" name="Rectangle 10"/>
          <p:cNvSpPr>
            <a:spLocks noChangeArrowheads="1"/>
          </p:cNvSpPr>
          <p:nvPr/>
        </p:nvSpPr>
        <p:spPr bwMode="auto">
          <a:xfrm>
            <a:off x="2905125" y="2713038"/>
            <a:ext cx="1530350" cy="600075"/>
          </a:xfrm>
          <a:prstGeom prst="rect">
            <a:avLst/>
          </a:prstGeom>
          <a:solidFill>
            <a:srgbClr val="FFFF00"/>
          </a:solidFill>
          <a:ln w="9360">
            <a:solidFill>
              <a:srgbClr val="000066"/>
            </a:solidFill>
            <a:miter lim="800000"/>
            <a:headEnd/>
            <a:tailEnd/>
          </a:ln>
        </p:spPr>
        <p:txBody>
          <a:bodyPr wrap="none" lIns="72000" tIns="72000" rIns="72000" bIns="72000"/>
          <a:lstStyle/>
          <a:p>
            <a:pPr algn="ctr" hangingPunct="1">
              <a:lnSpc>
                <a:spcPct val="100000"/>
              </a:lnSpc>
              <a:tabLst>
                <a:tab pos="457200" algn="l"/>
                <a:tab pos="914400" algn="l"/>
                <a:tab pos="1371600" algn="l"/>
              </a:tabLst>
            </a:pPr>
            <a:r>
              <a:rPr lang="en-US" b="1" dirty="0" err="1">
                <a:latin typeface="Times New Roman" pitchFamily="16" charset="0"/>
              </a:rPr>
              <a:t>Modèle</a:t>
            </a:r>
            <a:endParaRPr lang="en-US" b="1" dirty="0">
              <a:latin typeface="Times New Roman" pitchFamily="16" charset="0"/>
            </a:endParaRPr>
          </a:p>
        </p:txBody>
      </p:sp>
      <p:sp>
        <p:nvSpPr>
          <p:cNvPr id="13" name="Rectangle 11"/>
          <p:cNvSpPr>
            <a:spLocks noChangeArrowheads="1"/>
          </p:cNvSpPr>
          <p:nvPr/>
        </p:nvSpPr>
        <p:spPr bwMode="auto">
          <a:xfrm>
            <a:off x="1573213" y="1831975"/>
            <a:ext cx="138112" cy="228600"/>
          </a:xfrm>
          <a:prstGeom prst="rect">
            <a:avLst/>
          </a:prstGeom>
          <a:noFill/>
          <a:ln w="9525">
            <a:noFill/>
            <a:round/>
            <a:headEnd/>
            <a:tailEnd/>
          </a:ln>
        </p:spPr>
        <p:txBody>
          <a:bodyPr wrap="none" lIns="0" tIns="0" rIns="0" bIns="0">
            <a:spAutoFit/>
          </a:bodyPr>
          <a:lstStyle/>
          <a:p>
            <a:pPr algn="ctr" hangingPunct="1">
              <a:lnSpc>
                <a:spcPct val="100000"/>
              </a:lnSpc>
            </a:pPr>
            <a:r>
              <a:rPr lang="en-US" sz="1500" b="1" i="1">
                <a:solidFill>
                  <a:srgbClr val="000000"/>
                </a:solidFill>
                <a:latin typeface="Times New Roman" pitchFamily="16" charset="0"/>
              </a:rPr>
              <a:t>U</a:t>
            </a:r>
          </a:p>
        </p:txBody>
      </p:sp>
      <p:sp>
        <p:nvSpPr>
          <p:cNvPr id="14" name="Rectangle 12"/>
          <p:cNvSpPr>
            <a:spLocks noChangeArrowheads="1"/>
          </p:cNvSpPr>
          <p:nvPr/>
        </p:nvSpPr>
        <p:spPr bwMode="auto">
          <a:xfrm>
            <a:off x="2562225" y="2659063"/>
            <a:ext cx="293688" cy="295275"/>
          </a:xfrm>
          <a:prstGeom prst="rect">
            <a:avLst/>
          </a:prstGeom>
          <a:noFill/>
          <a:ln w="9525">
            <a:noFill/>
            <a:round/>
            <a:headEnd/>
            <a:tailEnd/>
          </a:ln>
        </p:spPr>
        <p:txBody>
          <a:bodyPr wrap="none" anchor="ctr"/>
          <a:lstStyle/>
          <a:p>
            <a:endParaRPr lang="fr-FR"/>
          </a:p>
        </p:txBody>
      </p:sp>
      <p:sp>
        <p:nvSpPr>
          <p:cNvPr id="15" name="Rectangle 13"/>
          <p:cNvSpPr>
            <a:spLocks noChangeArrowheads="1"/>
          </p:cNvSpPr>
          <p:nvPr/>
        </p:nvSpPr>
        <p:spPr bwMode="auto">
          <a:xfrm>
            <a:off x="4192588" y="1484313"/>
            <a:ext cx="285750" cy="274637"/>
          </a:xfrm>
          <a:prstGeom prst="rect">
            <a:avLst/>
          </a:prstGeom>
          <a:noFill/>
          <a:ln w="9525">
            <a:noFill/>
            <a:round/>
            <a:headEnd/>
            <a:tailEnd/>
          </a:ln>
        </p:spPr>
        <p:txBody>
          <a:bodyPr lIns="0" tIns="0" rIns="0" bIns="0">
            <a:spAutoFit/>
          </a:bodyPr>
          <a:lstStyle/>
          <a:p>
            <a:pPr algn="ctr" hangingPunct="1">
              <a:lnSpc>
                <a:spcPct val="100000"/>
              </a:lnSpc>
            </a:pPr>
            <a:r>
              <a:rPr lang="en-US" i="1">
                <a:solidFill>
                  <a:srgbClr val="000000"/>
                </a:solidFill>
                <a:latin typeface="Times New Roman" pitchFamily="16" charset="0"/>
              </a:rPr>
              <a:t>y</a:t>
            </a:r>
          </a:p>
        </p:txBody>
      </p:sp>
      <p:grpSp>
        <p:nvGrpSpPr>
          <p:cNvPr id="8" name="Group 14"/>
          <p:cNvGrpSpPr>
            <a:grpSpLocks/>
          </p:cNvGrpSpPr>
          <p:nvPr/>
        </p:nvGrpSpPr>
        <p:grpSpPr bwMode="auto">
          <a:xfrm>
            <a:off x="2859088" y="1570038"/>
            <a:ext cx="1273175" cy="685800"/>
            <a:chOff x="1801" y="989"/>
            <a:chExt cx="802" cy="432"/>
          </a:xfrm>
        </p:grpSpPr>
        <p:pic>
          <p:nvPicPr>
            <p:cNvPr id="17" name="Picture 15"/>
            <p:cNvPicPr>
              <a:picLocks noChangeAspect="1" noChangeArrowheads="1"/>
            </p:cNvPicPr>
            <p:nvPr/>
          </p:nvPicPr>
          <p:blipFill>
            <a:blip r:embed="rId3"/>
            <a:srcRect/>
            <a:stretch>
              <a:fillRect/>
            </a:stretch>
          </p:blipFill>
          <p:spPr bwMode="auto">
            <a:xfrm>
              <a:off x="1802" y="991"/>
              <a:ext cx="798" cy="426"/>
            </a:xfrm>
            <a:prstGeom prst="rect">
              <a:avLst/>
            </a:prstGeom>
            <a:noFill/>
            <a:ln w="9525">
              <a:noFill/>
              <a:round/>
              <a:headEnd/>
              <a:tailEnd/>
            </a:ln>
          </p:spPr>
        </p:pic>
        <p:sp>
          <p:nvSpPr>
            <p:cNvPr id="18" name="Rectangle 16"/>
            <p:cNvSpPr>
              <a:spLocks noChangeArrowheads="1"/>
            </p:cNvSpPr>
            <p:nvPr/>
          </p:nvSpPr>
          <p:spPr bwMode="auto">
            <a:xfrm>
              <a:off x="1801" y="989"/>
              <a:ext cx="802" cy="432"/>
            </a:xfrm>
            <a:prstGeom prst="rect">
              <a:avLst/>
            </a:prstGeom>
            <a:noFill/>
            <a:ln w="6480">
              <a:solidFill>
                <a:srgbClr val="EAE8E2"/>
              </a:solidFill>
              <a:miter lim="800000"/>
              <a:headEnd/>
              <a:tailEnd/>
            </a:ln>
          </p:spPr>
          <p:txBody>
            <a:bodyPr wrap="none" anchor="ctr"/>
            <a:lstStyle/>
            <a:p>
              <a:endParaRPr lang="fr-FR"/>
            </a:p>
          </p:txBody>
        </p:sp>
      </p:grpSp>
      <p:sp>
        <p:nvSpPr>
          <p:cNvPr id="19" name="Rectangle 17"/>
          <p:cNvSpPr>
            <a:spLocks noChangeArrowheads="1"/>
          </p:cNvSpPr>
          <p:nvPr/>
        </p:nvSpPr>
        <p:spPr bwMode="auto">
          <a:xfrm>
            <a:off x="5811838" y="1970088"/>
            <a:ext cx="726161" cy="307777"/>
          </a:xfrm>
          <a:prstGeom prst="rect">
            <a:avLst/>
          </a:prstGeom>
          <a:noFill/>
          <a:ln w="9525">
            <a:noFill/>
            <a:round/>
            <a:headEnd/>
            <a:tailEnd/>
          </a:ln>
        </p:spPr>
        <p:txBody>
          <a:bodyPr wrap="none" lIns="0" tIns="0" rIns="0" bIns="0">
            <a:spAutoFit/>
          </a:bodyPr>
          <a:lstStyle/>
          <a:p>
            <a:pPr algn="ctr" hangingPunct="1">
              <a:lnSpc>
                <a:spcPct val="100000"/>
              </a:lnSpc>
              <a:tabLst>
                <a:tab pos="457200" algn="l"/>
              </a:tabLst>
            </a:pPr>
            <a:r>
              <a:rPr lang="en-US" sz="2000" b="1" i="1" dirty="0" err="1">
                <a:solidFill>
                  <a:srgbClr val="000000"/>
                </a:solidFill>
                <a:latin typeface="Times New Roman" pitchFamily="16" charset="0"/>
              </a:rPr>
              <a:t>Résidu</a:t>
            </a:r>
            <a:endParaRPr lang="en-US" sz="2000" b="1" i="1" dirty="0">
              <a:solidFill>
                <a:srgbClr val="000000"/>
              </a:solidFill>
              <a:latin typeface="Times New Roman" pitchFamily="16" charset="0"/>
            </a:endParaRPr>
          </a:p>
        </p:txBody>
      </p:sp>
      <p:sp>
        <p:nvSpPr>
          <p:cNvPr id="20" name="Line 18"/>
          <p:cNvSpPr>
            <a:spLocks noChangeShapeType="1"/>
          </p:cNvSpPr>
          <p:nvPr/>
        </p:nvSpPr>
        <p:spPr bwMode="auto">
          <a:xfrm>
            <a:off x="4106863" y="1944688"/>
            <a:ext cx="412750" cy="1587"/>
          </a:xfrm>
          <a:prstGeom prst="line">
            <a:avLst/>
          </a:prstGeom>
          <a:noFill/>
          <a:ln w="38160">
            <a:solidFill>
              <a:srgbClr val="000066"/>
            </a:solidFill>
            <a:round/>
            <a:headEnd/>
            <a:tailEnd/>
          </a:ln>
        </p:spPr>
        <p:txBody>
          <a:bodyPr/>
          <a:lstStyle/>
          <a:p>
            <a:endParaRPr lang="fr-FR"/>
          </a:p>
        </p:txBody>
      </p:sp>
      <p:sp>
        <p:nvSpPr>
          <p:cNvPr id="21" name="Line 19"/>
          <p:cNvSpPr>
            <a:spLocks noChangeShapeType="1"/>
          </p:cNvSpPr>
          <p:nvPr/>
        </p:nvSpPr>
        <p:spPr bwMode="auto">
          <a:xfrm>
            <a:off x="2162175" y="3144838"/>
            <a:ext cx="769938" cy="1587"/>
          </a:xfrm>
          <a:prstGeom prst="line">
            <a:avLst/>
          </a:prstGeom>
          <a:noFill/>
          <a:ln w="38160">
            <a:solidFill>
              <a:srgbClr val="000066"/>
            </a:solidFill>
            <a:round/>
            <a:headEnd/>
            <a:tailEnd type="triangle" w="sm" len="sm"/>
          </a:ln>
        </p:spPr>
        <p:txBody>
          <a:bodyPr/>
          <a:lstStyle/>
          <a:p>
            <a:endParaRPr lang="fr-FR"/>
          </a:p>
        </p:txBody>
      </p:sp>
      <p:sp>
        <p:nvSpPr>
          <p:cNvPr id="22" name="AutoShape 20"/>
          <p:cNvSpPr>
            <a:spLocks noChangeArrowheads="1"/>
          </p:cNvSpPr>
          <p:nvPr/>
        </p:nvSpPr>
        <p:spPr bwMode="auto">
          <a:xfrm>
            <a:off x="4899025" y="2125663"/>
            <a:ext cx="715963" cy="609600"/>
          </a:xfrm>
          <a:custGeom>
            <a:avLst/>
            <a:gdLst>
              <a:gd name="T0" fmla="*/ 715963 w 715963"/>
              <a:gd name="T1" fmla="*/ 304800 h 609600"/>
              <a:gd name="T2" fmla="*/ 357982 w 715963"/>
              <a:gd name="T3" fmla="*/ 609600 h 609600"/>
              <a:gd name="T4" fmla="*/ 0 w 715963"/>
              <a:gd name="T5" fmla="*/ 304800 h 609600"/>
              <a:gd name="T6" fmla="*/ 357982 w 715963"/>
              <a:gd name="T7" fmla="*/ 0 h 609600"/>
              <a:gd name="T8" fmla="*/ 0 60000 65536"/>
              <a:gd name="T9" fmla="*/ 5898240 60000 65536"/>
              <a:gd name="T10" fmla="*/ 11796480 60000 65536"/>
              <a:gd name="T11" fmla="*/ 17694720 60000 65536"/>
              <a:gd name="T12" fmla="*/ 0 w 715963"/>
              <a:gd name="T13" fmla="*/ 0 h 609600"/>
              <a:gd name="T14" fmla="*/ 715963 w 715963"/>
              <a:gd name="T15" fmla="*/ 609600 h 609600"/>
            </a:gdLst>
            <a:ahLst/>
            <a:cxnLst>
              <a:cxn ang="T8">
                <a:pos x="T0" y="T1"/>
              </a:cxn>
              <a:cxn ang="T9">
                <a:pos x="T2" y="T3"/>
              </a:cxn>
              <a:cxn ang="T10">
                <a:pos x="T4" y="T5"/>
              </a:cxn>
              <a:cxn ang="T11">
                <a:pos x="T6" y="T7"/>
              </a:cxn>
            </a:cxnLst>
            <a:rect l="T12" t="T13" r="T14" b="T15"/>
            <a:pathLst>
              <a:path w="715963" h="609600" stroke="0">
                <a:moveTo>
                  <a:pt x="0" y="847"/>
                </a:moveTo>
                <a:lnTo>
                  <a:pt x="995" y="847"/>
                </a:lnTo>
                <a:lnTo>
                  <a:pt x="180" y="90"/>
                </a:lnTo>
                <a:lnTo>
                  <a:pt x="995" y="847"/>
                </a:lnTo>
                <a:lnTo>
                  <a:pt x="270" y="90"/>
                </a:lnTo>
                <a:close/>
              </a:path>
              <a:path w="715963" h="609600" fill="none">
                <a:moveTo>
                  <a:pt x="995" y="847"/>
                </a:moveTo>
                <a:lnTo>
                  <a:pt x="0" y="90"/>
                </a:lnTo>
                <a:moveTo>
                  <a:pt x="995" y="847"/>
                </a:moveTo>
                <a:lnTo>
                  <a:pt x="90" y="90"/>
                </a:lnTo>
              </a:path>
              <a:path w="715963" h="609600" fill="none">
                <a:moveTo>
                  <a:pt x="0" y="847"/>
                </a:moveTo>
                <a:lnTo>
                  <a:pt x="1990" y="847"/>
                </a:lnTo>
                <a:lnTo>
                  <a:pt x="0" y="847"/>
                </a:lnTo>
                <a:close/>
              </a:path>
            </a:pathLst>
          </a:custGeom>
          <a:solidFill>
            <a:srgbClr val="FFFFCC"/>
          </a:solidFill>
          <a:ln w="28440">
            <a:solidFill>
              <a:srgbClr val="000066"/>
            </a:solidFill>
            <a:round/>
            <a:headEnd/>
            <a:tailEnd/>
          </a:ln>
        </p:spPr>
        <p:txBody>
          <a:bodyPr wrap="none" anchor="ctr"/>
          <a:lstStyle/>
          <a:p>
            <a:endParaRPr lang="fr-FR"/>
          </a:p>
        </p:txBody>
      </p:sp>
      <p:sp>
        <p:nvSpPr>
          <p:cNvPr id="23" name="Rectangle 21"/>
          <p:cNvSpPr>
            <a:spLocks noChangeArrowheads="1"/>
          </p:cNvSpPr>
          <p:nvPr/>
        </p:nvSpPr>
        <p:spPr bwMode="auto">
          <a:xfrm>
            <a:off x="5091113" y="2024063"/>
            <a:ext cx="336293" cy="468414"/>
          </a:xfrm>
          <a:prstGeom prst="rect">
            <a:avLst/>
          </a:prstGeom>
          <a:noFill/>
          <a:ln w="9525">
            <a:noFill/>
            <a:round/>
            <a:headEnd/>
            <a:tailEnd/>
          </a:ln>
        </p:spPr>
        <p:txBody>
          <a:bodyPr wrap="square" lIns="90000" tIns="45000" rIns="90000" bIns="45000">
            <a:spAutoFit/>
          </a:bodyPr>
          <a:lstStyle/>
          <a:p>
            <a:pPr algn="ctr" hangingPunct="1">
              <a:lnSpc>
                <a:spcPct val="100000"/>
              </a:lnSpc>
            </a:pPr>
            <a:r>
              <a:rPr lang="en-US" sz="2400" b="1" dirty="0">
                <a:solidFill>
                  <a:srgbClr val="800000"/>
                </a:solidFill>
                <a:latin typeface="Times New Roman" pitchFamily="16" charset="0"/>
              </a:rPr>
              <a:t>+</a:t>
            </a:r>
          </a:p>
        </p:txBody>
      </p:sp>
      <p:sp>
        <p:nvSpPr>
          <p:cNvPr id="24" name="Rectangle 22"/>
          <p:cNvSpPr>
            <a:spLocks noChangeArrowheads="1"/>
          </p:cNvSpPr>
          <p:nvPr/>
        </p:nvSpPr>
        <p:spPr bwMode="auto">
          <a:xfrm>
            <a:off x="5116513" y="2328863"/>
            <a:ext cx="282575" cy="455612"/>
          </a:xfrm>
          <a:prstGeom prst="rect">
            <a:avLst/>
          </a:prstGeom>
          <a:noFill/>
          <a:ln w="9525">
            <a:noFill/>
            <a:round/>
            <a:headEnd/>
            <a:tailEnd/>
          </a:ln>
        </p:spPr>
        <p:txBody>
          <a:bodyPr wrap="none" lIns="90000" tIns="45000" rIns="90000" bIns="45000">
            <a:spAutoFit/>
          </a:bodyPr>
          <a:lstStyle/>
          <a:p>
            <a:pPr algn="ctr" hangingPunct="1">
              <a:lnSpc>
                <a:spcPct val="100000"/>
              </a:lnSpc>
            </a:pPr>
            <a:r>
              <a:rPr lang="en-US" sz="2400" b="1">
                <a:solidFill>
                  <a:srgbClr val="800000"/>
                </a:solidFill>
                <a:latin typeface="Times New Roman" pitchFamily="16" charset="0"/>
              </a:rPr>
              <a:t>-</a:t>
            </a:r>
          </a:p>
        </p:txBody>
      </p:sp>
      <p:sp>
        <p:nvSpPr>
          <p:cNvPr id="25" name="Line 23"/>
          <p:cNvSpPr>
            <a:spLocks noChangeShapeType="1"/>
          </p:cNvSpPr>
          <p:nvPr/>
        </p:nvSpPr>
        <p:spPr bwMode="auto">
          <a:xfrm flipV="1">
            <a:off x="5262563" y="2738438"/>
            <a:ext cx="1587" cy="307975"/>
          </a:xfrm>
          <a:prstGeom prst="line">
            <a:avLst/>
          </a:prstGeom>
          <a:noFill/>
          <a:ln w="38160">
            <a:solidFill>
              <a:srgbClr val="000066"/>
            </a:solidFill>
            <a:round/>
            <a:headEnd/>
            <a:tailEnd type="triangle" w="sm" len="sm"/>
          </a:ln>
        </p:spPr>
        <p:txBody>
          <a:bodyPr/>
          <a:lstStyle/>
          <a:p>
            <a:endParaRPr lang="fr-FR"/>
          </a:p>
        </p:txBody>
      </p:sp>
      <p:sp>
        <p:nvSpPr>
          <p:cNvPr id="26" name="Line 24"/>
          <p:cNvSpPr>
            <a:spLocks noChangeShapeType="1"/>
          </p:cNvSpPr>
          <p:nvPr/>
        </p:nvSpPr>
        <p:spPr bwMode="auto">
          <a:xfrm>
            <a:off x="4441825" y="3030538"/>
            <a:ext cx="838200" cy="1587"/>
          </a:xfrm>
          <a:prstGeom prst="line">
            <a:avLst/>
          </a:prstGeom>
          <a:noFill/>
          <a:ln w="38160">
            <a:solidFill>
              <a:srgbClr val="000066"/>
            </a:solidFill>
            <a:round/>
            <a:headEnd/>
            <a:tailEnd/>
          </a:ln>
        </p:spPr>
        <p:txBody>
          <a:bodyPr/>
          <a:lstStyle/>
          <a:p>
            <a:endParaRPr lang="fr-FR"/>
          </a:p>
        </p:txBody>
      </p:sp>
      <p:sp>
        <p:nvSpPr>
          <p:cNvPr id="27" name="Line 25"/>
          <p:cNvSpPr>
            <a:spLocks noChangeShapeType="1"/>
          </p:cNvSpPr>
          <p:nvPr/>
        </p:nvSpPr>
        <p:spPr bwMode="auto">
          <a:xfrm>
            <a:off x="5632450" y="2435225"/>
            <a:ext cx="760413" cy="1588"/>
          </a:xfrm>
          <a:prstGeom prst="line">
            <a:avLst/>
          </a:prstGeom>
          <a:noFill/>
          <a:ln w="38160">
            <a:solidFill>
              <a:srgbClr val="000066"/>
            </a:solidFill>
            <a:round/>
            <a:headEnd/>
            <a:tailEnd type="triangle" w="sm" len="sm"/>
          </a:ln>
        </p:spPr>
        <p:txBody>
          <a:bodyPr/>
          <a:lstStyle/>
          <a:p>
            <a:endParaRPr lang="fr-FR"/>
          </a:p>
        </p:txBody>
      </p:sp>
      <p:graphicFrame>
        <p:nvGraphicFramePr>
          <p:cNvPr id="28" name="AutoShape 26"/>
          <p:cNvGraphicFramePr>
            <a:graphicFrameLocks noChangeAspect="1"/>
          </p:cNvGraphicFramePr>
          <p:nvPr/>
        </p:nvGraphicFramePr>
        <p:xfrm>
          <a:off x="4568825" y="2719388"/>
          <a:ext cx="182563" cy="309562"/>
        </p:xfrm>
        <a:graphic>
          <a:graphicData uri="http://schemas.openxmlformats.org/presentationml/2006/ole">
            <mc:AlternateContent xmlns:mc="http://schemas.openxmlformats.org/markup-compatibility/2006">
              <mc:Choice xmlns:v="urn:schemas-microsoft-com:vml" Requires="v">
                <p:oleObj spid="_x0000_s1047" r:id="rId4" imgW="0" imgH="0" progId="">
                  <p:embed/>
                </p:oleObj>
              </mc:Choice>
              <mc:Fallback>
                <p:oleObj r:id="rId4" imgW="0" imgH="0" progId="">
                  <p:embed/>
                  <p:pic>
                    <p:nvPicPr>
                      <p:cNvPr id="0" name="AutoShape 26"/>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4568825" y="2719388"/>
                        <a:ext cx="182563" cy="3095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9" name="Line 27"/>
          <p:cNvSpPr>
            <a:spLocks noChangeShapeType="1"/>
          </p:cNvSpPr>
          <p:nvPr/>
        </p:nvSpPr>
        <p:spPr bwMode="auto">
          <a:xfrm>
            <a:off x="4517140" y="1930400"/>
            <a:ext cx="1588" cy="561975"/>
          </a:xfrm>
          <a:prstGeom prst="line">
            <a:avLst/>
          </a:prstGeom>
          <a:noFill/>
          <a:ln w="38354">
            <a:solidFill>
              <a:srgbClr val="000066"/>
            </a:solidFill>
            <a:round/>
            <a:headEnd/>
            <a:tailEnd/>
          </a:ln>
        </p:spPr>
        <p:txBody>
          <a:bodyPr/>
          <a:lstStyle/>
          <a:p>
            <a:endParaRPr lang="fr-FR"/>
          </a:p>
        </p:txBody>
      </p:sp>
      <p:sp>
        <p:nvSpPr>
          <p:cNvPr id="30" name="Line 28"/>
          <p:cNvSpPr>
            <a:spLocks noChangeShapeType="1"/>
          </p:cNvSpPr>
          <p:nvPr/>
        </p:nvSpPr>
        <p:spPr bwMode="auto">
          <a:xfrm flipH="1">
            <a:off x="2466975" y="2492375"/>
            <a:ext cx="2027238" cy="1588"/>
          </a:xfrm>
          <a:prstGeom prst="line">
            <a:avLst/>
          </a:prstGeom>
          <a:noFill/>
          <a:ln w="38354">
            <a:solidFill>
              <a:srgbClr val="000066"/>
            </a:solidFill>
            <a:round/>
            <a:headEnd/>
            <a:tailEnd/>
          </a:ln>
        </p:spPr>
        <p:txBody>
          <a:bodyPr/>
          <a:lstStyle/>
          <a:p>
            <a:endParaRPr lang="fr-FR"/>
          </a:p>
        </p:txBody>
      </p:sp>
      <p:sp>
        <p:nvSpPr>
          <p:cNvPr id="31" name="Line 29"/>
          <p:cNvSpPr>
            <a:spLocks noChangeShapeType="1"/>
          </p:cNvSpPr>
          <p:nvPr/>
        </p:nvSpPr>
        <p:spPr bwMode="auto">
          <a:xfrm>
            <a:off x="2462213" y="2916238"/>
            <a:ext cx="469900" cy="1587"/>
          </a:xfrm>
          <a:prstGeom prst="line">
            <a:avLst/>
          </a:prstGeom>
          <a:noFill/>
          <a:ln w="38160">
            <a:solidFill>
              <a:srgbClr val="000066"/>
            </a:solidFill>
            <a:round/>
            <a:headEnd/>
            <a:tailEnd type="triangle" w="sm" len="sm"/>
          </a:ln>
        </p:spPr>
        <p:txBody>
          <a:bodyPr/>
          <a:lstStyle/>
          <a:p>
            <a:endParaRPr lang="fr-FR"/>
          </a:p>
        </p:txBody>
      </p:sp>
      <p:sp>
        <p:nvSpPr>
          <p:cNvPr id="32" name="Line 30"/>
          <p:cNvSpPr>
            <a:spLocks noChangeShapeType="1"/>
          </p:cNvSpPr>
          <p:nvPr/>
        </p:nvSpPr>
        <p:spPr bwMode="auto">
          <a:xfrm>
            <a:off x="2468563" y="2482850"/>
            <a:ext cx="1587" cy="438150"/>
          </a:xfrm>
          <a:prstGeom prst="line">
            <a:avLst/>
          </a:prstGeom>
          <a:noFill/>
          <a:ln w="38160">
            <a:solidFill>
              <a:srgbClr val="000066"/>
            </a:solidFill>
            <a:round/>
            <a:headEnd/>
            <a:tailEnd/>
          </a:ln>
        </p:spPr>
        <p:txBody>
          <a:bodyPr/>
          <a:lstStyle/>
          <a:p>
            <a:endParaRPr lang="fr-FR"/>
          </a:p>
        </p:txBody>
      </p:sp>
      <p:sp>
        <p:nvSpPr>
          <p:cNvPr id="33" name="Line 31"/>
          <p:cNvSpPr>
            <a:spLocks noChangeShapeType="1"/>
          </p:cNvSpPr>
          <p:nvPr/>
        </p:nvSpPr>
        <p:spPr bwMode="auto">
          <a:xfrm>
            <a:off x="1770063" y="1963738"/>
            <a:ext cx="1062037" cy="1587"/>
          </a:xfrm>
          <a:prstGeom prst="line">
            <a:avLst/>
          </a:prstGeom>
          <a:noFill/>
          <a:ln w="38160">
            <a:solidFill>
              <a:srgbClr val="000066"/>
            </a:solidFill>
            <a:round/>
            <a:headEnd/>
            <a:tailEnd type="triangle" w="sm" len="sm"/>
          </a:ln>
        </p:spPr>
        <p:txBody>
          <a:bodyPr/>
          <a:lstStyle/>
          <a:p>
            <a:endParaRPr lang="fr-FR"/>
          </a:p>
        </p:txBody>
      </p:sp>
      <p:sp>
        <p:nvSpPr>
          <p:cNvPr id="34" name="Line 32"/>
          <p:cNvSpPr>
            <a:spLocks noChangeShapeType="1"/>
          </p:cNvSpPr>
          <p:nvPr/>
        </p:nvSpPr>
        <p:spPr bwMode="auto">
          <a:xfrm>
            <a:off x="2178050" y="1968500"/>
            <a:ext cx="1588" cy="1181100"/>
          </a:xfrm>
          <a:prstGeom prst="line">
            <a:avLst/>
          </a:prstGeom>
          <a:noFill/>
          <a:ln w="38160">
            <a:solidFill>
              <a:srgbClr val="000066"/>
            </a:solidFill>
            <a:round/>
            <a:headEnd/>
            <a:tailEnd/>
          </a:ln>
        </p:spPr>
        <p:txBody>
          <a:bodyPr/>
          <a:lstStyle/>
          <a:p>
            <a:endParaRPr lang="fr-FR"/>
          </a:p>
        </p:txBody>
      </p:sp>
      <p:sp>
        <p:nvSpPr>
          <p:cNvPr id="35" name="Line 33"/>
          <p:cNvSpPr>
            <a:spLocks noChangeShapeType="1"/>
          </p:cNvSpPr>
          <p:nvPr/>
        </p:nvSpPr>
        <p:spPr bwMode="auto">
          <a:xfrm>
            <a:off x="5253038" y="1749425"/>
            <a:ext cx="1587" cy="361950"/>
          </a:xfrm>
          <a:prstGeom prst="line">
            <a:avLst/>
          </a:prstGeom>
          <a:noFill/>
          <a:ln w="38160">
            <a:solidFill>
              <a:srgbClr val="000066"/>
            </a:solidFill>
            <a:round/>
            <a:headEnd/>
            <a:tailEnd type="triangle" w="sm" len="sm"/>
          </a:ln>
        </p:spPr>
        <p:txBody>
          <a:bodyPr/>
          <a:lstStyle/>
          <a:p>
            <a:endParaRPr lang="fr-FR"/>
          </a:p>
        </p:txBody>
      </p:sp>
      <p:graphicFrame>
        <p:nvGraphicFramePr>
          <p:cNvPr id="36" name="AutoShape 34"/>
          <p:cNvGraphicFramePr>
            <a:graphicFrameLocks noChangeAspect="1"/>
          </p:cNvGraphicFramePr>
          <p:nvPr/>
        </p:nvGraphicFramePr>
        <p:xfrm>
          <a:off x="5076825" y="1412875"/>
          <a:ext cx="381000" cy="352425"/>
        </p:xfrm>
        <a:graphic>
          <a:graphicData uri="http://schemas.openxmlformats.org/presentationml/2006/ole">
            <mc:AlternateContent xmlns:mc="http://schemas.openxmlformats.org/markup-compatibility/2006">
              <mc:Choice xmlns:v="urn:schemas-microsoft-com:vml" Requires="v">
                <p:oleObj spid="_x0000_s1048" r:id="rId5" imgW="0" imgH="0" progId="">
                  <p:embed/>
                </p:oleObj>
              </mc:Choice>
              <mc:Fallback>
                <p:oleObj r:id="rId5" imgW="0" imgH="0" progId="">
                  <p:embed/>
                  <p:pic>
                    <p:nvPicPr>
                      <p:cNvPr id="0" name="AutoShape 34"/>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076825" y="1412875"/>
                        <a:ext cx="381000" cy="352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70" name="Picture 68"/>
          <p:cNvPicPr>
            <a:picLocks noChangeAspect="1" noChangeArrowheads="1"/>
          </p:cNvPicPr>
          <p:nvPr/>
        </p:nvPicPr>
        <p:blipFill>
          <a:blip r:embed="rId6"/>
          <a:srcRect/>
          <a:stretch>
            <a:fillRect/>
          </a:stretch>
        </p:blipFill>
        <p:spPr bwMode="auto">
          <a:xfrm>
            <a:off x="4559300" y="2717800"/>
            <a:ext cx="177800" cy="304800"/>
          </a:xfrm>
          <a:prstGeom prst="rect">
            <a:avLst/>
          </a:prstGeom>
          <a:noFill/>
          <a:ln w="9525">
            <a:noFill/>
            <a:round/>
            <a:headEnd/>
            <a:tailEnd/>
          </a:ln>
        </p:spPr>
      </p:pic>
      <p:pic>
        <p:nvPicPr>
          <p:cNvPr id="71" name="Picture 69"/>
          <p:cNvPicPr>
            <a:picLocks noChangeAspect="1" noChangeArrowheads="1"/>
          </p:cNvPicPr>
          <p:nvPr/>
        </p:nvPicPr>
        <p:blipFill>
          <a:blip r:embed="rId7"/>
          <a:srcRect/>
          <a:stretch>
            <a:fillRect/>
          </a:stretch>
        </p:blipFill>
        <p:spPr bwMode="auto">
          <a:xfrm>
            <a:off x="5067300" y="1409700"/>
            <a:ext cx="381000" cy="342900"/>
          </a:xfrm>
          <a:prstGeom prst="rect">
            <a:avLst/>
          </a:prstGeom>
          <a:noFill/>
          <a:ln w="9525">
            <a:noFill/>
            <a:round/>
            <a:headEnd/>
            <a:tailEnd/>
          </a:ln>
        </p:spPr>
      </p:pic>
      <p:pic>
        <p:nvPicPr>
          <p:cNvPr id="72" name="Picture 70"/>
          <p:cNvPicPr>
            <a:picLocks noChangeAspect="1" noChangeArrowheads="1"/>
          </p:cNvPicPr>
          <p:nvPr/>
        </p:nvPicPr>
        <p:blipFill>
          <a:blip r:embed="rId8"/>
          <a:srcRect/>
          <a:stretch>
            <a:fillRect/>
          </a:stretch>
        </p:blipFill>
        <p:spPr bwMode="auto">
          <a:xfrm>
            <a:off x="4787900" y="5029200"/>
            <a:ext cx="228600" cy="292100"/>
          </a:xfrm>
          <a:prstGeom prst="rect">
            <a:avLst/>
          </a:prstGeom>
          <a:noFill/>
          <a:ln w="9525">
            <a:noFill/>
            <a:round/>
            <a:headEnd/>
            <a:tailEnd/>
          </a:ln>
        </p:spPr>
      </p:pic>
      <p:sp>
        <p:nvSpPr>
          <p:cNvPr id="73" name="AutoShape 87"/>
          <p:cNvSpPr>
            <a:spLocks noChangeArrowheads="1"/>
          </p:cNvSpPr>
          <p:nvPr/>
        </p:nvSpPr>
        <p:spPr bwMode="auto">
          <a:xfrm>
            <a:off x="4965048" y="2112949"/>
            <a:ext cx="592145" cy="601671"/>
          </a:xfrm>
          <a:prstGeom prst="flowChartSummingJunction">
            <a:avLst/>
          </a:prstGeom>
          <a:noFill/>
          <a:ln w="28575" cap="flat" algn="ctr">
            <a:solidFill>
              <a:srgbClr val="000066"/>
            </a:solidFill>
            <a:prstDash val="solid"/>
            <a:round/>
            <a:headEnd type="none" w="med" len="med"/>
            <a:tailEnd type="none" w="med" len="med"/>
          </a:ln>
        </p:spPr>
        <p:txBody>
          <a:bodyPr wrap="none" anchor="ctr"/>
          <a:lstStyle/>
          <a:p>
            <a:pPr eaLnBrk="0" hangingPunct="0"/>
            <a:endParaRPr lang="en-US"/>
          </a:p>
        </p:txBody>
      </p:sp>
      <p:sp>
        <p:nvSpPr>
          <p:cNvPr id="91" name="Text Box 122"/>
          <p:cNvSpPr>
            <a:spLocks noChangeArrowheads="1"/>
          </p:cNvSpPr>
          <p:nvPr/>
        </p:nvSpPr>
        <p:spPr bwMode="auto">
          <a:xfrm>
            <a:off x="4862590" y="4337049"/>
            <a:ext cx="359601" cy="461962"/>
          </a:xfrm>
          <a:prstGeom prst="rect">
            <a:avLst/>
          </a:prstGeom>
          <a:noFill/>
          <a:ln w="9525" cap="flat" algn="ctr">
            <a:noFill/>
            <a:prstDash val="solid"/>
            <a:miter lim="1000000"/>
            <a:headEnd type="none" w="med" len="med"/>
            <a:tailEnd type="none" w="med" len="med"/>
          </a:ln>
          <a:effectLst/>
        </p:spPr>
        <p:txBody>
          <a:bodyPr wrap="none"/>
          <a:lstStyle/>
          <a:p>
            <a:pPr algn="ctr">
              <a:spcBef>
                <a:spcPct val="0"/>
              </a:spcBef>
            </a:pPr>
            <a:r>
              <a:rPr lang="fr-FR" sz="2400" b="1" dirty="0">
                <a:solidFill>
                  <a:srgbClr val="800000"/>
                </a:solidFill>
                <a:latin typeface="Times New Roman" pitchFamily="18" charset="0"/>
                <a:cs typeface="Times New Roman" pitchFamily="18" charset="0"/>
              </a:rPr>
              <a:t>+</a:t>
            </a:r>
          </a:p>
        </p:txBody>
      </p:sp>
      <p:sp>
        <p:nvSpPr>
          <p:cNvPr id="77" name="Freeform 103"/>
          <p:cNvSpPr>
            <a:spLocks/>
          </p:cNvSpPr>
          <p:nvPr/>
        </p:nvSpPr>
        <p:spPr bwMode="auto">
          <a:xfrm>
            <a:off x="2232779" y="5426322"/>
            <a:ext cx="1263260" cy="195262"/>
          </a:xfrm>
          <a:custGeom>
            <a:avLst/>
            <a:gdLst/>
            <a:ahLst/>
            <a:cxnLst>
              <a:cxn ang="0">
                <a:pos x="1016" y="0"/>
              </a:cxn>
              <a:cxn ang="0">
                <a:pos x="1016" y="62"/>
              </a:cxn>
              <a:cxn ang="0">
                <a:pos x="0" y="62"/>
              </a:cxn>
              <a:cxn ang="0">
                <a:pos x="0" y="185"/>
              </a:cxn>
              <a:cxn ang="0">
                <a:pos x="1016" y="185"/>
              </a:cxn>
              <a:cxn ang="0">
                <a:pos x="1016" y="246"/>
              </a:cxn>
              <a:cxn ang="0">
                <a:pos x="1354" y="123"/>
              </a:cxn>
              <a:cxn ang="0">
                <a:pos x="1016" y="0"/>
              </a:cxn>
            </a:cxnLst>
            <a:rect l="0" t="0" r="r" b="b"/>
            <a:pathLst>
              <a:path w="1354" h="246">
                <a:moveTo>
                  <a:pt x="1016" y="0"/>
                </a:moveTo>
                <a:lnTo>
                  <a:pt x="1016" y="62"/>
                </a:lnTo>
                <a:lnTo>
                  <a:pt x="0" y="62"/>
                </a:lnTo>
                <a:lnTo>
                  <a:pt x="0" y="185"/>
                </a:lnTo>
                <a:lnTo>
                  <a:pt x="1016" y="185"/>
                </a:lnTo>
                <a:lnTo>
                  <a:pt x="1016" y="246"/>
                </a:lnTo>
                <a:lnTo>
                  <a:pt x="1354" y="123"/>
                </a:lnTo>
                <a:lnTo>
                  <a:pt x="1016" y="0"/>
                </a:lnTo>
                <a:close/>
              </a:path>
            </a:pathLst>
          </a:custGeom>
          <a:solidFill>
            <a:srgbClr val="A7C1CB"/>
          </a:solidFill>
          <a:ln w="9525" cap="flat" algn="ctr">
            <a:solidFill>
              <a:srgbClr val="EAE8E2"/>
            </a:solidFill>
            <a:prstDash val="solid"/>
            <a:round/>
            <a:headEnd type="none" w="med" len="med"/>
            <a:tailEnd type="none" w="med" len="med"/>
          </a:ln>
        </p:spPr>
        <p:txBody>
          <a:bodyPr/>
          <a:lstStyle/>
          <a:p>
            <a:pPr eaLnBrk="0" hangingPunct="0"/>
            <a:endParaRPr lang="fr-FR"/>
          </a:p>
        </p:txBody>
      </p:sp>
      <p:sp>
        <p:nvSpPr>
          <p:cNvPr id="78" name="Rectangle 104"/>
          <p:cNvSpPr>
            <a:spLocks noChangeArrowheads="1"/>
          </p:cNvSpPr>
          <p:nvPr/>
        </p:nvSpPr>
        <p:spPr bwMode="auto">
          <a:xfrm>
            <a:off x="2681814" y="5570785"/>
            <a:ext cx="104340" cy="47625"/>
          </a:xfrm>
          <a:prstGeom prst="rect">
            <a:avLst/>
          </a:prstGeom>
          <a:solidFill>
            <a:srgbClr val="A7C1CB"/>
          </a:solidFill>
          <a:ln w="9525" cap="flat" algn="ctr">
            <a:noFill/>
            <a:prstDash val="solid"/>
            <a:miter lim="1000000"/>
            <a:headEnd type="none" w="med" len="med"/>
            <a:tailEnd type="none" w="med" len="med"/>
          </a:ln>
          <a:effectLst/>
        </p:spPr>
        <p:txBody>
          <a:bodyPr/>
          <a:lstStyle/>
          <a:p>
            <a:pPr eaLnBrk="0" hangingPunct="0"/>
            <a:endParaRPr lang="en-US"/>
          </a:p>
        </p:txBody>
      </p:sp>
      <p:sp>
        <p:nvSpPr>
          <p:cNvPr id="79" name="Rectangle 105"/>
          <p:cNvSpPr>
            <a:spLocks noChangeArrowheads="1"/>
          </p:cNvSpPr>
          <p:nvPr/>
        </p:nvSpPr>
        <p:spPr bwMode="auto">
          <a:xfrm>
            <a:off x="2594243" y="5138985"/>
            <a:ext cx="294388" cy="295275"/>
          </a:xfrm>
          <a:prstGeom prst="rect">
            <a:avLst/>
          </a:prstGeom>
          <a:noFill/>
          <a:ln w="9525" cap="flat" algn="ctr">
            <a:noFill/>
            <a:prstDash val="solid"/>
            <a:miter lim="1000000"/>
            <a:headEnd type="none" w="med" len="med"/>
            <a:tailEnd type="none" w="med" len="med"/>
          </a:ln>
          <a:effectLst/>
        </p:spPr>
        <p:txBody>
          <a:bodyPr/>
          <a:lstStyle/>
          <a:p>
            <a:pPr eaLnBrk="0" hangingPunct="0"/>
            <a:endParaRPr lang="en-US"/>
          </a:p>
        </p:txBody>
      </p:sp>
      <p:sp>
        <p:nvSpPr>
          <p:cNvPr id="80" name="Rectangle 106"/>
          <p:cNvSpPr>
            <a:spLocks noChangeArrowheads="1"/>
          </p:cNvSpPr>
          <p:nvPr/>
        </p:nvSpPr>
        <p:spPr bwMode="auto">
          <a:xfrm>
            <a:off x="2720941" y="5183435"/>
            <a:ext cx="85708" cy="230187"/>
          </a:xfrm>
          <a:prstGeom prst="rect">
            <a:avLst/>
          </a:prstGeom>
          <a:noFill/>
          <a:ln w="9525" cap="flat" algn="ctr">
            <a:noFill/>
            <a:prstDash val="solid"/>
            <a:miter lim="1000000"/>
            <a:headEnd type="none" w="med" len="med"/>
            <a:tailEnd type="none" w="med" len="med"/>
          </a:ln>
          <a:effectLst/>
        </p:spPr>
        <p:txBody>
          <a:bodyPr wrap="none" lIns="0" tIns="0" rIns="0" bIns="0"/>
          <a:lstStyle/>
          <a:p>
            <a:pPr algn="ctr">
              <a:spcBef>
                <a:spcPct val="0"/>
              </a:spcBef>
            </a:pPr>
            <a:r>
              <a:rPr lang="fr-FR" sz="1500" i="1">
                <a:solidFill>
                  <a:srgbClr val="000000"/>
                </a:solidFill>
              </a:rPr>
              <a:t>y</a:t>
            </a:r>
            <a:endParaRPr lang="fr-FR" sz="2400" b="1">
              <a:solidFill>
                <a:schemeClr val="tx1"/>
              </a:solidFill>
            </a:endParaRPr>
          </a:p>
        </p:txBody>
      </p:sp>
      <p:sp>
        <p:nvSpPr>
          <p:cNvPr id="84" name="Rectangle 113"/>
          <p:cNvSpPr>
            <a:spLocks noChangeArrowheads="1"/>
          </p:cNvSpPr>
          <p:nvPr/>
        </p:nvSpPr>
        <p:spPr bwMode="auto">
          <a:xfrm>
            <a:off x="2594243" y="5138985"/>
            <a:ext cx="294388" cy="295275"/>
          </a:xfrm>
          <a:prstGeom prst="rect">
            <a:avLst/>
          </a:prstGeom>
          <a:noFill/>
          <a:ln w="9525" cap="flat" algn="ctr">
            <a:noFill/>
            <a:prstDash val="solid"/>
            <a:miter lim="1000000"/>
            <a:headEnd type="none" w="med" len="med"/>
            <a:tailEnd type="none" w="med" len="med"/>
          </a:ln>
          <a:effectLst/>
        </p:spPr>
        <p:txBody>
          <a:bodyPr/>
          <a:lstStyle/>
          <a:p>
            <a:pPr eaLnBrk="0" hangingPunct="0"/>
            <a:endParaRPr lang="en-US"/>
          </a:p>
        </p:txBody>
      </p:sp>
      <p:sp>
        <p:nvSpPr>
          <p:cNvPr id="94" name="Line 125"/>
          <p:cNvSpPr>
            <a:spLocks noChangeShapeType="1"/>
          </p:cNvSpPr>
          <p:nvPr/>
        </p:nvSpPr>
        <p:spPr bwMode="auto">
          <a:xfrm rot="16200000">
            <a:off x="5143505" y="5372347"/>
            <a:ext cx="304800" cy="0"/>
          </a:xfrm>
          <a:prstGeom prst="line">
            <a:avLst/>
          </a:prstGeom>
          <a:noFill/>
          <a:ln w="38100" cap="flat" algn="ctr">
            <a:solidFill>
              <a:srgbClr val="000066"/>
            </a:solidFill>
            <a:prstDash val="solid"/>
            <a:round/>
            <a:headEnd type="none" w="med" len="med"/>
            <a:tailEnd type="triangle" w="sm" len="sm"/>
          </a:ln>
        </p:spPr>
        <p:txBody>
          <a:bodyPr wrap="none" anchor="ctr"/>
          <a:lstStyle/>
          <a:p>
            <a:pPr eaLnBrk="0" hangingPunct="0"/>
            <a:endParaRPr lang="fr-FR"/>
          </a:p>
        </p:txBody>
      </p:sp>
      <p:sp>
        <p:nvSpPr>
          <p:cNvPr id="68" name="Line 130"/>
          <p:cNvSpPr>
            <a:spLocks noChangeShapeType="1"/>
          </p:cNvSpPr>
          <p:nvPr/>
        </p:nvSpPr>
        <p:spPr bwMode="auto">
          <a:xfrm rot="10800000">
            <a:off x="2473830" y="2485316"/>
            <a:ext cx="2056990" cy="0"/>
          </a:xfrm>
          <a:prstGeom prst="line">
            <a:avLst/>
          </a:prstGeom>
          <a:noFill/>
          <a:ln w="38100" cap="flat" algn="ctr">
            <a:solidFill>
              <a:srgbClr val="000066"/>
            </a:solidFill>
            <a:prstDash val="solid"/>
            <a:round/>
            <a:headEnd type="none" w="med" len="med"/>
            <a:tailEnd type="none" w="sm" len="sm"/>
          </a:ln>
        </p:spPr>
        <p:txBody>
          <a:bodyPr wrap="none" anchor="ctr"/>
          <a:lstStyle/>
          <a:p>
            <a:pPr eaLnBrk="0" hangingPunct="0"/>
            <a:endParaRPr lang="fr-FR"/>
          </a:p>
        </p:txBody>
      </p:sp>
      <p:grpSp>
        <p:nvGrpSpPr>
          <p:cNvPr id="38" name="Groupe 37">
            <a:extLst>
              <a:ext uri="{FF2B5EF4-FFF2-40B4-BE49-F238E27FC236}">
                <a16:creationId xmlns:a16="http://schemas.microsoft.com/office/drawing/2014/main" id="{2E066B24-805E-406A-898A-2822181F3E35}"/>
              </a:ext>
            </a:extLst>
          </p:cNvPr>
          <p:cNvGrpSpPr/>
          <p:nvPr/>
        </p:nvGrpSpPr>
        <p:grpSpPr>
          <a:xfrm>
            <a:off x="1475656" y="3735165"/>
            <a:ext cx="5477853" cy="2070099"/>
            <a:chOff x="1403648" y="3861048"/>
            <a:chExt cx="5477853" cy="2070099"/>
          </a:xfrm>
        </p:grpSpPr>
        <p:grpSp>
          <p:nvGrpSpPr>
            <p:cNvPr id="37" name="Groupe 36">
              <a:extLst>
                <a:ext uri="{FF2B5EF4-FFF2-40B4-BE49-F238E27FC236}">
                  <a16:creationId xmlns:a16="http://schemas.microsoft.com/office/drawing/2014/main" id="{35537585-85DC-4D95-A950-252FDB8DAAF5}"/>
                </a:ext>
              </a:extLst>
            </p:cNvPr>
            <p:cNvGrpSpPr/>
            <p:nvPr/>
          </p:nvGrpSpPr>
          <p:grpSpPr>
            <a:xfrm>
              <a:off x="1403648" y="3861048"/>
              <a:ext cx="5477853" cy="2070099"/>
              <a:chOff x="1403648" y="3861048"/>
              <a:chExt cx="5477853" cy="2070099"/>
            </a:xfrm>
          </p:grpSpPr>
          <p:sp>
            <p:nvSpPr>
              <p:cNvPr id="108" name="Rectangle 110"/>
              <p:cNvSpPr>
                <a:spLocks noChangeArrowheads="1"/>
              </p:cNvSpPr>
              <p:nvPr/>
            </p:nvSpPr>
            <p:spPr bwMode="auto">
              <a:xfrm>
                <a:off x="1472587" y="3861048"/>
                <a:ext cx="5408914" cy="2070099"/>
              </a:xfrm>
              <a:prstGeom prst="rect">
                <a:avLst/>
              </a:prstGeom>
              <a:solidFill>
                <a:srgbClr val="FFFFFF"/>
              </a:solidFill>
              <a:ln w="9525" cap="flat" algn="ctr">
                <a:noFill/>
                <a:prstDash val="solid"/>
                <a:miter lim="1000000"/>
                <a:headEnd type="none" w="med" len="med"/>
                <a:tailEnd type="none" w="med" len="med"/>
              </a:ln>
              <a:effectLst/>
            </p:spPr>
            <p:txBody>
              <a:bodyPr/>
              <a:lstStyle/>
              <a:p>
                <a:pPr eaLnBrk="0" hangingPunct="0"/>
                <a:endParaRPr lang="en-US"/>
              </a:p>
            </p:txBody>
          </p:sp>
          <p:sp>
            <p:nvSpPr>
              <p:cNvPr id="82" name="Rectangle 111"/>
              <p:cNvSpPr>
                <a:spLocks noChangeArrowheads="1"/>
              </p:cNvSpPr>
              <p:nvPr/>
            </p:nvSpPr>
            <p:spPr bwMode="auto">
              <a:xfrm>
                <a:off x="2937074" y="5286622"/>
                <a:ext cx="1531563" cy="514350"/>
              </a:xfrm>
              <a:prstGeom prst="rect">
                <a:avLst/>
              </a:prstGeom>
              <a:solidFill>
                <a:srgbClr val="FFFF00"/>
              </a:solidFill>
              <a:ln w="9525" cap="flat" algn="ctr">
                <a:solidFill>
                  <a:srgbClr val="000066"/>
                </a:solidFill>
                <a:prstDash val="solid"/>
                <a:miter lim="800000"/>
                <a:headEnd type="none" w="med" len="med"/>
                <a:tailEnd type="none" w="med" len="med"/>
              </a:ln>
            </p:spPr>
            <p:txBody>
              <a:bodyPr lIns="72000" tIns="72000" rIns="72000" bIns="72000"/>
              <a:lstStyle/>
              <a:p>
                <a:pPr algn="ctr">
                  <a:spcBef>
                    <a:spcPct val="0"/>
                  </a:spcBef>
                </a:pPr>
                <a:r>
                  <a:rPr lang="fr-FR" b="1" dirty="0">
                    <a:latin typeface="Times New Roman" pitchFamily="18" charset="0"/>
                    <a:cs typeface="Times New Roman" pitchFamily="18" charset="0"/>
                  </a:rPr>
                  <a:t>Observateur</a:t>
                </a:r>
                <a:endParaRPr lang="fr-FR" sz="2400" b="1" dirty="0">
                  <a:latin typeface="Times New Roman" pitchFamily="18" charset="0"/>
                  <a:cs typeface="Times New Roman" pitchFamily="18" charset="0"/>
                </a:endParaRPr>
              </a:p>
            </p:txBody>
          </p:sp>
          <p:sp>
            <p:nvSpPr>
              <p:cNvPr id="83" name="Rectangle 112"/>
              <p:cNvSpPr>
                <a:spLocks noChangeArrowheads="1"/>
              </p:cNvSpPr>
              <p:nvPr/>
            </p:nvSpPr>
            <p:spPr bwMode="auto">
              <a:xfrm>
                <a:off x="1403648" y="4167435"/>
                <a:ext cx="428540" cy="428625"/>
              </a:xfrm>
              <a:prstGeom prst="rect">
                <a:avLst/>
              </a:prstGeom>
              <a:noFill/>
              <a:ln w="9525" cap="flat" algn="ctr">
                <a:noFill/>
                <a:prstDash val="solid"/>
                <a:miter lim="1000000"/>
                <a:headEnd type="none" w="med" len="med"/>
                <a:tailEnd type="none" w="med" len="med"/>
              </a:ln>
              <a:effectLst/>
            </p:spPr>
            <p:txBody>
              <a:bodyPr wrap="none" lIns="0" tIns="0" rIns="0" bIns="0"/>
              <a:lstStyle/>
              <a:p>
                <a:pPr algn="ctr">
                  <a:spcBef>
                    <a:spcPct val="0"/>
                  </a:spcBef>
                </a:pPr>
                <a:r>
                  <a:rPr lang="fr-FR" sz="1500" b="1" i="1" dirty="0">
                    <a:solidFill>
                      <a:srgbClr val="000000"/>
                    </a:solidFill>
                    <a:latin typeface="Times New Roman" pitchFamily="18" charset="0"/>
                    <a:cs typeface="Times New Roman" pitchFamily="18" charset="0"/>
                  </a:rPr>
                  <a:t>U</a:t>
                </a:r>
                <a:endParaRPr lang="fr-FR" sz="2400" b="1" dirty="0">
                  <a:solidFill>
                    <a:schemeClr val="tx1"/>
                  </a:solidFill>
                  <a:latin typeface="Times New Roman" pitchFamily="18" charset="0"/>
                  <a:cs typeface="Times New Roman" pitchFamily="18" charset="0"/>
                </a:endParaRPr>
              </a:p>
            </p:txBody>
          </p:sp>
          <p:sp>
            <p:nvSpPr>
              <p:cNvPr id="85" name="Rectangle 114"/>
              <p:cNvSpPr>
                <a:spLocks noChangeArrowheads="1"/>
              </p:cNvSpPr>
              <p:nvPr/>
            </p:nvSpPr>
            <p:spPr bwMode="auto">
              <a:xfrm>
                <a:off x="4548755" y="3935660"/>
                <a:ext cx="286935" cy="274637"/>
              </a:xfrm>
              <a:prstGeom prst="rect">
                <a:avLst/>
              </a:prstGeom>
              <a:noFill/>
              <a:ln w="9525" cap="flat" algn="ctr">
                <a:noFill/>
                <a:prstDash val="solid"/>
                <a:miter lim="1000000"/>
                <a:headEnd type="none" w="med" len="med"/>
                <a:tailEnd type="none" w="med" len="med"/>
              </a:ln>
              <a:effectLst/>
            </p:spPr>
            <p:txBody>
              <a:bodyPr lIns="0" tIns="0" rIns="0" bIns="0"/>
              <a:lstStyle/>
              <a:p>
                <a:pPr algn="ctr">
                  <a:spcBef>
                    <a:spcPct val="0"/>
                  </a:spcBef>
                </a:pPr>
                <a:r>
                  <a:rPr lang="fr-FR" i="1" dirty="0">
                    <a:solidFill>
                      <a:srgbClr val="000000"/>
                    </a:solidFill>
                    <a:latin typeface="Times New Roman" pitchFamily="18" charset="0"/>
                    <a:cs typeface="Times New Roman" pitchFamily="18" charset="0"/>
                  </a:rPr>
                  <a:t>y</a:t>
                </a:r>
                <a:endParaRPr lang="fr-FR" b="1" dirty="0">
                  <a:solidFill>
                    <a:schemeClr val="tx1"/>
                  </a:solidFill>
                  <a:latin typeface="Times New Roman" pitchFamily="18" charset="0"/>
                  <a:cs typeface="Times New Roman" pitchFamily="18" charset="0"/>
                </a:endParaRPr>
              </a:p>
            </p:txBody>
          </p:sp>
          <p:grpSp>
            <p:nvGrpSpPr>
              <p:cNvPr id="10" name="Group 526"/>
              <p:cNvGrpSpPr>
                <a:grpSpLocks/>
              </p:cNvGrpSpPr>
              <p:nvPr/>
            </p:nvGrpSpPr>
            <p:grpSpPr bwMode="auto">
              <a:xfrm>
                <a:off x="2890494" y="4002335"/>
                <a:ext cx="1276302" cy="687387"/>
                <a:chOff x="1544" y="1816"/>
                <a:chExt cx="673" cy="379"/>
              </a:xfrm>
            </p:grpSpPr>
            <p:pic>
              <p:nvPicPr>
                <p:cNvPr id="104" name="Picture 116"/>
                <p:cNvPicPr preferRelativeResize="0">
                  <a:picLocks noChangeAspect="1" noChangeArrowheads="1"/>
                </p:cNvPicPr>
                <p:nvPr/>
              </p:nvPicPr>
              <p:blipFill>
                <a:blip r:embed="rId3"/>
                <a:srcRect/>
                <a:stretch>
                  <a:fillRect/>
                </a:stretch>
              </p:blipFill>
              <p:spPr bwMode="auto">
                <a:xfrm>
                  <a:off x="1545" y="1818"/>
                  <a:ext cx="670" cy="374"/>
                </a:xfrm>
                <a:prstGeom prst="rect">
                  <a:avLst/>
                </a:prstGeom>
                <a:noFill/>
                <a:ln w="9525" cap="flat" algn="ctr">
                  <a:noFill/>
                  <a:prstDash val="solid"/>
                  <a:miter lim="1000000"/>
                  <a:headEnd type="none" w="med" len="med"/>
                  <a:tailEnd type="none" w="med" len="med"/>
                </a:ln>
                <a:effectLst/>
              </p:spPr>
            </p:pic>
            <p:sp>
              <p:nvSpPr>
                <p:cNvPr id="105" name="Rectangle 117"/>
                <p:cNvSpPr>
                  <a:spLocks noChangeArrowheads="1"/>
                </p:cNvSpPr>
                <p:nvPr/>
              </p:nvSpPr>
              <p:spPr bwMode="auto">
                <a:xfrm>
                  <a:off x="1544" y="1816"/>
                  <a:ext cx="673" cy="379"/>
                </a:xfrm>
                <a:prstGeom prst="rect">
                  <a:avLst/>
                </a:prstGeom>
                <a:noFill/>
                <a:ln w="9525" cap="flat" algn="ctr">
                  <a:solidFill>
                    <a:srgbClr val="EAE8E2"/>
                  </a:solidFill>
                  <a:prstDash val="solid"/>
                  <a:miter lim="800000"/>
                  <a:headEnd type="none" w="med" len="med"/>
                  <a:tailEnd type="none" w="med" len="med"/>
                </a:ln>
              </p:spPr>
              <p:txBody>
                <a:bodyPr/>
                <a:lstStyle/>
                <a:p>
                  <a:pPr eaLnBrk="0" hangingPunct="0"/>
                  <a:endParaRPr lang="en-US"/>
                </a:p>
              </p:txBody>
            </p:sp>
          </p:grpSp>
          <p:sp>
            <p:nvSpPr>
              <p:cNvPr id="87" name="Rectangle 118"/>
              <p:cNvSpPr>
                <a:spLocks noChangeArrowheads="1"/>
              </p:cNvSpPr>
              <p:nvPr/>
            </p:nvSpPr>
            <p:spPr bwMode="auto">
              <a:xfrm>
                <a:off x="5841827" y="4450010"/>
                <a:ext cx="726654" cy="307975"/>
              </a:xfrm>
              <a:prstGeom prst="rect">
                <a:avLst/>
              </a:prstGeom>
              <a:noFill/>
              <a:ln w="9525" cap="flat" algn="ctr">
                <a:noFill/>
                <a:prstDash val="solid"/>
                <a:miter lim="1000000"/>
                <a:headEnd type="none" w="med" len="med"/>
                <a:tailEnd type="none" w="med" len="med"/>
              </a:ln>
              <a:effectLst/>
            </p:spPr>
            <p:txBody>
              <a:bodyPr wrap="none" lIns="0" tIns="0" rIns="0" bIns="0"/>
              <a:lstStyle/>
              <a:p>
                <a:pPr algn="ctr">
                  <a:spcBef>
                    <a:spcPct val="0"/>
                  </a:spcBef>
                </a:pPr>
                <a:r>
                  <a:rPr lang="fr-FR" sz="2000" b="1" i="1" dirty="0">
                    <a:solidFill>
                      <a:srgbClr val="000000"/>
                    </a:solidFill>
                    <a:latin typeface="Times New Roman" pitchFamily="16" charset="0"/>
                  </a:rPr>
                  <a:t>Résidu</a:t>
                </a:r>
              </a:p>
            </p:txBody>
          </p:sp>
          <p:sp>
            <p:nvSpPr>
              <p:cNvPr id="88" name="Line 119"/>
              <p:cNvSpPr>
                <a:spLocks noChangeShapeType="1"/>
              </p:cNvSpPr>
              <p:nvPr/>
            </p:nvSpPr>
            <p:spPr bwMode="auto">
              <a:xfrm>
                <a:off x="4138848" y="4281735"/>
                <a:ext cx="1173826" cy="0"/>
              </a:xfrm>
              <a:prstGeom prst="line">
                <a:avLst/>
              </a:prstGeom>
              <a:noFill/>
              <a:ln w="38100" cap="flat" algn="ctr">
                <a:solidFill>
                  <a:srgbClr val="000066"/>
                </a:solidFill>
                <a:prstDash val="solid"/>
                <a:round/>
                <a:headEnd type="none" w="med" len="med"/>
                <a:tailEnd type="none" w="sm" len="sm"/>
              </a:ln>
            </p:spPr>
            <p:txBody>
              <a:bodyPr wrap="none" anchor="ctr"/>
              <a:lstStyle/>
              <a:p>
                <a:pPr eaLnBrk="0" hangingPunct="0"/>
                <a:endParaRPr lang="fr-FR"/>
              </a:p>
            </p:txBody>
          </p:sp>
          <p:sp>
            <p:nvSpPr>
              <p:cNvPr id="89" name="Line 120"/>
              <p:cNvSpPr>
                <a:spLocks noChangeShapeType="1"/>
              </p:cNvSpPr>
              <p:nvPr/>
            </p:nvSpPr>
            <p:spPr bwMode="auto">
              <a:xfrm>
                <a:off x="2193651" y="5624760"/>
                <a:ext cx="771371" cy="0"/>
              </a:xfrm>
              <a:prstGeom prst="line">
                <a:avLst/>
              </a:prstGeom>
              <a:noFill/>
              <a:ln w="38100" cap="flat" algn="ctr">
                <a:solidFill>
                  <a:srgbClr val="000066"/>
                </a:solidFill>
                <a:prstDash val="solid"/>
                <a:round/>
                <a:headEnd type="none" w="med" len="med"/>
                <a:tailEnd type="triangle" w="sm" len="sm"/>
              </a:ln>
            </p:spPr>
            <p:txBody>
              <a:bodyPr wrap="none" anchor="ctr"/>
              <a:lstStyle/>
              <a:p>
                <a:pPr eaLnBrk="0" hangingPunct="0"/>
                <a:endParaRPr lang="fr-FR"/>
              </a:p>
            </p:txBody>
          </p:sp>
          <p:sp>
            <p:nvSpPr>
              <p:cNvPr id="90" name="AutoShape 121"/>
              <p:cNvSpPr>
                <a:spLocks noChangeArrowheads="1"/>
              </p:cNvSpPr>
              <p:nvPr/>
            </p:nvSpPr>
            <p:spPr bwMode="auto">
              <a:xfrm>
                <a:off x="4932578" y="4605585"/>
                <a:ext cx="715475" cy="609600"/>
              </a:xfrm>
              <a:prstGeom prst="flowChartSummingJunction">
                <a:avLst/>
              </a:prstGeom>
              <a:solidFill>
                <a:srgbClr val="FFFFCC"/>
              </a:solidFill>
              <a:ln w="28575" cap="flat" algn="ctr">
                <a:solidFill>
                  <a:srgbClr val="000066"/>
                </a:solidFill>
                <a:prstDash val="solid"/>
                <a:round/>
                <a:headEnd type="none" w="med" len="med"/>
                <a:tailEnd type="none" w="med" len="med"/>
              </a:ln>
            </p:spPr>
            <p:txBody>
              <a:bodyPr wrap="none" anchor="ctr"/>
              <a:lstStyle/>
              <a:p>
                <a:pPr eaLnBrk="0" hangingPunct="0"/>
                <a:endParaRPr lang="en-US"/>
              </a:p>
            </p:txBody>
          </p:sp>
          <p:sp>
            <p:nvSpPr>
              <p:cNvPr id="92" name="Text Box 123"/>
              <p:cNvSpPr>
                <a:spLocks noChangeArrowheads="1"/>
              </p:cNvSpPr>
              <p:nvPr/>
            </p:nvSpPr>
            <p:spPr bwMode="auto">
              <a:xfrm>
                <a:off x="5102130" y="4808785"/>
                <a:ext cx="286935" cy="461962"/>
              </a:xfrm>
              <a:prstGeom prst="rect">
                <a:avLst/>
              </a:prstGeom>
              <a:noFill/>
              <a:ln w="9525" cap="flat" algn="ctr">
                <a:noFill/>
                <a:prstDash val="solid"/>
                <a:miter lim="1000000"/>
                <a:headEnd type="none" w="med" len="med"/>
                <a:tailEnd type="none" w="med" len="med"/>
              </a:ln>
              <a:effectLst/>
            </p:spPr>
            <p:txBody>
              <a:bodyPr wrap="none"/>
              <a:lstStyle/>
              <a:p>
                <a:pPr algn="ctr">
                  <a:spcBef>
                    <a:spcPct val="0"/>
                  </a:spcBef>
                </a:pPr>
                <a:r>
                  <a:rPr lang="fr-FR" sz="2400" b="1" dirty="0">
                    <a:solidFill>
                      <a:srgbClr val="800000"/>
                    </a:solidFill>
                    <a:latin typeface="Times New Roman" pitchFamily="18" charset="0"/>
                    <a:cs typeface="Times New Roman" pitchFamily="18" charset="0"/>
                  </a:rPr>
                  <a:t>-</a:t>
                </a:r>
              </a:p>
            </p:txBody>
          </p:sp>
          <p:sp>
            <p:nvSpPr>
              <p:cNvPr id="93" name="Line 124"/>
              <p:cNvSpPr>
                <a:spLocks noChangeShapeType="1"/>
              </p:cNvSpPr>
              <p:nvPr/>
            </p:nvSpPr>
            <p:spPr bwMode="auto">
              <a:xfrm rot="5400000">
                <a:off x="5133980" y="4438898"/>
                <a:ext cx="323850" cy="0"/>
              </a:xfrm>
              <a:prstGeom prst="line">
                <a:avLst/>
              </a:prstGeom>
              <a:noFill/>
              <a:ln w="38100" cap="flat" algn="ctr">
                <a:solidFill>
                  <a:srgbClr val="000066"/>
                </a:solidFill>
                <a:prstDash val="solid"/>
                <a:round/>
                <a:headEnd type="none" w="med" len="med"/>
                <a:tailEnd type="triangle" w="sm" len="sm"/>
              </a:ln>
            </p:spPr>
            <p:txBody>
              <a:bodyPr wrap="none" anchor="ctr"/>
              <a:lstStyle/>
              <a:p>
                <a:pPr eaLnBrk="0" hangingPunct="0"/>
                <a:endParaRPr lang="fr-FR"/>
              </a:p>
            </p:txBody>
          </p:sp>
          <p:sp>
            <p:nvSpPr>
              <p:cNvPr id="95" name="Line 126"/>
              <p:cNvSpPr>
                <a:spLocks noChangeShapeType="1"/>
              </p:cNvSpPr>
              <p:nvPr/>
            </p:nvSpPr>
            <p:spPr bwMode="auto">
              <a:xfrm>
                <a:off x="4474227" y="5510460"/>
                <a:ext cx="838447" cy="0"/>
              </a:xfrm>
              <a:prstGeom prst="line">
                <a:avLst/>
              </a:prstGeom>
              <a:noFill/>
              <a:ln w="38100" cap="flat" algn="ctr">
                <a:solidFill>
                  <a:srgbClr val="000066"/>
                </a:solidFill>
                <a:prstDash val="solid"/>
                <a:round/>
                <a:headEnd type="none" w="med" len="med"/>
                <a:tailEnd type="none" w="sm" len="sm"/>
              </a:ln>
            </p:spPr>
            <p:txBody>
              <a:bodyPr wrap="none" anchor="ctr"/>
              <a:lstStyle/>
              <a:p>
                <a:pPr eaLnBrk="0" hangingPunct="0"/>
                <a:endParaRPr lang="fr-FR"/>
              </a:p>
            </p:txBody>
          </p:sp>
          <p:sp>
            <p:nvSpPr>
              <p:cNvPr id="96" name="Line 127"/>
              <p:cNvSpPr>
                <a:spLocks noChangeShapeType="1"/>
              </p:cNvSpPr>
              <p:nvPr/>
            </p:nvSpPr>
            <p:spPr bwMode="auto">
              <a:xfrm>
                <a:off x="5664821" y="4915147"/>
                <a:ext cx="760192" cy="0"/>
              </a:xfrm>
              <a:prstGeom prst="line">
                <a:avLst/>
              </a:prstGeom>
              <a:noFill/>
              <a:ln w="38100" cap="flat" algn="ctr">
                <a:solidFill>
                  <a:srgbClr val="000066"/>
                </a:solidFill>
                <a:prstDash val="solid"/>
                <a:round/>
                <a:headEnd type="none" w="med" len="med"/>
                <a:tailEnd type="triangle" w="sm" len="sm"/>
              </a:ln>
            </p:spPr>
            <p:txBody>
              <a:bodyPr wrap="none" anchor="ctr"/>
              <a:lstStyle/>
              <a:p>
                <a:pPr eaLnBrk="0" hangingPunct="0"/>
                <a:endParaRPr lang="fr-FR"/>
              </a:p>
            </p:txBody>
          </p:sp>
          <p:graphicFrame>
            <p:nvGraphicFramePr>
              <p:cNvPr id="97" name="Object 128"/>
              <p:cNvGraphicFramePr>
                <a:graphicFrameLocks noChangeAspect="1"/>
              </p:cNvGraphicFramePr>
              <p:nvPr>
                <p:extLst>
                  <p:ext uri="{D42A27DB-BD31-4B8C-83A1-F6EECF244321}">
                    <p14:modId xmlns:p14="http://schemas.microsoft.com/office/powerpoint/2010/main" val="3819637427"/>
                  </p:ext>
                </p:extLst>
              </p:nvPr>
            </p:nvGraphicFramePr>
            <p:xfrm>
              <a:off x="4571114" y="5205660"/>
              <a:ext cx="231039" cy="295275"/>
            </p:xfrm>
            <a:graphic>
              <a:graphicData uri="http://schemas.openxmlformats.org/presentationml/2006/ole">
                <mc:AlternateContent xmlns:mc="http://schemas.openxmlformats.org/markup-compatibility/2006">
                  <mc:Choice xmlns:v="urn:schemas-microsoft-com:vml" Requires="v">
                    <p:oleObj spid="_x0000_s1049" name="Equation" r:id="rId9" imgW="5689600" imgH="8534400" progId="Equation.3">
                      <p:embed/>
                    </p:oleObj>
                  </mc:Choice>
                  <mc:Fallback>
                    <p:oleObj name="Equation" r:id="rId9" imgW="5689600" imgH="8534400" progId="Equation.3">
                      <p:embed/>
                      <p:pic>
                        <p:nvPicPr>
                          <p:cNvPr id="0" name="Object 12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71114" y="5205660"/>
                            <a:ext cx="231039" cy="295275"/>
                          </a:xfrm>
                          <a:prstGeom prst="rect">
                            <a:avLst/>
                          </a:prstGeom>
                          <a:noFill/>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8" name="Line 129"/>
              <p:cNvSpPr>
                <a:spLocks noChangeShapeType="1"/>
              </p:cNvSpPr>
              <p:nvPr/>
            </p:nvSpPr>
            <p:spPr bwMode="auto">
              <a:xfrm rot="5400000">
                <a:off x="4192813" y="4629398"/>
                <a:ext cx="685800" cy="0"/>
              </a:xfrm>
              <a:prstGeom prst="line">
                <a:avLst/>
              </a:prstGeom>
              <a:noFill/>
              <a:ln w="38100" cap="flat" algn="ctr">
                <a:solidFill>
                  <a:srgbClr val="000066"/>
                </a:solidFill>
                <a:prstDash val="solid"/>
                <a:round/>
                <a:headEnd type="none" w="med" len="med"/>
                <a:tailEnd type="none" w="sm" len="sm"/>
              </a:ln>
            </p:spPr>
            <p:txBody>
              <a:bodyPr wrap="none" anchor="ctr"/>
              <a:lstStyle/>
              <a:p>
                <a:pPr eaLnBrk="0" hangingPunct="0"/>
                <a:endParaRPr lang="fr-FR"/>
              </a:p>
            </p:txBody>
          </p:sp>
          <p:sp>
            <p:nvSpPr>
              <p:cNvPr id="99" name="Line 130"/>
              <p:cNvSpPr>
                <a:spLocks noChangeShapeType="1"/>
              </p:cNvSpPr>
              <p:nvPr/>
            </p:nvSpPr>
            <p:spPr bwMode="auto">
              <a:xfrm rot="10800000">
                <a:off x="2501082" y="4972297"/>
                <a:ext cx="2056990" cy="0"/>
              </a:xfrm>
              <a:prstGeom prst="line">
                <a:avLst/>
              </a:prstGeom>
              <a:noFill/>
              <a:ln w="38100" cap="flat" algn="ctr">
                <a:solidFill>
                  <a:srgbClr val="000066"/>
                </a:solidFill>
                <a:prstDash val="solid"/>
                <a:round/>
                <a:headEnd type="none" w="med" len="med"/>
                <a:tailEnd type="none" w="sm" len="sm"/>
              </a:ln>
            </p:spPr>
            <p:txBody>
              <a:bodyPr wrap="none" anchor="ctr"/>
              <a:lstStyle/>
              <a:p>
                <a:pPr eaLnBrk="0" hangingPunct="0"/>
                <a:endParaRPr lang="fr-FR"/>
              </a:p>
            </p:txBody>
          </p:sp>
          <p:sp>
            <p:nvSpPr>
              <p:cNvPr id="100" name="Line 131"/>
              <p:cNvSpPr>
                <a:spLocks noChangeShapeType="1"/>
              </p:cNvSpPr>
              <p:nvPr/>
            </p:nvSpPr>
            <p:spPr bwMode="auto">
              <a:xfrm>
                <a:off x="2495492" y="5396160"/>
                <a:ext cx="469530" cy="0"/>
              </a:xfrm>
              <a:prstGeom prst="line">
                <a:avLst/>
              </a:prstGeom>
              <a:noFill/>
              <a:ln w="38100" cap="flat" algn="ctr">
                <a:solidFill>
                  <a:srgbClr val="000066"/>
                </a:solidFill>
                <a:prstDash val="solid"/>
                <a:round/>
                <a:headEnd type="none" w="med" len="med"/>
                <a:tailEnd type="triangle" w="sm" len="sm"/>
              </a:ln>
            </p:spPr>
            <p:txBody>
              <a:bodyPr wrap="none" anchor="ctr"/>
              <a:lstStyle/>
              <a:p>
                <a:pPr eaLnBrk="0" hangingPunct="0"/>
                <a:endParaRPr lang="fr-FR"/>
              </a:p>
            </p:txBody>
          </p:sp>
          <p:sp>
            <p:nvSpPr>
              <p:cNvPr id="101" name="Line 132"/>
              <p:cNvSpPr>
                <a:spLocks noChangeShapeType="1"/>
              </p:cNvSpPr>
              <p:nvPr/>
            </p:nvSpPr>
            <p:spPr bwMode="auto">
              <a:xfrm rot="5400000">
                <a:off x="2282007" y="5181847"/>
                <a:ext cx="438150" cy="0"/>
              </a:xfrm>
              <a:prstGeom prst="line">
                <a:avLst/>
              </a:prstGeom>
              <a:noFill/>
              <a:ln w="38100" cap="flat" algn="ctr">
                <a:solidFill>
                  <a:srgbClr val="000066"/>
                </a:solidFill>
                <a:prstDash val="solid"/>
                <a:round/>
                <a:headEnd type="none" w="med" len="med"/>
                <a:tailEnd type="none" w="sm" len="sm"/>
              </a:ln>
            </p:spPr>
            <p:txBody>
              <a:bodyPr wrap="none" anchor="ctr"/>
              <a:lstStyle/>
              <a:p>
                <a:pPr eaLnBrk="0" hangingPunct="0"/>
                <a:endParaRPr lang="fr-FR"/>
              </a:p>
            </p:txBody>
          </p:sp>
          <p:sp>
            <p:nvSpPr>
              <p:cNvPr id="102" name="Line 133"/>
              <p:cNvSpPr>
                <a:spLocks noChangeShapeType="1"/>
              </p:cNvSpPr>
              <p:nvPr/>
            </p:nvSpPr>
            <p:spPr bwMode="auto">
              <a:xfrm>
                <a:off x="1802376" y="4310310"/>
                <a:ext cx="1062033" cy="0"/>
              </a:xfrm>
              <a:prstGeom prst="line">
                <a:avLst/>
              </a:prstGeom>
              <a:noFill/>
              <a:ln w="38100" cap="flat" algn="ctr">
                <a:solidFill>
                  <a:srgbClr val="000066"/>
                </a:solidFill>
                <a:prstDash val="solid"/>
                <a:round/>
                <a:headEnd type="none" w="med" len="med"/>
                <a:tailEnd type="triangle" w="sm" len="sm"/>
              </a:ln>
            </p:spPr>
            <p:txBody>
              <a:bodyPr wrap="none" anchor="ctr"/>
              <a:lstStyle/>
              <a:p>
                <a:pPr eaLnBrk="0" hangingPunct="0"/>
                <a:endParaRPr lang="fr-FR"/>
              </a:p>
            </p:txBody>
          </p:sp>
          <p:sp>
            <p:nvSpPr>
              <p:cNvPr id="103" name="Line 134"/>
              <p:cNvSpPr>
                <a:spLocks noChangeShapeType="1"/>
              </p:cNvSpPr>
              <p:nvPr/>
            </p:nvSpPr>
            <p:spPr bwMode="auto">
              <a:xfrm rot="5400000">
                <a:off x="1557958" y="4977060"/>
                <a:ext cx="1304924" cy="0"/>
              </a:xfrm>
              <a:prstGeom prst="line">
                <a:avLst/>
              </a:prstGeom>
              <a:noFill/>
              <a:ln w="38100" cap="flat" algn="ctr">
                <a:solidFill>
                  <a:srgbClr val="000066"/>
                </a:solidFill>
                <a:prstDash val="solid"/>
                <a:round/>
                <a:headEnd type="none" w="med" len="med"/>
                <a:tailEnd type="none" w="sm" len="sm"/>
              </a:ln>
            </p:spPr>
            <p:txBody>
              <a:bodyPr wrap="none" anchor="ctr"/>
              <a:lstStyle/>
              <a:p>
                <a:pPr eaLnBrk="0" hangingPunct="0"/>
                <a:endParaRPr lang="fr-FR"/>
              </a:p>
            </p:txBody>
          </p:sp>
          <p:sp>
            <p:nvSpPr>
              <p:cNvPr id="75" name="Rectangle 21">
                <a:extLst>
                  <a:ext uri="{FF2B5EF4-FFF2-40B4-BE49-F238E27FC236}">
                    <a16:creationId xmlns:a16="http://schemas.microsoft.com/office/drawing/2014/main" id="{DC755FF1-96A7-46DD-A712-AC89266198F4}"/>
                  </a:ext>
                </a:extLst>
              </p:cNvPr>
              <p:cNvSpPr>
                <a:spLocks noChangeArrowheads="1"/>
              </p:cNvSpPr>
              <p:nvPr/>
            </p:nvSpPr>
            <p:spPr bwMode="auto">
              <a:xfrm>
                <a:off x="5122168" y="4506141"/>
                <a:ext cx="336293" cy="468414"/>
              </a:xfrm>
              <a:prstGeom prst="rect">
                <a:avLst/>
              </a:prstGeom>
              <a:noFill/>
              <a:ln w="9525">
                <a:noFill/>
                <a:round/>
                <a:headEnd/>
                <a:tailEnd/>
              </a:ln>
            </p:spPr>
            <p:txBody>
              <a:bodyPr wrap="square" lIns="90000" tIns="45000" rIns="90000" bIns="45000">
                <a:spAutoFit/>
              </a:bodyPr>
              <a:lstStyle/>
              <a:p>
                <a:pPr algn="ctr" hangingPunct="1">
                  <a:lnSpc>
                    <a:spcPct val="100000"/>
                  </a:lnSpc>
                </a:pPr>
                <a:r>
                  <a:rPr lang="en-US" sz="2400" b="1" dirty="0">
                    <a:solidFill>
                      <a:srgbClr val="800000"/>
                    </a:solidFill>
                    <a:latin typeface="Times New Roman" pitchFamily="16" charset="0"/>
                  </a:rPr>
                  <a:t>+</a:t>
                </a:r>
              </a:p>
            </p:txBody>
          </p:sp>
        </p:grpSp>
        <p:sp>
          <p:nvSpPr>
            <p:cNvPr id="76" name="Line 23">
              <a:extLst>
                <a:ext uri="{FF2B5EF4-FFF2-40B4-BE49-F238E27FC236}">
                  <a16:creationId xmlns:a16="http://schemas.microsoft.com/office/drawing/2014/main" id="{BA7E2ADD-B6C5-41E4-A088-6831F56CBBC1}"/>
                </a:ext>
              </a:extLst>
            </p:cNvPr>
            <p:cNvSpPr>
              <a:spLocks noChangeShapeType="1"/>
            </p:cNvSpPr>
            <p:nvPr/>
          </p:nvSpPr>
          <p:spPr bwMode="auto">
            <a:xfrm flipV="1">
              <a:off x="5299909" y="5205660"/>
              <a:ext cx="1587" cy="307975"/>
            </a:xfrm>
            <a:prstGeom prst="line">
              <a:avLst/>
            </a:prstGeom>
            <a:noFill/>
            <a:ln w="38160">
              <a:solidFill>
                <a:srgbClr val="000066"/>
              </a:solidFill>
              <a:round/>
              <a:headEnd/>
              <a:tailEnd type="triangle" w="sm" len="sm"/>
            </a:ln>
          </p:spPr>
          <p:txBody>
            <a:bodyPr/>
            <a:lstStyle/>
            <a:p>
              <a:endParaRPr lang="fr-F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wipe(left)">
                                      <p:cBhvr>
                                        <p:cTn id="7"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Espace réservé de la date 35"/>
          <p:cNvSpPr>
            <a:spLocks noGrp="1"/>
          </p:cNvSpPr>
          <p:nvPr>
            <p:ph type="dt" sz="half" idx="10"/>
          </p:nvPr>
        </p:nvSpPr>
        <p:spPr/>
        <p:txBody>
          <a:bodyPr/>
          <a:lstStyle/>
          <a:p>
            <a:fld id="{5F9E049A-0FC9-45EA-99DD-7EF65B2AB007}" type="datetime1">
              <a:rPr lang="fr-FR" smtClean="0"/>
              <a:pPr/>
              <a:t>03/10/2022</a:t>
            </a:fld>
            <a:endParaRPr lang="fr-FR"/>
          </a:p>
        </p:txBody>
      </p:sp>
      <p:sp>
        <p:nvSpPr>
          <p:cNvPr id="38" name="Espace réservé du pied de page 37"/>
          <p:cNvSpPr>
            <a:spLocks noGrp="1"/>
          </p:cNvSpPr>
          <p:nvPr>
            <p:ph type="ftr" sz="quarter" idx="11"/>
          </p:nvPr>
        </p:nvSpPr>
        <p:spPr/>
        <p:txBody>
          <a:bodyPr/>
          <a:lstStyle/>
          <a:p>
            <a:r>
              <a:rPr lang="fr-FR"/>
              <a:t>Chapitre2: méthodes de diagnostic (vue générale)</a:t>
            </a:r>
          </a:p>
        </p:txBody>
      </p:sp>
      <p:sp>
        <p:nvSpPr>
          <p:cNvPr id="2483" name="Rectangle 2"/>
          <p:cNvSpPr>
            <a:spLocks noGrp="1" noChangeArrowheads="1"/>
          </p:cNvSpPr>
          <p:nvPr>
            <p:ph type="title" idx="4294967295"/>
          </p:nvPr>
        </p:nvSpPr>
        <p:spPr>
          <a:xfrm>
            <a:off x="4572000" y="65088"/>
            <a:ext cx="4572000" cy="554037"/>
          </a:xfrm>
          <a:ln/>
        </p:spPr>
        <p:txBody>
          <a:bodyPr>
            <a:noAutofit/>
          </a:bodyPr>
          <a:lstStyle/>
          <a:p>
            <a:pPr defTabSz="762000"/>
            <a:r>
              <a:rPr lang="en-GB" sz="3600" dirty="0"/>
              <a:t>FDI à base de </a:t>
            </a:r>
            <a:r>
              <a:rPr lang="en-GB" sz="3600" dirty="0" err="1"/>
              <a:t>modèle</a:t>
            </a:r>
            <a:endParaRPr lang="fr-FR" sz="3600" dirty="0"/>
          </a:p>
        </p:txBody>
      </p:sp>
      <p:grpSp>
        <p:nvGrpSpPr>
          <p:cNvPr id="2" name="Group 436"/>
          <p:cNvGrpSpPr>
            <a:grpSpLocks/>
          </p:cNvGrpSpPr>
          <p:nvPr/>
        </p:nvGrpSpPr>
        <p:grpSpPr bwMode="auto">
          <a:xfrm>
            <a:off x="266701" y="1635126"/>
            <a:ext cx="2817935" cy="2422526"/>
            <a:chOff x="374" y="1088"/>
            <a:chExt cx="1775" cy="1526"/>
          </a:xfrm>
        </p:grpSpPr>
        <p:sp>
          <p:nvSpPr>
            <p:cNvPr id="2485" name="Rectangle 4"/>
            <p:cNvSpPr>
              <a:spLocks noChangeArrowheads="1"/>
            </p:cNvSpPr>
            <p:nvPr/>
          </p:nvSpPr>
          <p:spPr bwMode="auto">
            <a:xfrm>
              <a:off x="374" y="1088"/>
              <a:ext cx="1775" cy="1526"/>
            </a:xfrm>
            <a:prstGeom prst="rect">
              <a:avLst/>
            </a:prstGeom>
            <a:solidFill>
              <a:srgbClr val="A7C1CB"/>
            </a:solidFill>
            <a:ln w="12700" cap="flat" algn="ctr">
              <a:solidFill>
                <a:srgbClr val="EAE8E2"/>
              </a:solidFill>
              <a:prstDash val="solid"/>
              <a:miter lim="800000"/>
              <a:headEnd type="none" w="sm" len="sm"/>
              <a:tailEnd type="none" w="sm" len="sm"/>
            </a:ln>
          </p:spPr>
          <p:txBody>
            <a:bodyPr wrap="none" anchor="ctr"/>
            <a:lstStyle/>
            <a:p>
              <a:pPr eaLnBrk="0" hangingPunct="0"/>
              <a:endParaRPr lang="en-US">
                <a:solidFill>
                  <a:srgbClr val="002060"/>
                </a:solidFill>
              </a:endParaRPr>
            </a:p>
          </p:txBody>
        </p:sp>
        <p:grpSp>
          <p:nvGrpSpPr>
            <p:cNvPr id="3" name="Group 438"/>
            <p:cNvGrpSpPr>
              <a:grpSpLocks/>
            </p:cNvGrpSpPr>
            <p:nvPr/>
          </p:nvGrpSpPr>
          <p:grpSpPr bwMode="auto">
            <a:xfrm>
              <a:off x="441" y="1354"/>
              <a:ext cx="1626" cy="1083"/>
              <a:chOff x="148" y="1134"/>
              <a:chExt cx="1626" cy="1083"/>
            </a:xfrm>
          </p:grpSpPr>
          <p:graphicFrame>
            <p:nvGraphicFramePr>
              <p:cNvPr id="650241" name="Object 6"/>
              <p:cNvGraphicFramePr>
                <a:graphicFrameLocks noChangeAspect="1"/>
              </p:cNvGraphicFramePr>
              <p:nvPr/>
            </p:nvGraphicFramePr>
            <p:xfrm>
              <a:off x="148" y="1134"/>
              <a:ext cx="1626" cy="624"/>
            </p:xfrm>
            <a:graphic>
              <a:graphicData uri="http://schemas.openxmlformats.org/presentationml/2006/ole">
                <mc:AlternateContent xmlns:mc="http://schemas.openxmlformats.org/markup-compatibility/2006">
                  <mc:Choice xmlns:v="urn:schemas-microsoft-com:vml" Requires="v">
                    <p:oleObj spid="_x0000_s2057" name="Clip" r:id="rId4" imgW="196507100" imgH="121246900" progId="">
                      <p:embed/>
                    </p:oleObj>
                  </mc:Choice>
                  <mc:Fallback>
                    <p:oleObj name="Clip" r:id="rId4" imgW="196507100" imgH="121246900" progId="">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8" y="1134"/>
                            <a:ext cx="1626" cy="624"/>
                          </a:xfrm>
                          <a:prstGeom prst="rect">
                            <a:avLst/>
                          </a:prstGeom>
                          <a:solidFill>
                            <a:srgbClr val="CCECFF"/>
                          </a:solidFill>
                          <a:ln w="12700">
                            <a:solidFill>
                              <a:srgbClr val="000000"/>
                            </a:solidFill>
                            <a:miter lim="800000"/>
                            <a:headEnd/>
                            <a:tailEnd/>
                          </a:ln>
                        </p:spPr>
                      </p:pic>
                    </p:oleObj>
                  </mc:Fallback>
                </mc:AlternateContent>
              </a:graphicData>
            </a:graphic>
          </p:graphicFrame>
          <p:sp>
            <p:nvSpPr>
              <p:cNvPr id="2496" name="Text Box 15"/>
              <p:cNvSpPr>
                <a:spLocks noChangeArrowheads="1"/>
              </p:cNvSpPr>
              <p:nvPr/>
            </p:nvSpPr>
            <p:spPr bwMode="auto">
              <a:xfrm rot="10800000" flipV="1">
                <a:off x="157" y="1955"/>
                <a:ext cx="1616" cy="262"/>
              </a:xfrm>
              <a:prstGeom prst="rect">
                <a:avLst/>
              </a:prstGeom>
              <a:solidFill>
                <a:srgbClr val="FFFF00"/>
              </a:solidFill>
              <a:ln w="19050" cap="flat" algn="ctr">
                <a:solidFill>
                  <a:srgbClr val="EAE8E2"/>
                </a:solidFill>
                <a:prstDash val="solid"/>
                <a:miter lim="800000"/>
                <a:headEnd type="none" w="med" len="med"/>
                <a:tailEnd type="none" w="med" len="med"/>
              </a:ln>
              <a:effectLst>
                <a:outerShdw dist="35921" dir="2700000" algn="ctr" rotWithShape="0">
                  <a:srgbClr val="808080"/>
                </a:outerShdw>
              </a:effectLst>
            </p:spPr>
            <p:txBody>
              <a:bodyPr/>
              <a:lstStyle/>
              <a:p>
                <a:pPr algn="ctr" eaLnBrk="0" hangingPunct="0"/>
                <a:r>
                  <a:rPr lang="fr-FR" sz="2000" b="1" dirty="0">
                    <a:solidFill>
                      <a:srgbClr val="002060"/>
                    </a:solidFill>
                  </a:rPr>
                  <a:t>C APTEURS</a:t>
                </a:r>
              </a:p>
            </p:txBody>
          </p:sp>
        </p:grpSp>
        <p:sp>
          <p:nvSpPr>
            <p:cNvPr id="2497" name="Text Box 16"/>
            <p:cNvSpPr>
              <a:spLocks noChangeArrowheads="1"/>
            </p:cNvSpPr>
            <p:nvPr/>
          </p:nvSpPr>
          <p:spPr bwMode="auto">
            <a:xfrm>
              <a:off x="448" y="1125"/>
              <a:ext cx="1527" cy="328"/>
            </a:xfrm>
            <a:prstGeom prst="rect">
              <a:avLst/>
            </a:prstGeom>
            <a:solidFill>
              <a:srgbClr val="FFFF00"/>
            </a:solidFill>
            <a:ln w="9525" cap="flat" algn="ctr">
              <a:noFill/>
              <a:prstDash val="solid"/>
              <a:miter lim="1000000"/>
              <a:headEnd type="none" w="med" len="med"/>
              <a:tailEnd type="none" w="med" len="med"/>
            </a:ln>
            <a:effectLst/>
          </p:spPr>
          <p:txBody>
            <a:bodyPr/>
            <a:lstStyle/>
            <a:p>
              <a:pPr eaLnBrk="0" hangingPunct="0"/>
              <a:r>
                <a:rPr lang="fr-FR" sz="1600" b="1" dirty="0">
                  <a:solidFill>
                    <a:srgbClr val="002060"/>
                  </a:solidFill>
                </a:rPr>
                <a:t>Procédé en fonctionnement réel</a:t>
              </a:r>
            </a:p>
          </p:txBody>
        </p:sp>
      </p:grpSp>
      <p:sp>
        <p:nvSpPr>
          <p:cNvPr id="2498" name="AutoShape 17"/>
          <p:cNvSpPr>
            <a:spLocks noChangeArrowheads="1"/>
          </p:cNvSpPr>
          <p:nvPr/>
        </p:nvSpPr>
        <p:spPr bwMode="auto">
          <a:xfrm>
            <a:off x="3771900" y="3113088"/>
            <a:ext cx="1858108" cy="969962"/>
          </a:xfrm>
          <a:prstGeom prst="roundRect">
            <a:avLst>
              <a:gd name="adj" fmla="val 16667"/>
            </a:avLst>
          </a:prstGeom>
          <a:solidFill>
            <a:srgbClr val="FFFF00"/>
          </a:solidFill>
          <a:ln w="12700" cap="flat" algn="ctr">
            <a:solidFill>
              <a:srgbClr val="000000"/>
            </a:solidFill>
            <a:prstDash val="solid"/>
            <a:round/>
            <a:headEnd type="none" w="med" len="med"/>
            <a:tailEnd type="none" w="med" len="med"/>
          </a:ln>
          <a:effectLst>
            <a:outerShdw dist="107763" dir="18900000" algn="ctr" rotWithShape="0">
              <a:srgbClr val="808080"/>
            </a:outerShdw>
          </a:effectLst>
        </p:spPr>
        <p:txBody>
          <a:bodyPr lIns="12700" tIns="12700" rIns="12700" bIns="12700"/>
          <a:lstStyle/>
          <a:p>
            <a:pPr eaLnBrk="0" hangingPunct="0">
              <a:spcBef>
                <a:spcPct val="0"/>
              </a:spcBef>
            </a:pPr>
            <a:endParaRPr lang="en-GB" sz="1000" b="1" dirty="0">
              <a:solidFill>
                <a:srgbClr val="002060"/>
              </a:solidFill>
            </a:endParaRPr>
          </a:p>
          <a:p>
            <a:pPr algn="ctr" eaLnBrk="0" hangingPunct="0">
              <a:spcBef>
                <a:spcPct val="0"/>
              </a:spcBef>
            </a:pPr>
            <a:r>
              <a:rPr lang="en-GB" b="1" dirty="0">
                <a:solidFill>
                  <a:srgbClr val="002060"/>
                </a:solidFill>
              </a:rPr>
              <a:t>GENERATEUR de RESIDUS</a:t>
            </a:r>
          </a:p>
          <a:p>
            <a:pPr algn="ctr" eaLnBrk="0" hangingPunct="0">
              <a:spcBef>
                <a:spcPct val="0"/>
              </a:spcBef>
            </a:pPr>
            <a:endParaRPr lang="en-GB" b="1" dirty="0">
              <a:solidFill>
                <a:srgbClr val="002060"/>
              </a:solidFill>
            </a:endParaRPr>
          </a:p>
          <a:p>
            <a:pPr algn="ctr" eaLnBrk="0" hangingPunct="0">
              <a:spcBef>
                <a:spcPct val="0"/>
              </a:spcBef>
            </a:pPr>
            <a:endParaRPr lang="en-GB" sz="1000" b="1" dirty="0">
              <a:solidFill>
                <a:srgbClr val="002060"/>
              </a:solidFill>
            </a:endParaRPr>
          </a:p>
        </p:txBody>
      </p:sp>
      <p:grpSp>
        <p:nvGrpSpPr>
          <p:cNvPr id="4" name="Group 451"/>
          <p:cNvGrpSpPr>
            <a:grpSpLocks/>
          </p:cNvGrpSpPr>
          <p:nvPr/>
        </p:nvGrpSpPr>
        <p:grpSpPr bwMode="auto">
          <a:xfrm>
            <a:off x="3105151" y="1231901"/>
            <a:ext cx="2825015" cy="2416175"/>
            <a:chOff x="1956" y="776"/>
            <a:chExt cx="1779" cy="1522"/>
          </a:xfrm>
        </p:grpSpPr>
        <p:sp>
          <p:nvSpPr>
            <p:cNvPr id="2500" name="AutoShape 19"/>
            <p:cNvSpPr>
              <a:spLocks noChangeArrowheads="1"/>
            </p:cNvSpPr>
            <p:nvPr/>
          </p:nvSpPr>
          <p:spPr bwMode="auto">
            <a:xfrm rot="16200000">
              <a:off x="2083" y="1950"/>
              <a:ext cx="221" cy="475"/>
            </a:xfrm>
            <a:prstGeom prst="downArrow">
              <a:avLst>
                <a:gd name="adj1" fmla="val 50000"/>
                <a:gd name="adj2" fmla="val 49584"/>
              </a:avLst>
            </a:prstGeom>
            <a:solidFill>
              <a:srgbClr val="FFFF00"/>
            </a:solidFill>
            <a:ln w="12700" cap="flat" algn="ctr">
              <a:solidFill>
                <a:srgbClr val="00B050"/>
              </a:solidFill>
              <a:prstDash val="solid"/>
              <a:miter lim="800000"/>
              <a:headEnd type="none" w="sm" len="sm"/>
              <a:tailEnd type="none" w="sm" len="sm"/>
            </a:ln>
          </p:spPr>
          <p:txBody>
            <a:bodyPr wrap="none" anchor="ctr"/>
            <a:lstStyle/>
            <a:p>
              <a:pPr eaLnBrk="0" hangingPunct="0"/>
              <a:endParaRPr lang="en-US">
                <a:solidFill>
                  <a:srgbClr val="002060"/>
                </a:solidFill>
              </a:endParaRPr>
            </a:p>
          </p:txBody>
        </p:sp>
        <p:sp>
          <p:nvSpPr>
            <p:cNvPr id="2501" name="Rectangle 20"/>
            <p:cNvSpPr>
              <a:spLocks noChangeArrowheads="1"/>
            </p:cNvSpPr>
            <p:nvPr/>
          </p:nvSpPr>
          <p:spPr bwMode="auto">
            <a:xfrm>
              <a:off x="2025" y="776"/>
              <a:ext cx="1710" cy="582"/>
            </a:xfrm>
            <a:prstGeom prst="rect">
              <a:avLst/>
            </a:prstGeom>
            <a:solidFill>
              <a:srgbClr val="FFFF00"/>
            </a:solidFill>
            <a:ln w="12700" cap="flat" algn="ctr">
              <a:solidFill>
                <a:srgbClr val="EAE8E2"/>
              </a:solidFill>
              <a:prstDash val="solid"/>
              <a:miter lim="800000"/>
              <a:headEnd type="none" w="med" len="med"/>
              <a:tailEnd type="none" w="med" len="med"/>
            </a:ln>
            <a:effectLst>
              <a:outerShdw dist="107763" dir="18900000" algn="ctr" rotWithShape="0">
                <a:schemeClr val="bg2"/>
              </a:outerShdw>
            </a:effectLst>
          </p:spPr>
          <p:txBody>
            <a:bodyPr lIns="92075" tIns="46038" rIns="92075" bIns="46038"/>
            <a:lstStyle/>
            <a:p>
              <a:pPr algn="ctr" eaLnBrk="0" hangingPunct="0"/>
              <a:r>
                <a:rPr lang="fr-FR" b="1" dirty="0">
                  <a:solidFill>
                    <a:srgbClr val="002060"/>
                  </a:solidFill>
                </a:rPr>
                <a:t>MODELE EN FONCTIONNENEMENT NORMAL</a:t>
              </a:r>
            </a:p>
          </p:txBody>
        </p:sp>
        <p:sp>
          <p:nvSpPr>
            <p:cNvPr id="2502" name="AutoShape 21"/>
            <p:cNvSpPr>
              <a:spLocks noChangeArrowheads="1"/>
            </p:cNvSpPr>
            <p:nvPr/>
          </p:nvSpPr>
          <p:spPr bwMode="auto">
            <a:xfrm>
              <a:off x="2811" y="1534"/>
              <a:ext cx="229" cy="411"/>
            </a:xfrm>
            <a:prstGeom prst="downArrow">
              <a:avLst>
                <a:gd name="adj1" fmla="val 50000"/>
                <a:gd name="adj2" fmla="val 48625"/>
              </a:avLst>
            </a:prstGeom>
            <a:solidFill>
              <a:srgbClr val="FFFF00"/>
            </a:solidFill>
            <a:ln w="12700" cap="flat" algn="ctr">
              <a:solidFill>
                <a:srgbClr val="00B050"/>
              </a:solidFill>
              <a:prstDash val="solid"/>
              <a:miter lim="800000"/>
              <a:headEnd type="none" w="sm" len="sm"/>
              <a:tailEnd type="none" w="sm" len="sm"/>
            </a:ln>
          </p:spPr>
          <p:txBody>
            <a:bodyPr wrap="none" anchor="ctr"/>
            <a:lstStyle/>
            <a:p>
              <a:pPr eaLnBrk="0" hangingPunct="0"/>
              <a:endParaRPr lang="en-US">
                <a:solidFill>
                  <a:srgbClr val="002060"/>
                </a:solidFill>
              </a:endParaRPr>
            </a:p>
          </p:txBody>
        </p:sp>
      </p:grpSp>
      <p:grpSp>
        <p:nvGrpSpPr>
          <p:cNvPr id="5" name="Group 455"/>
          <p:cNvGrpSpPr>
            <a:grpSpLocks/>
          </p:cNvGrpSpPr>
          <p:nvPr/>
        </p:nvGrpSpPr>
        <p:grpSpPr bwMode="auto">
          <a:xfrm>
            <a:off x="5690089" y="2020889"/>
            <a:ext cx="3250223" cy="2225675"/>
            <a:chOff x="3584" y="1273"/>
            <a:chExt cx="2048" cy="1402"/>
          </a:xfrm>
        </p:grpSpPr>
        <p:sp>
          <p:nvSpPr>
            <p:cNvPr id="2504" name="AutoShape 23"/>
            <p:cNvSpPr>
              <a:spLocks noChangeArrowheads="1"/>
            </p:cNvSpPr>
            <p:nvPr/>
          </p:nvSpPr>
          <p:spPr bwMode="auto">
            <a:xfrm rot="16200000">
              <a:off x="3689" y="1963"/>
              <a:ext cx="266" cy="475"/>
            </a:xfrm>
            <a:prstGeom prst="downArrow">
              <a:avLst>
                <a:gd name="adj1" fmla="val 50000"/>
                <a:gd name="adj2" fmla="val 41220"/>
              </a:avLst>
            </a:prstGeom>
            <a:solidFill>
              <a:srgbClr val="FFFF00"/>
            </a:solidFill>
            <a:ln w="12700" cap="flat" algn="ctr">
              <a:solidFill>
                <a:srgbClr val="00B050"/>
              </a:solidFill>
              <a:prstDash val="solid"/>
              <a:miter lim="800000"/>
              <a:headEnd type="none" w="sm" len="sm"/>
              <a:tailEnd type="none" w="sm" len="sm"/>
            </a:ln>
          </p:spPr>
          <p:txBody>
            <a:bodyPr wrap="none" anchor="ctr"/>
            <a:lstStyle/>
            <a:p>
              <a:pPr eaLnBrk="0" hangingPunct="0"/>
              <a:endParaRPr lang="en-US">
                <a:solidFill>
                  <a:srgbClr val="002060"/>
                </a:solidFill>
              </a:endParaRPr>
            </a:p>
          </p:txBody>
        </p:sp>
        <p:grpSp>
          <p:nvGrpSpPr>
            <p:cNvPr id="6" name="Group 457"/>
            <p:cNvGrpSpPr>
              <a:grpSpLocks/>
            </p:cNvGrpSpPr>
            <p:nvPr/>
          </p:nvGrpSpPr>
          <p:grpSpPr bwMode="auto">
            <a:xfrm>
              <a:off x="3780" y="1273"/>
              <a:ext cx="1852" cy="1402"/>
              <a:chOff x="3780" y="1273"/>
              <a:chExt cx="1852" cy="1402"/>
            </a:xfrm>
          </p:grpSpPr>
          <p:sp>
            <p:nvSpPr>
              <p:cNvPr id="2506" name="Text Box 25"/>
              <p:cNvSpPr>
                <a:spLocks noChangeArrowheads="1"/>
              </p:cNvSpPr>
              <p:nvPr/>
            </p:nvSpPr>
            <p:spPr bwMode="auto">
              <a:xfrm>
                <a:off x="3780" y="1273"/>
                <a:ext cx="1780" cy="257"/>
              </a:xfrm>
              <a:prstGeom prst="rect">
                <a:avLst/>
              </a:prstGeom>
              <a:solidFill>
                <a:srgbClr val="FFFF00"/>
              </a:solidFill>
              <a:ln w="12700" cap="flat" algn="ctr">
                <a:solidFill>
                  <a:srgbClr val="FF0000"/>
                </a:solidFill>
                <a:prstDash val="solid"/>
                <a:miter lim="800000"/>
                <a:headEnd type="none" w="sm" len="sm"/>
                <a:tailEnd type="none" w="sm" len="sm"/>
              </a:ln>
            </p:spPr>
            <p:txBody>
              <a:bodyPr/>
              <a:lstStyle/>
              <a:p>
                <a:pPr eaLnBrk="0" hangingPunct="0"/>
                <a:r>
                  <a:rPr lang="fr-FR" sz="1600" b="1" dirty="0">
                    <a:solidFill>
                      <a:srgbClr val="002060"/>
                    </a:solidFill>
                  </a:rPr>
                  <a:t>GENERATION d’ALARMES</a:t>
                </a:r>
              </a:p>
            </p:txBody>
          </p:sp>
          <p:grpSp>
            <p:nvGrpSpPr>
              <p:cNvPr id="7" name="Group 459"/>
              <p:cNvGrpSpPr>
                <a:grpSpLocks/>
              </p:cNvGrpSpPr>
              <p:nvPr/>
            </p:nvGrpSpPr>
            <p:grpSpPr bwMode="auto">
              <a:xfrm>
                <a:off x="4061" y="1568"/>
                <a:ext cx="1571" cy="1107"/>
                <a:chOff x="4002" y="1643"/>
                <a:chExt cx="1571" cy="1107"/>
              </a:xfrm>
            </p:grpSpPr>
            <p:sp>
              <p:nvSpPr>
                <p:cNvPr id="2508" name="Rectangle 27"/>
                <p:cNvSpPr>
                  <a:spLocks noChangeArrowheads="1"/>
                </p:cNvSpPr>
                <p:nvPr/>
              </p:nvSpPr>
              <p:spPr bwMode="auto">
                <a:xfrm>
                  <a:off x="4002" y="1643"/>
                  <a:ext cx="1379" cy="1107"/>
                </a:xfrm>
                <a:prstGeom prst="rect">
                  <a:avLst/>
                </a:prstGeom>
                <a:pattFill prst="lgGrid">
                  <a:fgClr>
                    <a:srgbClr val="FDBC03"/>
                  </a:fgClr>
                  <a:bgClr>
                    <a:srgbClr val="FFFFFF"/>
                  </a:bgClr>
                </a:pattFill>
                <a:ln w="12700" cap="flat" algn="ctr">
                  <a:solidFill>
                    <a:srgbClr val="EAE8E2"/>
                  </a:solidFill>
                  <a:prstDash val="solid"/>
                  <a:miter lim="800000"/>
                  <a:headEnd type="none" w="sm" len="sm"/>
                  <a:tailEnd type="none" w="sm" len="sm"/>
                </a:ln>
                <a:effectLst>
                  <a:outerShdw dist="107763" dir="18900000" algn="ctr" rotWithShape="0">
                    <a:schemeClr val="bg2"/>
                  </a:outerShdw>
                </a:effectLst>
              </p:spPr>
              <p:txBody>
                <a:bodyPr wrap="none" anchor="ctr"/>
                <a:lstStyle/>
                <a:p>
                  <a:pPr eaLnBrk="0" hangingPunct="0"/>
                  <a:endParaRPr lang="en-US">
                    <a:solidFill>
                      <a:srgbClr val="002060"/>
                    </a:solidFill>
                  </a:endParaRPr>
                </a:p>
              </p:txBody>
            </p:sp>
            <p:sp>
              <p:nvSpPr>
                <p:cNvPr id="2509" name="Text Box 28"/>
                <p:cNvSpPr>
                  <a:spLocks noChangeArrowheads="1"/>
                </p:cNvSpPr>
                <p:nvPr/>
              </p:nvSpPr>
              <p:spPr bwMode="auto">
                <a:xfrm>
                  <a:off x="5401" y="2232"/>
                  <a:ext cx="172" cy="212"/>
                </a:xfrm>
                <a:prstGeom prst="rect">
                  <a:avLst/>
                </a:prstGeom>
                <a:noFill/>
                <a:ln w="9525" cap="flat" algn="ctr">
                  <a:noFill/>
                  <a:prstDash val="solid"/>
                  <a:miter lim="1000000"/>
                  <a:headEnd type="none" w="med" len="med"/>
                  <a:tailEnd type="none" w="med" len="med"/>
                </a:ln>
                <a:effectLst/>
              </p:spPr>
              <p:txBody>
                <a:bodyPr/>
                <a:lstStyle/>
                <a:p>
                  <a:pPr eaLnBrk="0" hangingPunct="0"/>
                  <a:r>
                    <a:rPr lang="fr-FR" sz="1600">
                      <a:solidFill>
                        <a:srgbClr val="002060"/>
                      </a:solidFill>
                    </a:rPr>
                    <a:t>0</a:t>
                  </a:r>
                </a:p>
              </p:txBody>
            </p:sp>
          </p:grpSp>
        </p:grpSp>
      </p:grpSp>
      <p:sp>
        <p:nvSpPr>
          <p:cNvPr id="2510" name="Freeform 29"/>
          <p:cNvSpPr>
            <a:spLocks/>
          </p:cNvSpPr>
          <p:nvPr/>
        </p:nvSpPr>
        <p:spPr bwMode="auto">
          <a:xfrm>
            <a:off x="6487258" y="3338513"/>
            <a:ext cx="2102826" cy="260350"/>
          </a:xfrm>
          <a:custGeom>
            <a:avLst/>
            <a:gdLst/>
            <a:ahLst/>
            <a:cxnLst>
              <a:cxn ang="0">
                <a:pos x="0" y="73"/>
              </a:cxn>
              <a:cxn ang="0">
                <a:pos x="155" y="82"/>
              </a:cxn>
              <a:cxn ang="0">
                <a:pos x="183" y="64"/>
              </a:cxn>
              <a:cxn ang="0">
                <a:pos x="238" y="46"/>
              </a:cxn>
              <a:cxn ang="0">
                <a:pos x="292" y="55"/>
              </a:cxn>
              <a:cxn ang="0">
                <a:pos x="366" y="0"/>
              </a:cxn>
              <a:cxn ang="0">
                <a:pos x="393" y="18"/>
              </a:cxn>
              <a:cxn ang="0">
                <a:pos x="411" y="46"/>
              </a:cxn>
              <a:cxn ang="0">
                <a:pos x="466" y="36"/>
              </a:cxn>
              <a:cxn ang="0">
                <a:pos x="494" y="46"/>
              </a:cxn>
              <a:cxn ang="0">
                <a:pos x="521" y="64"/>
              </a:cxn>
              <a:cxn ang="0">
                <a:pos x="576" y="46"/>
              </a:cxn>
              <a:cxn ang="0">
                <a:pos x="649" y="82"/>
              </a:cxn>
              <a:cxn ang="0">
                <a:pos x="686" y="73"/>
              </a:cxn>
              <a:cxn ang="0">
                <a:pos x="804" y="110"/>
              </a:cxn>
              <a:cxn ang="0">
                <a:pos x="914" y="82"/>
              </a:cxn>
              <a:cxn ang="0">
                <a:pos x="1070" y="100"/>
              </a:cxn>
              <a:cxn ang="0">
                <a:pos x="1170" y="46"/>
              </a:cxn>
              <a:cxn ang="0">
                <a:pos x="1216" y="55"/>
              </a:cxn>
              <a:cxn ang="0">
                <a:pos x="1243" y="110"/>
              </a:cxn>
              <a:cxn ang="0">
                <a:pos x="1298" y="137"/>
              </a:cxn>
              <a:cxn ang="0">
                <a:pos x="1362" y="82"/>
              </a:cxn>
              <a:cxn ang="0">
                <a:pos x="1508" y="91"/>
              </a:cxn>
            </a:cxnLst>
            <a:rect l="0" t="0" r="r" b="b"/>
            <a:pathLst>
              <a:path w="1508" h="137">
                <a:moveTo>
                  <a:pt x="0" y="73"/>
                </a:moveTo>
                <a:cubicBezTo>
                  <a:pt x="69" y="86"/>
                  <a:pt x="77" y="91"/>
                  <a:pt x="155" y="82"/>
                </a:cubicBezTo>
                <a:cubicBezTo>
                  <a:pt x="164" y="76"/>
                  <a:pt x="173" y="68"/>
                  <a:pt x="183" y="64"/>
                </a:cubicBezTo>
                <a:cubicBezTo>
                  <a:pt x="201" y="56"/>
                  <a:pt x="238" y="46"/>
                  <a:pt x="238" y="46"/>
                </a:cubicBezTo>
                <a:cubicBezTo>
                  <a:pt x="256" y="49"/>
                  <a:pt x="274" y="55"/>
                  <a:pt x="292" y="55"/>
                </a:cubicBezTo>
                <a:cubicBezTo>
                  <a:pt x="323" y="55"/>
                  <a:pt x="337" y="19"/>
                  <a:pt x="366" y="0"/>
                </a:cubicBezTo>
                <a:cubicBezTo>
                  <a:pt x="375" y="6"/>
                  <a:pt x="385" y="10"/>
                  <a:pt x="393" y="18"/>
                </a:cubicBezTo>
                <a:cubicBezTo>
                  <a:pt x="401" y="26"/>
                  <a:pt x="400" y="43"/>
                  <a:pt x="411" y="46"/>
                </a:cubicBezTo>
                <a:cubicBezTo>
                  <a:pt x="429" y="50"/>
                  <a:pt x="448" y="39"/>
                  <a:pt x="466" y="36"/>
                </a:cubicBezTo>
                <a:cubicBezTo>
                  <a:pt x="475" y="39"/>
                  <a:pt x="485" y="42"/>
                  <a:pt x="494" y="46"/>
                </a:cubicBezTo>
                <a:cubicBezTo>
                  <a:pt x="504" y="51"/>
                  <a:pt x="510" y="64"/>
                  <a:pt x="521" y="64"/>
                </a:cubicBezTo>
                <a:cubicBezTo>
                  <a:pt x="540" y="64"/>
                  <a:pt x="576" y="46"/>
                  <a:pt x="576" y="46"/>
                </a:cubicBezTo>
                <a:cubicBezTo>
                  <a:pt x="605" y="56"/>
                  <a:pt x="620" y="72"/>
                  <a:pt x="649" y="82"/>
                </a:cubicBezTo>
                <a:cubicBezTo>
                  <a:pt x="661" y="79"/>
                  <a:pt x="673" y="72"/>
                  <a:pt x="686" y="73"/>
                </a:cubicBezTo>
                <a:cubicBezTo>
                  <a:pt x="717" y="76"/>
                  <a:pt x="774" y="99"/>
                  <a:pt x="804" y="110"/>
                </a:cubicBezTo>
                <a:cubicBezTo>
                  <a:pt x="841" y="102"/>
                  <a:pt x="878" y="94"/>
                  <a:pt x="914" y="82"/>
                </a:cubicBezTo>
                <a:cubicBezTo>
                  <a:pt x="1023" y="97"/>
                  <a:pt x="953" y="116"/>
                  <a:pt x="1070" y="100"/>
                </a:cubicBezTo>
                <a:cubicBezTo>
                  <a:pt x="1124" y="82"/>
                  <a:pt x="1126" y="75"/>
                  <a:pt x="1170" y="46"/>
                </a:cubicBezTo>
                <a:cubicBezTo>
                  <a:pt x="1185" y="49"/>
                  <a:pt x="1202" y="47"/>
                  <a:pt x="1216" y="55"/>
                </a:cubicBezTo>
                <a:cubicBezTo>
                  <a:pt x="1244" y="71"/>
                  <a:pt x="1226" y="89"/>
                  <a:pt x="1243" y="110"/>
                </a:cubicBezTo>
                <a:cubicBezTo>
                  <a:pt x="1255" y="125"/>
                  <a:pt x="1281" y="131"/>
                  <a:pt x="1298" y="137"/>
                </a:cubicBezTo>
                <a:cubicBezTo>
                  <a:pt x="1318" y="106"/>
                  <a:pt x="1327" y="94"/>
                  <a:pt x="1362" y="82"/>
                </a:cubicBezTo>
                <a:cubicBezTo>
                  <a:pt x="1461" y="106"/>
                  <a:pt x="1415" y="91"/>
                  <a:pt x="1508" y="91"/>
                </a:cubicBezTo>
              </a:path>
            </a:pathLst>
          </a:custGeom>
          <a:noFill/>
          <a:ln w="38100" cap="flat" algn="ctr">
            <a:solidFill>
              <a:srgbClr val="FF0000"/>
            </a:solidFill>
            <a:prstDash val="solid"/>
            <a:round/>
            <a:headEnd type="none" w="sm" len="sm"/>
            <a:tailEnd type="none" w="sm" len="sm"/>
          </a:ln>
        </p:spPr>
        <p:txBody>
          <a:bodyPr/>
          <a:lstStyle/>
          <a:p>
            <a:pPr eaLnBrk="0" hangingPunct="0"/>
            <a:endParaRPr lang="fr-FR"/>
          </a:p>
        </p:txBody>
      </p:sp>
      <p:sp>
        <p:nvSpPr>
          <p:cNvPr id="39" name="ZoneTexte 38"/>
          <p:cNvSpPr txBox="1"/>
          <p:nvPr/>
        </p:nvSpPr>
        <p:spPr>
          <a:xfrm>
            <a:off x="5929323" y="5000636"/>
            <a:ext cx="3214678" cy="923330"/>
          </a:xfrm>
          <a:prstGeom prst="rect">
            <a:avLst/>
          </a:prstGeom>
          <a:noFill/>
        </p:spPr>
        <p:txBody>
          <a:bodyPr wrap="square" rtlCol="0">
            <a:spAutoFit/>
          </a:bodyPr>
          <a:lstStyle/>
          <a:p>
            <a:r>
              <a:rPr lang="fr-FR" dirty="0"/>
              <a:t>En  mode de fonctionnement </a:t>
            </a:r>
          </a:p>
          <a:p>
            <a:r>
              <a:rPr lang="fr-FR" dirty="0"/>
              <a:t>normal, la valeur du résidus devra être proche de zéro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nodeType="clickEffec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indefinite"/>
                            </p:stCondLst>
                          </p:cTn>
                        </p:par>
                        <p:par>
                          <p:cTn id="10" fill="hold" nodeType="afterGroup">
                            <p:stCondLst>
                              <p:cond delay="0"/>
                            </p:stCondLst>
                            <p:childTnLst>
                              <p:par>
                                <p:cTn id="11" presetID="22" presetClass="entr" presetSubtype="8" fill="hold" nodeType="clickEffect">
                                  <p:childTnLst>
                                    <p:set>
                                      <p:cBhvr>
                                        <p:cTn id="12" dur="1" fill="hold">
                                          <p:stCondLst>
                                            <p:cond delay="0"/>
                                          </p:stCondLst>
                                        </p:cTn>
                                        <p:tgtEl>
                                          <p:spTgt spid="4"/>
                                        </p:tgtEl>
                                        <p:attrNameLst>
                                          <p:attrName>style.visibility</p:attrName>
                                        </p:attrNameLst>
                                      </p:cBhvr>
                                      <p:to>
                                        <p:strVal val="visible"/>
                                      </p:to>
                                    </p:set>
                                    <p:animEffect transition="in" filter="wipe(left)">
                                      <p:cBhvr>
                                        <p:cTn id="13" dur="500"/>
                                        <p:tgtEl>
                                          <p:spTgt spid="4"/>
                                        </p:tgtEl>
                                      </p:cBhvr>
                                    </p:animEffect>
                                  </p:childTnLst>
                                </p:cTn>
                              </p:par>
                            </p:childTnLst>
                          </p:cTn>
                        </p:par>
                      </p:childTnLst>
                    </p:cTn>
                  </p:par>
                  <p:par>
                    <p:cTn id="14" fill="hold" nodeType="clickPar">
                      <p:stCondLst>
                        <p:cond delay="indefinite"/>
                      </p:stCondLst>
                      <p:childTnLst>
                        <p:par>
                          <p:cTn id="15" fill="hold" nodeType="withGroup">
                            <p:stCondLst>
                              <p:cond delay="indefinite"/>
                            </p:stCondLst>
                          </p:cTn>
                        </p:par>
                        <p:par>
                          <p:cTn id="16" fill="hold" nodeType="afterGroup">
                            <p:stCondLst>
                              <p:cond delay="0"/>
                            </p:stCondLst>
                            <p:childTnLst>
                              <p:par>
                                <p:cTn id="17" presetID="22" presetClass="entr" presetSubtype="8" fill="hold" grpId="0" nodeType="clickEffect">
                                  <p:childTnLst>
                                    <p:set>
                                      <p:cBhvr>
                                        <p:cTn id="18" dur="1" fill="hold">
                                          <p:stCondLst>
                                            <p:cond delay="0"/>
                                          </p:stCondLst>
                                        </p:cTn>
                                        <p:tgtEl>
                                          <p:spTgt spid="2498"/>
                                        </p:tgtEl>
                                        <p:attrNameLst>
                                          <p:attrName>style.visibility</p:attrName>
                                        </p:attrNameLst>
                                      </p:cBhvr>
                                      <p:to>
                                        <p:strVal val="visible"/>
                                      </p:to>
                                    </p:set>
                                    <p:animEffect transition="in" filter="wipe(left)">
                                      <p:cBhvr>
                                        <p:cTn id="19" dur="500"/>
                                        <p:tgtEl>
                                          <p:spTgt spid="2498"/>
                                        </p:tgtEl>
                                      </p:cBhvr>
                                    </p:animEffect>
                                  </p:childTnLst>
                                </p:cTn>
                              </p:par>
                            </p:childTnLst>
                          </p:cTn>
                        </p:par>
                      </p:childTnLst>
                    </p:cTn>
                  </p:par>
                  <p:par>
                    <p:cTn id="20" fill="hold" nodeType="clickPar">
                      <p:stCondLst>
                        <p:cond delay="indefinite"/>
                      </p:stCondLst>
                      <p:childTnLst>
                        <p:par>
                          <p:cTn id="21" fill="hold" nodeType="withGroup">
                            <p:stCondLst>
                              <p:cond delay="indefinite"/>
                            </p:stCondLst>
                          </p:cTn>
                        </p:par>
                        <p:par>
                          <p:cTn id="22" fill="hold" nodeType="afterGroup">
                            <p:stCondLst>
                              <p:cond delay="0"/>
                            </p:stCondLst>
                            <p:childTnLst>
                              <p:par>
                                <p:cTn id="23" presetID="22" presetClass="entr" presetSubtype="8" fill="hold" nodeType="clickEffect">
                                  <p:childTnLst>
                                    <p:set>
                                      <p:cBhvr>
                                        <p:cTn id="24" dur="1" fill="hold">
                                          <p:stCondLst>
                                            <p:cond delay="0"/>
                                          </p:stCondLst>
                                        </p:cTn>
                                        <p:tgtEl>
                                          <p:spTgt spid="5"/>
                                        </p:tgtEl>
                                        <p:attrNameLst>
                                          <p:attrName>style.visibility</p:attrName>
                                        </p:attrNameLst>
                                      </p:cBhvr>
                                      <p:to>
                                        <p:strVal val="visible"/>
                                      </p:to>
                                    </p:set>
                                    <p:animEffect transition="in" filter="wipe(left)">
                                      <p:cBhvr>
                                        <p:cTn id="25" dur="500"/>
                                        <p:tgtEl>
                                          <p:spTgt spid="5"/>
                                        </p:tgtEl>
                                      </p:cBhvr>
                                    </p:animEffect>
                                  </p:childTnLst>
                                </p:cTn>
                              </p:par>
                            </p:childTnLst>
                          </p:cTn>
                        </p:par>
                      </p:childTnLst>
                    </p:cTn>
                  </p:par>
                  <p:par>
                    <p:cTn id="26" fill="hold" nodeType="clickPar">
                      <p:stCondLst>
                        <p:cond delay="indefinite"/>
                      </p:stCondLst>
                      <p:childTnLst>
                        <p:par>
                          <p:cTn id="27" fill="hold" nodeType="withGroup">
                            <p:stCondLst>
                              <p:cond delay="indefinite"/>
                            </p:stCondLst>
                          </p:cTn>
                        </p:par>
                        <p:par>
                          <p:cTn id="28" fill="hold" nodeType="afterGroup">
                            <p:stCondLst>
                              <p:cond delay="0"/>
                            </p:stCondLst>
                            <p:childTnLst>
                              <p:par>
                                <p:cTn id="29" presetID="2" presetClass="entr" presetSubtype="1" fill="hold" nodeType="clickEffect">
                                  <p:childTnLst>
                                    <p:set>
                                      <p:cBhvr>
                                        <p:cTn id="30" dur="1" fill="hold">
                                          <p:stCondLst>
                                            <p:cond delay="0"/>
                                          </p:stCondLst>
                                        </p:cTn>
                                        <p:tgtEl>
                                          <p:spTgt spid="2510"/>
                                        </p:tgtEl>
                                        <p:attrNameLst>
                                          <p:attrName>style.visibility</p:attrName>
                                        </p:attrNameLst>
                                      </p:cBhvr>
                                      <p:to>
                                        <p:strVal val="visible"/>
                                      </p:to>
                                    </p:set>
                                    <p:anim calcmode="lin" valueType="num">
                                      <p:cBhvr additive="base">
                                        <p:cTn id="31" dur="500" fill="hold"/>
                                        <p:tgtEl>
                                          <p:spTgt spid="2510"/>
                                        </p:tgtEl>
                                        <p:attrNameLst>
                                          <p:attrName>ppt_x</p:attrName>
                                        </p:attrNameLst>
                                      </p:cBhvr>
                                      <p:tavLst>
                                        <p:tav tm="0">
                                          <p:val>
                                            <p:strVal val="#ppt_x"/>
                                          </p:val>
                                        </p:tav>
                                        <p:tav tm="100000">
                                          <p:val>
                                            <p:strVal val="#ppt_x"/>
                                          </p:val>
                                        </p:tav>
                                      </p:tavLst>
                                    </p:anim>
                                    <p:anim calcmode="lin" valueType="num">
                                      <p:cBhvr additive="base">
                                        <p:cTn id="32" dur="500" fill="hold"/>
                                        <p:tgtEl>
                                          <p:spTgt spid="2510"/>
                                        </p:tgtEl>
                                        <p:attrNameLst>
                                          <p:attrName>ppt_y</p:attrName>
                                        </p:attrNameLst>
                                      </p:cBhvr>
                                      <p:tavLst>
                                        <p:tav tm="0">
                                          <p:val>
                                            <p:strVal val="0-#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xit" presetSubtype="8" fill="hold" grpId="1" nodeType="withEffect">
                                  <p:stCondLst>
                                    <p:cond delay="0"/>
                                  </p:stCondLst>
                                  <p:childTnLst>
                                    <p:animEffect transition="out" filter="wipe(left)">
                                      <p:cBhvr>
                                        <p:cTn id="36" dur="500"/>
                                        <p:tgtEl>
                                          <p:spTgt spid="2510"/>
                                        </p:tgtEl>
                                      </p:cBhvr>
                                    </p:animEffect>
                                    <p:set>
                                      <p:cBhvr>
                                        <p:cTn id="37" dur="1" fill="hold">
                                          <p:stCondLst>
                                            <p:cond delay="499"/>
                                          </p:stCondLst>
                                        </p:cTn>
                                        <p:tgtEl>
                                          <p:spTgt spid="2510"/>
                                        </p:tgtEl>
                                        <p:attrNameLst>
                                          <p:attrName>style.visibility</p:attrName>
                                        </p:attrNameLst>
                                      </p:cBhvr>
                                      <p:to>
                                        <p:strVal val="hidden"/>
                                      </p:to>
                                    </p:set>
                                  </p:childTnLst>
                                </p:cTn>
                              </p:par>
                            </p:childTnLst>
                          </p:cTn>
                        </p:par>
                      </p:childTnLst>
                    </p:cTn>
                  </p:par>
                  <p:par>
                    <p:cTn id="38" fill="hold" nodeType="clickPar">
                      <p:stCondLst>
                        <p:cond delay="indefinite"/>
                      </p:stCondLst>
                      <p:childTnLst>
                        <p:par>
                          <p:cTn id="39" fill="hold" nodeType="withGroup">
                            <p:stCondLst>
                              <p:cond delay="indefinite"/>
                            </p:stCondLst>
                          </p:cTn>
                        </p:par>
                      </p:childTnLst>
                    </p:cTn>
                  </p:par>
                  <p:par>
                    <p:cTn id="40" fill="hold" nodeType="clickPar">
                      <p:stCondLst>
                        <p:cond delay="indefinite"/>
                      </p:stCondLst>
                      <p:childTnLst>
                        <p:par>
                          <p:cTn id="41" fill="hold" nodeType="withGroup">
                            <p:stCondLst>
                              <p:cond delay="indefinite"/>
                            </p:stCondLst>
                          </p:cTn>
                        </p:par>
                      </p:childTnLst>
                    </p:cTn>
                  </p:par>
                  <p:par>
                    <p:cTn id="42" fill="hold" nodeType="clickPar">
                      <p:stCondLst>
                        <p:cond delay="indefinite"/>
                      </p:stCondLst>
                      <p:childTnLst>
                        <p:par>
                          <p:cTn id="43" fill="hold" nodeType="withGroup">
                            <p:stCondLst>
                              <p:cond delay="indefinite"/>
                            </p:stCondLst>
                          </p:cTn>
                        </p:par>
                      </p:childTnLst>
                    </p:cTn>
                  </p:par>
                  <p:par>
                    <p:cTn id="44" fill="hold" nodeType="clickPar">
                      <p:stCondLst>
                        <p:cond delay="indefinite"/>
                      </p:stCondLst>
                      <p:childTnLst>
                        <p:par>
                          <p:cTn id="45" fill="hold" nodeType="withGroup">
                            <p:stCondLst>
                              <p:cond delay="indefinite"/>
                            </p:stCondLst>
                          </p:cTn>
                        </p:par>
                      </p:childTnLst>
                    </p:cTn>
                  </p:par>
                </p:childTnLst>
              </p:cTn>
              <p:prevCondLst>
                <p:cond evt="onPrev" delay="0">
                  <p:tgtEl>
                    <p:sldTgt/>
                  </p:tgtEl>
                </p:cond>
              </p:prevCondLst>
              <p:nextCondLst>
                <p:cond evt="onNext" delay="0">
                  <p:tgtEl>
                    <p:sldTgt/>
                  </p:tgtEl>
                </p:cond>
              </p:nextCondLst>
            </p:seq>
          </p:childTnLst>
        </p:cTn>
      </p:par>
    </p:tnLst>
    <p:bldLst>
      <p:bldP spid="2498" grpId="0" animBg="1"/>
      <p:bldP spid="2510" grpId="0" animBg="1"/>
      <p:bldP spid="2510" grpId="1"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24011</TotalTime>
  <Words>1632</Words>
  <Application>Microsoft Office PowerPoint</Application>
  <PresentationFormat>Affichage à l'écran (4:3)</PresentationFormat>
  <Paragraphs>299</Paragraphs>
  <Slides>22</Slides>
  <Notes>13</Notes>
  <HiddenSlides>0</HiddenSlides>
  <MMClips>0</MMClips>
  <ScaleCrop>false</ScaleCrop>
  <HeadingPairs>
    <vt:vector size="8" baseType="variant">
      <vt:variant>
        <vt:lpstr>Polices utilisées</vt:lpstr>
      </vt:variant>
      <vt:variant>
        <vt:i4>8</vt:i4>
      </vt:variant>
      <vt:variant>
        <vt:lpstr>Thème</vt:lpstr>
      </vt:variant>
      <vt:variant>
        <vt:i4>1</vt:i4>
      </vt:variant>
      <vt:variant>
        <vt:lpstr>Serveurs OLE incorporés</vt:lpstr>
      </vt:variant>
      <vt:variant>
        <vt:i4>3</vt:i4>
      </vt:variant>
      <vt:variant>
        <vt:lpstr>Titres des diapositives</vt:lpstr>
      </vt:variant>
      <vt:variant>
        <vt:i4>22</vt:i4>
      </vt:variant>
    </vt:vector>
  </HeadingPairs>
  <TitlesOfParts>
    <vt:vector size="34" baseType="lpstr">
      <vt:lpstr>Arial</vt:lpstr>
      <vt:lpstr>Arial Unicode MS</vt:lpstr>
      <vt:lpstr>Calibri</vt:lpstr>
      <vt:lpstr>Constantia</vt:lpstr>
      <vt:lpstr>Symbol</vt:lpstr>
      <vt:lpstr>Times New Roman</vt:lpstr>
      <vt:lpstr>Wingdings</vt:lpstr>
      <vt:lpstr>Wingdings 2</vt:lpstr>
      <vt:lpstr>Débit</vt:lpstr>
      <vt:lpstr>Equation</vt:lpstr>
      <vt:lpstr>Clip</vt:lpstr>
      <vt:lpstr>Équation</vt:lpstr>
      <vt:lpstr>Présentation PowerPoint</vt:lpstr>
      <vt:lpstr>METHODES de  DIAGNOSTIQUE </vt:lpstr>
      <vt:lpstr>Présentation PowerPoint</vt:lpstr>
      <vt:lpstr>Présentation PowerPoint</vt:lpstr>
      <vt:lpstr>Présentation PowerPoint</vt:lpstr>
      <vt:lpstr>Présentation PowerPoint</vt:lpstr>
      <vt:lpstr>Présentation PowerPoint</vt:lpstr>
      <vt:lpstr>Présentation PowerPoint</vt:lpstr>
      <vt:lpstr>FDI à base de modèle</vt:lpstr>
      <vt:lpstr>FDI à base de modèle</vt:lpstr>
      <vt:lpstr>Présentation PowerPoint</vt:lpstr>
      <vt:lpstr>Présentation PowerPoint</vt:lpstr>
      <vt:lpstr>Tâches d’un système de surveillance : FDI</vt:lpstr>
      <vt:lpstr>Les étapes d’un système  FDI  </vt:lpstr>
      <vt:lpstr>Etapes d’un système FDI</vt:lpstr>
      <vt:lpstr>Contraintes ?</vt:lpstr>
      <vt:lpstr>Situation Normale?</vt:lpstr>
      <vt:lpstr>Fautes internes et externes</vt:lpstr>
      <vt:lpstr>Exemples de fautes internes</vt:lpstr>
      <vt:lpstr>Exemple de fautes externes </vt:lpstr>
      <vt:lpstr>Comment vérifier la cohérence</vt:lpstr>
      <vt:lpstr>Moyens de vérifier la cohérence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Micro</dc:creator>
  <cp:lastModifiedBy>Mounira Benkhaled  Benallel</cp:lastModifiedBy>
  <cp:revision>24</cp:revision>
  <dcterms:created xsi:type="dcterms:W3CDTF">2017-02-18T15:23:35Z</dcterms:created>
  <dcterms:modified xsi:type="dcterms:W3CDTF">2022-10-10T12:26:28Z</dcterms:modified>
</cp:coreProperties>
</file>