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307" r:id="rId3"/>
    <p:sldId id="312" r:id="rId4"/>
    <p:sldId id="357" r:id="rId5"/>
    <p:sldId id="320" r:id="rId6"/>
    <p:sldId id="374" r:id="rId7"/>
    <p:sldId id="375" r:id="rId8"/>
    <p:sldId id="376" r:id="rId9"/>
    <p:sldId id="377" r:id="rId10"/>
    <p:sldId id="379" r:id="rId11"/>
    <p:sldId id="381" r:id="rId12"/>
    <p:sldId id="380" r:id="rId13"/>
    <p:sldId id="394" r:id="rId14"/>
    <p:sldId id="382" r:id="rId15"/>
    <p:sldId id="395" r:id="rId16"/>
    <p:sldId id="383" r:id="rId17"/>
    <p:sldId id="384" r:id="rId18"/>
    <p:sldId id="378" r:id="rId19"/>
    <p:sldId id="385" r:id="rId20"/>
    <p:sldId id="387" r:id="rId21"/>
    <p:sldId id="388" r:id="rId22"/>
    <p:sldId id="390" r:id="rId23"/>
    <p:sldId id="391" r:id="rId24"/>
    <p:sldId id="392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BB0F96"/>
    <a:srgbClr val="FF0066"/>
    <a:srgbClr val="339933"/>
    <a:srgbClr val="FF6600"/>
    <a:srgbClr val="FF0000"/>
    <a:srgbClr val="3333FF"/>
    <a:srgbClr val="FF66CC"/>
    <a:srgbClr val="CC3300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6" autoAdjust="0"/>
    <p:restoredTop sz="90653" autoAdjust="0"/>
  </p:normalViewPr>
  <p:slideViewPr>
    <p:cSldViewPr>
      <p:cViewPr varScale="1">
        <p:scale>
          <a:sx n="68" d="100"/>
          <a:sy n="68" d="100"/>
        </p:scale>
        <p:origin x="13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6F0282F-7219-49FA-88F3-2B84A1AB3641}" type="datetimeFigureOut">
              <a:rPr lang="ar-JO" smtClean="0"/>
              <a:pPr/>
              <a:t>24/07/1446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65B2CC8-4BBC-406F-8313-C5003CB78F1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5B2CC8-4BBC-406F-8313-C5003CB78F1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fr-FR" dirty="0"/>
              <a:t>TNF et IL1 cytokines </a:t>
            </a:r>
            <a:r>
              <a:rPr lang="fr-FR" dirty="0" err="1"/>
              <a:t>proinflammatoires</a:t>
            </a:r>
            <a:r>
              <a:rPr lang="fr-FR" dirty="0"/>
              <a:t> présentes dans le liquide synovial et les tissus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5B2CC8-4BBC-406F-8313-C5003CB78F1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sndAc>
      <p:stSnd loop="1">
        <p:snd r:embed="rId1" name="cashreg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sndAc>
      <p:stSnd loop="1">
        <p:snd r:embed="rId1" name="cashreg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sndAc>
      <p:stSnd loop="1">
        <p:snd r:embed="rId1" name="cashreg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sndAc>
      <p:stSnd loop="1">
        <p:snd r:embed="rId1" name="cashreg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sndAc>
      <p:stSnd loop="1">
        <p:snd r:embed="rId1" name="cashreg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sndAc>
      <p:stSnd loop="1">
        <p:snd r:embed="rId1" name="cashreg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sndAc>
      <p:stSnd loop="1">
        <p:snd r:embed="rId1" name="cashreg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sndAc>
      <p:stSnd loop="1">
        <p:snd r:embed="rId1" name="cashreg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sndAc>
      <p:stSnd loop="1">
        <p:snd r:embed="rId1" name="cashreg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sndAc>
      <p:stSnd loop="1">
        <p:snd r:embed="rId1" name="cashreg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>
    <p:sndAc>
      <p:stSnd loop="1">
        <p:snd r:embed="rId1" name="cashreg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23/01/2025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ndAc>
      <p:stSnd loop="1">
        <p:snd r:embed="rId13" name="cashreg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sz="7200" b="1" dirty="0" err="1">
                <a:solidFill>
                  <a:srgbClr val="FF0000"/>
                </a:solidFill>
              </a:rPr>
              <a:t>Pharmacie</a:t>
            </a:r>
            <a:r>
              <a:rPr lang="en-US" sz="7200" b="1" dirty="0">
                <a:solidFill>
                  <a:srgbClr val="FF0000"/>
                </a:solidFill>
              </a:rPr>
              <a:t> Clinique:</a:t>
            </a:r>
            <a:br>
              <a:rPr lang="en-US" sz="7200" b="1" dirty="0">
                <a:solidFill>
                  <a:srgbClr val="FF0000"/>
                </a:solidFill>
              </a:rPr>
            </a:br>
            <a:r>
              <a:rPr lang="en-US" sz="7200" b="1" dirty="0">
                <a:solidFill>
                  <a:srgbClr val="FF0000"/>
                </a:solidFill>
              </a:rPr>
              <a:t>Poly</a:t>
            </a:r>
            <a:r>
              <a:rPr lang="fr-FR" sz="7200" b="1" dirty="0">
                <a:solidFill>
                  <a:srgbClr val="FF0000"/>
                </a:solidFill>
              </a:rPr>
              <a:t>arthrite </a:t>
            </a:r>
            <a:r>
              <a:rPr lang="fr-FR" sz="7200" b="1" dirty="0" err="1">
                <a:solidFill>
                  <a:srgbClr val="FF0000"/>
                </a:solidFill>
              </a:rPr>
              <a:t>rhumatoide</a:t>
            </a:r>
            <a:endParaRPr lang="en-US" sz="72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4643446"/>
            <a:ext cx="8286808" cy="1752600"/>
          </a:xfrm>
        </p:spPr>
        <p:txBody>
          <a:bodyPr>
            <a:normAutofit fontScale="92500" lnSpcReduction="10000"/>
          </a:bodyPr>
          <a:lstStyle/>
          <a:p>
            <a:r>
              <a:rPr lang="en-US" sz="4400" b="1" dirty="0">
                <a:solidFill>
                  <a:srgbClr val="006600"/>
                </a:solidFill>
              </a:rPr>
              <a:t>Dr BOUKLI HACENE Med </a:t>
            </a:r>
            <a:r>
              <a:rPr lang="en-US" sz="4400" b="1" dirty="0" err="1">
                <a:solidFill>
                  <a:srgbClr val="006600"/>
                </a:solidFill>
              </a:rPr>
              <a:t>Nassim</a:t>
            </a:r>
            <a:r>
              <a:rPr lang="en-US" sz="4400" b="1" dirty="0">
                <a:solidFill>
                  <a:srgbClr val="006600"/>
                </a:solidFill>
              </a:rPr>
              <a:t> </a:t>
            </a:r>
          </a:p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2024-2025</a:t>
            </a:r>
          </a:p>
          <a:p>
            <a:r>
              <a:rPr lang="en-US" dirty="0" err="1">
                <a:solidFill>
                  <a:schemeClr val="accent2">
                    <a:lumMod val="50000"/>
                  </a:schemeClr>
                </a:solidFill>
              </a:rPr>
              <a:t>Département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de Pharmacie – Tlemcen - Algérie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4714876" cy="5429264"/>
          </a:xfrm>
        </p:spPr>
        <p:txBody>
          <a:bodyPr>
            <a:normAutofit fontScale="77500" lnSpcReduction="20000"/>
          </a:bodyPr>
          <a:lstStyle/>
          <a:p>
            <a:r>
              <a:rPr lang="fr-FR" sz="5200" b="1" dirty="0">
                <a:solidFill>
                  <a:srgbClr val="FF0000"/>
                </a:solidFill>
              </a:rPr>
              <a:t>Conventionnels</a:t>
            </a:r>
          </a:p>
          <a:p>
            <a:r>
              <a:rPr lang="fr-FR" sz="4100" b="1" dirty="0">
                <a:solidFill>
                  <a:srgbClr val="FF0000"/>
                </a:solidFill>
              </a:rPr>
              <a:t>1</a:t>
            </a:r>
            <a:r>
              <a:rPr lang="fr-FR" sz="4100" b="1" baseline="30000" dirty="0">
                <a:solidFill>
                  <a:srgbClr val="FF0000"/>
                </a:solidFill>
              </a:rPr>
              <a:t>ère</a:t>
            </a:r>
            <a:r>
              <a:rPr lang="fr-FR" sz="4100" b="1" dirty="0">
                <a:solidFill>
                  <a:srgbClr val="FF0000"/>
                </a:solidFill>
              </a:rPr>
              <a:t> ligne </a:t>
            </a:r>
          </a:p>
          <a:p>
            <a:pPr lvl="1"/>
            <a:r>
              <a:rPr lang="fr-FR" sz="5200" b="1" dirty="0" err="1">
                <a:solidFill>
                  <a:srgbClr val="3333FF"/>
                </a:solidFill>
              </a:rPr>
              <a:t>Méthotrexate</a:t>
            </a:r>
            <a:r>
              <a:rPr lang="fr-FR" sz="5200" b="1" dirty="0"/>
              <a:t>; </a:t>
            </a:r>
          </a:p>
          <a:p>
            <a:pPr lvl="1"/>
            <a:r>
              <a:rPr lang="fr-FR" sz="4100" b="1" dirty="0"/>
              <a:t>Si CI </a:t>
            </a:r>
            <a:r>
              <a:rPr lang="fr-FR" sz="4100" b="1" dirty="0" err="1"/>
              <a:t>Leflunomide</a:t>
            </a:r>
            <a:r>
              <a:rPr lang="fr-FR" sz="4100" b="1" dirty="0"/>
              <a:t>, </a:t>
            </a:r>
            <a:r>
              <a:rPr lang="fr-FR" sz="4100" b="1" dirty="0" err="1"/>
              <a:t>Sulfasalazine</a:t>
            </a:r>
            <a:r>
              <a:rPr lang="fr-FR" sz="4100" b="1" dirty="0"/>
              <a:t> ou </a:t>
            </a:r>
            <a:r>
              <a:rPr lang="fr-FR" sz="4100" b="1" dirty="0" err="1"/>
              <a:t>hydroxychloroquine</a:t>
            </a:r>
            <a:endParaRPr lang="fr-FR" sz="4100" b="1" dirty="0"/>
          </a:p>
          <a:p>
            <a:r>
              <a:rPr lang="fr-FR" sz="4100" b="1" dirty="0">
                <a:solidFill>
                  <a:srgbClr val="FF0000"/>
                </a:solidFill>
              </a:rPr>
              <a:t>2</a:t>
            </a:r>
            <a:r>
              <a:rPr lang="fr-FR" sz="4100" b="1" baseline="30000" dirty="0">
                <a:solidFill>
                  <a:srgbClr val="FF0000"/>
                </a:solidFill>
              </a:rPr>
              <a:t>ème</a:t>
            </a:r>
            <a:r>
              <a:rPr lang="fr-FR" sz="4100" b="1" dirty="0">
                <a:solidFill>
                  <a:srgbClr val="FF0000"/>
                </a:solidFill>
              </a:rPr>
              <a:t> ligne</a:t>
            </a:r>
            <a:r>
              <a:rPr lang="fr-FR" sz="4100" b="1" dirty="0"/>
              <a:t>: </a:t>
            </a:r>
          </a:p>
          <a:p>
            <a:pPr lvl="1"/>
            <a:r>
              <a:rPr lang="fr-FR" sz="4100" b="1" dirty="0" err="1"/>
              <a:t>Azathioprine</a:t>
            </a:r>
            <a:r>
              <a:rPr lang="fr-FR" sz="4100" b="1" dirty="0"/>
              <a:t>, </a:t>
            </a:r>
            <a:r>
              <a:rPr lang="fr-FR" sz="4100" b="1" dirty="0" err="1"/>
              <a:t>Pénicillamine</a:t>
            </a:r>
            <a:r>
              <a:rPr lang="fr-FR" sz="4100" b="1" dirty="0"/>
              <a:t>, Sels d’or, </a:t>
            </a:r>
            <a:r>
              <a:rPr lang="fr-FR" sz="4100" b="1" dirty="0" err="1"/>
              <a:t>minocycline</a:t>
            </a:r>
            <a:r>
              <a:rPr lang="fr-FR" sz="4100" b="1" dirty="0"/>
              <a:t>, Cyclosporine</a:t>
            </a:r>
          </a:p>
          <a:p>
            <a:pPr lvl="1"/>
            <a:endParaRPr lang="fr-FR" sz="4100" b="1" dirty="0"/>
          </a:p>
          <a:p>
            <a:endParaRPr lang="fr-FR" sz="4000" b="1" dirty="0"/>
          </a:p>
          <a:p>
            <a:endParaRPr lang="en-US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42852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dirty="0">
                <a:solidFill>
                  <a:srgbClr val="BB0F96"/>
                </a:solidFill>
                <a:latin typeface="+mj-lt"/>
                <a:ea typeface="+mj-ea"/>
                <a:cs typeface="+mj-cs"/>
              </a:rPr>
              <a:t>DMARD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86248" y="1428736"/>
            <a:ext cx="4857752" cy="5429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5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Biologiques:</a:t>
            </a:r>
            <a:r>
              <a:rPr kumimoji="0" lang="fr-FR" sz="57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fr-FR" sz="4500" b="1" i="0" u="none" strike="noStrike" kern="1200" cap="none" spc="0" normalizeH="0" noProof="0" dirty="0" err="1">
                <a:ln>
                  <a:noFill/>
                </a:ln>
                <a:solidFill>
                  <a:srgbClr val="3399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Assoc</a:t>
            </a:r>
            <a:r>
              <a:rPr kumimoji="0" lang="fr-FR" sz="4500" b="1" i="0" u="none" strike="noStrike" kern="1200" cap="none" spc="0" normalizeH="0" noProof="0" dirty="0">
                <a:ln>
                  <a:noFill/>
                </a:ln>
                <a:solidFill>
                  <a:srgbClr val="3399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DMARD classiques</a:t>
            </a:r>
          </a:p>
          <a:p>
            <a:pPr marL="800100" lvl="1" indent="-342900">
              <a:spcBef>
                <a:spcPct val="20000"/>
              </a:spcBef>
            </a:pPr>
            <a:r>
              <a:rPr kumimoji="0" lang="fr-FR" sz="4500" b="1" i="0" u="none" strike="noStrike" kern="1200" cap="none" spc="0" normalizeH="0" noProof="0" dirty="0" err="1">
                <a:ln>
                  <a:noFill/>
                </a:ln>
                <a:solidFill>
                  <a:srgbClr val="3399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Méthotrexate</a:t>
            </a:r>
            <a:endParaRPr kumimoji="0" lang="fr-FR" sz="4500" b="1" i="0" u="none" strike="noStrike" kern="1200" cap="none" spc="0" normalizeH="0" noProof="0" dirty="0">
              <a:ln>
                <a:noFill/>
              </a:ln>
              <a:solidFill>
                <a:srgbClr val="3399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fr-FR" sz="3300" dirty="0"/>
          </a:p>
          <a:p>
            <a:r>
              <a:rPr lang="fr-FR" sz="3400" b="1" dirty="0">
                <a:solidFill>
                  <a:srgbClr val="BB0F96"/>
                </a:solidFill>
              </a:rPr>
              <a:t>TNF et IL1 cytokines pro-inflammatoires présentes dans le liquide synovial et les tissus</a:t>
            </a:r>
            <a:endParaRPr lang="en-US" sz="3400" b="1" dirty="0">
              <a:solidFill>
                <a:srgbClr val="BB0F96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4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Anti</a:t>
            </a:r>
            <a:r>
              <a:rPr kumimoji="0" lang="fr-FR" sz="41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TNF</a:t>
            </a:r>
            <a:endParaRPr kumimoji="0" lang="fr-FR" sz="41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fr-FR" sz="4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SC </a:t>
            </a:r>
            <a:r>
              <a:rPr kumimoji="0" lang="fr-FR" sz="4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Etanercept</a:t>
            </a:r>
            <a:endParaRPr kumimoji="0" lang="fr-FR" sz="4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fr-FR" sz="4100" b="1" dirty="0"/>
              <a:t>SC </a:t>
            </a:r>
            <a:r>
              <a:rPr lang="fr-FR" sz="4100" b="1" dirty="0" err="1"/>
              <a:t>Adalimumab</a:t>
            </a:r>
            <a:endParaRPr lang="fr-FR" sz="4100" b="1" dirty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fr-FR" sz="4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IV </a:t>
            </a:r>
            <a:r>
              <a:rPr kumimoji="0" lang="fr-FR" sz="4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Infliximab</a:t>
            </a:r>
            <a:endParaRPr kumimoji="0" lang="fr-FR" sz="4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fr-FR" sz="4100" b="1" dirty="0"/>
              <a:t>SC </a:t>
            </a:r>
            <a:r>
              <a:rPr lang="fr-FR" sz="4100" b="1" dirty="0" err="1"/>
              <a:t>Certolizumab</a:t>
            </a:r>
            <a:endParaRPr lang="fr-FR" sz="4100" b="1" dirty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fr-FR" sz="4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SC </a:t>
            </a:r>
            <a:r>
              <a:rPr kumimoji="0" lang="fr-FR" sz="4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Golimuma</a:t>
            </a:r>
            <a:r>
              <a:rPr lang="fr-FR" sz="4100" b="1" dirty="0"/>
              <a:t>b</a:t>
            </a:r>
            <a:endParaRPr kumimoji="0" lang="fr-FR" sz="4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fr-FR" sz="4100" b="1" dirty="0">
                <a:solidFill>
                  <a:srgbClr val="FF0000"/>
                </a:solidFill>
              </a:rPr>
              <a:t>Anti-IL1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kumimoji="0" lang="fr-FR" sz="4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Anakira</a:t>
            </a:r>
            <a:r>
              <a:rPr kumimoji="0" lang="fr-FR" sz="41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fr-FR" sz="4100" b="1" baseline="0" dirty="0" err="1"/>
              <a:t>Rituximab</a:t>
            </a:r>
            <a:r>
              <a:rPr lang="fr-FR" sz="4100" b="1" dirty="0"/>
              <a:t> (CD20)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fr-FR" sz="4100" b="1" dirty="0" err="1">
                <a:solidFill>
                  <a:srgbClr val="BB0F96"/>
                </a:solidFill>
              </a:rPr>
              <a:t>Abatacept</a:t>
            </a:r>
            <a:endParaRPr lang="fr-FR" sz="4100" b="1" dirty="0">
              <a:solidFill>
                <a:srgbClr val="BB0F96"/>
              </a:solidFill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fr-FR" sz="4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Anti</a:t>
            </a:r>
            <a:r>
              <a:rPr kumimoji="0" lang="fr-FR" sz="41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4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IL-6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fr-FR" sz="4100" b="1" dirty="0" err="1"/>
              <a:t>Tocilizumab</a:t>
            </a:r>
            <a:endParaRPr kumimoji="0" lang="fr-FR" sz="4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fr-FR" sz="4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357298"/>
            <a:ext cx="6172200" cy="48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71472" y="142860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dirty="0">
                <a:solidFill>
                  <a:srgbClr val="BB0F96"/>
                </a:solidFill>
                <a:latin typeface="+mj-lt"/>
                <a:ea typeface="+mj-ea"/>
                <a:cs typeface="+mj-cs"/>
              </a:rPr>
              <a:t>Algorithme de traitement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ndAc>
      <p:stSnd loop="1">
        <p:snd r:embed="rId2" name="cashreg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r>
              <a:rPr lang="fr-FR" sz="4100" b="1" dirty="0"/>
              <a:t>Classiquement: </a:t>
            </a:r>
            <a:r>
              <a:rPr lang="fr-FR" sz="4100" b="1" dirty="0" err="1"/>
              <a:t>Méthotrexate</a:t>
            </a:r>
            <a:r>
              <a:rPr lang="fr-FR" sz="4100" b="1" dirty="0"/>
              <a:t> + </a:t>
            </a:r>
            <a:r>
              <a:rPr lang="fr-FR" sz="4100" b="1" dirty="0" err="1"/>
              <a:t>corticoides</a:t>
            </a:r>
            <a:endParaRPr lang="fr-FR" sz="4100" b="1" dirty="0"/>
          </a:p>
          <a:p>
            <a:r>
              <a:rPr lang="fr-FR" sz="4100" b="1" dirty="0"/>
              <a:t>PR actives sévères: </a:t>
            </a:r>
          </a:p>
          <a:p>
            <a:pPr lvl="1"/>
            <a:r>
              <a:rPr lang="fr-FR" sz="3700" b="1" dirty="0"/>
              <a:t>D’emblée 3 agents classiques</a:t>
            </a:r>
          </a:p>
          <a:p>
            <a:r>
              <a:rPr lang="fr-FR" sz="4100" b="1" dirty="0" err="1"/>
              <a:t>Méthotrexate</a:t>
            </a:r>
            <a:r>
              <a:rPr lang="fr-FR" sz="4100" b="1" dirty="0"/>
              <a:t> + agent biologique: 2</a:t>
            </a:r>
            <a:r>
              <a:rPr lang="fr-FR" sz="4100" b="1" baseline="30000" dirty="0"/>
              <a:t>ème</a:t>
            </a:r>
            <a:r>
              <a:rPr lang="fr-FR" sz="4100" b="1" dirty="0"/>
              <a:t> intention </a:t>
            </a:r>
          </a:p>
          <a:p>
            <a:endParaRPr lang="fr-FR" sz="4000" b="1" dirty="0"/>
          </a:p>
          <a:p>
            <a:endParaRPr lang="en-US" sz="32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71472" y="142860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dirty="0">
                <a:solidFill>
                  <a:srgbClr val="BB0F96"/>
                </a:solidFill>
                <a:latin typeface="+mj-lt"/>
                <a:ea typeface="+mj-ea"/>
                <a:cs typeface="+mj-cs"/>
              </a:rPr>
              <a:t>Traitements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21" y="0"/>
            <a:ext cx="33813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42844" y="2500314"/>
            <a:ext cx="3857652" cy="2071694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dirty="0">
                <a:solidFill>
                  <a:srgbClr val="BB0F96"/>
                </a:solidFill>
                <a:latin typeface="+mj-lt"/>
                <a:ea typeface="+mj-ea"/>
                <a:cs typeface="+mj-cs"/>
              </a:rPr>
              <a:t>Algorithme de traitement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ndAc>
      <p:stSnd loop="1"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 fontScale="77500" lnSpcReduction="20000"/>
          </a:bodyPr>
          <a:lstStyle/>
          <a:p>
            <a:r>
              <a:rPr lang="fr-FR" sz="4000" b="1" dirty="0">
                <a:solidFill>
                  <a:srgbClr val="FF0000"/>
                </a:solidFill>
              </a:rPr>
              <a:t>Efficacité: </a:t>
            </a:r>
          </a:p>
          <a:p>
            <a:pPr lvl="1"/>
            <a:r>
              <a:rPr lang="fr-FR" sz="3600" dirty="0"/>
              <a:t>Indices d’activité </a:t>
            </a:r>
            <a:r>
              <a:rPr lang="fr-FR" sz="3600" dirty="0" err="1"/>
              <a:t>clinico</a:t>
            </a:r>
            <a:r>
              <a:rPr lang="fr-FR" sz="3600" dirty="0"/>
              <a:t>-biologiques (</a:t>
            </a:r>
            <a:r>
              <a:rPr lang="fr-FR" sz="3600" b="1" dirty="0">
                <a:solidFill>
                  <a:srgbClr val="FF0000"/>
                </a:solidFill>
              </a:rPr>
              <a:t>DAS 28</a:t>
            </a:r>
            <a:r>
              <a:rPr lang="fr-FR" sz="3600" dirty="0"/>
              <a:t>), radiologique, …</a:t>
            </a:r>
            <a:endParaRPr lang="fr-FR" sz="4000" dirty="0"/>
          </a:p>
          <a:p>
            <a:r>
              <a:rPr lang="fr-FR" sz="4000" dirty="0">
                <a:solidFill>
                  <a:srgbClr val="BB0F96"/>
                </a:solidFill>
              </a:rPr>
              <a:t>Bimensuelle </a:t>
            </a:r>
            <a:r>
              <a:rPr lang="fr-FR" sz="4000" dirty="0"/>
              <a:t>jusqu’au contrôle de la maladie </a:t>
            </a:r>
            <a:r>
              <a:rPr lang="fr-FR" sz="4000" dirty="0">
                <a:solidFill>
                  <a:srgbClr val="BB0F96"/>
                </a:solidFill>
              </a:rPr>
              <a:t>puis tous les 03 mois</a:t>
            </a:r>
          </a:p>
          <a:p>
            <a:r>
              <a:rPr lang="fr-FR" sz="4000" b="1" dirty="0">
                <a:solidFill>
                  <a:srgbClr val="FF0000"/>
                </a:solidFill>
              </a:rPr>
              <a:t>Evaluation régulière</a:t>
            </a:r>
          </a:p>
          <a:p>
            <a:pPr lvl="1"/>
            <a:r>
              <a:rPr lang="fr-FR" sz="3600" b="1" dirty="0">
                <a:solidFill>
                  <a:srgbClr val="339933"/>
                </a:solidFill>
              </a:rPr>
              <a:t>Efficacité</a:t>
            </a:r>
            <a:r>
              <a:rPr lang="fr-FR" sz="3600" dirty="0"/>
              <a:t> (clinique, biologique, radiologique)</a:t>
            </a:r>
          </a:p>
          <a:p>
            <a:pPr lvl="1"/>
            <a:r>
              <a:rPr lang="fr-FR" sz="3600" b="1" dirty="0">
                <a:solidFill>
                  <a:srgbClr val="339933"/>
                </a:solidFill>
              </a:rPr>
              <a:t>Tolérance</a:t>
            </a:r>
            <a:r>
              <a:rPr lang="fr-FR" sz="3600" dirty="0"/>
              <a:t> du traitement</a:t>
            </a:r>
          </a:p>
          <a:p>
            <a:r>
              <a:rPr lang="fr-FR" sz="4000" b="1" dirty="0">
                <a:solidFill>
                  <a:srgbClr val="FF0000"/>
                </a:solidFill>
              </a:rPr>
              <a:t>Rémission:</a:t>
            </a:r>
          </a:p>
          <a:p>
            <a:pPr lvl="1"/>
            <a:r>
              <a:rPr lang="fr-FR" sz="3600" dirty="0"/>
              <a:t>AINS ou </a:t>
            </a:r>
            <a:r>
              <a:rPr lang="fr-FR" sz="3600" dirty="0" err="1"/>
              <a:t>corticoides</a:t>
            </a:r>
            <a:r>
              <a:rPr lang="fr-FR" sz="3600" dirty="0"/>
              <a:t> faible dose &lt; 0.1mg/kg/jr</a:t>
            </a:r>
          </a:p>
          <a:p>
            <a:pPr lvl="1"/>
            <a:r>
              <a:rPr lang="fr-FR" sz="4100" b="1" dirty="0">
                <a:solidFill>
                  <a:srgbClr val="3333FF"/>
                </a:solidFill>
              </a:rPr>
              <a:t>Modifier </a:t>
            </a:r>
            <a:r>
              <a:rPr lang="fr-FR" sz="4100" b="1" dirty="0" err="1">
                <a:solidFill>
                  <a:srgbClr val="3333FF"/>
                </a:solidFill>
              </a:rPr>
              <a:t>Trt</a:t>
            </a:r>
            <a:r>
              <a:rPr lang="fr-FR" sz="4100" b="1" dirty="0">
                <a:solidFill>
                  <a:srgbClr val="3333FF"/>
                </a:solidFill>
              </a:rPr>
              <a:t> si </a:t>
            </a:r>
            <a:r>
              <a:rPr lang="fr-FR" sz="3600" dirty="0"/>
              <a:t>Impossible diminuer </a:t>
            </a:r>
            <a:r>
              <a:rPr lang="fr-FR" sz="3600" dirty="0" err="1"/>
              <a:t>prednisone</a:t>
            </a:r>
            <a:r>
              <a:rPr lang="fr-FR" sz="3600" dirty="0"/>
              <a:t> sous 0.1mgkg/jr + PR active + TRT de fond posologie max: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142860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fr-FR" sz="4400" b="1" dirty="0">
                <a:solidFill>
                  <a:srgbClr val="BB0F96"/>
                </a:solidFill>
              </a:rPr>
              <a:t>Surveillance au long court</a:t>
            </a:r>
          </a:p>
        </p:txBody>
      </p:sp>
    </p:spTree>
  </p:cSld>
  <p:clrMapOvr>
    <a:masterClrMapping/>
  </p:clrMapOvr>
  <p:transition>
    <p:sndAc>
      <p:stSnd loop="1">
        <p:snd r:embed="rId2" name="cashreg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5860"/>
            <a:ext cx="8143932" cy="3900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343525"/>
            <a:ext cx="8715404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09600" y="142852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dirty="0">
                <a:solidFill>
                  <a:srgbClr val="BB0F96"/>
                </a:solidFill>
                <a:latin typeface="+mj-lt"/>
                <a:ea typeface="+mj-ea"/>
                <a:cs typeface="+mj-cs"/>
              </a:rPr>
              <a:t>DAS 28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2864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sz="3600" b="1" dirty="0">
                <a:solidFill>
                  <a:srgbClr val="FF0000"/>
                </a:solidFill>
              </a:rPr>
              <a:t>DMARD: </a:t>
            </a:r>
          </a:p>
          <a:p>
            <a:pPr lvl="1"/>
            <a:r>
              <a:rPr lang="fr-FR" sz="3200" b="1" dirty="0">
                <a:solidFill>
                  <a:srgbClr val="339933"/>
                </a:solidFill>
              </a:rPr>
              <a:t>Dès le Dg confirmé</a:t>
            </a:r>
          </a:p>
          <a:p>
            <a:pPr lvl="1"/>
            <a:r>
              <a:rPr lang="fr-FR" sz="3200" dirty="0">
                <a:solidFill>
                  <a:srgbClr val="3333FF"/>
                </a:solidFill>
              </a:rPr>
              <a:t>Ne suppriment pas la douleur</a:t>
            </a:r>
          </a:p>
          <a:p>
            <a:pPr lvl="1"/>
            <a:r>
              <a:rPr lang="fr-FR" sz="3200" dirty="0">
                <a:solidFill>
                  <a:srgbClr val="3333FF"/>
                </a:solidFill>
              </a:rPr>
              <a:t>Agissent sur la progression de la maladie</a:t>
            </a:r>
          </a:p>
          <a:p>
            <a:pPr lvl="1"/>
            <a:r>
              <a:rPr lang="fr-FR" sz="3200" b="1" dirty="0">
                <a:solidFill>
                  <a:srgbClr val="FF0066"/>
                </a:solidFill>
              </a:rPr>
              <a:t>Délai d’action: </a:t>
            </a:r>
            <a:r>
              <a:rPr lang="fr-FR" sz="3200" dirty="0"/>
              <a:t>4-6  semaines</a:t>
            </a:r>
          </a:p>
          <a:p>
            <a:pPr lvl="1"/>
            <a:r>
              <a:rPr lang="fr-FR" sz="3200" b="1" dirty="0">
                <a:solidFill>
                  <a:srgbClr val="FF0066"/>
                </a:solidFill>
              </a:rPr>
              <a:t>Max efficacité: </a:t>
            </a:r>
            <a:r>
              <a:rPr lang="fr-FR" sz="3200" dirty="0"/>
              <a:t>Jusqu’à 4-6 mois</a:t>
            </a:r>
          </a:p>
          <a:p>
            <a:pPr lvl="1"/>
            <a:r>
              <a:rPr lang="fr-FR" sz="3200" b="1" dirty="0">
                <a:solidFill>
                  <a:srgbClr val="FF6600"/>
                </a:solidFill>
              </a:rPr>
              <a:t>MTX: </a:t>
            </a:r>
            <a:r>
              <a:rPr lang="fr-FR" sz="3200" dirty="0"/>
              <a:t>Efficacité supérieure à celle des autres DMARD</a:t>
            </a:r>
          </a:p>
          <a:p>
            <a:pPr lvl="1"/>
            <a:r>
              <a:rPr lang="fr-FR" sz="3200" dirty="0" err="1">
                <a:solidFill>
                  <a:srgbClr val="FF6600"/>
                </a:solidFill>
              </a:rPr>
              <a:t>Sulfasalazine</a:t>
            </a:r>
            <a:r>
              <a:rPr lang="fr-FR" sz="3200" dirty="0"/>
              <a:t> si CI ou intolérance au MTX et comme </a:t>
            </a:r>
            <a:r>
              <a:rPr lang="fr-FR" sz="3200" dirty="0" err="1"/>
              <a:t>Add</a:t>
            </a:r>
            <a:r>
              <a:rPr lang="fr-FR" sz="3200" dirty="0"/>
              <a:t>-on</a:t>
            </a:r>
            <a:endParaRPr lang="en-US" sz="3200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142860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fr-FR" sz="4400" b="1" dirty="0">
                <a:solidFill>
                  <a:srgbClr val="BB0F96"/>
                </a:solidFill>
              </a:rPr>
              <a:t>Médicaments</a:t>
            </a:r>
          </a:p>
        </p:txBody>
      </p:sp>
    </p:spTree>
  </p:cSld>
  <p:clrMapOvr>
    <a:masterClrMapping/>
  </p:clrMapOvr>
  <p:transition>
    <p:sndAc>
      <p:stSnd loop="1">
        <p:snd r:embed="rId2" name="cashreg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7191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err="1">
                <a:solidFill>
                  <a:srgbClr val="FF0000"/>
                </a:solidFill>
              </a:rPr>
              <a:t>Corticoides</a:t>
            </a:r>
            <a:r>
              <a:rPr lang="en-US" sz="2600" b="1" dirty="0">
                <a:solidFill>
                  <a:srgbClr val="FF0000"/>
                </a:solidFill>
              </a:rPr>
              <a:t>: </a:t>
            </a:r>
            <a:r>
              <a:rPr lang="en-US" sz="2600" b="1" dirty="0">
                <a:solidFill>
                  <a:srgbClr val="3333FF"/>
                </a:solidFill>
              </a:rPr>
              <a:t>‘’Pont’’ ‘’Bridging </a:t>
            </a:r>
            <a:r>
              <a:rPr lang="en-US" sz="2600" b="1" dirty="0" err="1">
                <a:solidFill>
                  <a:srgbClr val="3333FF"/>
                </a:solidFill>
              </a:rPr>
              <a:t>thérapy</a:t>
            </a:r>
            <a:r>
              <a:rPr lang="en-US" sz="2600" b="1" dirty="0">
                <a:solidFill>
                  <a:srgbClr val="3333FF"/>
                </a:solidFill>
              </a:rPr>
              <a:t>’’</a:t>
            </a:r>
          </a:p>
          <a:p>
            <a:pPr lvl="1">
              <a:buFont typeface="Wingdings" pitchFamily="2" charset="2"/>
              <a:buChar char="§"/>
            </a:pPr>
            <a:r>
              <a:rPr lang="fr-FR" sz="2600" b="1" dirty="0">
                <a:solidFill>
                  <a:srgbClr val="BB0F96"/>
                </a:solidFill>
              </a:rPr>
              <a:t>En attente d’initiation </a:t>
            </a:r>
            <a:r>
              <a:rPr lang="fr-FR" sz="2600" dirty="0"/>
              <a:t>de DMARD</a:t>
            </a:r>
          </a:p>
          <a:p>
            <a:pPr lvl="1">
              <a:buFont typeface="Wingdings" pitchFamily="2" charset="2"/>
              <a:buChar char="§"/>
            </a:pPr>
            <a:r>
              <a:rPr lang="fr-FR" sz="2600" b="1" dirty="0">
                <a:solidFill>
                  <a:srgbClr val="BB0F96"/>
                </a:solidFill>
              </a:rPr>
              <a:t>Changement</a:t>
            </a:r>
            <a:r>
              <a:rPr lang="fr-FR" sz="2600" dirty="0"/>
              <a:t> DMARD </a:t>
            </a:r>
          </a:p>
          <a:p>
            <a:pPr lvl="1">
              <a:buFont typeface="Wingdings" pitchFamily="2" charset="2"/>
              <a:buChar char="§"/>
            </a:pPr>
            <a:r>
              <a:rPr lang="fr-FR" sz="2600" b="1" dirty="0">
                <a:solidFill>
                  <a:srgbClr val="BB0F96"/>
                </a:solidFill>
              </a:rPr>
              <a:t>Initiation</a:t>
            </a:r>
            <a:r>
              <a:rPr lang="fr-FR" sz="2600" dirty="0"/>
              <a:t> DMARD (dose élevées, jouer sur la dose, diminuer rapidement)</a:t>
            </a:r>
          </a:p>
          <a:p>
            <a:pPr lvl="1">
              <a:buFont typeface="Wingdings" pitchFamily="2" charset="2"/>
              <a:buChar char="§"/>
            </a:pPr>
            <a:r>
              <a:rPr lang="fr-FR" sz="2600" dirty="0"/>
              <a:t>Initier dose élevés, diminuer </a:t>
            </a:r>
            <a:r>
              <a:rPr lang="fr-FR" sz="2600" dirty="0" err="1"/>
              <a:t>posolgie</a:t>
            </a:r>
            <a:r>
              <a:rPr lang="fr-FR" sz="2600" dirty="0"/>
              <a:t> plus faible dose efficace</a:t>
            </a:r>
          </a:p>
          <a:p>
            <a:r>
              <a:rPr lang="fr-FR" sz="2600" b="1" dirty="0">
                <a:solidFill>
                  <a:srgbClr val="FF0000"/>
                </a:solidFill>
              </a:rPr>
              <a:t>AINS:</a:t>
            </a:r>
          </a:p>
          <a:p>
            <a:pPr lvl="1">
              <a:buFont typeface="Arial" pitchFamily="34" charset="0"/>
              <a:buChar char="•"/>
            </a:pPr>
            <a:r>
              <a:rPr lang="fr-FR" sz="2600" dirty="0">
                <a:solidFill>
                  <a:srgbClr val="3333FF"/>
                </a:solidFill>
              </a:rPr>
              <a:t>Théorie</a:t>
            </a:r>
            <a:r>
              <a:rPr lang="fr-FR" sz="2600" dirty="0"/>
              <a:t> inhibent excrétion </a:t>
            </a:r>
            <a:r>
              <a:rPr lang="fr-FR" sz="2600" dirty="0" err="1"/>
              <a:t>Méthotréxate</a:t>
            </a:r>
            <a:endParaRPr lang="fr-FR" sz="2600" dirty="0"/>
          </a:p>
          <a:p>
            <a:pPr lvl="1">
              <a:buFont typeface="Arial" pitchFamily="34" charset="0"/>
              <a:buChar char="•"/>
            </a:pPr>
            <a:r>
              <a:rPr lang="fr-FR" sz="2600" dirty="0">
                <a:solidFill>
                  <a:srgbClr val="3333FF"/>
                </a:solidFill>
              </a:rPr>
              <a:t>Pratique:</a:t>
            </a:r>
            <a:r>
              <a:rPr lang="fr-FR" sz="2600" dirty="0"/>
              <a:t> Utilisés souvent en association</a:t>
            </a:r>
          </a:p>
          <a:p>
            <a:r>
              <a:rPr lang="fr-FR" sz="2600" dirty="0"/>
              <a:t>Si pas de réponse à un agent </a:t>
            </a:r>
            <a:r>
              <a:rPr lang="fr-FR" sz="2600" b="1" dirty="0">
                <a:solidFill>
                  <a:srgbClr val="FF0000"/>
                </a:solidFill>
              </a:rPr>
              <a:t>anti-TNF</a:t>
            </a:r>
          </a:p>
          <a:p>
            <a:pPr lvl="1">
              <a:buFont typeface="Courier New" pitchFamily="49" charset="0"/>
              <a:buChar char="o"/>
            </a:pPr>
            <a:r>
              <a:rPr lang="fr-FR" sz="2600" dirty="0"/>
              <a:t>Changer d’anti-TNF</a:t>
            </a:r>
          </a:p>
          <a:p>
            <a:pPr lvl="1">
              <a:buFont typeface="Courier New" pitchFamily="49" charset="0"/>
              <a:buChar char="o"/>
            </a:pPr>
            <a:r>
              <a:rPr lang="fr-FR" sz="2600" dirty="0"/>
              <a:t>Sinon utiliser un </a:t>
            </a:r>
            <a:r>
              <a:rPr lang="fr-FR" sz="2600" dirty="0">
                <a:solidFill>
                  <a:srgbClr val="339933"/>
                </a:solidFill>
              </a:rPr>
              <a:t>Anti IL-2: </a:t>
            </a:r>
            <a:r>
              <a:rPr lang="fr-FR" sz="2600" dirty="0" err="1">
                <a:solidFill>
                  <a:srgbClr val="FF6600"/>
                </a:solidFill>
              </a:rPr>
              <a:t>Anakira</a:t>
            </a:r>
            <a:r>
              <a:rPr lang="fr-FR" sz="2600" dirty="0">
                <a:solidFill>
                  <a:srgbClr val="FF6600"/>
                </a:solidFill>
              </a:rPr>
              <a:t>, </a:t>
            </a:r>
            <a:r>
              <a:rPr lang="fr-FR" sz="2600" dirty="0" err="1">
                <a:solidFill>
                  <a:srgbClr val="FF6600"/>
                </a:solidFill>
              </a:rPr>
              <a:t>Rituximab</a:t>
            </a:r>
            <a:r>
              <a:rPr lang="fr-FR" sz="2600" dirty="0">
                <a:solidFill>
                  <a:srgbClr val="FF6600"/>
                </a:solidFill>
              </a:rPr>
              <a:t>, </a:t>
            </a:r>
            <a:r>
              <a:rPr lang="fr-FR" sz="2600" dirty="0" err="1">
                <a:solidFill>
                  <a:srgbClr val="FF6600"/>
                </a:solidFill>
              </a:rPr>
              <a:t>Abatercept</a:t>
            </a:r>
            <a:r>
              <a:rPr lang="fr-FR" sz="2600" dirty="0">
                <a:solidFill>
                  <a:srgbClr val="FF6600"/>
                </a:solidFill>
              </a:rPr>
              <a:t>, </a:t>
            </a:r>
            <a:r>
              <a:rPr lang="fr-FR" sz="2600" dirty="0" err="1">
                <a:solidFill>
                  <a:srgbClr val="FF6600"/>
                </a:solidFill>
              </a:rPr>
              <a:t>Tocilizumab</a:t>
            </a:r>
            <a:endParaRPr lang="fr-FR" sz="2600" dirty="0">
              <a:solidFill>
                <a:srgbClr val="FF66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71472" y="142860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fr-FR" sz="4400" b="1" dirty="0">
                <a:solidFill>
                  <a:srgbClr val="BB0F96"/>
                </a:solidFill>
              </a:rPr>
              <a:t>Médicaments</a:t>
            </a:r>
          </a:p>
        </p:txBody>
      </p:sp>
    </p:spTree>
  </p:cSld>
  <p:clrMapOvr>
    <a:masterClrMapping/>
  </p:clrMapOvr>
  <p:transition>
    <p:sndAc>
      <p:stSnd loop="1"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43182"/>
            <a:ext cx="5715008" cy="4214818"/>
          </a:xfrm>
        </p:spPr>
        <p:txBody>
          <a:bodyPr>
            <a:normAutofit fontScale="70000" lnSpcReduction="20000"/>
          </a:bodyPr>
          <a:lstStyle/>
          <a:p>
            <a:r>
              <a:rPr lang="fr-FR" sz="4100" b="1" dirty="0">
                <a:solidFill>
                  <a:srgbClr val="FF0000"/>
                </a:solidFill>
              </a:rPr>
              <a:t>Règles avant prescription</a:t>
            </a:r>
          </a:p>
          <a:p>
            <a:pPr lvl="1"/>
            <a:r>
              <a:rPr lang="fr-FR" sz="3700" b="1" dirty="0"/>
              <a:t>Recherche d’un foyen infectieux (radio thorax, IDR </a:t>
            </a:r>
            <a:r>
              <a:rPr lang="fr-FR" sz="3700" b="1" dirty="0" err="1"/>
              <a:t>tuberuline</a:t>
            </a:r>
            <a:r>
              <a:rPr lang="fr-FR" sz="3700" b="1" dirty="0"/>
              <a:t>: risque tuberculose)</a:t>
            </a:r>
          </a:p>
          <a:p>
            <a:pPr lvl="1"/>
            <a:r>
              <a:rPr lang="fr-FR" sz="3700" b="1" dirty="0"/>
              <a:t>Situations à risque d’infection: Diabète, BPCO, ..</a:t>
            </a:r>
          </a:p>
          <a:p>
            <a:pPr lvl="1"/>
            <a:r>
              <a:rPr lang="fr-FR" sz="3700" b="1" dirty="0"/>
              <a:t>Sérologie Hépatite B et C</a:t>
            </a:r>
          </a:p>
          <a:p>
            <a:pPr lvl="1"/>
            <a:r>
              <a:rPr lang="fr-FR" sz="3700" b="1" dirty="0"/>
              <a:t>Mettre à jour les vaccinations</a:t>
            </a:r>
          </a:p>
          <a:p>
            <a:pPr lvl="1"/>
            <a:r>
              <a:rPr lang="fr-FR" sz="3700" b="1" dirty="0"/>
              <a:t>Echo cardiaque si dyspnée d’effort</a:t>
            </a:r>
          </a:p>
          <a:p>
            <a:pPr lvl="1"/>
            <a:r>
              <a:rPr lang="fr-FR" sz="3700" b="1" dirty="0"/>
              <a:t>Contraception+++</a:t>
            </a:r>
          </a:p>
          <a:p>
            <a:endParaRPr lang="fr-FR" sz="4100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71472" y="142860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dirty="0">
                <a:solidFill>
                  <a:srgbClr val="BB0F96"/>
                </a:solidFill>
                <a:latin typeface="+mj-lt"/>
                <a:ea typeface="+mj-ea"/>
                <a:cs typeface="+mj-cs"/>
              </a:rPr>
              <a:t>Prescription des Agents Biologiques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072066" y="2571768"/>
            <a:ext cx="4071934" cy="4214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Contre-indications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Grossesse</a:t>
            </a:r>
            <a:r>
              <a:rPr kumimoji="0" lang="fr-FR" sz="2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baseline="0" dirty="0"/>
              <a:t>IC</a:t>
            </a:r>
            <a:r>
              <a:rPr lang="fr-FR" sz="2400" b="1" dirty="0"/>
              <a:t> stade III et IV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Infection</a:t>
            </a:r>
            <a:r>
              <a:rPr kumimoji="0" lang="fr-FR" sz="2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sévère                         ou évolutive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baseline="0" dirty="0"/>
              <a:t>TBC</a:t>
            </a:r>
            <a:r>
              <a:rPr lang="fr-FR" sz="2400" b="1" dirty="0"/>
              <a:t> active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4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33386" y="1357298"/>
            <a:ext cx="8510614" cy="114300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Spécialiste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fr-FR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3200" b="1" i="0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Rhumato</a:t>
            </a:r>
            <a:r>
              <a:rPr kumimoji="0" lang="fr-FR" sz="3200" b="1" i="0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lang="fr-FR" sz="3200" b="1" dirty="0">
                <a:solidFill>
                  <a:srgbClr val="00B050"/>
                </a:solidFill>
              </a:rPr>
              <a:t>M</a:t>
            </a:r>
            <a:r>
              <a:rPr kumimoji="0" lang="fr-FR" sz="3200" b="1" i="0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éd. Interne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3200" b="1" baseline="0" dirty="0">
                <a:solidFill>
                  <a:srgbClr val="3333FF"/>
                </a:solidFill>
              </a:rPr>
              <a:t>Risque </a:t>
            </a:r>
            <a:r>
              <a:rPr lang="fr-FR" sz="3200" b="1" baseline="0" dirty="0">
                <a:solidFill>
                  <a:srgbClr val="FF0000"/>
                </a:solidFill>
              </a:rPr>
              <a:t>d’infections</a:t>
            </a:r>
            <a:r>
              <a:rPr lang="fr-FR" sz="3200" b="1" baseline="0" dirty="0">
                <a:solidFill>
                  <a:srgbClr val="3333FF"/>
                </a:solidFill>
              </a:rPr>
              <a:t> (Tuberculose,</a:t>
            </a:r>
            <a:r>
              <a:rPr lang="fr-FR" sz="3200" b="1" dirty="0">
                <a:solidFill>
                  <a:srgbClr val="3333FF"/>
                </a:solidFill>
              </a:rPr>
              <a:t> infection à </a:t>
            </a:r>
            <a:r>
              <a:rPr lang="fr-FR" sz="3200" b="1" dirty="0" err="1">
                <a:solidFill>
                  <a:srgbClr val="3333FF"/>
                </a:solidFill>
              </a:rPr>
              <a:t>Pyogenes</a:t>
            </a:r>
            <a:r>
              <a:rPr lang="fr-FR" sz="3200" b="1" dirty="0">
                <a:solidFill>
                  <a:srgbClr val="3333FF"/>
                </a:solidFill>
              </a:rPr>
              <a:t> ou opportunistes) parfois </a:t>
            </a:r>
            <a:r>
              <a:rPr lang="fr-FR" sz="3200" b="1" dirty="0">
                <a:solidFill>
                  <a:srgbClr val="FF0000"/>
                </a:solidFill>
              </a:rPr>
              <a:t>gravissimes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4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  <p:bldP spid="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60"/>
            <a:ext cx="9144000" cy="5429240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Inhibe la production des cytokines et la </a:t>
            </a:r>
            <a:r>
              <a:rPr lang="el-GR" dirty="0"/>
              <a:t>Σ</a:t>
            </a:r>
            <a:r>
              <a:rPr lang="fr-FR" dirty="0"/>
              <a:t> des purines</a:t>
            </a:r>
          </a:p>
          <a:p>
            <a:r>
              <a:rPr lang="fr-FR" dirty="0"/>
              <a:t>Préconisé monothérapie première intention</a:t>
            </a:r>
          </a:p>
          <a:p>
            <a:endParaRPr lang="fr-FR" dirty="0"/>
          </a:p>
          <a:p>
            <a:r>
              <a:rPr lang="fr-FR" b="1" dirty="0">
                <a:solidFill>
                  <a:srgbClr val="FF6600"/>
                </a:solidFill>
              </a:rPr>
              <a:t>Délai d’action:</a:t>
            </a:r>
            <a:r>
              <a:rPr lang="fr-FR" dirty="0"/>
              <a:t> 2-3 semaines (1 mois)</a:t>
            </a:r>
          </a:p>
          <a:p>
            <a:endParaRPr lang="fr-FR" dirty="0"/>
          </a:p>
          <a:p>
            <a:r>
              <a:rPr lang="fr-FR" b="1" dirty="0">
                <a:solidFill>
                  <a:srgbClr val="3333FF"/>
                </a:solidFill>
              </a:rPr>
              <a:t>IM ou Oral 1*/Semaine </a:t>
            </a:r>
            <a:r>
              <a:rPr lang="fr-FR" dirty="0"/>
              <a:t>même jour 7.5-15 mg/</a:t>
            </a:r>
            <a:r>
              <a:rPr lang="fr-FR" dirty="0" err="1"/>
              <a:t>sem</a:t>
            </a:r>
            <a:endParaRPr lang="fr-FR" dirty="0"/>
          </a:p>
          <a:p>
            <a:pPr lvl="1"/>
            <a:r>
              <a:rPr lang="fr-FR" dirty="0">
                <a:solidFill>
                  <a:srgbClr val="FF0000"/>
                </a:solidFill>
              </a:rPr>
              <a:t>ATTENTION: 1*/semaine ERREUR 1*/Jr</a:t>
            </a:r>
          </a:p>
          <a:p>
            <a:r>
              <a:rPr lang="fr-FR" dirty="0"/>
              <a:t>50% pts restent dessus en </a:t>
            </a:r>
            <a:r>
              <a:rPr lang="fr-FR" dirty="0" err="1"/>
              <a:t>moy</a:t>
            </a:r>
            <a:r>
              <a:rPr lang="fr-FR" dirty="0"/>
              <a:t> 5-7 ans</a:t>
            </a:r>
          </a:p>
          <a:p>
            <a:pPr lvl="1"/>
            <a:r>
              <a:rPr lang="fr-FR" dirty="0"/>
              <a:t>Rapport bénéfice/risque très favorable</a:t>
            </a:r>
          </a:p>
          <a:p>
            <a:r>
              <a:rPr lang="fr-FR" dirty="0">
                <a:solidFill>
                  <a:srgbClr val="FF0000"/>
                </a:solidFill>
              </a:rPr>
              <a:t>5mg </a:t>
            </a:r>
            <a:r>
              <a:rPr lang="fr-FR" dirty="0" err="1">
                <a:solidFill>
                  <a:srgbClr val="FF0000"/>
                </a:solidFill>
              </a:rPr>
              <a:t>Ac</a:t>
            </a:r>
            <a:r>
              <a:rPr lang="fr-FR" dirty="0">
                <a:solidFill>
                  <a:srgbClr val="FF0000"/>
                </a:solidFill>
              </a:rPr>
              <a:t> foliq</a:t>
            </a:r>
            <a:r>
              <a:rPr lang="fr-FR" dirty="0"/>
              <a:t>ue lendemain ou surlendemain: </a:t>
            </a:r>
          </a:p>
          <a:p>
            <a:pPr lvl="1"/>
            <a:r>
              <a:rPr lang="fr-FR" dirty="0"/>
              <a:t>↓↓effets secondaires: Cytolyse hépatique, stomatite, NV</a:t>
            </a:r>
          </a:p>
          <a:p>
            <a:r>
              <a:rPr lang="fr-FR" dirty="0">
                <a:solidFill>
                  <a:srgbClr val="FF0000"/>
                </a:solidFill>
              </a:rPr>
              <a:t>Tératogène: </a:t>
            </a:r>
            <a:r>
              <a:rPr lang="fr-FR" dirty="0">
                <a:solidFill>
                  <a:srgbClr val="3333FF"/>
                </a:solidFill>
              </a:rPr>
              <a:t>CI femme enceinte, Contraception</a:t>
            </a: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142860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noProof="0" dirty="0">
                <a:solidFill>
                  <a:srgbClr val="BB0F96"/>
                </a:solidFill>
                <a:latin typeface="+mj-lt"/>
                <a:ea typeface="+mj-ea"/>
                <a:cs typeface="+mj-cs"/>
              </a:rPr>
              <a:t>MTX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ndAc>
      <p:stSnd loop="1">
        <p:snd r:embed="rId2" name="cashreg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ln w="38100">
            <a:solidFill>
              <a:srgbClr val="BB0F96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BB0F96"/>
                </a:solidFill>
              </a:rPr>
              <a:t>Plan du cours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470" y="1357298"/>
            <a:ext cx="9144000" cy="507209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600" dirty="0"/>
              <a:t>Définition, Diagnostic, Complications, </a:t>
            </a:r>
          </a:p>
          <a:p>
            <a:pPr fontAlgn="auto">
              <a:spcAft>
                <a:spcPts val="0"/>
              </a:spcAft>
              <a:defRPr/>
            </a:pPr>
            <a:r>
              <a:rPr lang="fr-FR" sz="3600" dirty="0"/>
              <a:t>Objectifs du traitement</a:t>
            </a:r>
          </a:p>
          <a:p>
            <a:pPr fontAlgn="auto">
              <a:spcAft>
                <a:spcPts val="0"/>
              </a:spcAft>
              <a:defRPr/>
            </a:pPr>
            <a:r>
              <a:rPr lang="fr-FR" sz="3600" dirty="0"/>
              <a:t>Règles de base du traitement: </a:t>
            </a:r>
          </a:p>
          <a:p>
            <a:pPr lvl="1">
              <a:defRPr/>
            </a:pPr>
            <a:r>
              <a:rPr lang="fr-FR" dirty="0" err="1"/>
              <a:t>Trt</a:t>
            </a:r>
            <a:r>
              <a:rPr lang="fr-FR" dirty="0"/>
              <a:t> symptomatique et </a:t>
            </a:r>
            <a:r>
              <a:rPr lang="fr-FR" dirty="0" err="1"/>
              <a:t>Trt</a:t>
            </a:r>
            <a:r>
              <a:rPr lang="fr-FR" dirty="0"/>
              <a:t> de fond</a:t>
            </a:r>
          </a:p>
          <a:p>
            <a:pPr fontAlgn="auto">
              <a:spcAft>
                <a:spcPts val="0"/>
              </a:spcAft>
              <a:defRPr/>
            </a:pPr>
            <a:r>
              <a:rPr lang="fr-FR" sz="3600" dirty="0"/>
              <a:t>Recommandations de </a:t>
            </a:r>
            <a:r>
              <a:rPr lang="fr-FR" sz="3600" dirty="0" err="1"/>
              <a:t>Trt</a:t>
            </a:r>
            <a:r>
              <a:rPr lang="fr-FR" sz="3600" dirty="0"/>
              <a:t>: GUIDELINES</a:t>
            </a:r>
          </a:p>
          <a:p>
            <a:pPr fontAlgn="auto">
              <a:spcAft>
                <a:spcPts val="0"/>
              </a:spcAft>
              <a:defRPr/>
            </a:pPr>
            <a:r>
              <a:rPr lang="fr-FR" sz="3600" dirty="0"/>
              <a:t>Médicaments et leur usage</a:t>
            </a:r>
          </a:p>
          <a:p>
            <a:pPr fontAlgn="auto">
              <a:spcAft>
                <a:spcPts val="0"/>
              </a:spcAft>
              <a:defRPr/>
            </a:pPr>
            <a:endParaRPr lang="fr-FR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Effets secondaires</a:t>
            </a:r>
          </a:p>
          <a:p>
            <a:pPr lvl="1"/>
            <a:r>
              <a:rPr lang="fr-FR" dirty="0">
                <a:solidFill>
                  <a:srgbClr val="339933"/>
                </a:solidFill>
              </a:rPr>
              <a:t>Digestifs</a:t>
            </a:r>
            <a:r>
              <a:rPr lang="fr-FR" dirty="0"/>
              <a:t>: NVD, Stomatite</a:t>
            </a:r>
          </a:p>
          <a:p>
            <a:pPr lvl="1"/>
            <a:r>
              <a:rPr lang="fr-FR" dirty="0">
                <a:solidFill>
                  <a:srgbClr val="339933"/>
                </a:solidFill>
              </a:rPr>
              <a:t>Hématologiques</a:t>
            </a:r>
            <a:r>
              <a:rPr lang="fr-FR" dirty="0"/>
              <a:t>: </a:t>
            </a:r>
            <a:r>
              <a:rPr lang="fr-FR" dirty="0" err="1"/>
              <a:t>thrombocytopénie</a:t>
            </a:r>
            <a:r>
              <a:rPr lang="fr-FR" dirty="0"/>
              <a:t>, leucopénie</a:t>
            </a:r>
          </a:p>
          <a:p>
            <a:pPr lvl="1"/>
            <a:r>
              <a:rPr lang="fr-FR" dirty="0">
                <a:solidFill>
                  <a:srgbClr val="339933"/>
                </a:solidFill>
              </a:rPr>
              <a:t>Pulmonaires</a:t>
            </a:r>
            <a:r>
              <a:rPr lang="fr-FR" dirty="0"/>
              <a:t>: Fibrose</a:t>
            </a:r>
          </a:p>
          <a:p>
            <a:pPr lvl="1"/>
            <a:r>
              <a:rPr lang="fr-FR" dirty="0">
                <a:solidFill>
                  <a:srgbClr val="339933"/>
                </a:solidFill>
              </a:rPr>
              <a:t>Hépatiques</a:t>
            </a:r>
            <a:r>
              <a:rPr lang="fr-FR" dirty="0"/>
              <a:t>: ASAT, ALAT</a:t>
            </a:r>
          </a:p>
          <a:p>
            <a:r>
              <a:rPr lang="fr-FR" dirty="0">
                <a:solidFill>
                  <a:srgbClr val="FF0000"/>
                </a:solidFill>
              </a:rPr>
              <a:t>Bilan avant </a:t>
            </a:r>
            <a:r>
              <a:rPr lang="fr-FR" dirty="0" err="1">
                <a:solidFill>
                  <a:srgbClr val="FF0000"/>
                </a:solidFill>
              </a:rPr>
              <a:t>trt</a:t>
            </a:r>
            <a:r>
              <a:rPr lang="fr-FR" dirty="0">
                <a:solidFill>
                  <a:srgbClr val="FF0000"/>
                </a:solidFill>
              </a:rPr>
              <a:t>:</a:t>
            </a:r>
          </a:p>
          <a:p>
            <a:pPr lvl="1"/>
            <a:r>
              <a:rPr lang="fr-FR" dirty="0"/>
              <a:t>FNS, Albumine, bilirubine, Créa (CI si CL&lt;40), ASAT et ALAT (surveiller), Hépatite B et C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142860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noProof="0" dirty="0">
                <a:solidFill>
                  <a:srgbClr val="BB0F96"/>
                </a:solidFill>
                <a:latin typeface="+mj-lt"/>
                <a:ea typeface="+mj-ea"/>
                <a:cs typeface="+mj-cs"/>
              </a:rPr>
              <a:t>MTX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ndAc>
      <p:stSnd loop="1">
        <p:snd r:embed="rId2" name="cashreg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fr-FR" dirty="0">
                <a:solidFill>
                  <a:srgbClr val="FF0066"/>
                </a:solidFill>
              </a:rPr>
              <a:t>Oral</a:t>
            </a:r>
            <a:r>
              <a:rPr lang="fr-FR" dirty="0"/>
              <a:t> 500mg 2*/jr augmentée à 1g max 2*/jr</a:t>
            </a:r>
          </a:p>
          <a:p>
            <a:r>
              <a:rPr lang="fr-FR" dirty="0">
                <a:solidFill>
                  <a:srgbClr val="3333FF"/>
                </a:solidFill>
              </a:rPr>
              <a:t>Délai d’action: </a:t>
            </a:r>
            <a:r>
              <a:rPr lang="fr-FR" dirty="0">
                <a:solidFill>
                  <a:srgbClr val="FF0000"/>
                </a:solidFill>
              </a:rPr>
              <a:t>2-3 mois </a:t>
            </a:r>
          </a:p>
          <a:p>
            <a:endParaRPr lang="fr-FR" dirty="0"/>
          </a:p>
          <a:p>
            <a:r>
              <a:rPr lang="fr-FR" dirty="0"/>
              <a:t>Usage Parfois limitée par ses effets secondaires</a:t>
            </a:r>
          </a:p>
          <a:p>
            <a:pPr lvl="1"/>
            <a:r>
              <a:rPr lang="fr-FR" dirty="0">
                <a:solidFill>
                  <a:srgbClr val="339933"/>
                </a:solidFill>
              </a:rPr>
              <a:t>Digestifs</a:t>
            </a:r>
            <a:r>
              <a:rPr lang="fr-FR" dirty="0"/>
              <a:t>: NVD, anorexie, dyspepsie</a:t>
            </a:r>
          </a:p>
          <a:p>
            <a:pPr lvl="2"/>
            <a:r>
              <a:rPr lang="fr-FR" dirty="0">
                <a:solidFill>
                  <a:srgbClr val="BB0F96"/>
                </a:solidFill>
              </a:rPr>
              <a:t>Avec les repas, diviser les repas, commencer par de faibles doses</a:t>
            </a:r>
          </a:p>
          <a:p>
            <a:pPr lvl="1"/>
            <a:r>
              <a:rPr lang="fr-FR" dirty="0">
                <a:solidFill>
                  <a:srgbClr val="339933"/>
                </a:solidFill>
              </a:rPr>
              <a:t>Hématologiques</a:t>
            </a:r>
            <a:r>
              <a:rPr lang="fr-FR" dirty="0"/>
              <a:t>: Leucopénie, Agranulocytose</a:t>
            </a:r>
          </a:p>
          <a:p>
            <a:pPr lvl="1"/>
            <a:r>
              <a:rPr lang="fr-FR" dirty="0">
                <a:solidFill>
                  <a:srgbClr val="339933"/>
                </a:solidFill>
              </a:rPr>
              <a:t>Dermatologiques</a:t>
            </a:r>
            <a:r>
              <a:rPr lang="fr-FR" dirty="0"/>
              <a:t>: Rash, urticaire</a:t>
            </a:r>
          </a:p>
          <a:p>
            <a:r>
              <a:rPr lang="fr-FR" dirty="0"/>
              <a:t>Colore les </a:t>
            </a:r>
            <a:r>
              <a:rPr lang="fr-FR" dirty="0">
                <a:solidFill>
                  <a:srgbClr val="FF0000"/>
                </a:solidFill>
              </a:rPr>
              <a:t>urines</a:t>
            </a:r>
            <a:r>
              <a:rPr lang="fr-FR" dirty="0"/>
              <a:t> en </a:t>
            </a:r>
            <a:r>
              <a:rPr lang="fr-FR" dirty="0">
                <a:solidFill>
                  <a:srgbClr val="FF0000"/>
                </a:solidFill>
              </a:rPr>
              <a:t>rouge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142860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noProof="0" dirty="0" err="1">
                <a:solidFill>
                  <a:srgbClr val="BB0F96"/>
                </a:solidFill>
                <a:latin typeface="+mj-lt"/>
                <a:ea typeface="+mj-ea"/>
                <a:cs typeface="+mj-cs"/>
              </a:rPr>
              <a:t>Sulfasalazine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ndAc>
      <p:stSnd loop="1"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Inhibe </a:t>
            </a:r>
            <a:r>
              <a:rPr lang="el-GR" dirty="0"/>
              <a:t>Σ</a:t>
            </a:r>
            <a:r>
              <a:rPr lang="fr-FR" dirty="0"/>
              <a:t> pyrimidines→↓prolifération lymphocytes; module inflammation</a:t>
            </a:r>
          </a:p>
          <a:p>
            <a:endParaRPr lang="fr-FR" dirty="0"/>
          </a:p>
          <a:p>
            <a:r>
              <a:rPr lang="fr-FR" dirty="0">
                <a:solidFill>
                  <a:srgbClr val="FF0066"/>
                </a:solidFill>
              </a:rPr>
              <a:t>Oral</a:t>
            </a:r>
            <a:r>
              <a:rPr lang="fr-FR" dirty="0"/>
              <a:t>: 10-20 mg /jr</a:t>
            </a:r>
          </a:p>
          <a:p>
            <a:r>
              <a:rPr lang="fr-FR" dirty="0">
                <a:solidFill>
                  <a:srgbClr val="3333FF"/>
                </a:solidFill>
              </a:rPr>
              <a:t>Délai d’action: </a:t>
            </a:r>
            <a:r>
              <a:rPr lang="fr-FR" dirty="0">
                <a:solidFill>
                  <a:srgbClr val="FF0000"/>
                </a:solidFill>
              </a:rPr>
              <a:t>moins de 1 mois </a:t>
            </a:r>
          </a:p>
          <a:p>
            <a:r>
              <a:rPr lang="fr-FR" b="1" dirty="0">
                <a:solidFill>
                  <a:srgbClr val="BB0F96"/>
                </a:solidFill>
              </a:rPr>
              <a:t>Efficacité comparable à celle du MTX</a:t>
            </a:r>
          </a:p>
          <a:p>
            <a:endParaRPr lang="fr-FR" dirty="0"/>
          </a:p>
          <a:p>
            <a:r>
              <a:rPr lang="fr-FR" dirty="0"/>
              <a:t>Toxicité </a:t>
            </a:r>
            <a:r>
              <a:rPr lang="fr-FR" dirty="0">
                <a:solidFill>
                  <a:srgbClr val="339933"/>
                </a:solidFill>
              </a:rPr>
              <a:t>hépatique</a:t>
            </a:r>
            <a:r>
              <a:rPr lang="fr-FR" dirty="0"/>
              <a:t>: ASAT ALAT 1*/mois, régulier.</a:t>
            </a:r>
          </a:p>
          <a:p>
            <a:r>
              <a:rPr lang="fr-FR" dirty="0"/>
              <a:t>Moelle </a:t>
            </a:r>
            <a:r>
              <a:rPr lang="fr-FR" dirty="0">
                <a:solidFill>
                  <a:srgbClr val="339933"/>
                </a:solidFill>
              </a:rPr>
              <a:t>osseuse</a:t>
            </a:r>
            <a:r>
              <a:rPr lang="fr-FR" dirty="0"/>
              <a:t>: FNS 1*/mois</a:t>
            </a:r>
          </a:p>
          <a:p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Tératogène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142860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noProof="0" dirty="0" err="1">
                <a:solidFill>
                  <a:srgbClr val="BB0F96"/>
                </a:solidFill>
                <a:latin typeface="+mj-lt"/>
                <a:ea typeface="+mj-ea"/>
                <a:cs typeface="+mj-cs"/>
              </a:rPr>
              <a:t>Leflunomide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ndAc>
      <p:stSnd loop="1">
        <p:snd r:embed="rId2" name="cashreg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Pas de toxicité </a:t>
            </a:r>
            <a:r>
              <a:rPr lang="fr-FR" dirty="0" err="1"/>
              <a:t>myélosuppressive</a:t>
            </a:r>
            <a:r>
              <a:rPr lang="fr-FR" dirty="0"/>
              <a:t>, hépatique et rénale VS DMARD</a:t>
            </a:r>
          </a:p>
          <a:p>
            <a:endParaRPr lang="fr-FR" dirty="0"/>
          </a:p>
          <a:p>
            <a:r>
              <a:rPr lang="fr-FR" dirty="0">
                <a:solidFill>
                  <a:srgbClr val="FF0066"/>
                </a:solidFill>
              </a:rPr>
              <a:t>Oral</a:t>
            </a:r>
            <a:r>
              <a:rPr lang="fr-FR" dirty="0"/>
              <a:t>: 20-300 mg 2*/jr</a:t>
            </a:r>
          </a:p>
          <a:p>
            <a:r>
              <a:rPr lang="fr-FR" dirty="0">
                <a:solidFill>
                  <a:srgbClr val="3333FF"/>
                </a:solidFill>
              </a:rPr>
              <a:t>Délai d’action</a:t>
            </a:r>
            <a:r>
              <a:rPr lang="fr-FR" dirty="0"/>
              <a:t>: </a:t>
            </a:r>
            <a:r>
              <a:rPr lang="fr-FR" dirty="0">
                <a:solidFill>
                  <a:srgbClr val="FF0000"/>
                </a:solidFill>
              </a:rPr>
              <a:t>6 semaines</a:t>
            </a:r>
          </a:p>
          <a:p>
            <a:r>
              <a:rPr lang="fr-FR" b="1" dirty="0">
                <a:solidFill>
                  <a:srgbClr val="FF6600"/>
                </a:solidFill>
              </a:rPr>
              <a:t>Ne pas parler d’échec thérapeutique avant 6 mois</a:t>
            </a:r>
          </a:p>
          <a:p>
            <a:endParaRPr lang="fr-FR" dirty="0"/>
          </a:p>
          <a:p>
            <a:r>
              <a:rPr lang="fr-FR" dirty="0"/>
              <a:t>Effets secondaires</a:t>
            </a:r>
          </a:p>
          <a:p>
            <a:pPr lvl="1"/>
            <a:r>
              <a:rPr lang="fr-FR" b="1" dirty="0">
                <a:solidFill>
                  <a:srgbClr val="339933"/>
                </a:solidFill>
              </a:rPr>
              <a:t>Oculaires</a:t>
            </a:r>
            <a:r>
              <a:rPr lang="fr-FR" b="1" dirty="0"/>
              <a:t>: </a:t>
            </a:r>
            <a:r>
              <a:rPr lang="fr-FR" b="1" dirty="0" err="1"/>
              <a:t>Dépots</a:t>
            </a:r>
            <a:r>
              <a:rPr lang="fr-FR" b="1" dirty="0"/>
              <a:t> </a:t>
            </a:r>
            <a:r>
              <a:rPr lang="fr-FR" b="1" dirty="0" err="1"/>
              <a:t>cornéeens</a:t>
            </a:r>
            <a:r>
              <a:rPr lang="fr-FR" b="1" dirty="0"/>
              <a:t>, troubles de l’</a:t>
            </a:r>
            <a:r>
              <a:rPr lang="fr-FR" b="1" dirty="0" err="1"/>
              <a:t>accomodation</a:t>
            </a:r>
            <a:r>
              <a:rPr lang="fr-FR" b="1" dirty="0"/>
              <a:t>, </a:t>
            </a:r>
            <a:r>
              <a:rPr lang="fr-FR" b="1" dirty="0" err="1"/>
              <a:t>prérétinopathie</a:t>
            </a:r>
            <a:r>
              <a:rPr lang="fr-FR" b="1" dirty="0"/>
              <a:t>, …; </a:t>
            </a:r>
            <a:r>
              <a:rPr lang="fr-FR" b="1" dirty="0">
                <a:solidFill>
                  <a:srgbClr val="FF0066"/>
                </a:solidFill>
              </a:rPr>
              <a:t>Surveiller</a:t>
            </a:r>
          </a:p>
          <a:p>
            <a:pPr lvl="1"/>
            <a:r>
              <a:rPr lang="fr-FR" dirty="0">
                <a:solidFill>
                  <a:srgbClr val="339933"/>
                </a:solidFill>
              </a:rPr>
              <a:t>Digestifs</a:t>
            </a:r>
            <a:r>
              <a:rPr lang="fr-FR" dirty="0"/>
              <a:t>; NVD</a:t>
            </a:r>
          </a:p>
          <a:p>
            <a:pPr lvl="1"/>
            <a:r>
              <a:rPr lang="fr-FR" dirty="0">
                <a:solidFill>
                  <a:srgbClr val="339933"/>
                </a:solidFill>
              </a:rPr>
              <a:t>Dermatologiques</a:t>
            </a:r>
            <a:r>
              <a:rPr lang="fr-FR" dirty="0"/>
              <a:t>: rash, </a:t>
            </a:r>
            <a:r>
              <a:rPr lang="fr-FR" dirty="0" err="1"/>
              <a:t>allopécie</a:t>
            </a:r>
            <a:endParaRPr lang="fr-FR" dirty="0"/>
          </a:p>
          <a:p>
            <a:pPr lvl="1"/>
            <a:r>
              <a:rPr lang="fr-FR" dirty="0">
                <a:solidFill>
                  <a:srgbClr val="339933"/>
                </a:solidFill>
              </a:rPr>
              <a:t>Neurologique</a:t>
            </a:r>
            <a:r>
              <a:rPr lang="fr-FR" dirty="0"/>
              <a:t>: Maux de tête, insomnie, vertiges</a:t>
            </a:r>
          </a:p>
          <a:p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142860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noProof="0" dirty="0" err="1">
                <a:solidFill>
                  <a:srgbClr val="BB0F96"/>
                </a:solidFill>
                <a:latin typeface="+mj-lt"/>
                <a:ea typeface="+mj-ea"/>
                <a:cs typeface="+mj-cs"/>
              </a:rPr>
              <a:t>Hydroxychloroquine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ndAc>
      <p:stSnd loop="1">
        <p:snd r:embed="rId2" name="cashreg.wav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00034" y="2928934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noProof="0" dirty="0">
                <a:solidFill>
                  <a:srgbClr val="BB0F96"/>
                </a:solidFill>
                <a:latin typeface="+mj-lt"/>
                <a:ea typeface="+mj-ea"/>
                <a:cs typeface="+mj-cs"/>
              </a:rPr>
              <a:t>THANKS FOR YOUR ATTENTION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ndAc>
      <p:stSnd loop="1"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rgbClr val="BB0F96"/>
            </a:solidFill>
          </a:ln>
        </p:spPr>
        <p:txBody>
          <a:bodyPr/>
          <a:lstStyle/>
          <a:p>
            <a:r>
              <a:rPr lang="en-US" b="1" dirty="0" err="1">
                <a:solidFill>
                  <a:srgbClr val="BB0F96"/>
                </a:solidFill>
              </a:rPr>
              <a:t>Polyarthrite</a:t>
            </a:r>
            <a:r>
              <a:rPr lang="en-US" b="1" dirty="0">
                <a:solidFill>
                  <a:srgbClr val="BB0F96"/>
                </a:solidFill>
              </a:rPr>
              <a:t> </a:t>
            </a:r>
            <a:r>
              <a:rPr lang="en-US" b="1" dirty="0" err="1">
                <a:solidFill>
                  <a:srgbClr val="BB0F96"/>
                </a:solidFill>
              </a:rPr>
              <a:t>Rhumatodie</a:t>
            </a:r>
            <a:endParaRPr lang="en-US" b="1" dirty="0">
              <a:solidFill>
                <a:srgbClr val="BB0F9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1638"/>
            <a:ext cx="9144000" cy="49720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sz="4000" b="1" dirty="0">
                <a:solidFill>
                  <a:srgbClr val="FF0000"/>
                </a:solidFill>
              </a:rPr>
              <a:t>Désordre inflammatoire chronique</a:t>
            </a:r>
          </a:p>
          <a:p>
            <a:r>
              <a:rPr lang="fr-FR" sz="4000" b="1" dirty="0"/>
              <a:t>Généralement progressif</a:t>
            </a:r>
          </a:p>
          <a:p>
            <a:r>
              <a:rPr lang="fr-FR" sz="4000" b="1" dirty="0"/>
              <a:t>Origine inconnue </a:t>
            </a:r>
          </a:p>
          <a:p>
            <a:pPr>
              <a:buFont typeface="Wingdings" pitchFamily="2" charset="2"/>
              <a:buChar char="q"/>
            </a:pPr>
            <a:r>
              <a:rPr lang="fr-FR" sz="4000" b="1" dirty="0"/>
              <a:t>Atteinte </a:t>
            </a:r>
            <a:r>
              <a:rPr lang="fr-FR" sz="4000" b="1" dirty="0" err="1">
                <a:solidFill>
                  <a:srgbClr val="339933"/>
                </a:solidFill>
              </a:rPr>
              <a:t>polyartuculaire</a:t>
            </a:r>
            <a:r>
              <a:rPr lang="fr-FR" sz="4000" b="1" dirty="0"/>
              <a:t> symétrique des articulations </a:t>
            </a:r>
          </a:p>
          <a:p>
            <a:pPr>
              <a:buFont typeface="Wingdings" pitchFamily="2" charset="2"/>
              <a:buChar char="q"/>
            </a:pPr>
            <a:r>
              <a:rPr lang="fr-FR" sz="4000" b="1" dirty="0">
                <a:solidFill>
                  <a:srgbClr val="339933"/>
                </a:solidFill>
              </a:rPr>
              <a:t>Manifestations systémiques,</a:t>
            </a:r>
          </a:p>
          <a:p>
            <a:pPr>
              <a:buFont typeface="Wingdings" pitchFamily="2" charset="2"/>
              <a:buChar char="v"/>
            </a:pPr>
            <a:r>
              <a:rPr lang="fr-FR" sz="4000" b="1" dirty="0">
                <a:solidFill>
                  <a:srgbClr val="FF0000"/>
                </a:solidFill>
              </a:rPr>
              <a:t>Invalidant: </a:t>
            </a:r>
          </a:p>
          <a:p>
            <a:pPr lvl="1">
              <a:buFont typeface="Wingdings" pitchFamily="2" charset="2"/>
              <a:buChar char="v"/>
            </a:pPr>
            <a:r>
              <a:rPr lang="fr-FR" sz="3600" b="1" dirty="0">
                <a:solidFill>
                  <a:srgbClr val="3333FF"/>
                </a:solidFill>
              </a:rPr>
              <a:t>Douleurs + Destructions articulaires</a:t>
            </a:r>
            <a:endParaRPr lang="fr-FR" sz="36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357298"/>
            <a:ext cx="8929718" cy="5257800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Précoce: </a:t>
            </a:r>
            <a:r>
              <a:rPr lang="fr-FR" dirty="0">
                <a:solidFill>
                  <a:srgbClr val="339933"/>
                </a:solidFill>
              </a:rPr>
              <a:t>Conditionne instauration rapide d’un traitement de fond.</a:t>
            </a:r>
          </a:p>
          <a:p>
            <a:r>
              <a:rPr lang="fr-FR" dirty="0" err="1"/>
              <a:t>Oligoarthrite</a:t>
            </a:r>
            <a:r>
              <a:rPr lang="fr-FR" dirty="0"/>
              <a:t> ou polyarthrite symétrique.</a:t>
            </a:r>
          </a:p>
          <a:p>
            <a:r>
              <a:rPr lang="fr-FR" dirty="0"/>
              <a:t>+++ </a:t>
            </a:r>
            <a:r>
              <a:rPr lang="fr-FR" dirty="0">
                <a:solidFill>
                  <a:srgbClr val="FF0000"/>
                </a:solidFill>
              </a:rPr>
              <a:t>Mains et poignets (petites articulations) </a:t>
            </a:r>
            <a:r>
              <a:rPr lang="fr-FR" sz="2000" dirty="0"/>
              <a:t>++autres localisations. </a:t>
            </a:r>
            <a:r>
              <a:rPr lang="fr-FR" sz="2000" dirty="0">
                <a:solidFill>
                  <a:srgbClr val="3333FF"/>
                </a:solidFill>
              </a:rPr>
              <a:t>Tissus gonflé, spongieux, </a:t>
            </a:r>
            <a:r>
              <a:rPr lang="fr-FR" sz="2000" dirty="0" err="1">
                <a:solidFill>
                  <a:srgbClr val="3333FF"/>
                </a:solidFill>
              </a:rPr>
              <a:t>inflammé</a:t>
            </a:r>
            <a:r>
              <a:rPr lang="fr-FR" sz="2000" dirty="0">
                <a:solidFill>
                  <a:srgbClr val="3333FF"/>
                </a:solidFill>
              </a:rPr>
              <a:t>, </a:t>
            </a:r>
            <a:r>
              <a:rPr lang="fr-FR" sz="2000" dirty="0" err="1">
                <a:solidFill>
                  <a:srgbClr val="3333FF"/>
                </a:solidFill>
              </a:rPr>
              <a:t>oedémateux</a:t>
            </a:r>
            <a:endParaRPr lang="fr-FR" dirty="0">
              <a:solidFill>
                <a:srgbClr val="3333FF"/>
              </a:solidFill>
            </a:endParaRPr>
          </a:p>
          <a:p>
            <a:r>
              <a:rPr lang="fr-FR" dirty="0"/>
              <a:t>Dérouillage matinal +30 mn sur plus de 6 semaines </a:t>
            </a:r>
          </a:p>
          <a:p>
            <a:r>
              <a:rPr lang="fr-FR" dirty="0"/>
              <a:t>++ VS; CRP, Facteur </a:t>
            </a:r>
            <a:r>
              <a:rPr lang="fr-FR" dirty="0" err="1"/>
              <a:t>rhumatoide</a:t>
            </a:r>
            <a:r>
              <a:rPr lang="fr-FR" dirty="0"/>
              <a:t>, </a:t>
            </a:r>
            <a:r>
              <a:rPr lang="fr-FR" sz="2000" dirty="0" err="1"/>
              <a:t>Ac</a:t>
            </a:r>
            <a:r>
              <a:rPr lang="fr-FR" sz="2000" dirty="0"/>
              <a:t> anti Antinucléaire (</a:t>
            </a:r>
            <a:r>
              <a:rPr lang="fr-FR" sz="2000" dirty="0" err="1"/>
              <a:t>Ac</a:t>
            </a:r>
            <a:r>
              <a:rPr lang="fr-FR" sz="2000" dirty="0"/>
              <a:t> ANA), Anti-</a:t>
            </a:r>
            <a:r>
              <a:rPr lang="fr-FR" sz="2000" dirty="0" err="1"/>
              <a:t>cyclic</a:t>
            </a:r>
            <a:r>
              <a:rPr lang="fr-FR" sz="2000" dirty="0"/>
              <a:t> </a:t>
            </a:r>
            <a:r>
              <a:rPr lang="fr-FR" sz="2000" dirty="0" err="1"/>
              <a:t>citrullinated</a:t>
            </a:r>
            <a:r>
              <a:rPr lang="fr-FR" sz="2000" dirty="0"/>
              <a:t> peptide (Anti-CCP), Anti-</a:t>
            </a:r>
            <a:r>
              <a:rPr lang="fr-FR" sz="2000" dirty="0" err="1"/>
              <a:t>mutated</a:t>
            </a:r>
            <a:r>
              <a:rPr lang="fr-FR" sz="2000" dirty="0"/>
              <a:t> </a:t>
            </a:r>
            <a:r>
              <a:rPr lang="fr-FR" sz="2000" dirty="0" err="1"/>
              <a:t>citrullinated</a:t>
            </a:r>
            <a:r>
              <a:rPr lang="fr-FR" sz="2000" dirty="0"/>
              <a:t> </a:t>
            </a:r>
            <a:r>
              <a:rPr lang="fr-FR" sz="2000" dirty="0" err="1"/>
              <a:t>vimentin</a:t>
            </a:r>
            <a:r>
              <a:rPr lang="fr-FR" sz="2000" dirty="0"/>
              <a:t> (Anti MCV)</a:t>
            </a:r>
            <a:endParaRPr lang="fr-FR" dirty="0"/>
          </a:p>
          <a:p>
            <a:r>
              <a:rPr lang="fr-FR" dirty="0"/>
              <a:t>Echographie: Confirme le Dg.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71414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BB0F9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Diagnostic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0"/>
            <a:ext cx="2000250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1" y="-24"/>
            <a:ext cx="3286147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8929718" cy="5429264"/>
          </a:xfrm>
        </p:spPr>
        <p:txBody>
          <a:bodyPr>
            <a:normAutofit/>
          </a:bodyPr>
          <a:lstStyle/>
          <a:p>
            <a:r>
              <a:rPr lang="fr-FR" b="1" dirty="0" err="1">
                <a:solidFill>
                  <a:srgbClr val="3333FF"/>
                </a:solidFill>
              </a:rPr>
              <a:t>Extraarticulaires</a:t>
            </a:r>
            <a:endParaRPr lang="fr-FR" b="1" dirty="0">
              <a:solidFill>
                <a:srgbClr val="3333FF"/>
              </a:solidFill>
            </a:endParaRPr>
          </a:p>
          <a:p>
            <a:pPr lvl="1"/>
            <a:r>
              <a:rPr lang="fr-FR" sz="3200" b="1" dirty="0"/>
              <a:t>Phénomène de Raynaud</a:t>
            </a:r>
          </a:p>
          <a:p>
            <a:pPr lvl="1"/>
            <a:r>
              <a:rPr lang="fr-FR" sz="3200" b="1" dirty="0"/>
              <a:t>Nodules </a:t>
            </a:r>
            <a:r>
              <a:rPr lang="fr-FR" sz="3200" b="1" dirty="0" err="1"/>
              <a:t>rhumatoide</a:t>
            </a:r>
            <a:endParaRPr lang="fr-FR" sz="3200" b="1" dirty="0"/>
          </a:p>
          <a:p>
            <a:pPr lvl="1"/>
            <a:r>
              <a:rPr lang="fr-FR" sz="3200" b="1" dirty="0"/>
              <a:t>Pleurésie</a:t>
            </a:r>
          </a:p>
          <a:p>
            <a:pPr lvl="1"/>
            <a:r>
              <a:rPr lang="fr-FR" sz="3200" b="1" dirty="0"/>
              <a:t>Péricardite</a:t>
            </a:r>
          </a:p>
          <a:p>
            <a:pPr lvl="1"/>
            <a:r>
              <a:rPr lang="fr-FR" sz="3200" b="1" dirty="0" err="1"/>
              <a:t>Vascularite</a:t>
            </a:r>
            <a:endParaRPr lang="fr-FR" sz="3200" b="1" dirty="0"/>
          </a:p>
          <a:p>
            <a:pPr lvl="1"/>
            <a:r>
              <a:rPr lang="fr-FR" sz="3200" b="1" dirty="0"/>
              <a:t>Fibrose pulmonaire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42852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BB0F9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Complications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4175" y="1357298"/>
            <a:ext cx="240982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3071810"/>
            <a:ext cx="26670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7" y="5095872"/>
            <a:ext cx="2643174" cy="176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 fontScale="92500" lnSpcReduction="20000"/>
          </a:bodyPr>
          <a:lstStyle/>
          <a:p>
            <a:r>
              <a:rPr lang="fr-FR" sz="3600" b="1" dirty="0"/>
              <a:t>Soulager la douleur; </a:t>
            </a:r>
          </a:p>
          <a:p>
            <a:r>
              <a:rPr lang="fr-FR" sz="3600" b="1" dirty="0"/>
              <a:t>Restaurer les capacités fonctionnelles; </a:t>
            </a:r>
          </a:p>
          <a:p>
            <a:r>
              <a:rPr lang="fr-FR" sz="3600" b="1" dirty="0"/>
              <a:t>Préserver la qualité de vie</a:t>
            </a:r>
          </a:p>
          <a:p>
            <a:endParaRPr lang="fr-FR" sz="3600" b="1" dirty="0"/>
          </a:p>
          <a:p>
            <a:r>
              <a:rPr lang="fr-FR" sz="3600" b="1" dirty="0"/>
              <a:t>Induire une rémission clinique complète</a:t>
            </a:r>
          </a:p>
          <a:p>
            <a:pPr lvl="1"/>
            <a:r>
              <a:rPr lang="fr-FR" sz="3600" b="1" dirty="0"/>
              <a:t>Même si difficile à obtenir</a:t>
            </a:r>
          </a:p>
          <a:p>
            <a:endParaRPr lang="fr-FR" sz="3600" b="1" dirty="0"/>
          </a:p>
          <a:p>
            <a:r>
              <a:rPr lang="fr-FR" sz="3600" b="1" dirty="0"/>
              <a:t>Prévenir les destructions articulaires et/ou stabiliser les lésions</a:t>
            </a:r>
          </a:p>
          <a:p>
            <a:endParaRPr lang="fr-FR" sz="3600" b="1" dirty="0"/>
          </a:p>
          <a:p>
            <a:r>
              <a:rPr lang="fr-FR" sz="3600" b="1" dirty="0"/>
              <a:t>Prévenir les complications systémiques </a:t>
            </a:r>
            <a:endParaRPr lang="en-US" sz="3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42852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BB0F9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Objectif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BB0F9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du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BB0F9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traitement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 fontScale="92500" lnSpcReduction="10000"/>
          </a:bodyPr>
          <a:lstStyle/>
          <a:p>
            <a:r>
              <a:rPr lang="fr-FR" sz="4000" b="1" dirty="0"/>
              <a:t>Ne pas laisser un patient avec une PR active sans traitement de fond</a:t>
            </a:r>
          </a:p>
          <a:p>
            <a:pPr lvl="1"/>
            <a:r>
              <a:rPr lang="fr-FR" sz="3200" b="1" dirty="0"/>
              <a:t>70% des érosions: 02 premières années</a:t>
            </a:r>
          </a:p>
          <a:p>
            <a:pPr lvl="1"/>
            <a:r>
              <a:rPr lang="fr-FR" sz="3200" b="1" dirty="0"/>
              <a:t>Retard de 3 mois instauration traitement Préjudiciable</a:t>
            </a:r>
          </a:p>
          <a:p>
            <a:r>
              <a:rPr lang="fr-FR" sz="3600" b="1" dirty="0"/>
              <a:t>Si </a:t>
            </a:r>
            <a:r>
              <a:rPr lang="fr-FR" sz="3600" b="1" dirty="0" err="1"/>
              <a:t>trt</a:t>
            </a:r>
            <a:r>
              <a:rPr lang="fr-FR" sz="3600" b="1" dirty="0"/>
              <a:t> inefficace en terme de délai d’action:</a:t>
            </a:r>
          </a:p>
          <a:p>
            <a:pPr lvl="1"/>
            <a:r>
              <a:rPr lang="fr-FR" sz="3200" b="1" dirty="0"/>
              <a:t>Augmenter la dose</a:t>
            </a:r>
          </a:p>
          <a:p>
            <a:pPr lvl="1"/>
            <a:r>
              <a:rPr lang="fr-FR" sz="3200" b="1" dirty="0"/>
              <a:t>Associer 2</a:t>
            </a:r>
            <a:r>
              <a:rPr lang="fr-FR" sz="3200" b="1" baseline="30000" dirty="0"/>
              <a:t>nd</a:t>
            </a:r>
            <a:r>
              <a:rPr lang="fr-FR" sz="3200" b="1" dirty="0"/>
              <a:t> </a:t>
            </a:r>
            <a:r>
              <a:rPr lang="fr-FR" sz="3200" b="1" dirty="0" err="1"/>
              <a:t>trt</a:t>
            </a:r>
            <a:r>
              <a:rPr lang="fr-FR" sz="3200" b="1" dirty="0"/>
              <a:t> de fond</a:t>
            </a:r>
          </a:p>
          <a:p>
            <a:pPr lvl="1"/>
            <a:r>
              <a:rPr lang="fr-FR" sz="3200" b="1" dirty="0"/>
              <a:t>Changer de </a:t>
            </a:r>
            <a:r>
              <a:rPr lang="fr-FR" sz="3200" b="1" dirty="0" err="1"/>
              <a:t>Trt</a:t>
            </a:r>
            <a:endParaRPr lang="fr-FR" sz="3200" b="1" dirty="0"/>
          </a:p>
          <a:p>
            <a:pPr lvl="1"/>
            <a:r>
              <a:rPr lang="fr-FR" sz="3200" b="1" dirty="0"/>
              <a:t>Associer un </a:t>
            </a:r>
            <a:r>
              <a:rPr lang="fr-FR" sz="3200" b="1" dirty="0" err="1"/>
              <a:t>corticoide</a:t>
            </a:r>
            <a:endParaRPr lang="en-US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42852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BB0F9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Règles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BB0F9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base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r>
              <a:rPr lang="fr-FR" sz="4000" b="1" dirty="0"/>
              <a:t>Action </a:t>
            </a:r>
            <a:r>
              <a:rPr lang="fr-FR" sz="4000" b="1" dirty="0">
                <a:solidFill>
                  <a:srgbClr val="FF0000"/>
                </a:solidFill>
              </a:rPr>
              <a:t>non spécifique </a:t>
            </a:r>
            <a:r>
              <a:rPr lang="fr-FR" sz="4000" b="1" dirty="0" err="1">
                <a:solidFill>
                  <a:srgbClr val="FF0000"/>
                </a:solidFill>
              </a:rPr>
              <a:t>symptômatique</a:t>
            </a:r>
            <a:endParaRPr lang="fr-FR" sz="4000" b="1" dirty="0">
              <a:solidFill>
                <a:srgbClr val="FF0000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fr-FR" sz="3600" b="1" dirty="0"/>
              <a:t>Action générale ou locale (infiltration cortisone)</a:t>
            </a:r>
            <a:endParaRPr lang="fr-FR" sz="4000" b="1" dirty="0">
              <a:solidFill>
                <a:srgbClr val="FF0000"/>
              </a:solidFill>
            </a:endParaRPr>
          </a:p>
          <a:p>
            <a:pPr lvl="2"/>
            <a:r>
              <a:rPr lang="fr-FR" sz="3200" b="1" dirty="0"/>
              <a:t>AINS, </a:t>
            </a:r>
          </a:p>
          <a:p>
            <a:pPr lvl="2"/>
            <a:r>
              <a:rPr lang="fr-FR" sz="3200" b="1" dirty="0"/>
              <a:t>Antalgiques de palier 1 et 2, </a:t>
            </a:r>
          </a:p>
          <a:p>
            <a:pPr lvl="2"/>
            <a:r>
              <a:rPr lang="fr-FR" sz="3200" b="1" dirty="0"/>
              <a:t>corticoïdes (Ex. </a:t>
            </a:r>
            <a:r>
              <a:rPr lang="fr-FR" sz="3200" b="1" dirty="0" err="1"/>
              <a:t>prednisone</a:t>
            </a:r>
            <a:r>
              <a:rPr lang="fr-FR" sz="3200" b="1" dirty="0"/>
              <a:t>) (orale, </a:t>
            </a:r>
            <a:r>
              <a:rPr lang="fr-FR" sz="3200" b="1" dirty="0" err="1"/>
              <a:t>bolus</a:t>
            </a:r>
            <a:r>
              <a:rPr lang="fr-FR" sz="3200" b="1" dirty="0"/>
              <a:t>, IM)</a:t>
            </a:r>
          </a:p>
          <a:p>
            <a:endParaRPr lang="fr-FR" sz="4000" b="1" dirty="0"/>
          </a:p>
          <a:p>
            <a:endParaRPr lang="fr-FR" sz="4000" b="1" dirty="0"/>
          </a:p>
          <a:p>
            <a:endParaRPr lang="en-US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42852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dirty="0">
                <a:solidFill>
                  <a:srgbClr val="BB0F96"/>
                </a:solidFill>
                <a:latin typeface="+mj-lt"/>
                <a:ea typeface="+mj-ea"/>
                <a:cs typeface="+mj-cs"/>
              </a:rPr>
              <a:t>Traitements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r>
              <a:rPr lang="fr-FR" sz="4100" b="1" dirty="0"/>
              <a:t>Action </a:t>
            </a:r>
            <a:r>
              <a:rPr lang="fr-FR" sz="4100" b="1" dirty="0">
                <a:solidFill>
                  <a:srgbClr val="FF0000"/>
                </a:solidFill>
              </a:rPr>
              <a:t>de fond systématique</a:t>
            </a:r>
          </a:p>
          <a:p>
            <a:pPr lvl="1"/>
            <a:r>
              <a:rPr lang="fr-FR" sz="4100" b="1" dirty="0"/>
              <a:t>Prescription précoce indispensable</a:t>
            </a:r>
          </a:p>
          <a:p>
            <a:pPr lvl="1"/>
            <a:r>
              <a:rPr lang="fr-FR" sz="4100" b="1" dirty="0"/>
              <a:t>Conditionne l’évolution à long terme </a:t>
            </a:r>
          </a:p>
          <a:p>
            <a:r>
              <a:rPr lang="fr-FR" sz="4100" b="1" dirty="0"/>
              <a:t>DMARD: </a:t>
            </a:r>
            <a:r>
              <a:rPr lang="fr-FR" sz="4100" b="1" dirty="0" err="1"/>
              <a:t>Disease</a:t>
            </a:r>
            <a:r>
              <a:rPr lang="fr-FR" sz="4100" b="1" dirty="0"/>
              <a:t> </a:t>
            </a:r>
            <a:r>
              <a:rPr lang="fr-FR" sz="4100" b="1" dirty="0" err="1"/>
              <a:t>Modifiying</a:t>
            </a:r>
            <a:r>
              <a:rPr lang="fr-FR" sz="4100" b="1" dirty="0"/>
              <a:t> Anti </a:t>
            </a:r>
            <a:r>
              <a:rPr lang="fr-FR" sz="4100" b="1" dirty="0" err="1"/>
              <a:t>Rheumatoic</a:t>
            </a:r>
            <a:r>
              <a:rPr lang="fr-FR" sz="4100" b="1" dirty="0"/>
              <a:t> Drug</a:t>
            </a:r>
          </a:p>
          <a:p>
            <a:endParaRPr lang="fr-FR" sz="4000" b="1" dirty="0"/>
          </a:p>
          <a:p>
            <a:endParaRPr lang="en-US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42852"/>
            <a:ext cx="8229600" cy="1143000"/>
          </a:xfrm>
          <a:prstGeom prst="rect">
            <a:avLst/>
          </a:prstGeom>
          <a:ln w="38100">
            <a:solidFill>
              <a:srgbClr val="BB0F9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dirty="0">
                <a:solidFill>
                  <a:srgbClr val="BB0F96"/>
                </a:solidFill>
                <a:latin typeface="+mj-lt"/>
                <a:ea typeface="+mj-ea"/>
                <a:cs typeface="+mj-cs"/>
              </a:rPr>
              <a:t>Traitements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BB0F9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5235</TotalTime>
  <Words>1018</Words>
  <Application>Microsoft Office PowerPoint</Application>
  <PresentationFormat>Affichage à l'écran (4:3)</PresentationFormat>
  <Paragraphs>207</Paragraphs>
  <Slides>24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Courier New</vt:lpstr>
      <vt:lpstr>Wingdings</vt:lpstr>
      <vt:lpstr>Thème Office</vt:lpstr>
      <vt:lpstr>Pharmacie Clinique: Polyarthrite rhumatoide</vt:lpstr>
      <vt:lpstr>Plan du cours</vt:lpstr>
      <vt:lpstr>Polyarthrite Rhumatodie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 zahia</dc:creator>
  <cp:lastModifiedBy>nassim boukli hacene</cp:lastModifiedBy>
  <cp:revision>179</cp:revision>
  <dcterms:modified xsi:type="dcterms:W3CDTF">2025-01-23T08:30:03Z</dcterms:modified>
</cp:coreProperties>
</file>