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5"/>
  </p:notes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30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5572509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837075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520118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478117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262537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136205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788965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161820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90487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951659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56366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73418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25226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67664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ison" type="twoTxTwoObj">
  <p:cSld name="TWO_OBJECTS_WITH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ux contenus" type="twoObj">
  <p:cSld name="TWO_OBJECTS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de section" type="secHead">
  <p:cSld name="SECTION_HEADER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e de titr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" type="objOnly">
  <p:cSld name="OBJECT_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vertical et texte" type="vertTitleAndTx">
  <p:cSld name="VERTICAL_TITLE_AND_VERTICAL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texte vertical" type="vertTx">
  <p:cSld name="VERTICAL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avec légende" type="picTx">
  <p:cSld name="PICTURE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 avec légende" type="objTx">
  <p:cSld name="OBJECT_WITH_CAPTION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seul" type="titleOnly">
  <p:cSld name="TITLE_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4"/>
          <p:cNvSpPr txBox="1">
            <a:spLocks noGrp="1"/>
          </p:cNvSpPr>
          <p:nvPr>
            <p:ph type="title"/>
          </p:nvPr>
        </p:nvSpPr>
        <p:spPr>
          <a:xfrm>
            <a:off x="449072" y="3264021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buClr>
                <a:schemeClr val="dk1"/>
              </a:buClr>
              <a:buSzPts val="4400"/>
            </a:pP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>Méthodes de prospection Géophysique</a:t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sz="18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Année </a:t>
            </a:r>
            <a:r>
              <a:rPr lang="fr-FR" sz="180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universitaire </a:t>
            </a:r>
            <a:r>
              <a:rPr lang="fr-FR" sz="180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2023/2024</a:t>
            </a:r>
            <a:endParaRPr sz="1800" dirty="0"/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0"/>
            <a:ext cx="882485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UNIVERSITÉ ABOU BEKR BELKAÏD- TLEMCEN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Faculté des Sciences de la Nature et de la Vie et Sciences de la Terre et de l’Univers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M2 Géo-Ressources Professionnel 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0" y="4970585"/>
            <a:ext cx="535595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Responsable de la matière</a:t>
            </a:r>
            <a:r>
              <a:rPr kumimoji="0" lang="fr-FR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 Dr. BOUYAHIAOUI </a:t>
            </a:r>
            <a:endParaRPr kumimoji="0" 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26627" name="Picture 3" descr="Fichier:Logo-Univ Tlemcen.png — Wikipédi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08798" y="1061798"/>
            <a:ext cx="1125000" cy="180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>
            <a:spLocks noGrp="1"/>
          </p:cNvSpPr>
          <p:nvPr>
            <p:ph type="subTitle" idx="1"/>
          </p:nvPr>
        </p:nvSpPr>
        <p:spPr>
          <a:xfrm>
            <a:off x="395287" y="260350"/>
            <a:ext cx="8280400" cy="61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lvl="0" indent="-5143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endParaRPr sz="2000" b="0" i="0" u="none">
              <a:solidFill>
                <a:srgbClr val="89898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14350" lvl="0" indent="-514350" algn="just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31859C"/>
              </a:buClr>
              <a:buSzPts val="2400"/>
              <a:buNone/>
            </a:pPr>
            <a:r>
              <a:rPr lang="en-US" sz="2400" b="0" i="0" u="none">
                <a:solidFill>
                  <a:srgbClr val="31859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5- Génie civil:</a:t>
            </a:r>
            <a:r>
              <a:rPr lang="en-US" sz="2000" b="0" i="0" u="none">
                <a:solidFill>
                  <a:srgbClr val="31859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géophysique est indispensable dans l’étude des sols pour le bâti ou la réalisation des grands ouvrages (tracé d’autoroutes et de pipe-line, pistes d’aéroports, ponts, etc.).</a:t>
            </a:r>
            <a:endParaRPr/>
          </a:p>
          <a:p>
            <a:pPr marL="514350" lvl="0" indent="-51435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endParaRPr sz="20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71550" lvl="1" indent="-51435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 principales disciplines: toutes les</a:t>
            </a:r>
            <a:r>
              <a:rPr lang="en-US" sz="2000" b="0" i="0" u="none">
                <a:solidFill>
                  <a:srgbClr val="9BBB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méthodes électriques 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</a:t>
            </a:r>
            <a:r>
              <a:rPr lang="en-US" sz="2000" b="0" i="0" u="none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électromagnétiques 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 surface, la </a:t>
            </a:r>
            <a:r>
              <a:rPr lang="en-US" sz="2000" b="0" i="0" u="none">
                <a:solidFill>
                  <a:srgbClr val="0099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</a:t>
            </a:r>
            <a:r>
              <a:rPr lang="en-US" sz="2000" b="0" i="0" u="none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icro gravimétrie 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 la </a:t>
            </a:r>
            <a:r>
              <a:rPr lang="en-US" sz="2000" b="0" i="0" u="none">
                <a:solidFill>
                  <a:srgbClr val="0099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</a:t>
            </a:r>
            <a:r>
              <a:rPr lang="en-US" sz="2000" b="0" i="0" u="none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ismique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  <a:p>
            <a:pPr marL="514350" lvl="0" indent="-51435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endParaRPr sz="2000" b="0" i="0" u="non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14350" lvl="0" indent="-514350" algn="just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31859C"/>
              </a:buClr>
              <a:buSzPts val="2400"/>
              <a:buNone/>
            </a:pPr>
            <a:r>
              <a:rPr lang="en-US" sz="2400" b="0" i="0" u="none">
                <a:solidFill>
                  <a:srgbClr val="31859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6- Environnement:</a:t>
            </a:r>
            <a:r>
              <a:rPr lang="en-US" sz="2000" b="0" i="0" u="none">
                <a:solidFill>
                  <a:srgbClr val="31859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géophysique est utile dans les études de pollutions naturelles et/ou artificielles et d’aménagement du territoire.</a:t>
            </a:r>
            <a:endParaRPr/>
          </a:p>
          <a:p>
            <a:pPr marL="514350" lvl="0" indent="-51435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endParaRPr sz="20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71550" lvl="1" indent="-51435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 principales disciplines: toutes les</a:t>
            </a:r>
            <a:r>
              <a:rPr lang="en-US" sz="2000" b="0" i="0" u="none">
                <a:solidFill>
                  <a:srgbClr val="9BBB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méthodes électriques 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</a:t>
            </a:r>
            <a:r>
              <a:rPr lang="en-US" sz="2000" b="0" i="0" u="none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électromagnétiques 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 surface, la </a:t>
            </a:r>
            <a:r>
              <a:rPr lang="en-US" sz="2000" b="0" i="0" u="none">
                <a:solidFill>
                  <a:srgbClr val="0099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</a:t>
            </a:r>
            <a:r>
              <a:rPr lang="en-US" sz="2000" b="0" i="0" u="none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icro gravimétrie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la </a:t>
            </a:r>
            <a:r>
              <a:rPr lang="en-US" sz="2000" b="0" i="0" u="none">
                <a:solidFill>
                  <a:srgbClr val="0099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</a:t>
            </a:r>
            <a:r>
              <a:rPr lang="en-US" sz="2000" b="0" i="0" u="none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adiométrie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et la </a:t>
            </a:r>
            <a:r>
              <a:rPr lang="en-US" sz="2000" b="0" i="0" u="none">
                <a:solidFill>
                  <a:srgbClr val="0099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</a:t>
            </a:r>
            <a:r>
              <a:rPr lang="en-US" sz="2000" b="0" i="0" u="none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ismique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  <a:p>
            <a:pPr marL="0" lvl="0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endParaRPr sz="20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3"/>
          <p:cNvSpPr txBox="1">
            <a:spLocks noGrp="1"/>
          </p:cNvSpPr>
          <p:nvPr>
            <p:ph type="subTitle" idx="1"/>
          </p:nvPr>
        </p:nvSpPr>
        <p:spPr>
          <a:xfrm>
            <a:off x="179387" y="1341437"/>
            <a:ext cx="8964612" cy="5516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Chaque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discipline de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Géophysique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 son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propre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matériel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endParaRPr sz="20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030A0"/>
              </a:buClr>
              <a:buSzPts val="2000"/>
              <a:buNone/>
            </a:pPr>
            <a:r>
              <a:rPr lang="en-US" sz="20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1- </a:t>
            </a:r>
            <a:r>
              <a:rPr lang="en-US" sz="20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Sismologie</a:t>
            </a:r>
            <a:r>
              <a:rPr lang="en-US" sz="20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stations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sismologiques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surveillance et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d’intervention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030A0"/>
              </a:buClr>
              <a:buSzPts val="2000"/>
              <a:buNone/>
            </a:pPr>
            <a:r>
              <a:rPr lang="en-US" sz="20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2- </a:t>
            </a:r>
            <a:r>
              <a:rPr lang="en-US" sz="20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Sismique</a:t>
            </a:r>
            <a:r>
              <a:rPr lang="en-US" sz="20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laboratoires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sismique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réflexion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et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réfraction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équipés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toute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chaine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d’enregistrement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030A0"/>
              </a:buClr>
              <a:buSzPts val="2000"/>
              <a:buNone/>
            </a:pPr>
            <a:r>
              <a:rPr lang="en-US" sz="20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3- </a:t>
            </a:r>
            <a:r>
              <a:rPr lang="en-US" sz="20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Gravimétrie</a:t>
            </a:r>
            <a:r>
              <a:rPr lang="en-US" sz="20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endParaRPr/>
          </a:p>
          <a:p>
            <a:pPr marL="914400" lvl="2" indent="-12700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gravimètre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absolu</a:t>
            </a:r>
            <a:endParaRPr/>
          </a:p>
          <a:p>
            <a:pPr marL="914400" lvl="2" indent="-12700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gravimètre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et micro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gravimètre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terrain.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030A0"/>
              </a:buClr>
              <a:buSzPts val="2000"/>
              <a:buNone/>
            </a:pPr>
            <a:r>
              <a:rPr lang="en-US" sz="20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4- </a:t>
            </a:r>
            <a:r>
              <a:rPr lang="en-US" sz="20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Magnétisme</a:t>
            </a:r>
            <a:r>
              <a:rPr lang="en-US" sz="20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magnétomètres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030A0"/>
              </a:buClr>
              <a:buSzPts val="2000"/>
              <a:buNone/>
            </a:pPr>
            <a:r>
              <a:rPr lang="en-US" sz="20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5- </a:t>
            </a:r>
            <a:r>
              <a:rPr lang="en-US" sz="20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Méthodes</a:t>
            </a:r>
            <a:r>
              <a:rPr lang="en-US" sz="20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électriques</a:t>
            </a:r>
            <a:r>
              <a:rPr lang="en-US" sz="20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différents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résistivimétres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à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différentes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profondeurs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      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d’investigations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030A0"/>
              </a:buClr>
              <a:buSzPts val="2000"/>
              <a:buNone/>
            </a:pPr>
            <a:r>
              <a:rPr lang="en-US" sz="20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6- </a:t>
            </a:r>
            <a:r>
              <a:rPr lang="en-US" sz="20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Méthodes</a:t>
            </a:r>
            <a:r>
              <a:rPr lang="en-US" sz="20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électromagnétiques</a:t>
            </a:r>
            <a:r>
              <a:rPr lang="en-US" sz="2000" b="0" i="0" u="none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endParaRPr/>
          </a:p>
          <a:p>
            <a:pPr marL="914400" lvl="2" indent="-12700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plusieurs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appareils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EM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ont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été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conçus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pour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différentes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profondeurs</a:t>
            </a:r>
            <a:endParaRPr/>
          </a:p>
          <a:p>
            <a:pPr marL="914400" lvl="2" indent="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d’investigations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  <a:p>
            <a:pPr marL="914400" lvl="2" indent="-12700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station MT et AMT.</a:t>
            </a:r>
            <a:endParaRPr/>
          </a:p>
        </p:txBody>
      </p:sp>
      <p:sp>
        <p:nvSpPr>
          <p:cNvPr id="140" name="Google Shape;140;p23"/>
          <p:cNvSpPr txBox="1"/>
          <p:nvPr/>
        </p:nvSpPr>
        <p:spPr>
          <a:xfrm>
            <a:off x="250167" y="188912"/>
            <a:ext cx="8678174" cy="8721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n-US" sz="28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MATÉRIELS ET ÉQUIPEMENTS GÉOPHYSIQUES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4"/>
          <p:cNvSpPr txBox="1">
            <a:spLocks noGrp="1"/>
          </p:cNvSpPr>
          <p:nvPr>
            <p:ph type="subTitle" idx="1"/>
          </p:nvPr>
        </p:nvSpPr>
        <p:spPr>
          <a:xfrm>
            <a:off x="323850" y="549275"/>
            <a:ext cx="8640762" cy="6119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2000"/>
              <a:buNone/>
            </a:pPr>
            <a:r>
              <a:rPr lang="en-US" sz="2000" b="0" i="0" u="none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7- Radiométrie: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plusieurs appareils pour la mesure de l’énergie de radiation ont été 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 développés (exemple: Scintillomètres).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endParaRPr sz="20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030A0"/>
              </a:buClr>
              <a:buSzPts val="2000"/>
              <a:buNone/>
            </a:pPr>
            <a:r>
              <a:rPr lang="en-US" sz="2000" b="0" i="0" u="none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8- Diagraphies: 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plusieurs sondes de diagraphies sont fabriquées pour l’acquisition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des paramètres physiques dans les puits de forage. Chaque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diagraphie a sa sonde (exemple AIT pour les résistivités, GR pour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la radioactivité naturelle, CNL pour les diagraphies de neutrons,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etc.).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endParaRPr sz="2000" b="0" i="0" u="none">
              <a:solidFill>
                <a:srgbClr val="7030A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030A0"/>
              </a:buClr>
              <a:buSzPts val="2000"/>
              <a:buNone/>
            </a:pPr>
            <a:r>
              <a:rPr lang="en-US" sz="2000" b="0" i="0" u="none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9- Positionnement: 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plusieurs équipements ont été conçus pour la détermination des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coordonnées des points de mesure:</a:t>
            </a:r>
            <a:endParaRPr/>
          </a:p>
          <a:p>
            <a:pPr marL="914400" lvl="2" indent="-12700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théodolites</a:t>
            </a:r>
            <a:endParaRPr/>
          </a:p>
          <a:p>
            <a:pPr marL="914400" lvl="2" indent="-12700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station totale</a:t>
            </a:r>
            <a:endParaRPr/>
          </a:p>
          <a:p>
            <a:pPr marL="914400" lvl="2" indent="-12700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GPS de navigation et DGPS.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5"/>
          <p:cNvSpPr txBox="1">
            <a:spLocks noGrp="1"/>
          </p:cNvSpPr>
          <p:nvPr>
            <p:ph type="subTitle" idx="1"/>
          </p:nvPr>
        </p:nvSpPr>
        <p:spPr>
          <a:xfrm>
            <a:off x="323850" y="1484312"/>
            <a:ext cx="8820150" cy="5373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Algérie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plusieurs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sociétés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nationales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et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multinationales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géophysique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sont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présentent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dans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les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différents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domaines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79646"/>
              </a:buClr>
              <a:buSzPts val="2000"/>
              <a:buNone/>
            </a:pPr>
            <a:r>
              <a:rPr lang="en-US" sz="2000" b="0" i="0" u="none" dirty="0">
                <a:solidFill>
                  <a:srgbClr val="F7964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1- SONATRACH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avec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ces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Divisions Exploration et Production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79646"/>
              </a:buClr>
              <a:buSzPts val="2000"/>
              <a:buNone/>
            </a:pPr>
            <a:r>
              <a:rPr lang="en-US" sz="2000" b="0" i="0" u="none" dirty="0">
                <a:solidFill>
                  <a:srgbClr val="F7964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2- ENAGEO 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Entreprise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Nationale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Géophysique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79646"/>
              </a:buClr>
              <a:buSzPts val="2000"/>
              <a:buNone/>
            </a:pPr>
            <a:r>
              <a:rPr lang="en-US" sz="2000" b="0" i="0" u="none" dirty="0">
                <a:solidFill>
                  <a:srgbClr val="F7964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3- ORGM 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(Office de la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Recherche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Minière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79646"/>
              </a:buClr>
              <a:buSzPts val="2000"/>
              <a:buNone/>
            </a:pPr>
            <a:r>
              <a:rPr lang="en-US" sz="2000" b="0" i="0" u="none" dirty="0">
                <a:solidFill>
                  <a:srgbClr val="F7964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4- CRAAG 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(Centre de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Recherche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en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Astronomie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Astrophysique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et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Géophysique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79646"/>
              </a:buClr>
              <a:buSzPts val="2000"/>
              <a:buNone/>
            </a:pPr>
            <a:r>
              <a:rPr lang="en-US" sz="2000" b="0" i="0" u="none" dirty="0">
                <a:solidFill>
                  <a:srgbClr val="F7964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5- CGS 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(Centre de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Génie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Sismique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79646"/>
              </a:buClr>
              <a:buSzPts val="2000"/>
              <a:buNone/>
            </a:pPr>
            <a:r>
              <a:rPr lang="en-US" sz="2000" b="0" i="0" u="none" dirty="0">
                <a:solidFill>
                  <a:srgbClr val="F7964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6- ANRH 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Agence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Nationale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la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Recherche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Hydrique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79646"/>
              </a:buClr>
              <a:buSzPts val="2000"/>
              <a:buNone/>
            </a:pPr>
            <a:r>
              <a:rPr lang="en-US" sz="2000" b="0" i="0" u="none" dirty="0">
                <a:solidFill>
                  <a:srgbClr val="F7964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7- ANB 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Agence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Nationale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des Barrages)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79646"/>
              </a:buClr>
              <a:buSzPts val="2000"/>
              <a:buNone/>
            </a:pPr>
            <a:r>
              <a:rPr lang="en-US" sz="2000" b="0" i="0" u="none" dirty="0">
                <a:solidFill>
                  <a:srgbClr val="F7964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8-Les </a:t>
            </a:r>
            <a:r>
              <a:rPr lang="en-US" sz="2000" b="0" i="0" u="none" dirty="0" err="1">
                <a:solidFill>
                  <a:srgbClr val="F7964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multinationales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Schlumberger, Western-Atlas, AGIP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Algérie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ANADARKO, 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   BHP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Belliton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PETROCANADA, etc.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79646"/>
              </a:buClr>
              <a:buSzPts val="2000"/>
              <a:buNone/>
            </a:pPr>
            <a:r>
              <a:rPr lang="en-US" sz="2000" b="0" i="0" u="none" dirty="0">
                <a:solidFill>
                  <a:srgbClr val="F7964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9-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>
                <a:solidFill>
                  <a:srgbClr val="F7964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 </a:t>
            </a:r>
            <a:r>
              <a:rPr lang="en-US" sz="2000" b="0" i="0" u="none" dirty="0" err="1">
                <a:solidFill>
                  <a:srgbClr val="F7964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bureaux</a:t>
            </a:r>
            <a:r>
              <a:rPr lang="en-US" sz="2000" b="0" i="0" u="none" dirty="0">
                <a:solidFill>
                  <a:srgbClr val="F7964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rgbClr val="F7964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d’études</a:t>
            </a:r>
            <a:r>
              <a:rPr lang="en-US" sz="2000" b="0" i="0" u="none" dirty="0">
                <a:solidFill>
                  <a:srgbClr val="F7964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Géophysique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Topographie-Géodésie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Hydrogéologie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endParaRPr/>
          </a:p>
          <a:p>
            <a:pPr marL="0" lvl="0" indent="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      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Géotechnique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et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Géologie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(LTPC, LNHC, etc.).</a:t>
            </a:r>
            <a:endParaRPr/>
          </a:p>
        </p:txBody>
      </p:sp>
      <p:sp>
        <p:nvSpPr>
          <p:cNvPr id="151" name="Google Shape;151;p25"/>
          <p:cNvSpPr txBox="1"/>
          <p:nvPr/>
        </p:nvSpPr>
        <p:spPr>
          <a:xfrm>
            <a:off x="267419" y="333375"/>
            <a:ext cx="8729931" cy="727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</a:pPr>
            <a:r>
              <a:rPr lang="en-US" sz="3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SOCIÉTÉS DE SERVICES GÉOPHYSIQUES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chemeClr val="dk1"/>
              </a:buClr>
              <a:buSzPts val="4400"/>
            </a:pPr>
            <a:r>
              <a:rPr lang="fr-FR" dirty="0"/>
              <a:t>Méthodes de prospection Géophysique</a:t>
            </a:r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sz="32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fr-FR" sz="32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Définition</a:t>
            </a:r>
            <a:endParaRPr lang="fr-FR" dirty="0"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sz="32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-Disciplines de la </a:t>
            </a:r>
            <a:r>
              <a:rPr lang="fr-FR" sz="32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géophysique</a:t>
            </a:r>
            <a:endParaRPr lang="fr-FR" dirty="0"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sz="32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US" sz="32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Domaines</a:t>
            </a:r>
            <a:r>
              <a:rPr lang="en-US" sz="32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d’intérêts</a:t>
            </a:r>
            <a:r>
              <a:rPr lang="en-US" sz="32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la </a:t>
            </a:r>
            <a:r>
              <a:rPr lang="en-US" sz="32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géophysique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sz="32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US" sz="32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Matériels</a:t>
            </a:r>
            <a:r>
              <a:rPr lang="en-US" sz="32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en-US" sz="32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équipements</a:t>
            </a:r>
            <a:r>
              <a:rPr lang="en-US" sz="32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géophysiques</a:t>
            </a:r>
            <a:r>
              <a:rPr lang="en-US" sz="32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sz="32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US" sz="32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Sociétés</a:t>
            </a:r>
            <a:r>
              <a:rPr lang="en-US" sz="32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services </a:t>
            </a:r>
            <a:r>
              <a:rPr lang="en-US" sz="3200" b="0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géophysiques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sz="32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sz="32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>
            <a:spLocks noGrp="1"/>
          </p:cNvSpPr>
          <p:nvPr>
            <p:ph type="ctrTitle"/>
          </p:nvPr>
        </p:nvSpPr>
        <p:spPr>
          <a:xfrm>
            <a:off x="2124075" y="692150"/>
            <a:ext cx="4429125" cy="936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US" sz="36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36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6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DÉFINITION</a:t>
            </a:r>
            <a:br>
              <a:rPr lang="en-US" sz="36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96" name="Google Shape;96;p15"/>
          <p:cNvSpPr txBox="1"/>
          <p:nvPr/>
        </p:nvSpPr>
        <p:spPr>
          <a:xfrm>
            <a:off x="1042987" y="2060575"/>
            <a:ext cx="7072312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géophysique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l’étude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des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constituants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la </a:t>
            </a:r>
            <a:r>
              <a:rPr lang="en-US" sz="2400" b="0" i="0" u="none" strike="noStrike" cap="none" dirty="0" err="1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terre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et des </a:t>
            </a:r>
            <a:r>
              <a:rPr lang="en-US" sz="2400" b="0" i="0" u="none" strike="noStrike" cap="none" dirty="0" err="1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astres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l’univers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par les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méthodes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la </a:t>
            </a:r>
            <a:r>
              <a:rPr lang="en-US" sz="2400" b="0" i="0" u="none" strike="noStrike" cap="none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physique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  <a:p>
            <a:pPr marL="0" marR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Elle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permet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en se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basant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sur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la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mesure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grandeurs physiques (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densité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vitesse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susceptibilité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magnétique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résistivité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etc.), de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distinguer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les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roches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compositions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chimique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et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minéralogique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différentes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6"/>
          <p:cNvSpPr txBox="1">
            <a:spLocks noGrp="1"/>
          </p:cNvSpPr>
          <p:nvPr>
            <p:ph type="ctrTitle"/>
          </p:nvPr>
        </p:nvSpPr>
        <p:spPr>
          <a:xfrm>
            <a:off x="920031" y="240670"/>
            <a:ext cx="7663252" cy="727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en-US" sz="40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DISCIPLINES DE LA GÉOPHYSIQUE</a:t>
            </a:r>
            <a:endParaRPr lang="en-US" dirty="0"/>
          </a:p>
        </p:txBody>
      </p:sp>
      <p:sp>
        <p:nvSpPr>
          <p:cNvPr id="102" name="Google Shape;102;p16"/>
          <p:cNvSpPr txBox="1"/>
          <p:nvPr/>
        </p:nvSpPr>
        <p:spPr>
          <a:xfrm>
            <a:off x="611187" y="1700212"/>
            <a:ext cx="8064500" cy="4465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Times New Roman"/>
              <a:buNone/>
            </a:pPr>
            <a:r>
              <a:rPr lang="en-US"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Géophysique comprend plusieurs disciplines ou spécialités:</a:t>
            </a:r>
            <a:endParaRPr/>
          </a:p>
          <a:p>
            <a:pPr marL="0" marR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1859C"/>
              </a:buClr>
              <a:buSzPts val="2400"/>
              <a:buFont typeface="Times New Roman"/>
              <a:buNone/>
            </a:pPr>
            <a:r>
              <a:rPr lang="en-US" sz="2400" b="0" i="0" u="none" strike="noStrike" cap="none">
                <a:solidFill>
                  <a:srgbClr val="31859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1-La  sismologie et la sismique:</a:t>
            </a:r>
            <a:endParaRPr/>
          </a:p>
          <a:p>
            <a:pPr marL="0" marR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rgbClr val="31859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71550" marR="0" lvl="1" indent="-51435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Ces deux techniques étudient la propagation des ondes acoustiques ou sonores naturelles (sismologie) et provoquées (sismique).</a:t>
            </a:r>
            <a:endParaRPr/>
          </a:p>
          <a:p>
            <a:pPr marL="971550" marR="0" lvl="1" indent="-51435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Elles mesurent le temps de propagation de ces ondes acoustiques.</a:t>
            </a:r>
            <a:endParaRPr/>
          </a:p>
          <a:p>
            <a:pPr marL="971550" marR="0" lvl="1" indent="-51435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 paramètre physique qui caractérise le milieu est la vitesse V.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7"/>
          <p:cNvSpPr txBox="1">
            <a:spLocks noGrp="1"/>
          </p:cNvSpPr>
          <p:nvPr>
            <p:ph type="subTitle" idx="1"/>
          </p:nvPr>
        </p:nvSpPr>
        <p:spPr>
          <a:xfrm>
            <a:off x="684212" y="333375"/>
            <a:ext cx="8064500" cy="626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lvl="0" indent="-51435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1859C"/>
              </a:buClr>
              <a:buSzPts val="2400"/>
              <a:buNone/>
            </a:pPr>
            <a:r>
              <a:rPr lang="en-US" sz="2400" b="0" i="0" u="none">
                <a:solidFill>
                  <a:srgbClr val="31859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2- La gravimétrie:</a:t>
            </a:r>
            <a:endParaRPr/>
          </a:p>
          <a:p>
            <a:pPr marL="514350" lvl="0" indent="-514350" algn="just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  <a:p>
            <a:pPr marL="971550" lvl="1" indent="-514350" algn="just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Elle s’intéresse au champ gravifique.</a:t>
            </a:r>
            <a:endParaRPr/>
          </a:p>
          <a:p>
            <a:pPr marL="971550" lvl="1" indent="-514350" algn="just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grandeur physique des constituants  est la densité d.</a:t>
            </a:r>
            <a:endParaRPr/>
          </a:p>
          <a:p>
            <a:pPr marL="971550" lvl="1" indent="-514350" algn="just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 relation avec la fréquence des mesures, on parlera de gravimétrie ou de micro gravimétrie.</a:t>
            </a:r>
            <a:endParaRPr/>
          </a:p>
          <a:p>
            <a:pPr marL="514350" lvl="0" indent="-514350" algn="just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898989"/>
              </a:buClr>
              <a:buSzPts val="2400"/>
              <a:buNone/>
            </a:pPr>
            <a:r>
              <a:rPr lang="en-US" sz="24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</a:t>
            </a:r>
            <a:endParaRPr/>
          </a:p>
          <a:p>
            <a:pPr marL="514350" lvl="0" indent="-514350" algn="just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31859C"/>
              </a:buClr>
              <a:buSzPts val="2400"/>
              <a:buNone/>
            </a:pPr>
            <a:r>
              <a:rPr lang="en-US" sz="2400" b="0" i="0" u="none">
                <a:solidFill>
                  <a:srgbClr val="31859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3- Le Magnétisme:</a:t>
            </a:r>
            <a:endParaRPr/>
          </a:p>
          <a:p>
            <a:pPr marL="514350" lvl="0" indent="-514350" algn="just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</a:pPr>
            <a:endParaRPr sz="2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71550" lvl="1" indent="-514350" algn="just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Cette technique étudie le champ magnétique.</a:t>
            </a:r>
            <a:endParaRPr/>
          </a:p>
          <a:p>
            <a:pPr marL="971550" lvl="1" indent="-514350" algn="just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grandeur physique du milieu est la susceptibilité magnétique μ.</a:t>
            </a:r>
            <a:endParaRPr/>
          </a:p>
          <a:p>
            <a:pPr marL="971550" lvl="1" indent="-361950" algn="just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</a:pPr>
            <a:endParaRPr sz="2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71550" lvl="1" indent="-361950" algn="just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</a:pPr>
            <a:endParaRPr sz="2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14350" lvl="0" indent="-514350" algn="just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ts val="2400"/>
              <a:buNone/>
            </a:pPr>
            <a:r>
              <a:rPr lang="en-US" sz="2400" b="0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Remarque:</a:t>
            </a: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des techniques héliportées existent pour ces deux disciplines.</a:t>
            </a:r>
            <a:endParaRPr/>
          </a:p>
        </p:txBody>
      </p:sp>
      <p:sp>
        <p:nvSpPr>
          <p:cNvPr id="108" name="Google Shape;108;p17"/>
          <p:cNvSpPr txBox="1"/>
          <p:nvPr/>
        </p:nvSpPr>
        <p:spPr>
          <a:xfrm rot="10800000" flipH="1">
            <a:off x="1214437" y="476250"/>
            <a:ext cx="7000875" cy="166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8"/>
          <p:cNvSpPr txBox="1"/>
          <p:nvPr/>
        </p:nvSpPr>
        <p:spPr>
          <a:xfrm>
            <a:off x="395287" y="404812"/>
            <a:ext cx="8424862" cy="6048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514350" marR="0" lvl="0" indent="-5143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1859C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31859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4- Les méthodes électriques:</a:t>
            </a:r>
            <a:endParaRPr/>
          </a:p>
          <a:p>
            <a:pPr marL="514350" marR="0" lvl="0" indent="-5143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1859C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31859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</a:t>
            </a: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Elles étudient les courants électriques naturels et artificiels à travers plusieurs méthodes de prospection (Polarisation Spontanée PS, Polarisation Induite PI et Polarisation Provoquée PP). Le paramètre mesuré est la résistivité.</a:t>
            </a:r>
            <a:endParaRPr/>
          </a:p>
          <a:p>
            <a:pPr marL="514350" marR="0" lvl="0" indent="-5143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marL="514350" marR="0" lvl="0" indent="-5143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1859C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31859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5- Les méthodes électromagnétiques: </a:t>
            </a:r>
            <a:endParaRPr/>
          </a:p>
          <a:p>
            <a:pPr marL="514350" marR="0" lvl="0" indent="-5143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1859C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31859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</a:t>
            </a: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Plusieurs techniques électromagnétiques sont développées pour les champs électromagnétiques provoqués et naturels (EM, Radar, Interférométrie, Magnétotellurique MT et AMT).</a:t>
            </a:r>
            <a:endParaRPr sz="2400" b="0" i="0" u="none">
              <a:solidFill>
                <a:srgbClr val="31859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14350" marR="0" lvl="0" indent="-5143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71550" marR="0" lvl="1" indent="-5143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 paramètre physique du champ électromagnétique provoqué est la conductivité électrique σ.</a:t>
            </a:r>
            <a:endParaRPr/>
          </a:p>
          <a:p>
            <a:pPr marL="971550" marR="0" lvl="1" indent="-5143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 champ électromagnétique naturel (tellurique) est caractérisé par 05 composantes dont 02 électriques (Ex et Ey) et 03 magnétiques (Hx, Hy et Hz).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9"/>
          <p:cNvSpPr txBox="1">
            <a:spLocks noGrp="1"/>
          </p:cNvSpPr>
          <p:nvPr>
            <p:ph type="subTitle" idx="1"/>
          </p:nvPr>
        </p:nvSpPr>
        <p:spPr>
          <a:xfrm>
            <a:off x="250825" y="188912"/>
            <a:ext cx="8442325" cy="597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lvl="0" indent="-51435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endParaRPr sz="2000" b="0" i="0" u="none">
              <a:solidFill>
                <a:srgbClr val="89898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14350" lvl="0" indent="-514350" algn="just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31859C"/>
              </a:buClr>
              <a:buSzPts val="2400"/>
              <a:buNone/>
            </a:pPr>
            <a:r>
              <a:rPr lang="en-US" sz="2400" b="0" i="0" u="none">
                <a:solidFill>
                  <a:srgbClr val="31859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6- La radiométrie:</a:t>
            </a:r>
            <a:endParaRPr/>
          </a:p>
          <a:p>
            <a:pPr marL="514350" lvl="0" indent="-514350" algn="just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</a:pPr>
            <a:endParaRPr sz="2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71550" lvl="1" indent="-514350" algn="just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Elle s’intéresse à l’énergie et/ou concentrations radioactives des éléments radioactifs prépondérants de Potassium  K et des séries de Thorium Th et d’Uranium U.</a:t>
            </a:r>
            <a:endParaRPr/>
          </a:p>
          <a:p>
            <a:pPr marL="971550" lvl="1" indent="-514350" algn="just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Plusieurs paramètres physiques sont mesurés.</a:t>
            </a:r>
            <a:endParaRPr/>
          </a:p>
          <a:p>
            <a:pPr marL="971550" lvl="1" indent="-361950" algn="just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</a:pPr>
            <a:endParaRPr sz="2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14350" lvl="0" indent="-514350" algn="just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ts val="2400"/>
              <a:buNone/>
            </a:pPr>
            <a:r>
              <a:rPr lang="en-US" sz="2400" b="0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Remarque:</a:t>
            </a: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des techniques héliportées existent en radiométrie.</a:t>
            </a:r>
            <a:endParaRPr sz="2400" b="0" i="0" u="non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14350" lvl="0" indent="-514350" algn="just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</a:pPr>
            <a:endParaRPr sz="2400" b="0" i="0" u="none">
              <a:solidFill>
                <a:srgbClr val="89898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14350" lvl="0" indent="-514350" algn="just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31859C"/>
              </a:buClr>
              <a:buSzPts val="2400"/>
              <a:buNone/>
            </a:pPr>
            <a:r>
              <a:rPr lang="en-US" sz="2400" b="0" i="0" u="none">
                <a:solidFill>
                  <a:srgbClr val="31859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7- Les diagraphies:</a:t>
            </a:r>
            <a:endParaRPr/>
          </a:p>
          <a:p>
            <a:pPr marL="514350" lvl="0" indent="-514350" algn="just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</a:pPr>
            <a:endParaRPr sz="2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71550" lvl="1" indent="-514350" algn="just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Elles consistent à mesurer dans un sondage (forage) différents paramètres physiques.</a:t>
            </a:r>
            <a:endParaRPr/>
          </a:p>
          <a:p>
            <a:pPr marL="971550" lvl="1" indent="-514350" algn="just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Toutes les grandeurs physiques de la géophysique de surface sont pratiquement mesurées dans les puits de forage.</a:t>
            </a:r>
            <a:endParaRPr/>
          </a:p>
          <a:p>
            <a:pPr marL="971550" lvl="1" indent="-361950" algn="just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</a:pPr>
            <a:endParaRPr sz="2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71550" lvl="1" indent="-361950" algn="just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</a:pPr>
            <a:endParaRPr sz="2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14350" lvl="0" indent="-514350" algn="just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</a:pPr>
            <a:endParaRPr sz="2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14350" lvl="0" indent="-514350" algn="just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71550" lvl="1" indent="-361950" algn="just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</a:pPr>
            <a:endParaRPr sz="2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</a:pPr>
            <a:endParaRPr sz="2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0"/>
          <p:cNvSpPr txBox="1">
            <a:spLocks noGrp="1"/>
          </p:cNvSpPr>
          <p:nvPr>
            <p:ph type="subTitle" idx="1"/>
          </p:nvPr>
        </p:nvSpPr>
        <p:spPr>
          <a:xfrm>
            <a:off x="611187" y="1341437"/>
            <a:ext cx="7993062" cy="5111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lvl="0" indent="-51435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</a:pPr>
            <a:endParaRPr sz="1800" b="0" i="0" u="none">
              <a:solidFill>
                <a:srgbClr val="89898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14350" lvl="0" indent="-514350" algn="just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31859C"/>
              </a:buClr>
              <a:buSzPts val="2400"/>
              <a:buNone/>
            </a:pPr>
            <a:r>
              <a:rPr lang="en-US" sz="2400" b="0" i="0" u="none">
                <a:solidFill>
                  <a:srgbClr val="31859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1- Recherche pétrolière:</a:t>
            </a:r>
            <a:r>
              <a:rPr lang="en-US" sz="2000" b="0" i="0" u="none">
                <a:solidFill>
                  <a:srgbClr val="31859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géophysique est présente en exploration et caractérisation des réservoirs potentiels.</a:t>
            </a:r>
            <a:endParaRPr/>
          </a:p>
          <a:p>
            <a:pPr marL="514350" lvl="0" indent="-514350" algn="just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endParaRPr sz="20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71550" lvl="1" indent="-514350" algn="just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 principales disciplines : la</a:t>
            </a:r>
            <a:r>
              <a:rPr lang="en-US" sz="2000" b="0" i="0" u="none">
                <a:solidFill>
                  <a:srgbClr val="9BBB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>
                <a:solidFill>
                  <a:srgbClr val="0099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sismique</a:t>
            </a:r>
            <a:r>
              <a:rPr lang="en-US" sz="2000" b="0" i="0" u="none">
                <a:solidFill>
                  <a:srgbClr val="9BBB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 les </a:t>
            </a:r>
            <a:r>
              <a:rPr lang="en-US" sz="2000" b="0" i="0" u="none">
                <a:solidFill>
                  <a:srgbClr val="0099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diagraphies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  <a:p>
            <a:pPr marL="971550" lvl="1" indent="-514350" algn="just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 méthodes complémentaires: la </a:t>
            </a:r>
            <a:r>
              <a:rPr lang="en-US" sz="2000" b="0" i="0" u="none">
                <a:solidFill>
                  <a:srgbClr val="0099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gravimétrie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le </a:t>
            </a:r>
            <a:r>
              <a:rPr lang="en-US" sz="2000" b="0" i="0" u="none">
                <a:solidFill>
                  <a:srgbClr val="0099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magnétisme</a:t>
            </a:r>
            <a:r>
              <a:rPr lang="en-US" sz="2000" b="0" i="0" u="none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et la </a:t>
            </a:r>
            <a:r>
              <a:rPr lang="en-US" sz="2000" b="0" i="0" u="none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MT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2000" b="0" i="0" u="none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14350" lvl="0" indent="-514350" algn="just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endParaRPr sz="2000" b="0" i="0" u="non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14350" lvl="0" indent="-514350" algn="just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31859C"/>
              </a:buClr>
              <a:buSzPts val="2400"/>
              <a:buNone/>
            </a:pPr>
            <a:r>
              <a:rPr lang="en-US" sz="2400" b="0" i="0" u="none">
                <a:solidFill>
                  <a:srgbClr val="31859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2- Recherche minière:</a:t>
            </a:r>
            <a:r>
              <a:rPr lang="en-US" sz="2000" b="0" i="0" u="none">
                <a:solidFill>
                  <a:srgbClr val="31859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géophysique intervient dans l’exploration de l’ensemble des minerais. Elle contribue dans la mise en valeur des gisements ou mines.</a:t>
            </a:r>
            <a:endParaRPr/>
          </a:p>
          <a:p>
            <a:pPr marL="514350" lvl="0" indent="-514350" algn="just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endParaRPr sz="20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71550" lvl="1" indent="-514350" algn="just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 disciplines utilisées: les </a:t>
            </a:r>
            <a:r>
              <a:rPr lang="en-US" sz="2000" b="0" i="0" u="none">
                <a:solidFill>
                  <a:srgbClr val="0099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méthodes électriques</a:t>
            </a:r>
            <a:r>
              <a:rPr lang="en-US" sz="2000" b="0" i="0" u="none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(PP, PI ou PS) et </a:t>
            </a:r>
            <a:r>
              <a:rPr lang="en-US" sz="2000" b="0" i="0" u="none">
                <a:solidFill>
                  <a:srgbClr val="0099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électromagnétiques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(EM, AMT,…), la </a:t>
            </a:r>
            <a:r>
              <a:rPr lang="en-US" sz="2000" b="0" i="0" u="none">
                <a:solidFill>
                  <a:srgbClr val="0099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radiométrie</a:t>
            </a:r>
            <a:r>
              <a:rPr lang="en-US" sz="2000" b="0" i="0" u="none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 les </a:t>
            </a:r>
            <a:r>
              <a:rPr lang="en-US" sz="2000" b="0" i="0" u="none">
                <a:solidFill>
                  <a:srgbClr val="0099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diagraphies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La </a:t>
            </a:r>
            <a:r>
              <a:rPr lang="en-US" sz="2000" b="0" i="0" u="none">
                <a:solidFill>
                  <a:srgbClr val="0099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sismique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la </a:t>
            </a:r>
            <a:r>
              <a:rPr lang="en-US" sz="2000" b="0" i="0" u="none">
                <a:solidFill>
                  <a:srgbClr val="0099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gravimétrie 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 le </a:t>
            </a:r>
            <a:r>
              <a:rPr lang="en-US" sz="2000" b="0" i="0" u="none">
                <a:solidFill>
                  <a:srgbClr val="0099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magnétisme 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peuvent intervenir dans ce domaine.</a:t>
            </a:r>
            <a:endParaRPr/>
          </a:p>
          <a:p>
            <a:pPr marL="0" lvl="0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endParaRPr sz="20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4" name="Google Shape;124;p20"/>
          <p:cNvSpPr txBox="1"/>
          <p:nvPr/>
        </p:nvSpPr>
        <p:spPr>
          <a:xfrm>
            <a:off x="138022" y="188912"/>
            <a:ext cx="8859328" cy="727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</a:pPr>
            <a:r>
              <a:rPr lang="fr-FR" sz="30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DOMAINES D’INTÉRÊTS DE LA GÉOPHYSIQUE</a:t>
            </a:r>
            <a:endParaRPr lang="fr-FR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1"/>
          <p:cNvSpPr txBox="1">
            <a:spLocks noGrp="1"/>
          </p:cNvSpPr>
          <p:nvPr>
            <p:ph type="subTitle" idx="1"/>
          </p:nvPr>
        </p:nvSpPr>
        <p:spPr>
          <a:xfrm>
            <a:off x="395287" y="404812"/>
            <a:ext cx="8208962" cy="590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lvl="0" indent="-5143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endParaRPr sz="2000" b="0" i="0" u="none">
              <a:solidFill>
                <a:srgbClr val="89898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14350" lvl="0" indent="-514350" algn="just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31859C"/>
              </a:buClr>
              <a:buSzPts val="2400"/>
              <a:buNone/>
            </a:pPr>
            <a:r>
              <a:rPr lang="en-US" sz="2400" b="0" i="0" u="none">
                <a:solidFill>
                  <a:srgbClr val="31859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3- Recherche hydrique:</a:t>
            </a:r>
            <a:r>
              <a:rPr lang="en-US" sz="2000" b="0" i="0" u="none">
                <a:solidFill>
                  <a:srgbClr val="31859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géophysique est présente en exploration des ressources en eaux souterraines (nappes superficielles et phréatiques).</a:t>
            </a:r>
            <a:endParaRPr/>
          </a:p>
          <a:p>
            <a:pPr marL="514350" lvl="0" indent="-51435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endParaRPr sz="20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71550" lvl="1" indent="-51435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 principales disciplines: les</a:t>
            </a:r>
            <a:r>
              <a:rPr lang="en-US" sz="2000" b="0" i="0" u="none">
                <a:solidFill>
                  <a:srgbClr val="9BBB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méthodes électriques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  <a:p>
            <a:pPr marL="971550" lvl="1" indent="-51435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 méthodes complémentaires: la </a:t>
            </a:r>
            <a:r>
              <a:rPr lang="en-US" sz="2000" b="0" i="0" u="none">
                <a:solidFill>
                  <a:srgbClr val="0099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</a:t>
            </a:r>
            <a:r>
              <a:rPr lang="en-US" sz="2000" b="0" i="0" u="none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ravimétrie 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 l’</a:t>
            </a:r>
            <a:r>
              <a:rPr lang="en-US" sz="2000" b="0" i="0" u="none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AMT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2000" b="0" i="0" u="none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14350" lvl="0" indent="-51435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endParaRPr sz="2000" b="0" i="0" u="non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14350" lvl="0" indent="-514350" algn="just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31859C"/>
              </a:buClr>
              <a:buSzPts val="2400"/>
              <a:buNone/>
            </a:pPr>
            <a:r>
              <a:rPr lang="en-US" sz="2400" b="0" i="0" u="none">
                <a:solidFill>
                  <a:srgbClr val="31859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4- Surveillance sismique:</a:t>
            </a:r>
            <a:r>
              <a:rPr lang="en-US" sz="2000" b="0" i="0" u="none">
                <a:solidFill>
                  <a:srgbClr val="31859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géophysique intervient dans l’ensemble des risques sismiques majeurs (tremblements de terre) ou mineurs (liés aux grands ouvrages d’art: barrages, ponts, etc.) par l’implantation de réseaux de surveillance fixes et/ou mobiles.</a:t>
            </a:r>
            <a:endParaRPr/>
          </a:p>
          <a:p>
            <a:pPr marL="514350" lvl="0" indent="-51435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endParaRPr sz="20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71550" lvl="1" indent="-514350" algn="just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principale discipline: la </a:t>
            </a:r>
            <a:r>
              <a:rPr lang="en-US" sz="2000" b="0" i="0" u="none">
                <a:solidFill>
                  <a:srgbClr val="0099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</a:t>
            </a:r>
            <a:r>
              <a:rPr lang="en-US" sz="2000" b="0" i="0" u="none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ismologie</a:t>
            </a:r>
            <a:r>
              <a:rPr lang="en-US" sz="2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  <a:p>
            <a:pPr marL="0" lvl="0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endParaRPr sz="20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1008</Words>
  <Application>Microsoft Office PowerPoint</Application>
  <PresentationFormat>Affichage à l'écran (4:3)</PresentationFormat>
  <Paragraphs>130</Paragraphs>
  <Slides>13</Slides>
  <Notes>13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Thème Office</vt:lpstr>
      <vt:lpstr>   Méthodes de prospection Géophysique    Année universitaire 2023/2024</vt:lpstr>
      <vt:lpstr>Méthodes de prospection Géophysique</vt:lpstr>
      <vt:lpstr> DÉFINITION </vt:lpstr>
      <vt:lpstr>DISCIPLINES DE LA GÉOPHYSIQUE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Méthodes de prospection Géophysique    Année universitaire 2021/2022</dc:title>
  <cp:lastModifiedBy>USER</cp:lastModifiedBy>
  <cp:revision>6</cp:revision>
  <dcterms:modified xsi:type="dcterms:W3CDTF">2023-11-30T09:23:04Z</dcterms:modified>
</cp:coreProperties>
</file>