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arlow Bold" panose="00000800000000000000" pitchFamily="2" charset="0"/>
      <p:bold r:id="rId13"/>
    </p:embeddedFont>
    <p:embeddedFont>
      <p:font typeface="Montserrat" panose="00000500000000000000" pitchFamily="2" charset="0"/>
      <p:regular r:id="rId14"/>
      <p:bold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7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9414748" y="397565"/>
            <a:ext cx="4944785" cy="6255026"/>
          </a:xfrm>
          <a:prstGeom prst="rect">
            <a:avLst/>
          </a:prstGeom>
        </p:spPr>
      </p:pic>
      <p:sp>
        <p:nvSpPr>
          <p:cNvPr id="4" name="Text 0"/>
          <p:cNvSpPr/>
          <p:nvPr/>
        </p:nvSpPr>
        <p:spPr>
          <a:xfrm>
            <a:off x="758309" y="801886"/>
            <a:ext cx="7627382" cy="1967151"/>
          </a:xfrm>
          <a:prstGeom prst="rect">
            <a:avLst/>
          </a:prstGeom>
          <a:noFill/>
          <a:ln/>
        </p:spPr>
        <p:txBody>
          <a:bodyPr wrap="square" lIns="0" tIns="0" rIns="0" bIns="0" rtlCol="0" anchor="t"/>
          <a:lstStyle/>
          <a:p>
            <a:pPr marL="0" indent="0">
              <a:lnSpc>
                <a:spcPts val="7700"/>
              </a:lnSpc>
              <a:buNone/>
            </a:pPr>
            <a:r>
              <a:rPr lang="en-US" sz="6150" b="1" dirty="0">
                <a:solidFill>
                  <a:srgbClr val="7068F4"/>
                </a:solidFill>
                <a:latin typeface="Barlow Bold" pitchFamily="34" charset="0"/>
                <a:ea typeface="Barlow Bold" pitchFamily="34" charset="-122"/>
                <a:cs typeface="Barlow Bold" pitchFamily="34" charset="-120"/>
              </a:rPr>
              <a:t>Genes and Genomes:</a:t>
            </a:r>
            <a:endParaRPr lang="en-US" sz="6150" dirty="0"/>
          </a:p>
        </p:txBody>
      </p:sp>
      <p:sp>
        <p:nvSpPr>
          <p:cNvPr id="5" name="Text 1"/>
          <p:cNvSpPr/>
          <p:nvPr/>
        </p:nvSpPr>
        <p:spPr>
          <a:xfrm>
            <a:off x="758309" y="2291596"/>
            <a:ext cx="7627382" cy="1733550"/>
          </a:xfrm>
          <a:prstGeom prst="rect">
            <a:avLst/>
          </a:prstGeom>
          <a:noFill/>
          <a:ln/>
        </p:spPr>
        <p:txBody>
          <a:bodyPr wrap="square" lIns="0" tIns="0" rIns="0" bIns="0" rtlCol="0" anchor="t"/>
          <a:lstStyle/>
          <a:p>
            <a:pPr marL="0" indent="0" algn="just">
              <a:lnSpc>
                <a:spcPct val="200000"/>
              </a:lnSpc>
              <a:buNone/>
            </a:pPr>
            <a:r>
              <a:rPr lang="en-US" sz="2400" dirty="0">
                <a:solidFill>
                  <a:srgbClr val="272525"/>
                </a:solidFill>
                <a:latin typeface="Times New Roman" panose="02020603050405020304" pitchFamily="18" charset="0"/>
                <a:ea typeface="Montserrat" pitchFamily="34" charset="-122"/>
                <a:cs typeface="Times New Roman" panose="02020603050405020304" pitchFamily="18" charset="0"/>
              </a:rPr>
              <a:t>Genes and genomes form the foundation of life as we know it. These microscopic structures contain the instructions that shape every living organism on Earth. From the simplest bacteria to the most complex mammals, genes dictate the characteristics and functions of all life forms</a:t>
            </a:r>
            <a:r>
              <a:rPr lang="en-US" sz="1700" dirty="0">
                <a:solidFill>
                  <a:srgbClr val="272525"/>
                </a:solidFill>
                <a:latin typeface="Montserrat" pitchFamily="34" charset="0"/>
                <a:ea typeface="Montserrat" pitchFamily="34" charset="-122"/>
                <a:cs typeface="Montserrat" pitchFamily="34" charset="-120"/>
              </a:rPr>
              <a:t>.</a:t>
            </a:r>
            <a:endParaRPr lang="en-US" sz="1700" dirty="0"/>
          </a:p>
        </p:txBody>
      </p:sp>
      <p:sp>
        <p:nvSpPr>
          <p:cNvPr id="9" name="Text 5"/>
          <p:cNvSpPr/>
          <p:nvPr/>
        </p:nvSpPr>
        <p:spPr>
          <a:xfrm>
            <a:off x="13007563" y="7578587"/>
            <a:ext cx="2044779" cy="379214"/>
          </a:xfrm>
          <a:prstGeom prst="rect">
            <a:avLst/>
          </a:prstGeom>
          <a:noFill/>
          <a:ln/>
        </p:spPr>
        <p:txBody>
          <a:bodyPr wrap="none" lIns="0" tIns="0" rIns="0" bIns="0" rtlCol="0" anchor="t"/>
          <a:lstStyle/>
          <a:p>
            <a:pPr marL="0" indent="0" algn="l">
              <a:lnSpc>
                <a:spcPts val="2950"/>
              </a:lnSpc>
              <a:buNone/>
            </a:pPr>
            <a:r>
              <a:rPr lang="en-US" sz="2100" b="1" dirty="0" err="1"/>
              <a:t>Mouderas</a:t>
            </a:r>
            <a:r>
              <a:rPr lang="en-US" sz="2100" b="1" dirty="0"/>
              <a:t> F</a:t>
            </a:r>
            <a:r>
              <a:rPr lang="en-US" sz="2100"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8309" y="839391"/>
            <a:ext cx="8295203"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Bioinformatics and Data Analysis</a:t>
            </a:r>
            <a:endParaRPr lang="en-US" sz="4450" dirty="0"/>
          </a:p>
        </p:txBody>
      </p:sp>
      <p:sp>
        <p:nvSpPr>
          <p:cNvPr id="4" name="Text 1"/>
          <p:cNvSpPr/>
          <p:nvPr/>
        </p:nvSpPr>
        <p:spPr>
          <a:xfrm>
            <a:off x="1002009" y="2996663"/>
            <a:ext cx="3569256"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Protein Structure Prediction</a:t>
            </a:r>
            <a:endParaRPr lang="en-US" sz="2200" dirty="0"/>
          </a:p>
        </p:txBody>
      </p:sp>
      <p:sp>
        <p:nvSpPr>
          <p:cNvPr id="5" name="Text 2"/>
          <p:cNvSpPr/>
          <p:nvPr/>
        </p:nvSpPr>
        <p:spPr>
          <a:xfrm>
            <a:off x="1002009" y="3482795"/>
            <a:ext cx="4154567" cy="173355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Bioinformatics tools can predict the three-dimensional structure of proteins based on their amino acid sequence, aiding in drug design and understanding protein function.</a:t>
            </a:r>
            <a:endParaRPr lang="en-US" sz="1700" dirty="0"/>
          </a:p>
        </p:txBody>
      </p:sp>
      <p:sp>
        <p:nvSpPr>
          <p:cNvPr id="7" name="Text 3"/>
          <p:cNvSpPr/>
          <p:nvPr/>
        </p:nvSpPr>
        <p:spPr>
          <a:xfrm>
            <a:off x="5481498" y="2996663"/>
            <a:ext cx="3226356"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Gene Expression Analysis</a:t>
            </a:r>
            <a:endParaRPr lang="en-US" sz="2200" dirty="0"/>
          </a:p>
        </p:txBody>
      </p:sp>
      <p:sp>
        <p:nvSpPr>
          <p:cNvPr id="8" name="Text 4"/>
          <p:cNvSpPr/>
          <p:nvPr/>
        </p:nvSpPr>
        <p:spPr>
          <a:xfrm>
            <a:off x="5481498" y="3482795"/>
            <a:ext cx="4154686" cy="173355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Advanced algorithms analyze large-scale gene expression data, revealing patterns of gene activity across different tissues, conditions, or diseases.</a:t>
            </a:r>
            <a:endParaRPr lang="en-US" sz="1700" dirty="0"/>
          </a:p>
        </p:txBody>
      </p:sp>
      <p:sp>
        <p:nvSpPr>
          <p:cNvPr id="10" name="Text 5"/>
          <p:cNvSpPr/>
          <p:nvPr/>
        </p:nvSpPr>
        <p:spPr>
          <a:xfrm>
            <a:off x="9961105" y="2996663"/>
            <a:ext cx="2920008" cy="356235"/>
          </a:xfrm>
          <a:prstGeom prst="rect">
            <a:avLst/>
          </a:prstGeom>
          <a:noFill/>
          <a:ln/>
        </p:spPr>
        <p:txBody>
          <a:bodyPr wrap="none" lIns="0" tIns="0" rIns="0" bIns="0" rtlCol="0" anchor="t"/>
          <a:lstStyle/>
          <a:p>
            <a:pPr marL="0" indent="0" algn="l">
              <a:lnSpc>
                <a:spcPts val="2800"/>
              </a:lnSpc>
              <a:buNone/>
            </a:pPr>
            <a:r>
              <a:rPr lang="en-US" sz="2200" b="1" dirty="0">
                <a:solidFill>
                  <a:srgbClr val="272525"/>
                </a:solidFill>
                <a:latin typeface="Barlow Bold" pitchFamily="34" charset="0"/>
                <a:ea typeface="Barlow Bold" pitchFamily="34" charset="-122"/>
                <a:cs typeface="Barlow Bold" pitchFamily="34" charset="-120"/>
              </a:rPr>
              <a:t>Comparative Genomics</a:t>
            </a:r>
            <a:endParaRPr lang="en-US" sz="2200" dirty="0"/>
          </a:p>
        </p:txBody>
      </p:sp>
      <p:sp>
        <p:nvSpPr>
          <p:cNvPr id="11" name="Text 6"/>
          <p:cNvSpPr/>
          <p:nvPr/>
        </p:nvSpPr>
        <p:spPr>
          <a:xfrm>
            <a:off x="9961105" y="3482795"/>
            <a:ext cx="4154567" cy="2080260"/>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Montserrat" pitchFamily="34" charset="0"/>
                <a:ea typeface="Montserrat" pitchFamily="34" charset="-122"/>
                <a:cs typeface="Montserrat" pitchFamily="34" charset="-120"/>
              </a:rPr>
              <a:t>Bioinformatics enables the comparison of genomes across species, providing insights into evolution, gene function, and the identification of conserved regulatory elements.</a:t>
            </a:r>
            <a:endParaRPr lang="en-US" sz="1700" dirty="0"/>
          </a:p>
        </p:txBody>
      </p:sp>
      <p:sp>
        <p:nvSpPr>
          <p:cNvPr id="12" name="ZoneTexte 11">
            <a:extLst>
              <a:ext uri="{FF2B5EF4-FFF2-40B4-BE49-F238E27FC236}">
                <a16:creationId xmlns:a16="http://schemas.microsoft.com/office/drawing/2014/main" id="{FB358174-F2FD-878D-BA31-F83AF64395DC}"/>
              </a:ext>
            </a:extLst>
          </p:cNvPr>
          <p:cNvSpPr txBox="1"/>
          <p:nvPr/>
        </p:nvSpPr>
        <p:spPr>
          <a:xfrm>
            <a:off x="12881113" y="7792278"/>
            <a:ext cx="1616765" cy="369332"/>
          </a:xfrm>
          <a:prstGeom prst="rect">
            <a:avLst/>
          </a:prstGeom>
          <a:solidFill>
            <a:schemeClr val="accent5">
              <a:lumMod val="20000"/>
              <a:lumOff val="80000"/>
            </a:schemeClr>
          </a:solidFill>
        </p:spPr>
        <p:txBody>
          <a:bodyPr wrap="square" rtlCol="0">
            <a:spAutoFit/>
          </a:bodyPr>
          <a:lstStyle/>
          <a:p>
            <a:endParaRPr lang="fr-FR" dirty="0"/>
          </a:p>
        </p:txBody>
      </p:sp>
      <p:sp>
        <p:nvSpPr>
          <p:cNvPr id="13" name="ZoneTexte 12">
            <a:extLst>
              <a:ext uri="{FF2B5EF4-FFF2-40B4-BE49-F238E27FC236}">
                <a16:creationId xmlns:a16="http://schemas.microsoft.com/office/drawing/2014/main" id="{B3D42137-D447-360D-DB27-16A74C4A4FB5}"/>
              </a:ext>
            </a:extLst>
          </p:cNvPr>
          <p:cNvSpPr txBox="1"/>
          <p:nvPr/>
        </p:nvSpPr>
        <p:spPr>
          <a:xfrm>
            <a:off x="6905" y="7758283"/>
            <a:ext cx="14630400" cy="437322"/>
          </a:xfrm>
          <a:prstGeom prst="rect">
            <a:avLst/>
          </a:prstGeom>
          <a:solidFill>
            <a:srgbClr val="48599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253365" y="2579370"/>
            <a:ext cx="4979551" cy="3070741"/>
          </a:xfrm>
          <a:prstGeom prst="rect">
            <a:avLst/>
          </a:prstGeom>
        </p:spPr>
      </p:pic>
      <p:sp>
        <p:nvSpPr>
          <p:cNvPr id="4" name="Text 0"/>
          <p:cNvSpPr/>
          <p:nvPr/>
        </p:nvSpPr>
        <p:spPr>
          <a:xfrm>
            <a:off x="6196012" y="721281"/>
            <a:ext cx="5335905" cy="666988"/>
          </a:xfrm>
          <a:prstGeom prst="rect">
            <a:avLst/>
          </a:prstGeom>
          <a:noFill/>
          <a:ln/>
        </p:spPr>
        <p:txBody>
          <a:bodyPr wrap="none" lIns="0" tIns="0" rIns="0" bIns="0" rtlCol="0" anchor="t"/>
          <a:lstStyle/>
          <a:p>
            <a:pPr marL="0" indent="0">
              <a:lnSpc>
                <a:spcPts val="5250"/>
              </a:lnSpc>
              <a:buNone/>
            </a:pPr>
            <a:r>
              <a:rPr lang="en-US" sz="4200" b="1" dirty="0">
                <a:solidFill>
                  <a:srgbClr val="7068F4"/>
                </a:solidFill>
                <a:latin typeface="Barlow Bold" pitchFamily="34" charset="0"/>
                <a:ea typeface="Barlow Bold" pitchFamily="34" charset="-122"/>
                <a:cs typeface="Barlow Bold" pitchFamily="34" charset="-120"/>
              </a:rPr>
              <a:t>What are Genes?</a:t>
            </a:r>
            <a:endParaRPr lang="en-US" sz="4200" dirty="0"/>
          </a:p>
        </p:txBody>
      </p:sp>
      <p:sp>
        <p:nvSpPr>
          <p:cNvPr id="5" name="Shape 1"/>
          <p:cNvSpPr/>
          <p:nvPr/>
        </p:nvSpPr>
        <p:spPr>
          <a:xfrm>
            <a:off x="6196012" y="1692354"/>
            <a:ext cx="3761065" cy="2806541"/>
          </a:xfrm>
          <a:prstGeom prst="roundRect">
            <a:avLst>
              <a:gd name="adj" fmla="val 6502"/>
            </a:avLst>
          </a:prstGeom>
          <a:solidFill>
            <a:srgbClr val="EEEFF5"/>
          </a:solidFill>
          <a:ln/>
          <a:effectLst>
            <a:outerShdw blurRad="49530" dist="24130" dir="13500000" algn="bl" rotWithShape="0">
              <a:srgbClr val="FFFFFF">
                <a:alpha val="70000"/>
              </a:srgbClr>
            </a:outerShdw>
          </a:effectLst>
        </p:spPr>
      </p:sp>
      <p:sp>
        <p:nvSpPr>
          <p:cNvPr id="6" name="Text 2"/>
          <p:cNvSpPr/>
          <p:nvPr/>
        </p:nvSpPr>
        <p:spPr>
          <a:xfrm>
            <a:off x="6398776" y="1895118"/>
            <a:ext cx="2667953" cy="333494"/>
          </a:xfrm>
          <a:prstGeom prst="rect">
            <a:avLst/>
          </a:prstGeom>
          <a:noFill/>
          <a:ln/>
        </p:spPr>
        <p:txBody>
          <a:bodyPr wrap="none" lIns="0" tIns="0" rIns="0" bIns="0" rtlCol="0" anchor="t"/>
          <a:lstStyle/>
          <a:p>
            <a:pPr marL="0" indent="0">
              <a:lnSpc>
                <a:spcPts val="2600"/>
              </a:lnSpc>
              <a:buNone/>
            </a:pPr>
            <a:r>
              <a:rPr lang="en-US" sz="2100" b="1" dirty="0">
                <a:solidFill>
                  <a:srgbClr val="00B0F0"/>
                </a:solidFill>
                <a:latin typeface="Barlow Bold" pitchFamily="34" charset="0"/>
                <a:ea typeface="Barlow Bold" pitchFamily="34" charset="-122"/>
                <a:cs typeface="Barlow Bold" pitchFamily="34" charset="-120"/>
              </a:rPr>
              <a:t>Definition</a:t>
            </a:r>
            <a:endParaRPr lang="en-US" sz="2100" dirty="0">
              <a:solidFill>
                <a:srgbClr val="00B0F0"/>
              </a:solidFill>
            </a:endParaRPr>
          </a:p>
        </p:txBody>
      </p:sp>
      <p:sp>
        <p:nvSpPr>
          <p:cNvPr id="7" name="Text 3"/>
          <p:cNvSpPr/>
          <p:nvPr/>
        </p:nvSpPr>
        <p:spPr>
          <a:xfrm>
            <a:off x="6398776" y="2350175"/>
            <a:ext cx="3355538" cy="1945958"/>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Montserrat" pitchFamily="34" charset="0"/>
                <a:ea typeface="Montserrat" pitchFamily="34" charset="-122"/>
                <a:cs typeface="Montserrat" pitchFamily="34" charset="-120"/>
              </a:rPr>
              <a:t>Genes are segments of DNA that contain instructions for building proteins, the workhorses of cells. They are the basic units of heredity, passed down from parents to offspring.</a:t>
            </a:r>
            <a:endParaRPr lang="en-US" sz="1550" dirty="0"/>
          </a:p>
        </p:txBody>
      </p:sp>
      <p:sp>
        <p:nvSpPr>
          <p:cNvPr id="8" name="Shape 4"/>
          <p:cNvSpPr/>
          <p:nvPr/>
        </p:nvSpPr>
        <p:spPr>
          <a:xfrm>
            <a:off x="10159841" y="1692354"/>
            <a:ext cx="3761065" cy="2806541"/>
          </a:xfrm>
          <a:prstGeom prst="roundRect">
            <a:avLst>
              <a:gd name="adj" fmla="val 6502"/>
            </a:avLst>
          </a:prstGeom>
          <a:solidFill>
            <a:srgbClr val="EEEFF5"/>
          </a:solidFill>
          <a:ln/>
          <a:effectLst>
            <a:outerShdw blurRad="49530" dist="24130" dir="13500000" algn="bl" rotWithShape="0">
              <a:srgbClr val="FFFFFF">
                <a:alpha val="70000"/>
              </a:srgbClr>
            </a:outerShdw>
          </a:effectLst>
        </p:spPr>
      </p:sp>
      <p:sp>
        <p:nvSpPr>
          <p:cNvPr id="9" name="Text 5"/>
          <p:cNvSpPr/>
          <p:nvPr/>
        </p:nvSpPr>
        <p:spPr>
          <a:xfrm>
            <a:off x="10362605" y="1895118"/>
            <a:ext cx="2667953" cy="333494"/>
          </a:xfrm>
          <a:prstGeom prst="rect">
            <a:avLst/>
          </a:prstGeom>
          <a:noFill/>
          <a:ln/>
        </p:spPr>
        <p:txBody>
          <a:bodyPr wrap="none" lIns="0" tIns="0" rIns="0" bIns="0" rtlCol="0" anchor="t"/>
          <a:lstStyle/>
          <a:p>
            <a:pPr>
              <a:lnSpc>
                <a:spcPts val="2600"/>
              </a:lnSpc>
            </a:pPr>
            <a:r>
              <a:rPr lang="en-US" sz="2100" b="1" dirty="0">
                <a:solidFill>
                  <a:srgbClr val="00B0F0"/>
                </a:solidFill>
                <a:latin typeface="Barlow Bold" pitchFamily="34" charset="0"/>
                <a:ea typeface="Barlow Bold" pitchFamily="34" charset="-122"/>
              </a:rPr>
              <a:t>Function</a:t>
            </a:r>
          </a:p>
        </p:txBody>
      </p:sp>
      <p:sp>
        <p:nvSpPr>
          <p:cNvPr id="10" name="Text 6"/>
          <p:cNvSpPr/>
          <p:nvPr/>
        </p:nvSpPr>
        <p:spPr>
          <a:xfrm>
            <a:off x="10362605" y="2350175"/>
            <a:ext cx="3355538" cy="1945958"/>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Montserrat" pitchFamily="34" charset="0"/>
                <a:ea typeface="Montserrat" pitchFamily="34" charset="-122"/>
                <a:cs typeface="Montserrat" pitchFamily="34" charset="-120"/>
              </a:rPr>
              <a:t>Genes control the development and functioning of all known living organisms. They determine traits such as eye color, height, and susceptibility to certain diseases.</a:t>
            </a:r>
            <a:endParaRPr lang="en-US" sz="1550" dirty="0"/>
          </a:p>
        </p:txBody>
      </p:sp>
      <p:sp>
        <p:nvSpPr>
          <p:cNvPr id="11" name="Shape 7"/>
          <p:cNvSpPr/>
          <p:nvPr/>
        </p:nvSpPr>
        <p:spPr>
          <a:xfrm>
            <a:off x="6196012" y="4701659"/>
            <a:ext cx="3761065" cy="2806541"/>
          </a:xfrm>
          <a:prstGeom prst="roundRect">
            <a:avLst>
              <a:gd name="adj" fmla="val 6502"/>
            </a:avLst>
          </a:prstGeom>
          <a:solidFill>
            <a:srgbClr val="EEEFF5"/>
          </a:solidFill>
          <a:ln/>
          <a:effectLst>
            <a:outerShdw blurRad="49530" dist="24130" dir="13500000" algn="bl" rotWithShape="0">
              <a:srgbClr val="FFFFFF">
                <a:alpha val="70000"/>
              </a:srgbClr>
            </a:outerShdw>
          </a:effectLst>
        </p:spPr>
      </p:sp>
      <p:sp>
        <p:nvSpPr>
          <p:cNvPr id="12" name="Text 8"/>
          <p:cNvSpPr/>
          <p:nvPr/>
        </p:nvSpPr>
        <p:spPr>
          <a:xfrm>
            <a:off x="6398776" y="4904423"/>
            <a:ext cx="2667953" cy="333494"/>
          </a:xfrm>
          <a:prstGeom prst="rect">
            <a:avLst/>
          </a:prstGeom>
          <a:noFill/>
          <a:ln/>
        </p:spPr>
        <p:txBody>
          <a:bodyPr wrap="none" lIns="0" tIns="0" rIns="0" bIns="0" rtlCol="0" anchor="t"/>
          <a:lstStyle/>
          <a:p>
            <a:pPr indent="0">
              <a:lnSpc>
                <a:spcPts val="2600"/>
              </a:lnSpc>
              <a:buNone/>
            </a:pPr>
            <a:r>
              <a:rPr lang="en-US" sz="2100" b="1" dirty="0">
                <a:solidFill>
                  <a:srgbClr val="00B0F0"/>
                </a:solidFill>
                <a:latin typeface="Barlow Bold" pitchFamily="34" charset="0"/>
                <a:ea typeface="Barlow Bold" pitchFamily="34" charset="-122"/>
              </a:rPr>
              <a:t>Composition</a:t>
            </a:r>
          </a:p>
        </p:txBody>
      </p:sp>
      <p:sp>
        <p:nvSpPr>
          <p:cNvPr id="13" name="Text 9"/>
          <p:cNvSpPr/>
          <p:nvPr/>
        </p:nvSpPr>
        <p:spPr>
          <a:xfrm>
            <a:off x="6398776" y="5359479"/>
            <a:ext cx="3355538" cy="1945958"/>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Montserrat" pitchFamily="34" charset="0"/>
                <a:ea typeface="Montserrat" pitchFamily="34" charset="-122"/>
                <a:cs typeface="Montserrat" pitchFamily="34" charset="-120"/>
              </a:rPr>
              <a:t>Genes are made up of nucleotides - adenine (A), thymine (T), guanine (G), and cytosine (C). The sequence of these nucleotides determines the genetic information.</a:t>
            </a:r>
            <a:endParaRPr lang="en-US" sz="1550" dirty="0"/>
          </a:p>
        </p:txBody>
      </p:sp>
      <p:sp>
        <p:nvSpPr>
          <p:cNvPr id="14" name="Shape 10"/>
          <p:cNvSpPr/>
          <p:nvPr/>
        </p:nvSpPr>
        <p:spPr>
          <a:xfrm>
            <a:off x="10159841" y="4701659"/>
            <a:ext cx="3761065" cy="2806541"/>
          </a:xfrm>
          <a:prstGeom prst="roundRect">
            <a:avLst>
              <a:gd name="adj" fmla="val 6502"/>
            </a:avLst>
          </a:prstGeom>
          <a:solidFill>
            <a:srgbClr val="EEEFF5"/>
          </a:solidFill>
          <a:ln/>
          <a:effectLst>
            <a:outerShdw blurRad="49530" dist="24130" dir="13500000" algn="bl" rotWithShape="0">
              <a:srgbClr val="FFFFFF">
                <a:alpha val="70000"/>
              </a:srgbClr>
            </a:outerShdw>
          </a:effectLst>
        </p:spPr>
      </p:sp>
      <p:sp>
        <p:nvSpPr>
          <p:cNvPr id="15" name="Text 11"/>
          <p:cNvSpPr/>
          <p:nvPr/>
        </p:nvSpPr>
        <p:spPr>
          <a:xfrm>
            <a:off x="10362605" y="4904423"/>
            <a:ext cx="2667953" cy="333494"/>
          </a:xfrm>
          <a:prstGeom prst="rect">
            <a:avLst/>
          </a:prstGeom>
          <a:noFill/>
          <a:ln/>
        </p:spPr>
        <p:txBody>
          <a:bodyPr wrap="none" lIns="0" tIns="0" rIns="0" bIns="0" rtlCol="0" anchor="t"/>
          <a:lstStyle/>
          <a:p>
            <a:pPr>
              <a:lnSpc>
                <a:spcPts val="2600"/>
              </a:lnSpc>
            </a:pPr>
            <a:r>
              <a:rPr lang="en-US" sz="2100" b="1" dirty="0">
                <a:solidFill>
                  <a:srgbClr val="00B0F0"/>
                </a:solidFill>
                <a:latin typeface="Barlow Bold" pitchFamily="34" charset="0"/>
                <a:ea typeface="Barlow Bold" pitchFamily="34" charset="-122"/>
              </a:rPr>
              <a:t>Location</a:t>
            </a:r>
          </a:p>
        </p:txBody>
      </p:sp>
      <p:sp>
        <p:nvSpPr>
          <p:cNvPr id="16" name="Text 12"/>
          <p:cNvSpPr/>
          <p:nvPr/>
        </p:nvSpPr>
        <p:spPr>
          <a:xfrm>
            <a:off x="10362605" y="5359479"/>
            <a:ext cx="3355538" cy="1621631"/>
          </a:xfrm>
          <a:prstGeom prst="rect">
            <a:avLst/>
          </a:prstGeom>
          <a:noFill/>
          <a:ln/>
        </p:spPr>
        <p:txBody>
          <a:bodyPr wrap="square" lIns="0" tIns="0" rIns="0" bIns="0" rtlCol="0" anchor="t"/>
          <a:lstStyle/>
          <a:p>
            <a:pPr marL="0" indent="0">
              <a:lnSpc>
                <a:spcPts val="2550"/>
              </a:lnSpc>
              <a:buNone/>
            </a:pPr>
            <a:r>
              <a:rPr lang="en-US" sz="1550" dirty="0">
                <a:solidFill>
                  <a:srgbClr val="272525"/>
                </a:solidFill>
                <a:latin typeface="Montserrat" pitchFamily="34" charset="0"/>
                <a:ea typeface="Montserrat" pitchFamily="34" charset="-122"/>
                <a:cs typeface="Montserrat" pitchFamily="34" charset="-120"/>
              </a:rPr>
              <a:t>In eukaryotes, genes are located on chromosomes within the cell nucleus. Prokaryotes have a single circular chromosome in their cytoplasm.</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66290" y="1451015"/>
            <a:ext cx="5041702" cy="5327452"/>
          </a:xfrm>
          <a:prstGeom prst="rect">
            <a:avLst/>
          </a:prstGeom>
        </p:spPr>
      </p:pic>
      <p:sp>
        <p:nvSpPr>
          <p:cNvPr id="4" name="Text 0"/>
          <p:cNvSpPr/>
          <p:nvPr/>
        </p:nvSpPr>
        <p:spPr>
          <a:xfrm>
            <a:off x="622578" y="631507"/>
            <a:ext cx="4681538" cy="585192"/>
          </a:xfrm>
          <a:prstGeom prst="rect">
            <a:avLst/>
          </a:prstGeom>
          <a:noFill/>
          <a:ln/>
        </p:spPr>
        <p:txBody>
          <a:bodyPr wrap="none" lIns="0" tIns="0" rIns="0" bIns="0" rtlCol="0" anchor="t"/>
          <a:lstStyle/>
          <a:p>
            <a:pPr marL="0" indent="0">
              <a:lnSpc>
                <a:spcPts val="4600"/>
              </a:lnSpc>
              <a:buNone/>
            </a:pPr>
            <a:r>
              <a:rPr lang="en-US" sz="3650" b="1" dirty="0">
                <a:solidFill>
                  <a:srgbClr val="7068F4"/>
                </a:solidFill>
                <a:latin typeface="Barlow Bold" pitchFamily="34" charset="0"/>
                <a:ea typeface="Barlow Bold" pitchFamily="34" charset="-122"/>
                <a:cs typeface="Barlow Bold" pitchFamily="34" charset="-120"/>
              </a:rPr>
              <a:t>Structure of DNA</a:t>
            </a:r>
            <a:endParaRPr lang="en-US" sz="3650" dirty="0"/>
          </a:p>
        </p:txBody>
      </p:sp>
      <p:sp>
        <p:nvSpPr>
          <p:cNvPr id="5" name="Shape 1"/>
          <p:cNvSpPr/>
          <p:nvPr/>
        </p:nvSpPr>
        <p:spPr>
          <a:xfrm>
            <a:off x="877967" y="1483519"/>
            <a:ext cx="22860" cy="6114574"/>
          </a:xfrm>
          <a:prstGeom prst="roundRect">
            <a:avLst>
              <a:gd name="adj" fmla="val 700396"/>
            </a:avLst>
          </a:prstGeom>
          <a:solidFill>
            <a:srgbClr val="C1C3D0"/>
          </a:solidFill>
          <a:ln/>
        </p:spPr>
      </p:sp>
      <p:sp>
        <p:nvSpPr>
          <p:cNvPr id="6" name="Shape 2"/>
          <p:cNvSpPr/>
          <p:nvPr/>
        </p:nvSpPr>
        <p:spPr>
          <a:xfrm>
            <a:off x="1066621" y="1872139"/>
            <a:ext cx="622578" cy="22860"/>
          </a:xfrm>
          <a:prstGeom prst="roundRect">
            <a:avLst>
              <a:gd name="adj" fmla="val 700396"/>
            </a:avLst>
          </a:prstGeom>
          <a:solidFill>
            <a:srgbClr val="C1C3D0"/>
          </a:solidFill>
          <a:ln/>
        </p:spPr>
      </p:sp>
      <p:sp>
        <p:nvSpPr>
          <p:cNvPr id="7" name="Shape 3"/>
          <p:cNvSpPr/>
          <p:nvPr/>
        </p:nvSpPr>
        <p:spPr>
          <a:xfrm>
            <a:off x="689312" y="1683544"/>
            <a:ext cx="400169" cy="400169"/>
          </a:xfrm>
          <a:prstGeom prst="roundRect">
            <a:avLst>
              <a:gd name="adj" fmla="val 40011"/>
            </a:avLst>
          </a:prstGeom>
          <a:solidFill>
            <a:srgbClr val="EEEFF5"/>
          </a:solidFill>
          <a:ln/>
          <a:effectLst>
            <a:outerShdw blurRad="44450" dist="21590" dir="13500000" algn="bl" rotWithShape="0">
              <a:srgbClr val="FFFFFF">
                <a:alpha val="70000"/>
              </a:srgbClr>
            </a:outerShdw>
          </a:effectLst>
        </p:spPr>
      </p:sp>
      <p:sp>
        <p:nvSpPr>
          <p:cNvPr id="8" name="Text 4"/>
          <p:cNvSpPr/>
          <p:nvPr/>
        </p:nvSpPr>
        <p:spPr>
          <a:xfrm>
            <a:off x="839569" y="1743194"/>
            <a:ext cx="99536" cy="2808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1</a:t>
            </a:r>
            <a:endParaRPr lang="en-US" sz="2200" dirty="0"/>
          </a:p>
        </p:txBody>
      </p:sp>
      <p:sp>
        <p:nvSpPr>
          <p:cNvPr id="9" name="Text 5"/>
          <p:cNvSpPr/>
          <p:nvPr/>
        </p:nvSpPr>
        <p:spPr>
          <a:xfrm>
            <a:off x="1867733" y="1661398"/>
            <a:ext cx="2340769" cy="292537"/>
          </a:xfrm>
          <a:prstGeom prst="rect">
            <a:avLst/>
          </a:prstGeom>
          <a:noFill/>
          <a:ln/>
        </p:spPr>
        <p:txBody>
          <a:bodyPr wrap="none" lIns="0" tIns="0" rIns="0" bIns="0" rtlCol="0" anchor="t"/>
          <a:lstStyle/>
          <a:p>
            <a:pPr marL="0" indent="0" algn="l">
              <a:lnSpc>
                <a:spcPts val="2300"/>
              </a:lnSpc>
              <a:buNone/>
            </a:pPr>
            <a:r>
              <a:rPr lang="en-US" sz="2100" b="1" dirty="0">
                <a:solidFill>
                  <a:srgbClr val="00B0F0"/>
                </a:solidFill>
                <a:latin typeface="Barlow Bold" pitchFamily="34" charset="0"/>
                <a:ea typeface="Barlow Bold" pitchFamily="34" charset="-122"/>
              </a:rPr>
              <a:t>Discovery</a:t>
            </a:r>
          </a:p>
        </p:txBody>
      </p:sp>
      <p:sp>
        <p:nvSpPr>
          <p:cNvPr id="10" name="Text 6"/>
          <p:cNvSpPr/>
          <p:nvPr/>
        </p:nvSpPr>
        <p:spPr>
          <a:xfrm>
            <a:off x="1867733" y="2060615"/>
            <a:ext cx="6653689" cy="569119"/>
          </a:xfrm>
          <a:prstGeom prst="rect">
            <a:avLst/>
          </a:prstGeom>
          <a:noFill/>
          <a:ln/>
        </p:spPr>
        <p:txBody>
          <a:bodyPr wrap="square" lIns="0" tIns="0" rIns="0" bIns="0" rtlCol="0" anchor="t"/>
          <a:lstStyle/>
          <a:p>
            <a:pPr marL="0" indent="0" algn="l">
              <a:lnSpc>
                <a:spcPts val="2200"/>
              </a:lnSpc>
              <a:buNone/>
            </a:pPr>
            <a:r>
              <a:rPr lang="en-US" sz="1400" dirty="0">
                <a:solidFill>
                  <a:srgbClr val="272525"/>
                </a:solidFill>
                <a:latin typeface="Montserrat" pitchFamily="34" charset="0"/>
                <a:ea typeface="Montserrat" pitchFamily="34" charset="-122"/>
                <a:cs typeface="Montserrat" pitchFamily="34" charset="-120"/>
              </a:rPr>
              <a:t>In 1953, James Watson and Francis Crick unveiled the double helix structure of DNA, revolutionizing our understanding of genetics.</a:t>
            </a:r>
            <a:endParaRPr lang="en-US" sz="1400" dirty="0"/>
          </a:p>
        </p:txBody>
      </p:sp>
      <p:sp>
        <p:nvSpPr>
          <p:cNvPr id="11" name="Shape 7"/>
          <p:cNvSpPr/>
          <p:nvPr/>
        </p:nvSpPr>
        <p:spPr>
          <a:xfrm>
            <a:off x="1066621" y="3374112"/>
            <a:ext cx="622578" cy="22860"/>
          </a:xfrm>
          <a:prstGeom prst="roundRect">
            <a:avLst>
              <a:gd name="adj" fmla="val 700396"/>
            </a:avLst>
          </a:prstGeom>
          <a:solidFill>
            <a:srgbClr val="C1C3D0"/>
          </a:solidFill>
          <a:ln/>
        </p:spPr>
      </p:sp>
      <p:sp>
        <p:nvSpPr>
          <p:cNvPr id="12" name="Shape 8"/>
          <p:cNvSpPr/>
          <p:nvPr/>
        </p:nvSpPr>
        <p:spPr>
          <a:xfrm>
            <a:off x="689312" y="3185517"/>
            <a:ext cx="400169" cy="400169"/>
          </a:xfrm>
          <a:prstGeom prst="roundRect">
            <a:avLst>
              <a:gd name="adj" fmla="val 40011"/>
            </a:avLst>
          </a:prstGeom>
          <a:solidFill>
            <a:srgbClr val="EEEFF5"/>
          </a:solidFill>
          <a:ln/>
          <a:effectLst>
            <a:outerShdw blurRad="44450" dist="21590" dir="13500000" algn="bl" rotWithShape="0">
              <a:srgbClr val="FFFFFF">
                <a:alpha val="70000"/>
              </a:srgbClr>
            </a:outerShdw>
          </a:effectLst>
        </p:spPr>
      </p:sp>
      <p:sp>
        <p:nvSpPr>
          <p:cNvPr id="13" name="Text 9"/>
          <p:cNvSpPr/>
          <p:nvPr/>
        </p:nvSpPr>
        <p:spPr>
          <a:xfrm>
            <a:off x="810637" y="3245168"/>
            <a:ext cx="157401" cy="2808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2</a:t>
            </a:r>
            <a:endParaRPr lang="en-US" sz="2200" dirty="0"/>
          </a:p>
        </p:txBody>
      </p:sp>
      <p:sp>
        <p:nvSpPr>
          <p:cNvPr id="14" name="Text 10"/>
          <p:cNvSpPr/>
          <p:nvPr/>
        </p:nvSpPr>
        <p:spPr>
          <a:xfrm>
            <a:off x="1867733" y="3163372"/>
            <a:ext cx="2340769" cy="292537"/>
          </a:xfrm>
          <a:prstGeom prst="rect">
            <a:avLst/>
          </a:prstGeom>
          <a:noFill/>
          <a:ln/>
        </p:spPr>
        <p:txBody>
          <a:bodyPr wrap="none" lIns="0" tIns="0" rIns="0" bIns="0" rtlCol="0" anchor="t"/>
          <a:lstStyle/>
          <a:p>
            <a:pPr>
              <a:lnSpc>
                <a:spcPts val="2300"/>
              </a:lnSpc>
            </a:pPr>
            <a:r>
              <a:rPr lang="en-US" sz="2100" b="1" dirty="0">
                <a:solidFill>
                  <a:srgbClr val="00B0F0"/>
                </a:solidFill>
                <a:latin typeface="Barlow Bold" pitchFamily="34" charset="0"/>
                <a:ea typeface="Barlow Bold" pitchFamily="34" charset="-122"/>
              </a:rPr>
              <a:t>Double Helix</a:t>
            </a:r>
          </a:p>
        </p:txBody>
      </p:sp>
      <p:sp>
        <p:nvSpPr>
          <p:cNvPr id="15" name="Text 11"/>
          <p:cNvSpPr/>
          <p:nvPr/>
        </p:nvSpPr>
        <p:spPr>
          <a:xfrm>
            <a:off x="1867733" y="3562588"/>
            <a:ext cx="6653689" cy="853678"/>
          </a:xfrm>
          <a:prstGeom prst="rect">
            <a:avLst/>
          </a:prstGeom>
          <a:noFill/>
          <a:ln/>
        </p:spPr>
        <p:txBody>
          <a:bodyPr wrap="square" lIns="0" tIns="0" rIns="0" bIns="0" rtlCol="0" anchor="t"/>
          <a:lstStyle/>
          <a:p>
            <a:pPr marL="0" indent="0" algn="l">
              <a:lnSpc>
                <a:spcPts val="2200"/>
              </a:lnSpc>
              <a:buNone/>
            </a:pPr>
            <a:r>
              <a:rPr lang="en-US" sz="1400" dirty="0">
                <a:solidFill>
                  <a:srgbClr val="272525"/>
                </a:solidFill>
                <a:latin typeface="Montserrat" pitchFamily="34" charset="0"/>
                <a:ea typeface="Montserrat" pitchFamily="34" charset="-122"/>
                <a:cs typeface="Montserrat" pitchFamily="34" charset="-120"/>
              </a:rPr>
              <a:t>DNA consists of two strands coiled around each other, forming a spiral staircase-like structure. The sides are made of alternating sugar and phosphate molecules.</a:t>
            </a:r>
            <a:endParaRPr lang="en-US" sz="1400" dirty="0"/>
          </a:p>
        </p:txBody>
      </p:sp>
      <p:sp>
        <p:nvSpPr>
          <p:cNvPr id="16" name="Shape 12"/>
          <p:cNvSpPr/>
          <p:nvPr/>
        </p:nvSpPr>
        <p:spPr>
          <a:xfrm>
            <a:off x="1066621" y="5160645"/>
            <a:ext cx="622578" cy="22860"/>
          </a:xfrm>
          <a:prstGeom prst="roundRect">
            <a:avLst>
              <a:gd name="adj" fmla="val 700396"/>
            </a:avLst>
          </a:prstGeom>
          <a:solidFill>
            <a:srgbClr val="C1C3D0"/>
          </a:solidFill>
          <a:ln/>
        </p:spPr>
      </p:sp>
      <p:sp>
        <p:nvSpPr>
          <p:cNvPr id="17" name="Shape 13"/>
          <p:cNvSpPr/>
          <p:nvPr/>
        </p:nvSpPr>
        <p:spPr>
          <a:xfrm>
            <a:off x="689312" y="4972050"/>
            <a:ext cx="400169" cy="400169"/>
          </a:xfrm>
          <a:prstGeom prst="roundRect">
            <a:avLst>
              <a:gd name="adj" fmla="val 40011"/>
            </a:avLst>
          </a:prstGeom>
          <a:solidFill>
            <a:srgbClr val="EEEFF5"/>
          </a:solidFill>
          <a:ln/>
          <a:effectLst>
            <a:outerShdw blurRad="44450" dist="21590" dir="13500000" algn="bl" rotWithShape="0">
              <a:srgbClr val="FFFFFF">
                <a:alpha val="70000"/>
              </a:srgbClr>
            </a:outerShdw>
          </a:effectLst>
        </p:spPr>
      </p:sp>
      <p:sp>
        <p:nvSpPr>
          <p:cNvPr id="18" name="Text 14"/>
          <p:cNvSpPr/>
          <p:nvPr/>
        </p:nvSpPr>
        <p:spPr>
          <a:xfrm>
            <a:off x="813495" y="5031700"/>
            <a:ext cx="151686" cy="2808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3</a:t>
            </a:r>
            <a:endParaRPr lang="en-US" sz="2200" dirty="0"/>
          </a:p>
        </p:txBody>
      </p:sp>
      <p:sp>
        <p:nvSpPr>
          <p:cNvPr id="19" name="Text 15"/>
          <p:cNvSpPr/>
          <p:nvPr/>
        </p:nvSpPr>
        <p:spPr>
          <a:xfrm>
            <a:off x="1867733" y="4949904"/>
            <a:ext cx="2340769" cy="292537"/>
          </a:xfrm>
          <a:prstGeom prst="rect">
            <a:avLst/>
          </a:prstGeom>
          <a:noFill/>
          <a:ln/>
        </p:spPr>
        <p:txBody>
          <a:bodyPr wrap="none" lIns="0" tIns="0" rIns="0" bIns="0" rtlCol="0" anchor="t"/>
          <a:lstStyle/>
          <a:p>
            <a:pPr marL="0" indent="0" algn="l">
              <a:lnSpc>
                <a:spcPts val="2300"/>
              </a:lnSpc>
              <a:buNone/>
            </a:pPr>
            <a:r>
              <a:rPr lang="en-US" sz="2100" b="1" dirty="0">
                <a:solidFill>
                  <a:srgbClr val="00B0F0"/>
                </a:solidFill>
                <a:latin typeface="Barlow Bold" pitchFamily="34" charset="0"/>
                <a:ea typeface="Barlow Bold" pitchFamily="34" charset="-122"/>
              </a:rPr>
              <a:t>Base Pairs</a:t>
            </a:r>
          </a:p>
        </p:txBody>
      </p:sp>
      <p:sp>
        <p:nvSpPr>
          <p:cNvPr id="20" name="Text 16"/>
          <p:cNvSpPr/>
          <p:nvPr/>
        </p:nvSpPr>
        <p:spPr>
          <a:xfrm>
            <a:off x="1867733" y="5349121"/>
            <a:ext cx="6653689" cy="569119"/>
          </a:xfrm>
          <a:prstGeom prst="rect">
            <a:avLst/>
          </a:prstGeom>
          <a:noFill/>
          <a:ln/>
        </p:spPr>
        <p:txBody>
          <a:bodyPr wrap="square" lIns="0" tIns="0" rIns="0" bIns="0" rtlCol="0" anchor="t"/>
          <a:lstStyle/>
          <a:p>
            <a:pPr marL="0" indent="0" algn="l">
              <a:lnSpc>
                <a:spcPts val="2200"/>
              </a:lnSpc>
              <a:buNone/>
            </a:pPr>
            <a:r>
              <a:rPr lang="en-US" sz="1400" dirty="0">
                <a:solidFill>
                  <a:srgbClr val="272525"/>
                </a:solidFill>
                <a:latin typeface="Montserrat" pitchFamily="34" charset="0"/>
                <a:ea typeface="Montserrat" pitchFamily="34" charset="-122"/>
                <a:cs typeface="Montserrat" pitchFamily="34" charset="-120"/>
              </a:rPr>
              <a:t>The rungs of the ladder are formed by complementary base pairs: adenine (A) pairs with thymine (T), and guanine (G) pairs with cytosine (C).</a:t>
            </a:r>
            <a:endParaRPr lang="en-US" sz="1400" dirty="0"/>
          </a:p>
        </p:txBody>
      </p:sp>
      <p:sp>
        <p:nvSpPr>
          <p:cNvPr id="21" name="Shape 17"/>
          <p:cNvSpPr/>
          <p:nvPr/>
        </p:nvSpPr>
        <p:spPr>
          <a:xfrm>
            <a:off x="1066621" y="6662618"/>
            <a:ext cx="622578" cy="22860"/>
          </a:xfrm>
          <a:prstGeom prst="roundRect">
            <a:avLst>
              <a:gd name="adj" fmla="val 700396"/>
            </a:avLst>
          </a:prstGeom>
          <a:solidFill>
            <a:srgbClr val="C1C3D0"/>
          </a:solidFill>
          <a:ln/>
        </p:spPr>
      </p:sp>
      <p:sp>
        <p:nvSpPr>
          <p:cNvPr id="22" name="Shape 18"/>
          <p:cNvSpPr/>
          <p:nvPr/>
        </p:nvSpPr>
        <p:spPr>
          <a:xfrm>
            <a:off x="689312" y="6474023"/>
            <a:ext cx="400169" cy="400169"/>
          </a:xfrm>
          <a:prstGeom prst="roundRect">
            <a:avLst>
              <a:gd name="adj" fmla="val 40011"/>
            </a:avLst>
          </a:prstGeom>
          <a:solidFill>
            <a:srgbClr val="EEEFF5"/>
          </a:solidFill>
          <a:ln/>
          <a:effectLst>
            <a:outerShdw blurRad="44450" dist="21590" dir="13500000" algn="bl" rotWithShape="0">
              <a:srgbClr val="FFFFFF">
                <a:alpha val="70000"/>
              </a:srgbClr>
            </a:outerShdw>
          </a:effectLst>
        </p:spPr>
      </p:sp>
      <p:sp>
        <p:nvSpPr>
          <p:cNvPr id="23" name="Text 19"/>
          <p:cNvSpPr/>
          <p:nvPr/>
        </p:nvSpPr>
        <p:spPr>
          <a:xfrm>
            <a:off x="804327" y="6533674"/>
            <a:ext cx="170021" cy="280868"/>
          </a:xfrm>
          <a:prstGeom prst="rect">
            <a:avLst/>
          </a:prstGeom>
          <a:noFill/>
          <a:ln/>
        </p:spPr>
        <p:txBody>
          <a:bodyPr wrap="none" lIns="0" tIns="0" rIns="0" bIns="0" rtlCol="0" anchor="t"/>
          <a:lstStyle/>
          <a:p>
            <a:pPr marL="0" indent="0" algn="ctr">
              <a:lnSpc>
                <a:spcPts val="2200"/>
              </a:lnSpc>
              <a:buNone/>
            </a:pPr>
            <a:r>
              <a:rPr lang="en-US" sz="2200" b="1" dirty="0">
                <a:solidFill>
                  <a:srgbClr val="272525"/>
                </a:solidFill>
                <a:latin typeface="Barlow Bold" pitchFamily="34" charset="0"/>
                <a:ea typeface="Barlow Bold" pitchFamily="34" charset="-122"/>
                <a:cs typeface="Barlow Bold" pitchFamily="34" charset="-120"/>
              </a:rPr>
              <a:t>4</a:t>
            </a:r>
            <a:endParaRPr lang="en-US" sz="2200" dirty="0"/>
          </a:p>
        </p:txBody>
      </p:sp>
      <p:sp>
        <p:nvSpPr>
          <p:cNvPr id="24" name="Text 20"/>
          <p:cNvSpPr/>
          <p:nvPr/>
        </p:nvSpPr>
        <p:spPr>
          <a:xfrm>
            <a:off x="1867733" y="6451878"/>
            <a:ext cx="2340769" cy="292537"/>
          </a:xfrm>
          <a:prstGeom prst="rect">
            <a:avLst/>
          </a:prstGeom>
          <a:noFill/>
          <a:ln/>
        </p:spPr>
        <p:txBody>
          <a:bodyPr wrap="none" lIns="0" tIns="0" rIns="0" bIns="0" rtlCol="0" anchor="t"/>
          <a:lstStyle/>
          <a:p>
            <a:pPr>
              <a:lnSpc>
                <a:spcPts val="2300"/>
              </a:lnSpc>
            </a:pPr>
            <a:r>
              <a:rPr lang="en-US" sz="2100" b="1" dirty="0">
                <a:solidFill>
                  <a:srgbClr val="00B0F0"/>
                </a:solidFill>
                <a:latin typeface="Barlow Bold" pitchFamily="34" charset="0"/>
                <a:ea typeface="Barlow Bold" pitchFamily="34" charset="-122"/>
              </a:rPr>
              <a:t>Replication</a:t>
            </a:r>
          </a:p>
        </p:txBody>
      </p:sp>
      <p:sp>
        <p:nvSpPr>
          <p:cNvPr id="25" name="Text 21"/>
          <p:cNvSpPr/>
          <p:nvPr/>
        </p:nvSpPr>
        <p:spPr>
          <a:xfrm>
            <a:off x="1867733" y="6851094"/>
            <a:ext cx="6653689" cy="569119"/>
          </a:xfrm>
          <a:prstGeom prst="rect">
            <a:avLst/>
          </a:prstGeom>
          <a:noFill/>
          <a:ln/>
        </p:spPr>
        <p:txBody>
          <a:bodyPr wrap="square" lIns="0" tIns="0" rIns="0" bIns="0" rtlCol="0" anchor="t"/>
          <a:lstStyle/>
          <a:p>
            <a:pPr marL="0" indent="0" algn="l">
              <a:lnSpc>
                <a:spcPts val="2200"/>
              </a:lnSpc>
              <a:buNone/>
            </a:pPr>
            <a:r>
              <a:rPr lang="en-US" sz="1400" dirty="0">
                <a:solidFill>
                  <a:srgbClr val="272525"/>
                </a:solidFill>
                <a:latin typeface="Montserrat" pitchFamily="34" charset="0"/>
                <a:ea typeface="Montserrat" pitchFamily="34" charset="-122"/>
                <a:cs typeface="Montserrat" pitchFamily="34" charset="-120"/>
              </a:rPr>
              <a:t>The double helix structure allows for easy replication, as each strand can serve as a template for a new complementary strand.</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4956313" y="240625"/>
            <a:ext cx="4803715" cy="2696647"/>
          </a:xfrm>
          <a:prstGeom prst="rect">
            <a:avLst/>
          </a:prstGeom>
        </p:spPr>
      </p:pic>
      <p:sp>
        <p:nvSpPr>
          <p:cNvPr id="4" name="Text 0"/>
          <p:cNvSpPr/>
          <p:nvPr/>
        </p:nvSpPr>
        <p:spPr>
          <a:xfrm>
            <a:off x="673894" y="2937272"/>
            <a:ext cx="7963972" cy="633413"/>
          </a:xfrm>
          <a:prstGeom prst="rect">
            <a:avLst/>
          </a:prstGeom>
          <a:noFill/>
          <a:ln/>
        </p:spPr>
        <p:txBody>
          <a:bodyPr wrap="none" lIns="0" tIns="0" rIns="0" bIns="0" rtlCol="0" anchor="t"/>
          <a:lstStyle/>
          <a:p>
            <a:pPr marL="0" indent="0">
              <a:lnSpc>
                <a:spcPts val="4950"/>
              </a:lnSpc>
              <a:buNone/>
            </a:pPr>
            <a:r>
              <a:rPr lang="en-US" sz="3950" b="1" dirty="0">
                <a:solidFill>
                  <a:srgbClr val="7068F4"/>
                </a:solidFill>
                <a:latin typeface="Barlow Bold" pitchFamily="34" charset="0"/>
                <a:ea typeface="Barlow Bold" pitchFamily="34" charset="-122"/>
                <a:cs typeface="Barlow Bold" pitchFamily="34" charset="-120"/>
              </a:rPr>
              <a:t>Genetic Code and Protein Synthesis</a:t>
            </a:r>
            <a:endParaRPr lang="en-US" sz="3950" dirty="0"/>
          </a:p>
        </p:txBody>
      </p:sp>
      <p:pic>
        <p:nvPicPr>
          <p:cNvPr id="5" name="Image 2" descr="preencoded.png"/>
          <p:cNvPicPr>
            <a:picLocks noChangeAspect="1"/>
          </p:cNvPicPr>
          <p:nvPr/>
        </p:nvPicPr>
        <p:blipFill>
          <a:blip r:embed="rId5"/>
          <a:stretch>
            <a:fillRect/>
          </a:stretch>
        </p:blipFill>
        <p:spPr>
          <a:xfrm>
            <a:off x="673894" y="3859411"/>
            <a:ext cx="3320653" cy="770096"/>
          </a:xfrm>
          <a:prstGeom prst="rect">
            <a:avLst/>
          </a:prstGeom>
        </p:spPr>
      </p:pic>
      <p:sp>
        <p:nvSpPr>
          <p:cNvPr id="6" name="Text 1"/>
          <p:cNvSpPr/>
          <p:nvPr/>
        </p:nvSpPr>
        <p:spPr>
          <a:xfrm>
            <a:off x="866418" y="4918234"/>
            <a:ext cx="2533412" cy="316706"/>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Transcription</a:t>
            </a:r>
            <a:endParaRPr lang="en-US" sz="1950" dirty="0"/>
          </a:p>
        </p:txBody>
      </p:sp>
      <p:sp>
        <p:nvSpPr>
          <p:cNvPr id="7" name="Text 2"/>
          <p:cNvSpPr/>
          <p:nvPr/>
        </p:nvSpPr>
        <p:spPr>
          <a:xfrm>
            <a:off x="866418" y="5350431"/>
            <a:ext cx="2935605" cy="1848088"/>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The process begins with transcription, where the DNA sequence of a gene is copied into a complementary RNA molecule called messenger RNA (mRNA).</a:t>
            </a:r>
            <a:endParaRPr lang="en-US" sz="1500" dirty="0"/>
          </a:p>
        </p:txBody>
      </p:sp>
      <p:pic>
        <p:nvPicPr>
          <p:cNvPr id="8" name="Image 3" descr="preencoded.png"/>
          <p:cNvPicPr>
            <a:picLocks noChangeAspect="1"/>
          </p:cNvPicPr>
          <p:nvPr/>
        </p:nvPicPr>
        <p:blipFill>
          <a:blip r:embed="rId6"/>
          <a:stretch>
            <a:fillRect/>
          </a:stretch>
        </p:blipFill>
        <p:spPr>
          <a:xfrm>
            <a:off x="3994547" y="3859411"/>
            <a:ext cx="3320653" cy="770096"/>
          </a:xfrm>
          <a:prstGeom prst="rect">
            <a:avLst/>
          </a:prstGeom>
        </p:spPr>
      </p:pic>
      <p:sp>
        <p:nvSpPr>
          <p:cNvPr id="9" name="Text 3"/>
          <p:cNvSpPr/>
          <p:nvPr/>
        </p:nvSpPr>
        <p:spPr>
          <a:xfrm>
            <a:off x="4187071" y="4918234"/>
            <a:ext cx="2533412" cy="316706"/>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Translation</a:t>
            </a:r>
            <a:endParaRPr lang="en-US" sz="1950" dirty="0"/>
          </a:p>
        </p:txBody>
      </p:sp>
      <p:sp>
        <p:nvSpPr>
          <p:cNvPr id="10" name="Text 4"/>
          <p:cNvSpPr/>
          <p:nvPr/>
        </p:nvSpPr>
        <p:spPr>
          <a:xfrm>
            <a:off x="4187071" y="5350431"/>
            <a:ext cx="2935605" cy="2156103"/>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The mRNA then moves to the ribosomes, where it's translated into a sequence of amino acids. Each set of three nucleotides (codon) corresponds to a specific amino acid.</a:t>
            </a:r>
            <a:endParaRPr lang="en-US" sz="1500" dirty="0"/>
          </a:p>
        </p:txBody>
      </p:sp>
      <p:pic>
        <p:nvPicPr>
          <p:cNvPr id="11" name="Image 4" descr="preencoded.png"/>
          <p:cNvPicPr>
            <a:picLocks noChangeAspect="1"/>
          </p:cNvPicPr>
          <p:nvPr/>
        </p:nvPicPr>
        <p:blipFill>
          <a:blip r:embed="rId7"/>
          <a:stretch>
            <a:fillRect/>
          </a:stretch>
        </p:blipFill>
        <p:spPr>
          <a:xfrm>
            <a:off x="7315200" y="3859411"/>
            <a:ext cx="3320653" cy="770096"/>
          </a:xfrm>
          <a:prstGeom prst="rect">
            <a:avLst/>
          </a:prstGeom>
        </p:spPr>
      </p:pic>
      <p:sp>
        <p:nvSpPr>
          <p:cNvPr id="12" name="Text 5"/>
          <p:cNvSpPr/>
          <p:nvPr/>
        </p:nvSpPr>
        <p:spPr>
          <a:xfrm>
            <a:off x="7507724" y="4918234"/>
            <a:ext cx="2533412" cy="316706"/>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Protein Formation</a:t>
            </a:r>
            <a:endParaRPr lang="en-US" sz="1950" dirty="0"/>
          </a:p>
        </p:txBody>
      </p:sp>
      <p:sp>
        <p:nvSpPr>
          <p:cNvPr id="13" name="Text 6"/>
          <p:cNvSpPr/>
          <p:nvPr/>
        </p:nvSpPr>
        <p:spPr>
          <a:xfrm>
            <a:off x="7507724" y="5350431"/>
            <a:ext cx="2935605" cy="1848088"/>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As the amino acids are linked together, they form a protein. The final protein's shape and function are determined by its unique sequence of amino acids.</a:t>
            </a:r>
            <a:endParaRPr lang="en-US" sz="1500" dirty="0"/>
          </a:p>
        </p:txBody>
      </p:sp>
      <p:pic>
        <p:nvPicPr>
          <p:cNvPr id="14" name="Image 5" descr="preencoded.png"/>
          <p:cNvPicPr>
            <a:picLocks noChangeAspect="1"/>
          </p:cNvPicPr>
          <p:nvPr/>
        </p:nvPicPr>
        <p:blipFill>
          <a:blip r:embed="rId8"/>
          <a:stretch>
            <a:fillRect/>
          </a:stretch>
        </p:blipFill>
        <p:spPr>
          <a:xfrm>
            <a:off x="10635853" y="3859411"/>
            <a:ext cx="3320653" cy="770096"/>
          </a:xfrm>
          <a:prstGeom prst="rect">
            <a:avLst/>
          </a:prstGeom>
        </p:spPr>
      </p:pic>
      <p:sp>
        <p:nvSpPr>
          <p:cNvPr id="15" name="Text 7"/>
          <p:cNvSpPr/>
          <p:nvPr/>
        </p:nvSpPr>
        <p:spPr>
          <a:xfrm>
            <a:off x="10828377" y="4918234"/>
            <a:ext cx="2533412" cy="316706"/>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Barlow Bold" pitchFamily="34" charset="0"/>
                <a:ea typeface="Barlow Bold" pitchFamily="34" charset="-122"/>
                <a:cs typeface="Barlow Bold" pitchFamily="34" charset="-120"/>
              </a:rPr>
              <a:t>Regulation</a:t>
            </a:r>
            <a:endParaRPr lang="en-US" sz="1950" dirty="0"/>
          </a:p>
        </p:txBody>
      </p:sp>
      <p:sp>
        <p:nvSpPr>
          <p:cNvPr id="16" name="Text 8"/>
          <p:cNvSpPr/>
          <p:nvPr/>
        </p:nvSpPr>
        <p:spPr>
          <a:xfrm>
            <a:off x="10828377" y="5350431"/>
            <a:ext cx="2935605" cy="2156103"/>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Various regulatory mechanisms control when and how much of each protein is produced, allowing cells to respond to environmental changes and maintain homeostasis.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1717000"/>
            <a:ext cx="7710249"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Mutation and Genetic Variation</a:t>
            </a:r>
            <a:endParaRPr lang="en-US" sz="4450" dirty="0"/>
          </a:p>
        </p:txBody>
      </p:sp>
      <p:sp>
        <p:nvSpPr>
          <p:cNvPr id="3" name="Text 1"/>
          <p:cNvSpPr/>
          <p:nvPr/>
        </p:nvSpPr>
        <p:spPr>
          <a:xfrm>
            <a:off x="758309" y="2971205"/>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Types of Mutations</a:t>
            </a:r>
            <a:endParaRPr lang="en-US" sz="2200" dirty="0"/>
          </a:p>
        </p:txBody>
      </p:sp>
      <p:sp>
        <p:nvSpPr>
          <p:cNvPr id="4" name="Text 2"/>
          <p:cNvSpPr/>
          <p:nvPr/>
        </p:nvSpPr>
        <p:spPr>
          <a:xfrm>
            <a:off x="758309" y="3544014"/>
            <a:ext cx="4018359" cy="277368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Mutations can occur in various forms, including point mutations (changes in single nucleotides), insertions, deletions, and chromosomal abnormalities. Some mutations are harmless, while others can lead to genetic disorders or contribute to evolution.</a:t>
            </a:r>
            <a:endParaRPr lang="en-US" sz="1700" dirty="0"/>
          </a:p>
        </p:txBody>
      </p:sp>
      <p:sp>
        <p:nvSpPr>
          <p:cNvPr id="5" name="Text 3"/>
          <p:cNvSpPr/>
          <p:nvPr/>
        </p:nvSpPr>
        <p:spPr>
          <a:xfrm>
            <a:off x="5312926" y="2971205"/>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Causes of Mutations</a:t>
            </a:r>
            <a:endParaRPr lang="en-US" sz="2200" dirty="0"/>
          </a:p>
        </p:txBody>
      </p:sp>
      <p:sp>
        <p:nvSpPr>
          <p:cNvPr id="6" name="Text 4"/>
          <p:cNvSpPr/>
          <p:nvPr/>
        </p:nvSpPr>
        <p:spPr>
          <a:xfrm>
            <a:off x="5312926" y="3544014"/>
            <a:ext cx="4018359" cy="277368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Mutations can be caused by environmental factors such as radiation, chemicals, or viruses. They can also occur spontaneously during DNA replication. The rate of mutation varies between species and even between different regions of the genome.</a:t>
            </a:r>
            <a:endParaRPr lang="en-US" sz="1700" dirty="0"/>
          </a:p>
        </p:txBody>
      </p:sp>
      <p:sp>
        <p:nvSpPr>
          <p:cNvPr id="7" name="Text 5"/>
          <p:cNvSpPr/>
          <p:nvPr/>
        </p:nvSpPr>
        <p:spPr>
          <a:xfrm>
            <a:off x="9867543" y="2971205"/>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7068F4"/>
                </a:solidFill>
                <a:latin typeface="Barlow Bold" pitchFamily="34" charset="0"/>
                <a:ea typeface="Barlow Bold" pitchFamily="34" charset="-122"/>
                <a:cs typeface="Barlow Bold" pitchFamily="34" charset="-120"/>
              </a:rPr>
              <a:t>Genetic Variation</a:t>
            </a:r>
            <a:endParaRPr lang="en-US" sz="2200" dirty="0"/>
          </a:p>
        </p:txBody>
      </p:sp>
      <p:sp>
        <p:nvSpPr>
          <p:cNvPr id="8" name="Text 6"/>
          <p:cNvSpPr/>
          <p:nvPr/>
        </p:nvSpPr>
        <p:spPr>
          <a:xfrm>
            <a:off x="9867543" y="3544014"/>
            <a:ext cx="4018359" cy="277368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Mutations are a primary source of genetic variation, which is crucial for evolution and adaptation. Sexual reproduction also contributes to genetic diversity by combining parental genes in new ways, allowing populations to adapt to changing environments.</a:t>
            </a:r>
            <a:endParaRPr lang="en-US" sz="1700" dirty="0"/>
          </a:p>
        </p:txBody>
      </p:sp>
      <p:sp>
        <p:nvSpPr>
          <p:cNvPr id="9" name="ZoneTexte 8">
            <a:extLst>
              <a:ext uri="{FF2B5EF4-FFF2-40B4-BE49-F238E27FC236}">
                <a16:creationId xmlns:a16="http://schemas.microsoft.com/office/drawing/2014/main" id="{8B42F7C7-508E-4F79-61DA-D7802D5D8E23}"/>
              </a:ext>
            </a:extLst>
          </p:cNvPr>
          <p:cNvSpPr txBox="1"/>
          <p:nvPr/>
        </p:nvSpPr>
        <p:spPr>
          <a:xfrm>
            <a:off x="12881113" y="7792278"/>
            <a:ext cx="1616765" cy="369332"/>
          </a:xfrm>
          <a:prstGeom prst="rect">
            <a:avLst/>
          </a:prstGeom>
          <a:solidFill>
            <a:schemeClr val="accent5">
              <a:lumMod val="20000"/>
              <a:lumOff val="80000"/>
            </a:schemeClr>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76CC7AC0-EF0F-B500-FC7A-2C005AFC21AA}"/>
              </a:ext>
            </a:extLst>
          </p:cNvPr>
          <p:cNvSpPr txBox="1"/>
          <p:nvPr/>
        </p:nvSpPr>
        <p:spPr>
          <a:xfrm>
            <a:off x="6905" y="7758283"/>
            <a:ext cx="14630400" cy="437322"/>
          </a:xfrm>
          <a:prstGeom prst="rect">
            <a:avLst/>
          </a:prstGeom>
          <a:solidFill>
            <a:srgbClr val="48599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796766"/>
            <a:ext cx="5701546" cy="712708"/>
          </a:xfrm>
          <a:prstGeom prst="rect">
            <a:avLst/>
          </a:prstGeom>
          <a:noFill/>
          <a:ln/>
        </p:spPr>
        <p:txBody>
          <a:bodyPr wrap="none" lIns="0" tIns="0" rIns="0" bIns="0" rtlCol="0" anchor="t"/>
          <a:lstStyle/>
          <a:p>
            <a:pPr marL="0" indent="0">
              <a:lnSpc>
                <a:spcPts val="5600"/>
              </a:lnSpc>
              <a:buNone/>
            </a:pPr>
            <a:r>
              <a:rPr lang="en-US" sz="4450" b="1" dirty="0">
                <a:solidFill>
                  <a:srgbClr val="7068F4"/>
                </a:solidFill>
                <a:latin typeface="Barlow Bold" pitchFamily="34" charset="0"/>
                <a:ea typeface="Barlow Bold" pitchFamily="34" charset="-122"/>
                <a:cs typeface="Barlow Bold" pitchFamily="34" charset="-120"/>
              </a:rPr>
              <a:t>Genome Organization</a:t>
            </a:r>
            <a:endParaRPr lang="en-US" sz="4450" dirty="0"/>
          </a:p>
        </p:txBody>
      </p:sp>
      <p:sp>
        <p:nvSpPr>
          <p:cNvPr id="3" name="Shape 1"/>
          <p:cNvSpPr/>
          <p:nvPr/>
        </p:nvSpPr>
        <p:spPr>
          <a:xfrm>
            <a:off x="758309" y="2186464"/>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4" name="Text 2"/>
          <p:cNvSpPr/>
          <p:nvPr/>
        </p:nvSpPr>
        <p:spPr>
          <a:xfrm>
            <a:off x="941427" y="2259092"/>
            <a:ext cx="121087"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Bold" pitchFamily="34" charset="0"/>
                <a:ea typeface="Barlow Bold" pitchFamily="34" charset="-122"/>
                <a:cs typeface="Barlow Bold" pitchFamily="34" charset="-120"/>
              </a:rPr>
              <a:t>1</a:t>
            </a:r>
            <a:endParaRPr lang="en-US" sz="2650" dirty="0"/>
          </a:p>
        </p:txBody>
      </p:sp>
      <p:sp>
        <p:nvSpPr>
          <p:cNvPr id="5" name="Text 3"/>
          <p:cNvSpPr/>
          <p:nvPr/>
        </p:nvSpPr>
        <p:spPr>
          <a:xfrm>
            <a:off x="1462326" y="2186464"/>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Prokaryotic Genomes</a:t>
            </a:r>
            <a:endParaRPr lang="en-US" sz="2200" dirty="0"/>
          </a:p>
        </p:txBody>
      </p:sp>
      <p:sp>
        <p:nvSpPr>
          <p:cNvPr id="6" name="Text 4"/>
          <p:cNvSpPr/>
          <p:nvPr/>
        </p:nvSpPr>
        <p:spPr>
          <a:xfrm>
            <a:off x="1462326" y="2672596"/>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Prokaryotes, such as bacteria, typically have a single circular chromosome containing their genetic material. Their genomes are compact, with little non-coding DNA and genes often organized into operons for efficient regulation.</a:t>
            </a:r>
            <a:endParaRPr lang="en-US" sz="1700" dirty="0"/>
          </a:p>
        </p:txBody>
      </p:sp>
      <p:sp>
        <p:nvSpPr>
          <p:cNvPr id="7" name="Shape 5"/>
          <p:cNvSpPr/>
          <p:nvPr/>
        </p:nvSpPr>
        <p:spPr>
          <a:xfrm>
            <a:off x="7423547" y="2186464"/>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8" name="Text 6"/>
          <p:cNvSpPr/>
          <p:nvPr/>
        </p:nvSpPr>
        <p:spPr>
          <a:xfrm>
            <a:off x="7571423" y="2259092"/>
            <a:ext cx="191572"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Bold" pitchFamily="34" charset="0"/>
                <a:ea typeface="Barlow Bold" pitchFamily="34" charset="-122"/>
                <a:cs typeface="Barlow Bold" pitchFamily="34" charset="-120"/>
              </a:rPr>
              <a:t>2</a:t>
            </a:r>
            <a:endParaRPr lang="en-US" sz="2650" dirty="0"/>
          </a:p>
        </p:txBody>
      </p:sp>
      <p:sp>
        <p:nvSpPr>
          <p:cNvPr id="9" name="Text 7"/>
          <p:cNvSpPr/>
          <p:nvPr/>
        </p:nvSpPr>
        <p:spPr>
          <a:xfrm>
            <a:off x="8127563" y="2186464"/>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Eukaryotic Genomes</a:t>
            </a:r>
            <a:endParaRPr lang="en-US" sz="2200" dirty="0"/>
          </a:p>
        </p:txBody>
      </p:sp>
      <p:sp>
        <p:nvSpPr>
          <p:cNvPr id="10" name="Text 8"/>
          <p:cNvSpPr/>
          <p:nvPr/>
        </p:nvSpPr>
        <p:spPr>
          <a:xfrm>
            <a:off x="8127563" y="2672596"/>
            <a:ext cx="5744647" cy="208026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Eukaryotes have more complex genome organization. Their DNA is packaged into multiple linear chromosomes within the nucleus. Eukaryotic genomes contain both coding and non-coding regions, including introns, regulatory sequences, and repetitive elements.</a:t>
            </a:r>
            <a:endParaRPr lang="en-US" sz="1700" dirty="0"/>
          </a:p>
        </p:txBody>
      </p:sp>
      <p:sp>
        <p:nvSpPr>
          <p:cNvPr id="11" name="Shape 9"/>
          <p:cNvSpPr/>
          <p:nvPr/>
        </p:nvSpPr>
        <p:spPr>
          <a:xfrm>
            <a:off x="758309" y="5213152"/>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2" name="Text 10"/>
          <p:cNvSpPr/>
          <p:nvPr/>
        </p:nvSpPr>
        <p:spPr>
          <a:xfrm>
            <a:off x="909638" y="5285780"/>
            <a:ext cx="184666"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Bold" pitchFamily="34" charset="0"/>
                <a:ea typeface="Barlow Bold" pitchFamily="34" charset="-122"/>
                <a:cs typeface="Barlow Bold" pitchFamily="34" charset="-120"/>
              </a:rPr>
              <a:t>3</a:t>
            </a:r>
            <a:endParaRPr lang="en-US" sz="2650" dirty="0"/>
          </a:p>
        </p:txBody>
      </p:sp>
      <p:sp>
        <p:nvSpPr>
          <p:cNvPr id="13" name="Text 11"/>
          <p:cNvSpPr/>
          <p:nvPr/>
        </p:nvSpPr>
        <p:spPr>
          <a:xfrm>
            <a:off x="1462326" y="5213152"/>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Chromatin Structure</a:t>
            </a:r>
            <a:endParaRPr lang="en-US" sz="2200" dirty="0"/>
          </a:p>
        </p:txBody>
      </p:sp>
      <p:sp>
        <p:nvSpPr>
          <p:cNvPr id="14" name="Text 12"/>
          <p:cNvSpPr/>
          <p:nvPr/>
        </p:nvSpPr>
        <p:spPr>
          <a:xfrm>
            <a:off x="1462326" y="5699284"/>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In eukaryotes, DNA is wrapped around histone proteins to form nucleosomes, which are further compacted into chromatin. This structure allows for efficient storage of large amounts of genetic material and plays a role in gene regulation.</a:t>
            </a:r>
            <a:endParaRPr lang="en-US" sz="1700" dirty="0"/>
          </a:p>
        </p:txBody>
      </p:sp>
      <p:sp>
        <p:nvSpPr>
          <p:cNvPr id="15" name="Shape 13"/>
          <p:cNvSpPr/>
          <p:nvPr/>
        </p:nvSpPr>
        <p:spPr>
          <a:xfrm>
            <a:off x="7423547" y="5213152"/>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6" name="Text 14"/>
          <p:cNvSpPr/>
          <p:nvPr/>
        </p:nvSpPr>
        <p:spPr>
          <a:xfrm>
            <a:off x="7563803" y="5285780"/>
            <a:ext cx="206931" cy="342067"/>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Barlow Bold" pitchFamily="34" charset="0"/>
                <a:ea typeface="Barlow Bold" pitchFamily="34" charset="-122"/>
                <a:cs typeface="Barlow Bold" pitchFamily="34" charset="-120"/>
              </a:rPr>
              <a:t>4</a:t>
            </a:r>
            <a:endParaRPr lang="en-US" sz="2650" dirty="0"/>
          </a:p>
        </p:txBody>
      </p:sp>
      <p:sp>
        <p:nvSpPr>
          <p:cNvPr id="17" name="Text 15"/>
          <p:cNvSpPr/>
          <p:nvPr/>
        </p:nvSpPr>
        <p:spPr>
          <a:xfrm>
            <a:off x="8127563" y="5213152"/>
            <a:ext cx="2850713" cy="356235"/>
          </a:xfrm>
          <a:prstGeom prst="rect">
            <a:avLst/>
          </a:prstGeom>
          <a:noFill/>
          <a:ln/>
        </p:spPr>
        <p:txBody>
          <a:bodyPr wrap="none" lIns="0" tIns="0" rIns="0" bIns="0" rtlCol="0" anchor="t"/>
          <a:lstStyle/>
          <a:p>
            <a:pPr marL="0" indent="0">
              <a:lnSpc>
                <a:spcPts val="2800"/>
              </a:lnSpc>
              <a:buNone/>
            </a:pPr>
            <a:r>
              <a:rPr lang="en-US" sz="2200" b="1" dirty="0">
                <a:solidFill>
                  <a:srgbClr val="272525"/>
                </a:solidFill>
                <a:latin typeface="Barlow Bold" pitchFamily="34" charset="0"/>
                <a:ea typeface="Barlow Bold" pitchFamily="34" charset="-122"/>
                <a:cs typeface="Barlow Bold" pitchFamily="34" charset="-120"/>
              </a:rPr>
              <a:t>Gene Density</a:t>
            </a:r>
            <a:endParaRPr lang="en-US" sz="2200" dirty="0"/>
          </a:p>
        </p:txBody>
      </p:sp>
      <p:sp>
        <p:nvSpPr>
          <p:cNvPr id="18" name="Text 16"/>
          <p:cNvSpPr/>
          <p:nvPr/>
        </p:nvSpPr>
        <p:spPr>
          <a:xfrm>
            <a:off x="8127563" y="5699284"/>
            <a:ext cx="5744647" cy="173355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Montserrat" pitchFamily="34" charset="0"/>
                <a:ea typeface="Montserrat" pitchFamily="34" charset="-122"/>
                <a:cs typeface="Montserrat" pitchFamily="34" charset="-120"/>
              </a:rPr>
              <a:t>The proportion of coding DNA varies widely between species. For example, the human genome contains only about 1-2% protein-coding genes, with the rest consisting of non-coding regulatory sequences, introns, and repetitive elements.</a:t>
            </a:r>
            <a:endParaRPr lang="en-US" sz="1700" dirty="0"/>
          </a:p>
        </p:txBody>
      </p:sp>
      <p:sp>
        <p:nvSpPr>
          <p:cNvPr id="19" name="ZoneTexte 18">
            <a:extLst>
              <a:ext uri="{FF2B5EF4-FFF2-40B4-BE49-F238E27FC236}">
                <a16:creationId xmlns:a16="http://schemas.microsoft.com/office/drawing/2014/main" id="{7634C6DD-6A8A-56DF-F959-D2B51238C7F5}"/>
              </a:ext>
            </a:extLst>
          </p:cNvPr>
          <p:cNvSpPr txBox="1"/>
          <p:nvPr/>
        </p:nvSpPr>
        <p:spPr>
          <a:xfrm>
            <a:off x="0" y="7889972"/>
            <a:ext cx="14630400" cy="437322"/>
          </a:xfrm>
          <a:prstGeom prst="rect">
            <a:avLst/>
          </a:prstGeom>
          <a:solidFill>
            <a:srgbClr val="48599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20" name="ZoneTexte 19">
            <a:extLst>
              <a:ext uri="{FF2B5EF4-FFF2-40B4-BE49-F238E27FC236}">
                <a16:creationId xmlns:a16="http://schemas.microsoft.com/office/drawing/2014/main" id="{828AEE52-5C12-D9BD-464E-CF60230ACC8F}"/>
              </a:ext>
            </a:extLst>
          </p:cNvPr>
          <p:cNvSpPr txBox="1"/>
          <p:nvPr/>
        </p:nvSpPr>
        <p:spPr>
          <a:xfrm>
            <a:off x="12881113" y="7792278"/>
            <a:ext cx="1616765" cy="369332"/>
          </a:xfrm>
          <a:prstGeom prst="rect">
            <a:avLst/>
          </a:prstGeom>
          <a:solidFill>
            <a:schemeClr val="accent5">
              <a:lumMod val="20000"/>
              <a:lumOff val="80000"/>
            </a:schemeClr>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52A6DF42-56A7-E7C8-C746-4CB9F8CB21F7}"/>
              </a:ext>
            </a:extLst>
          </p:cNvPr>
          <p:cNvSpPr txBox="1"/>
          <p:nvPr/>
        </p:nvSpPr>
        <p:spPr>
          <a:xfrm>
            <a:off x="6905" y="7792278"/>
            <a:ext cx="14630400" cy="437322"/>
          </a:xfrm>
          <a:prstGeom prst="rect">
            <a:avLst/>
          </a:prstGeom>
          <a:solidFill>
            <a:srgbClr val="48599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74386" y="2278261"/>
            <a:ext cx="5025628" cy="3672959"/>
          </a:xfrm>
          <a:prstGeom prst="rect">
            <a:avLst/>
          </a:prstGeom>
        </p:spPr>
      </p:pic>
      <p:sp>
        <p:nvSpPr>
          <p:cNvPr id="4" name="Text 0"/>
          <p:cNvSpPr/>
          <p:nvPr/>
        </p:nvSpPr>
        <p:spPr>
          <a:xfrm>
            <a:off x="644962" y="654010"/>
            <a:ext cx="6801207" cy="606147"/>
          </a:xfrm>
          <a:prstGeom prst="rect">
            <a:avLst/>
          </a:prstGeom>
          <a:noFill/>
          <a:ln/>
        </p:spPr>
        <p:txBody>
          <a:bodyPr wrap="none" lIns="0" tIns="0" rIns="0" bIns="0" rtlCol="0" anchor="t"/>
          <a:lstStyle/>
          <a:p>
            <a:pPr marL="0" indent="0">
              <a:lnSpc>
                <a:spcPts val="4750"/>
              </a:lnSpc>
              <a:buNone/>
            </a:pPr>
            <a:r>
              <a:rPr lang="en-US" sz="3800" b="1" dirty="0">
                <a:solidFill>
                  <a:srgbClr val="7068F4"/>
                </a:solidFill>
                <a:latin typeface="Barlow Bold" pitchFamily="34" charset="0"/>
                <a:ea typeface="Barlow Bold" pitchFamily="34" charset="-122"/>
                <a:cs typeface="Barlow Bold" pitchFamily="34" charset="-120"/>
              </a:rPr>
              <a:t>Sequencing the Human Genome</a:t>
            </a:r>
            <a:endParaRPr lang="en-US" sz="3800" dirty="0"/>
          </a:p>
        </p:txBody>
      </p:sp>
      <p:sp>
        <p:nvSpPr>
          <p:cNvPr id="5" name="Shape 1"/>
          <p:cNvSpPr/>
          <p:nvPr/>
        </p:nvSpPr>
        <p:spPr>
          <a:xfrm>
            <a:off x="909876" y="1536502"/>
            <a:ext cx="22860" cy="6038969"/>
          </a:xfrm>
          <a:prstGeom prst="roundRect">
            <a:avLst>
              <a:gd name="adj" fmla="val 725524"/>
            </a:avLst>
          </a:prstGeom>
          <a:solidFill>
            <a:srgbClr val="C1C3D0"/>
          </a:solidFill>
          <a:ln/>
        </p:spPr>
      </p:sp>
      <p:sp>
        <p:nvSpPr>
          <p:cNvPr id="6" name="Shape 2"/>
          <p:cNvSpPr/>
          <p:nvPr/>
        </p:nvSpPr>
        <p:spPr>
          <a:xfrm>
            <a:off x="1105733" y="1939647"/>
            <a:ext cx="644962" cy="22860"/>
          </a:xfrm>
          <a:prstGeom prst="roundRect">
            <a:avLst>
              <a:gd name="adj" fmla="val 725524"/>
            </a:avLst>
          </a:prstGeom>
          <a:solidFill>
            <a:srgbClr val="C1C3D0"/>
          </a:solidFill>
          <a:ln/>
        </p:spPr>
      </p:sp>
      <p:sp>
        <p:nvSpPr>
          <p:cNvPr id="7" name="Shape 3"/>
          <p:cNvSpPr/>
          <p:nvPr/>
        </p:nvSpPr>
        <p:spPr>
          <a:xfrm>
            <a:off x="714018" y="1743789"/>
            <a:ext cx="414576" cy="414576"/>
          </a:xfrm>
          <a:prstGeom prst="roundRect">
            <a:avLst>
              <a:gd name="adj" fmla="val 40006"/>
            </a:avLst>
          </a:prstGeom>
          <a:solidFill>
            <a:srgbClr val="EEEFF5"/>
          </a:solidFill>
          <a:ln/>
          <a:effectLst>
            <a:outerShdw blurRad="45720" dist="22860" dir="13500000" algn="bl" rotWithShape="0">
              <a:srgbClr val="FFFFFF">
                <a:alpha val="70000"/>
              </a:srgbClr>
            </a:outerShdw>
          </a:effectLst>
        </p:spPr>
      </p:sp>
      <p:sp>
        <p:nvSpPr>
          <p:cNvPr id="8" name="Text 4"/>
          <p:cNvSpPr/>
          <p:nvPr/>
        </p:nvSpPr>
        <p:spPr>
          <a:xfrm>
            <a:off x="869752" y="1805583"/>
            <a:ext cx="102989" cy="290989"/>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1</a:t>
            </a:r>
            <a:endParaRPr lang="en-US" sz="2250" dirty="0"/>
          </a:p>
        </p:txBody>
      </p:sp>
      <p:sp>
        <p:nvSpPr>
          <p:cNvPr id="9" name="Text 5"/>
          <p:cNvSpPr/>
          <p:nvPr/>
        </p:nvSpPr>
        <p:spPr>
          <a:xfrm>
            <a:off x="1934766" y="1720691"/>
            <a:ext cx="2424708" cy="303133"/>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Barlow Bold" pitchFamily="34" charset="0"/>
                <a:ea typeface="Barlow Bold" pitchFamily="34" charset="-122"/>
                <a:cs typeface="Barlow Bold" pitchFamily="34" charset="-120"/>
              </a:rPr>
              <a:t>1990: Project Launch</a:t>
            </a:r>
            <a:endParaRPr lang="en-US" sz="1900" dirty="0"/>
          </a:p>
        </p:txBody>
      </p:sp>
      <p:sp>
        <p:nvSpPr>
          <p:cNvPr id="10" name="Text 6"/>
          <p:cNvSpPr/>
          <p:nvPr/>
        </p:nvSpPr>
        <p:spPr>
          <a:xfrm>
            <a:off x="1934766" y="2134314"/>
            <a:ext cx="6564273" cy="58959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The Human Genome Project begins as an international effort to sequence and map all human genes.</a:t>
            </a:r>
            <a:endParaRPr lang="en-US" sz="1450" dirty="0"/>
          </a:p>
        </p:txBody>
      </p:sp>
      <p:sp>
        <p:nvSpPr>
          <p:cNvPr id="11" name="Shape 7"/>
          <p:cNvSpPr/>
          <p:nvPr/>
        </p:nvSpPr>
        <p:spPr>
          <a:xfrm>
            <a:off x="1105733" y="3495437"/>
            <a:ext cx="644962" cy="22860"/>
          </a:xfrm>
          <a:prstGeom prst="roundRect">
            <a:avLst>
              <a:gd name="adj" fmla="val 725524"/>
            </a:avLst>
          </a:prstGeom>
          <a:solidFill>
            <a:srgbClr val="C1C3D0"/>
          </a:solidFill>
          <a:ln/>
        </p:spPr>
      </p:sp>
      <p:sp>
        <p:nvSpPr>
          <p:cNvPr id="12" name="Shape 8"/>
          <p:cNvSpPr/>
          <p:nvPr/>
        </p:nvSpPr>
        <p:spPr>
          <a:xfrm>
            <a:off x="714018" y="3299579"/>
            <a:ext cx="414576" cy="414576"/>
          </a:xfrm>
          <a:prstGeom prst="roundRect">
            <a:avLst>
              <a:gd name="adj" fmla="val 40006"/>
            </a:avLst>
          </a:prstGeom>
          <a:solidFill>
            <a:srgbClr val="EEEFF5"/>
          </a:solidFill>
          <a:ln/>
          <a:effectLst>
            <a:outerShdw blurRad="45720" dist="22860" dir="13500000" algn="bl" rotWithShape="0">
              <a:srgbClr val="FFFFFF">
                <a:alpha val="70000"/>
              </a:srgbClr>
            </a:outerShdw>
          </a:effectLst>
        </p:spPr>
      </p:sp>
      <p:sp>
        <p:nvSpPr>
          <p:cNvPr id="13" name="Text 9"/>
          <p:cNvSpPr/>
          <p:nvPr/>
        </p:nvSpPr>
        <p:spPr>
          <a:xfrm>
            <a:off x="839748" y="3361373"/>
            <a:ext cx="162997" cy="290989"/>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2</a:t>
            </a:r>
            <a:endParaRPr lang="en-US" sz="2250" dirty="0"/>
          </a:p>
        </p:txBody>
      </p:sp>
      <p:sp>
        <p:nvSpPr>
          <p:cNvPr id="14" name="Text 10"/>
          <p:cNvSpPr/>
          <p:nvPr/>
        </p:nvSpPr>
        <p:spPr>
          <a:xfrm>
            <a:off x="1934766" y="3276481"/>
            <a:ext cx="2424708" cy="303133"/>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Barlow Bold" pitchFamily="34" charset="0"/>
                <a:ea typeface="Barlow Bold" pitchFamily="34" charset="-122"/>
                <a:cs typeface="Barlow Bold" pitchFamily="34" charset="-120"/>
              </a:rPr>
              <a:t>2001: Draft Sequence</a:t>
            </a:r>
            <a:endParaRPr lang="en-US" sz="1900" dirty="0"/>
          </a:p>
        </p:txBody>
      </p:sp>
      <p:sp>
        <p:nvSpPr>
          <p:cNvPr id="15" name="Text 11"/>
          <p:cNvSpPr/>
          <p:nvPr/>
        </p:nvSpPr>
        <p:spPr>
          <a:xfrm>
            <a:off x="1934766" y="3690104"/>
            <a:ext cx="6564273" cy="58959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The first draft of the human genome is published, covering about 90% of the genome.</a:t>
            </a:r>
            <a:endParaRPr lang="en-US" sz="1450" dirty="0"/>
          </a:p>
        </p:txBody>
      </p:sp>
      <p:sp>
        <p:nvSpPr>
          <p:cNvPr id="16" name="Shape 12"/>
          <p:cNvSpPr/>
          <p:nvPr/>
        </p:nvSpPr>
        <p:spPr>
          <a:xfrm>
            <a:off x="1105733" y="5051227"/>
            <a:ext cx="644962" cy="22860"/>
          </a:xfrm>
          <a:prstGeom prst="roundRect">
            <a:avLst>
              <a:gd name="adj" fmla="val 725524"/>
            </a:avLst>
          </a:prstGeom>
          <a:solidFill>
            <a:srgbClr val="C1C3D0"/>
          </a:solidFill>
          <a:ln/>
        </p:spPr>
      </p:sp>
      <p:sp>
        <p:nvSpPr>
          <p:cNvPr id="17" name="Shape 13"/>
          <p:cNvSpPr/>
          <p:nvPr/>
        </p:nvSpPr>
        <p:spPr>
          <a:xfrm>
            <a:off x="714018" y="4855369"/>
            <a:ext cx="414576" cy="414576"/>
          </a:xfrm>
          <a:prstGeom prst="roundRect">
            <a:avLst>
              <a:gd name="adj" fmla="val 40006"/>
            </a:avLst>
          </a:prstGeom>
          <a:solidFill>
            <a:srgbClr val="EEEFF5"/>
          </a:solidFill>
          <a:ln/>
          <a:effectLst>
            <a:outerShdw blurRad="45720" dist="22860" dir="13500000" algn="bl" rotWithShape="0">
              <a:srgbClr val="FFFFFF">
                <a:alpha val="70000"/>
              </a:srgbClr>
            </a:outerShdw>
          </a:effectLst>
        </p:spPr>
      </p:sp>
      <p:sp>
        <p:nvSpPr>
          <p:cNvPr id="18" name="Text 14"/>
          <p:cNvSpPr/>
          <p:nvPr/>
        </p:nvSpPr>
        <p:spPr>
          <a:xfrm>
            <a:off x="842724" y="4917162"/>
            <a:ext cx="157163" cy="290989"/>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3</a:t>
            </a:r>
            <a:endParaRPr lang="en-US" sz="2250" dirty="0"/>
          </a:p>
        </p:txBody>
      </p:sp>
      <p:sp>
        <p:nvSpPr>
          <p:cNvPr id="19" name="Text 15"/>
          <p:cNvSpPr/>
          <p:nvPr/>
        </p:nvSpPr>
        <p:spPr>
          <a:xfrm>
            <a:off x="1934766" y="4832271"/>
            <a:ext cx="2746296" cy="303133"/>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Barlow Bold" pitchFamily="34" charset="0"/>
                <a:ea typeface="Barlow Bold" pitchFamily="34" charset="-122"/>
                <a:cs typeface="Barlow Bold" pitchFamily="34" charset="-120"/>
              </a:rPr>
              <a:t>2003: Project Completion</a:t>
            </a:r>
            <a:endParaRPr lang="en-US" sz="1900" dirty="0"/>
          </a:p>
        </p:txBody>
      </p:sp>
      <p:sp>
        <p:nvSpPr>
          <p:cNvPr id="20" name="Text 16"/>
          <p:cNvSpPr/>
          <p:nvPr/>
        </p:nvSpPr>
        <p:spPr>
          <a:xfrm>
            <a:off x="1934766" y="5245894"/>
            <a:ext cx="6564273" cy="58959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The Human Genome Project is declared complete, with 99% of the genome sequenced to 99.99% accuracy.</a:t>
            </a:r>
            <a:endParaRPr lang="en-US" sz="1450" dirty="0"/>
          </a:p>
        </p:txBody>
      </p:sp>
      <p:sp>
        <p:nvSpPr>
          <p:cNvPr id="21" name="Shape 17"/>
          <p:cNvSpPr/>
          <p:nvPr/>
        </p:nvSpPr>
        <p:spPr>
          <a:xfrm>
            <a:off x="1105733" y="6607016"/>
            <a:ext cx="644962" cy="22860"/>
          </a:xfrm>
          <a:prstGeom prst="roundRect">
            <a:avLst>
              <a:gd name="adj" fmla="val 725524"/>
            </a:avLst>
          </a:prstGeom>
          <a:solidFill>
            <a:srgbClr val="C1C3D0"/>
          </a:solidFill>
          <a:ln/>
        </p:spPr>
      </p:sp>
      <p:sp>
        <p:nvSpPr>
          <p:cNvPr id="22" name="Shape 18"/>
          <p:cNvSpPr/>
          <p:nvPr/>
        </p:nvSpPr>
        <p:spPr>
          <a:xfrm>
            <a:off x="714018" y="6411158"/>
            <a:ext cx="414576" cy="414576"/>
          </a:xfrm>
          <a:prstGeom prst="roundRect">
            <a:avLst>
              <a:gd name="adj" fmla="val 40006"/>
            </a:avLst>
          </a:prstGeom>
          <a:solidFill>
            <a:srgbClr val="EEEFF5"/>
          </a:solidFill>
          <a:ln/>
          <a:effectLst>
            <a:outerShdw blurRad="45720" dist="22860" dir="13500000" algn="bl" rotWithShape="0">
              <a:srgbClr val="FFFFFF">
                <a:alpha val="70000"/>
              </a:srgbClr>
            </a:outerShdw>
          </a:effectLst>
        </p:spPr>
      </p:sp>
      <p:sp>
        <p:nvSpPr>
          <p:cNvPr id="23" name="Text 19"/>
          <p:cNvSpPr/>
          <p:nvPr/>
        </p:nvSpPr>
        <p:spPr>
          <a:xfrm>
            <a:off x="833199" y="6472952"/>
            <a:ext cx="176093" cy="290989"/>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Barlow Bold" pitchFamily="34" charset="0"/>
                <a:ea typeface="Barlow Bold" pitchFamily="34" charset="-122"/>
                <a:cs typeface="Barlow Bold" pitchFamily="34" charset="-120"/>
              </a:rPr>
              <a:t>4</a:t>
            </a:r>
            <a:endParaRPr lang="en-US" sz="2250" dirty="0"/>
          </a:p>
        </p:txBody>
      </p:sp>
      <p:sp>
        <p:nvSpPr>
          <p:cNvPr id="24" name="Text 20"/>
          <p:cNvSpPr/>
          <p:nvPr/>
        </p:nvSpPr>
        <p:spPr>
          <a:xfrm>
            <a:off x="1934766" y="6388060"/>
            <a:ext cx="2424708" cy="303133"/>
          </a:xfrm>
          <a:prstGeom prst="rect">
            <a:avLst/>
          </a:prstGeom>
          <a:noFill/>
          <a:ln/>
        </p:spPr>
        <p:txBody>
          <a:bodyPr wrap="none" lIns="0" tIns="0" rIns="0" bIns="0" rtlCol="0" anchor="t"/>
          <a:lstStyle/>
          <a:p>
            <a:pPr marL="0" indent="0" algn="l">
              <a:lnSpc>
                <a:spcPts val="2350"/>
              </a:lnSpc>
              <a:buNone/>
            </a:pPr>
            <a:r>
              <a:rPr lang="en-US" sz="1900" b="1" dirty="0">
                <a:solidFill>
                  <a:srgbClr val="272525"/>
                </a:solidFill>
                <a:latin typeface="Barlow Bold" pitchFamily="34" charset="0"/>
                <a:ea typeface="Barlow Bold" pitchFamily="34" charset="-122"/>
                <a:cs typeface="Barlow Bold" pitchFamily="34" charset="-120"/>
              </a:rPr>
              <a:t>2022: T2T Consortium</a:t>
            </a:r>
            <a:endParaRPr lang="en-US" sz="1900" dirty="0"/>
          </a:p>
        </p:txBody>
      </p:sp>
      <p:sp>
        <p:nvSpPr>
          <p:cNvPr id="25" name="Text 21"/>
          <p:cNvSpPr/>
          <p:nvPr/>
        </p:nvSpPr>
        <p:spPr>
          <a:xfrm>
            <a:off x="1934766" y="6801683"/>
            <a:ext cx="6564273" cy="589598"/>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Montserrat" pitchFamily="34" charset="0"/>
                <a:ea typeface="Montserrat" pitchFamily="34" charset="-122"/>
                <a:cs typeface="Montserrat" pitchFamily="34" charset="-120"/>
              </a:rPr>
              <a:t>The Telomere-to-Telomere (T2T) Consortium publishes the first truly complete sequence of a human genome, filling in the remaining gaps.</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386292" y="2710101"/>
            <a:ext cx="5001816" cy="2809399"/>
          </a:xfrm>
          <a:prstGeom prst="rect">
            <a:avLst/>
          </a:prstGeom>
        </p:spPr>
      </p:pic>
      <p:sp>
        <p:nvSpPr>
          <p:cNvPr id="4" name="Text 0"/>
          <p:cNvSpPr/>
          <p:nvPr/>
        </p:nvSpPr>
        <p:spPr>
          <a:xfrm>
            <a:off x="678061" y="689134"/>
            <a:ext cx="7787878" cy="1274445"/>
          </a:xfrm>
          <a:prstGeom prst="rect">
            <a:avLst/>
          </a:prstGeom>
          <a:noFill/>
          <a:ln/>
        </p:spPr>
        <p:txBody>
          <a:bodyPr wrap="square" lIns="0" tIns="0" rIns="0" bIns="0" rtlCol="0" anchor="t"/>
          <a:lstStyle/>
          <a:p>
            <a:pPr marL="0" indent="0">
              <a:lnSpc>
                <a:spcPts val="5000"/>
              </a:lnSpc>
              <a:buNone/>
            </a:pPr>
            <a:r>
              <a:rPr lang="en-US" sz="4000" b="1" dirty="0">
                <a:solidFill>
                  <a:srgbClr val="7068F4"/>
                </a:solidFill>
                <a:latin typeface="Barlow Bold" pitchFamily="34" charset="0"/>
                <a:ea typeface="Barlow Bold" pitchFamily="34" charset="-122"/>
                <a:cs typeface="Barlow Bold" pitchFamily="34" charset="-120"/>
              </a:rPr>
              <a:t>Genomics and Personalized Medicine</a:t>
            </a:r>
            <a:endParaRPr lang="en-US" sz="4000" dirty="0"/>
          </a:p>
        </p:txBody>
      </p:sp>
      <p:pic>
        <p:nvPicPr>
          <p:cNvPr id="5" name="Image 2" descr="preencoded.png"/>
          <p:cNvPicPr>
            <a:picLocks noChangeAspect="1"/>
          </p:cNvPicPr>
          <p:nvPr/>
        </p:nvPicPr>
        <p:blipFill>
          <a:blip r:embed="rId5"/>
          <a:stretch>
            <a:fillRect/>
          </a:stretch>
        </p:blipFill>
        <p:spPr>
          <a:xfrm>
            <a:off x="678061" y="2254091"/>
            <a:ext cx="484346" cy="484346"/>
          </a:xfrm>
          <a:prstGeom prst="rect">
            <a:avLst/>
          </a:prstGeom>
        </p:spPr>
      </p:pic>
      <p:sp>
        <p:nvSpPr>
          <p:cNvPr id="6" name="Text 1"/>
          <p:cNvSpPr/>
          <p:nvPr/>
        </p:nvSpPr>
        <p:spPr>
          <a:xfrm>
            <a:off x="678061" y="2932152"/>
            <a:ext cx="2549247" cy="31861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Genetic Testing</a:t>
            </a:r>
            <a:endParaRPr lang="en-US" sz="2000" dirty="0"/>
          </a:p>
        </p:txBody>
      </p:sp>
      <p:sp>
        <p:nvSpPr>
          <p:cNvPr id="7" name="Text 2"/>
          <p:cNvSpPr/>
          <p:nvPr/>
        </p:nvSpPr>
        <p:spPr>
          <a:xfrm>
            <a:off x="678061" y="3366968"/>
            <a:ext cx="3748683" cy="1239679"/>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Advanced genetic tests can identify gene variants associated with disease risk, allowing for early intervention and prevention strategies.</a:t>
            </a:r>
            <a:endParaRPr lang="en-US" sz="1500" dirty="0"/>
          </a:p>
        </p:txBody>
      </p:sp>
      <p:pic>
        <p:nvPicPr>
          <p:cNvPr id="8" name="Image 3" descr="preencoded.png"/>
          <p:cNvPicPr>
            <a:picLocks noChangeAspect="1"/>
          </p:cNvPicPr>
          <p:nvPr/>
        </p:nvPicPr>
        <p:blipFill>
          <a:blip r:embed="rId6"/>
          <a:stretch>
            <a:fillRect/>
          </a:stretch>
        </p:blipFill>
        <p:spPr>
          <a:xfrm>
            <a:off x="4717256" y="2254091"/>
            <a:ext cx="484346" cy="484346"/>
          </a:xfrm>
          <a:prstGeom prst="rect">
            <a:avLst/>
          </a:prstGeom>
        </p:spPr>
      </p:pic>
      <p:sp>
        <p:nvSpPr>
          <p:cNvPr id="9" name="Text 3"/>
          <p:cNvSpPr/>
          <p:nvPr/>
        </p:nvSpPr>
        <p:spPr>
          <a:xfrm>
            <a:off x="4717256" y="2932152"/>
            <a:ext cx="2549247" cy="31861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Pharmacogenomics</a:t>
            </a:r>
            <a:endParaRPr lang="en-US" sz="2000" dirty="0"/>
          </a:p>
        </p:txBody>
      </p:sp>
      <p:sp>
        <p:nvSpPr>
          <p:cNvPr id="10" name="Text 4"/>
          <p:cNvSpPr/>
          <p:nvPr/>
        </p:nvSpPr>
        <p:spPr>
          <a:xfrm>
            <a:off x="4717256" y="3366968"/>
            <a:ext cx="3748683" cy="1239679"/>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Genetic information helps predict how individuals will respond to certain medications, enabling tailored drug selection and dosing.</a:t>
            </a:r>
            <a:endParaRPr lang="en-US" sz="1500" dirty="0"/>
          </a:p>
        </p:txBody>
      </p:sp>
      <p:pic>
        <p:nvPicPr>
          <p:cNvPr id="11" name="Image 4" descr="preencoded.png"/>
          <p:cNvPicPr>
            <a:picLocks noChangeAspect="1"/>
          </p:cNvPicPr>
          <p:nvPr/>
        </p:nvPicPr>
        <p:blipFill>
          <a:blip r:embed="rId7"/>
          <a:stretch>
            <a:fillRect/>
          </a:stretch>
        </p:blipFill>
        <p:spPr>
          <a:xfrm>
            <a:off x="678061" y="5187791"/>
            <a:ext cx="484346" cy="484346"/>
          </a:xfrm>
          <a:prstGeom prst="rect">
            <a:avLst/>
          </a:prstGeom>
        </p:spPr>
      </p:pic>
      <p:sp>
        <p:nvSpPr>
          <p:cNvPr id="12" name="Text 5"/>
          <p:cNvSpPr/>
          <p:nvPr/>
        </p:nvSpPr>
        <p:spPr>
          <a:xfrm>
            <a:off x="678061" y="5865852"/>
            <a:ext cx="2549247" cy="31861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Cancer Genomics</a:t>
            </a:r>
            <a:endParaRPr lang="en-US" sz="2000" dirty="0"/>
          </a:p>
        </p:txBody>
      </p:sp>
      <p:sp>
        <p:nvSpPr>
          <p:cNvPr id="13" name="Text 6"/>
          <p:cNvSpPr/>
          <p:nvPr/>
        </p:nvSpPr>
        <p:spPr>
          <a:xfrm>
            <a:off x="678061" y="6300668"/>
            <a:ext cx="3748683" cy="1239679"/>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Analyzing cancer genomes aids in developing targeted therapies and predicting treatment outcomes for individual patients.</a:t>
            </a:r>
            <a:endParaRPr lang="en-US" sz="1500" dirty="0"/>
          </a:p>
        </p:txBody>
      </p:sp>
      <p:pic>
        <p:nvPicPr>
          <p:cNvPr id="14" name="Image 5" descr="preencoded.png"/>
          <p:cNvPicPr>
            <a:picLocks noChangeAspect="1"/>
          </p:cNvPicPr>
          <p:nvPr/>
        </p:nvPicPr>
        <p:blipFill>
          <a:blip r:embed="rId8"/>
          <a:stretch>
            <a:fillRect/>
          </a:stretch>
        </p:blipFill>
        <p:spPr>
          <a:xfrm>
            <a:off x="4717256" y="5187791"/>
            <a:ext cx="484346" cy="484346"/>
          </a:xfrm>
          <a:prstGeom prst="rect">
            <a:avLst/>
          </a:prstGeom>
        </p:spPr>
      </p:pic>
      <p:sp>
        <p:nvSpPr>
          <p:cNvPr id="15" name="Text 7"/>
          <p:cNvSpPr/>
          <p:nvPr/>
        </p:nvSpPr>
        <p:spPr>
          <a:xfrm>
            <a:off x="4717256" y="5865852"/>
            <a:ext cx="2549247" cy="318611"/>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Barlow Bold" pitchFamily="34" charset="0"/>
                <a:ea typeface="Barlow Bold" pitchFamily="34" charset="-122"/>
                <a:cs typeface="Barlow Bold" pitchFamily="34" charset="-120"/>
              </a:rPr>
              <a:t>Prenatal Screening</a:t>
            </a:r>
            <a:endParaRPr lang="en-US" sz="2000" dirty="0"/>
          </a:p>
        </p:txBody>
      </p:sp>
      <p:sp>
        <p:nvSpPr>
          <p:cNvPr id="16" name="Text 8"/>
          <p:cNvSpPr/>
          <p:nvPr/>
        </p:nvSpPr>
        <p:spPr>
          <a:xfrm>
            <a:off x="4717256" y="6300668"/>
            <a:ext cx="3748683" cy="1239679"/>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Montserrat" pitchFamily="34" charset="0"/>
                <a:ea typeface="Montserrat" pitchFamily="34" charset="-122"/>
                <a:cs typeface="Montserrat" pitchFamily="34" charset="-120"/>
              </a:rPr>
              <a:t>Non-invasive prenatal testing uses fetal DNA in maternal blood to screen for genetic abnormalities early in pregnancy.</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8971722" y="500896"/>
            <a:ext cx="5396265" cy="7596182"/>
          </a:xfrm>
          <a:prstGeom prst="rect">
            <a:avLst/>
          </a:prstGeom>
        </p:spPr>
      </p:pic>
      <p:sp>
        <p:nvSpPr>
          <p:cNvPr id="4" name="Text 0"/>
          <p:cNvSpPr/>
          <p:nvPr/>
        </p:nvSpPr>
        <p:spPr>
          <a:xfrm>
            <a:off x="734497" y="745569"/>
            <a:ext cx="7675007" cy="1380411"/>
          </a:xfrm>
          <a:prstGeom prst="rect">
            <a:avLst/>
          </a:prstGeom>
          <a:noFill/>
          <a:ln/>
        </p:spPr>
        <p:txBody>
          <a:bodyPr wrap="square" lIns="0" tIns="0" rIns="0" bIns="0" rtlCol="0" anchor="t"/>
          <a:lstStyle/>
          <a:p>
            <a:pPr marL="0" indent="0">
              <a:lnSpc>
                <a:spcPts val="5400"/>
              </a:lnSpc>
              <a:buNone/>
            </a:pPr>
            <a:r>
              <a:rPr lang="en-US" sz="4300" b="1" dirty="0">
                <a:solidFill>
                  <a:srgbClr val="7068F4"/>
                </a:solidFill>
                <a:latin typeface="Barlow Bold" pitchFamily="34" charset="0"/>
                <a:ea typeface="Barlow Bold" pitchFamily="34" charset="-122"/>
                <a:cs typeface="Barlow Bold" pitchFamily="34" charset="-120"/>
              </a:rPr>
              <a:t>Epigenetics and Gene Regulation</a:t>
            </a:r>
            <a:endParaRPr lang="en-US" sz="4300" dirty="0"/>
          </a:p>
        </p:txBody>
      </p:sp>
      <p:sp>
        <p:nvSpPr>
          <p:cNvPr id="5" name="Shape 1"/>
          <p:cNvSpPr/>
          <p:nvPr/>
        </p:nvSpPr>
        <p:spPr>
          <a:xfrm>
            <a:off x="734497" y="2440662"/>
            <a:ext cx="7675007" cy="5043249"/>
          </a:xfrm>
          <a:prstGeom prst="roundRect">
            <a:avLst>
              <a:gd name="adj" fmla="val 3745"/>
            </a:avLst>
          </a:prstGeom>
          <a:noFill/>
          <a:ln w="7620">
            <a:solidFill>
              <a:srgbClr val="000000">
                <a:alpha val="8000"/>
              </a:srgbClr>
            </a:solidFill>
            <a:prstDash val="solid"/>
          </a:ln>
        </p:spPr>
      </p:sp>
      <p:sp>
        <p:nvSpPr>
          <p:cNvPr id="6" name="Shape 2"/>
          <p:cNvSpPr/>
          <p:nvPr/>
        </p:nvSpPr>
        <p:spPr>
          <a:xfrm>
            <a:off x="742117" y="2448282"/>
            <a:ext cx="7658933" cy="938451"/>
          </a:xfrm>
          <a:prstGeom prst="rect">
            <a:avLst/>
          </a:prstGeom>
          <a:solidFill>
            <a:srgbClr val="FFFFFF">
              <a:alpha val="4000"/>
            </a:srgbClr>
          </a:solidFill>
          <a:ln/>
        </p:spPr>
      </p:sp>
      <p:sp>
        <p:nvSpPr>
          <p:cNvPr id="7" name="Text 3"/>
          <p:cNvSpPr/>
          <p:nvPr/>
        </p:nvSpPr>
        <p:spPr>
          <a:xfrm>
            <a:off x="952738" y="2581751"/>
            <a:ext cx="2129314" cy="335756"/>
          </a:xfrm>
          <a:prstGeom prst="rect">
            <a:avLst/>
          </a:prstGeom>
          <a:noFill/>
          <a:ln/>
        </p:spPr>
        <p:txBody>
          <a:bodyPr wrap="non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Mechanism</a:t>
            </a:r>
            <a:endParaRPr lang="en-US" sz="1650" dirty="0"/>
          </a:p>
        </p:txBody>
      </p:sp>
      <p:sp>
        <p:nvSpPr>
          <p:cNvPr id="8" name="Text 4"/>
          <p:cNvSpPr/>
          <p:nvPr/>
        </p:nvSpPr>
        <p:spPr>
          <a:xfrm>
            <a:off x="3509248" y="2581751"/>
            <a:ext cx="2125504" cy="335756"/>
          </a:xfrm>
          <a:prstGeom prst="rect">
            <a:avLst/>
          </a:prstGeom>
          <a:noFill/>
          <a:ln/>
        </p:spPr>
        <p:txBody>
          <a:bodyPr wrap="non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Description</a:t>
            </a:r>
            <a:endParaRPr lang="en-US" sz="1650" dirty="0"/>
          </a:p>
        </p:txBody>
      </p:sp>
      <p:sp>
        <p:nvSpPr>
          <p:cNvPr id="9" name="Text 5"/>
          <p:cNvSpPr/>
          <p:nvPr/>
        </p:nvSpPr>
        <p:spPr>
          <a:xfrm>
            <a:off x="6061948" y="2581751"/>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Effect on Gene Expression</a:t>
            </a:r>
            <a:endParaRPr lang="en-US" sz="1650" dirty="0"/>
          </a:p>
        </p:txBody>
      </p:sp>
      <p:sp>
        <p:nvSpPr>
          <p:cNvPr id="10" name="Shape 6"/>
          <p:cNvSpPr/>
          <p:nvPr/>
        </p:nvSpPr>
        <p:spPr>
          <a:xfrm>
            <a:off x="742117" y="3386733"/>
            <a:ext cx="7658933" cy="938451"/>
          </a:xfrm>
          <a:prstGeom prst="rect">
            <a:avLst/>
          </a:prstGeom>
          <a:solidFill>
            <a:srgbClr val="000000">
              <a:alpha val="4000"/>
            </a:srgbClr>
          </a:solidFill>
          <a:ln/>
        </p:spPr>
      </p:sp>
      <p:sp>
        <p:nvSpPr>
          <p:cNvPr id="11" name="Text 7"/>
          <p:cNvSpPr/>
          <p:nvPr/>
        </p:nvSpPr>
        <p:spPr>
          <a:xfrm>
            <a:off x="952738" y="3520202"/>
            <a:ext cx="2129314" cy="335756"/>
          </a:xfrm>
          <a:prstGeom prst="rect">
            <a:avLst/>
          </a:prstGeom>
          <a:noFill/>
          <a:ln/>
        </p:spPr>
        <p:txBody>
          <a:bodyPr wrap="non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DNA Methylation</a:t>
            </a:r>
            <a:endParaRPr lang="en-US" sz="1650" dirty="0"/>
          </a:p>
        </p:txBody>
      </p:sp>
      <p:sp>
        <p:nvSpPr>
          <p:cNvPr id="12" name="Text 8"/>
          <p:cNvSpPr/>
          <p:nvPr/>
        </p:nvSpPr>
        <p:spPr>
          <a:xfrm>
            <a:off x="3509248" y="3520202"/>
            <a:ext cx="212550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Addition of methyl groups to DNA</a:t>
            </a:r>
            <a:endParaRPr lang="en-US" sz="1650" dirty="0"/>
          </a:p>
        </p:txBody>
      </p:sp>
      <p:sp>
        <p:nvSpPr>
          <p:cNvPr id="13" name="Text 9"/>
          <p:cNvSpPr/>
          <p:nvPr/>
        </p:nvSpPr>
        <p:spPr>
          <a:xfrm>
            <a:off x="6061948" y="3520202"/>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Usually represses gene expression</a:t>
            </a:r>
            <a:endParaRPr lang="en-US" sz="1650" dirty="0"/>
          </a:p>
        </p:txBody>
      </p:sp>
      <p:sp>
        <p:nvSpPr>
          <p:cNvPr id="14" name="Shape 10"/>
          <p:cNvSpPr/>
          <p:nvPr/>
        </p:nvSpPr>
        <p:spPr>
          <a:xfrm>
            <a:off x="742117" y="4325183"/>
            <a:ext cx="7658933" cy="938451"/>
          </a:xfrm>
          <a:prstGeom prst="rect">
            <a:avLst/>
          </a:prstGeom>
          <a:solidFill>
            <a:srgbClr val="FFFFFF">
              <a:alpha val="4000"/>
            </a:srgbClr>
          </a:solidFill>
          <a:ln/>
        </p:spPr>
      </p:sp>
      <p:sp>
        <p:nvSpPr>
          <p:cNvPr id="15" name="Text 11"/>
          <p:cNvSpPr/>
          <p:nvPr/>
        </p:nvSpPr>
        <p:spPr>
          <a:xfrm>
            <a:off x="952738" y="4458653"/>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Histone Modification</a:t>
            </a:r>
            <a:endParaRPr lang="en-US" sz="1650" dirty="0"/>
          </a:p>
        </p:txBody>
      </p:sp>
      <p:sp>
        <p:nvSpPr>
          <p:cNvPr id="16" name="Text 12"/>
          <p:cNvSpPr/>
          <p:nvPr/>
        </p:nvSpPr>
        <p:spPr>
          <a:xfrm>
            <a:off x="3509248" y="4458653"/>
            <a:ext cx="212550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Chemical changes to histone proteins</a:t>
            </a:r>
            <a:endParaRPr lang="en-US" sz="1650" dirty="0"/>
          </a:p>
        </p:txBody>
      </p:sp>
      <p:sp>
        <p:nvSpPr>
          <p:cNvPr id="17" name="Text 13"/>
          <p:cNvSpPr/>
          <p:nvPr/>
        </p:nvSpPr>
        <p:spPr>
          <a:xfrm>
            <a:off x="6061948" y="4458653"/>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Can activate or repress genes</a:t>
            </a:r>
            <a:endParaRPr lang="en-US" sz="1650" dirty="0"/>
          </a:p>
        </p:txBody>
      </p:sp>
      <p:sp>
        <p:nvSpPr>
          <p:cNvPr id="18" name="Shape 14"/>
          <p:cNvSpPr/>
          <p:nvPr/>
        </p:nvSpPr>
        <p:spPr>
          <a:xfrm>
            <a:off x="742117" y="5263634"/>
            <a:ext cx="7658933" cy="938451"/>
          </a:xfrm>
          <a:prstGeom prst="rect">
            <a:avLst/>
          </a:prstGeom>
          <a:solidFill>
            <a:srgbClr val="000000">
              <a:alpha val="4000"/>
            </a:srgbClr>
          </a:solidFill>
          <a:ln/>
        </p:spPr>
      </p:sp>
      <p:sp>
        <p:nvSpPr>
          <p:cNvPr id="19" name="Text 15"/>
          <p:cNvSpPr/>
          <p:nvPr/>
        </p:nvSpPr>
        <p:spPr>
          <a:xfrm>
            <a:off x="952738" y="5397103"/>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Chromatin Remodeling</a:t>
            </a:r>
            <a:endParaRPr lang="en-US" sz="1650" dirty="0"/>
          </a:p>
        </p:txBody>
      </p:sp>
      <p:sp>
        <p:nvSpPr>
          <p:cNvPr id="20" name="Text 16"/>
          <p:cNvSpPr/>
          <p:nvPr/>
        </p:nvSpPr>
        <p:spPr>
          <a:xfrm>
            <a:off x="3509248" y="5397103"/>
            <a:ext cx="212550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Changes in chromatin structure</a:t>
            </a:r>
            <a:endParaRPr lang="en-US" sz="1650" dirty="0"/>
          </a:p>
        </p:txBody>
      </p:sp>
      <p:sp>
        <p:nvSpPr>
          <p:cNvPr id="21" name="Text 17"/>
          <p:cNvSpPr/>
          <p:nvPr/>
        </p:nvSpPr>
        <p:spPr>
          <a:xfrm>
            <a:off x="6061948" y="5397103"/>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Affects accessibility of genes</a:t>
            </a:r>
            <a:endParaRPr lang="en-US" sz="1650" dirty="0"/>
          </a:p>
        </p:txBody>
      </p:sp>
      <p:sp>
        <p:nvSpPr>
          <p:cNvPr id="22" name="Shape 18"/>
          <p:cNvSpPr/>
          <p:nvPr/>
        </p:nvSpPr>
        <p:spPr>
          <a:xfrm>
            <a:off x="742117" y="6202085"/>
            <a:ext cx="7658933" cy="1274207"/>
          </a:xfrm>
          <a:prstGeom prst="rect">
            <a:avLst/>
          </a:prstGeom>
          <a:solidFill>
            <a:srgbClr val="FFFFFF">
              <a:alpha val="4000"/>
            </a:srgbClr>
          </a:solidFill>
          <a:ln/>
        </p:spPr>
      </p:sp>
      <p:sp>
        <p:nvSpPr>
          <p:cNvPr id="23" name="Text 19"/>
          <p:cNvSpPr/>
          <p:nvPr/>
        </p:nvSpPr>
        <p:spPr>
          <a:xfrm>
            <a:off x="952738" y="6335554"/>
            <a:ext cx="2129314" cy="335756"/>
          </a:xfrm>
          <a:prstGeom prst="rect">
            <a:avLst/>
          </a:prstGeom>
          <a:noFill/>
          <a:ln/>
        </p:spPr>
        <p:txBody>
          <a:bodyPr wrap="non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Non-coding RNAs</a:t>
            </a:r>
            <a:endParaRPr lang="en-US" sz="1650" dirty="0"/>
          </a:p>
        </p:txBody>
      </p:sp>
      <p:sp>
        <p:nvSpPr>
          <p:cNvPr id="24" name="Text 20"/>
          <p:cNvSpPr/>
          <p:nvPr/>
        </p:nvSpPr>
        <p:spPr>
          <a:xfrm>
            <a:off x="3509248" y="6335554"/>
            <a:ext cx="2125504" cy="1007269"/>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RNA molecules that don't code for proteins</a:t>
            </a:r>
            <a:endParaRPr lang="en-US" sz="1650" dirty="0"/>
          </a:p>
        </p:txBody>
      </p:sp>
      <p:sp>
        <p:nvSpPr>
          <p:cNvPr id="25" name="Text 21"/>
          <p:cNvSpPr/>
          <p:nvPr/>
        </p:nvSpPr>
        <p:spPr>
          <a:xfrm>
            <a:off x="6061948" y="6335554"/>
            <a:ext cx="2129314" cy="671512"/>
          </a:xfrm>
          <a:prstGeom prst="rect">
            <a:avLst/>
          </a:prstGeom>
          <a:noFill/>
          <a:ln/>
        </p:spPr>
        <p:txBody>
          <a:bodyPr wrap="square" lIns="0" tIns="0" rIns="0" bIns="0" rtlCol="0" anchor="t"/>
          <a:lstStyle/>
          <a:p>
            <a:pPr marL="0" indent="0">
              <a:lnSpc>
                <a:spcPts val="2600"/>
              </a:lnSpc>
              <a:buNone/>
            </a:pPr>
            <a:r>
              <a:rPr lang="en-US" sz="1650" dirty="0">
                <a:solidFill>
                  <a:srgbClr val="272525"/>
                </a:solidFill>
                <a:latin typeface="Montserrat" pitchFamily="34" charset="0"/>
                <a:ea typeface="Montserrat" pitchFamily="34" charset="-122"/>
                <a:cs typeface="Montserrat" pitchFamily="34" charset="-120"/>
              </a:rPr>
              <a:t>Can regulate gene expression</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1059</Words>
  <Application>Microsoft Office PowerPoint</Application>
  <PresentationFormat>Personnalisé</PresentationFormat>
  <Paragraphs>109</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Barlow Bold</vt:lpstr>
      <vt:lpstr>Montserrat</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3</cp:revision>
  <dcterms:created xsi:type="dcterms:W3CDTF">2024-10-22T22:44:44Z</dcterms:created>
  <dcterms:modified xsi:type="dcterms:W3CDTF">2024-12-07T14:56:04Z</dcterms:modified>
</cp:coreProperties>
</file>