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Prompt Medium"/>
      <p:regular r:id="rId27"/>
    </p:embeddedFont>
    <p:embeddedFont>
      <p:font typeface="Prompt Medium"/>
      <p:regular r:id="rId28"/>
    </p:embeddedFont>
    <p:embeddedFont>
      <p:font typeface="Prompt Medium"/>
      <p:regular r:id="rId29"/>
    </p:embeddedFont>
    <p:embeddedFont>
      <p:font typeface="Prompt Medium"/>
      <p:regular r:id="rId30"/>
    </p:embeddedFont>
    <p:embeddedFont>
      <p:font typeface="Mukta Light"/>
      <p:regular r:id="rId31"/>
    </p:embeddedFont>
    <p:embeddedFont>
      <p:font typeface="Mukta Light"/>
      <p:regular r:id="rId3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0-1.png"/><Relationship Id="rId2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1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image" Target="../media/image-11-5.png"/><Relationship Id="rId6" Type="http://schemas.openxmlformats.org/officeDocument/2006/relationships/slideLayout" Target="../slideLayouts/slideLayout12.xml"/><Relationship Id="rId7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image" Target="../media/image-14-5.png"/><Relationship Id="rId6" Type="http://schemas.openxmlformats.org/officeDocument/2006/relationships/image" Target="../media/image-14-6.png"/><Relationship Id="rId7" Type="http://schemas.openxmlformats.org/officeDocument/2006/relationships/image" Target="../media/image-14-7.png"/><Relationship Id="rId8" Type="http://schemas.openxmlformats.org/officeDocument/2006/relationships/image" Target="../media/image-14-8.png"/><Relationship Id="rId9" Type="http://schemas.openxmlformats.org/officeDocument/2006/relationships/slideLayout" Target="../slideLayouts/slideLayout15.xml"/><Relationship Id="rId10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slideLayout" Target="../slideLayouts/slideLayout17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slideLayout" Target="../slideLayouts/slideLayout19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image" Target="../media/image-19-4.png"/><Relationship Id="rId5" Type="http://schemas.openxmlformats.org/officeDocument/2006/relationships/image" Target="../media/image-19-5.png"/><Relationship Id="rId6" Type="http://schemas.openxmlformats.org/officeDocument/2006/relationships/slideLayout" Target="../slideLayouts/slideLayout20.xml"/><Relationship Id="rId7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image" Target="../media/image-20-4.png"/><Relationship Id="rId5" Type="http://schemas.openxmlformats.org/officeDocument/2006/relationships/image" Target="../media/image-20-5.png"/><Relationship Id="rId6" Type="http://schemas.openxmlformats.org/officeDocument/2006/relationships/slideLayout" Target="../slideLayouts/slideLayout21.xml"/><Relationship Id="rId7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image" Target="../media/image-5-7.png"/><Relationship Id="rId8" Type="http://schemas.openxmlformats.org/officeDocument/2006/relationships/image" Target="../media/image-5-8.png"/><Relationship Id="rId9" Type="http://schemas.openxmlformats.org/officeDocument/2006/relationships/slideLayout" Target="../slideLayouts/slideLayout6.xml"/><Relationship Id="rId10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762601"/>
            <a:ext cx="7415927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Sampling in Scientific Research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6350437" y="3504486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Sampling forms the backbone of robust scientific research. It enables researchers to draw meaningful conclusions from manageable subsets of data.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350437" y="4967288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With 80% of studies relying on sampling techniques, understanding their proper application is crucial for research integrity.</a:t>
            </a:r>
            <a:endParaRPr lang="en-US" sz="1900" dirty="0"/>
          </a:p>
        </p:txBody>
      </p:sp>
      <p:sp>
        <p:nvSpPr>
          <p:cNvPr id="6" name="Shape 3"/>
          <p:cNvSpPr/>
          <p:nvPr/>
        </p:nvSpPr>
        <p:spPr>
          <a:xfrm>
            <a:off x="6350437" y="6053495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4D4D51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057" y="6061115"/>
            <a:ext cx="379690" cy="3796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868716" y="6035040"/>
            <a:ext cx="1932861" cy="431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by Djazia CHIB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924639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Cluster Sampling</a:t>
            </a:r>
            <a:endParaRPr lang="en-US" sz="43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37" y="1980724"/>
            <a:ext cx="1234440" cy="177474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468761" y="2227540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Divide Population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2468761" y="2718554"/>
            <a:ext cx="5811203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Split population into clusters, usually based on geography or natural groupings.</a:t>
            </a:r>
            <a:endParaRPr lang="en-US" sz="19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3755469"/>
            <a:ext cx="1234440" cy="177474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468761" y="4002286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Select Clusters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2468761" y="4493300"/>
            <a:ext cx="5811203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Randomly choose entire clusters for inclusion in the study.</a:t>
            </a:r>
            <a:endParaRPr lang="en-US" sz="19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37" y="5530215"/>
            <a:ext cx="1234440" cy="177474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468761" y="5777032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Study All Units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2468761" y="6268045"/>
            <a:ext cx="5811203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Examine all individuals within selected clusters or take a sample from each.</a:t>
            </a:r>
            <a:endParaRPr lang="en-US" sz="1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0213" y="939284"/>
            <a:ext cx="4892516" cy="595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Multi-stage Sampling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991314" y="1856184"/>
            <a:ext cx="30480" cy="5434013"/>
          </a:xfrm>
          <a:prstGeom prst="roundRect">
            <a:avLst>
              <a:gd name="adj" fmla="val 295379"/>
            </a:avLst>
          </a:prstGeom>
          <a:solidFill>
            <a:srgbClr val="6D4562"/>
          </a:solidFill>
          <a:ln/>
        </p:spPr>
      </p:sp>
      <p:sp>
        <p:nvSpPr>
          <p:cNvPr id="5" name="Shape 2"/>
          <p:cNvSpPr/>
          <p:nvPr/>
        </p:nvSpPr>
        <p:spPr>
          <a:xfrm>
            <a:off x="1201936" y="2323148"/>
            <a:ext cx="643057" cy="30480"/>
          </a:xfrm>
          <a:prstGeom prst="roundRect">
            <a:avLst>
              <a:gd name="adj" fmla="val 295379"/>
            </a:avLst>
          </a:prstGeom>
          <a:solidFill>
            <a:srgbClr val="6D4562"/>
          </a:solidFill>
          <a:ln/>
        </p:spPr>
      </p:sp>
      <p:sp>
        <p:nvSpPr>
          <p:cNvPr id="6" name="Shape 3"/>
          <p:cNvSpPr/>
          <p:nvPr/>
        </p:nvSpPr>
        <p:spPr>
          <a:xfrm>
            <a:off x="750213" y="2097286"/>
            <a:ext cx="482203" cy="482203"/>
          </a:xfrm>
          <a:prstGeom prst="roundRect">
            <a:avLst>
              <a:gd name="adj" fmla="val 18671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39" y="2159794"/>
            <a:ext cx="285750" cy="35718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063115" y="2070497"/>
            <a:ext cx="3664506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Stage 1: Primary Sampling Units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2063115" y="2496741"/>
            <a:ext cx="6330672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Select large units such as regions or districts using cluster sampling.</a:t>
            </a:r>
            <a:endParaRPr lang="en-US" sz="1650" dirty="0"/>
          </a:p>
        </p:txBody>
      </p:sp>
      <p:sp>
        <p:nvSpPr>
          <p:cNvPr id="10" name="Shape 6"/>
          <p:cNvSpPr/>
          <p:nvPr/>
        </p:nvSpPr>
        <p:spPr>
          <a:xfrm>
            <a:off x="1201936" y="3735229"/>
            <a:ext cx="643057" cy="30480"/>
          </a:xfrm>
          <a:prstGeom prst="roundRect">
            <a:avLst>
              <a:gd name="adj" fmla="val 295379"/>
            </a:avLst>
          </a:prstGeom>
          <a:solidFill>
            <a:srgbClr val="6D4562"/>
          </a:solidFill>
          <a:ln/>
        </p:spPr>
      </p:sp>
      <p:sp>
        <p:nvSpPr>
          <p:cNvPr id="11" name="Shape 7"/>
          <p:cNvSpPr/>
          <p:nvPr/>
        </p:nvSpPr>
        <p:spPr>
          <a:xfrm>
            <a:off x="750213" y="3509367"/>
            <a:ext cx="482203" cy="482203"/>
          </a:xfrm>
          <a:prstGeom prst="roundRect">
            <a:avLst>
              <a:gd name="adj" fmla="val 18671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39" y="3571875"/>
            <a:ext cx="285750" cy="35718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063115" y="3482578"/>
            <a:ext cx="2919412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Stage 2: Secondary Units</a:t>
            </a:r>
            <a:endParaRPr lang="en-US" sz="1850" dirty="0"/>
          </a:p>
        </p:txBody>
      </p:sp>
      <p:sp>
        <p:nvSpPr>
          <p:cNvPr id="14" name="Text 9"/>
          <p:cNvSpPr/>
          <p:nvPr/>
        </p:nvSpPr>
        <p:spPr>
          <a:xfrm>
            <a:off x="2063115" y="3908822"/>
            <a:ext cx="6330672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From selected primary units, choose smaller units like towns or schools.</a:t>
            </a:r>
            <a:endParaRPr lang="en-US" sz="1650" dirty="0"/>
          </a:p>
        </p:txBody>
      </p:sp>
      <p:sp>
        <p:nvSpPr>
          <p:cNvPr id="15" name="Shape 10"/>
          <p:cNvSpPr/>
          <p:nvPr/>
        </p:nvSpPr>
        <p:spPr>
          <a:xfrm>
            <a:off x="1201936" y="5147310"/>
            <a:ext cx="643057" cy="30480"/>
          </a:xfrm>
          <a:prstGeom prst="roundRect">
            <a:avLst>
              <a:gd name="adj" fmla="val 295379"/>
            </a:avLst>
          </a:prstGeom>
          <a:solidFill>
            <a:srgbClr val="6D4562"/>
          </a:solidFill>
          <a:ln/>
        </p:spPr>
      </p:sp>
      <p:sp>
        <p:nvSpPr>
          <p:cNvPr id="16" name="Shape 11"/>
          <p:cNvSpPr/>
          <p:nvPr/>
        </p:nvSpPr>
        <p:spPr>
          <a:xfrm>
            <a:off x="750213" y="4921448"/>
            <a:ext cx="482203" cy="482203"/>
          </a:xfrm>
          <a:prstGeom prst="roundRect">
            <a:avLst>
              <a:gd name="adj" fmla="val 18671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39" y="4983956"/>
            <a:ext cx="285750" cy="35718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063115" y="4894659"/>
            <a:ext cx="256817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Stage 3: Tertiary Units</a:t>
            </a:r>
            <a:endParaRPr lang="en-US" sz="1850" dirty="0"/>
          </a:p>
        </p:txBody>
      </p:sp>
      <p:sp>
        <p:nvSpPr>
          <p:cNvPr id="19" name="Text 13"/>
          <p:cNvSpPr/>
          <p:nvPr/>
        </p:nvSpPr>
        <p:spPr>
          <a:xfrm>
            <a:off x="2063115" y="5320903"/>
            <a:ext cx="6330672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Select even smaller units such as classrooms or departments.</a:t>
            </a:r>
            <a:endParaRPr lang="en-US" sz="1650" dirty="0"/>
          </a:p>
        </p:txBody>
      </p:sp>
      <p:sp>
        <p:nvSpPr>
          <p:cNvPr id="20" name="Shape 14"/>
          <p:cNvSpPr/>
          <p:nvPr/>
        </p:nvSpPr>
        <p:spPr>
          <a:xfrm>
            <a:off x="1201936" y="6559391"/>
            <a:ext cx="643057" cy="30480"/>
          </a:xfrm>
          <a:prstGeom prst="roundRect">
            <a:avLst>
              <a:gd name="adj" fmla="val 295379"/>
            </a:avLst>
          </a:prstGeom>
          <a:solidFill>
            <a:srgbClr val="6D4562"/>
          </a:solidFill>
          <a:ln/>
        </p:spPr>
      </p:sp>
      <p:sp>
        <p:nvSpPr>
          <p:cNvPr id="21" name="Shape 15"/>
          <p:cNvSpPr/>
          <p:nvPr/>
        </p:nvSpPr>
        <p:spPr>
          <a:xfrm>
            <a:off x="750213" y="6333530"/>
            <a:ext cx="482203" cy="482203"/>
          </a:xfrm>
          <a:prstGeom prst="roundRect">
            <a:avLst>
              <a:gd name="adj" fmla="val 18671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pic>
        <p:nvPicPr>
          <p:cNvPr id="2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439" y="6396038"/>
            <a:ext cx="285750" cy="357188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2063115" y="6306741"/>
            <a:ext cx="3679984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Final Stage: Individual Selection</a:t>
            </a:r>
            <a:endParaRPr lang="en-US" sz="1850" dirty="0"/>
          </a:p>
        </p:txBody>
      </p:sp>
      <p:sp>
        <p:nvSpPr>
          <p:cNvPr id="24" name="Text 17"/>
          <p:cNvSpPr/>
          <p:nvPr/>
        </p:nvSpPr>
        <p:spPr>
          <a:xfrm>
            <a:off x="2063115" y="6732984"/>
            <a:ext cx="6330672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Select specific individuals using simple random or systematic sampling.</a:t>
            </a:r>
            <a:endParaRPr lang="en-US" sz="16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1880" y="947857"/>
            <a:ext cx="7640241" cy="11934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Non-Probability Sampling Methods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751880" y="2463522"/>
            <a:ext cx="7640241" cy="4818221"/>
          </a:xfrm>
          <a:prstGeom prst="roundRect">
            <a:avLst>
              <a:gd name="adj" fmla="val 1873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59500" y="2471142"/>
            <a:ext cx="7624167" cy="6167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975360" y="2607588"/>
            <a:ext cx="210764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Method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3520202" y="2607588"/>
            <a:ext cx="210383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Description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6061234" y="2607588"/>
            <a:ext cx="210764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Typical Use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759500" y="3087886"/>
            <a:ext cx="7624167" cy="96059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975360" y="3224332"/>
            <a:ext cx="210764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Convenience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3520202" y="3224332"/>
            <a:ext cx="2103834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Selecting easiest subjects to access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6061234" y="3224332"/>
            <a:ext cx="2107644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Exploratory studies, limited resources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59500" y="4048482"/>
            <a:ext cx="7624167" cy="96059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975360" y="4184928"/>
            <a:ext cx="210764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Judgmental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3520202" y="4184928"/>
            <a:ext cx="2103834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Selecting based on expert opinion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6061234" y="4184928"/>
            <a:ext cx="2107644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Rare characteristics, expert input needed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759500" y="5009078"/>
            <a:ext cx="7624167" cy="96059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975360" y="5145524"/>
            <a:ext cx="210764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Quota</a:t>
            </a:r>
            <a:endParaRPr lang="en-US" sz="1650" dirty="0"/>
          </a:p>
        </p:txBody>
      </p:sp>
      <p:sp>
        <p:nvSpPr>
          <p:cNvPr id="19" name="Text 16"/>
          <p:cNvSpPr/>
          <p:nvPr/>
        </p:nvSpPr>
        <p:spPr>
          <a:xfrm>
            <a:off x="3520202" y="5145524"/>
            <a:ext cx="2103834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Selecting to match population proportions</a:t>
            </a:r>
            <a:endParaRPr lang="en-US" sz="1650" dirty="0"/>
          </a:p>
        </p:txBody>
      </p:sp>
      <p:sp>
        <p:nvSpPr>
          <p:cNvPr id="20" name="Text 17"/>
          <p:cNvSpPr/>
          <p:nvPr/>
        </p:nvSpPr>
        <p:spPr>
          <a:xfrm>
            <a:off x="6061234" y="5145524"/>
            <a:ext cx="2107644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Market research, opinion polling</a:t>
            </a:r>
            <a:endParaRPr lang="en-US" sz="1650" dirty="0"/>
          </a:p>
        </p:txBody>
      </p:sp>
      <p:sp>
        <p:nvSpPr>
          <p:cNvPr id="21" name="Shape 18"/>
          <p:cNvSpPr/>
          <p:nvPr/>
        </p:nvSpPr>
        <p:spPr>
          <a:xfrm>
            <a:off x="759500" y="5969675"/>
            <a:ext cx="7624167" cy="130444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975360" y="6106120"/>
            <a:ext cx="2107644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Snowball</a:t>
            </a:r>
            <a:endParaRPr lang="en-US" sz="1650" dirty="0"/>
          </a:p>
        </p:txBody>
      </p:sp>
      <p:sp>
        <p:nvSpPr>
          <p:cNvPr id="23" name="Text 20"/>
          <p:cNvSpPr/>
          <p:nvPr/>
        </p:nvSpPr>
        <p:spPr>
          <a:xfrm>
            <a:off x="3520202" y="6106120"/>
            <a:ext cx="2103834" cy="68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Participants refer others to join</a:t>
            </a:r>
            <a:endParaRPr lang="en-US" sz="1650" dirty="0"/>
          </a:p>
        </p:txBody>
      </p:sp>
      <p:sp>
        <p:nvSpPr>
          <p:cNvPr id="24" name="Text 21"/>
          <p:cNvSpPr/>
          <p:nvPr/>
        </p:nvSpPr>
        <p:spPr>
          <a:xfrm>
            <a:off x="6061234" y="6106120"/>
            <a:ext cx="2107644" cy="1031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Hard-to-reach populations, social networks</a:t>
            </a:r>
            <a:endParaRPr lang="en-US" sz="16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082397"/>
            <a:ext cx="8952786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Characteristics of a Good Sample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037" y="2261949"/>
            <a:ext cx="4053840" cy="25054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037" y="5075992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Representativeness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864037" y="5567005"/>
            <a:ext cx="4053840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Accurately reflects key characteristics of the target population. Includes all important subgroups in appropriate proportions.</a:t>
            </a:r>
            <a:endParaRPr lang="en-US" sz="19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161" y="2261949"/>
            <a:ext cx="4053959" cy="25054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88161" y="5075992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Randomness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5288161" y="5567005"/>
            <a:ext cx="4053959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Selection process eliminates systematic bias. Every element has a known probability of selection.</a:t>
            </a:r>
            <a:endParaRPr lang="en-US" sz="19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404" y="2261949"/>
            <a:ext cx="4053840" cy="250543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2404" y="5075992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Adequate Size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9712404" y="5567005"/>
            <a:ext cx="4053840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Large enough to achieve desired precision and confidence levels. Sufficiently powered for intended statistical analyses.</a:t>
            </a:r>
            <a:endParaRPr lang="en-US" sz="1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267063"/>
            <a:ext cx="6682502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Randomness in Sampling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1592104" y="2743676"/>
            <a:ext cx="3094911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True Random Selection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3234690"/>
            <a:ext cx="382297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Using proper randomisation techniques like computer generators or random number tables</a:t>
            </a:r>
            <a:endParaRPr lang="en-US" sz="19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611" y="3180517"/>
            <a:ext cx="369332" cy="46172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3386" y="2941201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Known Probability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9943386" y="3432215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Each unit has a calculable, non-zero chance of selection</a:t>
            </a:r>
            <a:endParaRPr lang="en-US" sz="19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553" y="3564731"/>
            <a:ext cx="369332" cy="46172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3386" y="538424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Bias Minimisation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9943386" y="5875258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Eliminates human judgment and systematic pattern influence</a:t>
            </a:r>
            <a:endParaRPr lang="en-US" sz="19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9338" y="5766673"/>
            <a:ext cx="369332" cy="461724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943814" y="538424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Statistical Validity</a:t>
            </a:r>
            <a:endParaRPr lang="en-US" sz="2150" dirty="0"/>
          </a:p>
        </p:txBody>
      </p:sp>
      <p:sp>
        <p:nvSpPr>
          <p:cNvPr id="16" name="Text 8"/>
          <p:cNvSpPr/>
          <p:nvPr/>
        </p:nvSpPr>
        <p:spPr>
          <a:xfrm>
            <a:off x="864037" y="5875258"/>
            <a:ext cx="382297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Enables valid confidence intervals and hypothesis testing</a:t>
            </a:r>
            <a:endParaRPr lang="en-US" sz="190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7396" y="5382458"/>
            <a:ext cx="369332" cy="4617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301621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44510" y="3679746"/>
            <a:ext cx="6147435" cy="670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Avoiding Sampling Bias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844510" y="4832628"/>
            <a:ext cx="4072414" cy="796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50"/>
              </a:lnSpc>
              <a:buNone/>
            </a:pPr>
            <a:r>
              <a:rPr lang="en-US" sz="62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6</a:t>
            </a:r>
            <a:endParaRPr lang="en-US" sz="6250" dirty="0"/>
          </a:p>
        </p:txBody>
      </p:sp>
      <p:sp>
        <p:nvSpPr>
          <p:cNvPr id="5" name="Text 2"/>
          <p:cNvSpPr/>
          <p:nvPr/>
        </p:nvSpPr>
        <p:spPr>
          <a:xfrm>
            <a:off x="1540193" y="5930503"/>
            <a:ext cx="2681049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Common Bias Types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844510" y="6410444"/>
            <a:ext cx="4072414" cy="1158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Selection, volunteer, undercoverage, survivorship, exclusion, and response biases affect results.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5278874" y="4832628"/>
            <a:ext cx="4072533" cy="796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50"/>
              </a:lnSpc>
              <a:buNone/>
            </a:pPr>
            <a:r>
              <a:rPr lang="en-US" sz="62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3</a:t>
            </a:r>
            <a:endParaRPr lang="en-US" sz="6250" dirty="0"/>
          </a:p>
        </p:txBody>
      </p:sp>
      <p:sp>
        <p:nvSpPr>
          <p:cNvPr id="8" name="Text 5"/>
          <p:cNvSpPr/>
          <p:nvPr/>
        </p:nvSpPr>
        <p:spPr>
          <a:xfrm>
            <a:off x="5701665" y="5930503"/>
            <a:ext cx="3226951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Key Prevention Methods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5278874" y="6410444"/>
            <a:ext cx="4072533" cy="1158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Random selection, comprehensive sampling frames, and proper stratification prevent bias.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9713357" y="4832628"/>
            <a:ext cx="4072414" cy="796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50"/>
              </a:lnSpc>
              <a:buNone/>
            </a:pPr>
            <a:r>
              <a:rPr lang="en-US" sz="62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2x</a:t>
            </a:r>
            <a:endParaRPr lang="en-US" sz="6250" dirty="0"/>
          </a:p>
        </p:txBody>
      </p:sp>
      <p:sp>
        <p:nvSpPr>
          <p:cNvPr id="11" name="Text 8"/>
          <p:cNvSpPr/>
          <p:nvPr/>
        </p:nvSpPr>
        <p:spPr>
          <a:xfrm>
            <a:off x="10409039" y="5930503"/>
            <a:ext cx="2681049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Impact on Validity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9713357" y="6410444"/>
            <a:ext cx="4072414" cy="772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Biased samples can double error rates and invalidate study conclusions.</a:t>
            </a:r>
            <a:endParaRPr lang="en-US" sz="1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7832" y="587573"/>
            <a:ext cx="5783342" cy="593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Determining Sample Size</a:t>
            </a:r>
            <a:endParaRPr lang="en-US" sz="37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452" y="1746409"/>
            <a:ext cx="4259223" cy="4259223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529" y="1746409"/>
            <a:ext cx="4259223" cy="4259223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607" y="1746409"/>
            <a:ext cx="4259223" cy="4259223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47832" y="6384012"/>
            <a:ext cx="13134737" cy="68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Sample size determination balances precision with practicality. For a national survey, n=1067 typically yields a 95% confidence interval with 3% margin of error.</a:t>
            </a:r>
            <a:endParaRPr lang="en-US" sz="1650" dirty="0"/>
          </a:p>
        </p:txBody>
      </p:sp>
      <p:sp>
        <p:nvSpPr>
          <p:cNvPr id="7" name="Text 2"/>
          <p:cNvSpPr/>
          <p:nvPr/>
        </p:nvSpPr>
        <p:spPr>
          <a:xfrm>
            <a:off x="747832" y="7308294"/>
            <a:ext cx="1313473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Formulae like Cochran's or Slovin's provide mathematical basis for size calculations, considering confidence levels and acceptable error margins.</a:t>
            </a:r>
            <a:endParaRPr lang="en-US" sz="16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3178" y="521017"/>
            <a:ext cx="7697748" cy="526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Factors Affecting Sample Size Choice</a:t>
            </a:r>
            <a:endParaRPr lang="en-US" sz="3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178" y="1426250"/>
            <a:ext cx="13304044" cy="745021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082397"/>
            <a:ext cx="9208413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Sampling in Practice: Case Studies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037" y="2261949"/>
            <a:ext cx="4053840" cy="25054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037" y="5075992"/>
            <a:ext cx="3228856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ONS Household Surveys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864037" y="5567005"/>
            <a:ext cx="4053840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Uses multi-stage stratified sampling based on postcode sectors. Achieves representative national data with approximately 10,000 households.</a:t>
            </a:r>
            <a:endParaRPr lang="en-US" sz="19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161" y="2261949"/>
            <a:ext cx="4053959" cy="250543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88161" y="5075992"/>
            <a:ext cx="2857619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Medical Clinical Trials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5288161" y="5567005"/>
            <a:ext cx="4053959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Employs randomised block designs with stratification by risk factors. Double-blind protocols eliminate selection and researcher bias.</a:t>
            </a:r>
            <a:endParaRPr lang="en-US" sz="19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404" y="2261949"/>
            <a:ext cx="4053840" cy="250543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2404" y="5075992"/>
            <a:ext cx="3545681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YouGov and Gallup Polling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9712404" y="5567005"/>
            <a:ext cx="4053840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Uses quota sampling with demographic weighting. Corrects for response bias through statistical adjustments to match population profiles.</a:t>
            </a:r>
            <a:endParaRPr lang="en-US" sz="19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0778" y="746641"/>
            <a:ext cx="7675245" cy="1165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Citation and Documentation in Sampling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220778" y="2462927"/>
            <a:ext cx="472083" cy="472083"/>
          </a:xfrm>
          <a:prstGeom prst="roundRect">
            <a:avLst>
              <a:gd name="adj" fmla="val 18668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920" y="2524065"/>
            <a:ext cx="279678" cy="34968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02648" y="2462927"/>
            <a:ext cx="3511391" cy="2913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Record Sampling Methodology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6902648" y="2880122"/>
            <a:ext cx="6993374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Document exact procedures used to select participants or units.</a:t>
            </a:r>
            <a:endParaRPr lang="en-US" sz="1650" dirty="0"/>
          </a:p>
        </p:txBody>
      </p:sp>
      <p:sp>
        <p:nvSpPr>
          <p:cNvPr id="8" name="Shape 4"/>
          <p:cNvSpPr/>
          <p:nvPr/>
        </p:nvSpPr>
        <p:spPr>
          <a:xfrm>
            <a:off x="6220778" y="3661529"/>
            <a:ext cx="472083" cy="472083"/>
          </a:xfrm>
          <a:prstGeom prst="roundRect">
            <a:avLst>
              <a:gd name="adj" fmla="val 18668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920" y="3722668"/>
            <a:ext cx="279678" cy="34968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902648" y="3661529"/>
            <a:ext cx="3427095" cy="2913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Report Sample Characteristics</a:t>
            </a:r>
            <a:endParaRPr lang="en-US" sz="1800" dirty="0"/>
          </a:p>
        </p:txBody>
      </p:sp>
      <p:sp>
        <p:nvSpPr>
          <p:cNvPr id="11" name="Text 6"/>
          <p:cNvSpPr/>
          <p:nvPr/>
        </p:nvSpPr>
        <p:spPr>
          <a:xfrm>
            <a:off x="6902648" y="4078724"/>
            <a:ext cx="6993374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Detail size, selection criteria, inclusion/exclusion standards, and demographic breakdowns.</a:t>
            </a:r>
            <a:endParaRPr lang="en-US" sz="1650" dirty="0"/>
          </a:p>
        </p:txBody>
      </p:sp>
      <p:sp>
        <p:nvSpPr>
          <p:cNvPr id="12" name="Shape 7"/>
          <p:cNvSpPr/>
          <p:nvPr/>
        </p:nvSpPr>
        <p:spPr>
          <a:xfrm>
            <a:off x="6220778" y="5195768"/>
            <a:ext cx="472083" cy="472083"/>
          </a:xfrm>
          <a:prstGeom prst="roundRect">
            <a:avLst>
              <a:gd name="adj" fmla="val 18668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920" y="5256907"/>
            <a:ext cx="279678" cy="34968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902648" y="5195768"/>
            <a:ext cx="2331363" cy="2913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Cite Data Sources</a:t>
            </a:r>
            <a:endParaRPr lang="en-US" sz="1800" dirty="0"/>
          </a:p>
        </p:txBody>
      </p:sp>
      <p:sp>
        <p:nvSpPr>
          <p:cNvPr id="15" name="Text 9"/>
          <p:cNvSpPr/>
          <p:nvPr/>
        </p:nvSpPr>
        <p:spPr>
          <a:xfrm>
            <a:off x="6902648" y="5612963"/>
            <a:ext cx="6993374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Use appropriate citation styles (APA, Harvard, Vancouver) for datasets and sampling protocols.</a:t>
            </a:r>
            <a:endParaRPr lang="en-US" sz="1650" dirty="0"/>
          </a:p>
        </p:txBody>
      </p:sp>
      <p:sp>
        <p:nvSpPr>
          <p:cNvPr id="16" name="Shape 10"/>
          <p:cNvSpPr/>
          <p:nvPr/>
        </p:nvSpPr>
        <p:spPr>
          <a:xfrm>
            <a:off x="6220778" y="6730008"/>
            <a:ext cx="472083" cy="472083"/>
          </a:xfrm>
          <a:prstGeom prst="roundRect">
            <a:avLst>
              <a:gd name="adj" fmla="val 18668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920" y="6791146"/>
            <a:ext cx="279678" cy="349687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902648" y="6730008"/>
            <a:ext cx="2860834" cy="2913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Acknowledge Limitations</a:t>
            </a:r>
            <a:endParaRPr lang="en-US" sz="1800" dirty="0"/>
          </a:p>
        </p:txBody>
      </p:sp>
      <p:sp>
        <p:nvSpPr>
          <p:cNvPr id="19" name="Text 12"/>
          <p:cNvSpPr/>
          <p:nvPr/>
        </p:nvSpPr>
        <p:spPr>
          <a:xfrm>
            <a:off x="6902648" y="7147203"/>
            <a:ext cx="6993374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Disclose potential biases, non-response rates, and generalisability constraints.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077992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What is a Sample?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864037" y="2380893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Definition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2970609"/>
            <a:ext cx="61500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 sample is a subset of individuals or items selected from a larger population for study.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64037" y="3982879"/>
            <a:ext cx="61500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It allows researchers to make observations and draw conclusions without examining every individual.</a:t>
            </a:r>
            <a:endParaRPr lang="en-US" sz="19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3929" y="2411730"/>
            <a:ext cx="6150054" cy="344995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623929" y="6139339"/>
            <a:ext cx="61500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Samples reduce research costs and time whilst enabling statistical inference about the entire population.</a:t>
            </a:r>
            <a:endParaRPr lang="en-US" sz="19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1407" y="648176"/>
            <a:ext cx="7581186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Best Practices in Sampling and Documentation</a:t>
            </a:r>
            <a:endParaRPr lang="en-US" sz="39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07" y="2223135"/>
            <a:ext cx="1116211" cy="133957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32422" y="2446377"/>
            <a:ext cx="320159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Clear Research Objectives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2232422" y="2890480"/>
            <a:ext cx="6130171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Define precise goals before selecting sampling method.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07" y="3562707"/>
            <a:ext cx="1116211" cy="133957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32422" y="3785949"/>
            <a:ext cx="32565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Ensure Representativeness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2232422" y="4230053"/>
            <a:ext cx="6130171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Select methods that capture population diversity accurately.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07" y="4902279"/>
            <a:ext cx="1116211" cy="133957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32422" y="5125522"/>
            <a:ext cx="30964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Thorough Documentation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2232422" y="5569625"/>
            <a:ext cx="6130171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Record all sampling decisions, calculations, and procedures.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07" y="6241852"/>
            <a:ext cx="1116211" cy="133957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232422" y="6465094"/>
            <a:ext cx="27134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Transparent Reporting</a:t>
            </a:r>
            <a:endParaRPr lang="en-US" sz="1950" dirty="0"/>
          </a:p>
        </p:txBody>
      </p:sp>
      <p:sp>
        <p:nvSpPr>
          <p:cNvPr id="15" name="Text 8"/>
          <p:cNvSpPr/>
          <p:nvPr/>
        </p:nvSpPr>
        <p:spPr>
          <a:xfrm>
            <a:off x="2232422" y="6909197"/>
            <a:ext cx="6130171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Disclose limitations and potential biases in publications.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3282" y="861417"/>
            <a:ext cx="5171837" cy="608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Population vs. Sample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253282" y="1798677"/>
            <a:ext cx="3695581" cy="3277791"/>
          </a:xfrm>
          <a:prstGeom prst="roundRect">
            <a:avLst>
              <a:gd name="adj" fmla="val 2808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79977" y="2025372"/>
            <a:ext cx="2434828" cy="304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Population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479977" y="2461141"/>
            <a:ext cx="3242191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The complete set of subjects that share common characteristics.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479977" y="3293864"/>
            <a:ext cx="3242191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All UK adults over 18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6479977" y="3721179"/>
            <a:ext cx="3242191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Every NHS patient in London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6479977" y="4148495"/>
            <a:ext cx="3242191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All students at Oxford University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0167938" y="1798677"/>
            <a:ext cx="3695581" cy="3277791"/>
          </a:xfrm>
          <a:prstGeom prst="roundRect">
            <a:avLst>
              <a:gd name="adj" fmla="val 2808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394633" y="2025372"/>
            <a:ext cx="2434828" cy="304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Sample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0394633" y="2461141"/>
            <a:ext cx="3242191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 subset selected from the population for investigation.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10394633" y="3293864"/>
            <a:ext cx="3242191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500 surveyed NHS patients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10394633" y="3721179"/>
            <a:ext cx="3242191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1,000 randomly selected UK voters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10394633" y="4499134"/>
            <a:ext cx="3242191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200 Oxford undergraduates</a:t>
            </a:r>
            <a:endParaRPr lang="en-US" sz="1700" dirty="0"/>
          </a:p>
        </p:txBody>
      </p:sp>
      <p:sp>
        <p:nvSpPr>
          <p:cNvPr id="16" name="Shape 13"/>
          <p:cNvSpPr/>
          <p:nvPr/>
        </p:nvSpPr>
        <p:spPr>
          <a:xfrm>
            <a:off x="6253282" y="5295543"/>
            <a:ext cx="7610237" cy="2072521"/>
          </a:xfrm>
          <a:prstGeom prst="roundRect">
            <a:avLst>
              <a:gd name="adj" fmla="val 4441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479977" y="5522238"/>
            <a:ext cx="2434828" cy="304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Relationship</a:t>
            </a:r>
            <a:endParaRPr lang="en-US" sz="1900" dirty="0"/>
          </a:p>
        </p:txBody>
      </p:sp>
      <p:sp>
        <p:nvSpPr>
          <p:cNvPr id="18" name="Text 15"/>
          <p:cNvSpPr/>
          <p:nvPr/>
        </p:nvSpPr>
        <p:spPr>
          <a:xfrm>
            <a:off x="6479977" y="5958007"/>
            <a:ext cx="7156847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The sample must accurately represent the population to draw valid conclusions.</a:t>
            </a:r>
            <a:endParaRPr lang="en-US" sz="1700" dirty="0"/>
          </a:p>
        </p:txBody>
      </p:sp>
      <p:sp>
        <p:nvSpPr>
          <p:cNvPr id="19" name="Text 16"/>
          <p:cNvSpPr/>
          <p:nvPr/>
        </p:nvSpPr>
        <p:spPr>
          <a:xfrm>
            <a:off x="6479977" y="6440091"/>
            <a:ext cx="7156847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Statistical methods bridge the gap between sample findings and population inferences.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6583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2362" y="3496270"/>
            <a:ext cx="5529858" cy="636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Definition of Sampling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802362" y="4734758"/>
            <a:ext cx="515779" cy="515779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35" y="4801612"/>
            <a:ext cx="305633" cy="38207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47336" y="4734758"/>
            <a:ext cx="2547342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Selection Process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1547336" y="5190768"/>
            <a:ext cx="5653326" cy="733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The systematic process of selecting units from a population of interest.</a:t>
            </a:r>
            <a:endParaRPr lang="en-US" sz="1800" dirty="0"/>
          </a:p>
        </p:txBody>
      </p:sp>
      <p:sp>
        <p:nvSpPr>
          <p:cNvPr id="8" name="Shape 4"/>
          <p:cNvSpPr/>
          <p:nvPr/>
        </p:nvSpPr>
        <p:spPr>
          <a:xfrm>
            <a:off x="7429857" y="4734758"/>
            <a:ext cx="515779" cy="515779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930" y="4801612"/>
            <a:ext cx="305633" cy="38207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174831" y="4734758"/>
            <a:ext cx="2547342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Representation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8174831" y="5190768"/>
            <a:ext cx="5653326" cy="733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Ensures the chosen subset accurately represents the target population's characteristics.</a:t>
            </a:r>
            <a:endParaRPr lang="en-US" sz="1800" dirty="0"/>
          </a:p>
        </p:txBody>
      </p:sp>
      <p:sp>
        <p:nvSpPr>
          <p:cNvPr id="12" name="Shape 7"/>
          <p:cNvSpPr/>
          <p:nvPr/>
        </p:nvSpPr>
        <p:spPr>
          <a:xfrm>
            <a:off x="802362" y="6411516"/>
            <a:ext cx="515779" cy="515779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35" y="6478369"/>
            <a:ext cx="305633" cy="38207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47336" y="6411516"/>
            <a:ext cx="2547342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Analysis Foundation</a:t>
            </a:r>
            <a:endParaRPr lang="en-US" sz="2000" dirty="0"/>
          </a:p>
        </p:txBody>
      </p:sp>
      <p:sp>
        <p:nvSpPr>
          <p:cNvPr id="15" name="Text 9"/>
          <p:cNvSpPr/>
          <p:nvPr/>
        </p:nvSpPr>
        <p:spPr>
          <a:xfrm>
            <a:off x="1547336" y="6867525"/>
            <a:ext cx="5653326" cy="733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Provides the foundation for quantitative analysis and statistical inference.</a:t>
            </a:r>
            <a:endParaRPr lang="en-US" sz="1800" dirty="0"/>
          </a:p>
        </p:txBody>
      </p:sp>
      <p:sp>
        <p:nvSpPr>
          <p:cNvPr id="16" name="Shape 10"/>
          <p:cNvSpPr/>
          <p:nvPr/>
        </p:nvSpPr>
        <p:spPr>
          <a:xfrm>
            <a:off x="7429857" y="6411516"/>
            <a:ext cx="515779" cy="515779"/>
          </a:xfrm>
          <a:prstGeom prst="roundRect">
            <a:avLst>
              <a:gd name="adj" fmla="val 18669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4930" y="6478369"/>
            <a:ext cx="305633" cy="382072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8174831" y="6411516"/>
            <a:ext cx="2547342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Research Design</a:t>
            </a:r>
            <a:endParaRPr lang="en-US" sz="2000" dirty="0"/>
          </a:p>
        </p:txBody>
      </p:sp>
      <p:sp>
        <p:nvSpPr>
          <p:cNvPr id="19" name="Text 12"/>
          <p:cNvSpPr/>
          <p:nvPr/>
        </p:nvSpPr>
        <p:spPr>
          <a:xfrm>
            <a:off x="8174831" y="6867525"/>
            <a:ext cx="5653326" cy="733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Forms a critical component of research methodology and experimental design.</a:t>
            </a:r>
            <a:endParaRPr lang="en-US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2489" y="679728"/>
            <a:ext cx="5476161" cy="684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Why Use Sampling?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0292" y="1856899"/>
            <a:ext cx="1596985" cy="1377077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489" y="2498408"/>
            <a:ext cx="346472" cy="43314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133618" y="2103239"/>
            <a:ext cx="2738080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Precision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5133618" y="2593300"/>
            <a:ext cx="4508063" cy="394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Often more accurate than exhaustive studies</a:t>
            </a:r>
            <a:endParaRPr lang="en-US" sz="1900" dirty="0"/>
          </a:p>
        </p:txBody>
      </p:sp>
      <p:sp>
        <p:nvSpPr>
          <p:cNvPr id="7" name="Shape 3"/>
          <p:cNvSpPr/>
          <p:nvPr/>
        </p:nvSpPr>
        <p:spPr>
          <a:xfrm>
            <a:off x="4948833" y="3249454"/>
            <a:ext cx="8757523" cy="15240"/>
          </a:xfrm>
          <a:prstGeom prst="roundRect">
            <a:avLst>
              <a:gd name="adj" fmla="val 679140"/>
            </a:avLst>
          </a:prstGeom>
          <a:solidFill>
            <a:srgbClr val="6D4562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740" y="3295531"/>
            <a:ext cx="3194090" cy="1377077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489" y="3767495"/>
            <a:ext cx="346472" cy="433149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932170" y="3541871"/>
            <a:ext cx="2738080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Time Efficiency</a:t>
            </a:r>
            <a:endParaRPr lang="en-US" sz="2150" dirty="0"/>
          </a:p>
        </p:txBody>
      </p:sp>
      <p:sp>
        <p:nvSpPr>
          <p:cNvPr id="11" name="Text 5"/>
          <p:cNvSpPr/>
          <p:nvPr/>
        </p:nvSpPr>
        <p:spPr>
          <a:xfrm>
            <a:off x="5932170" y="4031933"/>
            <a:ext cx="3904774" cy="394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Significantly reduces research duration</a:t>
            </a:r>
            <a:endParaRPr lang="en-US" sz="1900" dirty="0"/>
          </a:p>
        </p:txBody>
      </p:sp>
      <p:sp>
        <p:nvSpPr>
          <p:cNvPr id="12" name="Shape 6"/>
          <p:cNvSpPr/>
          <p:nvPr/>
        </p:nvSpPr>
        <p:spPr>
          <a:xfrm>
            <a:off x="5747385" y="4688086"/>
            <a:ext cx="7958971" cy="15240"/>
          </a:xfrm>
          <a:prstGeom prst="roundRect">
            <a:avLst>
              <a:gd name="adj" fmla="val 679140"/>
            </a:avLst>
          </a:prstGeom>
          <a:solidFill>
            <a:srgbClr val="6D4562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188" y="4734163"/>
            <a:ext cx="4791075" cy="1377077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5489" y="5206127"/>
            <a:ext cx="346472" cy="433149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30603" y="4980503"/>
            <a:ext cx="2738080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Cost Effectiveness</a:t>
            </a:r>
            <a:endParaRPr lang="en-US" sz="2150" dirty="0"/>
          </a:p>
        </p:txBody>
      </p:sp>
      <p:sp>
        <p:nvSpPr>
          <p:cNvPr id="16" name="Text 8"/>
          <p:cNvSpPr/>
          <p:nvPr/>
        </p:nvSpPr>
        <p:spPr>
          <a:xfrm>
            <a:off x="6730603" y="5470565"/>
            <a:ext cx="3857030" cy="394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Dramatically lowers research expenses</a:t>
            </a:r>
            <a:endParaRPr lang="en-US" sz="1900" dirty="0"/>
          </a:p>
        </p:txBody>
      </p:sp>
      <p:sp>
        <p:nvSpPr>
          <p:cNvPr id="17" name="Shape 9"/>
          <p:cNvSpPr/>
          <p:nvPr/>
        </p:nvSpPr>
        <p:spPr>
          <a:xfrm>
            <a:off x="6545818" y="6126718"/>
            <a:ext cx="7160538" cy="15240"/>
          </a:xfrm>
          <a:prstGeom prst="roundRect">
            <a:avLst>
              <a:gd name="adj" fmla="val 679140"/>
            </a:avLst>
          </a:prstGeom>
          <a:solidFill>
            <a:srgbClr val="6D4562"/>
          </a:solidFill>
          <a:ln/>
        </p:spPr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636" y="6172795"/>
            <a:ext cx="6388179" cy="1377077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5489" y="6644759"/>
            <a:ext cx="346472" cy="433149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29155" y="6419136"/>
            <a:ext cx="2738080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Logistical Feasibility</a:t>
            </a:r>
            <a:endParaRPr lang="en-US" sz="2150" dirty="0"/>
          </a:p>
        </p:txBody>
      </p:sp>
      <p:sp>
        <p:nvSpPr>
          <p:cNvPr id="21" name="Text 11"/>
          <p:cNvSpPr/>
          <p:nvPr/>
        </p:nvSpPr>
        <p:spPr>
          <a:xfrm>
            <a:off x="7529155" y="6909197"/>
            <a:ext cx="4279463" cy="394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Makes studying large populations practical</a:t>
            </a:r>
            <a:endParaRPr lang="en-US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250394"/>
            <a:ext cx="10265688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Types of Sampling Methods: Overview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1931432" y="2429947"/>
            <a:ext cx="275558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Probability Sampling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64037" y="2920960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Simple Random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64037" y="3402330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Systematic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864037" y="3883700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Stratified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864037" y="4365069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Cluster</a:t>
            </a:r>
            <a:endParaRPr lang="en-US" sz="190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012894" y="3356015"/>
            <a:ext cx="369332" cy="461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29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1</a:t>
            </a:r>
            <a:endParaRPr lang="en-US" sz="2900" dirty="0"/>
          </a:p>
        </p:txBody>
      </p:sp>
      <p:sp>
        <p:nvSpPr>
          <p:cNvPr id="10" name="Text 7"/>
          <p:cNvSpPr/>
          <p:nvPr/>
        </p:nvSpPr>
        <p:spPr>
          <a:xfrm>
            <a:off x="9943386" y="2429947"/>
            <a:ext cx="3402449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Non-Probability Sampling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9943386" y="2920960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Convenience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9943386" y="3402330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Judgmental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9943386" y="3883700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Quota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9943386" y="4365069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Snowball</a:t>
            </a:r>
            <a:endParaRPr lang="en-US" sz="1900" dirty="0"/>
          </a:p>
        </p:txBody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8248055" y="3356015"/>
            <a:ext cx="369332" cy="461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29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</a:t>
            </a:r>
            <a:endParaRPr lang="en-US" sz="2900" dirty="0"/>
          </a:p>
        </p:txBody>
      </p:sp>
      <p:sp>
        <p:nvSpPr>
          <p:cNvPr id="17" name="Text 13"/>
          <p:cNvSpPr/>
          <p:nvPr/>
        </p:nvSpPr>
        <p:spPr>
          <a:xfrm>
            <a:off x="9943386" y="5130403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Selection Criteria</a:t>
            </a:r>
            <a:endParaRPr lang="en-US" sz="2150" dirty="0"/>
          </a:p>
        </p:txBody>
      </p:sp>
      <p:sp>
        <p:nvSpPr>
          <p:cNvPr id="18" name="Text 14"/>
          <p:cNvSpPr/>
          <p:nvPr/>
        </p:nvSpPr>
        <p:spPr>
          <a:xfrm>
            <a:off x="9943386" y="5621417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Research objectives</a:t>
            </a:r>
            <a:endParaRPr lang="en-US" sz="1900" dirty="0"/>
          </a:p>
        </p:txBody>
      </p:sp>
      <p:sp>
        <p:nvSpPr>
          <p:cNvPr id="19" name="Text 15"/>
          <p:cNvSpPr/>
          <p:nvPr/>
        </p:nvSpPr>
        <p:spPr>
          <a:xfrm>
            <a:off x="9943386" y="6102787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Population characteristics</a:t>
            </a:r>
            <a:endParaRPr lang="en-US" sz="1900" dirty="0"/>
          </a:p>
        </p:txBody>
      </p:sp>
      <p:sp>
        <p:nvSpPr>
          <p:cNvPr id="20" name="Text 16"/>
          <p:cNvSpPr/>
          <p:nvPr/>
        </p:nvSpPr>
        <p:spPr>
          <a:xfrm>
            <a:off x="9943386" y="6584156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Resource availability</a:t>
            </a:r>
            <a:endParaRPr lang="en-US" sz="1900" dirty="0"/>
          </a:p>
        </p:txBody>
      </p:sp>
      <p:pic>
        <p:nvPicPr>
          <p:cNvPr id="2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sp>
        <p:nvSpPr>
          <p:cNvPr id="22" name="Text 17"/>
          <p:cNvSpPr/>
          <p:nvPr/>
        </p:nvSpPr>
        <p:spPr>
          <a:xfrm>
            <a:off x="8248055" y="5591175"/>
            <a:ext cx="369332" cy="461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29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3</a:t>
            </a:r>
            <a:endParaRPr lang="en-US" sz="2900" dirty="0"/>
          </a:p>
        </p:txBody>
      </p:sp>
      <p:sp>
        <p:nvSpPr>
          <p:cNvPr id="23" name="Text 18"/>
          <p:cNvSpPr/>
          <p:nvPr/>
        </p:nvSpPr>
        <p:spPr>
          <a:xfrm>
            <a:off x="1943814" y="5130403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Validity Impacts</a:t>
            </a:r>
            <a:endParaRPr lang="en-US" sz="2150" dirty="0"/>
          </a:p>
        </p:txBody>
      </p:sp>
      <p:sp>
        <p:nvSpPr>
          <p:cNvPr id="24" name="Text 19"/>
          <p:cNvSpPr/>
          <p:nvPr/>
        </p:nvSpPr>
        <p:spPr>
          <a:xfrm>
            <a:off x="864037" y="5621417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Statistical power</a:t>
            </a:r>
            <a:endParaRPr lang="en-US" sz="1900" dirty="0"/>
          </a:p>
        </p:txBody>
      </p:sp>
      <p:sp>
        <p:nvSpPr>
          <p:cNvPr id="25" name="Text 20"/>
          <p:cNvSpPr/>
          <p:nvPr/>
        </p:nvSpPr>
        <p:spPr>
          <a:xfrm>
            <a:off x="864037" y="6102787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Representativeness</a:t>
            </a:r>
            <a:endParaRPr lang="en-US" sz="1900" dirty="0"/>
          </a:p>
        </p:txBody>
      </p:sp>
      <p:sp>
        <p:nvSpPr>
          <p:cNvPr id="26" name="Text 21"/>
          <p:cNvSpPr/>
          <p:nvPr/>
        </p:nvSpPr>
        <p:spPr>
          <a:xfrm>
            <a:off x="864037" y="6584156"/>
            <a:ext cx="3822978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Generalisability</a:t>
            </a:r>
            <a:endParaRPr lang="en-US" sz="1900" dirty="0"/>
          </a:p>
        </p:txBody>
      </p:sp>
      <p:pic>
        <p:nvPicPr>
          <p:cNvPr id="2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299" y="2446615"/>
            <a:ext cx="4515803" cy="4515803"/>
          </a:xfrm>
          <a:prstGeom prst="rect">
            <a:avLst/>
          </a:prstGeom>
        </p:spPr>
      </p:pic>
      <p:sp>
        <p:nvSpPr>
          <p:cNvPr id="28" name="Text 22"/>
          <p:cNvSpPr/>
          <p:nvPr/>
        </p:nvSpPr>
        <p:spPr>
          <a:xfrm>
            <a:off x="6012894" y="5591175"/>
            <a:ext cx="369332" cy="461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29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4</a:t>
            </a:r>
            <a:endParaRPr lang="en-US" sz="2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952030"/>
            <a:ext cx="6768584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Simple Random Sampling</a:t>
            </a:r>
            <a:endParaRPr lang="en-US" sz="43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437" y="3008114"/>
            <a:ext cx="556260" cy="5562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50437" y="3811191"/>
            <a:ext cx="22250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Equal Probability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6350437" y="4645104"/>
            <a:ext cx="2225040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Every individual in the population has exactly the same chance of selection.</a:t>
            </a:r>
            <a:endParaRPr lang="en-US" sz="19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761" y="3008114"/>
            <a:ext cx="556260" cy="5562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45761" y="3811191"/>
            <a:ext cx="2225159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Implementation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8945761" y="4302204"/>
            <a:ext cx="2225159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Uses random number generators, lottery systems, or random number tables.</a:t>
            </a:r>
            <a:endParaRPr lang="en-US" sz="19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1204" y="3008114"/>
            <a:ext cx="556260" cy="5562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1204" y="3811191"/>
            <a:ext cx="222504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Advantage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11541204" y="4302204"/>
            <a:ext cx="2225040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Eliminates selection bias and creates statistically representative samples.</a:t>
            </a:r>
            <a:endParaRPr lang="en-US" sz="1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3914" y="1037630"/>
            <a:ext cx="5295067" cy="661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Systematic Sampling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833914" y="2056686"/>
            <a:ext cx="178594" cy="854988"/>
          </a:xfrm>
          <a:prstGeom prst="roundRect">
            <a:avLst>
              <a:gd name="adj" fmla="val 56037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69814" y="2056686"/>
            <a:ext cx="2994065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Create Sampling Frame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1369814" y="2530554"/>
            <a:ext cx="6940272" cy="381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Establish a complete list of all population members in a specific order.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1191220" y="3149918"/>
            <a:ext cx="178594" cy="1236107"/>
          </a:xfrm>
          <a:prstGeom prst="roundRect">
            <a:avLst>
              <a:gd name="adj" fmla="val 56037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727121" y="3149918"/>
            <a:ext cx="3941564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Calculate Sampling Interval (k)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1727121" y="3623786"/>
            <a:ext cx="6582966" cy="762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Divide population size by desired sample size to get selection interval.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1548646" y="4624268"/>
            <a:ext cx="178594" cy="854988"/>
          </a:xfrm>
          <a:prstGeom prst="roundRect">
            <a:avLst>
              <a:gd name="adj" fmla="val 56037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084546" y="4624268"/>
            <a:ext cx="3776782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Select Random Starting Point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2084546" y="5098137"/>
            <a:ext cx="6225540" cy="381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Choose a random number between 1 and k as the first selection.</a:t>
            </a:r>
            <a:endParaRPr lang="en-US" sz="1850" dirty="0"/>
          </a:p>
        </p:txBody>
      </p:sp>
      <p:sp>
        <p:nvSpPr>
          <p:cNvPr id="13" name="Shape 10"/>
          <p:cNvSpPr/>
          <p:nvPr/>
        </p:nvSpPr>
        <p:spPr>
          <a:xfrm>
            <a:off x="1906072" y="5717500"/>
            <a:ext cx="178594" cy="1236107"/>
          </a:xfrm>
          <a:prstGeom prst="roundRect">
            <a:avLst>
              <a:gd name="adj" fmla="val 56037"/>
            </a:avLst>
          </a:prstGeom>
          <a:solidFill>
            <a:srgbClr val="542C49"/>
          </a:solidFill>
          <a:ln w="7620">
            <a:solidFill>
              <a:srgbClr val="6D456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2441972" y="5717500"/>
            <a:ext cx="3218259" cy="330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Select Every kth Element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2441972" y="6191369"/>
            <a:ext cx="5868114" cy="762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After the first selection, choose every kth element until sample is complete.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798195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Stratified Sampling</a:t>
            </a:r>
            <a:endParaRPr lang="en-US" sz="4300" dirty="0"/>
          </a:p>
        </p:txBody>
      </p:sp>
      <p:sp>
        <p:nvSpPr>
          <p:cNvPr id="3" name="Shape 1"/>
          <p:cNvSpPr/>
          <p:nvPr/>
        </p:nvSpPr>
        <p:spPr>
          <a:xfrm>
            <a:off x="864037" y="1977747"/>
            <a:ext cx="2150269" cy="1379696"/>
          </a:xfrm>
          <a:prstGeom prst="roundRect">
            <a:avLst>
              <a:gd name="adj" fmla="val 7516"/>
            </a:avLst>
          </a:prstGeom>
          <a:solidFill>
            <a:srgbClr val="542C49"/>
          </a:solidFill>
          <a:ln w="15240">
            <a:solidFill>
              <a:srgbClr val="6D4562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5578" y="2450544"/>
            <a:ext cx="347186" cy="43398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261122" y="222456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Divide Population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3261122" y="2715578"/>
            <a:ext cx="5266849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Split population into distinct, non-overlapping strata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3137654" y="3342203"/>
            <a:ext cx="10505361" cy="15240"/>
          </a:xfrm>
          <a:prstGeom prst="roundRect">
            <a:avLst>
              <a:gd name="adj" fmla="val 680400"/>
            </a:avLst>
          </a:prstGeom>
          <a:solidFill>
            <a:srgbClr val="6D4562"/>
          </a:solidFill>
          <a:ln/>
        </p:spPr>
      </p:sp>
      <p:sp>
        <p:nvSpPr>
          <p:cNvPr id="8" name="Shape 5"/>
          <p:cNvSpPr/>
          <p:nvPr/>
        </p:nvSpPr>
        <p:spPr>
          <a:xfrm>
            <a:off x="864037" y="3480792"/>
            <a:ext cx="4300657" cy="1379696"/>
          </a:xfrm>
          <a:prstGeom prst="roundRect">
            <a:avLst>
              <a:gd name="adj" fmla="val 7516"/>
            </a:avLst>
          </a:prstGeom>
          <a:solidFill>
            <a:srgbClr val="542C49"/>
          </a:solidFill>
          <a:ln w="15240">
            <a:solidFill>
              <a:srgbClr val="6D4562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712" y="3953589"/>
            <a:ext cx="347186" cy="43398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411510" y="3727609"/>
            <a:ext cx="2927866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Determine Proportion</a:t>
            </a:r>
            <a:endParaRPr lang="en-US" sz="2150" dirty="0"/>
          </a:p>
        </p:txBody>
      </p:sp>
      <p:sp>
        <p:nvSpPr>
          <p:cNvPr id="11" name="Text 7"/>
          <p:cNvSpPr/>
          <p:nvPr/>
        </p:nvSpPr>
        <p:spPr>
          <a:xfrm>
            <a:off x="5411510" y="4218623"/>
            <a:ext cx="5934313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Calculate proportional or equal samples from each stratum</a:t>
            </a:r>
            <a:endParaRPr lang="en-US" sz="1900" dirty="0"/>
          </a:p>
        </p:txBody>
      </p:sp>
      <p:sp>
        <p:nvSpPr>
          <p:cNvPr id="12" name="Shape 8"/>
          <p:cNvSpPr/>
          <p:nvPr/>
        </p:nvSpPr>
        <p:spPr>
          <a:xfrm>
            <a:off x="5288042" y="4845248"/>
            <a:ext cx="8354973" cy="15240"/>
          </a:xfrm>
          <a:prstGeom prst="roundRect">
            <a:avLst>
              <a:gd name="adj" fmla="val 680400"/>
            </a:avLst>
          </a:prstGeom>
          <a:solidFill>
            <a:srgbClr val="6D4562"/>
          </a:solidFill>
          <a:ln/>
        </p:spPr>
      </p:sp>
      <p:sp>
        <p:nvSpPr>
          <p:cNvPr id="13" name="Shape 9"/>
          <p:cNvSpPr/>
          <p:nvPr/>
        </p:nvSpPr>
        <p:spPr>
          <a:xfrm>
            <a:off x="864037" y="4983837"/>
            <a:ext cx="6451163" cy="1379696"/>
          </a:xfrm>
          <a:prstGeom prst="roundRect">
            <a:avLst>
              <a:gd name="adj" fmla="val 7516"/>
            </a:avLst>
          </a:prstGeom>
          <a:solidFill>
            <a:srgbClr val="542C49"/>
          </a:solidFill>
          <a:ln w="15240">
            <a:solidFill>
              <a:srgbClr val="6D4562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966" y="5456634"/>
            <a:ext cx="347186" cy="433983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62017" y="523065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Random Selection</a:t>
            </a:r>
            <a:endParaRPr lang="en-US" sz="2150" dirty="0"/>
          </a:p>
        </p:txBody>
      </p:sp>
      <p:sp>
        <p:nvSpPr>
          <p:cNvPr id="16" name="Text 11"/>
          <p:cNvSpPr/>
          <p:nvPr/>
        </p:nvSpPr>
        <p:spPr>
          <a:xfrm>
            <a:off x="7562017" y="5721668"/>
            <a:ext cx="539496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Select samples randomly within each defined stratum</a:t>
            </a:r>
            <a:endParaRPr lang="en-US" sz="1900" dirty="0"/>
          </a:p>
        </p:txBody>
      </p:sp>
      <p:sp>
        <p:nvSpPr>
          <p:cNvPr id="17" name="Text 12"/>
          <p:cNvSpPr/>
          <p:nvPr/>
        </p:nvSpPr>
        <p:spPr>
          <a:xfrm>
            <a:off x="864037" y="6641187"/>
            <a:ext cx="129023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Ensures representation from all important subgroups within a population. Particularly useful when subgroups vary significantly in characteristics.</a:t>
            </a:r>
            <a:endParaRPr lang="en-US" sz="1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2025-04-17T18:56:11Z</dcterms:created>
  <dcterms:modified xsi:type="dcterms:W3CDTF">2025-04-17T18:56:11Z</dcterms:modified>
</cp:coreProperties>
</file>