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93" r:id="rId4"/>
    <p:sldId id="284" r:id="rId5"/>
    <p:sldId id="289" r:id="rId6"/>
    <p:sldId id="287" r:id="rId7"/>
    <p:sldId id="294" r:id="rId8"/>
    <p:sldId id="291" r:id="rId9"/>
    <p:sldId id="292" r:id="rId10"/>
    <p:sldId id="29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C264-38FC-4842-8C2C-86B777D2A848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3143248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DZ" sz="8000" b="1" dirty="0" smtClean="0">
                <a:solidFill>
                  <a:srgbClr val="C00000"/>
                </a:solidFill>
              </a:rPr>
              <a:t>حجم </a:t>
            </a:r>
            <a:r>
              <a:rPr lang="ar-DZ" sz="8000" b="1" dirty="0" err="1" smtClean="0">
                <a:solidFill>
                  <a:srgbClr val="C00000"/>
                </a:solidFill>
              </a:rPr>
              <a:t>و</a:t>
            </a:r>
            <a:r>
              <a:rPr lang="ar-DZ" sz="8000" b="1" dirty="0" smtClean="0">
                <a:solidFill>
                  <a:srgbClr val="C00000"/>
                </a:solidFill>
              </a:rPr>
              <a:t> فضاء 3</a:t>
            </a:r>
            <a:endParaRPr lang="fr-FR" sz="8000" b="1" dirty="0">
              <a:solidFill>
                <a:srgbClr val="C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00034" y="571480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 smtClean="0"/>
              <a:t>جامعة أبو بكر </a:t>
            </a:r>
            <a:r>
              <a:rPr lang="ar-DZ" sz="2400" b="1" dirty="0" err="1" smtClean="0"/>
              <a:t>بلقايد</a:t>
            </a:r>
            <a:r>
              <a:rPr lang="ar-DZ" sz="2400" b="1" dirty="0" smtClean="0"/>
              <a:t> تلمسان</a:t>
            </a:r>
          </a:p>
          <a:p>
            <a:pPr algn="ctr" rtl="1"/>
            <a:r>
              <a:rPr lang="ar-DZ" sz="2400" b="1" dirty="0" smtClean="0"/>
              <a:t>                                      </a:t>
            </a:r>
          </a:p>
          <a:p>
            <a:pPr algn="ctr" rtl="1"/>
            <a:r>
              <a:rPr lang="ar-DZ" sz="2400" b="1" dirty="0" smtClean="0"/>
              <a:t> قسم الفنون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143240" y="5715016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الأستاذة  ل. بن </a:t>
            </a:r>
            <a:r>
              <a:rPr lang="ar-DZ" sz="2400" b="1" dirty="0" err="1" smtClean="0"/>
              <a:t>أباجي</a:t>
            </a:r>
            <a:endParaRPr lang="fr-FR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229600" cy="1143000"/>
          </a:xfrm>
        </p:spPr>
        <p:txBody>
          <a:bodyPr/>
          <a:lstStyle/>
          <a:p>
            <a:r>
              <a:rPr lang="ar-DZ" b="1" dirty="0" smtClean="0"/>
              <a:t>أرسم الأوجه المتبقية</a:t>
            </a:r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كيف يمكننا رسم مخطط هذا الحجم</a:t>
            </a:r>
            <a:endParaRPr lang="fr-FR" dirty="0"/>
          </a:p>
        </p:txBody>
      </p:sp>
      <p:pic>
        <p:nvPicPr>
          <p:cNvPr id="1026" name="Picture 2" descr="D:\دروس\volume\976dfcc940cc1629b31eb3400dc1e9b6--orthographic-drawing-isometric-ar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3933" t="22343" r="3371" b="18607"/>
          <a:stretch>
            <a:fillRect/>
          </a:stretch>
        </p:blipFill>
        <p:spPr bwMode="auto">
          <a:xfrm>
            <a:off x="2500298" y="1714488"/>
            <a:ext cx="4286280" cy="41734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المرحلة الأولى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تحديد الأوجه </a:t>
            </a:r>
          </a:p>
          <a:p>
            <a:pPr algn="r" rtl="1"/>
            <a:r>
              <a:rPr lang="ar-DZ" dirty="0" smtClean="0"/>
              <a:t>كم عددها</a:t>
            </a:r>
          </a:p>
          <a:p>
            <a:pPr algn="r" rtl="1"/>
            <a:r>
              <a:rPr lang="ar-DZ" dirty="0" smtClean="0"/>
              <a:t>ما هو قياسها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2" descr="D:\دروس\volume\976dfcc940cc1629b31eb3400dc1e9b6--orthographic-drawing-isometric-art.jpg"/>
          <p:cNvPicPr>
            <a:picLocks noChangeAspect="1" noChangeArrowheads="1"/>
          </p:cNvPicPr>
          <p:nvPr/>
        </p:nvPicPr>
        <p:blipFill>
          <a:blip r:embed="rId2"/>
          <a:srcRect l="6278" t="9209" r="70179" b="57352"/>
          <a:stretch>
            <a:fillRect/>
          </a:stretch>
        </p:blipFill>
        <p:spPr bwMode="auto">
          <a:xfrm>
            <a:off x="2643174" y="2357430"/>
            <a:ext cx="3357586" cy="3357586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الواجهة الأمامية </a:t>
            </a:r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3143240" y="4572008"/>
            <a:ext cx="2643206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143240" y="4643446"/>
            <a:ext cx="2643206" cy="64294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21"/>
          <p:cNvCxnSpPr/>
          <p:nvPr/>
        </p:nvCxnSpPr>
        <p:spPr>
          <a:xfrm rot="10800000">
            <a:off x="3143240" y="3929066"/>
            <a:ext cx="1285884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2786050" y="4286256"/>
            <a:ext cx="714380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5107785" y="3964785"/>
            <a:ext cx="1357322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4429124" y="3286124"/>
            <a:ext cx="1357322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5400000">
            <a:off x="4108447" y="3607595"/>
            <a:ext cx="642148" cy="79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429124" y="2643182"/>
            <a:ext cx="1357322" cy="57150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Picture 2" descr="D:\دروس\volume\976dfcc940cc1629b31eb3400dc1e9b6--orthographic-drawing-isometric-art.jpg"/>
          <p:cNvPicPr>
            <a:picLocks noChangeAspect="1" noChangeArrowheads="1"/>
          </p:cNvPicPr>
          <p:nvPr/>
        </p:nvPicPr>
        <p:blipFill>
          <a:blip r:embed="rId2"/>
          <a:srcRect l="53933" t="22343" r="3371" b="18607"/>
          <a:stretch>
            <a:fillRect/>
          </a:stretch>
        </p:blipFill>
        <p:spPr bwMode="auto">
          <a:xfrm>
            <a:off x="642910" y="357166"/>
            <a:ext cx="2378692" cy="2316095"/>
          </a:xfrm>
          <a:prstGeom prst="rect">
            <a:avLst/>
          </a:prstGeom>
          <a:noFill/>
        </p:spPr>
      </p:pic>
      <p:sp>
        <p:nvSpPr>
          <p:cNvPr id="39" name="ZoneTexte 38"/>
          <p:cNvSpPr txBox="1"/>
          <p:nvPr/>
        </p:nvSpPr>
        <p:spPr>
          <a:xfrm>
            <a:off x="6572264" y="4572008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الأولى</a:t>
            </a:r>
            <a:endParaRPr lang="fr-FR" sz="28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6572264" y="2285992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الثالثة</a:t>
            </a:r>
            <a:endParaRPr lang="fr-FR" sz="28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1214414" y="3429000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الثانية</a:t>
            </a:r>
            <a:endParaRPr lang="fr-FR" sz="2800" b="1" dirty="0"/>
          </a:p>
        </p:txBody>
      </p:sp>
      <p:cxnSp>
        <p:nvCxnSpPr>
          <p:cNvPr id="43" name="Connecteur droit avec flèche 42"/>
          <p:cNvCxnSpPr/>
          <p:nvPr/>
        </p:nvCxnSpPr>
        <p:spPr>
          <a:xfrm rot="10800000">
            <a:off x="2143108" y="785794"/>
            <a:ext cx="4500594" cy="18573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rot="16200000" flipV="1">
            <a:off x="1071538" y="2571744"/>
            <a:ext cx="1428760" cy="1428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rot="10800000">
            <a:off x="2500298" y="2071678"/>
            <a:ext cx="4000528" cy="27860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rot="10800000" flipV="1">
            <a:off x="5357818" y="2571744"/>
            <a:ext cx="1285884" cy="35719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rot="10800000" flipV="1">
            <a:off x="5286380" y="4857760"/>
            <a:ext cx="1285884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1857356" y="3286124"/>
            <a:ext cx="1643074" cy="92869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lus 55"/>
          <p:cNvSpPr/>
          <p:nvPr/>
        </p:nvSpPr>
        <p:spPr>
          <a:xfrm>
            <a:off x="2071670" y="1428736"/>
            <a:ext cx="214314" cy="285752"/>
          </a:xfrm>
          <a:prstGeom prst="mathPlus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Plus 56"/>
          <p:cNvSpPr/>
          <p:nvPr/>
        </p:nvSpPr>
        <p:spPr>
          <a:xfrm>
            <a:off x="1928794" y="857232"/>
            <a:ext cx="214314" cy="285752"/>
          </a:xfrm>
          <a:prstGeom prst="mathPlus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Plus 57"/>
          <p:cNvSpPr/>
          <p:nvPr/>
        </p:nvSpPr>
        <p:spPr>
          <a:xfrm>
            <a:off x="2214546" y="2071678"/>
            <a:ext cx="214314" cy="285752"/>
          </a:xfrm>
          <a:prstGeom prst="mathPlus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3357554" y="1928803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000" b="1" dirty="0" smtClean="0"/>
              <a:t>محور النظر  </a:t>
            </a:r>
            <a:endParaRPr lang="fr-FR" sz="2000" b="1" dirty="0" smtClean="0"/>
          </a:p>
        </p:txBody>
      </p:sp>
      <p:sp>
        <p:nvSpPr>
          <p:cNvPr id="62" name="Flèche droite 61"/>
          <p:cNvSpPr/>
          <p:nvPr/>
        </p:nvSpPr>
        <p:spPr>
          <a:xfrm rot="11055992">
            <a:off x="3081838" y="2015788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الواجهة الأمامية </a:t>
            </a:r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3143240" y="4572008"/>
            <a:ext cx="2643206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143240" y="4643446"/>
            <a:ext cx="2643206" cy="64294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21"/>
          <p:cNvCxnSpPr/>
          <p:nvPr/>
        </p:nvCxnSpPr>
        <p:spPr>
          <a:xfrm rot="10800000">
            <a:off x="3143240" y="3929066"/>
            <a:ext cx="1285884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2786050" y="4286256"/>
            <a:ext cx="714380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5107785" y="3964785"/>
            <a:ext cx="1357322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4429124" y="3286124"/>
            <a:ext cx="1357322" cy="1588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5400000">
            <a:off x="4108447" y="3607595"/>
            <a:ext cx="642148" cy="79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429124" y="2643182"/>
            <a:ext cx="1357322" cy="57150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Picture 2" descr="D:\دروس\volume\976dfcc940cc1629b31eb3400dc1e9b6--orthographic-drawing-isometric-art.jpg"/>
          <p:cNvPicPr>
            <a:picLocks noChangeAspect="1" noChangeArrowheads="1"/>
          </p:cNvPicPr>
          <p:nvPr/>
        </p:nvPicPr>
        <p:blipFill>
          <a:blip r:embed="rId2"/>
          <a:srcRect l="53933" t="22343" r="3371" b="18607"/>
          <a:stretch>
            <a:fillRect/>
          </a:stretch>
        </p:blipFill>
        <p:spPr bwMode="auto">
          <a:xfrm>
            <a:off x="642910" y="357166"/>
            <a:ext cx="2378692" cy="2316095"/>
          </a:xfrm>
          <a:prstGeom prst="rect">
            <a:avLst/>
          </a:prstGeom>
          <a:noFill/>
        </p:spPr>
      </p:pic>
      <p:sp>
        <p:nvSpPr>
          <p:cNvPr id="39" name="ZoneTexte 38"/>
          <p:cNvSpPr txBox="1"/>
          <p:nvPr/>
        </p:nvSpPr>
        <p:spPr>
          <a:xfrm>
            <a:off x="6572264" y="4572008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الأولى</a:t>
            </a:r>
            <a:endParaRPr lang="fr-FR" sz="28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6572264" y="2285992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الثالثة</a:t>
            </a:r>
            <a:endParaRPr lang="fr-FR" sz="28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1214414" y="3429000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الثانية</a:t>
            </a:r>
            <a:endParaRPr lang="fr-FR" sz="2800" b="1" dirty="0"/>
          </a:p>
        </p:txBody>
      </p:sp>
      <p:cxnSp>
        <p:nvCxnSpPr>
          <p:cNvPr id="43" name="Connecteur droit avec flèche 42"/>
          <p:cNvCxnSpPr/>
          <p:nvPr/>
        </p:nvCxnSpPr>
        <p:spPr>
          <a:xfrm rot="10800000">
            <a:off x="2143108" y="785794"/>
            <a:ext cx="4500594" cy="18573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rot="16200000" flipV="1">
            <a:off x="1071538" y="2571744"/>
            <a:ext cx="1428760" cy="1428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rot="10800000">
            <a:off x="2500298" y="2071678"/>
            <a:ext cx="4000528" cy="27860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rot="10800000" flipV="1">
            <a:off x="5357818" y="2571744"/>
            <a:ext cx="1285884" cy="35719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rot="10800000" flipV="1">
            <a:off x="5286380" y="4857760"/>
            <a:ext cx="1285884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1857356" y="3286124"/>
            <a:ext cx="1643074" cy="92869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lus 55"/>
          <p:cNvSpPr/>
          <p:nvPr/>
        </p:nvSpPr>
        <p:spPr>
          <a:xfrm>
            <a:off x="2071670" y="1428736"/>
            <a:ext cx="214314" cy="285752"/>
          </a:xfrm>
          <a:prstGeom prst="mathPlus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Plus 56"/>
          <p:cNvSpPr/>
          <p:nvPr/>
        </p:nvSpPr>
        <p:spPr>
          <a:xfrm>
            <a:off x="1928794" y="857232"/>
            <a:ext cx="214314" cy="285752"/>
          </a:xfrm>
          <a:prstGeom prst="mathPlus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Plus 57"/>
          <p:cNvSpPr/>
          <p:nvPr/>
        </p:nvSpPr>
        <p:spPr>
          <a:xfrm>
            <a:off x="2214546" y="2071678"/>
            <a:ext cx="214314" cy="285752"/>
          </a:xfrm>
          <a:prstGeom prst="mathPlus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3143240" y="2643182"/>
            <a:ext cx="1214446" cy="121444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4214810" y="4786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b="1" dirty="0" smtClean="0"/>
              <a:t>1</a:t>
            </a:r>
            <a:endParaRPr lang="fr-FR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4857752" y="2786058"/>
            <a:ext cx="428628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b="1" dirty="0" smtClean="0"/>
              <a:t>3</a:t>
            </a:r>
            <a:endParaRPr lang="fr-FR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4500562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b="1" dirty="0" smtClean="0"/>
              <a:t>2</a:t>
            </a:r>
            <a:endParaRPr lang="fr-F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الواجهة الجانبية </a:t>
            </a:r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3000364" y="5357826"/>
            <a:ext cx="285752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2" name="Connecteur droit 21"/>
          <p:cNvCxnSpPr/>
          <p:nvPr/>
        </p:nvCxnSpPr>
        <p:spPr>
          <a:xfrm rot="10800000">
            <a:off x="3643306" y="4000504"/>
            <a:ext cx="142876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4715670" y="4356900"/>
            <a:ext cx="71438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5072066" y="4714884"/>
            <a:ext cx="71438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0" name="Connecteur droit 29"/>
          <p:cNvCxnSpPr/>
          <p:nvPr/>
        </p:nvCxnSpPr>
        <p:spPr>
          <a:xfrm rot="5400000">
            <a:off x="2965042" y="3321446"/>
            <a:ext cx="1356528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pic>
        <p:nvPicPr>
          <p:cNvPr id="36" name="Picture 2" descr="D:\دروس\volume\976dfcc940cc1629b31eb3400dc1e9b6--orthographic-drawing-isometric-art.jpg"/>
          <p:cNvPicPr>
            <a:picLocks noChangeAspect="1" noChangeArrowheads="1"/>
          </p:cNvPicPr>
          <p:nvPr/>
        </p:nvPicPr>
        <p:blipFill>
          <a:blip r:embed="rId2"/>
          <a:srcRect l="53933" t="22343" r="3371" b="18607"/>
          <a:stretch>
            <a:fillRect/>
          </a:stretch>
        </p:blipFill>
        <p:spPr bwMode="auto">
          <a:xfrm>
            <a:off x="642910" y="357167"/>
            <a:ext cx="2214578" cy="2156300"/>
          </a:xfrm>
          <a:prstGeom prst="rect">
            <a:avLst/>
          </a:prstGeom>
          <a:noFill/>
        </p:spPr>
      </p:pic>
      <p:sp>
        <p:nvSpPr>
          <p:cNvPr id="39" name="ZoneTexte 38"/>
          <p:cNvSpPr txBox="1"/>
          <p:nvPr/>
        </p:nvSpPr>
        <p:spPr>
          <a:xfrm>
            <a:off x="1000100" y="3857628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الأولى</a:t>
            </a:r>
            <a:endParaRPr lang="fr-FR" sz="28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6429388" y="2000240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الثانية</a:t>
            </a:r>
            <a:endParaRPr lang="fr-FR" sz="2800" b="1" dirty="0"/>
          </a:p>
        </p:txBody>
      </p:sp>
      <p:cxnSp>
        <p:nvCxnSpPr>
          <p:cNvPr id="46" name="Connecteur droit avec flèche 45"/>
          <p:cNvCxnSpPr/>
          <p:nvPr/>
        </p:nvCxnSpPr>
        <p:spPr>
          <a:xfrm rot="10800000">
            <a:off x="1643042" y="1285860"/>
            <a:ext cx="4572032" cy="1143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9" idx="0"/>
          </p:cNvCxnSpPr>
          <p:nvPr/>
        </p:nvCxnSpPr>
        <p:spPr>
          <a:xfrm rot="16200000" flipV="1">
            <a:off x="535753" y="2893215"/>
            <a:ext cx="1785950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1857356" y="4357694"/>
            <a:ext cx="1714512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rot="10800000" flipV="1">
            <a:off x="4429124" y="2428868"/>
            <a:ext cx="1785950" cy="107157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lus 55"/>
          <p:cNvSpPr/>
          <p:nvPr/>
        </p:nvSpPr>
        <p:spPr>
          <a:xfrm>
            <a:off x="1428728" y="1000108"/>
            <a:ext cx="214314" cy="285752"/>
          </a:xfrm>
          <a:prstGeom prst="mathPlus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1" name="Connecteur droit 50"/>
          <p:cNvCxnSpPr/>
          <p:nvPr/>
        </p:nvCxnSpPr>
        <p:spPr>
          <a:xfrm rot="5400000">
            <a:off x="1571604" y="4000504"/>
            <a:ext cx="285752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5" name="Connecteur droit 54"/>
          <p:cNvCxnSpPr/>
          <p:nvPr/>
        </p:nvCxnSpPr>
        <p:spPr>
          <a:xfrm rot="10800000">
            <a:off x="3000364" y="2643182"/>
            <a:ext cx="642942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0" name="Connecteur droit 59"/>
          <p:cNvCxnSpPr/>
          <p:nvPr/>
        </p:nvCxnSpPr>
        <p:spPr>
          <a:xfrm rot="5400000" flipH="1" flipV="1">
            <a:off x="5464975" y="5036355"/>
            <a:ext cx="642942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714744" y="2571744"/>
            <a:ext cx="64294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rot="5400000">
            <a:off x="4000496" y="292893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4357686" y="328612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rot="5400000">
            <a:off x="4714876" y="364331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rot="5400000">
            <a:off x="3000364" y="3286124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>
            <a:off x="3714744" y="3929066"/>
            <a:ext cx="135732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Plus 72"/>
          <p:cNvSpPr/>
          <p:nvPr/>
        </p:nvSpPr>
        <p:spPr>
          <a:xfrm>
            <a:off x="1000100" y="1785926"/>
            <a:ext cx="214314" cy="285752"/>
          </a:xfrm>
          <a:prstGeom prst="mathPlus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0" y="2928934"/>
            <a:ext cx="1643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محور النظر  </a:t>
            </a:r>
            <a:endParaRPr lang="fr-FR" sz="2800" b="1" dirty="0" smtClean="0"/>
          </a:p>
        </p:txBody>
      </p:sp>
      <p:sp>
        <p:nvSpPr>
          <p:cNvPr id="86" name="Flèche droite 85"/>
          <p:cNvSpPr/>
          <p:nvPr/>
        </p:nvSpPr>
        <p:spPr>
          <a:xfrm rot="20041433">
            <a:off x="285720" y="2428868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الواجهة الجانبية </a:t>
            </a:r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3000364" y="5357826"/>
            <a:ext cx="285752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2" name="Connecteur droit 21"/>
          <p:cNvCxnSpPr/>
          <p:nvPr/>
        </p:nvCxnSpPr>
        <p:spPr>
          <a:xfrm rot="10800000">
            <a:off x="3643306" y="4000504"/>
            <a:ext cx="142876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4715670" y="4356900"/>
            <a:ext cx="71438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5072066" y="4714884"/>
            <a:ext cx="71438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0" name="Connecteur droit 29"/>
          <p:cNvCxnSpPr/>
          <p:nvPr/>
        </p:nvCxnSpPr>
        <p:spPr>
          <a:xfrm rot="5400000">
            <a:off x="2965042" y="3321446"/>
            <a:ext cx="1356528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pic>
        <p:nvPicPr>
          <p:cNvPr id="36" name="Picture 2" descr="D:\دروس\volume\976dfcc940cc1629b31eb3400dc1e9b6--orthographic-drawing-isometric-art.jpg"/>
          <p:cNvPicPr>
            <a:picLocks noChangeAspect="1" noChangeArrowheads="1"/>
          </p:cNvPicPr>
          <p:nvPr/>
        </p:nvPicPr>
        <p:blipFill>
          <a:blip r:embed="rId2"/>
          <a:srcRect l="53933" t="22343" r="3371" b="18607"/>
          <a:stretch>
            <a:fillRect/>
          </a:stretch>
        </p:blipFill>
        <p:spPr bwMode="auto">
          <a:xfrm>
            <a:off x="642910" y="357167"/>
            <a:ext cx="2214578" cy="2156300"/>
          </a:xfrm>
          <a:prstGeom prst="rect">
            <a:avLst/>
          </a:prstGeom>
          <a:noFill/>
        </p:spPr>
      </p:pic>
      <p:sp>
        <p:nvSpPr>
          <p:cNvPr id="39" name="ZoneTexte 38"/>
          <p:cNvSpPr txBox="1"/>
          <p:nvPr/>
        </p:nvSpPr>
        <p:spPr>
          <a:xfrm>
            <a:off x="1000100" y="3857628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الأولى</a:t>
            </a:r>
            <a:endParaRPr lang="fr-FR" sz="28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6429388" y="2000240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الثانية</a:t>
            </a:r>
            <a:endParaRPr lang="fr-FR" sz="2800" b="1" dirty="0"/>
          </a:p>
        </p:txBody>
      </p:sp>
      <p:cxnSp>
        <p:nvCxnSpPr>
          <p:cNvPr id="46" name="Connecteur droit avec flèche 45"/>
          <p:cNvCxnSpPr/>
          <p:nvPr/>
        </p:nvCxnSpPr>
        <p:spPr>
          <a:xfrm rot="10800000">
            <a:off x="1643042" y="1285860"/>
            <a:ext cx="4572032" cy="1143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9" idx="0"/>
          </p:cNvCxnSpPr>
          <p:nvPr/>
        </p:nvCxnSpPr>
        <p:spPr>
          <a:xfrm rot="16200000" flipV="1">
            <a:off x="535753" y="2893215"/>
            <a:ext cx="1785950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1857356" y="4357694"/>
            <a:ext cx="1714512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rot="10800000" flipV="1">
            <a:off x="4429124" y="2428868"/>
            <a:ext cx="1785950" cy="107157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lus 55"/>
          <p:cNvSpPr/>
          <p:nvPr/>
        </p:nvSpPr>
        <p:spPr>
          <a:xfrm>
            <a:off x="1428728" y="1000108"/>
            <a:ext cx="214314" cy="285752"/>
          </a:xfrm>
          <a:prstGeom prst="mathPlus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1" name="Connecteur droit 50"/>
          <p:cNvCxnSpPr/>
          <p:nvPr/>
        </p:nvCxnSpPr>
        <p:spPr>
          <a:xfrm rot="5400000">
            <a:off x="1571604" y="4000504"/>
            <a:ext cx="2857520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5" name="Connecteur droit 54"/>
          <p:cNvCxnSpPr/>
          <p:nvPr/>
        </p:nvCxnSpPr>
        <p:spPr>
          <a:xfrm rot="10800000">
            <a:off x="3000364" y="2643182"/>
            <a:ext cx="642942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0" name="Connecteur droit 59"/>
          <p:cNvCxnSpPr/>
          <p:nvPr/>
        </p:nvCxnSpPr>
        <p:spPr>
          <a:xfrm rot="5400000" flipH="1" flipV="1">
            <a:off x="5464975" y="5036355"/>
            <a:ext cx="642942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714744" y="2571744"/>
            <a:ext cx="64294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rot="5400000">
            <a:off x="4000496" y="292893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4357686" y="328612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rot="5400000">
            <a:off x="4714876" y="364331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rot="5400000">
            <a:off x="3000364" y="3286124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>
            <a:off x="3714744" y="3929066"/>
            <a:ext cx="135732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Plus 72"/>
          <p:cNvSpPr/>
          <p:nvPr/>
        </p:nvSpPr>
        <p:spPr>
          <a:xfrm>
            <a:off x="1000100" y="1785926"/>
            <a:ext cx="214314" cy="285752"/>
          </a:xfrm>
          <a:prstGeom prst="mathPlus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0" y="2928934"/>
            <a:ext cx="1643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محور النظر  </a:t>
            </a:r>
            <a:endParaRPr lang="fr-FR" sz="2800" b="1" dirty="0" smtClean="0"/>
          </a:p>
        </p:txBody>
      </p:sp>
      <p:sp>
        <p:nvSpPr>
          <p:cNvPr id="86" name="Flèche droite 85"/>
          <p:cNvSpPr/>
          <p:nvPr/>
        </p:nvSpPr>
        <p:spPr>
          <a:xfrm rot="20041433">
            <a:off x="285720" y="2428868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D:\دروس\volume\976dfcc940cc1629b31eb3400dc1e9b6--orthographic-drawing-isometric-ar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7959" t="42649" r="68498" b="23911"/>
          <a:stretch>
            <a:fillRect/>
          </a:stretch>
        </p:blipFill>
        <p:spPr bwMode="auto">
          <a:xfrm>
            <a:off x="3000364" y="2428868"/>
            <a:ext cx="3143272" cy="3143272"/>
          </a:xfrm>
          <a:prstGeom prst="rect">
            <a:avLst/>
          </a:prstGeom>
          <a:noFill/>
          <a:ln w="28575">
            <a:noFill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السطح</a:t>
            </a:r>
            <a:endParaRPr lang="fr-FR" dirty="0"/>
          </a:p>
        </p:txBody>
      </p:sp>
      <p:pic>
        <p:nvPicPr>
          <p:cNvPr id="36" name="Picture 2" descr="D:\دروس\volume\976dfcc940cc1629b31eb3400dc1e9b6--orthographic-drawing-isometric-art.jpg"/>
          <p:cNvPicPr>
            <a:picLocks noChangeAspect="1" noChangeArrowheads="1"/>
          </p:cNvPicPr>
          <p:nvPr/>
        </p:nvPicPr>
        <p:blipFill>
          <a:blip r:embed="rId2"/>
          <a:srcRect l="53933" t="22343" r="3371" b="18607"/>
          <a:stretch>
            <a:fillRect/>
          </a:stretch>
        </p:blipFill>
        <p:spPr bwMode="auto">
          <a:xfrm>
            <a:off x="428596" y="4214818"/>
            <a:ext cx="2378692" cy="2316095"/>
          </a:xfrm>
          <a:prstGeom prst="rect">
            <a:avLst/>
          </a:prstGeom>
          <a:noFill/>
        </p:spPr>
      </p:pic>
      <p:sp>
        <p:nvSpPr>
          <p:cNvPr id="39" name="ZoneTexte 38"/>
          <p:cNvSpPr txBox="1"/>
          <p:nvPr/>
        </p:nvSpPr>
        <p:spPr>
          <a:xfrm>
            <a:off x="6715140" y="2214554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الأولى</a:t>
            </a:r>
            <a:endParaRPr lang="fr-FR" sz="28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7215206" y="4643446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الثالثة</a:t>
            </a:r>
            <a:endParaRPr lang="fr-FR" sz="28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1500166" y="2857496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الثانية</a:t>
            </a:r>
            <a:endParaRPr lang="fr-FR" sz="2800" b="1" dirty="0"/>
          </a:p>
        </p:txBody>
      </p:sp>
      <p:cxnSp>
        <p:nvCxnSpPr>
          <p:cNvPr id="43" name="Connecteur droit avec flèche 42"/>
          <p:cNvCxnSpPr/>
          <p:nvPr/>
        </p:nvCxnSpPr>
        <p:spPr>
          <a:xfrm rot="10800000" flipV="1">
            <a:off x="1571604" y="2643182"/>
            <a:ext cx="4929222" cy="1857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1" idx="3"/>
          </p:cNvCxnSpPr>
          <p:nvPr/>
        </p:nvCxnSpPr>
        <p:spPr>
          <a:xfrm flipH="1">
            <a:off x="2000232" y="3334550"/>
            <a:ext cx="500066" cy="15946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rot="10800000" flipV="1">
            <a:off x="2143108" y="4857760"/>
            <a:ext cx="4357718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rot="10800000" flipV="1">
            <a:off x="5357818" y="2571744"/>
            <a:ext cx="1285884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rot="10800000">
            <a:off x="5286380" y="4857760"/>
            <a:ext cx="12858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41" idx="3"/>
          </p:cNvCxnSpPr>
          <p:nvPr/>
        </p:nvCxnSpPr>
        <p:spPr>
          <a:xfrm>
            <a:off x="2500298" y="3334550"/>
            <a:ext cx="2857520" cy="8088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lus 55"/>
          <p:cNvSpPr/>
          <p:nvPr/>
        </p:nvSpPr>
        <p:spPr>
          <a:xfrm>
            <a:off x="1714480" y="4929198"/>
            <a:ext cx="214314" cy="285752"/>
          </a:xfrm>
          <a:prstGeom prst="mathPlus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Plus 56"/>
          <p:cNvSpPr/>
          <p:nvPr/>
        </p:nvSpPr>
        <p:spPr>
          <a:xfrm>
            <a:off x="1928794" y="5643578"/>
            <a:ext cx="214314" cy="285752"/>
          </a:xfrm>
          <a:prstGeom prst="mathPlus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Plus 57"/>
          <p:cNvSpPr/>
          <p:nvPr/>
        </p:nvSpPr>
        <p:spPr>
          <a:xfrm>
            <a:off x="1357290" y="4429132"/>
            <a:ext cx="214314" cy="285752"/>
          </a:xfrm>
          <a:prstGeom prst="mathPlus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429124" y="3929066"/>
            <a:ext cx="1285884" cy="6429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214678" y="4643446"/>
            <a:ext cx="2500330" cy="64294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 rot="5400000">
            <a:off x="2821769" y="3036091"/>
            <a:ext cx="642942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143240" y="2714620"/>
            <a:ext cx="2643206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8" name="Connecteur droit 37"/>
          <p:cNvCxnSpPr/>
          <p:nvPr/>
        </p:nvCxnSpPr>
        <p:spPr>
          <a:xfrm rot="5400000">
            <a:off x="5143504" y="3286124"/>
            <a:ext cx="1143008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Connecteur droit 43"/>
          <p:cNvCxnSpPr/>
          <p:nvPr/>
        </p:nvCxnSpPr>
        <p:spPr>
          <a:xfrm rot="10800000">
            <a:off x="4429124" y="3857628"/>
            <a:ext cx="1285884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7" name="Connecteur droit 46"/>
          <p:cNvCxnSpPr/>
          <p:nvPr/>
        </p:nvCxnSpPr>
        <p:spPr>
          <a:xfrm rot="5400000" flipH="1" flipV="1">
            <a:off x="4179091" y="3607595"/>
            <a:ext cx="500066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Connecteur droit 50"/>
          <p:cNvCxnSpPr/>
          <p:nvPr/>
        </p:nvCxnSpPr>
        <p:spPr>
          <a:xfrm rot="10800000">
            <a:off x="3143240" y="3357562"/>
            <a:ext cx="1285884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6" name="Flèche vers le bas 65"/>
          <p:cNvSpPr/>
          <p:nvPr/>
        </p:nvSpPr>
        <p:spPr>
          <a:xfrm>
            <a:off x="857224" y="2214554"/>
            <a:ext cx="571504" cy="1714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428596" y="1428736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محور النظر  </a:t>
            </a:r>
            <a:endParaRPr lang="fr-FR" sz="28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السطح</a:t>
            </a:r>
            <a:endParaRPr lang="fr-FR" dirty="0"/>
          </a:p>
        </p:txBody>
      </p:sp>
      <p:pic>
        <p:nvPicPr>
          <p:cNvPr id="36" name="Picture 2" descr="D:\دروس\volume\976dfcc940cc1629b31eb3400dc1e9b6--orthographic-drawing-isometric-art.jpg"/>
          <p:cNvPicPr>
            <a:picLocks noChangeAspect="1" noChangeArrowheads="1"/>
          </p:cNvPicPr>
          <p:nvPr/>
        </p:nvPicPr>
        <p:blipFill>
          <a:blip r:embed="rId2"/>
          <a:srcRect l="53933" t="22343" r="3371" b="18607"/>
          <a:stretch>
            <a:fillRect/>
          </a:stretch>
        </p:blipFill>
        <p:spPr bwMode="auto">
          <a:xfrm>
            <a:off x="428596" y="4214818"/>
            <a:ext cx="2378692" cy="2316095"/>
          </a:xfrm>
          <a:prstGeom prst="rect">
            <a:avLst/>
          </a:prstGeom>
          <a:noFill/>
        </p:spPr>
      </p:pic>
      <p:sp>
        <p:nvSpPr>
          <p:cNvPr id="39" name="ZoneTexte 38"/>
          <p:cNvSpPr txBox="1"/>
          <p:nvPr/>
        </p:nvSpPr>
        <p:spPr>
          <a:xfrm>
            <a:off x="6715140" y="2214554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الأولى</a:t>
            </a:r>
            <a:endParaRPr lang="fr-FR" sz="28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7215206" y="4643446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الثالثة</a:t>
            </a:r>
            <a:endParaRPr lang="fr-FR" sz="28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1500166" y="2857496"/>
            <a:ext cx="1000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المرتبة الثانية</a:t>
            </a:r>
            <a:endParaRPr lang="fr-FR" sz="2800" b="1" dirty="0"/>
          </a:p>
        </p:txBody>
      </p:sp>
      <p:cxnSp>
        <p:nvCxnSpPr>
          <p:cNvPr id="43" name="Connecteur droit avec flèche 42"/>
          <p:cNvCxnSpPr/>
          <p:nvPr/>
        </p:nvCxnSpPr>
        <p:spPr>
          <a:xfrm rot="10800000" flipV="1">
            <a:off x="1571604" y="2643182"/>
            <a:ext cx="4929222" cy="1857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1" idx="3"/>
          </p:cNvCxnSpPr>
          <p:nvPr/>
        </p:nvCxnSpPr>
        <p:spPr>
          <a:xfrm flipH="1">
            <a:off x="2000232" y="3334550"/>
            <a:ext cx="500066" cy="15946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rot="10800000" flipV="1">
            <a:off x="2143108" y="4857760"/>
            <a:ext cx="4357718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rot="10800000" flipV="1">
            <a:off x="5357818" y="2571744"/>
            <a:ext cx="1285884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rot="10800000">
            <a:off x="5286380" y="4857760"/>
            <a:ext cx="12858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41" idx="3"/>
          </p:cNvCxnSpPr>
          <p:nvPr/>
        </p:nvCxnSpPr>
        <p:spPr>
          <a:xfrm>
            <a:off x="2500298" y="3334550"/>
            <a:ext cx="2857520" cy="8088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lus 55"/>
          <p:cNvSpPr/>
          <p:nvPr/>
        </p:nvSpPr>
        <p:spPr>
          <a:xfrm>
            <a:off x="1714480" y="4929198"/>
            <a:ext cx="214314" cy="285752"/>
          </a:xfrm>
          <a:prstGeom prst="mathPlus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Plus 56"/>
          <p:cNvSpPr/>
          <p:nvPr/>
        </p:nvSpPr>
        <p:spPr>
          <a:xfrm>
            <a:off x="1928794" y="5643578"/>
            <a:ext cx="214314" cy="285752"/>
          </a:xfrm>
          <a:prstGeom prst="mathPlus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Plus 57"/>
          <p:cNvSpPr/>
          <p:nvPr/>
        </p:nvSpPr>
        <p:spPr>
          <a:xfrm>
            <a:off x="1357290" y="4429132"/>
            <a:ext cx="214314" cy="285752"/>
          </a:xfrm>
          <a:prstGeom prst="mathPlus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429124" y="3929066"/>
            <a:ext cx="1285884" cy="6429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214678" y="4643446"/>
            <a:ext cx="2500330" cy="64294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 rot="5400000">
            <a:off x="2821769" y="3036091"/>
            <a:ext cx="642942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143240" y="2714620"/>
            <a:ext cx="2643206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8" name="Connecteur droit 37"/>
          <p:cNvCxnSpPr/>
          <p:nvPr/>
        </p:nvCxnSpPr>
        <p:spPr>
          <a:xfrm rot="5400000">
            <a:off x="5143504" y="3286124"/>
            <a:ext cx="1143008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Connecteur droit 43"/>
          <p:cNvCxnSpPr/>
          <p:nvPr/>
        </p:nvCxnSpPr>
        <p:spPr>
          <a:xfrm rot="10800000">
            <a:off x="4429124" y="3857628"/>
            <a:ext cx="1285884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7" name="Connecteur droit 46"/>
          <p:cNvCxnSpPr/>
          <p:nvPr/>
        </p:nvCxnSpPr>
        <p:spPr>
          <a:xfrm rot="5400000" flipH="1" flipV="1">
            <a:off x="4179091" y="3607595"/>
            <a:ext cx="500066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Connecteur droit 50"/>
          <p:cNvCxnSpPr/>
          <p:nvPr/>
        </p:nvCxnSpPr>
        <p:spPr>
          <a:xfrm rot="10800000">
            <a:off x="3143240" y="3357562"/>
            <a:ext cx="1285884" cy="1588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6" name="Flèche vers le bas 65"/>
          <p:cNvSpPr/>
          <p:nvPr/>
        </p:nvSpPr>
        <p:spPr>
          <a:xfrm>
            <a:off x="857224" y="2214554"/>
            <a:ext cx="571504" cy="1714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428596" y="1428736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محور النظر  </a:t>
            </a:r>
            <a:endParaRPr lang="fr-FR" sz="2800" b="1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3214678" y="3429000"/>
            <a:ext cx="1143008" cy="11430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91</Words>
  <Application>Microsoft Office PowerPoint</Application>
  <PresentationFormat>Affichage à l'écran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حجم و فضاء 3</vt:lpstr>
      <vt:lpstr>كيف يمكننا رسم مخطط هذا الحجم</vt:lpstr>
      <vt:lpstr>المرحلة الأولى</vt:lpstr>
      <vt:lpstr>الواجهة الأمامية </vt:lpstr>
      <vt:lpstr>الواجهة الأمامية </vt:lpstr>
      <vt:lpstr>الواجهة الجانبية </vt:lpstr>
      <vt:lpstr>الواجهة الجانبية </vt:lpstr>
      <vt:lpstr>السطح</vt:lpstr>
      <vt:lpstr>السطح</vt:lpstr>
      <vt:lpstr>أرسم الأوجه المتبقية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16</cp:revision>
  <dcterms:created xsi:type="dcterms:W3CDTF">2020-02-08T14:44:58Z</dcterms:created>
  <dcterms:modified xsi:type="dcterms:W3CDTF">2020-03-25T15:24:58Z</dcterms:modified>
</cp:coreProperties>
</file>