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71" r:id="rId2"/>
    <p:sldId id="264" r:id="rId3"/>
    <p:sldId id="384" r:id="rId4"/>
    <p:sldId id="387" r:id="rId5"/>
    <p:sldId id="388" r:id="rId6"/>
    <p:sldId id="389" r:id="rId7"/>
    <p:sldId id="386" r:id="rId8"/>
    <p:sldId id="318" r:id="rId9"/>
    <p:sldId id="390" r:id="rId10"/>
    <p:sldId id="392" r:id="rId11"/>
    <p:sldId id="393" r:id="rId12"/>
    <p:sldId id="395" r:id="rId13"/>
    <p:sldId id="396" r:id="rId14"/>
    <p:sldId id="397" r:id="rId15"/>
    <p:sldId id="398" r:id="rId16"/>
    <p:sldId id="399" r:id="rId17"/>
    <p:sldId id="400" r:id="rId18"/>
    <p:sldId id="401" r:id="rId19"/>
    <p:sldId id="402" r:id="rId20"/>
    <p:sldId id="404" r:id="rId21"/>
    <p:sldId id="405" r:id="rId22"/>
    <p:sldId id="406" r:id="rId23"/>
    <p:sldId id="40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29" autoAdjust="0"/>
    <p:restoredTop sz="94660"/>
  </p:normalViewPr>
  <p:slideViewPr>
    <p:cSldViewPr snapToGrid="0">
      <p:cViewPr varScale="1">
        <p:scale>
          <a:sx n="74" d="100"/>
          <a:sy n="74" d="100"/>
        </p:scale>
        <p:origin x="426"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9031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43828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08791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98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4335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54322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0545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2181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59010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3346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184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613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376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581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67828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7844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254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1374960"/>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enazza.ikram@yahoo.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45031971-F73E-4086-9506-8286CD6765F2}"/>
              </a:ext>
            </a:extLst>
          </p:cNvPr>
          <p:cNvSpPr>
            <a:spLocks noGrp="1"/>
          </p:cNvSpPr>
          <p:nvPr>
            <p:ph type="title"/>
          </p:nvPr>
        </p:nvSpPr>
        <p:spPr>
          <a:xfrm>
            <a:off x="940654" y="295639"/>
            <a:ext cx="9905998" cy="156925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محاضرات في مقياس الدولي</a:t>
            </a:r>
            <a:endParaRPr lang="ar-DZ" sz="4000" b="1" cap="none" dirty="0">
              <a:ln w="9525">
                <a:solidFill>
                  <a:schemeClr val="bg1"/>
                </a:solidFill>
                <a:prstDash val="solid"/>
              </a:ln>
              <a:solidFill>
                <a:schemeClr val="accent1">
                  <a:lumMod val="75000"/>
                </a:schemeClr>
              </a:solidFill>
              <a:effectLst>
                <a:outerShdw blurRad="38100" dist="38100" dir="2700000" algn="tl">
                  <a:srgbClr val="000000">
                    <a:alpha val="43137"/>
                  </a:srgbClr>
                </a:outerShdw>
              </a:effectLst>
            </a:endParaRPr>
          </a:p>
        </p:txBody>
      </p:sp>
      <p:sp>
        <p:nvSpPr>
          <p:cNvPr id="6" name="Rectangle à coins arrondis 12">
            <a:extLst>
              <a:ext uri="{FF2B5EF4-FFF2-40B4-BE49-F238E27FC236}">
                <a16:creationId xmlns:a16="http://schemas.microsoft.com/office/drawing/2014/main" id="{961849BC-EB3A-48EC-AF99-3E95B6348A02}"/>
              </a:ext>
            </a:extLst>
          </p:cNvPr>
          <p:cNvSpPr/>
          <p:nvPr/>
        </p:nvSpPr>
        <p:spPr>
          <a:xfrm>
            <a:off x="1772881" y="2088311"/>
            <a:ext cx="8477794" cy="1947833"/>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lvl="0" algn="ctr"/>
            <a:r>
              <a:rPr lang="ar-DZ" sz="4000" kern="0" dirty="0" smtClean="0">
                <a:solidFill>
                  <a:prstClr val="black"/>
                </a:solidFill>
                <a:latin typeface="Sakkal Majalla" panose="02000000000000000000" pitchFamily="2" charset="-78"/>
                <a:cs typeface="Sakkal Majalla" panose="02000000000000000000" pitchFamily="2" charset="-78"/>
              </a:rPr>
              <a:t>في إطار تكوين طلبة </a:t>
            </a:r>
            <a:r>
              <a:rPr lang="ar-DZ" sz="4000" kern="0" dirty="0" err="1" smtClean="0">
                <a:solidFill>
                  <a:prstClr val="black"/>
                </a:solidFill>
                <a:latin typeface="Sakkal Majalla" panose="02000000000000000000" pitchFamily="2" charset="-78"/>
                <a:cs typeface="Sakkal Majalla" panose="02000000000000000000" pitchFamily="2" charset="-78"/>
              </a:rPr>
              <a:t>ماستر</a:t>
            </a:r>
            <a:r>
              <a:rPr lang="ar-DZ" sz="4000" kern="0" smtClean="0">
                <a:solidFill>
                  <a:prstClr val="black"/>
                </a:solidFill>
                <a:latin typeface="Sakkal Majalla" panose="02000000000000000000" pitchFamily="2" charset="-78"/>
                <a:cs typeface="Sakkal Majalla" panose="02000000000000000000" pitchFamily="2" charset="-78"/>
              </a:rPr>
              <a:t> 1</a:t>
            </a:r>
            <a:endParaRPr lang="ar-DZ" sz="4000" kern="0" dirty="0" smtClean="0">
              <a:solidFill>
                <a:prstClr val="black"/>
              </a:solidFill>
              <a:latin typeface="Sakkal Majalla" panose="02000000000000000000" pitchFamily="2" charset="-78"/>
              <a:cs typeface="Sakkal Majalla" panose="02000000000000000000" pitchFamily="2" charset="-78"/>
            </a:endParaRPr>
          </a:p>
          <a:p>
            <a:pPr lvl="0" algn="ctr"/>
            <a:r>
              <a:rPr lang="ar-DZ" sz="4000" kern="0" dirty="0" smtClean="0">
                <a:solidFill>
                  <a:prstClr val="black"/>
                </a:solidFill>
                <a:latin typeface="Sakkal Majalla" panose="02000000000000000000" pitchFamily="2" charset="-78"/>
                <a:cs typeface="Sakkal Majalla" panose="02000000000000000000" pitchFamily="2" charset="-78"/>
              </a:rPr>
              <a:t>تخصص مالية </a:t>
            </a:r>
            <a:r>
              <a:rPr lang="ar-DZ" sz="4000" kern="0" dirty="0" err="1" smtClean="0">
                <a:solidFill>
                  <a:prstClr val="black"/>
                </a:solidFill>
                <a:latin typeface="Sakkal Majalla" panose="02000000000000000000" pitchFamily="2" charset="-78"/>
                <a:cs typeface="Sakkal Majalla" panose="02000000000000000000" pitchFamily="2" charset="-78"/>
              </a:rPr>
              <a:t>و</a:t>
            </a:r>
            <a:r>
              <a:rPr lang="ar-DZ" sz="4000" kern="0" dirty="0" smtClean="0">
                <a:solidFill>
                  <a:prstClr val="black"/>
                </a:solidFill>
                <a:latin typeface="Sakkal Majalla" panose="02000000000000000000" pitchFamily="2" charset="-78"/>
                <a:cs typeface="Sakkal Majalla" panose="02000000000000000000" pitchFamily="2" charset="-78"/>
              </a:rPr>
              <a:t> تجارة دولية</a:t>
            </a:r>
          </a:p>
        </p:txBody>
      </p:sp>
      <p:sp>
        <p:nvSpPr>
          <p:cNvPr id="7" name="Rectangle 6">
            <a:extLst>
              <a:ext uri="{FF2B5EF4-FFF2-40B4-BE49-F238E27FC236}">
                <a16:creationId xmlns:a16="http://schemas.microsoft.com/office/drawing/2014/main" id="{6302E7C1-BD45-4DBE-91FB-7AE2BB7D4A4F}"/>
              </a:ext>
            </a:extLst>
          </p:cNvPr>
          <p:cNvSpPr/>
          <p:nvPr/>
        </p:nvSpPr>
        <p:spPr>
          <a:xfrm>
            <a:off x="5373436" y="4297282"/>
            <a:ext cx="1353256" cy="523220"/>
          </a:xfrm>
          <a:prstGeom prst="rect">
            <a:avLst/>
          </a:prstGeom>
          <a:noFill/>
        </p:spPr>
        <p:txBody>
          <a:bodyPr wrap="none" lIns="91440" tIns="45720" rIns="91440" bIns="45720">
            <a:spAutoFit/>
          </a:bodyPr>
          <a:lstStyle/>
          <a:p>
            <a:pPr algn="ctr"/>
            <a:r>
              <a:rPr lang="ar-DZ"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rPr>
              <a:t>من إعداد:</a:t>
            </a:r>
            <a:endParaRPr lang="fr-FR"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endParaRPr>
          </a:p>
        </p:txBody>
      </p:sp>
      <p:sp>
        <p:nvSpPr>
          <p:cNvPr id="8" name="Rectangle à coins arrondis 12">
            <a:extLst>
              <a:ext uri="{FF2B5EF4-FFF2-40B4-BE49-F238E27FC236}">
                <a16:creationId xmlns:a16="http://schemas.microsoft.com/office/drawing/2014/main" id="{2B545F2D-F980-4643-B90D-009FE4B8360F}"/>
              </a:ext>
            </a:extLst>
          </p:cNvPr>
          <p:cNvSpPr/>
          <p:nvPr/>
        </p:nvSpPr>
        <p:spPr>
          <a:xfrm>
            <a:off x="4451684" y="5174336"/>
            <a:ext cx="3525253" cy="1058021"/>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marL="342900" lvl="0" indent="-342900" algn="ctr" rtl="1">
              <a:buAutoNum type="arabic1Minus"/>
            </a:pPr>
            <a:r>
              <a:rPr lang="ar-DZ" b="1" kern="0" dirty="0" smtClean="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 عزة إكــــــــــــرام</a:t>
            </a:r>
          </a:p>
          <a:p>
            <a:pPr marL="342900" lvl="0" indent="-342900" algn="ctr" rtl="1"/>
            <a:r>
              <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hlinkClick r:id="rId2"/>
              </a:rPr>
              <a:t>Benazza.ikram@yahoo.fr</a:t>
            </a:r>
            <a:endPar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1499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70000" lnSpcReduction="20000"/>
          </a:bodyPr>
          <a:lstStyle/>
          <a:p>
            <a:pPr>
              <a:buNone/>
            </a:pPr>
            <a:endParaRPr lang="ar-DZ" dirty="0" smtClean="0"/>
          </a:p>
          <a:p>
            <a:pPr>
              <a:buNone/>
            </a:pPr>
            <a:r>
              <a:rPr lang="ar-SA" sz="3600" b="1" cap="small" dirty="0" smtClean="0">
                <a:solidFill>
                  <a:srgbClr val="FF0000"/>
                </a:solidFill>
              </a:rPr>
              <a:t>مفهوم الخطر في الفكر </a:t>
            </a:r>
            <a:r>
              <a:rPr lang="ar-SA" sz="3600" b="1" cap="small" dirty="0" err="1" smtClean="0">
                <a:solidFill>
                  <a:srgbClr val="FF0000"/>
                </a:solidFill>
              </a:rPr>
              <a:t>الإقتصادي</a:t>
            </a:r>
            <a:r>
              <a:rPr lang="en-US" sz="3600" b="1" cap="small" dirty="0" smtClean="0">
                <a:solidFill>
                  <a:srgbClr val="FF0000"/>
                </a:solidFill>
              </a:rPr>
              <a:t>:</a:t>
            </a:r>
            <a:endParaRPr lang="fr-FR" sz="3600" b="1" cap="small" dirty="0" smtClean="0">
              <a:solidFill>
                <a:srgbClr val="FF0000"/>
              </a:solidFill>
            </a:endParaRPr>
          </a:p>
          <a:p>
            <a:pPr>
              <a:buNone/>
            </a:pPr>
            <a:r>
              <a:rPr lang="ar-DZ" sz="3600" dirty="0" smtClean="0"/>
              <a:t>إمكانية حدوث شيء غير مستحب أو غير مرغوب فيه بينما يرى البعض  أنه مجرد وسيلة </a:t>
            </a:r>
            <a:r>
              <a:rPr lang="ar-DZ" sz="3600" dirty="0" err="1" smtClean="0"/>
              <a:t>مفاهمية</a:t>
            </a:r>
            <a:r>
              <a:rPr lang="ar-DZ" sz="3600" dirty="0" smtClean="0"/>
              <a:t> تساعد في التعامل مع الحالات التي لا يمكن التنبؤ بالمستقبل على وجه اليقين </a:t>
            </a:r>
            <a:r>
              <a:rPr lang="en-US" sz="3600" dirty="0" smtClean="0"/>
              <a:t>mc names </a:t>
            </a:r>
            <a:r>
              <a:rPr lang="ar-DZ" sz="3600" b="1" dirty="0" smtClean="0"/>
              <a:t>. </a:t>
            </a:r>
            <a:endParaRPr lang="fr-FR" sz="3600" dirty="0" smtClean="0"/>
          </a:p>
          <a:p>
            <a:pPr>
              <a:buNone/>
            </a:pPr>
            <a:r>
              <a:rPr lang="ar-SA" sz="3600" b="1" cap="small" dirty="0" smtClean="0">
                <a:solidFill>
                  <a:srgbClr val="FF0000"/>
                </a:solidFill>
              </a:rPr>
              <a:t>مفهوم الخطر في علم التأمين</a:t>
            </a:r>
            <a:r>
              <a:rPr lang="ar-DZ" sz="3600" b="1" cap="small" dirty="0" smtClean="0">
                <a:solidFill>
                  <a:srgbClr val="FF0000"/>
                </a:solidFill>
              </a:rPr>
              <a:t>: </a:t>
            </a:r>
            <a:endParaRPr lang="fr-FR" sz="3600" b="1" cap="small" dirty="0" smtClean="0">
              <a:solidFill>
                <a:srgbClr val="FF0000"/>
              </a:solidFill>
            </a:endParaRPr>
          </a:p>
          <a:p>
            <a:pPr>
              <a:buNone/>
            </a:pPr>
            <a:r>
              <a:rPr lang="ar-DZ" sz="3600" dirty="0" smtClean="0"/>
              <a:t>    </a:t>
            </a:r>
            <a:r>
              <a:rPr lang="ar-SA" sz="3600" dirty="0" smtClean="0"/>
              <a:t>حاول العديد من الأكاديميين والباحثين أو العاملين في صناعة التأمين تعريف كلمة الخطر على سبيل المثال</a:t>
            </a:r>
            <a:r>
              <a:rPr lang="en-US" sz="3600" dirty="0" smtClean="0"/>
              <a:t>:</a:t>
            </a:r>
            <a:r>
              <a:rPr lang="ar-DZ" sz="3600" dirty="0" smtClean="0"/>
              <a:t> الخطر هو عدم التأكد من وقوع خسارة معيّنة </a:t>
            </a:r>
            <a:r>
              <a:rPr lang="en-US" sz="3600" dirty="0" smtClean="0"/>
              <a:t>Uncertainty</a:t>
            </a:r>
            <a:r>
              <a:rPr lang="ar-DZ" sz="3600" dirty="0" smtClean="0"/>
              <a:t> أو الشك أو الخوف من تحقق ظاهرة معيّنة أو موقف معيّن.  و قد اعتمد هذا التعريف على الحالة المعنوية للفرد عند </a:t>
            </a:r>
            <a:r>
              <a:rPr lang="ar-DZ" sz="3600" dirty="0" err="1" smtClean="0"/>
              <a:t>إتخاذ</a:t>
            </a:r>
            <a:r>
              <a:rPr lang="ar-DZ" sz="3600" dirty="0" smtClean="0"/>
              <a:t> قراراته ويرجع عدم التأكد إلى مصدرين رئيسين هما:</a:t>
            </a:r>
            <a:endParaRPr lang="fr-FR" sz="3600" dirty="0" smtClean="0"/>
          </a:p>
          <a:p>
            <a:pPr lvl="0">
              <a:buFont typeface="Wingdings" pitchFamily="2" charset="2"/>
              <a:buChar char="ü"/>
            </a:pPr>
            <a:r>
              <a:rPr lang="ar-DZ" sz="3600" dirty="0" smtClean="0"/>
              <a:t> عدم القدرة على التنبؤ</a:t>
            </a:r>
            <a:endParaRPr lang="fr-FR" sz="3600" dirty="0" smtClean="0"/>
          </a:p>
          <a:p>
            <a:pPr>
              <a:buFont typeface="Wingdings" pitchFamily="2" charset="2"/>
              <a:buChar char="ü"/>
            </a:pPr>
            <a:r>
              <a:rPr lang="ar-DZ" sz="3600" dirty="0" smtClean="0"/>
              <a:t> عدم دقة المعلومات اللازمة للتنبؤ</a:t>
            </a:r>
            <a:endParaRPr lang="fr-FR" sz="3600" dirty="0" smtClean="0"/>
          </a:p>
          <a:p>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20000"/>
          </a:bodyPr>
          <a:lstStyle/>
          <a:p>
            <a:pPr>
              <a:buNone/>
            </a:pPr>
            <a:endParaRPr lang="ar-DZ" dirty="0" smtClean="0"/>
          </a:p>
          <a:p>
            <a:pPr>
              <a:buNone/>
            </a:pPr>
            <a:r>
              <a:rPr lang="ar-DZ" sz="3200" dirty="0" smtClean="0"/>
              <a:t>    </a:t>
            </a:r>
            <a:r>
              <a:rPr lang="ar-DZ" sz="3200" b="1" dirty="0" smtClean="0"/>
              <a:t>ت</a:t>
            </a:r>
            <a:r>
              <a:rPr lang="ar-DZ" sz="3200" b="1" u="sng" dirty="0" smtClean="0"/>
              <a:t>عريف </a:t>
            </a:r>
            <a:r>
              <a:rPr lang="en-US" sz="3200" b="1" u="sng" dirty="0" err="1" smtClean="0"/>
              <a:t>williams</a:t>
            </a:r>
            <a:r>
              <a:rPr lang="en-US" sz="3200" b="1" u="sng" dirty="0" smtClean="0"/>
              <a:t> , </a:t>
            </a:r>
            <a:r>
              <a:rPr lang="en-US" sz="3200" b="1" u="sng" dirty="0" err="1" smtClean="0"/>
              <a:t>Heins</a:t>
            </a:r>
            <a:r>
              <a:rPr lang="ar-DZ" sz="3200" b="1" u="sng" dirty="0" smtClean="0"/>
              <a:t> الخطر:</a:t>
            </a:r>
            <a:r>
              <a:rPr lang="ar-DZ" sz="3200" b="1" dirty="0" smtClean="0"/>
              <a:t> </a:t>
            </a:r>
            <a:r>
              <a:rPr lang="ar-DZ" sz="3200" dirty="0" smtClean="0"/>
              <a:t>هو عدم التأكد الممكن قياسه </a:t>
            </a:r>
            <a:r>
              <a:rPr lang="ar-DZ" sz="3200" dirty="0" err="1" smtClean="0"/>
              <a:t>و</a:t>
            </a:r>
            <a:r>
              <a:rPr lang="ar-DZ" sz="3200" dirty="0" smtClean="0"/>
              <a:t> تتحقق إمكانية القياس في تلك الحالات التي يمكن فيها </a:t>
            </a:r>
            <a:r>
              <a:rPr lang="ar-DZ" sz="3200" dirty="0" err="1" smtClean="0"/>
              <a:t>إستخدام</a:t>
            </a:r>
            <a:r>
              <a:rPr lang="ar-DZ" sz="3200" dirty="0" smtClean="0"/>
              <a:t> نظرية </a:t>
            </a:r>
            <a:r>
              <a:rPr lang="ar-DZ" sz="3200" dirty="0" err="1" smtClean="0"/>
              <a:t>الإحتمالات</a:t>
            </a:r>
            <a:r>
              <a:rPr lang="ar-DZ" sz="3200" dirty="0" smtClean="0"/>
              <a:t> </a:t>
            </a:r>
            <a:r>
              <a:rPr lang="en-US" sz="3200" dirty="0" smtClean="0"/>
              <a:t>(probability Theory)</a:t>
            </a:r>
            <a:r>
              <a:rPr lang="ar-DZ" sz="3200" dirty="0" smtClean="0"/>
              <a:t> لقياس درجة عدم التأكد </a:t>
            </a:r>
          </a:p>
          <a:p>
            <a:pPr lvl="0"/>
            <a:r>
              <a:rPr lang="ar-DZ" sz="3200" u="sng" dirty="0" smtClean="0"/>
              <a:t>تعريف </a:t>
            </a:r>
            <a:r>
              <a:rPr lang="ar-DZ" sz="3200" u="sng" dirty="0" smtClean="0"/>
              <a:t>ممدوح حمزة :</a:t>
            </a:r>
            <a:r>
              <a:rPr lang="ar-DZ" sz="3200" dirty="0" smtClean="0"/>
              <a:t> الخطر هو الخوف من تجاوز الخسائر المادية الفعلية للخسائر المتوقعة نتيجة حادث مفاجئ و هذا التعريف يركز على أن الخطر يتمثل  في تجاوز الخسارة المادية الفعلية، للخسارة المتوقعة </a:t>
            </a:r>
            <a:endParaRPr lang="fr-FR" sz="3200" dirty="0" smtClean="0"/>
          </a:p>
          <a:p>
            <a:r>
              <a:rPr lang="ar-DZ" sz="3200" dirty="0" smtClean="0"/>
              <a:t>( </a:t>
            </a:r>
            <a:r>
              <a:rPr lang="ar-DZ" sz="3200" dirty="0" err="1" smtClean="0"/>
              <a:t>الإنحراف</a:t>
            </a:r>
            <a:r>
              <a:rPr lang="ar-DZ" sz="3200" dirty="0" smtClean="0"/>
              <a:t> الموجب) </a:t>
            </a:r>
            <a:endParaRPr lang="fr-FR" sz="3200" dirty="0" smtClean="0"/>
          </a:p>
          <a:p>
            <a:pPr lvl="0"/>
            <a:r>
              <a:rPr lang="ar-SA" sz="3200" u="sng" dirty="0" smtClean="0"/>
              <a:t> ومن </a:t>
            </a:r>
            <a:r>
              <a:rPr lang="ar-SA" sz="3200" u="sng" dirty="0" err="1" smtClean="0"/>
              <a:t>التعاريف</a:t>
            </a:r>
            <a:r>
              <a:rPr lang="ar-SA" sz="3200" u="sng" dirty="0" smtClean="0"/>
              <a:t> السابقة نستنتج أن الخطر هو </a:t>
            </a:r>
            <a:r>
              <a:rPr lang="en-US" sz="3200" u="sng" dirty="0" smtClean="0"/>
              <a:t>:</a:t>
            </a:r>
            <a:endParaRPr lang="fr-FR" sz="3200" dirty="0" smtClean="0"/>
          </a:p>
          <a:p>
            <a:pPr>
              <a:buNone/>
            </a:pP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10000"/>
          </a:bodyPr>
          <a:lstStyle/>
          <a:p>
            <a:pPr>
              <a:buNone/>
            </a:pPr>
            <a:endParaRPr lang="ar-DZ" dirty="0" smtClean="0"/>
          </a:p>
          <a:p>
            <a:pPr lvl="1"/>
            <a:r>
              <a:rPr lang="ar-DZ" sz="3200" dirty="0" smtClean="0"/>
              <a:t>    </a:t>
            </a:r>
            <a:r>
              <a:rPr lang="ar-SA" b="1" dirty="0" smtClean="0"/>
              <a:t>الخطر هو حالة عم التأكد</a:t>
            </a:r>
            <a:r>
              <a:rPr lang="en-US" b="1" dirty="0" smtClean="0"/>
              <a:t>:</a:t>
            </a:r>
            <a:r>
              <a:rPr lang="ar-SA" dirty="0" smtClean="0"/>
              <a:t> تعريف الخطر ضمن مفهوم عدم التأكد من حدوث خسارة ما</a:t>
            </a:r>
            <a:r>
              <a:rPr lang="ar-DZ" dirty="0" smtClean="0"/>
              <a:t>،</a:t>
            </a:r>
            <a:r>
              <a:rPr lang="ar-SA" dirty="0" smtClean="0"/>
              <a:t> فيجب أن نميّز بين نوعين من الخطر هما الخطر الموضوعي </a:t>
            </a:r>
            <a:r>
              <a:rPr lang="ar-SA" dirty="0" err="1" smtClean="0"/>
              <a:t>و</a:t>
            </a:r>
            <a:r>
              <a:rPr lang="ar-SA" dirty="0" smtClean="0"/>
              <a:t> الخطر العشوائي</a:t>
            </a:r>
            <a:r>
              <a:rPr lang="ar-DZ" dirty="0" smtClean="0"/>
              <a:t>. </a:t>
            </a:r>
            <a:endParaRPr lang="fr-FR" sz="1400" dirty="0" smtClean="0"/>
          </a:p>
          <a:p>
            <a:r>
              <a:rPr lang="ar-SA" b="1" dirty="0" smtClean="0"/>
              <a:t>فالخطر الموضوعي</a:t>
            </a:r>
            <a:r>
              <a:rPr lang="en-US" b="1" dirty="0" smtClean="0"/>
              <a:t>:</a:t>
            </a:r>
            <a:r>
              <a:rPr lang="ar-SA" dirty="0" smtClean="0"/>
              <a:t> هو التغيّر النسبي للخسارة الفعلية عن الخسارة المتوقعة فإذا كان لدى إحدى شركات التأمين إحصائية معيّنة بنت عليها احتمال حدوث حريق في منطقة جغرافية معيّنة هو بنسبة </a:t>
            </a:r>
            <a:r>
              <a:rPr lang="en-US" dirty="0" smtClean="0"/>
              <a:t>1% </a:t>
            </a:r>
            <a:r>
              <a:rPr lang="ar-DZ" dirty="0" smtClean="0"/>
              <a:t> سنويا فإذا كان في هذه المنطقة 1000 منزل فإنه من الناحية الإحصائية من المتوقع أن يحترق 100 منزل سنوي، </a:t>
            </a:r>
            <a:r>
              <a:rPr lang="ar-DZ" dirty="0" err="1" smtClean="0"/>
              <a:t>و</a:t>
            </a:r>
            <a:r>
              <a:rPr lang="ar-DZ" dirty="0" smtClean="0"/>
              <a:t> لكن قد لا يتحقق هذه النسبة في أحد الأعوام بمعني قد يحترق 90 منزل في أحد السنوات أو قد يحترق 110 منازل في سنة أخرى وبذلك يوجد تغيّر يقدر </a:t>
            </a:r>
            <a:r>
              <a:rPr lang="ar-DZ" dirty="0" err="1" smtClean="0"/>
              <a:t>بـــــ</a:t>
            </a:r>
            <a:r>
              <a:rPr lang="ar-DZ" dirty="0" smtClean="0"/>
              <a:t>  (± 10) منازل وهذا التغير النسبي للخسارة الفعلية عن الخسارة المتوقعة يعرّف بالخطر الموضوعي </a:t>
            </a:r>
            <a:r>
              <a:rPr lang="ar-DZ" dirty="0" err="1" smtClean="0"/>
              <a:t>و</a:t>
            </a:r>
            <a:r>
              <a:rPr lang="ar-DZ" dirty="0" smtClean="0"/>
              <a:t> يقاس الخطر الموضوعي بأحد مقاييس  التشتت أي بين النتائج الفعلية عن النتائج المتوقعة  </a:t>
            </a:r>
            <a:r>
              <a:rPr lang="ar-DZ" dirty="0" err="1" smtClean="0"/>
              <a:t>الإنحراف</a:t>
            </a:r>
            <a:r>
              <a:rPr lang="ar-DZ" dirty="0" smtClean="0"/>
              <a:t> المعياري، التباين المدى، معامل </a:t>
            </a:r>
            <a:r>
              <a:rPr lang="ar-DZ" dirty="0" err="1" smtClean="0"/>
              <a:t>الإختلاف</a:t>
            </a:r>
            <a:r>
              <a:rPr lang="ar-DZ" dirty="0" smtClean="0"/>
              <a:t>، </a:t>
            </a:r>
            <a:r>
              <a:rPr lang="ar-DZ" dirty="0" err="1" smtClean="0"/>
              <a:t>و</a:t>
            </a:r>
            <a:r>
              <a:rPr lang="ar-DZ" dirty="0" smtClean="0"/>
              <a:t> تقل حدة الخطر كلّما كبرت حجم العيّنة وهو ما يعرف قانون الأعداد الكبيرة، أي بمعنى كلما زاد حجم العيّنة فإن النتائج الفعلية تقترب من النتائج المتوقعة. </a:t>
            </a:r>
            <a:endParaRPr lang="fr-FR" sz="1600" dirty="0" smtClean="0"/>
          </a:p>
          <a:p>
            <a:pPr>
              <a:buNone/>
            </a:pP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a:buNone/>
            </a:pPr>
            <a:r>
              <a:rPr lang="ar-DZ" sz="2800" b="1" dirty="0" smtClean="0"/>
              <a:t>أما الخطر الشخصي العشوائي</a:t>
            </a:r>
            <a:r>
              <a:rPr lang="ar-DZ" sz="2800" dirty="0" smtClean="0"/>
              <a:t> </a:t>
            </a:r>
            <a:r>
              <a:rPr lang="en-US" sz="2800" dirty="0" smtClean="0"/>
              <a:t>subjective Risk</a:t>
            </a:r>
            <a:r>
              <a:rPr lang="ar-DZ" sz="2800" dirty="0" smtClean="0"/>
              <a:t> فهو عدم التيقن أو عدم التأكد المبنى على الحالة الذهنية للشخص فقد يتصرّف شخص ما بطريقة مختلفة عن تصرّف شخص آخر مع أن كلا الشخصين معرضان لنفس الخطر </a:t>
            </a:r>
            <a:r>
              <a:rPr lang="ar-DZ" sz="2800" dirty="0" err="1" smtClean="0"/>
              <a:t>و</a:t>
            </a:r>
            <a:r>
              <a:rPr lang="ar-DZ" sz="2800" dirty="0" smtClean="0"/>
              <a:t> يرتبط هذا الخطر بالحالة الذهنية للشخص </a:t>
            </a:r>
            <a:r>
              <a:rPr lang="ar-DZ" sz="2800" dirty="0" err="1" smtClean="0"/>
              <a:t>و</a:t>
            </a:r>
            <a:r>
              <a:rPr lang="ar-DZ" sz="2800" dirty="0" smtClean="0"/>
              <a:t> عاداته </a:t>
            </a:r>
            <a:r>
              <a:rPr lang="ar-DZ" sz="2800" dirty="0" err="1" smtClean="0"/>
              <a:t>و</a:t>
            </a:r>
            <a:r>
              <a:rPr lang="ar-DZ" sz="2800" dirty="0" smtClean="0"/>
              <a:t> تقاليده </a:t>
            </a:r>
            <a:r>
              <a:rPr lang="ar-DZ" sz="2800" dirty="0" err="1" smtClean="0"/>
              <a:t>و</a:t>
            </a:r>
            <a:r>
              <a:rPr lang="ar-DZ" sz="2800" dirty="0" smtClean="0"/>
              <a:t> ثقافته أي الخطر العشوائي يقاس </a:t>
            </a:r>
            <a:r>
              <a:rPr lang="ar-DZ" sz="2800" dirty="0" err="1" smtClean="0"/>
              <a:t>بدرحة</a:t>
            </a:r>
            <a:r>
              <a:rPr lang="ar-DZ" sz="2800" dirty="0" smtClean="0"/>
              <a:t> الاعتقاد . </a:t>
            </a:r>
            <a:endParaRPr lang="fr-FR" sz="2800" dirty="0" smtClean="0"/>
          </a:p>
          <a:p>
            <a:pPr>
              <a:buNone/>
            </a:pP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85000" lnSpcReduction="10000"/>
          </a:bodyPr>
          <a:lstStyle/>
          <a:p>
            <a:pPr>
              <a:buNone/>
            </a:pPr>
            <a:r>
              <a:rPr lang="en-US" sz="2800" b="1" dirty="0" smtClean="0"/>
              <a:t>- </a:t>
            </a:r>
            <a:r>
              <a:rPr lang="ar-SA" sz="2800" b="1" dirty="0" smtClean="0"/>
              <a:t>فرصة وقوع الخسارة</a:t>
            </a:r>
            <a:r>
              <a:rPr lang="en-US" sz="2800" b="1" dirty="0" smtClean="0"/>
              <a:t>:</a:t>
            </a:r>
            <a:r>
              <a:rPr lang="ar-SA" sz="2800" dirty="0" smtClean="0"/>
              <a:t> اعتمد هذا التعريف على الحالة المعنوية للفرد عند اتخاذ قراراته بحيث لا يخضع للقياس الكمي بل يتوقف عن التقدير الشخصي للنتائج الناشئة عن موقف معيّن</a:t>
            </a:r>
            <a:r>
              <a:rPr lang="ar-DZ" sz="2800" dirty="0" smtClean="0"/>
              <a:t> بطريقة موضوعية </a:t>
            </a:r>
            <a:r>
              <a:rPr lang="en-US" sz="2800" dirty="0" smtClean="0"/>
              <a:t>.</a:t>
            </a:r>
            <a:endParaRPr lang="fr-FR" sz="2800" dirty="0" smtClean="0"/>
          </a:p>
          <a:p>
            <a:pPr>
              <a:buNone/>
            </a:pPr>
            <a:r>
              <a:rPr lang="ar-SA" sz="2800" b="1" dirty="0" smtClean="0"/>
              <a:t>احتمال وقوع الخسارة </a:t>
            </a:r>
            <a:r>
              <a:rPr lang="en-US" sz="2800" b="1" dirty="0" smtClean="0"/>
              <a:t>( </a:t>
            </a:r>
            <a:r>
              <a:rPr lang="ar-SA" sz="2800" b="1" dirty="0" smtClean="0"/>
              <a:t>إمكانية حدوث خسارة</a:t>
            </a:r>
            <a:r>
              <a:rPr lang="en-US" sz="2800" b="1" dirty="0" smtClean="0"/>
              <a:t>): </a:t>
            </a:r>
            <a:r>
              <a:rPr lang="ar-SA" sz="2800" dirty="0" smtClean="0"/>
              <a:t>وقد عرّفه آخرون بأنه احتمال وقوع الخسارة بحيث يكون الحادث احتمالي  وليس مؤكد أو مستحيل الحدوث كما يعاب على هذا التعريف عدم تحديد نوع الخسارة إذا كانت مادية أو معنوية أو كلاهما معا،  </a:t>
            </a:r>
            <a:r>
              <a:rPr lang="ar-SA" sz="2800" dirty="0" err="1" smtClean="0"/>
              <a:t>و</a:t>
            </a:r>
            <a:r>
              <a:rPr lang="ar-SA" sz="2800" dirty="0" smtClean="0"/>
              <a:t> تجدر الإشارة أن </a:t>
            </a:r>
            <a:r>
              <a:rPr lang="ar-SA" sz="2800" u="sng" dirty="0" err="1" smtClean="0"/>
              <a:t>إحتمال</a:t>
            </a:r>
            <a:r>
              <a:rPr lang="ar-SA" sz="2800" u="sng" dirty="0" smtClean="0"/>
              <a:t> وقوع الخسارة</a:t>
            </a:r>
            <a:r>
              <a:rPr lang="ar-SA" sz="2800" dirty="0" smtClean="0"/>
              <a:t>  تعني فرصة وقوع الحادث </a:t>
            </a:r>
            <a:r>
              <a:rPr lang="ar-SA" sz="2800" dirty="0" err="1" smtClean="0"/>
              <a:t>و</a:t>
            </a:r>
            <a:r>
              <a:rPr lang="ar-SA" sz="2800" dirty="0" smtClean="0"/>
              <a:t> بعبارة أخرى </a:t>
            </a:r>
            <a:r>
              <a:rPr lang="ar-SA" sz="2800" u="sng" dirty="0" err="1" smtClean="0"/>
              <a:t>إحتمال</a:t>
            </a:r>
            <a:r>
              <a:rPr lang="ar-SA" sz="2800" u="sng" dirty="0" smtClean="0"/>
              <a:t> وقوع الحادث </a:t>
            </a:r>
            <a:r>
              <a:rPr lang="ar-SA" sz="2800" dirty="0" smtClean="0"/>
              <a:t>إلى جانب حجم الخسارة التي تنجم عن وقوع هذا الحادث ذلك أن </a:t>
            </a:r>
            <a:r>
              <a:rPr lang="ar-SA" sz="2800" dirty="0" err="1" smtClean="0"/>
              <a:t>إحتمال</a:t>
            </a:r>
            <a:r>
              <a:rPr lang="ar-SA" sz="2800" dirty="0" smtClean="0"/>
              <a:t> وقوع الحادث ليس هو العنصر الوحيد لقياس درجة الخطر لكن حجم الخسارة المحتملة تعتبر عنصرا رئيسيا يدخل عند تقدير درجة الخطر</a:t>
            </a:r>
            <a:r>
              <a:rPr lang="en-US" sz="2800" dirty="0" smtClean="0"/>
              <a:t>. </a:t>
            </a:r>
            <a:r>
              <a:rPr lang="ar-SA" sz="2800" dirty="0" smtClean="0"/>
              <a:t>ومثال عن ذلك  نجد </a:t>
            </a:r>
            <a:r>
              <a:rPr lang="ar-DZ" sz="2800" dirty="0" smtClean="0"/>
              <a:t>أ</a:t>
            </a:r>
            <a:r>
              <a:rPr lang="ar-SA" sz="2800" dirty="0" smtClean="0"/>
              <a:t>ن </a:t>
            </a:r>
            <a:r>
              <a:rPr lang="ar-SA" sz="2800" dirty="0" err="1" smtClean="0"/>
              <a:t>إحتمال</a:t>
            </a:r>
            <a:r>
              <a:rPr lang="ar-SA" sz="2800" dirty="0" smtClean="0"/>
              <a:t> وقوع الحادث في خطر ما ضئيلاً جداً ومع ذلك يعتبر خطرا جسيما وعلى النقيض من ذلك يكون </a:t>
            </a:r>
            <a:r>
              <a:rPr lang="ar-SA" sz="2800" dirty="0" err="1" smtClean="0"/>
              <a:t>إحتمال</a:t>
            </a:r>
            <a:r>
              <a:rPr lang="ar-SA" sz="2800" dirty="0" smtClean="0"/>
              <a:t> وقوع خطر ما كبيرا جداً ومع ذلك يعتبر هذا الخطر تافها </a:t>
            </a:r>
            <a:r>
              <a:rPr lang="ar-SA" sz="2800" dirty="0" err="1" smtClean="0"/>
              <a:t>و</a:t>
            </a:r>
            <a:r>
              <a:rPr lang="ar-SA" sz="2800" dirty="0" smtClean="0"/>
              <a:t> ذلك لأن حجم الخسارة المحتملة المترتبة على وقوع هذا الحادث تكون بسيطة</a:t>
            </a:r>
            <a:r>
              <a:rPr lang="en-US" sz="2800" dirty="0" smtClean="0"/>
              <a:t>.</a:t>
            </a:r>
            <a:endParaRPr lang="fr-FR" sz="2800" dirty="0" smtClean="0"/>
          </a:p>
          <a:p>
            <a:pPr>
              <a:buNone/>
            </a:pPr>
            <a:r>
              <a:rPr lang="ar-DZ" sz="2800" dirty="0" smtClean="0"/>
              <a:t>. </a:t>
            </a:r>
            <a:endParaRPr lang="fr-FR" sz="2800" dirty="0" smtClean="0"/>
          </a:p>
          <a:p>
            <a:pPr>
              <a:buNone/>
            </a:pP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pic>
        <p:nvPicPr>
          <p:cNvPr id="1026" name="Picture 2"/>
          <p:cNvPicPr>
            <a:picLocks noGrp="1" noChangeAspect="1" noChangeArrowheads="1"/>
          </p:cNvPicPr>
          <p:nvPr>
            <p:ph idx="1"/>
          </p:nvPr>
        </p:nvPicPr>
        <p:blipFill>
          <a:blip r:embed="rId2"/>
          <a:srcRect/>
          <a:stretch>
            <a:fillRect/>
          </a:stretch>
        </p:blipFill>
        <p:spPr bwMode="auto">
          <a:xfrm>
            <a:off x="1467854" y="1708484"/>
            <a:ext cx="9444788" cy="3585411"/>
          </a:xfrm>
          <a:prstGeom prst="rect">
            <a:avLst/>
          </a:prstGeom>
          <a:noFill/>
          <a:ln w="9525">
            <a:noFill/>
            <a:miter lim="800000"/>
            <a:headEnd/>
            <a:tailEnd/>
          </a:ln>
          <a:effectLst/>
        </p:spPr>
      </p:pic>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a:r>
              <a:rPr lang="ar-SA" sz="3200" b="1" dirty="0" smtClean="0">
                <a:solidFill>
                  <a:srgbClr val="FF0000"/>
                </a:solidFill>
              </a:rPr>
              <a:t>نظرية الخطر</a:t>
            </a:r>
            <a:r>
              <a:rPr lang="ar-DZ" sz="3200" b="1" dirty="0" smtClean="0">
                <a:solidFill>
                  <a:srgbClr val="FF0000"/>
                </a:solidFill>
              </a:rPr>
              <a:t> في التأمين التجاري </a:t>
            </a:r>
          </a:p>
        </p:txBody>
      </p:sp>
      <p:sp>
        <p:nvSpPr>
          <p:cNvPr id="5" name="Espace réservé du contenu 4"/>
          <p:cNvSpPr>
            <a:spLocks noGrp="1"/>
          </p:cNvSpPr>
          <p:nvPr>
            <p:ph idx="1"/>
          </p:nvPr>
        </p:nvSpPr>
        <p:spPr>
          <a:xfrm>
            <a:off x="1141412" y="1082842"/>
            <a:ext cx="10721725" cy="4708359"/>
          </a:xfrm>
        </p:spPr>
        <p:txBody>
          <a:bodyPr/>
          <a:lstStyle/>
          <a:p>
            <a:r>
              <a:rPr lang="ar-DZ" b="1" dirty="0" smtClean="0"/>
              <a:t>الخطر هو اختلاف النتائج الفعلية عن المتوقعة :</a:t>
            </a:r>
            <a:r>
              <a:rPr lang="ar-DZ" dirty="0" smtClean="0"/>
              <a:t> تنظر شركات التامين أن الخطر يتمثل في الفرق بين الخسائر المتوقعة </a:t>
            </a:r>
            <a:r>
              <a:rPr lang="ar-DZ" dirty="0" err="1" smtClean="0"/>
              <a:t>و</a:t>
            </a:r>
            <a:r>
              <a:rPr lang="ar-DZ" dirty="0" smtClean="0"/>
              <a:t> التي تم على أساسها حساب قسط التأمين الصافي، </a:t>
            </a:r>
            <a:r>
              <a:rPr lang="ar-DZ" dirty="0" err="1" smtClean="0"/>
              <a:t>و</a:t>
            </a:r>
            <a:r>
              <a:rPr lang="ar-DZ" dirty="0" smtClean="0"/>
              <a:t> الخسائر الفعلية </a:t>
            </a:r>
            <a:r>
              <a:rPr lang="ar-DZ" dirty="0" err="1" smtClean="0"/>
              <a:t>و</a:t>
            </a:r>
            <a:r>
              <a:rPr lang="ar-DZ" dirty="0" smtClean="0"/>
              <a:t> التي تلتزم شركة التأمين بتعويضها لحملة وثائق التأمين الذين لحقت بهم حوادث الأخطار المؤمن ضدها.و الخسارة من وجهة نظر شركة التأمين هو أن تزيد الخسائر الفعلية عن الخسائر المتوقعة وذلك على مستوى  الكلي لأعمال الشركات في فرع  تأمين معيّن، ويقل هذا الفرق إحصائيا إلى حده الأدنى كلما زاد عدد الوحدات المعرّضة للخطر وهو ما يسّمى بقانون " الأعداد الكبيرة".</a:t>
            </a:r>
            <a:endParaRPr lang="fr-FR"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1141412" y="1082842"/>
            <a:ext cx="10721725" cy="5281863"/>
          </a:xfrm>
        </p:spPr>
        <p:txBody>
          <a:bodyPr>
            <a:normAutofit lnSpcReduction="10000"/>
          </a:bodyPr>
          <a:lstStyle/>
          <a:p>
            <a:r>
              <a:rPr lang="ar-SA" b="1" cap="small" dirty="0" smtClean="0"/>
              <a:t>التصنيفات الأساسية للخطر</a:t>
            </a:r>
            <a:r>
              <a:rPr lang="ar-SA" cap="small" dirty="0" smtClean="0"/>
              <a:t> </a:t>
            </a:r>
            <a:r>
              <a:rPr lang="ar-SA" dirty="0" smtClean="0"/>
              <a:t>يمكن تقسيم الخطر إلى عدة مجموعات سنتناول مجموعتين</a:t>
            </a:r>
            <a:r>
              <a:rPr lang="en-US" dirty="0" smtClean="0"/>
              <a:t>: </a:t>
            </a:r>
            <a:endParaRPr lang="fr-FR" dirty="0" smtClean="0"/>
          </a:p>
          <a:p>
            <a:pPr lvl="0"/>
            <a:r>
              <a:rPr lang="ar-SA" dirty="0" smtClean="0"/>
              <a:t>المجموعة الأولى</a:t>
            </a:r>
            <a:r>
              <a:rPr lang="en-US" dirty="0" smtClean="0"/>
              <a:t>: </a:t>
            </a:r>
            <a:r>
              <a:rPr lang="ar-SA" dirty="0" smtClean="0"/>
              <a:t>الأخطار المعنوية والأخطار الاقتصادية</a:t>
            </a:r>
            <a:endParaRPr lang="fr-FR" dirty="0" smtClean="0"/>
          </a:p>
          <a:p>
            <a:pPr lvl="0"/>
            <a:r>
              <a:rPr lang="ar-SA" dirty="0" smtClean="0"/>
              <a:t>المجموعة الثانية</a:t>
            </a:r>
            <a:r>
              <a:rPr lang="en-US" dirty="0" smtClean="0"/>
              <a:t>: </a:t>
            </a:r>
            <a:r>
              <a:rPr lang="ar-SA" dirty="0" smtClean="0"/>
              <a:t>الأخطار العامة والأخطار الخاصة</a:t>
            </a:r>
            <a:r>
              <a:rPr lang="en-US" dirty="0" smtClean="0"/>
              <a:t>	</a:t>
            </a:r>
            <a:endParaRPr lang="ar-DZ" dirty="0" smtClean="0"/>
          </a:p>
          <a:p>
            <a:r>
              <a:rPr lang="ar-SA" b="1" cap="small" dirty="0" smtClean="0">
                <a:solidFill>
                  <a:srgbClr val="92D050"/>
                </a:solidFill>
              </a:rPr>
              <a:t>الأخطار المعنوية</a:t>
            </a:r>
            <a:r>
              <a:rPr lang="en-US" b="1" cap="small" dirty="0" smtClean="0">
                <a:solidFill>
                  <a:srgbClr val="92D050"/>
                </a:solidFill>
              </a:rPr>
              <a:t> </a:t>
            </a:r>
            <a:r>
              <a:rPr lang="ar-SA" b="1" cap="small" dirty="0" smtClean="0">
                <a:solidFill>
                  <a:srgbClr val="92D050"/>
                </a:solidFill>
              </a:rPr>
              <a:t>الغير الاقتصادية</a:t>
            </a:r>
            <a:r>
              <a:rPr lang="en-US" b="1" cap="small" dirty="0" smtClean="0">
                <a:solidFill>
                  <a:srgbClr val="92D050"/>
                </a:solidFill>
              </a:rPr>
              <a:t>:</a:t>
            </a:r>
            <a:endParaRPr lang="fr-FR" b="1" i="1" cap="small" dirty="0" smtClean="0">
              <a:solidFill>
                <a:srgbClr val="92D050"/>
              </a:solidFill>
            </a:endParaRPr>
          </a:p>
          <a:p>
            <a:r>
              <a:rPr lang="ar-SA" b="1" cap="small" dirty="0" smtClean="0"/>
              <a:t>وهي الأخطار التي ينتج عن تحققها خسارة معنوية فهي أخطار لا تسبب لا ربحا </a:t>
            </a:r>
            <a:r>
              <a:rPr lang="ar-SA" b="1" cap="small" dirty="0" err="1" smtClean="0"/>
              <a:t>و</a:t>
            </a:r>
            <a:r>
              <a:rPr lang="ar-SA" b="1" cap="small" dirty="0" smtClean="0"/>
              <a:t> لا خسارة </a:t>
            </a:r>
            <a:r>
              <a:rPr lang="ar-SA" b="1" cap="small" dirty="0" err="1" smtClean="0"/>
              <a:t>و</a:t>
            </a:r>
            <a:r>
              <a:rPr lang="ar-SA" b="1" cap="small" dirty="0" smtClean="0"/>
              <a:t> لا تخضع لمبدأ القياس </a:t>
            </a:r>
            <a:r>
              <a:rPr lang="ar-SA" b="1" cap="small" dirty="0" err="1" smtClean="0"/>
              <a:t>و</a:t>
            </a:r>
            <a:r>
              <a:rPr lang="ar-SA" b="1" cap="small" dirty="0" smtClean="0"/>
              <a:t> التقييم </a:t>
            </a:r>
            <a:r>
              <a:rPr lang="ar-SA" b="1" cap="small" dirty="0" err="1" smtClean="0"/>
              <a:t>و</a:t>
            </a:r>
            <a:r>
              <a:rPr lang="ar-SA" b="1" cap="small" dirty="0" smtClean="0"/>
              <a:t> لا يمكن التنبؤ </a:t>
            </a:r>
            <a:r>
              <a:rPr lang="ar-SA" b="1" cap="small" dirty="0" err="1" smtClean="0"/>
              <a:t>بها</a:t>
            </a:r>
            <a:r>
              <a:rPr lang="ar-SA" b="1" cap="small" dirty="0" smtClean="0"/>
              <a:t> و بتالي فإن شركات التأمين لا تقوم بالتأمين ضدها كالأخطار النفسية </a:t>
            </a:r>
            <a:r>
              <a:rPr lang="ar-SA" b="1" cap="small" dirty="0" err="1" smtClean="0"/>
              <a:t>و</a:t>
            </a:r>
            <a:r>
              <a:rPr lang="ar-SA" b="1" cap="small" dirty="0" smtClean="0"/>
              <a:t> الناتجة عن الصدمة أو الألم أو الانفعال أو الخوف </a:t>
            </a:r>
            <a:r>
              <a:rPr lang="en-US" b="1" cap="small" dirty="0" smtClean="0"/>
              <a:t>.</a:t>
            </a:r>
            <a:endParaRPr lang="fr-FR" dirty="0" smtClean="0"/>
          </a:p>
          <a:p>
            <a:r>
              <a:rPr lang="ar-DZ" b="1" cap="small" dirty="0" smtClean="0">
                <a:solidFill>
                  <a:srgbClr val="92D050"/>
                </a:solidFill>
              </a:rPr>
              <a:t>الأخطار الاقتصادية:</a:t>
            </a:r>
            <a:endParaRPr lang="fr-FR" b="1" i="1" cap="small" dirty="0" smtClean="0">
              <a:solidFill>
                <a:srgbClr val="92D050"/>
              </a:solidFill>
            </a:endParaRPr>
          </a:p>
          <a:p>
            <a:pPr fontAlgn="base"/>
            <a:r>
              <a:rPr lang="ar-SA" dirty="0" smtClean="0"/>
              <a:t>وهي تلك الأخطار التي يكون ناتج تحقق مسبباتها خسارة مالية اقتصادية، مثل خطر الحريق أو خطر الوفاة فخطر وفاة رب الأسرة </a:t>
            </a:r>
            <a:r>
              <a:rPr lang="ar-DZ" dirty="0" smtClean="0"/>
              <a:t>، </a:t>
            </a:r>
            <a:r>
              <a:rPr lang="ar-SA" dirty="0" smtClean="0"/>
              <a:t>ينطوي على خطر معنوي يتمثل في فقدان العاطفة تجاه أفراد الأسرة كما أنه يتضمن خطر مادي يتمثل في فقدان الدخل </a:t>
            </a:r>
            <a:r>
              <a:rPr lang="en-US" dirty="0" smtClean="0"/>
              <a:t>.</a:t>
            </a:r>
            <a:endParaRPr lang="fr-FR"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1141412" y="1082842"/>
            <a:ext cx="10721725" cy="5281863"/>
          </a:xfrm>
        </p:spPr>
        <p:txBody>
          <a:bodyPr>
            <a:normAutofit/>
          </a:bodyPr>
          <a:lstStyle/>
          <a:p>
            <a:r>
              <a:rPr lang="ar-SA" b="1" dirty="0" smtClean="0"/>
              <a:t>وتظهر الأخطار الاقتصادية في الحالات التالية</a:t>
            </a:r>
            <a:endParaRPr lang="ar-DZ" b="1" dirty="0" smtClean="0"/>
          </a:p>
          <a:p>
            <a:pPr lvl="0" fontAlgn="base"/>
            <a:r>
              <a:rPr lang="ar-SA" dirty="0" smtClean="0"/>
              <a:t>خطر سرقة الممتلكات</a:t>
            </a:r>
            <a:r>
              <a:rPr lang="en-US" dirty="0" smtClean="0"/>
              <a:t>.</a:t>
            </a:r>
            <a:endParaRPr lang="fr-FR" dirty="0" smtClean="0"/>
          </a:p>
          <a:p>
            <a:pPr lvl="0" fontAlgn="base"/>
            <a:r>
              <a:rPr lang="ar-SA" dirty="0" smtClean="0"/>
              <a:t>خطر الغرق المرتبط بفقد شحنة السفينة أو كليهما</a:t>
            </a:r>
            <a:r>
              <a:rPr lang="en-US" dirty="0" smtClean="0"/>
              <a:t>.</a:t>
            </a:r>
            <a:endParaRPr lang="fr-FR" dirty="0" smtClean="0"/>
          </a:p>
          <a:p>
            <a:pPr lvl="0" fontAlgn="base"/>
            <a:r>
              <a:rPr lang="ar-SA" dirty="0" smtClean="0"/>
              <a:t>خطر الكساد المرتبط بالبطالة</a:t>
            </a:r>
            <a:r>
              <a:rPr lang="en-US" dirty="0" smtClean="0"/>
              <a:t>. </a:t>
            </a:r>
            <a:endParaRPr lang="fr-FR" dirty="0" smtClean="0"/>
          </a:p>
          <a:p>
            <a:pPr lvl="0" fontAlgn="base"/>
            <a:r>
              <a:rPr lang="ar-SA" dirty="0" smtClean="0"/>
              <a:t>خطر المسؤولية المدنية </a:t>
            </a:r>
            <a:r>
              <a:rPr lang="en-US" dirty="0" smtClean="0"/>
              <a:t>.</a:t>
            </a:r>
            <a:endParaRPr lang="fr-FR" dirty="0" smtClean="0"/>
          </a:p>
          <a:p>
            <a:pPr lvl="0" fontAlgn="base"/>
            <a:r>
              <a:rPr lang="ar-SA" dirty="0" smtClean="0"/>
              <a:t>خطر التعرض لإصابات العمل</a:t>
            </a:r>
            <a:r>
              <a:rPr lang="en-US" dirty="0" smtClean="0"/>
              <a:t>. </a:t>
            </a:r>
            <a:endParaRPr lang="fr-FR" dirty="0" smtClean="0"/>
          </a:p>
          <a:p>
            <a:pPr lvl="0" fontAlgn="base"/>
            <a:r>
              <a:rPr lang="ar-SA" dirty="0" smtClean="0"/>
              <a:t>خطر خسارة الاستثمارات في بورصة  الأسهم</a:t>
            </a:r>
            <a:r>
              <a:rPr lang="en-US" dirty="0" smtClean="0"/>
              <a:t>. </a:t>
            </a:r>
            <a:endParaRPr lang="fr-FR" dirty="0" smtClean="0"/>
          </a:p>
          <a:p>
            <a:endParaRPr lang="fr-FR"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rmAutofit fontScale="62500" lnSpcReduction="20000"/>
          </a:bodyPr>
          <a:lstStyle/>
          <a:p>
            <a:pPr fontAlgn="base"/>
            <a:r>
              <a:rPr lang="ar-SA" sz="3600" b="1" dirty="0" smtClean="0">
                <a:solidFill>
                  <a:srgbClr val="FF0000"/>
                </a:solidFill>
              </a:rPr>
              <a:t>أنواع الأخطار </a:t>
            </a:r>
            <a:r>
              <a:rPr lang="ar-SA" sz="3600" b="1" dirty="0" err="1" smtClean="0">
                <a:solidFill>
                  <a:srgbClr val="FF0000"/>
                </a:solidFill>
              </a:rPr>
              <a:t>الإقتصادية</a:t>
            </a:r>
            <a:r>
              <a:rPr lang="en-US" sz="3600" b="1" dirty="0" smtClean="0">
                <a:solidFill>
                  <a:srgbClr val="FF0000"/>
                </a:solidFill>
              </a:rPr>
              <a:t> :</a:t>
            </a:r>
            <a:r>
              <a:rPr lang="en-US" sz="3600" dirty="0" smtClean="0">
                <a:solidFill>
                  <a:srgbClr val="FF0000"/>
                </a:solidFill>
              </a:rPr>
              <a:t> </a:t>
            </a:r>
            <a:r>
              <a:rPr lang="ar-SA" sz="3600" dirty="0" smtClean="0"/>
              <a:t>تنقسم الأخطار الاقتصادية بحسب نشأتها إلى أخطار المضاربة </a:t>
            </a:r>
            <a:endParaRPr lang="ar-DZ" sz="3600" dirty="0" smtClean="0"/>
          </a:p>
          <a:p>
            <a:pPr fontAlgn="base"/>
            <a:r>
              <a:rPr lang="ar-SA" sz="3600" dirty="0" smtClean="0"/>
              <a:t>والأخطار الطبيعية أي البحتة، وهي</a:t>
            </a:r>
            <a:r>
              <a:rPr lang="en-US" sz="3600" dirty="0" smtClean="0"/>
              <a:t>  </a:t>
            </a:r>
            <a:r>
              <a:rPr lang="ar-DZ" sz="3600" dirty="0" smtClean="0"/>
              <a:t>:</a:t>
            </a:r>
            <a:endParaRPr lang="fr-FR" sz="3600" dirty="0" smtClean="0"/>
          </a:p>
          <a:p>
            <a:pPr fontAlgn="base"/>
            <a:r>
              <a:rPr lang="ar-SA" sz="3600" b="1" dirty="0" smtClean="0">
                <a:solidFill>
                  <a:srgbClr val="92D050"/>
                </a:solidFill>
              </a:rPr>
              <a:t>أولا أخطار المضاربة </a:t>
            </a:r>
            <a:r>
              <a:rPr lang="ar-SA" sz="3600" dirty="0" err="1" smtClean="0"/>
              <a:t>و</a:t>
            </a:r>
            <a:r>
              <a:rPr lang="ar-SA" sz="3600" dirty="0" smtClean="0"/>
              <a:t> هي الأخطار التي ينتج عن تحققها ربح أو خسارة </a:t>
            </a:r>
            <a:r>
              <a:rPr lang="ar-SA" sz="3600" dirty="0" err="1" smtClean="0"/>
              <a:t>و</a:t>
            </a:r>
            <a:r>
              <a:rPr lang="ar-SA" sz="3600" dirty="0" smtClean="0"/>
              <a:t> تسمي أحيانا بالأخطار التجارية</a:t>
            </a:r>
            <a:r>
              <a:rPr lang="en-US" sz="3600" b="1" dirty="0" smtClean="0"/>
              <a:t>  </a:t>
            </a:r>
            <a:r>
              <a:rPr lang="ar-SA" sz="3600" dirty="0" smtClean="0"/>
              <a:t>مثل أخطار السوق، أخطار التجارة، أخطار الاستثمار،  فمثل هذه الأخطار قد يتحقق عنها ربح أو قد</a:t>
            </a:r>
            <a:r>
              <a:rPr lang="ar-DZ" sz="3600" dirty="0" smtClean="0"/>
              <a:t> ينتج</a:t>
            </a:r>
            <a:r>
              <a:rPr lang="ar-SA" sz="3600" dirty="0" smtClean="0"/>
              <a:t> عن تحققها خسائر</a:t>
            </a:r>
            <a:r>
              <a:rPr lang="en-US" sz="3600" b="1" dirty="0" smtClean="0"/>
              <a:t>  </a:t>
            </a:r>
            <a:r>
              <a:rPr lang="en-US" sz="3600" dirty="0" smtClean="0"/>
              <a:t> </a:t>
            </a:r>
            <a:r>
              <a:rPr lang="ar-SA" sz="3600" dirty="0" smtClean="0"/>
              <a:t>و هذه الأخطار  يتسبب في نشأتها ظواهر يخلقها الإنسان بنفسه ولنفسه</a:t>
            </a:r>
            <a:r>
              <a:rPr lang="en-US" sz="3600" dirty="0" smtClean="0"/>
              <a:t>. </a:t>
            </a:r>
            <a:r>
              <a:rPr lang="ar-SA" sz="3600" dirty="0" smtClean="0"/>
              <a:t>مثال الشخص الذي يشتري أسهم </a:t>
            </a:r>
            <a:r>
              <a:rPr lang="ar-SA" sz="3600" dirty="0" err="1" smtClean="0"/>
              <a:t>فى</a:t>
            </a:r>
            <a:r>
              <a:rPr lang="ar-SA" sz="3600" dirty="0" smtClean="0"/>
              <a:t> سوق الأوراق المالية فإنه يحقق ربح إذا أرتفع سعر السهم ويخشى الخسارة وهى هبوط سعر السهم</a:t>
            </a:r>
            <a:r>
              <a:rPr lang="en-US" sz="3600" dirty="0" smtClean="0"/>
              <a:t>.</a:t>
            </a:r>
            <a:endParaRPr lang="fr-FR" sz="3600" dirty="0" smtClean="0"/>
          </a:p>
          <a:p>
            <a:pPr lvl="0" fontAlgn="base"/>
            <a:r>
              <a:rPr lang="ar-SA" sz="3600" dirty="0" smtClean="0"/>
              <a:t>و الجدير بالذكر أن أخطار المضاربة تعود بالفائدة على المجتمع بعكس الأخطار </a:t>
            </a:r>
            <a:r>
              <a:rPr lang="ar-SA" sz="3600" dirty="0" err="1" smtClean="0"/>
              <a:t>البحثة</a:t>
            </a:r>
            <a:r>
              <a:rPr lang="ar-SA" sz="3600" dirty="0" smtClean="0"/>
              <a:t> حيث أن خسارة مستثمر بسبب </a:t>
            </a:r>
            <a:r>
              <a:rPr lang="ar-SA" sz="3600" dirty="0" err="1" smtClean="0"/>
              <a:t>إنخفاض</a:t>
            </a:r>
            <a:r>
              <a:rPr lang="ar-SA" sz="3600" dirty="0" smtClean="0"/>
              <a:t> أسعار الأوراق المالية قد يعني ربح لمستثمرين آخرين، كما أن خسارة شركة ما بسبب </a:t>
            </a:r>
            <a:r>
              <a:rPr lang="ar-SA" sz="3600" dirty="0" err="1" smtClean="0"/>
              <a:t>إنخفاض</a:t>
            </a:r>
            <a:r>
              <a:rPr lang="ar-SA" sz="3600" dirty="0" smtClean="0"/>
              <a:t> الأسعار قد يع</a:t>
            </a:r>
            <a:r>
              <a:rPr lang="ar-DZ" sz="3600" dirty="0" smtClean="0"/>
              <a:t>ن</a:t>
            </a:r>
            <a:r>
              <a:rPr lang="ar-SA" sz="3600" dirty="0" smtClean="0"/>
              <a:t>ي ربح لشركة أخرى بينما خسارة مصنع بسبب حريق تعني خسارة لصاحب المصنع </a:t>
            </a:r>
            <a:r>
              <a:rPr lang="ar-SA" sz="3600" dirty="0" err="1" smtClean="0"/>
              <a:t>و</a:t>
            </a:r>
            <a:r>
              <a:rPr lang="ar-SA" sz="3600" dirty="0" smtClean="0"/>
              <a:t> خسارة المجتمع ككل</a:t>
            </a:r>
            <a:r>
              <a:rPr lang="en-US" sz="3600" dirty="0" smtClean="0"/>
              <a:t>. </a:t>
            </a:r>
            <a:endParaRPr lang="fr-FR" sz="3600" dirty="0" smtClean="0"/>
          </a:p>
          <a:p>
            <a:r>
              <a:rPr lang="ar-SA" sz="3600" b="1" dirty="0" smtClean="0">
                <a:solidFill>
                  <a:srgbClr val="92D050"/>
                </a:solidFill>
              </a:rPr>
              <a:t>ثانيا الأخطار الطبيعية </a:t>
            </a:r>
            <a:r>
              <a:rPr lang="ar-DZ" sz="3600" b="1" dirty="0" smtClean="0">
                <a:solidFill>
                  <a:srgbClr val="92D050"/>
                </a:solidFill>
              </a:rPr>
              <a:t>(</a:t>
            </a:r>
            <a:r>
              <a:rPr lang="en-US" sz="3600" b="1" dirty="0" smtClean="0">
                <a:solidFill>
                  <a:srgbClr val="92D050"/>
                </a:solidFill>
              </a:rPr>
              <a:t> </a:t>
            </a:r>
            <a:r>
              <a:rPr lang="ar-SA" sz="3600" b="1" dirty="0" smtClean="0">
                <a:solidFill>
                  <a:srgbClr val="92D050"/>
                </a:solidFill>
              </a:rPr>
              <a:t>البحتة </a:t>
            </a:r>
            <a:r>
              <a:rPr lang="ar-DZ" sz="3600" b="1" dirty="0" smtClean="0">
                <a:solidFill>
                  <a:srgbClr val="92D050"/>
                </a:solidFill>
              </a:rPr>
              <a:t>)</a:t>
            </a:r>
            <a:endParaRPr lang="fr-FR" sz="3600" b="1" dirty="0" smtClean="0">
              <a:solidFill>
                <a:srgbClr val="92D050"/>
              </a:solidFill>
            </a:endParaRPr>
          </a:p>
          <a:p>
            <a:pPr fontAlgn="base"/>
            <a:r>
              <a:rPr lang="ar-SA" sz="3600" dirty="0" smtClean="0"/>
              <a:t>وهي التي تتسبب عن ظواهر طبيعية وعامة ليس للإنسان دخل في وجودها ، ويترتب على تحقيقها خسارة مالية إذا لم تتحقق لم ينتج عنها خسارة أو ربح ، ومن أمثلة هذه الأخطار خطر الوفاة الذي يترتب عليه انقطاع الدخل، وخطر الحريق ، </a:t>
            </a:r>
            <a:r>
              <a:rPr lang="ar-SA" sz="3600" dirty="0" err="1" smtClean="0"/>
              <a:t>و</a:t>
            </a:r>
            <a:r>
              <a:rPr lang="ar-SA" sz="3600" dirty="0" smtClean="0"/>
              <a:t> أخطار الزلازل والبراكين والفيضانات</a:t>
            </a:r>
            <a:r>
              <a:rPr lang="en-US" sz="3600" dirty="0" smtClean="0"/>
              <a:t>… </a:t>
            </a:r>
            <a:r>
              <a:rPr lang="ar-SA" sz="3600" dirty="0" err="1" smtClean="0"/>
              <a:t>إلخ</a:t>
            </a:r>
            <a:r>
              <a:rPr lang="en-US" sz="3600" dirty="0" smtClean="0"/>
              <a:t>.</a:t>
            </a:r>
            <a:endParaRPr lang="fr-FR" sz="3600" dirty="0" smtClean="0"/>
          </a:p>
          <a:p>
            <a:endParaRPr lang="fr-FR"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normAutofit/>
          </a:bodyPr>
          <a:lstStyle/>
          <a:p>
            <a:pPr algn="ctr"/>
            <a:r>
              <a:rPr lang="ar-DZ" sz="4000" dirty="0" smtClean="0">
                <a:solidFill>
                  <a:srgbClr val="FF0000"/>
                </a:solidFill>
              </a:rPr>
              <a:t>مفاهيم حول التأمين التجاري </a:t>
            </a:r>
            <a:endParaRPr lang="ar-DZ" sz="4000"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85000" lnSpcReduction="10000"/>
          </a:bodyPr>
          <a:lstStyle/>
          <a:p>
            <a:r>
              <a:rPr lang="ar-DZ" sz="2800" b="1" cap="small" dirty="0" smtClean="0">
                <a:solidFill>
                  <a:srgbClr val="FF0000"/>
                </a:solidFill>
              </a:rPr>
              <a:t>نشأة التأمين التقليدي ( التجاري)</a:t>
            </a:r>
            <a:endParaRPr lang="fr-FR" sz="2800" b="1" cap="small" dirty="0" smtClean="0">
              <a:solidFill>
                <a:srgbClr val="FF0000"/>
              </a:solidFill>
            </a:endParaRPr>
          </a:p>
          <a:p>
            <a:r>
              <a:rPr lang="ar-DZ" sz="2800" dirty="0" smtClean="0"/>
              <a:t>ظهرت بوادر التأمين التجاري في أواخر القرن 14 بأوروبا على البضائع التي تنقلها السفن لتسهيل المبادلات على ضفتي البجر الأبيض المتوسط وكان على شكل عقد قرض بحري </a:t>
            </a:r>
            <a:r>
              <a:rPr lang="ar-DZ" sz="2800" dirty="0" err="1" smtClean="0"/>
              <a:t>و</a:t>
            </a:r>
            <a:r>
              <a:rPr lang="ar-DZ" sz="2800" dirty="0" smtClean="0"/>
              <a:t> يعرّف </a:t>
            </a:r>
          </a:p>
          <a:p>
            <a:pPr lvl="0"/>
            <a:r>
              <a:rPr lang="ar-DZ" sz="2800" b="1" dirty="0" smtClean="0">
                <a:solidFill>
                  <a:srgbClr val="FF0000"/>
                </a:solidFill>
              </a:rPr>
              <a:t>عقد القرض البحري : </a:t>
            </a:r>
            <a:endParaRPr lang="fr-FR" sz="2800" dirty="0" smtClean="0">
              <a:solidFill>
                <a:srgbClr val="FF0000"/>
              </a:solidFill>
            </a:endParaRPr>
          </a:p>
          <a:p>
            <a:r>
              <a:rPr lang="ar-DZ" sz="2800" dirty="0" smtClean="0"/>
              <a:t>هو العقد الذي يتعهد بمقتضاه المقرض بدفع مبلغ من النقود إلى مالك السفينة أو البضاعة وكان رد هذا القرض مشروطا بوصول البضاعة أو السفينة سالمة إلى حيث أرادها صاحبها، إلا أن رَد هذا القرض كان يشمل المبلغ مضافاً إليه فائدة كبيرة </a:t>
            </a:r>
            <a:r>
              <a:rPr lang="ar-DZ" sz="2800" dirty="0" err="1" smtClean="0"/>
              <a:t>و</a:t>
            </a:r>
            <a:r>
              <a:rPr lang="ar-DZ" sz="2800" dirty="0" smtClean="0"/>
              <a:t> باهظة، </a:t>
            </a:r>
            <a:r>
              <a:rPr lang="ar-DZ" sz="2800" dirty="0" err="1" smtClean="0"/>
              <a:t>و</a:t>
            </a:r>
            <a:r>
              <a:rPr lang="ar-DZ" sz="2800" dirty="0" smtClean="0"/>
              <a:t> بمقتضى هذا العقد لا يلتزم مالك السفينة برد القرض في حالة هلاك السفينة.</a:t>
            </a:r>
            <a:endParaRPr lang="fr-FR" sz="2800" dirty="0" smtClean="0"/>
          </a:p>
          <a:p>
            <a:r>
              <a:rPr lang="ar-DZ" sz="2800" dirty="0" smtClean="0"/>
              <a:t>وعرف البعض أن القرض البحري أو عقد القرض على السفينة بأنه عقد رهن يقع على السفينة ذاتها ضمانا لمال يُؤدى لها على سبيل القرض خلال رحلتها بحيث إذا هلكت فإن المقرض يفقد المبلغ الذي دفعه أما إذا وصلت السفينة سالمة إلى ميناء الوصول فإن السفينة لا تكون مسئولة عن أداء القرض فحسب بل تسأل عن فائدة يتم تحديدها في اتفاق سابق.  </a:t>
            </a:r>
            <a:endParaRPr lang="fr-FR" sz="2800" dirty="0" smtClean="0"/>
          </a:p>
          <a:p>
            <a:r>
              <a:rPr lang="ar-DZ" sz="2800" dirty="0" smtClean="0"/>
              <a:t> </a:t>
            </a:r>
            <a:endParaRPr lang="fr-FR" sz="2800" dirty="0" smtClean="0"/>
          </a:p>
          <a:p>
            <a:endParaRPr lang="ar-DZ" sz="2800" dirty="0" smtClean="0"/>
          </a:p>
          <a:p>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fontAlgn="base"/>
            <a:r>
              <a:rPr lang="ar-SA" sz="2800" u="sng" dirty="0" smtClean="0"/>
              <a:t>و يمكن تصنيف الأخطار البحتة إلى مجموعة الثانية وهي الأخطار العامة </a:t>
            </a:r>
            <a:r>
              <a:rPr lang="ar-SA" sz="2800" u="sng" dirty="0" err="1" smtClean="0"/>
              <a:t>و</a:t>
            </a:r>
            <a:r>
              <a:rPr lang="ar-SA" sz="2800" u="sng" dirty="0" smtClean="0"/>
              <a:t> الأخطار الخاصة</a:t>
            </a:r>
            <a:r>
              <a:rPr lang="en-US" sz="2800" u="sng" dirty="0" smtClean="0"/>
              <a:t>:</a:t>
            </a:r>
            <a:endParaRPr lang="fr-FR" sz="2800" dirty="0" smtClean="0"/>
          </a:p>
          <a:p>
            <a:pPr fontAlgn="base"/>
            <a:r>
              <a:rPr lang="ar-SA" sz="2800" b="1" dirty="0" smtClean="0">
                <a:solidFill>
                  <a:srgbClr val="92D050"/>
                </a:solidFill>
              </a:rPr>
              <a:t>أ</a:t>
            </a:r>
            <a:r>
              <a:rPr lang="en-US" sz="2800" b="1" dirty="0" smtClean="0">
                <a:solidFill>
                  <a:srgbClr val="92D050"/>
                </a:solidFill>
              </a:rPr>
              <a:t>- </a:t>
            </a:r>
            <a:r>
              <a:rPr lang="ar-SA" sz="2800" b="1" dirty="0" smtClean="0">
                <a:solidFill>
                  <a:srgbClr val="92D050"/>
                </a:solidFill>
              </a:rPr>
              <a:t>الأخطار العامة </a:t>
            </a:r>
            <a:r>
              <a:rPr lang="en-US" sz="2800" b="1" dirty="0" smtClean="0"/>
              <a:t>:</a:t>
            </a:r>
            <a:r>
              <a:rPr lang="en-US" sz="2800" dirty="0" smtClean="0"/>
              <a:t> </a:t>
            </a:r>
            <a:r>
              <a:rPr lang="ar-DZ" sz="2800" dirty="0" smtClean="0"/>
              <a:t> هي تلك الأخطار التي تؤثر على اقتصاد البلد بشكل عام أو على مجموعة كبيرة من الأشخاص في المجتمع : مثل الظروف </a:t>
            </a:r>
            <a:r>
              <a:rPr lang="ar-DZ" sz="2800" dirty="0" err="1" smtClean="0"/>
              <a:t>الإقتصادية</a:t>
            </a:r>
            <a:r>
              <a:rPr lang="ar-DZ" sz="2800" dirty="0" smtClean="0"/>
              <a:t> التضخم ، البطالة، وظروف سياسية كالحروب </a:t>
            </a:r>
            <a:r>
              <a:rPr lang="ar-DZ" sz="2800" dirty="0" err="1" smtClean="0"/>
              <a:t>و</a:t>
            </a:r>
            <a:r>
              <a:rPr lang="ar-DZ" sz="2800" dirty="0" smtClean="0"/>
              <a:t> الثروات، الكوارث الطبيعية الزلازل </a:t>
            </a:r>
            <a:r>
              <a:rPr lang="ar-DZ" sz="2800" dirty="0" err="1" smtClean="0"/>
              <a:t>و</a:t>
            </a:r>
            <a:r>
              <a:rPr lang="ar-DZ" sz="2800" dirty="0" smtClean="0"/>
              <a:t> البراكين </a:t>
            </a:r>
            <a:r>
              <a:rPr lang="ar-DZ" sz="2800" dirty="0" err="1" smtClean="0"/>
              <a:t>و</a:t>
            </a:r>
            <a:r>
              <a:rPr lang="ar-DZ" sz="2800" dirty="0" smtClean="0"/>
              <a:t> الفيضانات . مثل هذه الأخطار الجسيمة ذات الخسائر كبيرة تؤثر على </a:t>
            </a:r>
            <a:r>
              <a:rPr lang="ar-DZ" sz="2800" dirty="0" err="1" smtClean="0"/>
              <a:t>إقتصاد</a:t>
            </a:r>
            <a:r>
              <a:rPr lang="ar-DZ" sz="2800" dirty="0" smtClean="0"/>
              <a:t> البلد  وغالبا ما تتحاشى شركات التأمين تغطية مثل هذه الأخطار إلا ضمن ظروف وحالات معيّنة كأن تقوم بإعادة التأمين عليها.</a:t>
            </a:r>
            <a:endParaRPr lang="fr-FR" sz="2800" dirty="0" smtClean="0"/>
          </a:p>
          <a:p>
            <a:pPr fontAlgn="base"/>
            <a:r>
              <a:rPr lang="ar-SA" sz="2800" b="1" dirty="0" smtClean="0">
                <a:solidFill>
                  <a:srgbClr val="92D050"/>
                </a:solidFill>
              </a:rPr>
              <a:t> ب</a:t>
            </a:r>
            <a:r>
              <a:rPr lang="en-US" sz="2800" b="1" dirty="0" smtClean="0">
                <a:solidFill>
                  <a:srgbClr val="92D050"/>
                </a:solidFill>
              </a:rPr>
              <a:t>- </a:t>
            </a:r>
            <a:r>
              <a:rPr lang="ar-SA" sz="2800" b="1" dirty="0" smtClean="0">
                <a:solidFill>
                  <a:srgbClr val="92D050"/>
                </a:solidFill>
              </a:rPr>
              <a:t>الأخطار الخاص</a:t>
            </a:r>
            <a:r>
              <a:rPr lang="ar-SA" sz="2800" b="1" dirty="0" smtClean="0"/>
              <a:t>ة</a:t>
            </a:r>
            <a:r>
              <a:rPr lang="en-US" sz="2800" b="1" i="1" dirty="0" smtClean="0"/>
              <a:t> :</a:t>
            </a:r>
            <a:r>
              <a:rPr lang="ar-DZ" sz="2800" dirty="0" smtClean="0"/>
              <a:t> هي تلك الأخطار التي نؤثر على  الفرد </a:t>
            </a:r>
            <a:r>
              <a:rPr lang="ar-DZ" sz="2800" dirty="0" err="1" smtClean="0"/>
              <a:t>و</a:t>
            </a:r>
            <a:r>
              <a:rPr lang="ar-DZ" sz="2800" dirty="0" smtClean="0"/>
              <a:t> ليس على المجتمع بأكمله مثل حريق منزل ، سرقة، الوفاة المبكرة، وهذه الأخطار يمكن قياسها </a:t>
            </a:r>
            <a:r>
              <a:rPr lang="ar-DZ" sz="2800" dirty="0" err="1" smtClean="0"/>
              <a:t>و</a:t>
            </a:r>
            <a:r>
              <a:rPr lang="ar-DZ" sz="2800" dirty="0" smtClean="0"/>
              <a:t> التنبؤ </a:t>
            </a:r>
            <a:r>
              <a:rPr lang="ar-DZ" sz="2800" dirty="0" err="1" smtClean="0"/>
              <a:t>بها</a:t>
            </a:r>
            <a:r>
              <a:rPr lang="ar-DZ" sz="2800" dirty="0" smtClean="0"/>
              <a:t> و هي أخطار قابلة للتأمين.</a:t>
            </a:r>
            <a:endParaRPr lang="fr-FR" sz="2800" dirty="0" smtClean="0"/>
          </a:p>
          <a:p>
            <a:r>
              <a:rPr lang="ar-DZ" sz="2800" u="sng" dirty="0" smtClean="0"/>
              <a:t>و تنقسم الأخطار الخاصة إلى</a:t>
            </a:r>
            <a:endParaRPr lang="fr-FR" sz="2800"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الأخطار الأشخاص</a:t>
            </a:r>
            <a:r>
              <a:rPr lang="en-US" sz="2800" b="1" dirty="0" smtClean="0"/>
              <a:t>:</a:t>
            </a:r>
            <a:endParaRPr lang="fr-FR" sz="2800" dirty="0" smtClean="0"/>
          </a:p>
          <a:p>
            <a:pPr fontAlgn="base"/>
            <a:r>
              <a:rPr lang="ar-SA" sz="2800" dirty="0" smtClean="0"/>
              <a:t>وهي التي ينتج عن تحقق مسبباتها خسائر مادية تصيب الأشخاص  بذاتهم أو دخلهم أو الاثنين معا أي هي تلك الأخطار التي  ينتج عن تحققها خسائر مالية مثل الوفاة والمرض والبطالة والعجز والشيخوخة </a:t>
            </a:r>
            <a:endParaRPr lang="fr-FR" sz="2800" dirty="0" smtClean="0"/>
          </a:p>
          <a:p>
            <a:pPr fontAlgn="base">
              <a:buNone/>
            </a:pPr>
            <a:r>
              <a:rPr lang="ar-DZ" sz="2800" u="sng" dirty="0" smtClean="0"/>
              <a:t> - </a:t>
            </a:r>
            <a:r>
              <a:rPr lang="ar-SA" sz="2800" u="sng" dirty="0" smtClean="0"/>
              <a:t>فخطر الوفاة المبكرة</a:t>
            </a:r>
            <a:r>
              <a:rPr lang="ar-SA" sz="2800" dirty="0" smtClean="0"/>
              <a:t> تعني وفاة رب الأسرة دون أن يكمل الالتزامات المالية تجاه عائلاته كمصاريف تربية الأطفال </a:t>
            </a:r>
            <a:r>
              <a:rPr lang="ar-SA" sz="2800" dirty="0" err="1" smtClean="0"/>
              <a:t>و</a:t>
            </a:r>
            <a:r>
              <a:rPr lang="ar-SA" sz="2800" dirty="0" smtClean="0"/>
              <a:t> تعليمهم </a:t>
            </a:r>
            <a:r>
              <a:rPr lang="ar-SA" sz="2800" dirty="0" err="1" smtClean="0"/>
              <a:t>و</a:t>
            </a:r>
            <a:r>
              <a:rPr lang="ar-SA" sz="2800" dirty="0" smtClean="0"/>
              <a:t> توفير المسكن </a:t>
            </a:r>
            <a:r>
              <a:rPr lang="ar-SA" sz="2800" dirty="0" err="1" smtClean="0"/>
              <a:t>و</a:t>
            </a:r>
            <a:r>
              <a:rPr lang="ar-SA" sz="2800" dirty="0" smtClean="0"/>
              <a:t> خسارة الدخل هنا ، تعتبر خسارة مادية </a:t>
            </a:r>
            <a:r>
              <a:rPr lang="ar-SA" sz="2800" dirty="0" err="1" smtClean="0"/>
              <a:t>و</a:t>
            </a:r>
            <a:r>
              <a:rPr lang="ar-SA" sz="2800" dirty="0" smtClean="0"/>
              <a:t> خسارة معنوية </a:t>
            </a:r>
            <a:r>
              <a:rPr lang="en-US" sz="2800" dirty="0" smtClean="0"/>
              <a:t>( </a:t>
            </a:r>
            <a:r>
              <a:rPr lang="ar-SA" sz="2800" dirty="0" smtClean="0"/>
              <a:t>نفسية</a:t>
            </a:r>
            <a:r>
              <a:rPr lang="en-US" sz="2800" dirty="0" smtClean="0"/>
              <a:t>) </a:t>
            </a:r>
            <a:r>
              <a:rPr lang="ar-SA" sz="2800" dirty="0" smtClean="0"/>
              <a:t>كون رب الأسرة يوفر الحماية </a:t>
            </a:r>
            <a:r>
              <a:rPr lang="ar-SA" sz="2800" dirty="0" err="1" smtClean="0"/>
              <a:t>و</a:t>
            </a:r>
            <a:r>
              <a:rPr lang="ar-SA" sz="2800" dirty="0" smtClean="0"/>
              <a:t> الرعاية للأسرة </a:t>
            </a:r>
            <a:r>
              <a:rPr lang="en-US" sz="2800" dirty="0" smtClean="0"/>
              <a:t>. </a:t>
            </a:r>
            <a:r>
              <a:rPr lang="ar-SA" sz="2800" dirty="0" smtClean="0"/>
              <a:t>و </a:t>
            </a:r>
            <a:r>
              <a:rPr lang="ar-SA" sz="2800" u="sng" dirty="0" smtClean="0"/>
              <a:t>خطر الشيخوخة</a:t>
            </a:r>
            <a:r>
              <a:rPr lang="ar-SA" sz="2800" dirty="0" smtClean="0"/>
              <a:t> هو عدم توفر دخل كاف للشخص عند تقاعده </a:t>
            </a:r>
            <a:r>
              <a:rPr lang="ar-SA" sz="2800" dirty="0" err="1" smtClean="0"/>
              <a:t>و</a:t>
            </a:r>
            <a:r>
              <a:rPr lang="ar-SA" sz="2800" dirty="0" smtClean="0"/>
              <a:t> أما خطر المرض فهو يعني فقدان الدخل بسبب المرض نتيجة لعدم القدرة على العمل كما أنه يعني حجم كبير من المصاريف بسبب العلاج</a:t>
            </a:r>
            <a:r>
              <a:rPr lang="en-US" sz="2800" dirty="0" smtClean="0"/>
              <a:t>.</a:t>
            </a:r>
            <a:endParaRPr lang="fr-FR" sz="2800" dirty="0" smtClean="0"/>
          </a:p>
          <a:p>
            <a:pPr fontAlgn="base">
              <a:buNone/>
            </a:pPr>
            <a:r>
              <a:rPr lang="ar-DZ" sz="2800" u="sng" dirty="0" smtClean="0"/>
              <a:t>- </a:t>
            </a:r>
            <a:r>
              <a:rPr lang="ar-SA" sz="2800" u="sng" dirty="0" smtClean="0"/>
              <a:t>و خطر البطالة</a:t>
            </a:r>
            <a:r>
              <a:rPr lang="ar-SA" sz="2800" dirty="0" smtClean="0"/>
              <a:t> فهو يشكل تهديدا كبيرا بسبب </a:t>
            </a:r>
            <a:r>
              <a:rPr lang="ar-SA" sz="2800" dirty="0" err="1" smtClean="0"/>
              <a:t>إنقطاع</a:t>
            </a:r>
            <a:r>
              <a:rPr lang="ar-SA" sz="2800" dirty="0" smtClean="0"/>
              <a:t> الدخل كما أنه يشكل تهديداً كبيرا للمجتمع</a:t>
            </a:r>
            <a:r>
              <a:rPr lang="en-US" sz="2800" dirty="0" smtClean="0"/>
              <a:t>.</a:t>
            </a:r>
            <a:endParaRPr lang="fr-FR" sz="2800"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أخطار الممتلكات</a:t>
            </a:r>
            <a:r>
              <a:rPr lang="en-US" sz="2800" b="1" dirty="0" smtClean="0"/>
              <a:t>:</a:t>
            </a:r>
            <a:endParaRPr lang="fr-FR" sz="2800" dirty="0" smtClean="0"/>
          </a:p>
          <a:p>
            <a:pPr fontAlgn="base">
              <a:buNone/>
            </a:pPr>
            <a:r>
              <a:rPr lang="ar-SA" sz="2800" dirty="0" smtClean="0"/>
              <a:t>وهي تلك الأخطار التي  ينتج عن تحقق مسبباتها خسائر مادية تصيب الممتلكات، سواء كانت ممتلكات ثابتة أو منقولة  مثل  ظاهرة الحريق والانفجار والسرقة والتهدم والتصادم الضياع التلف الغرق </a:t>
            </a:r>
            <a:r>
              <a:rPr lang="ar-SA" sz="2800" dirty="0" err="1" smtClean="0"/>
              <a:t>الإختلاس</a:t>
            </a:r>
            <a:r>
              <a:rPr lang="ar-DZ" sz="2800" dirty="0" smtClean="0"/>
              <a:t>، </a:t>
            </a:r>
            <a:r>
              <a:rPr lang="ar-SA" sz="2800" dirty="0" smtClean="0"/>
              <a:t>فمالكي الممتلكات عرضة لخسائر مباشرة </a:t>
            </a:r>
            <a:r>
              <a:rPr lang="ar-SA" sz="2800" dirty="0" err="1" smtClean="0"/>
              <a:t>و</a:t>
            </a:r>
            <a:r>
              <a:rPr lang="ar-SA" sz="2800" dirty="0" smtClean="0"/>
              <a:t> غير مباشرة نتيجة لتعرّض ممتلكاتهم للخطر، فإذا تحطمت سيارة مثلا في تصادم فإن الخسائر المباشرة هي عبارة عن مصاريف الإصلاح </a:t>
            </a:r>
            <a:r>
              <a:rPr lang="ar-SA" sz="2800" dirty="0" err="1" smtClean="0"/>
              <a:t>و</a:t>
            </a:r>
            <a:r>
              <a:rPr lang="ar-SA" sz="2800" dirty="0" smtClean="0"/>
              <a:t> الخسائر  الغير المباشرة تأتي نتيجة لعدم </a:t>
            </a:r>
            <a:r>
              <a:rPr lang="ar-SA" sz="2800" dirty="0" err="1" smtClean="0"/>
              <a:t>إستخدام</a:t>
            </a:r>
            <a:r>
              <a:rPr lang="ar-SA" sz="2800" dirty="0" smtClean="0"/>
              <a:t> السيارة أثناء فترة الإصلاح وما ينتج عنها من عطل أو ضرر</a:t>
            </a:r>
            <a:r>
              <a:rPr lang="en-US" sz="2800" dirty="0" smtClean="0"/>
              <a:t>. </a:t>
            </a:r>
            <a:endParaRPr lang="fr-FR" sz="2800"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043" y="296597"/>
            <a:ext cx="10022304" cy="584775"/>
          </a:xfrm>
          <a:prstGeom prst="rect">
            <a:avLst/>
          </a:prstGeom>
        </p:spPr>
        <p:txBody>
          <a:bodyPr wrap="square">
            <a:spAutoFit/>
          </a:bodyPr>
          <a:lstStyle/>
          <a:p>
            <a:pPr algn="ctr" rtl="1"/>
            <a:r>
              <a:rPr lang="ar-SA" sz="3200" b="1" cap="small" dirty="0" smtClean="0">
                <a:solidFill>
                  <a:srgbClr val="FF0000"/>
                </a:solidFill>
              </a:rPr>
              <a:t>التصنيفات الأساسية للخطر</a:t>
            </a:r>
            <a:endParaRPr lang="ar-DZ" sz="3200" b="1" dirty="0" smtClean="0">
              <a:solidFill>
                <a:srgbClr val="FF0000"/>
              </a:solidFill>
            </a:endParaRPr>
          </a:p>
        </p:txBody>
      </p:sp>
      <p:sp>
        <p:nvSpPr>
          <p:cNvPr id="5" name="Espace réservé du contenu 4"/>
          <p:cNvSpPr>
            <a:spLocks noGrp="1"/>
          </p:cNvSpPr>
          <p:nvPr>
            <p:ph idx="1"/>
          </p:nvPr>
        </p:nvSpPr>
        <p:spPr>
          <a:xfrm>
            <a:off x="457200" y="1082842"/>
            <a:ext cx="11405937" cy="5462337"/>
          </a:xfrm>
        </p:spPr>
        <p:txBody>
          <a:bodyPr>
            <a:noAutofit/>
          </a:bodyPr>
          <a:lstStyle/>
          <a:p>
            <a:pPr lvl="0" fontAlgn="base">
              <a:buFont typeface="Wingdings" pitchFamily="2" charset="2"/>
              <a:buChar char="q"/>
            </a:pPr>
            <a:r>
              <a:rPr lang="ar-DZ" sz="2800" b="1" dirty="0" smtClean="0"/>
              <a:t> </a:t>
            </a:r>
            <a:r>
              <a:rPr lang="ar-SA" sz="2800" b="1" dirty="0" smtClean="0"/>
              <a:t>أخطار المسئولية المدنية</a:t>
            </a:r>
            <a:r>
              <a:rPr lang="en-US" sz="2800" b="1" dirty="0" smtClean="0"/>
              <a:t>:</a:t>
            </a:r>
            <a:endParaRPr lang="fr-FR" sz="2800" dirty="0" smtClean="0"/>
          </a:p>
          <a:p>
            <a:pPr fontAlgn="base"/>
            <a:r>
              <a:rPr lang="ar-SA" sz="2800" dirty="0" smtClean="0"/>
              <a:t>وهي التي ينتج عن تحقق مسبباتها مسئولية الشخص المدنية أمام القانون تجاه الغير فيما لحقه من أضرار جسمانية أو ممتلكاته أو كليهما معا ويترتب عنه تعويض من وقع عليه الضرر ومن أمثلة المسئولية المدنية تجاه أشخاص هي أخطار مسئولية قائدي السيارات  السفن والطائرات ، وأخطار المسؤولية المدنية نتيجة الأخطاء المهنية للأطباء والصيادلة، المحامين المهندسين والمحاسبين وما تسببه هذه الأخطاء من خسائر تجاه الغير</a:t>
            </a:r>
            <a:r>
              <a:rPr lang="en-US" sz="2800" dirty="0" smtClean="0"/>
              <a:t>.</a:t>
            </a:r>
            <a:endParaRPr lang="fr-FR" sz="2800"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solidFill>
                  <a:srgbClr val="FF0000"/>
                </a:solidFill>
              </a:rPr>
              <a:t>مفاهيم حول التأمين التجاري </a:t>
            </a:r>
            <a:endParaRPr lang="ar-DZ" dirty="0"/>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20000"/>
          </a:bodyPr>
          <a:lstStyle/>
          <a:p>
            <a:r>
              <a:rPr lang="ar-DZ" sz="2800" b="1" dirty="0" smtClean="0">
                <a:solidFill>
                  <a:srgbClr val="FF0000"/>
                </a:solidFill>
              </a:rPr>
              <a:t>تعريف التأمين التجاري  :</a:t>
            </a:r>
          </a:p>
          <a:p>
            <a:pPr lvl="0"/>
            <a:r>
              <a:rPr lang="ar-DZ" sz="2800" dirty="0" smtClean="0"/>
              <a:t>وعرّفه </a:t>
            </a:r>
            <a:r>
              <a:rPr lang="ar-DZ" sz="2800" dirty="0" err="1" smtClean="0"/>
              <a:t>سيمان</a:t>
            </a:r>
            <a:r>
              <a:rPr lang="ar-DZ" sz="2800" dirty="0" smtClean="0"/>
              <a:t> بأنه "</a:t>
            </a:r>
            <a:r>
              <a:rPr lang="ar-DZ" sz="2800" dirty="0" err="1" smtClean="0"/>
              <a:t>إتفاق</a:t>
            </a:r>
            <a:r>
              <a:rPr lang="ar-DZ" sz="2800" dirty="0" smtClean="0"/>
              <a:t> على تعويض الضرر الحاصل للمؤَّمن له في حدود الضمان الموعود </a:t>
            </a:r>
            <a:r>
              <a:rPr lang="ar-DZ" sz="2800" dirty="0" err="1" smtClean="0"/>
              <a:t>به</a:t>
            </a:r>
            <a:r>
              <a:rPr lang="ar-DZ" sz="2800" dirty="0" smtClean="0"/>
              <a:t> من طرف المؤمِّن"، وعرّفه الدكتور عبد العزيز هيكل: بأنه وسيلة لتخفيف الخسائر المالية الناتجة عن تحقق الأخطار بالنسبة لعدد كبير من الأفراد بدلا أن يكون عبئا كبير لعدد قليل منهم. </a:t>
            </a:r>
          </a:p>
          <a:p>
            <a:pPr lvl="0"/>
            <a:r>
              <a:rPr lang="ar-DZ" sz="2800" dirty="0" smtClean="0"/>
              <a:t>في حين عرّفه الأستاذ أحمد عبد الرحمن التأمين على أنه :" وسيلة لتعويض الفرد عن الخسارة المالية التي تحل </a:t>
            </a:r>
            <a:r>
              <a:rPr lang="ar-DZ" sz="2800" dirty="0" err="1" smtClean="0"/>
              <a:t>به</a:t>
            </a:r>
            <a:r>
              <a:rPr lang="ar-DZ" sz="2800" dirty="0" smtClean="0"/>
              <a:t> نتيجة وقوع خطر معين وذلك بواسطة توزيع هذه الخسارة على مجموعة كبيرة من الأفراد يكونون  جميعهم معرضين لهذا الخطر وذلك بمقتضى </a:t>
            </a:r>
            <a:r>
              <a:rPr lang="ar-DZ" sz="2800" dirty="0" err="1" smtClean="0"/>
              <a:t>إتفاق</a:t>
            </a:r>
            <a:r>
              <a:rPr lang="ar-DZ" sz="2800" dirty="0" smtClean="0"/>
              <a:t> سابق.</a:t>
            </a:r>
            <a:endParaRPr lang="fr-FR" sz="2800" dirty="0" smtClean="0"/>
          </a:p>
          <a:p>
            <a:r>
              <a:rPr lang="ar-DZ" sz="2800" b="1" dirty="0" smtClean="0">
                <a:solidFill>
                  <a:srgbClr val="FF0000"/>
                </a:solidFill>
              </a:rPr>
              <a:t>التعريف القانوني :</a:t>
            </a:r>
            <a:endParaRPr lang="fr-FR" sz="2800" dirty="0" smtClean="0">
              <a:solidFill>
                <a:srgbClr val="FF0000"/>
              </a:solidFill>
            </a:endParaRPr>
          </a:p>
          <a:p>
            <a:pPr lvl="0"/>
            <a:r>
              <a:rPr lang="ar-SA" sz="2800" dirty="0" smtClean="0"/>
              <a:t>تعريف </a:t>
            </a:r>
            <a:r>
              <a:rPr lang="ar-SA" sz="2800" dirty="0" err="1" smtClean="0"/>
              <a:t>بلانيول</a:t>
            </a:r>
            <a:r>
              <a:rPr lang="en-US" sz="2800" dirty="0" smtClean="0"/>
              <a:t>: </a:t>
            </a:r>
            <a:r>
              <a:rPr lang="ar-SA" sz="2800" dirty="0" smtClean="0"/>
              <a:t>يعرّف التأمين بأنه</a:t>
            </a:r>
            <a:r>
              <a:rPr lang="en-US" sz="2800" dirty="0" smtClean="0"/>
              <a:t> " </a:t>
            </a:r>
            <a:r>
              <a:rPr lang="ar-SA" sz="2800" dirty="0" smtClean="0"/>
              <a:t>عقد يتعهد بمقتضاه شخص يسمى المؤمن، بأن يعوض شخصا آخر يسمى المؤمن له، عن خسارة احتمالية يتعرض لها هذا الأخير، مقابل مبلغ من النقود هو القسط الذي يقوم المؤمن له بدفعه إلى المؤمن</a:t>
            </a:r>
            <a:r>
              <a:rPr lang="en-US" sz="2800" dirty="0" smtClean="0"/>
              <a:t>" </a:t>
            </a:r>
            <a:endParaRPr lang="fr-FR" sz="2800" dirty="0" smtClean="0"/>
          </a:p>
          <a:p>
            <a:r>
              <a:rPr lang="ar-DZ" sz="2800" dirty="0" smtClean="0"/>
              <a:t> </a:t>
            </a:r>
            <a:endParaRPr lang="fr-FR" sz="2800" dirty="0" smtClean="0"/>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solidFill>
                  <a:srgbClr val="FF0000"/>
                </a:solidFill>
              </a:rPr>
              <a:t>مفاهيم حول التأمين التجاري </a:t>
            </a:r>
            <a:endParaRPr lang="ar-DZ" dirty="0"/>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lvl="0"/>
            <a:r>
              <a:rPr lang="ar-DZ" sz="2800" dirty="0" smtClean="0">
                <a:solidFill>
                  <a:srgbClr val="FF0000"/>
                </a:solidFill>
              </a:rPr>
              <a:t>تعريف </a:t>
            </a:r>
            <a:r>
              <a:rPr lang="fr-FR" sz="2800" dirty="0" smtClean="0">
                <a:solidFill>
                  <a:srgbClr val="FF0000"/>
                </a:solidFill>
              </a:rPr>
              <a:t> </a:t>
            </a:r>
            <a:r>
              <a:rPr lang="ar-DZ" sz="2800" dirty="0" smtClean="0">
                <a:solidFill>
                  <a:srgbClr val="FF0000"/>
                </a:solidFill>
              </a:rPr>
              <a:t>التشريع الجزائري </a:t>
            </a:r>
            <a:r>
              <a:rPr lang="ar-DZ" sz="2800" dirty="0" smtClean="0"/>
              <a:t>: </a:t>
            </a:r>
            <a:r>
              <a:rPr lang="ar-SA" sz="2800" dirty="0" smtClean="0"/>
              <a:t>فقد عرّفه  المشرع الجزائري التأمين، في المادة</a:t>
            </a:r>
            <a:r>
              <a:rPr lang="en-US" sz="2800" dirty="0" smtClean="0"/>
              <a:t> 619 </a:t>
            </a:r>
            <a:r>
              <a:rPr lang="ar-SA" sz="2800" dirty="0" smtClean="0"/>
              <a:t>من القانون المدني، على أنه</a:t>
            </a:r>
            <a:r>
              <a:rPr lang="en-US" sz="2800" dirty="0" smtClean="0"/>
              <a:t>  </a:t>
            </a:r>
            <a:r>
              <a:rPr lang="ar-SA" sz="2800" dirty="0" smtClean="0"/>
              <a:t>عقد يلتزم بمقتضاه المؤمن أن يؤدي إلى المؤمن له أو المستفيد الذي اشترط التأمين لصالحه مبلغا من المال أو إيراد مرتب أو أي عوض مالي آخر في حالة وقوع الحادث أو تحقق الخطر المبين في العقد، وذلك مقابل قسط أو أي دفعة مالية أخرى يؤديها المؤمن له للمؤمن</a:t>
            </a:r>
            <a:r>
              <a:rPr lang="en-US" sz="2800" dirty="0" smtClean="0"/>
              <a:t>"</a:t>
            </a:r>
            <a:endParaRPr lang="fr-FR" sz="2800" dirty="0" smtClean="0"/>
          </a:p>
          <a:p>
            <a:r>
              <a:rPr lang="ar-DZ" sz="2800" dirty="0" smtClean="0"/>
              <a:t> نص المادة 619 من القانون المدني الجزائري </a:t>
            </a:r>
          </a:p>
          <a:p>
            <a:endParaRPr lang="fr-FR" sz="2800" dirty="0" smtClean="0"/>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solidFill>
                  <a:srgbClr val="FF0000"/>
                </a:solidFill>
              </a:rPr>
              <a:t>أسس التأمين التجاري </a:t>
            </a:r>
            <a:endParaRPr lang="ar-DZ"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sz="2800" b="1" dirty="0" smtClean="0"/>
              <a:t>ملاحظة</a:t>
            </a:r>
            <a:r>
              <a:rPr lang="ar-DZ" sz="2800" dirty="0" smtClean="0"/>
              <a:t>: قانون الأعداد الكبيرة : </a:t>
            </a:r>
            <a:r>
              <a:rPr lang="fr-FR" sz="2800" dirty="0" err="1" smtClean="0"/>
              <a:t>Number</a:t>
            </a:r>
            <a:r>
              <a:rPr lang="fr-FR" sz="2800" dirty="0" smtClean="0"/>
              <a:t> </a:t>
            </a:r>
            <a:r>
              <a:rPr lang="fr-FR" sz="2800" dirty="0" err="1" smtClean="0"/>
              <a:t>Larg</a:t>
            </a:r>
            <a:r>
              <a:rPr lang="fr-FR" sz="2800" dirty="0" smtClean="0"/>
              <a:t> of Law </a:t>
            </a:r>
            <a:endParaRPr lang="ar-DZ" sz="2800" dirty="0" smtClean="0"/>
          </a:p>
          <a:p>
            <a:r>
              <a:rPr lang="ar-DZ" sz="2800" dirty="0" smtClean="0"/>
              <a:t>ويعني أنه لكي يكون الخطر قابلا للتأمين لا بدا من وجود عدد كبير من الأخطار المتشابهة فغياب الأعداد الكبيرة يعني استحالة التنبؤ بالخسارة وبالتالي استحالة حساب أقساط التأمين.</a:t>
            </a:r>
            <a:endParaRPr lang="fr-FR" sz="2800" dirty="0" smtClean="0"/>
          </a:p>
          <a:p>
            <a:r>
              <a:rPr lang="fr-FR" sz="2800" dirty="0" smtClean="0"/>
              <a:t> </a:t>
            </a:r>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solidFill>
                  <a:srgbClr val="FF0000"/>
                </a:solidFill>
              </a:rPr>
              <a:t>عقد التأمين التجاري </a:t>
            </a:r>
            <a:r>
              <a:rPr lang="ar-DZ" dirty="0" err="1" smtClean="0">
                <a:solidFill>
                  <a:srgbClr val="FF0000"/>
                </a:solidFill>
              </a:rPr>
              <a:t>و</a:t>
            </a:r>
            <a:r>
              <a:rPr lang="ar-DZ" dirty="0" smtClean="0">
                <a:solidFill>
                  <a:srgbClr val="FF0000"/>
                </a:solidFill>
              </a:rPr>
              <a:t> مبادئه</a:t>
            </a:r>
            <a:endParaRPr lang="ar-DZ"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lvl="3" rtl="0">
              <a:buNone/>
            </a:pPr>
            <a:r>
              <a:rPr lang="ar-SA" sz="2800" cap="small" dirty="0" smtClean="0">
                <a:solidFill>
                  <a:srgbClr val="FF0000"/>
                </a:solidFill>
              </a:rPr>
              <a:t>مفهوم عقود التأمين التقليدي</a:t>
            </a:r>
            <a:r>
              <a:rPr lang="en-US" sz="2800" cap="small" dirty="0" smtClean="0">
                <a:solidFill>
                  <a:srgbClr val="FF0000"/>
                </a:solidFill>
              </a:rPr>
              <a:t>: </a:t>
            </a:r>
            <a:endParaRPr lang="fr-FR" sz="2800" cap="small" dirty="0" smtClean="0">
              <a:solidFill>
                <a:srgbClr val="FF0000"/>
              </a:solidFill>
            </a:endParaRPr>
          </a:p>
          <a:p>
            <a:pPr lvl="0">
              <a:buNone/>
            </a:pPr>
            <a:r>
              <a:rPr lang="ar-DZ" sz="2800" u="sng" dirty="0" smtClean="0"/>
              <a:t>تعريف الفقهي للتأمين </a:t>
            </a:r>
            <a:r>
              <a:rPr lang="ar-DZ" sz="2800" dirty="0" smtClean="0"/>
              <a:t>: </a:t>
            </a:r>
            <a:r>
              <a:rPr lang="ar-SA" sz="2800" dirty="0" smtClean="0"/>
              <a:t>عرف الفقيه الفرنسي </a:t>
            </a:r>
            <a:r>
              <a:rPr lang="ar-SA" sz="2800" dirty="0" err="1" smtClean="0"/>
              <a:t>بالنيول</a:t>
            </a:r>
            <a:r>
              <a:rPr lang="en-US" sz="2800" dirty="0" smtClean="0"/>
              <a:t> </a:t>
            </a:r>
            <a:r>
              <a:rPr lang="en-US" sz="2800" dirty="0" err="1" smtClean="0"/>
              <a:t>planiol</a:t>
            </a:r>
            <a:r>
              <a:rPr lang="en-US" sz="2800" dirty="0" smtClean="0"/>
              <a:t> </a:t>
            </a:r>
            <a:r>
              <a:rPr lang="ar-SA" sz="2800" dirty="0" smtClean="0"/>
              <a:t>التأمين بأنه</a:t>
            </a:r>
            <a:r>
              <a:rPr lang="en-US" sz="2800" dirty="0" smtClean="0"/>
              <a:t>: "</a:t>
            </a:r>
            <a:r>
              <a:rPr lang="ar-SA" sz="2800" dirty="0" smtClean="0"/>
              <a:t>عقد يتعهد بمقتضاه شخص يسمى المؤمن بأن يعوض شخصا آخر يسمى المؤمن له عن خسارة احتمالية يتعرض لها هذا الأخير، مقابل مبلغ من النقود هو القسط الذي يقوم المؤمن له بدفعه إلى المؤمن</a:t>
            </a:r>
            <a:r>
              <a:rPr lang="en-US" sz="2800" dirty="0" smtClean="0"/>
              <a:t>.</a:t>
            </a:r>
            <a:endParaRPr lang="fr-FR" sz="2800" dirty="0" smtClean="0"/>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SA" b="1" cap="small" dirty="0" smtClean="0">
                <a:solidFill>
                  <a:srgbClr val="FF0000"/>
                </a:solidFill>
              </a:rPr>
              <a:t>خصائص عقد التأمين</a:t>
            </a:r>
            <a:endParaRPr lang="ar-DZ"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lnSpcReduction="10000"/>
          </a:bodyPr>
          <a:lstStyle/>
          <a:p>
            <a:r>
              <a:rPr lang="ar-SA" sz="2800" b="1" cap="small" dirty="0" smtClean="0"/>
              <a:t>يتميز عقد التأمين بمجموعة من الخصائص</a:t>
            </a:r>
            <a:r>
              <a:rPr lang="en-US" sz="2800" b="1" cap="small" dirty="0" smtClean="0"/>
              <a:t>:</a:t>
            </a:r>
            <a:endParaRPr lang="fr-FR" sz="2800" b="1" cap="small" dirty="0" smtClean="0"/>
          </a:p>
          <a:p>
            <a:pPr lvl="0"/>
            <a:r>
              <a:rPr lang="ar-DZ" sz="2800" b="1" u="sng" dirty="0" smtClean="0"/>
              <a:t>التأمين عقد رضائي</a:t>
            </a:r>
            <a:r>
              <a:rPr lang="ar-DZ" sz="2800" b="1" dirty="0" smtClean="0"/>
              <a:t>: </a:t>
            </a:r>
            <a:r>
              <a:rPr lang="ar-DZ" sz="2800" dirty="0" smtClean="0"/>
              <a:t>الأصل في عقد التأمين أنه ينعقد بمجرد توافق إرادتي المؤمن والمؤمن له، أي ينعقد بمجرد توافق الإيجاب والقبول فالتراضي وحده هو الذي يكون العقد . </a:t>
            </a:r>
            <a:endParaRPr lang="fr-FR" sz="2800" dirty="0" smtClean="0"/>
          </a:p>
          <a:p>
            <a:pPr lvl="0"/>
            <a:r>
              <a:rPr lang="ar-SA" sz="2800" b="1" u="sng" dirty="0" smtClean="0"/>
              <a:t>التأمين عقد </a:t>
            </a:r>
            <a:r>
              <a:rPr lang="ar-SA" sz="2800" b="1" u="sng" dirty="0" err="1" smtClean="0"/>
              <a:t>معاوضة</a:t>
            </a:r>
            <a:r>
              <a:rPr lang="en-US" sz="2800" b="1" u="sng" dirty="0" smtClean="0"/>
              <a:t>: </a:t>
            </a:r>
            <a:r>
              <a:rPr lang="ar-SA" sz="2800" dirty="0" smtClean="0"/>
              <a:t>عقد التأمين من عقود </a:t>
            </a:r>
            <a:r>
              <a:rPr lang="ar-SA" sz="2800" dirty="0" err="1" smtClean="0"/>
              <a:t>المعاوضة</a:t>
            </a:r>
            <a:r>
              <a:rPr lang="ar-SA" sz="2800" dirty="0" smtClean="0"/>
              <a:t> ذلك أن كلا من طرفيه يأخذ مقابلا لما يعطي، المتعاقد يسدد القسط وشركة التأمين تقدم الأمان بتغطية الخطر المؤمَن منه </a:t>
            </a:r>
            <a:r>
              <a:rPr lang="en-US" sz="2800" dirty="0" smtClean="0"/>
              <a:t>.</a:t>
            </a:r>
            <a:endParaRPr lang="fr-FR" sz="2800" dirty="0" smtClean="0"/>
          </a:p>
          <a:p>
            <a:pPr lvl="0"/>
            <a:r>
              <a:rPr lang="ar-SA" sz="2800" b="1" u="sng" dirty="0" smtClean="0"/>
              <a:t>التأمين عقد ملزم للجانبين</a:t>
            </a:r>
            <a:r>
              <a:rPr lang="en-US" sz="2800" b="1" dirty="0" smtClean="0"/>
              <a:t>: </a:t>
            </a:r>
            <a:r>
              <a:rPr lang="ar-SA" sz="2800" dirty="0" smtClean="0"/>
              <a:t>العقد الملزم هو العقد الذي ينشأ عنه التزامات متقابلة في ذمة كل من المتعاقدين</a:t>
            </a:r>
            <a:r>
              <a:rPr lang="en-US" sz="2800" dirty="0" smtClean="0"/>
              <a:t>)</a:t>
            </a:r>
            <a:r>
              <a:rPr lang="ar-SA" sz="2800" dirty="0" smtClean="0"/>
              <a:t>، حيث يلتزم المؤمَن له بدفع قسط التأمين حسب الترتيب الزمني المتفق عليه عند التعاقد، وبالمقابل يلتزم المؤمِن بدفع التعويض في حال وقوع الخطر المؤمَن منه والمبين في العقد</a:t>
            </a:r>
            <a:r>
              <a:rPr lang="en-US" sz="2800" dirty="0" smtClean="0"/>
              <a:t>.</a:t>
            </a:r>
            <a:r>
              <a:rPr lang="ar-SA" sz="2800" dirty="0" smtClean="0"/>
              <a:t>حيث أن </a:t>
            </a:r>
            <a:r>
              <a:rPr lang="ar-SA" sz="2800" dirty="0" err="1" smtClean="0"/>
              <a:t>إلتزام</a:t>
            </a:r>
            <a:r>
              <a:rPr lang="ar-SA" sz="2800" dirty="0" smtClean="0"/>
              <a:t> المؤمَن له بدفع الأقساط هو </a:t>
            </a:r>
            <a:r>
              <a:rPr lang="ar-SA" sz="2800" dirty="0" err="1" smtClean="0"/>
              <a:t>إلتزام</a:t>
            </a:r>
            <a:r>
              <a:rPr lang="ar-SA" sz="2800" dirty="0" smtClean="0"/>
              <a:t> مؤكد بينما </a:t>
            </a:r>
            <a:r>
              <a:rPr lang="ar-SA" sz="2800" dirty="0" err="1" smtClean="0"/>
              <a:t>إلتزام</a:t>
            </a:r>
            <a:r>
              <a:rPr lang="ar-SA" sz="2800" dirty="0" smtClean="0"/>
              <a:t> المؤمن بدفع التعويض أو مبلغ التأمين فهو </a:t>
            </a:r>
            <a:r>
              <a:rPr lang="ar-SA" sz="2800" dirty="0" err="1" smtClean="0"/>
              <a:t>إلتزام</a:t>
            </a:r>
            <a:r>
              <a:rPr lang="ar-SA" sz="2800" dirty="0" smtClean="0"/>
              <a:t> غير مؤكد إنما هو أمر </a:t>
            </a:r>
            <a:r>
              <a:rPr lang="ar-SA" sz="2800" dirty="0" err="1" smtClean="0"/>
              <a:t>إحتمالي</a:t>
            </a:r>
            <a:r>
              <a:rPr lang="en-US" sz="2800" dirty="0" smtClean="0"/>
              <a:t>. </a:t>
            </a:r>
            <a:r>
              <a:rPr lang="ar-DZ" sz="2800" dirty="0" smtClean="0"/>
              <a:t>ويترتب على ذلك أن العلاقة بين الطرفين تعاقدية تبادلية وهذا حسب ما تقتضيه المادة ( مادة 619 </a:t>
            </a:r>
            <a:r>
              <a:rPr lang="ar-DZ" sz="2800" dirty="0" err="1" smtClean="0"/>
              <a:t>ق</a:t>
            </a:r>
            <a:r>
              <a:rPr lang="ar-DZ" sz="2800" dirty="0" smtClean="0"/>
              <a:t> م ) </a:t>
            </a:r>
            <a:r>
              <a:rPr lang="en-US" sz="2800" baseline="30000" dirty="0" smtClean="0"/>
              <a:t>.</a:t>
            </a:r>
            <a:endParaRPr lang="fr-FR" sz="2800" dirty="0" smtClean="0"/>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360947"/>
            <a:ext cx="11400185" cy="6220327"/>
          </a:xfrm>
        </p:spPr>
        <p:txBody>
          <a:bodyPr>
            <a:normAutofit lnSpcReduction="10000"/>
          </a:bodyPr>
          <a:lstStyle/>
          <a:p>
            <a:pPr lvl="0"/>
            <a:r>
              <a:rPr lang="ar-DZ" sz="2600" b="1" u="sng" dirty="0" smtClean="0"/>
              <a:t>التأمين عقد احتمالي</a:t>
            </a:r>
            <a:r>
              <a:rPr lang="ar-DZ" sz="2600" b="1" dirty="0" smtClean="0"/>
              <a:t>: </a:t>
            </a:r>
            <a:r>
              <a:rPr lang="ar-DZ" sz="2600" dirty="0" smtClean="0"/>
              <a:t>يعرّف العقد الاحتمالي من قبل فقهاء القانون بأنه العقد الذي لا يستطيع فيه كل من المتعاقدين أن يحّدد وقت تمام العقد </a:t>
            </a:r>
            <a:r>
              <a:rPr lang="ar-DZ" sz="2600" dirty="0" err="1" smtClean="0"/>
              <a:t>و</a:t>
            </a:r>
            <a:r>
              <a:rPr lang="ar-DZ" sz="2600" dirty="0" smtClean="0"/>
              <a:t> عدم معرفة مقدار ما سيؤديه كل منهما </a:t>
            </a:r>
            <a:r>
              <a:rPr lang="ar-DZ" sz="2600" dirty="0" err="1" smtClean="0"/>
              <a:t>و</a:t>
            </a:r>
            <a:r>
              <a:rPr lang="ar-DZ" sz="2600" dirty="0" smtClean="0"/>
              <a:t> احتمال حصول الكسب </a:t>
            </a:r>
            <a:r>
              <a:rPr lang="ar-DZ" sz="2600" dirty="0" err="1" smtClean="0"/>
              <a:t>و</a:t>
            </a:r>
            <a:r>
              <a:rPr lang="ar-DZ" sz="2600" dirty="0" smtClean="0"/>
              <a:t> الخسارة  تبعا لحدوث أمر غير محقق الوقوع.  لذا عندما وضع القانون المدني الجزائري أحكام التأمين صنفه ضمن عقود الغرر الاحتمالية (لاسيما المادة 57 منه) </a:t>
            </a:r>
            <a:r>
              <a:rPr lang="ar-DZ" sz="2600" dirty="0" err="1" smtClean="0"/>
              <a:t>و</a:t>
            </a:r>
            <a:r>
              <a:rPr lang="ar-DZ" sz="2600" dirty="0" smtClean="0"/>
              <a:t>  المادة 43 من الأمر 95-07 ، حيث إذا هلك الشيء أو أصبح غير معرض للخطر انتفى عنصر الاحتمال ولم يعد يصلح محلا للتأمين.</a:t>
            </a:r>
            <a:endParaRPr lang="fr-FR" sz="2600" dirty="0" smtClean="0"/>
          </a:p>
          <a:p>
            <a:pPr lvl="0"/>
            <a:r>
              <a:rPr lang="ar-DZ" sz="2600" b="1" u="sng" dirty="0" smtClean="0"/>
              <a:t>عقد إذعان </a:t>
            </a:r>
            <a:r>
              <a:rPr lang="en-US" sz="2600" b="1" dirty="0" smtClean="0"/>
              <a:t>:</a:t>
            </a:r>
            <a:r>
              <a:rPr lang="ar-SA" sz="2600" dirty="0" smtClean="0"/>
              <a:t> ذلك أن المؤمن ينفرد بوضع شروط العقد والمؤمن له ليس له إلا قبول تلك الشروط الإذعان  لها أو أن يعرض عن العقد بحيث ليس بإمكانه مناقشتها أو طلب تعديلها، ولهذا اعتنى المشرع بحماية المؤمن له من الشروط المجحفة التي قد يتضمنها العقد </a:t>
            </a:r>
            <a:r>
              <a:rPr lang="ar-DZ" sz="2600" dirty="0" smtClean="0"/>
              <a:t>(</a:t>
            </a:r>
            <a:r>
              <a:rPr lang="ar-SA" sz="2600" dirty="0" smtClean="0"/>
              <a:t>المادة </a:t>
            </a:r>
            <a:r>
              <a:rPr lang="en-US" sz="2600" dirty="0" smtClean="0"/>
              <a:t>112 </a:t>
            </a:r>
            <a:r>
              <a:rPr lang="ar-SA" sz="2600" dirty="0" smtClean="0"/>
              <a:t>ق </a:t>
            </a:r>
            <a:r>
              <a:rPr lang="ar-SA" sz="2600" dirty="0" err="1" smtClean="0"/>
              <a:t>م</a:t>
            </a:r>
            <a:r>
              <a:rPr lang="ar-SA" sz="2600" dirty="0" smtClean="0"/>
              <a:t> ج</a:t>
            </a:r>
            <a:r>
              <a:rPr lang="en-US" sz="2600" dirty="0" smtClean="0"/>
              <a:t> (.</a:t>
            </a:r>
            <a:r>
              <a:rPr lang="ar-SA" sz="2600" dirty="0" smtClean="0"/>
              <a:t> بحيث شروط العقد يكون مؤشر عليها </a:t>
            </a:r>
            <a:r>
              <a:rPr lang="ar-SA" sz="2600" dirty="0" err="1" smtClean="0"/>
              <a:t>و</a:t>
            </a:r>
            <a:r>
              <a:rPr lang="ar-SA" sz="2600" dirty="0" smtClean="0"/>
              <a:t> مصادق عليها </a:t>
            </a:r>
            <a:r>
              <a:rPr lang="en-US" sz="2600" dirty="0" smtClean="0"/>
              <a:t>.</a:t>
            </a:r>
            <a:endParaRPr lang="fr-FR" sz="2600" dirty="0" smtClean="0"/>
          </a:p>
          <a:p>
            <a:pPr lvl="0"/>
            <a:r>
              <a:rPr lang="ar-DZ" sz="2600" b="1" u="sng" dirty="0" smtClean="0"/>
              <a:t>التأمين عقد زمني:</a:t>
            </a:r>
            <a:r>
              <a:rPr lang="ar-DZ" sz="2600" dirty="0" smtClean="0"/>
              <a:t> هو العقد الذي يكون فيه عنصر الزمن عنصرا جوهريا، حيث يلتزم المؤمن بتحمل تبعية الخطر خلال مدة محدودة وكذلك فإن المؤمن له ملتزم بسداد الأقساط في مواعيد محددة </a:t>
            </a:r>
          </a:p>
          <a:p>
            <a:pPr lvl="0"/>
            <a:r>
              <a:rPr lang="fr-FR" sz="2600" dirty="0" smtClean="0"/>
              <a:t> </a:t>
            </a:r>
            <a:r>
              <a:rPr lang="ar-DZ" sz="2600" b="1" u="sng" dirty="0" smtClean="0"/>
              <a:t>عقد من عقود حسن النية:</a:t>
            </a:r>
            <a:r>
              <a:rPr lang="ar-DZ" sz="2600" b="1" dirty="0" smtClean="0"/>
              <a:t> و</a:t>
            </a:r>
            <a:r>
              <a:rPr lang="ar-DZ" sz="2600" dirty="0" smtClean="0"/>
              <a:t>يقصد بهذا أن يلتزم المؤمن له بإدلاء جميع البيانات المتعلقة بالخطر </a:t>
            </a:r>
            <a:r>
              <a:rPr lang="ar-DZ" sz="2600" dirty="0" err="1" smtClean="0"/>
              <a:t>و</a:t>
            </a:r>
            <a:r>
              <a:rPr lang="ar-DZ" sz="2600" dirty="0" smtClean="0"/>
              <a:t> تصريح دقيق في حالة تغيّر الخطر المؤمن منه .</a:t>
            </a:r>
            <a:endParaRPr lang="fr-FR" sz="2600" dirty="0" smtClean="0"/>
          </a:p>
          <a:p>
            <a:pPr>
              <a:buFont typeface="Wingdings" pitchFamily="2" charset="2"/>
              <a:buChar char="ü"/>
            </a:pPr>
            <a:endParaRPr lang="ar-DZ" sz="28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20000"/>
          </a:bodyPr>
          <a:lstStyle/>
          <a:p>
            <a:pPr lvl="0"/>
            <a:r>
              <a:rPr lang="ar-SA" sz="2700" b="1" dirty="0" smtClean="0"/>
              <a:t>مبدأ المصلحة التأمينـية</a:t>
            </a:r>
            <a:r>
              <a:rPr lang="en-US" sz="2700" b="1" dirty="0" smtClean="0"/>
              <a:t>: </a:t>
            </a:r>
            <a:r>
              <a:rPr lang="ar-SA" sz="2700" dirty="0" smtClean="0"/>
              <a:t>وهي وجود علاقة قانونية مالية بين المؤمن له </a:t>
            </a:r>
            <a:r>
              <a:rPr lang="ar-SA" sz="2700" dirty="0" err="1" smtClean="0"/>
              <a:t>بمعن</a:t>
            </a:r>
            <a:r>
              <a:rPr lang="ar-DZ" sz="2700" dirty="0" smtClean="0"/>
              <a:t>ى</a:t>
            </a:r>
            <a:r>
              <a:rPr lang="ar-SA" sz="2700" dirty="0" smtClean="0"/>
              <a:t> أن يكون للمؤمن له مصلحة مادية مشروعة لعدم تحقق الخطر موضوع التأمين</a:t>
            </a:r>
            <a:r>
              <a:rPr lang="en-US" sz="2700" dirty="0" smtClean="0"/>
              <a:t>.</a:t>
            </a:r>
            <a:endParaRPr lang="fr-FR" sz="2700" dirty="0" smtClean="0"/>
          </a:p>
          <a:p>
            <a:pPr lvl="0"/>
            <a:r>
              <a:rPr lang="ar-SA" sz="2700" b="1" dirty="0" smtClean="0"/>
              <a:t>مبدأ منتهى حسن النيـة</a:t>
            </a:r>
            <a:r>
              <a:rPr lang="en-US" sz="2700" dirty="0" smtClean="0"/>
              <a:t>: </a:t>
            </a:r>
            <a:r>
              <a:rPr lang="ar-SA" sz="2700" dirty="0" smtClean="0"/>
              <a:t>وهو الإفصاح التام عن الحقـائـق الجوهرية التي من الممكن أن تؤثر على قرار الشركة في قبول أو رفض التأمين</a:t>
            </a:r>
            <a:endParaRPr lang="fr-FR" sz="2700" dirty="0" smtClean="0"/>
          </a:p>
          <a:p>
            <a:pPr lvl="0"/>
            <a:r>
              <a:rPr lang="ar-SA" sz="2700" b="1" dirty="0" smtClean="0"/>
              <a:t>مبدأ السبب المباشـر</a:t>
            </a:r>
            <a:r>
              <a:rPr lang="en-US" sz="2700" dirty="0" smtClean="0"/>
              <a:t>: </a:t>
            </a:r>
            <a:r>
              <a:rPr lang="ar-SA" sz="2700" dirty="0" smtClean="0"/>
              <a:t>يقصد </a:t>
            </a:r>
            <a:r>
              <a:rPr lang="ar-SA" sz="2700" dirty="0" err="1" smtClean="0"/>
              <a:t>به</a:t>
            </a:r>
            <a:r>
              <a:rPr lang="ar-SA" sz="2700" dirty="0" smtClean="0"/>
              <a:t>  السبب المباشر الذي يؤدي إلى حدوث الخسارة التأمينية أو حدوث سلسة من الحوادث أدت في النهاية إلى وقوع خسارة المبينة تفصيلا بوثيقة التأمين دون تدخل مؤثر خارجي</a:t>
            </a:r>
            <a:r>
              <a:rPr lang="en-US" sz="2700" dirty="0" smtClean="0"/>
              <a:t>.</a:t>
            </a:r>
            <a:endParaRPr lang="fr-FR" sz="2700" dirty="0" smtClean="0"/>
          </a:p>
          <a:p>
            <a:pPr lvl="0"/>
            <a:r>
              <a:rPr lang="ar-SA" sz="2700" b="1" dirty="0" smtClean="0"/>
              <a:t>مبدأ التعويض</a:t>
            </a:r>
            <a:r>
              <a:rPr lang="en-US" sz="2700" b="1" dirty="0" smtClean="0"/>
              <a:t>: </a:t>
            </a:r>
            <a:r>
              <a:rPr lang="ar-SA" sz="2700" dirty="0" smtClean="0"/>
              <a:t>يقضى بأحقية المؤمن له في الحصول على تعويض يعادل الخسارة المادية بشرط ألا يتعدى مبلغ التأمين المحدد</a:t>
            </a:r>
            <a:r>
              <a:rPr lang="en-US" sz="2700" dirty="0" smtClean="0"/>
              <a:t>.</a:t>
            </a:r>
            <a:endParaRPr lang="fr-FR" sz="2700" dirty="0" smtClean="0"/>
          </a:p>
          <a:p>
            <a:pPr lvl="0"/>
            <a:r>
              <a:rPr lang="ar-SA" sz="2700" b="1" dirty="0" smtClean="0"/>
              <a:t>مبدأ المشاركة</a:t>
            </a:r>
            <a:r>
              <a:rPr lang="en-US" sz="2700" b="1" dirty="0" smtClean="0"/>
              <a:t>: </a:t>
            </a:r>
            <a:r>
              <a:rPr lang="ar-SA" sz="2700" dirty="0" smtClean="0"/>
              <a:t>في حالات تعدد التأمين يحق للمؤمن مطالبة المؤمنين الآخرين بالمشاركة في تعويض المؤمن له</a:t>
            </a:r>
            <a:endParaRPr lang="fr-FR" sz="2700" dirty="0" smtClean="0"/>
          </a:p>
          <a:p>
            <a:r>
              <a:rPr lang="ar-SA" sz="2700" dirty="0" smtClean="0"/>
              <a:t>مبدأ الحـلول</a:t>
            </a:r>
            <a:r>
              <a:rPr lang="en-US" sz="2700" dirty="0" smtClean="0"/>
              <a:t>: </a:t>
            </a:r>
            <a:r>
              <a:rPr lang="ar-SA" sz="2700" dirty="0" smtClean="0"/>
              <a:t>هو حق شركة التأمين </a:t>
            </a:r>
            <a:r>
              <a:rPr lang="ar-DZ" sz="2700" dirty="0" smtClean="0"/>
              <a:t>(</a:t>
            </a:r>
            <a:r>
              <a:rPr lang="ar-SA" sz="2700" dirty="0" smtClean="0"/>
              <a:t>المؤمن</a:t>
            </a:r>
            <a:r>
              <a:rPr lang="ar-DZ" sz="2700" dirty="0" smtClean="0"/>
              <a:t>) </a:t>
            </a:r>
            <a:r>
              <a:rPr lang="en-US" sz="2700" dirty="0" smtClean="0"/>
              <a:t> </a:t>
            </a:r>
            <a:r>
              <a:rPr lang="ar-SA" sz="2700" dirty="0" smtClean="0"/>
              <a:t>في الحلول محل المؤمن له في مطالبة المتسبب بوقوع الخسارة بعد أن يقوم بتعويض المؤمن له</a:t>
            </a:r>
            <a:r>
              <a:rPr lang="ar-DZ" sz="2800" dirty="0" smtClean="0"/>
              <a:t/>
            </a:r>
            <a:br>
              <a:rPr lang="ar-DZ" sz="2800" dirty="0" smtClean="0"/>
            </a:br>
            <a:endParaRPr lang="ar-DZ" dirty="0" smtClean="0"/>
          </a:p>
        </p:txBody>
      </p:sp>
      <p:sp>
        <p:nvSpPr>
          <p:cNvPr id="4" name="Rectangle 3"/>
          <p:cNvSpPr/>
          <p:nvPr/>
        </p:nvSpPr>
        <p:spPr>
          <a:xfrm>
            <a:off x="397043" y="296597"/>
            <a:ext cx="10022304" cy="523220"/>
          </a:xfrm>
          <a:prstGeom prst="rect">
            <a:avLst/>
          </a:prstGeom>
        </p:spPr>
        <p:txBody>
          <a:bodyPr wrap="square">
            <a:spAutoFit/>
          </a:bodyPr>
          <a:lstStyle/>
          <a:p>
            <a:pPr algn="ctr" rtl="1"/>
            <a:r>
              <a:rPr lang="ar-DZ" sz="2800" b="1" dirty="0" smtClean="0">
                <a:solidFill>
                  <a:srgbClr val="FF0000"/>
                </a:solidFill>
              </a:rPr>
              <a:t>المبادئ الأساسية  لعقد التأمين</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6465</TotalTime>
  <Words>2512</Words>
  <Application>Microsoft Office PowerPoint</Application>
  <PresentationFormat>Grand écran</PresentationFormat>
  <Paragraphs>117</Paragraphs>
  <Slides>23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23</vt:i4>
      </vt:variant>
    </vt:vector>
  </HeadingPairs>
  <TitlesOfParts>
    <vt:vector size="31" baseType="lpstr">
      <vt:lpstr>Arial</vt:lpstr>
      <vt:lpstr>Sakkal Majalla</vt:lpstr>
      <vt:lpstr>Simplified Arabic</vt:lpstr>
      <vt:lpstr>Times New Roman</vt:lpstr>
      <vt:lpstr>Trebuchet MS</vt:lpstr>
      <vt:lpstr>Tw Cen MT</vt:lpstr>
      <vt:lpstr>Wingdings</vt:lpstr>
      <vt:lpstr>Circuit</vt:lpstr>
      <vt:lpstr>محاضرات في مقياس الدولي</vt:lpstr>
      <vt:lpstr>مفاهيم حول التأمين التجاري </vt:lpstr>
      <vt:lpstr>مفاهيم حول التأمين التجاري </vt:lpstr>
      <vt:lpstr>مفاهيم حول التأمين التجاري </vt:lpstr>
      <vt:lpstr>أسس التأمين التجاري </vt:lpstr>
      <vt:lpstr>عقد التأمين التجاري و مبادئه</vt:lpstr>
      <vt:lpstr>خصائص عقد التأمين</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TOP</dc:creator>
  <cp:lastModifiedBy>LENOVO</cp:lastModifiedBy>
  <cp:revision>231</cp:revision>
  <dcterms:created xsi:type="dcterms:W3CDTF">2021-11-23T16:00:41Z</dcterms:created>
  <dcterms:modified xsi:type="dcterms:W3CDTF">2025-02-13T15:24:47Z</dcterms:modified>
</cp:coreProperties>
</file>