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92F4F45F-9000-4231-83FC-1A022537CDA2}" type="datetimeFigureOut">
              <a:rPr lang="fr-FR" smtClean="0"/>
              <a:t>15/12/2013</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CD07D804-3E43-4758-89A2-44651A20B4DF}"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2F4F45F-9000-4231-83FC-1A022537CDA2}" type="datetimeFigureOut">
              <a:rPr lang="fr-FR" smtClean="0"/>
              <a:t>15/12/2013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D07D804-3E43-4758-89A2-44651A20B4DF}"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2F4F45F-9000-4231-83FC-1A022537CDA2}" type="datetimeFigureOut">
              <a:rPr lang="fr-FR" smtClean="0"/>
              <a:t>15/12/2013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D07D804-3E43-4758-89A2-44651A20B4DF}"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92F4F45F-9000-4231-83FC-1A022537CDA2}" type="datetimeFigureOut">
              <a:rPr lang="fr-FR" smtClean="0"/>
              <a:t>15/12/2013</a:t>
            </a:fld>
            <a:endParaRPr lang="fr-FR"/>
          </a:p>
        </p:txBody>
      </p:sp>
      <p:sp>
        <p:nvSpPr>
          <p:cNvPr id="9" name="Espace réservé du numéro de diapositive 8"/>
          <p:cNvSpPr>
            <a:spLocks noGrp="1"/>
          </p:cNvSpPr>
          <p:nvPr>
            <p:ph type="sldNum" sz="quarter" idx="15"/>
          </p:nvPr>
        </p:nvSpPr>
        <p:spPr/>
        <p:txBody>
          <a:bodyPr rtlCol="0"/>
          <a:lstStyle/>
          <a:p>
            <a:fld id="{CD07D804-3E43-4758-89A2-44651A20B4DF}" type="slidenum">
              <a:rPr lang="fr-FR" smtClean="0"/>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92F4F45F-9000-4231-83FC-1A022537CDA2}" type="datetimeFigureOut">
              <a:rPr lang="fr-FR" smtClean="0"/>
              <a:t>15/12/2013</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CD07D804-3E43-4758-89A2-44651A20B4DF}"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92F4F45F-9000-4231-83FC-1A022537CDA2}" type="datetimeFigureOut">
              <a:rPr lang="fr-FR" smtClean="0"/>
              <a:t>15/12/2013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D07D804-3E43-4758-89A2-44651A20B4DF}" type="slidenum">
              <a:rPr lang="fr-FR" smtClean="0"/>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92F4F45F-9000-4231-83FC-1A022537CDA2}" type="datetimeFigureOut">
              <a:rPr lang="fr-FR" smtClean="0"/>
              <a:t>15/12/2013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D07D804-3E43-4758-89A2-44651A20B4DF}" type="slidenum">
              <a:rPr lang="fr-FR" smtClean="0"/>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92F4F45F-9000-4231-83FC-1A022537CDA2}" type="datetimeFigureOut">
              <a:rPr lang="fr-FR" smtClean="0"/>
              <a:t>15/12/2013</a:t>
            </a:fld>
            <a:endParaRPr lang="fr-FR"/>
          </a:p>
        </p:txBody>
      </p:sp>
      <p:sp>
        <p:nvSpPr>
          <p:cNvPr id="7" name="Espace réservé du numéro de diapositive 6"/>
          <p:cNvSpPr>
            <a:spLocks noGrp="1"/>
          </p:cNvSpPr>
          <p:nvPr>
            <p:ph type="sldNum" sz="quarter" idx="11"/>
          </p:nvPr>
        </p:nvSpPr>
        <p:spPr/>
        <p:txBody>
          <a:bodyPr rtlCol="0"/>
          <a:lstStyle/>
          <a:p>
            <a:fld id="{CD07D804-3E43-4758-89A2-44651A20B4DF}" type="slidenum">
              <a:rPr lang="fr-FR" smtClean="0"/>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2F4F45F-9000-4231-83FC-1A022537CDA2}" type="datetimeFigureOut">
              <a:rPr lang="fr-FR" smtClean="0"/>
              <a:t>15/12/2013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D07D804-3E43-4758-89A2-44651A20B4DF}"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92F4F45F-9000-4231-83FC-1A022537CDA2}" type="datetimeFigureOut">
              <a:rPr lang="fr-FR" smtClean="0"/>
              <a:t>15/12/2013</a:t>
            </a:fld>
            <a:endParaRPr lang="fr-FR"/>
          </a:p>
        </p:txBody>
      </p:sp>
      <p:sp>
        <p:nvSpPr>
          <p:cNvPr id="22" name="Espace réservé du numéro de diapositive 21"/>
          <p:cNvSpPr>
            <a:spLocks noGrp="1"/>
          </p:cNvSpPr>
          <p:nvPr>
            <p:ph type="sldNum" sz="quarter" idx="15"/>
          </p:nvPr>
        </p:nvSpPr>
        <p:spPr/>
        <p:txBody>
          <a:bodyPr rtlCol="0"/>
          <a:lstStyle/>
          <a:p>
            <a:fld id="{CD07D804-3E43-4758-89A2-44651A20B4DF}" type="slidenum">
              <a:rPr lang="fr-FR" smtClean="0"/>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92F4F45F-9000-4231-83FC-1A022537CDA2}" type="datetimeFigureOut">
              <a:rPr lang="fr-FR" smtClean="0"/>
              <a:t>15/12/2013</a:t>
            </a:fld>
            <a:endParaRPr lang="fr-FR"/>
          </a:p>
        </p:txBody>
      </p:sp>
      <p:sp>
        <p:nvSpPr>
          <p:cNvPr id="18" name="Espace réservé du numéro de diapositive 17"/>
          <p:cNvSpPr>
            <a:spLocks noGrp="1"/>
          </p:cNvSpPr>
          <p:nvPr>
            <p:ph type="sldNum" sz="quarter" idx="11"/>
          </p:nvPr>
        </p:nvSpPr>
        <p:spPr/>
        <p:txBody>
          <a:bodyPr rtlCol="0"/>
          <a:lstStyle/>
          <a:p>
            <a:fld id="{CD07D804-3E43-4758-89A2-44651A20B4DF}" type="slidenum">
              <a:rPr lang="fr-FR" smtClean="0"/>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2F4F45F-9000-4231-83FC-1A022537CDA2}" type="datetimeFigureOut">
              <a:rPr lang="fr-FR" smtClean="0"/>
              <a:t>15/12/2013</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D07D804-3E43-4758-89A2-44651A20B4DF}"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SA" dirty="0" smtClean="0"/>
              <a:t>محاضرة مؤشرات الأسواق المالية</a:t>
            </a:r>
            <a:endParaRPr lang="fr-FR" dirty="0"/>
          </a:p>
        </p:txBody>
      </p:sp>
      <p:sp>
        <p:nvSpPr>
          <p:cNvPr id="3" name="Sous-titre 2"/>
          <p:cNvSpPr>
            <a:spLocks noGrp="1"/>
          </p:cNvSpPr>
          <p:nvPr>
            <p:ph type="subTitle" idx="1"/>
          </p:nvPr>
        </p:nvSpPr>
        <p:spPr/>
        <p:txBody>
          <a:bodyPr/>
          <a:lstStyle/>
          <a:p>
            <a:r>
              <a:rPr lang="ar-SA" dirty="0" smtClean="0"/>
              <a:t>عربي ناصر صلاح الدين</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914400" y="357166"/>
            <a:ext cx="7772400" cy="5662634"/>
          </a:xfrm>
        </p:spPr>
        <p:txBody>
          <a:bodyPr>
            <a:normAutofit/>
          </a:bodyPr>
          <a:lstStyle/>
          <a:p>
            <a:pPr algn="r" rtl="1">
              <a:buNone/>
            </a:pPr>
            <a:r>
              <a:rPr lang="ar-DZ" dirty="0" smtClean="0"/>
              <a:t>مؤشرات البورصة هي تقنية تعطي لمستعمليها نظرة شاملة عن أوضاع البورصة من حيث تطور الأسعار في هذه السوق, في وقت معين وعادة ما يكون الأساس الحسابي لمؤشر معين محدود على عينة من القيم المتداولة التي لها تمثيل على السوق موضوع الدراسة </a:t>
            </a:r>
            <a:r>
              <a:rPr lang="ar-DZ" baseline="30000" dirty="0" smtClean="0"/>
              <a:t>()</a:t>
            </a:r>
            <a:r>
              <a:rPr lang="ar-DZ" dirty="0" smtClean="0"/>
              <a:t>.</a:t>
            </a:r>
            <a:r>
              <a:rPr lang="ar-DZ" b="1" baseline="30000" dirty="0" smtClean="0"/>
              <a:t> </a:t>
            </a:r>
            <a:endParaRPr lang="fr-FR" dirty="0" smtClean="0"/>
          </a:p>
          <a:p>
            <a:pPr algn="r" rtl="1">
              <a:buNone/>
            </a:pPr>
            <a:r>
              <a:rPr lang="ar-DZ" dirty="0" smtClean="0"/>
              <a:t> </a:t>
            </a:r>
            <a:endParaRPr lang="fr-FR" dirty="0" smtClean="0"/>
          </a:p>
          <a:p>
            <a:pPr algn="r" rtl="1">
              <a:buNone/>
            </a:pPr>
            <a:r>
              <a:rPr lang="ar-DZ" dirty="0" smtClean="0"/>
              <a:t> حيث يمثل مؤشر السوق قيمة رقمية مطلقة بصورة متوسطات أو أرقام قياسية تصلح لعمليات المقارنة والملاحظة والتتبع والقياس للتغيرات الزمنية (سلاسل زمنية) أو التغيرات المقطعية بين المنشئات والصناعات والأسواق والأقاليم ودول العالم في مستوى زمني معين (مقطع مستعرض) والحاصلة في سوق رأس المال وبشكل رئيسي بسوق الأسهم سواء كانت سوق منظمة أو غير منظمة , لذلك فمؤشرات البورصة هي مرجعية معلوماتية مهمة للمستثمرين وصناع القرار على حد سواء فضلا عن الباحثين</a:t>
            </a:r>
            <a:r>
              <a:rPr lang="ar-DZ" baseline="30000" dirty="0" smtClean="0"/>
              <a:t>()</a:t>
            </a:r>
            <a:r>
              <a:rPr lang="ar-DZ" dirty="0" smtClean="0"/>
              <a:t>.</a:t>
            </a:r>
            <a:r>
              <a:rPr lang="ar-DZ" baseline="30000" dirty="0" smtClean="0"/>
              <a:t> </a:t>
            </a:r>
            <a:endParaRPr lang="fr-F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914400" y="428604"/>
            <a:ext cx="7772400" cy="5591196"/>
          </a:xfrm>
        </p:spPr>
        <p:txBody>
          <a:bodyPr>
            <a:normAutofit fontScale="92500" lnSpcReduction="10000"/>
          </a:bodyPr>
          <a:lstStyle/>
          <a:p>
            <a:pPr algn="r" rtl="1">
              <a:buNone/>
            </a:pPr>
            <a:r>
              <a:rPr lang="ar-DZ" b="1" dirty="0" smtClean="0"/>
              <a:t>استخدامات المؤشرات</a:t>
            </a:r>
            <a:endParaRPr lang="fr-FR" dirty="0" smtClean="0"/>
          </a:p>
          <a:p>
            <a:pPr algn="r" rtl="1">
              <a:buNone/>
            </a:pPr>
            <a:r>
              <a:rPr lang="ar-DZ" b="1" dirty="0" smtClean="0"/>
              <a:t> </a:t>
            </a:r>
            <a:endParaRPr lang="fr-FR" dirty="0" smtClean="0"/>
          </a:p>
          <a:p>
            <a:pPr algn="r" rtl="1">
              <a:buNone/>
            </a:pPr>
            <a:r>
              <a:rPr lang="ar-DZ" dirty="0" smtClean="0"/>
              <a:t>   لمؤشرات سوق الأوراق المالية استخدامات عديدة تهم مستثمرين الأفراد وغيرهم من الأطراف التي تتعامل في أسواق رأس المال ومن تلك الاستخدامات نذكر ما يلي :</a:t>
            </a:r>
            <a:endParaRPr lang="fr-FR" dirty="0" smtClean="0"/>
          </a:p>
          <a:p>
            <a:pPr algn="r" rtl="1">
              <a:buNone/>
            </a:pPr>
            <a:r>
              <a:rPr lang="ar-DZ" dirty="0" smtClean="0"/>
              <a:t> </a:t>
            </a:r>
            <a:endParaRPr lang="fr-FR" dirty="0" smtClean="0"/>
          </a:p>
          <a:p>
            <a:pPr algn="r" rtl="1">
              <a:buNone/>
            </a:pPr>
            <a:r>
              <a:rPr lang="ar-DZ" b="1" dirty="0" smtClean="0"/>
              <a:t>01 </a:t>
            </a:r>
            <a:r>
              <a:rPr lang="ar-DZ" b="1" dirty="0" err="1" smtClean="0"/>
              <a:t>ـ</a:t>
            </a:r>
            <a:r>
              <a:rPr lang="ar-DZ" b="1" dirty="0" smtClean="0"/>
              <a:t> إعطاء فكرة سريعة عن أداء المحفظة</a:t>
            </a:r>
            <a:endParaRPr lang="fr-FR" dirty="0" smtClean="0"/>
          </a:p>
          <a:p>
            <a:pPr algn="r" rtl="1">
              <a:buNone/>
            </a:pPr>
            <a:r>
              <a:rPr lang="ar-DZ" dirty="0" smtClean="0"/>
              <a:t> </a:t>
            </a:r>
            <a:endParaRPr lang="fr-FR" dirty="0" smtClean="0"/>
          </a:p>
          <a:p>
            <a:pPr algn="r" rtl="1">
              <a:buNone/>
            </a:pPr>
            <a:r>
              <a:rPr lang="ar-DZ" dirty="0" smtClean="0"/>
              <a:t> 	القاعدة العامة أن حركة أسعار مختلف الأسهم المتداولة في السوق تسير في نفس الاتجاه وهذا يعني بالتبعية وجود علاقة طردية بين التغير في سعر سهم ما والتغير الذي يطرأ على مؤشرات الأسعار , الذي هو انعكاس لحركة أسعار كافة الأسهم المتداولة في السوق وعليه فإنه يمكن للمستثمر أن يكون فكرة سريعة عن التغير في عائد محفظة أوراقه المالية إيجابا وسلبا بمجرد معرفته اتجاه التغير الذي طرأ على مؤشر حالة السوق وذلك دون حاجة إلى متابعة أداء كل ورقة مالية على حدا وبالطبع إذا كانت استثماراته كلها في صناعة معينة لها مؤشر خاص </a:t>
            </a:r>
            <a:r>
              <a:rPr lang="ar-DZ" dirty="0" err="1" smtClean="0"/>
              <a:t>بها</a:t>
            </a:r>
            <a:r>
              <a:rPr lang="ar-DZ" dirty="0" smtClean="0"/>
              <a:t> , حين إذن يكون من الأفضل له متابعة ذلك المؤشر.</a:t>
            </a:r>
            <a:endParaRPr lang="fr-FR" dirty="0" smtClean="0"/>
          </a:p>
          <a:p>
            <a:pPr algn="r" rtl="1">
              <a:buNone/>
            </a:pPr>
            <a:r>
              <a:rPr lang="ar-DZ" dirty="0" smtClean="0"/>
              <a:t> </a:t>
            </a:r>
            <a:endParaRPr lang="fr-F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914400" y="357166"/>
            <a:ext cx="7772400" cy="5662634"/>
          </a:xfrm>
        </p:spPr>
        <p:txBody>
          <a:bodyPr>
            <a:normAutofit lnSpcReduction="10000"/>
          </a:bodyPr>
          <a:lstStyle/>
          <a:p>
            <a:pPr algn="r" rtl="1">
              <a:buNone/>
            </a:pPr>
            <a:r>
              <a:rPr lang="ar-DZ" b="1" dirty="0" smtClean="0"/>
              <a:t>02 </a:t>
            </a:r>
            <a:r>
              <a:rPr lang="ar-DZ" b="1" dirty="0" err="1" smtClean="0"/>
              <a:t>ـ</a:t>
            </a:r>
            <a:r>
              <a:rPr lang="ar-DZ" b="1" dirty="0" smtClean="0"/>
              <a:t> الحكم على أداء المديرين المحترفين  </a:t>
            </a:r>
            <a:endParaRPr lang="fr-FR" dirty="0" smtClean="0"/>
          </a:p>
          <a:p>
            <a:pPr algn="r" rtl="1">
              <a:buNone/>
            </a:pPr>
            <a:r>
              <a:rPr lang="ar-DZ" b="1" dirty="0" smtClean="0"/>
              <a:t> </a:t>
            </a:r>
            <a:r>
              <a:rPr lang="ar-DZ" dirty="0" smtClean="0"/>
              <a:t>  </a:t>
            </a:r>
            <a:r>
              <a:rPr lang="ar-DZ" dirty="0" smtClean="0"/>
              <a:t>أي المدير الذي يشرف على محفظة مؤسسة مالية (البنوك , شركات التامين , شركات الاستثمار ومؤسسات إدارة أموال المعاشات ....) والذي يستخدم أساليب متقدمة في التنويع ,و يكون لزاما عليه أن يحقق عائدا أعلى من متوسط عائد السوق بصفة عامة. </a:t>
            </a:r>
            <a:endParaRPr lang="fr-FR" dirty="0" smtClean="0"/>
          </a:p>
          <a:p>
            <a:pPr algn="r" rtl="1">
              <a:buNone/>
            </a:pPr>
            <a:r>
              <a:rPr lang="ar-DZ" b="1" dirty="0" smtClean="0"/>
              <a:t>03 </a:t>
            </a:r>
            <a:r>
              <a:rPr lang="ar-DZ" b="1" dirty="0" err="1" smtClean="0"/>
              <a:t>ـ</a:t>
            </a:r>
            <a:r>
              <a:rPr lang="ar-DZ" b="1" dirty="0" smtClean="0"/>
              <a:t> التنبؤ بالحالة التي سيكون عليها السوق  </a:t>
            </a:r>
            <a:endParaRPr lang="fr-FR" dirty="0" smtClean="0"/>
          </a:p>
          <a:p>
            <a:pPr algn="r" rtl="1">
              <a:buNone/>
            </a:pPr>
            <a:r>
              <a:rPr lang="ar-DZ" b="1" dirty="0" smtClean="0"/>
              <a:t> </a:t>
            </a:r>
            <a:endParaRPr lang="fr-FR" dirty="0" smtClean="0"/>
          </a:p>
          <a:p>
            <a:pPr algn="r" rtl="1">
              <a:buNone/>
            </a:pPr>
            <a:r>
              <a:rPr lang="ar-DZ" dirty="0" smtClean="0"/>
              <a:t>   إذ أنه بإمكان المحللين الوقوف على طبيعة العلاقة بين بعض المتغيرات الاقتصادية وبين بين التغيرات التي تطرأ على المؤشرات </a:t>
            </a:r>
            <a:r>
              <a:rPr lang="ar-DZ" dirty="0" err="1" smtClean="0"/>
              <a:t>و</a:t>
            </a:r>
            <a:r>
              <a:rPr lang="ar-DZ" dirty="0" smtClean="0"/>
              <a:t> قد يمكنهم التنبؤ مقدما بما ستكون عليه حالة السوق في المستقبل وهذا أمر من شأنه أن يؤدي إلى اتخاذ القرار الاستثماري السليم في التوقيت السليم .ويضيف أنصار التحليل الفني أن إجراء تحليل تاريخي للمؤشرات ،  حيث تدل الشواهد التاريخية على أن مقاييس السوق الأسهم هي تقدير أو معيار للدورة التي يمر </a:t>
            </a:r>
            <a:r>
              <a:rPr lang="ar-DZ" dirty="0" err="1" smtClean="0"/>
              <a:t>بها</a:t>
            </a:r>
            <a:r>
              <a:rPr lang="ar-DZ" dirty="0" smtClean="0"/>
              <a:t> الســوق ( حالة انتعاش أو حالة كساد) أو إشارة إلى ما قد يحدث .</a:t>
            </a:r>
            <a:endParaRPr lang="fr-FR" dirty="0" smtClean="0"/>
          </a:p>
          <a:p>
            <a:pPr algn="r" rtl="1">
              <a:buNone/>
            </a:pPr>
            <a:r>
              <a:rPr lang="ar-DZ" dirty="0" smtClean="0"/>
              <a:t> </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914400" y="357166"/>
            <a:ext cx="7772400" cy="5662634"/>
          </a:xfrm>
        </p:spPr>
        <p:txBody>
          <a:bodyPr/>
          <a:lstStyle/>
          <a:p>
            <a:pPr algn="r" rtl="1">
              <a:buNone/>
            </a:pPr>
            <a:endParaRPr lang="fr-FR" dirty="0" smtClean="0"/>
          </a:p>
          <a:p>
            <a:pPr algn="r" rtl="1">
              <a:buNone/>
            </a:pPr>
            <a:r>
              <a:rPr lang="ar-DZ" b="1" dirty="0" smtClean="0"/>
              <a:t>04 </a:t>
            </a:r>
            <a:r>
              <a:rPr lang="ar-DZ" b="1" dirty="0" err="1" smtClean="0"/>
              <a:t>ـ</a:t>
            </a:r>
            <a:r>
              <a:rPr lang="ar-DZ" b="1" dirty="0" smtClean="0"/>
              <a:t> تقدير مخاطر المحفظة </a:t>
            </a:r>
            <a:endParaRPr lang="fr-FR" dirty="0" smtClean="0"/>
          </a:p>
          <a:p>
            <a:pPr algn="r" rtl="1">
              <a:buNone/>
            </a:pPr>
            <a:r>
              <a:rPr lang="ar-DZ" b="1" dirty="0" smtClean="0"/>
              <a:t> </a:t>
            </a:r>
            <a:endParaRPr lang="fr-FR" dirty="0" smtClean="0"/>
          </a:p>
          <a:p>
            <a:pPr algn="r" rtl="1">
              <a:buNone/>
            </a:pPr>
            <a:r>
              <a:rPr lang="ar-DZ" dirty="0" smtClean="0"/>
              <a:t>   يمكن استخدام المؤشرات لقياس المخاطر النظامية لمحفظة الأوراق المالية, وهي العلاقة بين معدل العائد لأصول خطرة ومعدل العائد لمحفظة السوق المكونة من أصول خطرة ، الذي يقاس بدوره بمعدل العائد المحسوب لأحد المؤشرات التي تقسي حالة السوق بصفة عامة. هذا ويطلق على تلك العلاقة بالخطر المميز الذي عادة ما تتعرض له مؤلفات الإدارة المالية. </a:t>
            </a:r>
            <a:endParaRPr lang="fr-FR" dirty="0" smtClean="0"/>
          </a:p>
          <a:p>
            <a:pPr algn="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endParaRPr lang="fr-F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TotalTime>
  <Words>65</Words>
  <Application>Microsoft Office PowerPoint</Application>
  <PresentationFormat>Affichage à l'écran (4:3)</PresentationFormat>
  <Paragraphs>23</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Oriel</vt:lpstr>
      <vt:lpstr>محاضرة مؤشرات الأسواق المالية</vt:lpstr>
      <vt:lpstr>Diapositive 2</vt:lpstr>
      <vt:lpstr>Diapositive 3</vt:lpstr>
      <vt:lpstr>Diapositive 4</vt:lpstr>
      <vt:lpstr>Diapositive 5</vt:lpstr>
      <vt:lpstr>Diapositive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مؤشرات الأسواق المالية</dc:title>
  <dc:creator>hp-ntic</dc:creator>
  <cp:lastModifiedBy>hp-ntic</cp:lastModifiedBy>
  <cp:revision>2</cp:revision>
  <dcterms:created xsi:type="dcterms:W3CDTF">2013-12-15T21:22:25Z</dcterms:created>
  <dcterms:modified xsi:type="dcterms:W3CDTF">2013-12-15T21:37:10Z</dcterms:modified>
</cp:coreProperties>
</file>