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6" r:id="rId11"/>
    <p:sldId id="265" r:id="rId12"/>
    <p:sldId id="267" r:id="rId13"/>
    <p:sldId id="268" r:id="rId14"/>
    <p:sldId id="269" r:id="rId15"/>
    <p:sldId id="270" r:id="rId16"/>
    <p:sldId id="271" r:id="rId17"/>
    <p:sldId id="272" r:id="rId18"/>
    <p:sldId id="274" r:id="rId19"/>
    <p:sldId id="275" r:id="rId20"/>
    <p:sldId id="276" r:id="rId21"/>
    <p:sldId id="281" r:id="rId22"/>
    <p:sldId id="277" r:id="rId23"/>
    <p:sldId id="282" r:id="rId24"/>
    <p:sldId id="278" r:id="rId25"/>
    <p:sldId id="283" r:id="rId26"/>
    <p:sldId id="279" r:id="rId27"/>
    <p:sldId id="284" r:id="rId28"/>
    <p:sldId id="280"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3494" autoAdjust="0"/>
  </p:normalViewPr>
  <p:slideViewPr>
    <p:cSldViewPr snapToGrid="0">
      <p:cViewPr varScale="1">
        <p:scale>
          <a:sx n="73" d="100"/>
          <a:sy n="73" d="100"/>
        </p:scale>
        <p:origin x="404" y="44"/>
      </p:cViewPr>
      <p:guideLst/>
    </p:cSldViewPr>
  </p:slideViewPr>
  <p:outlineViewPr>
    <p:cViewPr>
      <p:scale>
        <a:sx n="33" d="100"/>
        <a:sy n="33" d="100"/>
      </p:scale>
      <p:origin x="0" y="-82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10/14/2023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10/14/2023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10/14/2023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10/14/2023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10/14/2023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10/14/2023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10/14/2023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10/14/2023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10/14/2023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10/14/2023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10/14/2023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10/14/2023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431689" y="344245"/>
            <a:ext cx="4574281" cy="2528047"/>
          </a:xfrm>
        </p:spPr>
        <p:txBody>
          <a:bodyPr>
            <a:noAutofit/>
          </a:bodyPr>
          <a:lstStyle/>
          <a:p>
            <a:pPr algn="ctr"/>
            <a:r>
              <a:rPr lang="en-GB" sz="2000" dirty="0">
                <a:latin typeface="Times New Roman" panose="02020603050405020304" pitchFamily="18" charset="0"/>
                <a:cs typeface="Times New Roman" panose="02020603050405020304" pitchFamily="18" charset="0"/>
              </a:rPr>
              <a:t> </a:t>
            </a:r>
            <a:r>
              <a:rPr lang="en-GB" sz="2000" dirty="0" err="1">
                <a:latin typeface="Times New Roman" panose="02020603050405020304" pitchFamily="18" charset="0"/>
                <a:cs typeface="Times New Roman" panose="02020603050405020304" pitchFamily="18" charset="0"/>
              </a:rPr>
              <a:t>Aboubekr</a:t>
            </a:r>
            <a:r>
              <a:rPr lang="en-GB" sz="2000" dirty="0">
                <a:latin typeface="Times New Roman" panose="02020603050405020304" pitchFamily="18" charset="0"/>
                <a:cs typeface="Times New Roman" panose="02020603050405020304" pitchFamily="18" charset="0"/>
              </a:rPr>
              <a:t> </a:t>
            </a:r>
            <a:r>
              <a:rPr lang="en-GB" sz="2000" dirty="0" err="1">
                <a:latin typeface="Times New Roman" panose="02020603050405020304" pitchFamily="18" charset="0"/>
                <a:cs typeface="Times New Roman" panose="02020603050405020304" pitchFamily="18" charset="0"/>
              </a:rPr>
              <a:t>Belkaid</a:t>
            </a:r>
            <a:r>
              <a:rPr lang="en-GB" sz="2000" dirty="0">
                <a:latin typeface="Times New Roman" panose="02020603050405020304" pitchFamily="18" charset="0"/>
                <a:cs typeface="Times New Roman" panose="02020603050405020304" pitchFamily="18" charset="0"/>
              </a:rPr>
              <a:t> University </a:t>
            </a:r>
            <a:br>
              <a:rPr lang="en-GB" sz="2000" dirty="0">
                <a:latin typeface="Times New Roman" panose="02020603050405020304" pitchFamily="18" charset="0"/>
                <a:cs typeface="Times New Roman" panose="02020603050405020304" pitchFamily="18" charset="0"/>
              </a:rPr>
            </a:br>
            <a:r>
              <a:rPr lang="en-GB" sz="2000" dirty="0">
                <a:latin typeface="Times New Roman" panose="02020603050405020304" pitchFamily="18" charset="0"/>
                <a:cs typeface="Times New Roman" panose="02020603050405020304" pitchFamily="18" charset="0"/>
              </a:rPr>
              <a:t>Faculty of Sciences </a:t>
            </a:r>
            <a:br>
              <a:rPr lang="en-GB" sz="2000" dirty="0">
                <a:latin typeface="Times New Roman" panose="02020603050405020304" pitchFamily="18" charset="0"/>
                <a:cs typeface="Times New Roman" panose="02020603050405020304" pitchFamily="18" charset="0"/>
              </a:rPr>
            </a:br>
            <a:r>
              <a:rPr lang="en-GB" sz="2000" dirty="0">
                <a:latin typeface="Times New Roman" panose="02020603050405020304" pitchFamily="18" charset="0"/>
                <a:cs typeface="Times New Roman" panose="02020603050405020304" pitchFamily="18" charset="0"/>
              </a:rPr>
              <a:t>Department of Chemistry </a:t>
            </a:r>
            <a:r>
              <a:rPr lang="en-GB" sz="2000" dirty="0" smtClean="0">
                <a:latin typeface="Times New Roman" panose="02020603050405020304" pitchFamily="18" charset="0"/>
                <a:cs typeface="Times New Roman" panose="02020603050405020304" pitchFamily="18" charset="0"/>
              </a:rPr>
              <a:t/>
            </a:r>
            <a:br>
              <a:rPr lang="en-GB" sz="2000" dirty="0" smtClean="0">
                <a:latin typeface="Times New Roman" panose="02020603050405020304" pitchFamily="18" charset="0"/>
                <a:cs typeface="Times New Roman" panose="02020603050405020304" pitchFamily="18" charset="0"/>
              </a:rPr>
            </a:br>
            <a:r>
              <a:rPr lang="en-GB" sz="2000" dirty="0" smtClean="0">
                <a:latin typeface="Times New Roman" panose="02020603050405020304" pitchFamily="18" charset="0"/>
                <a:cs typeface="Times New Roman" panose="02020603050405020304" pitchFamily="18" charset="0"/>
              </a:rPr>
              <a:t/>
            </a:r>
            <a:br>
              <a:rPr lang="en-GB" sz="2000" dirty="0" smtClean="0">
                <a:latin typeface="Times New Roman" panose="02020603050405020304" pitchFamily="18" charset="0"/>
                <a:cs typeface="Times New Roman" panose="02020603050405020304" pitchFamily="18" charset="0"/>
              </a:rPr>
            </a:br>
            <a:r>
              <a:rPr lang="en-GB" sz="2000" dirty="0">
                <a:latin typeface="Times New Roman" panose="02020603050405020304" pitchFamily="18" charset="0"/>
                <a:cs typeface="Times New Roman" panose="02020603050405020304" pitchFamily="18" charset="0"/>
              </a:rPr>
              <a:t/>
            </a:r>
            <a:br>
              <a:rPr lang="en-GB" sz="2000" dirty="0">
                <a:latin typeface="Times New Roman" panose="02020603050405020304" pitchFamily="18" charset="0"/>
                <a:cs typeface="Times New Roman" panose="02020603050405020304" pitchFamily="18" charset="0"/>
              </a:rPr>
            </a:br>
            <a:r>
              <a:rPr lang="en-GB" sz="2000" dirty="0">
                <a:latin typeface="Times New Roman" panose="02020603050405020304" pitchFamily="18" charset="0"/>
                <a:cs typeface="Times New Roman" panose="02020603050405020304" pitchFamily="18" charset="0"/>
              </a:rPr>
              <a:t>Module: Scientific </a:t>
            </a:r>
            <a:r>
              <a:rPr lang="en-GB" sz="2000" dirty="0" smtClean="0">
                <a:latin typeface="Times New Roman" panose="02020603050405020304" pitchFamily="18" charset="0"/>
                <a:cs typeface="Times New Roman" panose="02020603050405020304" pitchFamily="18" charset="0"/>
              </a:rPr>
              <a:t>English</a:t>
            </a:r>
            <a:br>
              <a:rPr lang="en-GB" sz="2000" dirty="0" smtClean="0">
                <a:latin typeface="Times New Roman" panose="02020603050405020304" pitchFamily="18" charset="0"/>
                <a:cs typeface="Times New Roman" panose="02020603050405020304" pitchFamily="18" charset="0"/>
              </a:rPr>
            </a:br>
            <a:r>
              <a:rPr lang="en-GB" sz="2000" dirty="0">
                <a:solidFill>
                  <a:prstClr val="black">
                    <a:lumMod val="85000"/>
                    <a:lumOff val="15000"/>
                  </a:prstClr>
                </a:solidFill>
                <a:latin typeface="Times New Roman" panose="02020603050405020304" pitchFamily="18" charset="0"/>
                <a:cs typeface="Times New Roman" panose="02020603050405020304" pitchFamily="18" charset="0"/>
              </a:rPr>
              <a:t>Second Year L2</a:t>
            </a:r>
            <a:r>
              <a:rPr lang="en-GB" sz="2000" dirty="0" smtClean="0">
                <a:latin typeface="Times New Roman" panose="02020603050405020304" pitchFamily="18" charset="0"/>
                <a:cs typeface="Times New Roman" panose="02020603050405020304" pitchFamily="18" charset="0"/>
              </a:rPr>
              <a:t/>
            </a:r>
            <a:br>
              <a:rPr lang="en-GB" sz="2000" dirty="0" smtClean="0">
                <a:latin typeface="Times New Roman" panose="02020603050405020304" pitchFamily="18" charset="0"/>
                <a:cs typeface="Times New Roman" panose="02020603050405020304" pitchFamily="18" charset="0"/>
              </a:rPr>
            </a:br>
            <a:r>
              <a:rPr lang="en-GB" sz="2000" dirty="0" smtClean="0">
                <a:latin typeface="Times New Roman" panose="02020603050405020304" pitchFamily="18" charset="0"/>
                <a:cs typeface="Times New Roman" panose="02020603050405020304" pitchFamily="18" charset="0"/>
              </a:rPr>
              <a:t>by: KHERROUS Sarah</a:t>
            </a:r>
            <a:br>
              <a:rPr lang="en-GB" sz="2000" dirty="0" smtClean="0">
                <a:latin typeface="Times New Roman" panose="02020603050405020304" pitchFamily="18" charset="0"/>
                <a:cs typeface="Times New Roman" panose="02020603050405020304" pitchFamily="18" charset="0"/>
              </a:rPr>
            </a:br>
            <a:endParaRPr lang="en-GB" sz="2000" dirty="0">
              <a:latin typeface="Times New Roman" panose="02020603050405020304" pitchFamily="18" charset="0"/>
              <a:cs typeface="Times New Roman" panose="02020603050405020304" pitchFamily="18" charset="0"/>
            </a:endParaRPr>
          </a:p>
        </p:txBody>
      </p:sp>
      <p:sp>
        <p:nvSpPr>
          <p:cNvPr id="3" name="Sous-titre 2"/>
          <p:cNvSpPr>
            <a:spLocks noGrp="1"/>
          </p:cNvSpPr>
          <p:nvPr>
            <p:ph type="subTitle" idx="1"/>
          </p:nvPr>
        </p:nvSpPr>
        <p:spPr>
          <a:xfrm>
            <a:off x="1006303" y="2732443"/>
            <a:ext cx="10304428" cy="3280732"/>
          </a:xfrm>
        </p:spPr>
        <p:txBody>
          <a:bodyPr>
            <a:normAutofit fontScale="92500" lnSpcReduction="10000"/>
          </a:bodyPr>
          <a:lstStyle/>
          <a:p>
            <a:endParaRPr lang="en-GB" dirty="0" smtClean="0"/>
          </a:p>
          <a:p>
            <a:pPr algn="ctr"/>
            <a:r>
              <a:rPr lang="en-GB" sz="4800" b="1" dirty="0">
                <a:latin typeface="Times New Roman" panose="02020603050405020304" pitchFamily="18" charset="0"/>
                <a:cs typeface="Times New Roman" panose="02020603050405020304" pitchFamily="18" charset="0"/>
              </a:rPr>
              <a:t>Introduction to </a:t>
            </a:r>
            <a:r>
              <a:rPr lang="en-GB" sz="4800" b="1" dirty="0" smtClean="0">
                <a:latin typeface="Times New Roman" panose="02020603050405020304" pitchFamily="18" charset="0"/>
                <a:cs typeface="Times New Roman" panose="02020603050405020304" pitchFamily="18" charset="0"/>
              </a:rPr>
              <a:t>Chemistry</a:t>
            </a:r>
          </a:p>
          <a:p>
            <a:pPr algn="ctr"/>
            <a:endParaRPr lang="en-GB" sz="3600" b="1" dirty="0">
              <a:latin typeface="Times New Roman" panose="02020603050405020304" pitchFamily="18" charset="0"/>
              <a:cs typeface="Times New Roman" panose="02020603050405020304" pitchFamily="18" charset="0"/>
            </a:endParaRPr>
          </a:p>
          <a:p>
            <a:pPr algn="ctr"/>
            <a:r>
              <a:rPr lang="en-GB" sz="3300" i="1" dirty="0" smtClean="0">
                <a:latin typeface="Times New Roman" panose="02020603050405020304" pitchFamily="18" charset="0"/>
                <a:cs typeface="Times New Roman" panose="02020603050405020304" pitchFamily="18" charset="0"/>
              </a:rPr>
              <a:t>Lesson: one/two</a:t>
            </a:r>
          </a:p>
          <a:p>
            <a:pPr algn="ctr"/>
            <a:endParaRPr lang="en-GB" sz="3600" b="1" dirty="0" smtClean="0">
              <a:latin typeface="Times New Roman" panose="02020603050405020304" pitchFamily="18" charset="0"/>
              <a:cs typeface="Times New Roman" panose="02020603050405020304" pitchFamily="18" charset="0"/>
            </a:endParaRPr>
          </a:p>
          <a:p>
            <a:pPr algn="ctr"/>
            <a:r>
              <a:rPr lang="en-GB" sz="2400" dirty="0" smtClean="0">
                <a:latin typeface="Times New Roman" panose="02020603050405020304" pitchFamily="18" charset="0"/>
                <a:cs typeface="Times New Roman" panose="02020603050405020304" pitchFamily="18" charset="0"/>
              </a:rPr>
              <a:t>2020/2021</a:t>
            </a:r>
            <a:endParaRPr lang="en-GB"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472019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41525" y="129258"/>
            <a:ext cx="10063088" cy="763626"/>
          </a:xfrm>
        </p:spPr>
        <p:txBody>
          <a:bodyPr/>
          <a:lstStyle/>
          <a:p>
            <a:r>
              <a:rPr lang="en-GB" b="1" dirty="0">
                <a:latin typeface="Times New Roman" panose="02020603050405020304" pitchFamily="18" charset="0"/>
                <a:cs typeface="Times New Roman" panose="02020603050405020304" pitchFamily="18" charset="0"/>
              </a:rPr>
              <a:t>Introduction to chemistry</a:t>
            </a:r>
          </a:p>
        </p:txBody>
      </p:sp>
      <p:sp>
        <p:nvSpPr>
          <p:cNvPr id="3" name="Espace réservé du contenu 2"/>
          <p:cNvSpPr>
            <a:spLocks noGrp="1"/>
          </p:cNvSpPr>
          <p:nvPr>
            <p:ph idx="1"/>
          </p:nvPr>
        </p:nvSpPr>
        <p:spPr>
          <a:xfrm>
            <a:off x="1312433" y="892884"/>
            <a:ext cx="10332029" cy="5583220"/>
          </a:xfrm>
        </p:spPr>
        <p:txBody>
          <a:bodyPr>
            <a:normAutofit fontScale="92500" lnSpcReduction="10000"/>
          </a:bodyPr>
          <a:lstStyle/>
          <a:p>
            <a:r>
              <a:rPr lang="en-GB" sz="2400" dirty="0" smtClean="0">
                <a:latin typeface="Times New Roman" panose="02020603050405020304" pitchFamily="18" charset="0"/>
                <a:cs typeface="Times New Roman" panose="02020603050405020304" pitchFamily="18" charset="0"/>
              </a:rPr>
              <a:t>What is Chemistry?</a:t>
            </a:r>
          </a:p>
          <a:p>
            <a:r>
              <a:rPr lang="en-GB" sz="2400" dirty="0" smtClean="0">
                <a:latin typeface="Times New Roman" panose="02020603050405020304" pitchFamily="18" charset="0"/>
                <a:cs typeface="Times New Roman" panose="02020603050405020304" pitchFamily="18" charset="0"/>
              </a:rPr>
              <a:t>Definition of chemistry through history.</a:t>
            </a:r>
          </a:p>
          <a:p>
            <a:r>
              <a:rPr lang="en-GB" sz="2400" dirty="0" smtClean="0">
                <a:latin typeface="Times New Roman" panose="02020603050405020304" pitchFamily="18" charset="0"/>
                <a:cs typeface="Times New Roman" panose="02020603050405020304" pitchFamily="18" charset="0"/>
              </a:rPr>
              <a:t>Importance of chemistry for the other sciences,</a:t>
            </a:r>
          </a:p>
          <a:p>
            <a:r>
              <a:rPr lang="en-GB" sz="2400" dirty="0">
                <a:latin typeface="Times New Roman" panose="02020603050405020304" pitchFamily="18" charset="0"/>
                <a:cs typeface="Times New Roman" panose="02020603050405020304" pitchFamily="18" charset="0"/>
              </a:rPr>
              <a:t>Sub-disciplines of </a:t>
            </a:r>
            <a:r>
              <a:rPr lang="en-GB" sz="2400" dirty="0" smtClean="0">
                <a:latin typeface="Times New Roman" panose="02020603050405020304" pitchFamily="18" charset="0"/>
                <a:cs typeface="Times New Roman" panose="02020603050405020304" pitchFamily="18" charset="0"/>
              </a:rPr>
              <a:t>Chemistry.</a:t>
            </a:r>
          </a:p>
          <a:p>
            <a:pPr lvl="1"/>
            <a:r>
              <a:rPr lang="en-GB" sz="2200" dirty="0">
                <a:latin typeface="Times New Roman" panose="02020603050405020304" pitchFamily="18" charset="0"/>
                <a:cs typeface="Times New Roman" panose="02020603050405020304" pitchFamily="18" charset="0"/>
              </a:rPr>
              <a:t> Analytical chemistry </a:t>
            </a:r>
            <a:endParaRPr lang="en-GB" sz="2200" dirty="0" smtClean="0">
              <a:latin typeface="Times New Roman" panose="02020603050405020304" pitchFamily="18" charset="0"/>
              <a:cs typeface="Times New Roman" panose="02020603050405020304" pitchFamily="18" charset="0"/>
            </a:endParaRPr>
          </a:p>
          <a:p>
            <a:pPr lvl="1"/>
            <a:r>
              <a:rPr lang="en-GB" sz="2200" dirty="0">
                <a:latin typeface="Times New Roman" panose="02020603050405020304" pitchFamily="18" charset="0"/>
                <a:cs typeface="Times New Roman" panose="02020603050405020304" pitchFamily="18" charset="0"/>
              </a:rPr>
              <a:t>  </a:t>
            </a:r>
            <a:r>
              <a:rPr lang="en-GB" sz="2200" dirty="0" smtClean="0">
                <a:latin typeface="Times New Roman" panose="02020603050405020304" pitchFamily="18" charset="0"/>
                <a:cs typeface="Times New Roman" panose="02020603050405020304" pitchFamily="18" charset="0"/>
              </a:rPr>
              <a:t>Biochemistry</a:t>
            </a:r>
          </a:p>
          <a:p>
            <a:pPr lvl="1"/>
            <a:r>
              <a:rPr lang="en-GB" sz="2200" dirty="0">
                <a:latin typeface="Times New Roman" panose="02020603050405020304" pitchFamily="18" charset="0"/>
                <a:cs typeface="Times New Roman" panose="02020603050405020304" pitchFamily="18" charset="0"/>
              </a:rPr>
              <a:t> Inorganic chemistry </a:t>
            </a:r>
            <a:endParaRPr lang="en-GB" sz="2200" dirty="0" smtClean="0">
              <a:latin typeface="Times New Roman" panose="02020603050405020304" pitchFamily="18" charset="0"/>
              <a:cs typeface="Times New Roman" panose="02020603050405020304" pitchFamily="18" charset="0"/>
            </a:endParaRPr>
          </a:p>
          <a:p>
            <a:pPr lvl="1"/>
            <a:r>
              <a:rPr lang="en-GB" sz="2200" dirty="0">
                <a:latin typeface="Times New Roman" panose="02020603050405020304" pitchFamily="18" charset="0"/>
                <a:cs typeface="Times New Roman" panose="02020603050405020304" pitchFamily="18" charset="0"/>
              </a:rPr>
              <a:t>Materials chemistry </a:t>
            </a:r>
            <a:endParaRPr lang="en-GB" sz="2200" dirty="0" smtClean="0">
              <a:latin typeface="Times New Roman" panose="02020603050405020304" pitchFamily="18" charset="0"/>
              <a:cs typeface="Times New Roman" panose="02020603050405020304" pitchFamily="18" charset="0"/>
            </a:endParaRPr>
          </a:p>
          <a:p>
            <a:pPr lvl="1"/>
            <a:r>
              <a:rPr lang="en-GB" sz="2200" dirty="0" smtClean="0">
                <a:latin typeface="Times New Roman" panose="02020603050405020304" pitchFamily="18" charset="0"/>
                <a:cs typeface="Times New Roman" panose="02020603050405020304" pitchFamily="18" charset="0"/>
              </a:rPr>
              <a:t>Neurochemistry.</a:t>
            </a:r>
          </a:p>
          <a:p>
            <a:pPr lvl="1"/>
            <a:r>
              <a:rPr lang="en-GB" sz="2200" dirty="0" smtClean="0">
                <a:latin typeface="Times New Roman" panose="02020603050405020304" pitchFamily="18" charset="0"/>
                <a:cs typeface="Times New Roman" panose="02020603050405020304" pitchFamily="18" charset="0"/>
              </a:rPr>
              <a:t>Nuclear </a:t>
            </a:r>
            <a:r>
              <a:rPr lang="en-GB" sz="2200" dirty="0">
                <a:latin typeface="Times New Roman" panose="02020603050405020304" pitchFamily="18" charset="0"/>
                <a:cs typeface="Times New Roman" panose="02020603050405020304" pitchFamily="18" charset="0"/>
              </a:rPr>
              <a:t>chemistry </a:t>
            </a:r>
            <a:endParaRPr lang="en-GB" sz="2200" dirty="0" smtClean="0">
              <a:latin typeface="Times New Roman" panose="02020603050405020304" pitchFamily="18" charset="0"/>
              <a:cs typeface="Times New Roman" panose="02020603050405020304" pitchFamily="18" charset="0"/>
            </a:endParaRPr>
          </a:p>
          <a:p>
            <a:pPr lvl="1"/>
            <a:r>
              <a:rPr lang="en-GB" sz="2200" dirty="0">
                <a:latin typeface="Times New Roman" panose="02020603050405020304" pitchFamily="18" charset="0"/>
                <a:cs typeface="Times New Roman" panose="02020603050405020304" pitchFamily="18" charset="0"/>
              </a:rPr>
              <a:t>Organic chemistry </a:t>
            </a:r>
            <a:endParaRPr lang="en-GB" sz="2200" dirty="0" smtClean="0">
              <a:latin typeface="Times New Roman" panose="02020603050405020304" pitchFamily="18" charset="0"/>
              <a:cs typeface="Times New Roman" panose="02020603050405020304" pitchFamily="18" charset="0"/>
            </a:endParaRPr>
          </a:p>
          <a:p>
            <a:pPr lvl="1"/>
            <a:r>
              <a:rPr lang="en-GB" sz="2200" dirty="0">
                <a:latin typeface="Times New Roman" panose="02020603050405020304" pitchFamily="18" charset="0"/>
                <a:cs typeface="Times New Roman" panose="02020603050405020304" pitchFamily="18" charset="0"/>
              </a:rPr>
              <a:t>Physical chemistry </a:t>
            </a:r>
            <a:endParaRPr lang="en-GB" sz="2200" dirty="0" smtClean="0">
              <a:latin typeface="Times New Roman" panose="02020603050405020304" pitchFamily="18" charset="0"/>
              <a:cs typeface="Times New Roman" panose="02020603050405020304" pitchFamily="18" charset="0"/>
            </a:endParaRPr>
          </a:p>
          <a:p>
            <a:pPr lvl="1"/>
            <a:r>
              <a:rPr lang="en-GB" sz="2200" dirty="0">
                <a:latin typeface="Times New Roman" panose="02020603050405020304" pitchFamily="18" charset="0"/>
                <a:cs typeface="Times New Roman" panose="02020603050405020304" pitchFamily="18" charset="0"/>
              </a:rPr>
              <a:t>Theoretical chemistry </a:t>
            </a:r>
            <a:endParaRPr lang="en-GB" sz="22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328263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30767" y="387441"/>
            <a:ext cx="9654297" cy="763626"/>
          </a:xfrm>
        </p:spPr>
        <p:txBody>
          <a:bodyPr/>
          <a:lstStyle/>
          <a:p>
            <a:pPr algn="ctr"/>
            <a:r>
              <a:rPr lang="en-GB" b="1" dirty="0">
                <a:latin typeface="Times New Roman" panose="02020603050405020304" pitchFamily="18" charset="0"/>
                <a:cs typeface="Times New Roman" panose="02020603050405020304" pitchFamily="18" charset="0"/>
              </a:rPr>
              <a:t>What is Chemistry?</a:t>
            </a:r>
          </a:p>
        </p:txBody>
      </p:sp>
      <p:sp>
        <p:nvSpPr>
          <p:cNvPr id="3" name="Espace réservé du contenu 2"/>
          <p:cNvSpPr>
            <a:spLocks noGrp="1"/>
          </p:cNvSpPr>
          <p:nvPr>
            <p:ph idx="1"/>
          </p:nvPr>
        </p:nvSpPr>
        <p:spPr>
          <a:xfrm>
            <a:off x="527125" y="1979406"/>
            <a:ext cx="10826880" cy="5325037"/>
          </a:xfrm>
        </p:spPr>
        <p:txBody>
          <a:bodyPr>
            <a:normAutofit/>
          </a:bodyPr>
          <a:lstStyle/>
          <a:p>
            <a:pPr algn="just">
              <a:lnSpc>
                <a:spcPct val="200000"/>
              </a:lnSpc>
            </a:pPr>
            <a:r>
              <a:rPr lang="en-GB" sz="3200" dirty="0">
                <a:latin typeface="Times New Roman" panose="02020603050405020304" pitchFamily="18" charset="0"/>
                <a:cs typeface="Times New Roman" panose="02020603050405020304" pitchFamily="18" charset="0"/>
              </a:rPr>
              <a:t>The definition of chemistry has changed over time, as new discoveries and theories add to the functionality of the science</a:t>
            </a:r>
          </a:p>
        </p:txBody>
      </p:sp>
    </p:spTree>
    <p:extLst>
      <p:ext uri="{BB962C8B-B14F-4D97-AF65-F5344CB8AC3E}">
        <p14:creationId xmlns:p14="http://schemas.microsoft.com/office/powerpoint/2010/main" val="30385262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81376" y="269108"/>
            <a:ext cx="10041572" cy="892718"/>
          </a:xfrm>
        </p:spPr>
        <p:txBody>
          <a:bodyPr>
            <a:normAutofit fontScale="90000"/>
          </a:bodyPr>
          <a:lstStyle/>
          <a:p>
            <a:r>
              <a:rPr lang="en-GB" b="1" dirty="0">
                <a:latin typeface="Times New Roman" panose="02020603050405020304" pitchFamily="18" charset="0"/>
                <a:cs typeface="Times New Roman" panose="02020603050405020304" pitchFamily="18" charset="0"/>
              </a:rPr>
              <a:t>Definition of chemistry through history.</a:t>
            </a:r>
            <a:r>
              <a:rPr lang="en-GB" dirty="0"/>
              <a:t/>
            </a:r>
            <a:br>
              <a:rPr lang="en-GB" dirty="0"/>
            </a:br>
            <a:endParaRPr lang="en-GB" dirty="0"/>
          </a:p>
        </p:txBody>
      </p:sp>
      <p:sp>
        <p:nvSpPr>
          <p:cNvPr id="3" name="Espace réservé du contenu 2"/>
          <p:cNvSpPr>
            <a:spLocks noGrp="1"/>
          </p:cNvSpPr>
          <p:nvPr>
            <p:ph idx="1"/>
          </p:nvPr>
        </p:nvSpPr>
        <p:spPr>
          <a:xfrm>
            <a:off x="742279" y="1161826"/>
            <a:ext cx="10762334" cy="4749396"/>
          </a:xfrm>
        </p:spPr>
        <p:txBody>
          <a:bodyPr>
            <a:normAutofit/>
          </a:bodyPr>
          <a:lstStyle/>
          <a:p>
            <a:pPr>
              <a:lnSpc>
                <a:spcPct val="200000"/>
              </a:lnSpc>
            </a:pPr>
            <a:r>
              <a:rPr lang="en-GB" sz="3200" dirty="0">
                <a:latin typeface="Times New Roman" panose="02020603050405020304" pitchFamily="18" charset="0"/>
                <a:ea typeface="Calibri" panose="020F0502020204030204" pitchFamily="34" charset="0"/>
              </a:rPr>
              <a:t>The term </a:t>
            </a:r>
            <a:r>
              <a:rPr lang="en-GB" sz="3200" b="1" dirty="0">
                <a:latin typeface="Times New Roman" panose="02020603050405020304" pitchFamily="18" charset="0"/>
                <a:ea typeface="Calibri" panose="020F0502020204030204" pitchFamily="34" charset="0"/>
              </a:rPr>
              <a:t>"</a:t>
            </a:r>
            <a:r>
              <a:rPr lang="en-GB" sz="3200" b="1" dirty="0" err="1">
                <a:latin typeface="Times New Roman" panose="02020603050405020304" pitchFamily="18" charset="0"/>
                <a:ea typeface="Calibri" panose="020F0502020204030204" pitchFamily="34" charset="0"/>
              </a:rPr>
              <a:t>chymistry</a:t>
            </a:r>
            <a:r>
              <a:rPr lang="en-GB" sz="3200" b="1" dirty="0">
                <a:latin typeface="Times New Roman" panose="02020603050405020304" pitchFamily="18" charset="0"/>
                <a:ea typeface="Calibri" panose="020F0502020204030204" pitchFamily="34" charset="0"/>
              </a:rPr>
              <a:t>"</a:t>
            </a:r>
            <a:r>
              <a:rPr lang="en-GB" sz="3200" dirty="0">
                <a:latin typeface="Times New Roman" panose="02020603050405020304" pitchFamily="18" charset="0"/>
                <a:ea typeface="Calibri" panose="020F0502020204030204" pitchFamily="34" charset="0"/>
              </a:rPr>
              <a:t>, in the view of noted scientist </a:t>
            </a:r>
            <a:r>
              <a:rPr lang="en-GB" sz="3200" dirty="0">
                <a:solidFill>
                  <a:srgbClr val="FF0000"/>
                </a:solidFill>
                <a:latin typeface="Times New Roman" panose="02020603050405020304" pitchFamily="18" charset="0"/>
                <a:ea typeface="Calibri" panose="020F0502020204030204" pitchFamily="34" charset="0"/>
              </a:rPr>
              <a:t>Robert Boyle in 1661</a:t>
            </a:r>
            <a:r>
              <a:rPr lang="en-GB" sz="3200" dirty="0">
                <a:latin typeface="Times New Roman" panose="02020603050405020304" pitchFamily="18" charset="0"/>
                <a:ea typeface="Calibri" panose="020F0502020204030204" pitchFamily="34" charset="0"/>
              </a:rPr>
              <a:t>, meant </a:t>
            </a:r>
            <a:r>
              <a:rPr lang="en-GB" sz="3200" b="1" i="1" dirty="0">
                <a:latin typeface="Times New Roman" panose="02020603050405020304" pitchFamily="18" charset="0"/>
                <a:ea typeface="Calibri" panose="020F0502020204030204" pitchFamily="34" charset="0"/>
              </a:rPr>
              <a:t>the subject of the material principles of mixed </a:t>
            </a:r>
            <a:r>
              <a:rPr lang="en-GB" sz="3200" b="1" i="1" dirty="0" smtClean="0">
                <a:latin typeface="Times New Roman" panose="02020603050405020304" pitchFamily="18" charset="0"/>
                <a:ea typeface="Calibri" panose="020F0502020204030204" pitchFamily="34" charset="0"/>
              </a:rPr>
              <a:t>bodies.</a:t>
            </a:r>
            <a:endParaRPr lang="en-GB" sz="3200" b="1" i="1" dirty="0"/>
          </a:p>
        </p:txBody>
      </p:sp>
    </p:spTree>
    <p:extLst>
      <p:ext uri="{BB962C8B-B14F-4D97-AF65-F5344CB8AC3E}">
        <p14:creationId xmlns:p14="http://schemas.microsoft.com/office/powerpoint/2010/main" val="74227734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74129" y="-838930"/>
            <a:ext cx="8911687" cy="1280890"/>
          </a:xfrm>
        </p:spPr>
        <p:txBody>
          <a:bodyPr/>
          <a:lstStyle/>
          <a:p>
            <a:endParaRPr lang="en-GB"/>
          </a:p>
        </p:txBody>
      </p:sp>
      <p:sp>
        <p:nvSpPr>
          <p:cNvPr id="3" name="Espace réservé du contenu 2"/>
          <p:cNvSpPr>
            <a:spLocks noGrp="1"/>
          </p:cNvSpPr>
          <p:nvPr>
            <p:ph idx="1"/>
          </p:nvPr>
        </p:nvSpPr>
        <p:spPr>
          <a:xfrm>
            <a:off x="1301675" y="699247"/>
            <a:ext cx="10202937" cy="5211975"/>
          </a:xfrm>
        </p:spPr>
        <p:txBody>
          <a:bodyPr>
            <a:normAutofit/>
          </a:bodyPr>
          <a:lstStyle/>
          <a:p>
            <a:pPr algn="just">
              <a:lnSpc>
                <a:spcPct val="200000"/>
              </a:lnSpc>
            </a:pPr>
            <a:r>
              <a:rPr lang="en-GB" sz="3200" dirty="0">
                <a:latin typeface="Times New Roman" panose="02020603050405020304" pitchFamily="18" charset="0"/>
                <a:ea typeface="Calibri" panose="020F0502020204030204" pitchFamily="34" charset="0"/>
              </a:rPr>
              <a:t> In </a:t>
            </a:r>
            <a:r>
              <a:rPr lang="en-GB" sz="3200" b="1" dirty="0">
                <a:solidFill>
                  <a:srgbClr val="FF0000"/>
                </a:solidFill>
                <a:latin typeface="Times New Roman" panose="02020603050405020304" pitchFamily="18" charset="0"/>
                <a:ea typeface="Calibri" panose="020F0502020204030204" pitchFamily="34" charset="0"/>
              </a:rPr>
              <a:t>1663</a:t>
            </a:r>
            <a:r>
              <a:rPr lang="en-GB" sz="3200" dirty="0">
                <a:latin typeface="Times New Roman" panose="02020603050405020304" pitchFamily="18" charset="0"/>
                <a:ea typeface="Calibri" panose="020F0502020204030204" pitchFamily="34" charset="0"/>
              </a:rPr>
              <a:t> the chemist </a:t>
            </a:r>
            <a:r>
              <a:rPr lang="en-GB" sz="3200" dirty="0">
                <a:solidFill>
                  <a:srgbClr val="FF0000"/>
                </a:solidFill>
                <a:latin typeface="Times New Roman" panose="02020603050405020304" pitchFamily="18" charset="0"/>
                <a:ea typeface="Calibri" panose="020F0502020204030204" pitchFamily="34" charset="0"/>
              </a:rPr>
              <a:t>Christopher Glaser </a:t>
            </a:r>
            <a:r>
              <a:rPr lang="en-GB" sz="3200" dirty="0">
                <a:latin typeface="Times New Roman" panose="02020603050405020304" pitchFamily="18" charset="0"/>
                <a:ea typeface="Calibri" panose="020F0502020204030204" pitchFamily="34" charset="0"/>
              </a:rPr>
              <a:t>described "</a:t>
            </a:r>
            <a:r>
              <a:rPr lang="en-GB" sz="3200" b="1" dirty="0" err="1">
                <a:latin typeface="Times New Roman" panose="02020603050405020304" pitchFamily="18" charset="0"/>
                <a:ea typeface="Calibri" panose="020F0502020204030204" pitchFamily="34" charset="0"/>
              </a:rPr>
              <a:t>chymistry</a:t>
            </a:r>
            <a:r>
              <a:rPr lang="en-GB" sz="3200" b="1" dirty="0">
                <a:latin typeface="Times New Roman" panose="02020603050405020304" pitchFamily="18" charset="0"/>
                <a:ea typeface="Calibri" panose="020F0502020204030204" pitchFamily="34" charset="0"/>
              </a:rPr>
              <a:t>"</a:t>
            </a:r>
            <a:r>
              <a:rPr lang="en-GB" sz="3200" dirty="0">
                <a:latin typeface="Times New Roman" panose="02020603050405020304" pitchFamily="18" charset="0"/>
                <a:ea typeface="Calibri" panose="020F0502020204030204" pitchFamily="34" charset="0"/>
              </a:rPr>
              <a:t> as </a:t>
            </a:r>
            <a:r>
              <a:rPr lang="en-GB" sz="3200" b="1" i="1" dirty="0">
                <a:latin typeface="Times New Roman" panose="02020603050405020304" pitchFamily="18" charset="0"/>
                <a:ea typeface="Calibri" panose="020F0502020204030204" pitchFamily="34" charset="0"/>
              </a:rPr>
              <a:t>a scientific art, by which one learns to dissolve bodies, and draw from them the different substances on their composition, and how to unite them again, and exalt them to a higher </a:t>
            </a:r>
            <a:r>
              <a:rPr lang="en-GB" sz="3200" b="1" i="1" dirty="0" smtClean="0">
                <a:latin typeface="Times New Roman" panose="02020603050405020304" pitchFamily="18" charset="0"/>
                <a:ea typeface="Calibri" panose="020F0502020204030204" pitchFamily="34" charset="0"/>
              </a:rPr>
              <a:t>perfection</a:t>
            </a:r>
            <a:r>
              <a:rPr lang="en-GB" sz="3200" dirty="0" smtClean="0">
                <a:latin typeface="Times New Roman" panose="02020603050405020304" pitchFamily="18" charset="0"/>
                <a:ea typeface="Calibri" panose="020F0502020204030204" pitchFamily="34" charset="0"/>
              </a:rPr>
              <a:t>.</a:t>
            </a:r>
            <a:endParaRPr lang="en-GB" sz="3200" dirty="0"/>
          </a:p>
        </p:txBody>
      </p:sp>
    </p:spTree>
    <p:extLst>
      <p:ext uri="{BB962C8B-B14F-4D97-AF65-F5344CB8AC3E}">
        <p14:creationId xmlns:p14="http://schemas.microsoft.com/office/powerpoint/2010/main" val="424693594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47887" y="763793"/>
            <a:ext cx="10256725" cy="5147429"/>
          </a:xfrm>
        </p:spPr>
        <p:txBody>
          <a:bodyPr>
            <a:normAutofit/>
          </a:bodyPr>
          <a:lstStyle/>
          <a:p>
            <a:pPr algn="just">
              <a:lnSpc>
                <a:spcPct val="200000"/>
              </a:lnSpc>
            </a:pPr>
            <a:r>
              <a:rPr lang="en-GB" sz="3200" dirty="0">
                <a:latin typeface="Times New Roman" panose="02020603050405020304" pitchFamily="18" charset="0"/>
                <a:ea typeface="Calibri" panose="020F0502020204030204" pitchFamily="34" charset="0"/>
              </a:rPr>
              <a:t>The </a:t>
            </a:r>
            <a:r>
              <a:rPr lang="en-GB" sz="3200" b="1" dirty="0">
                <a:solidFill>
                  <a:srgbClr val="FF0000"/>
                </a:solidFill>
                <a:latin typeface="Times New Roman" panose="02020603050405020304" pitchFamily="18" charset="0"/>
                <a:ea typeface="Calibri" panose="020F0502020204030204" pitchFamily="34" charset="0"/>
              </a:rPr>
              <a:t>1730</a:t>
            </a:r>
            <a:r>
              <a:rPr lang="en-GB" sz="3200" dirty="0">
                <a:latin typeface="Times New Roman" panose="02020603050405020304" pitchFamily="18" charset="0"/>
                <a:ea typeface="Calibri" panose="020F0502020204030204" pitchFamily="34" charset="0"/>
              </a:rPr>
              <a:t> definition of the word </a:t>
            </a:r>
            <a:r>
              <a:rPr lang="en-GB" sz="3200" b="1" dirty="0">
                <a:latin typeface="Times New Roman" panose="02020603050405020304" pitchFamily="18" charset="0"/>
                <a:ea typeface="Calibri" panose="020F0502020204030204" pitchFamily="34" charset="0"/>
              </a:rPr>
              <a:t>"chemistry</a:t>
            </a:r>
            <a:r>
              <a:rPr lang="en-GB" sz="3200" dirty="0">
                <a:latin typeface="Times New Roman" panose="02020603050405020304" pitchFamily="18" charset="0"/>
                <a:ea typeface="Calibri" panose="020F0502020204030204" pitchFamily="34" charset="0"/>
              </a:rPr>
              <a:t>", as used by </a:t>
            </a:r>
            <a:r>
              <a:rPr lang="en-GB" sz="3200" dirty="0">
                <a:solidFill>
                  <a:srgbClr val="FF0000"/>
                </a:solidFill>
                <a:latin typeface="Times New Roman" panose="02020603050405020304" pitchFamily="18" charset="0"/>
                <a:ea typeface="Calibri" panose="020F0502020204030204" pitchFamily="34" charset="0"/>
              </a:rPr>
              <a:t>Georg Ernst Stahl</a:t>
            </a:r>
            <a:r>
              <a:rPr lang="en-GB" sz="3200" dirty="0">
                <a:latin typeface="Times New Roman" panose="02020603050405020304" pitchFamily="18" charset="0"/>
                <a:ea typeface="Calibri" panose="020F0502020204030204" pitchFamily="34" charset="0"/>
              </a:rPr>
              <a:t>, meant </a:t>
            </a:r>
            <a:r>
              <a:rPr lang="en-GB" sz="3200" b="1" i="1" dirty="0">
                <a:latin typeface="Times New Roman" panose="02020603050405020304" pitchFamily="18" charset="0"/>
                <a:ea typeface="Calibri" panose="020F0502020204030204" pitchFamily="34" charset="0"/>
              </a:rPr>
              <a:t>the art of resolving mixed, compound, or aggregate bodies into their principles; and of composing such bodies from those </a:t>
            </a:r>
            <a:r>
              <a:rPr lang="en-GB" sz="3200" b="1" i="1" dirty="0" smtClean="0">
                <a:latin typeface="Times New Roman" panose="02020603050405020304" pitchFamily="18" charset="0"/>
                <a:ea typeface="Calibri" panose="020F0502020204030204" pitchFamily="34" charset="0"/>
              </a:rPr>
              <a:t>principles.</a:t>
            </a:r>
            <a:endParaRPr lang="en-GB" sz="3200" b="1" i="1" dirty="0"/>
          </a:p>
        </p:txBody>
      </p:sp>
    </p:spTree>
    <p:extLst>
      <p:ext uri="{BB962C8B-B14F-4D97-AF65-F5344CB8AC3E}">
        <p14:creationId xmlns:p14="http://schemas.microsoft.com/office/powerpoint/2010/main" val="164833049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92132" y="494851"/>
            <a:ext cx="9223991" cy="5859332"/>
          </a:xfrm>
        </p:spPr>
        <p:txBody>
          <a:bodyPr>
            <a:normAutofit/>
          </a:bodyPr>
          <a:lstStyle/>
          <a:p>
            <a:pPr algn="just">
              <a:lnSpc>
                <a:spcPct val="200000"/>
              </a:lnSpc>
            </a:pPr>
            <a:r>
              <a:rPr lang="en-GB" sz="3200" dirty="0">
                <a:latin typeface="Times New Roman" panose="02020603050405020304" pitchFamily="18" charset="0"/>
                <a:ea typeface="Calibri" panose="020F0502020204030204" pitchFamily="34" charset="0"/>
              </a:rPr>
              <a:t>In </a:t>
            </a:r>
            <a:r>
              <a:rPr lang="en-GB" sz="3200" b="1" dirty="0">
                <a:solidFill>
                  <a:srgbClr val="FF0000"/>
                </a:solidFill>
                <a:latin typeface="Times New Roman" panose="02020603050405020304" pitchFamily="18" charset="0"/>
                <a:ea typeface="Calibri" panose="020F0502020204030204" pitchFamily="34" charset="0"/>
              </a:rPr>
              <a:t>1837</a:t>
            </a:r>
            <a:r>
              <a:rPr lang="en-GB" sz="3200" dirty="0">
                <a:latin typeface="Times New Roman" panose="02020603050405020304" pitchFamily="18" charset="0"/>
                <a:ea typeface="Calibri" panose="020F0502020204030204" pitchFamily="34" charset="0"/>
              </a:rPr>
              <a:t>, </a:t>
            </a:r>
            <a:r>
              <a:rPr lang="en-GB" sz="3200" dirty="0">
                <a:solidFill>
                  <a:srgbClr val="FF0000"/>
                </a:solidFill>
                <a:latin typeface="Times New Roman" panose="02020603050405020304" pitchFamily="18" charset="0"/>
                <a:ea typeface="Calibri" panose="020F0502020204030204" pitchFamily="34" charset="0"/>
              </a:rPr>
              <a:t>Jean-Baptiste Dumas </a:t>
            </a:r>
            <a:r>
              <a:rPr lang="en-GB" sz="3200" dirty="0">
                <a:latin typeface="Times New Roman" panose="02020603050405020304" pitchFamily="18" charset="0"/>
                <a:ea typeface="Calibri" panose="020F0502020204030204" pitchFamily="34" charset="0"/>
              </a:rPr>
              <a:t>considered the word "chemistry" to refer to </a:t>
            </a:r>
            <a:r>
              <a:rPr lang="en-GB" sz="3200" b="1" i="1" dirty="0">
                <a:latin typeface="Times New Roman" panose="02020603050405020304" pitchFamily="18" charset="0"/>
                <a:ea typeface="Calibri" panose="020F0502020204030204" pitchFamily="34" charset="0"/>
              </a:rPr>
              <a:t>the science concerned with the laws and effects of molecular forces. </a:t>
            </a:r>
            <a:endParaRPr lang="en-GB" sz="3200" b="1" i="1" dirty="0"/>
          </a:p>
        </p:txBody>
      </p:sp>
    </p:spTree>
    <p:extLst>
      <p:ext uri="{BB962C8B-B14F-4D97-AF65-F5344CB8AC3E}">
        <p14:creationId xmlns:p14="http://schemas.microsoft.com/office/powerpoint/2010/main" val="138414953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21224" y="441064"/>
            <a:ext cx="9783388" cy="5470158"/>
          </a:xfrm>
        </p:spPr>
        <p:txBody>
          <a:bodyPr>
            <a:normAutofit/>
          </a:bodyPr>
          <a:lstStyle/>
          <a:p>
            <a:pPr algn="just">
              <a:lnSpc>
                <a:spcPct val="200000"/>
              </a:lnSpc>
            </a:pPr>
            <a:r>
              <a:rPr lang="en-GB" sz="3200" dirty="0">
                <a:latin typeface="Times New Roman" panose="02020603050405020304" pitchFamily="18" charset="0"/>
                <a:ea typeface="Calibri" panose="020F0502020204030204" pitchFamily="34" charset="0"/>
              </a:rPr>
              <a:t> This definition further evolved until, in </a:t>
            </a:r>
            <a:r>
              <a:rPr lang="en-GB" sz="3200" b="1" dirty="0">
                <a:solidFill>
                  <a:srgbClr val="FF0000"/>
                </a:solidFill>
                <a:latin typeface="Times New Roman" panose="02020603050405020304" pitchFamily="18" charset="0"/>
                <a:ea typeface="Calibri" panose="020F0502020204030204" pitchFamily="34" charset="0"/>
              </a:rPr>
              <a:t>1947</a:t>
            </a:r>
            <a:r>
              <a:rPr lang="en-GB" sz="3200" dirty="0">
                <a:latin typeface="Times New Roman" panose="02020603050405020304" pitchFamily="18" charset="0"/>
                <a:ea typeface="Calibri" panose="020F0502020204030204" pitchFamily="34" charset="0"/>
              </a:rPr>
              <a:t>, it came to mean </a:t>
            </a:r>
            <a:r>
              <a:rPr lang="en-GB" sz="3200" b="1" i="1" dirty="0">
                <a:latin typeface="Times New Roman" panose="02020603050405020304" pitchFamily="18" charset="0"/>
                <a:ea typeface="Calibri" panose="020F0502020204030204" pitchFamily="34" charset="0"/>
              </a:rPr>
              <a:t>the science of substances: their structure, their properties, and the reactions that change them into other substances </a:t>
            </a:r>
            <a:r>
              <a:rPr lang="en-GB" sz="3200" dirty="0">
                <a:latin typeface="Times New Roman" panose="02020603050405020304" pitchFamily="18" charset="0"/>
                <a:ea typeface="Calibri" panose="020F0502020204030204" pitchFamily="34" charset="0"/>
              </a:rPr>
              <a:t>- a characterization accepted by </a:t>
            </a:r>
            <a:r>
              <a:rPr lang="en-GB" sz="3200" dirty="0">
                <a:solidFill>
                  <a:srgbClr val="FF0000"/>
                </a:solidFill>
                <a:latin typeface="Times New Roman" panose="02020603050405020304" pitchFamily="18" charset="0"/>
                <a:ea typeface="Calibri" panose="020F0502020204030204" pitchFamily="34" charset="0"/>
              </a:rPr>
              <a:t>Linus Pauling</a:t>
            </a:r>
            <a:endParaRPr lang="en-GB" sz="3200" dirty="0">
              <a:solidFill>
                <a:srgbClr val="FF0000"/>
              </a:solidFill>
            </a:endParaRPr>
          </a:p>
        </p:txBody>
      </p:sp>
    </p:spTree>
    <p:extLst>
      <p:ext uri="{BB962C8B-B14F-4D97-AF65-F5344CB8AC3E}">
        <p14:creationId xmlns:p14="http://schemas.microsoft.com/office/powerpoint/2010/main" val="86440448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99708" y="666974"/>
            <a:ext cx="9804904" cy="5244248"/>
          </a:xfrm>
        </p:spPr>
        <p:txBody>
          <a:bodyPr>
            <a:normAutofit/>
          </a:bodyPr>
          <a:lstStyle/>
          <a:p>
            <a:pPr algn="just">
              <a:lnSpc>
                <a:spcPct val="200000"/>
              </a:lnSpc>
            </a:pPr>
            <a:r>
              <a:rPr lang="en-GB" sz="3200" dirty="0">
                <a:latin typeface="Times New Roman" panose="02020603050405020304" pitchFamily="18" charset="0"/>
                <a:ea typeface="Calibri" panose="020F0502020204030204" pitchFamily="34" charset="0"/>
              </a:rPr>
              <a:t> More recently, in</a:t>
            </a:r>
            <a:r>
              <a:rPr lang="en-GB" sz="3200" b="1" dirty="0">
                <a:latin typeface="Times New Roman" panose="02020603050405020304" pitchFamily="18" charset="0"/>
                <a:ea typeface="Calibri" panose="020F0502020204030204" pitchFamily="34" charset="0"/>
              </a:rPr>
              <a:t> </a:t>
            </a:r>
            <a:r>
              <a:rPr lang="en-GB" sz="3200" b="1" dirty="0">
                <a:solidFill>
                  <a:srgbClr val="FF0000"/>
                </a:solidFill>
                <a:latin typeface="Times New Roman" panose="02020603050405020304" pitchFamily="18" charset="0"/>
                <a:ea typeface="Calibri" panose="020F0502020204030204" pitchFamily="34" charset="0"/>
              </a:rPr>
              <a:t>1998</a:t>
            </a:r>
            <a:r>
              <a:rPr lang="en-GB" sz="3200" dirty="0">
                <a:latin typeface="Times New Roman" panose="02020603050405020304" pitchFamily="18" charset="0"/>
                <a:ea typeface="Calibri" panose="020F0502020204030204" pitchFamily="34" charset="0"/>
              </a:rPr>
              <a:t>, </a:t>
            </a:r>
            <a:r>
              <a:rPr lang="en-GB" sz="3200" dirty="0">
                <a:solidFill>
                  <a:srgbClr val="FF0000"/>
                </a:solidFill>
                <a:latin typeface="Times New Roman" panose="02020603050405020304" pitchFamily="18" charset="0"/>
                <a:ea typeface="Calibri" panose="020F0502020204030204" pitchFamily="34" charset="0"/>
              </a:rPr>
              <a:t>Professor Raymond Chang </a:t>
            </a:r>
            <a:r>
              <a:rPr lang="en-GB" sz="3200" dirty="0">
                <a:latin typeface="Times New Roman" panose="02020603050405020304" pitchFamily="18" charset="0"/>
                <a:ea typeface="Calibri" panose="020F0502020204030204" pitchFamily="34" charset="0"/>
              </a:rPr>
              <a:t>broadened the definition of "chemistry" to mean the </a:t>
            </a:r>
            <a:r>
              <a:rPr lang="en-GB" sz="3200" b="1" i="1" dirty="0">
                <a:latin typeface="Times New Roman" panose="02020603050405020304" pitchFamily="18" charset="0"/>
                <a:ea typeface="Calibri" panose="020F0502020204030204" pitchFamily="34" charset="0"/>
              </a:rPr>
              <a:t>study of matter and the changes it undergoes.</a:t>
            </a:r>
            <a:endParaRPr lang="en-GB" sz="3200" b="1" i="1" dirty="0"/>
          </a:p>
        </p:txBody>
      </p:sp>
    </p:spTree>
    <p:extLst>
      <p:ext uri="{BB962C8B-B14F-4D97-AF65-F5344CB8AC3E}">
        <p14:creationId xmlns:p14="http://schemas.microsoft.com/office/powerpoint/2010/main" val="77606458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58644" y="129090"/>
            <a:ext cx="10746890" cy="6454589"/>
          </a:xfrm>
        </p:spPr>
        <p:txBody>
          <a:bodyPr>
            <a:noAutofit/>
          </a:bodyPr>
          <a:lstStyle/>
          <a:p>
            <a:pPr marL="0" indent="0" algn="just">
              <a:lnSpc>
                <a:spcPct val="150000"/>
              </a:lnSpc>
              <a:spcAft>
                <a:spcPts val="1000"/>
              </a:spcAft>
              <a:buNone/>
            </a:pPr>
            <a:r>
              <a:rPr lang="en-GB" sz="2800" dirty="0">
                <a:latin typeface="Times New Roman" panose="02020603050405020304" pitchFamily="18" charset="0"/>
                <a:ea typeface="Calibri" panose="020F0502020204030204" pitchFamily="34" charset="0"/>
                <a:cs typeface="Times New Roman" panose="02020603050405020304" pitchFamily="18" charset="0"/>
              </a:rPr>
              <a:t>Chemistry is a physical science, and it is the study of </a:t>
            </a:r>
            <a:r>
              <a:rPr lang="en-GB" sz="2800">
                <a:latin typeface="Times New Roman" panose="02020603050405020304" pitchFamily="18" charset="0"/>
                <a:ea typeface="Calibri" panose="020F0502020204030204" pitchFamily="34" charset="0"/>
                <a:cs typeface="Times New Roman" panose="02020603050405020304" pitchFamily="18" charset="0"/>
              </a:rPr>
              <a:t>the </a:t>
            </a:r>
            <a:r>
              <a:rPr lang="en-GB" sz="2800" smtClean="0">
                <a:latin typeface="Times New Roman" panose="02020603050405020304" pitchFamily="18" charset="0"/>
                <a:ea typeface="Calibri" panose="020F0502020204030204" pitchFamily="34" charset="0"/>
                <a:cs typeface="Times New Roman" panose="02020603050405020304" pitchFamily="18" charset="0"/>
              </a:rPr>
              <a:t>properties </a:t>
            </a:r>
            <a:r>
              <a:rPr lang="en-GB" sz="2800" dirty="0">
                <a:latin typeface="Times New Roman" panose="02020603050405020304" pitchFamily="18" charset="0"/>
                <a:ea typeface="Calibri" panose="020F0502020204030204" pitchFamily="34" charset="0"/>
                <a:cs typeface="Times New Roman" panose="02020603050405020304" pitchFamily="18" charset="0"/>
              </a:rPr>
              <a:t>and interactions between matter and energy. In other words, chemistry is a way to study the properties, characteristics, and physical and chemical changes of </a:t>
            </a:r>
            <a:r>
              <a:rPr lang="en-GB" sz="2800" dirty="0" smtClean="0">
                <a:latin typeface="Times New Roman" panose="02020603050405020304" pitchFamily="18" charset="0"/>
                <a:ea typeface="Calibri" panose="020F0502020204030204" pitchFamily="34" charset="0"/>
                <a:cs typeface="Times New Roman" panose="02020603050405020304" pitchFamily="18" charset="0"/>
              </a:rPr>
              <a:t>matter. </a:t>
            </a:r>
            <a:r>
              <a:rPr lang="en-GB" sz="2800" dirty="0" smtClean="0">
                <a:latin typeface="Times New Roman" panose="02020603050405020304" pitchFamily="18" charset="0"/>
                <a:cs typeface="Times New Roman" panose="02020603050405020304" pitchFamily="18" charset="0"/>
              </a:rPr>
              <a:t>Chemistry </a:t>
            </a:r>
            <a:r>
              <a:rPr lang="en-GB" sz="2800" dirty="0">
                <a:latin typeface="Times New Roman" panose="02020603050405020304" pitchFamily="18" charset="0"/>
                <a:cs typeface="Times New Roman" panose="02020603050405020304" pitchFamily="18" charset="0"/>
              </a:rPr>
              <a:t>is the scientific discipline involved with compounds composed of atoms, i.e. elements, and molecules, i.e. combinations of atoms: their composition, structure, properties, </a:t>
            </a:r>
            <a:r>
              <a:rPr lang="en-GB" sz="2800" dirty="0" smtClean="0">
                <a:latin typeface="Times New Roman" panose="02020603050405020304" pitchFamily="18" charset="0"/>
                <a:cs typeface="Times New Roman" panose="02020603050405020304" pitchFamily="18" charset="0"/>
              </a:rPr>
              <a:t>behaviour </a:t>
            </a:r>
            <a:r>
              <a:rPr lang="en-GB" sz="2800" dirty="0">
                <a:latin typeface="Times New Roman" panose="02020603050405020304" pitchFamily="18" charset="0"/>
                <a:cs typeface="Times New Roman" panose="02020603050405020304" pitchFamily="18" charset="0"/>
              </a:rPr>
              <a:t>and the changes they undergo during a reaction with other compounds. Chemistry addresses topics such as how atoms and molecules interact via chemical bonds to form new chemical compounds. </a:t>
            </a:r>
          </a:p>
        </p:txBody>
      </p:sp>
    </p:spTree>
    <p:extLst>
      <p:ext uri="{BB962C8B-B14F-4D97-AF65-F5344CB8AC3E}">
        <p14:creationId xmlns:p14="http://schemas.microsoft.com/office/powerpoint/2010/main" val="414231932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27586" y="129092"/>
            <a:ext cx="10267483" cy="882127"/>
          </a:xfrm>
        </p:spPr>
        <p:txBody>
          <a:bodyPr>
            <a:normAutofit/>
          </a:bodyPr>
          <a:lstStyle/>
          <a:p>
            <a:r>
              <a:rPr lang="en-GB" sz="3200" b="1" dirty="0" smtClean="0">
                <a:latin typeface="Times New Roman" panose="02020603050405020304" pitchFamily="18" charset="0"/>
                <a:cs typeface="Times New Roman" panose="02020603050405020304" pitchFamily="18" charset="0"/>
              </a:rPr>
              <a:t>How is chemistry with the other sciences</a:t>
            </a:r>
            <a:endParaRPr lang="en-GB" sz="3200" b="1" dirty="0">
              <a:latin typeface="Times New Roman" panose="02020603050405020304" pitchFamily="18" charset="0"/>
              <a:cs typeface="Times New Roman" panose="02020603050405020304" pitchFamily="18" charset="0"/>
            </a:endParaRPr>
          </a:p>
        </p:txBody>
      </p:sp>
      <p:sp>
        <p:nvSpPr>
          <p:cNvPr id="3" name="Espace réservé du contenu 2"/>
          <p:cNvSpPr>
            <a:spLocks noGrp="1"/>
          </p:cNvSpPr>
          <p:nvPr>
            <p:ph idx="1"/>
          </p:nvPr>
        </p:nvSpPr>
        <p:spPr>
          <a:xfrm>
            <a:off x="860612" y="1011219"/>
            <a:ext cx="10697789" cy="5443369"/>
          </a:xfrm>
        </p:spPr>
        <p:txBody>
          <a:bodyPr>
            <a:normAutofit fontScale="92500"/>
          </a:bodyPr>
          <a:lstStyle/>
          <a:p>
            <a:pPr algn="just">
              <a:lnSpc>
                <a:spcPct val="170000"/>
              </a:lnSpc>
              <a:spcAft>
                <a:spcPts val="1000"/>
              </a:spcAft>
            </a:pPr>
            <a:r>
              <a:rPr lang="en-GB" sz="2800" dirty="0">
                <a:latin typeface="Times New Roman" panose="02020603050405020304" pitchFamily="18" charset="0"/>
                <a:ea typeface="Calibri" panose="020F0502020204030204" pitchFamily="34" charset="0"/>
                <a:cs typeface="Times New Roman" panose="02020603050405020304" pitchFamily="18" charset="0"/>
              </a:rPr>
              <a:t>chemistry is known as the central science because it provides a foundation for understanding both basic and applied scientific disciplines at a fundamental level. Examples include plant chemistry (botany), the formation of igneous rocks (geology), how atmospheric ozone is formed and how environmental pollutants are degraded (ecology), the properties of the soil on the moon (astrophysics), how medications work (pharmacology), and how to collect DNA evidence at a crime scene (forensics)</a:t>
            </a:r>
          </a:p>
          <a:p>
            <a:endParaRPr lang="en-GB" dirty="0"/>
          </a:p>
        </p:txBody>
      </p:sp>
    </p:spTree>
    <p:extLst>
      <p:ext uri="{BB962C8B-B14F-4D97-AF65-F5344CB8AC3E}">
        <p14:creationId xmlns:p14="http://schemas.microsoft.com/office/powerpoint/2010/main" val="14331843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sz="3200" dirty="0">
                <a:latin typeface="Times New Roman" panose="02020603050405020304" pitchFamily="18" charset="0"/>
                <a:cs typeface="Times New Roman" panose="02020603050405020304" pitchFamily="18" charset="0"/>
              </a:rPr>
              <a:t>Part One</a:t>
            </a:r>
            <a:r>
              <a:rPr lang="en-GB" dirty="0"/>
              <a:t/>
            </a:r>
            <a:br>
              <a:rPr lang="en-GB" dirty="0"/>
            </a:br>
            <a:endParaRPr lang="en-GB" dirty="0"/>
          </a:p>
        </p:txBody>
      </p:sp>
      <p:sp>
        <p:nvSpPr>
          <p:cNvPr id="3" name="Espace réservé du contenu 2"/>
          <p:cNvSpPr>
            <a:spLocks noGrp="1"/>
          </p:cNvSpPr>
          <p:nvPr>
            <p:ph idx="1"/>
          </p:nvPr>
        </p:nvSpPr>
        <p:spPr/>
        <p:txBody>
          <a:bodyPr/>
          <a:lstStyle/>
          <a:p>
            <a:r>
              <a:rPr lang="en-GB" sz="2400" dirty="0" smtClean="0">
                <a:latin typeface="Times New Roman" panose="02020603050405020304" pitchFamily="18" charset="0"/>
                <a:cs typeface="Times New Roman" panose="02020603050405020304" pitchFamily="18" charset="0"/>
              </a:rPr>
              <a:t>1-</a:t>
            </a:r>
            <a:r>
              <a:rPr lang="en-GB" sz="2400" dirty="0">
                <a:latin typeface="Times New Roman" panose="02020603050405020304" pitchFamily="18" charset="0"/>
                <a:cs typeface="Times New Roman" panose="02020603050405020304" pitchFamily="18" charset="0"/>
              </a:rPr>
              <a:t>	What is ‘science</a:t>
            </a:r>
            <a:r>
              <a:rPr lang="en-GB" sz="2400" dirty="0" smtClean="0">
                <a:latin typeface="Times New Roman" panose="02020603050405020304" pitchFamily="18" charset="0"/>
                <a:cs typeface="Times New Roman" panose="02020603050405020304" pitchFamily="18" charset="0"/>
              </a:rPr>
              <a:t>’?</a:t>
            </a:r>
            <a:endParaRPr lang="en-GB" sz="2400" dirty="0">
              <a:latin typeface="Times New Roman" panose="02020603050405020304" pitchFamily="18" charset="0"/>
              <a:cs typeface="Times New Roman" panose="02020603050405020304" pitchFamily="18" charset="0"/>
            </a:endParaRPr>
          </a:p>
          <a:p>
            <a:r>
              <a:rPr lang="en-GB" sz="2400" dirty="0">
                <a:latin typeface="Times New Roman" panose="02020603050405020304" pitchFamily="18" charset="0"/>
                <a:cs typeface="Times New Roman" panose="02020603050405020304" pitchFamily="18" charset="0"/>
              </a:rPr>
              <a:t>2-	What is the difference between ‘science’ and ‘a science’?</a:t>
            </a:r>
          </a:p>
          <a:p>
            <a:r>
              <a:rPr lang="en-GB" sz="2400" dirty="0">
                <a:latin typeface="Times New Roman" panose="02020603050405020304" pitchFamily="18" charset="0"/>
                <a:cs typeface="Times New Roman" panose="02020603050405020304" pitchFamily="18" charset="0"/>
              </a:rPr>
              <a:t>3-	What </a:t>
            </a:r>
            <a:r>
              <a:rPr lang="en-GB" sz="2400" dirty="0" smtClean="0">
                <a:latin typeface="Times New Roman" panose="02020603050405020304" pitchFamily="18" charset="0"/>
                <a:cs typeface="Times New Roman" panose="02020603050405020304" pitchFamily="18" charset="0"/>
              </a:rPr>
              <a:t>are the </a:t>
            </a:r>
            <a:r>
              <a:rPr lang="en-GB" sz="2400" dirty="0">
                <a:latin typeface="Times New Roman" panose="02020603050405020304" pitchFamily="18" charset="0"/>
                <a:cs typeface="Times New Roman" panose="02020603050405020304" pitchFamily="18" charset="0"/>
              </a:rPr>
              <a:t>different branches of science?</a:t>
            </a:r>
          </a:p>
          <a:p>
            <a:r>
              <a:rPr lang="en-GB" sz="2400" dirty="0">
                <a:latin typeface="Times New Roman" panose="02020603050405020304" pitchFamily="18" charset="0"/>
                <a:cs typeface="Times New Roman" panose="02020603050405020304" pitchFamily="18" charset="0"/>
              </a:rPr>
              <a:t>4-	Definitions of some of different types of sciences.</a:t>
            </a:r>
          </a:p>
          <a:p>
            <a:r>
              <a:rPr lang="en-GB" sz="2400" dirty="0">
                <a:latin typeface="Times New Roman" panose="02020603050405020304" pitchFamily="18" charset="0"/>
                <a:cs typeface="Times New Roman" panose="02020603050405020304" pitchFamily="18" charset="0"/>
              </a:rPr>
              <a:t>5-	</a:t>
            </a:r>
            <a:r>
              <a:rPr lang="en-GB" sz="2400" dirty="0" smtClean="0">
                <a:latin typeface="Times New Roman" panose="02020603050405020304" pitchFamily="18" charset="0"/>
                <a:cs typeface="Times New Roman" panose="02020603050405020304" pitchFamily="18" charset="0"/>
              </a:rPr>
              <a:t>Nouns </a:t>
            </a:r>
            <a:r>
              <a:rPr lang="en-GB" sz="2400" dirty="0">
                <a:latin typeface="Times New Roman" panose="02020603050405020304" pitchFamily="18" charset="0"/>
                <a:cs typeface="Times New Roman" panose="02020603050405020304" pitchFamily="18" charset="0"/>
              </a:rPr>
              <a:t>of </a:t>
            </a:r>
            <a:r>
              <a:rPr lang="en-GB" sz="2400" dirty="0" smtClean="0">
                <a:latin typeface="Times New Roman" panose="02020603050405020304" pitchFamily="18" charset="0"/>
                <a:cs typeface="Times New Roman" panose="02020603050405020304" pitchFamily="18" charset="0"/>
              </a:rPr>
              <a:t>scientists.</a:t>
            </a:r>
            <a:endParaRPr lang="en-GB" sz="2400" dirty="0">
              <a:latin typeface="Times New Roman" panose="020206030504050203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5284577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02889" y="183046"/>
            <a:ext cx="9901723" cy="677566"/>
          </a:xfrm>
        </p:spPr>
        <p:txBody>
          <a:bodyPr>
            <a:normAutofit fontScale="90000"/>
          </a:bodyPr>
          <a:lstStyle/>
          <a:p>
            <a:pPr marL="342900" lvl="0" indent="-342900">
              <a:spcBef>
                <a:spcPts val="1000"/>
              </a:spcBef>
            </a:pPr>
            <a:r>
              <a:rPr lang="en-GB" b="1" dirty="0">
                <a:solidFill>
                  <a:prstClr val="black">
                    <a:lumMod val="75000"/>
                    <a:lumOff val="25000"/>
                  </a:prstClr>
                </a:solidFill>
                <a:latin typeface="Times New Roman" panose="02020603050405020304" pitchFamily="18" charset="0"/>
                <a:cs typeface="Times New Roman" panose="02020603050405020304" pitchFamily="18" charset="0"/>
              </a:rPr>
              <a:t>Sub-disciplines of Chemistry.</a:t>
            </a:r>
            <a:r>
              <a:rPr lang="en-GB" sz="2200" dirty="0">
                <a:solidFill>
                  <a:prstClr val="black">
                    <a:lumMod val="75000"/>
                    <a:lumOff val="25000"/>
                  </a:prstClr>
                </a:solidFill>
                <a:latin typeface="Times New Roman" panose="02020603050405020304" pitchFamily="18" charset="0"/>
                <a:cs typeface="Times New Roman" panose="02020603050405020304" pitchFamily="18" charset="0"/>
              </a:rPr>
              <a:t/>
            </a:r>
            <a:br>
              <a:rPr lang="en-GB" sz="2200" dirty="0">
                <a:solidFill>
                  <a:prstClr val="black">
                    <a:lumMod val="75000"/>
                    <a:lumOff val="25000"/>
                  </a:prstClr>
                </a:solidFill>
                <a:latin typeface="Times New Roman" panose="02020603050405020304" pitchFamily="18" charset="0"/>
                <a:cs typeface="Times New Roman" panose="02020603050405020304" pitchFamily="18" charset="0"/>
              </a:rPr>
            </a:br>
            <a:endParaRPr lang="en-GB" dirty="0"/>
          </a:p>
        </p:txBody>
      </p:sp>
      <p:sp>
        <p:nvSpPr>
          <p:cNvPr id="3" name="Espace réservé du contenu 2"/>
          <p:cNvSpPr>
            <a:spLocks noGrp="1"/>
          </p:cNvSpPr>
          <p:nvPr>
            <p:ph idx="1"/>
          </p:nvPr>
        </p:nvSpPr>
        <p:spPr>
          <a:xfrm>
            <a:off x="1129553" y="537883"/>
            <a:ext cx="10375059" cy="5373340"/>
          </a:xfrm>
        </p:spPr>
        <p:txBody>
          <a:bodyPr>
            <a:noAutofit/>
          </a:bodyPr>
          <a:lstStyle/>
          <a:p>
            <a:pPr algn="just">
              <a:lnSpc>
                <a:spcPct val="200000"/>
              </a:lnSpc>
              <a:spcAft>
                <a:spcPts val="1000"/>
              </a:spcAft>
            </a:pPr>
            <a:r>
              <a:rPr lang="en-GB" sz="2400" dirty="0">
                <a:latin typeface="Times New Roman" panose="02020603050405020304" pitchFamily="18" charset="0"/>
                <a:ea typeface="Calibri" panose="020F0502020204030204" pitchFamily="34" charset="0"/>
                <a:cs typeface="Times New Roman" panose="02020603050405020304" pitchFamily="18" charset="0"/>
              </a:rPr>
              <a:t> </a:t>
            </a:r>
            <a:r>
              <a:rPr lang="en-GB" sz="3200" b="1" dirty="0">
                <a:latin typeface="Times New Roman" panose="02020603050405020304" pitchFamily="18" charset="0"/>
                <a:ea typeface="Calibri" panose="020F0502020204030204" pitchFamily="34" charset="0"/>
                <a:cs typeface="Times New Roman" panose="02020603050405020304" pitchFamily="18" charset="0"/>
              </a:rPr>
              <a:t>Analytical chemistry </a:t>
            </a:r>
            <a:r>
              <a:rPr lang="en-GB" sz="3200" dirty="0">
                <a:latin typeface="Times New Roman" panose="02020603050405020304" pitchFamily="18" charset="0"/>
                <a:ea typeface="Calibri" panose="020F0502020204030204" pitchFamily="34" charset="0"/>
                <a:cs typeface="Times New Roman" panose="02020603050405020304" pitchFamily="18" charset="0"/>
              </a:rPr>
              <a:t>is the analysis of material samples to gain an understanding of their chemical composition and structure. Analytical chemistry incorporates standardized experimental methods in chemistry. These methods may be used in all </a:t>
            </a:r>
            <a:r>
              <a:rPr lang="en-GB" sz="3200" dirty="0" err="1">
                <a:latin typeface="Times New Roman" panose="02020603050405020304" pitchFamily="18" charset="0"/>
                <a:ea typeface="Calibri" panose="020F0502020204030204" pitchFamily="34" charset="0"/>
                <a:cs typeface="Times New Roman" panose="02020603050405020304" pitchFamily="18" charset="0"/>
              </a:rPr>
              <a:t>subdisciplines</a:t>
            </a:r>
            <a:r>
              <a:rPr lang="en-GB" sz="3200" dirty="0">
                <a:latin typeface="Times New Roman" panose="02020603050405020304" pitchFamily="18" charset="0"/>
                <a:ea typeface="Calibri" panose="020F0502020204030204" pitchFamily="34" charset="0"/>
                <a:cs typeface="Times New Roman" panose="02020603050405020304" pitchFamily="18" charset="0"/>
              </a:rPr>
              <a:t> of chemistry, excluding purely theoretical chemistry</a:t>
            </a:r>
            <a:r>
              <a:rPr lang="en-GB" sz="3200" dirty="0" smtClean="0">
                <a:latin typeface="Times New Roman" panose="02020603050405020304" pitchFamily="18" charset="0"/>
                <a:ea typeface="Calibri" panose="020F0502020204030204" pitchFamily="34" charset="0"/>
                <a:cs typeface="Times New Roman" panose="02020603050405020304" pitchFamily="18" charset="0"/>
              </a:rPr>
              <a:t>.</a:t>
            </a:r>
            <a:endParaRPr lang="en-GB" sz="32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2442513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63039" y="624110"/>
            <a:ext cx="10041573" cy="6034873"/>
          </a:xfrm>
        </p:spPr>
        <p:txBody>
          <a:bodyPr>
            <a:normAutofit/>
          </a:bodyPr>
          <a:lstStyle/>
          <a:p>
            <a:pPr>
              <a:lnSpc>
                <a:spcPct val="150000"/>
              </a:lnSpc>
            </a:pPr>
            <a:r>
              <a:rPr lang="en-GB" sz="3200" dirty="0">
                <a:solidFill>
                  <a:prstClr val="black">
                    <a:lumMod val="75000"/>
                    <a:lumOff val="25000"/>
                  </a:prstClr>
                </a:solidFill>
                <a:latin typeface="Times New Roman" panose="02020603050405020304" pitchFamily="18" charset="0"/>
                <a:ea typeface="Calibri" panose="020F0502020204030204" pitchFamily="34" charset="0"/>
                <a:cs typeface="Times New Roman" panose="02020603050405020304" pitchFamily="18" charset="0"/>
              </a:rPr>
              <a:t> </a:t>
            </a:r>
            <a:r>
              <a:rPr lang="en-GB" sz="3200" b="1" dirty="0">
                <a:solidFill>
                  <a:prstClr val="black">
                    <a:lumMod val="75000"/>
                    <a:lumOff val="25000"/>
                  </a:prstClr>
                </a:solidFill>
                <a:latin typeface="Times New Roman" panose="02020603050405020304" pitchFamily="18" charset="0"/>
                <a:ea typeface="Calibri" panose="020F0502020204030204" pitchFamily="34" charset="0"/>
                <a:cs typeface="Times New Roman" panose="02020603050405020304" pitchFamily="18" charset="0"/>
              </a:rPr>
              <a:t>Biochemistry</a:t>
            </a:r>
            <a:r>
              <a:rPr lang="en-GB" sz="3200" dirty="0">
                <a:solidFill>
                  <a:prstClr val="black">
                    <a:lumMod val="75000"/>
                    <a:lumOff val="25000"/>
                  </a:prstClr>
                </a:solidFill>
                <a:latin typeface="Times New Roman" panose="02020603050405020304" pitchFamily="18" charset="0"/>
                <a:ea typeface="Calibri" panose="020F0502020204030204" pitchFamily="34" charset="0"/>
                <a:cs typeface="Times New Roman" panose="02020603050405020304" pitchFamily="18" charset="0"/>
              </a:rPr>
              <a:t> is the study of the chemicals, chemical reactions and chemical interactions that take place in living organisms. Biochemistry and organic chemistry are closely related, as in medicinal chemistry or neurochemistry. Biochemistry is also associated with molecular biology and genetics.</a:t>
            </a:r>
            <a:endParaRPr lang="en-GB" sz="2400" dirty="0"/>
          </a:p>
        </p:txBody>
      </p:sp>
    </p:spTree>
    <p:extLst>
      <p:ext uri="{BB962C8B-B14F-4D97-AF65-F5344CB8AC3E}">
        <p14:creationId xmlns:p14="http://schemas.microsoft.com/office/powerpoint/2010/main" val="117916223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48639" y="903642"/>
            <a:ext cx="11177196" cy="5335794"/>
          </a:xfrm>
        </p:spPr>
        <p:txBody>
          <a:bodyPr/>
          <a:lstStyle/>
          <a:p>
            <a:pPr algn="just">
              <a:lnSpc>
                <a:spcPct val="200000"/>
              </a:lnSpc>
              <a:spcAft>
                <a:spcPts val="1000"/>
              </a:spcAft>
            </a:pPr>
            <a:r>
              <a:rPr lang="en-GB" sz="3200" b="1" dirty="0" smtClean="0">
                <a:latin typeface="Times New Roman" panose="02020603050405020304" pitchFamily="18" charset="0"/>
                <a:ea typeface="Calibri" panose="020F0502020204030204" pitchFamily="34" charset="0"/>
                <a:cs typeface="Times New Roman" panose="02020603050405020304" pitchFamily="18" charset="0"/>
              </a:rPr>
              <a:t>      Inorganic </a:t>
            </a:r>
            <a:r>
              <a:rPr lang="en-GB" sz="3200" b="1" dirty="0">
                <a:latin typeface="Times New Roman" panose="02020603050405020304" pitchFamily="18" charset="0"/>
                <a:ea typeface="Calibri" panose="020F0502020204030204" pitchFamily="34" charset="0"/>
                <a:cs typeface="Times New Roman" panose="02020603050405020304" pitchFamily="18" charset="0"/>
              </a:rPr>
              <a:t>chemistry </a:t>
            </a:r>
            <a:r>
              <a:rPr lang="en-GB" sz="3200" dirty="0">
                <a:latin typeface="Times New Roman" panose="02020603050405020304" pitchFamily="18" charset="0"/>
                <a:ea typeface="Calibri" panose="020F0502020204030204" pitchFamily="34" charset="0"/>
                <a:cs typeface="Times New Roman" panose="02020603050405020304" pitchFamily="18" charset="0"/>
              </a:rPr>
              <a:t>is the study of the properties and reactions of inorganic compounds. The distinction between organic and inorganic disciplines is not absolute and there is much overlap, most importantly in the sub-discipline of organometallic chemistry.</a:t>
            </a:r>
          </a:p>
          <a:p>
            <a:endParaRPr lang="en-GB" dirty="0"/>
          </a:p>
        </p:txBody>
      </p:sp>
    </p:spTree>
    <p:extLst>
      <p:ext uri="{BB962C8B-B14F-4D97-AF65-F5344CB8AC3E}">
        <p14:creationId xmlns:p14="http://schemas.microsoft.com/office/powerpoint/2010/main" val="312287285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323191" y="419548"/>
            <a:ext cx="10181421" cy="6088828"/>
          </a:xfrm>
        </p:spPr>
        <p:txBody>
          <a:bodyPr>
            <a:normAutofit/>
          </a:bodyPr>
          <a:lstStyle/>
          <a:p>
            <a:pPr algn="just">
              <a:lnSpc>
                <a:spcPct val="150000"/>
              </a:lnSpc>
            </a:pPr>
            <a:r>
              <a:rPr lang="en-GB" sz="3200" b="1" dirty="0">
                <a:solidFill>
                  <a:prstClr val="black">
                    <a:lumMod val="75000"/>
                    <a:lumOff val="25000"/>
                  </a:prstClr>
                </a:solidFill>
                <a:latin typeface="Times New Roman" panose="02020603050405020304" pitchFamily="18" charset="0"/>
                <a:ea typeface="Calibri" panose="020F0502020204030204" pitchFamily="34" charset="0"/>
                <a:cs typeface="Times New Roman" panose="02020603050405020304" pitchFamily="18" charset="0"/>
              </a:rPr>
              <a:t> Materials chemistry </a:t>
            </a:r>
            <a:r>
              <a:rPr lang="en-GB" sz="3200" dirty="0">
                <a:solidFill>
                  <a:prstClr val="black">
                    <a:lumMod val="75000"/>
                    <a:lumOff val="25000"/>
                  </a:prstClr>
                </a:solidFill>
                <a:latin typeface="Times New Roman" panose="02020603050405020304" pitchFamily="18" charset="0"/>
                <a:ea typeface="Calibri" panose="020F0502020204030204" pitchFamily="34" charset="0"/>
                <a:cs typeface="Times New Roman" panose="02020603050405020304" pitchFamily="18" charset="0"/>
              </a:rPr>
              <a:t>is the preparation, characterization, and understanding of substances with a useful function. The field is a new breadth of study in graduate programs, and it integrates elements from all classical areas of chemistry with a focus on fundamental issues that are unique to materials. Primary systems of study include the chemistry of condensed phases (solids, liquids, polymers) and interfaces between different phases.</a:t>
            </a:r>
            <a:endParaRPr lang="en-GB" sz="2400" dirty="0"/>
          </a:p>
        </p:txBody>
      </p:sp>
    </p:spTree>
    <p:extLst>
      <p:ext uri="{BB962C8B-B14F-4D97-AF65-F5344CB8AC3E}">
        <p14:creationId xmlns:p14="http://schemas.microsoft.com/office/powerpoint/2010/main" val="363362800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52281" y="666974"/>
            <a:ext cx="10477949" cy="5798372"/>
          </a:xfrm>
        </p:spPr>
        <p:txBody>
          <a:bodyPr>
            <a:normAutofit/>
          </a:bodyPr>
          <a:lstStyle/>
          <a:p>
            <a:pPr algn="just">
              <a:lnSpc>
                <a:spcPct val="200000"/>
              </a:lnSpc>
              <a:spcAft>
                <a:spcPts val="1000"/>
              </a:spcAft>
            </a:pPr>
            <a:r>
              <a:rPr lang="en-GB" sz="2800" dirty="0">
                <a:latin typeface="Times New Roman" panose="02020603050405020304" pitchFamily="18" charset="0"/>
                <a:ea typeface="Calibri" panose="020F0502020204030204" pitchFamily="34" charset="0"/>
                <a:cs typeface="Times New Roman" panose="02020603050405020304" pitchFamily="18" charset="0"/>
              </a:rPr>
              <a:t> </a:t>
            </a:r>
            <a:r>
              <a:rPr lang="en-GB" sz="3200" b="1" dirty="0">
                <a:latin typeface="Times New Roman" panose="02020603050405020304" pitchFamily="18" charset="0"/>
                <a:ea typeface="Calibri" panose="020F0502020204030204" pitchFamily="34" charset="0"/>
                <a:cs typeface="Times New Roman" panose="02020603050405020304" pitchFamily="18" charset="0"/>
              </a:rPr>
              <a:t>Neurochemistry</a:t>
            </a:r>
            <a:r>
              <a:rPr lang="en-GB" sz="3200" dirty="0">
                <a:latin typeface="Times New Roman" panose="02020603050405020304" pitchFamily="18" charset="0"/>
                <a:ea typeface="Calibri" panose="020F0502020204030204" pitchFamily="34" charset="0"/>
                <a:cs typeface="Times New Roman" panose="02020603050405020304" pitchFamily="18" charset="0"/>
              </a:rPr>
              <a:t> is the study of neurochemicals; including transmitters, peptides, proteins, lipids, sugars, and nucleic acids; their interactions, and the roles they play in forming, maintaining, and modifying the nervous system</a:t>
            </a:r>
            <a:r>
              <a:rPr lang="en-GB" sz="3200" dirty="0" smtClean="0">
                <a:latin typeface="Times New Roman" panose="02020603050405020304" pitchFamily="18" charset="0"/>
                <a:ea typeface="Calibri" panose="020F0502020204030204" pitchFamily="34" charset="0"/>
                <a:cs typeface="Times New Roman" panose="02020603050405020304" pitchFamily="18" charset="0"/>
              </a:rPr>
              <a:t>.</a:t>
            </a:r>
            <a:endParaRPr lang="en-GB" sz="32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4804884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02889" y="580913"/>
            <a:ext cx="9901723" cy="5330309"/>
          </a:xfrm>
        </p:spPr>
        <p:txBody>
          <a:bodyPr>
            <a:normAutofit/>
          </a:bodyPr>
          <a:lstStyle/>
          <a:p>
            <a:pPr algn="just">
              <a:lnSpc>
                <a:spcPct val="200000"/>
              </a:lnSpc>
            </a:pPr>
            <a:r>
              <a:rPr lang="en-GB" sz="3200" dirty="0">
                <a:solidFill>
                  <a:prstClr val="black">
                    <a:lumMod val="75000"/>
                    <a:lumOff val="25000"/>
                  </a:prstClr>
                </a:solidFill>
                <a:latin typeface="Times New Roman" panose="02020603050405020304" pitchFamily="18" charset="0"/>
                <a:ea typeface="Calibri" panose="020F0502020204030204" pitchFamily="34" charset="0"/>
                <a:cs typeface="Times New Roman" panose="02020603050405020304" pitchFamily="18" charset="0"/>
              </a:rPr>
              <a:t> </a:t>
            </a:r>
            <a:r>
              <a:rPr lang="en-GB" sz="3200" b="1" dirty="0">
                <a:solidFill>
                  <a:prstClr val="black">
                    <a:lumMod val="75000"/>
                    <a:lumOff val="25000"/>
                  </a:prstClr>
                </a:solidFill>
                <a:latin typeface="Times New Roman" panose="02020603050405020304" pitchFamily="18" charset="0"/>
                <a:ea typeface="Calibri" panose="020F0502020204030204" pitchFamily="34" charset="0"/>
                <a:cs typeface="Times New Roman" panose="02020603050405020304" pitchFamily="18" charset="0"/>
              </a:rPr>
              <a:t>Nuclear chemistry </a:t>
            </a:r>
            <a:r>
              <a:rPr lang="en-GB" sz="3200" dirty="0">
                <a:solidFill>
                  <a:prstClr val="black">
                    <a:lumMod val="75000"/>
                    <a:lumOff val="25000"/>
                  </a:prstClr>
                </a:solidFill>
                <a:latin typeface="Times New Roman" panose="02020603050405020304" pitchFamily="18" charset="0"/>
                <a:ea typeface="Calibri" panose="020F0502020204030204" pitchFamily="34" charset="0"/>
                <a:cs typeface="Times New Roman" panose="02020603050405020304" pitchFamily="18" charset="0"/>
              </a:rPr>
              <a:t>is the study of how subatomic particles come together and make nuclei. Modern Transmutation is a large component of nuclear chemistry, and the table of nuclides is an important result and tool for this field.</a:t>
            </a:r>
            <a:endParaRPr lang="en-GB" sz="2000" dirty="0"/>
          </a:p>
        </p:txBody>
      </p:sp>
    </p:spTree>
    <p:extLst>
      <p:ext uri="{BB962C8B-B14F-4D97-AF65-F5344CB8AC3E}">
        <p14:creationId xmlns:p14="http://schemas.microsoft.com/office/powerpoint/2010/main" val="234764880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65760" y="473336"/>
            <a:ext cx="11048104" cy="5723070"/>
          </a:xfrm>
        </p:spPr>
        <p:txBody>
          <a:bodyPr>
            <a:noAutofit/>
          </a:bodyPr>
          <a:lstStyle/>
          <a:p>
            <a:pPr algn="just">
              <a:lnSpc>
                <a:spcPct val="150000"/>
              </a:lnSpc>
            </a:pPr>
            <a:r>
              <a:rPr lang="en-GB" sz="3200" b="1" dirty="0" smtClean="0">
                <a:latin typeface="Times New Roman" panose="02020603050405020304" pitchFamily="18" charset="0"/>
                <a:ea typeface="Calibri" panose="020F0502020204030204" pitchFamily="34" charset="0"/>
              </a:rPr>
              <a:t>         Physical </a:t>
            </a:r>
            <a:r>
              <a:rPr lang="en-GB" sz="3200" b="1" dirty="0">
                <a:latin typeface="Times New Roman" panose="02020603050405020304" pitchFamily="18" charset="0"/>
                <a:ea typeface="Calibri" panose="020F0502020204030204" pitchFamily="34" charset="0"/>
              </a:rPr>
              <a:t>chemistry </a:t>
            </a:r>
            <a:r>
              <a:rPr lang="en-GB" sz="3200" dirty="0">
                <a:latin typeface="Times New Roman" panose="02020603050405020304" pitchFamily="18" charset="0"/>
                <a:ea typeface="Calibri" panose="020F0502020204030204" pitchFamily="34" charset="0"/>
              </a:rPr>
              <a:t>is the study of the physical and fundamental basis of chemical systems and processes. In particular, the energetics and dynamics of such systems and processes are of interest to physical chemists. Important areas of study include chemical thermodynamics, chemical kinetics, electrochemistry, statistical mechanics, spectroscopy, and more recently, </a:t>
            </a:r>
            <a:r>
              <a:rPr lang="en-GB" sz="3200" dirty="0" err="1">
                <a:latin typeface="Times New Roman" panose="02020603050405020304" pitchFamily="18" charset="0"/>
                <a:ea typeface="Calibri" panose="020F0502020204030204" pitchFamily="34" charset="0"/>
              </a:rPr>
              <a:t>astrochemistry</a:t>
            </a:r>
            <a:r>
              <a:rPr lang="en-GB" sz="3200" dirty="0" smtClean="0">
                <a:latin typeface="Times New Roman" panose="02020603050405020304" pitchFamily="18" charset="0"/>
                <a:ea typeface="Calibri" panose="020F0502020204030204" pitchFamily="34" charset="0"/>
              </a:rPr>
              <a:t>.</a:t>
            </a:r>
          </a:p>
        </p:txBody>
      </p:sp>
    </p:spTree>
    <p:extLst>
      <p:ext uri="{BB962C8B-B14F-4D97-AF65-F5344CB8AC3E}">
        <p14:creationId xmlns:p14="http://schemas.microsoft.com/office/powerpoint/2010/main" val="11955805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17581" y="96819"/>
            <a:ext cx="10800677" cy="6368527"/>
          </a:xfrm>
        </p:spPr>
        <p:txBody>
          <a:bodyPr>
            <a:noAutofit/>
          </a:bodyPr>
          <a:lstStyle/>
          <a:p>
            <a:pPr lvl="0" algn="just">
              <a:lnSpc>
                <a:spcPct val="200000"/>
              </a:lnSpc>
              <a:buClr>
                <a:srgbClr val="A53010"/>
              </a:buClr>
            </a:pPr>
            <a:r>
              <a:rPr lang="en-GB" sz="1600" dirty="0">
                <a:solidFill>
                  <a:prstClr val="black">
                    <a:lumMod val="75000"/>
                    <a:lumOff val="25000"/>
                  </a:prstClr>
                </a:solidFill>
                <a:latin typeface="Times New Roman" panose="02020603050405020304" pitchFamily="18" charset="0"/>
                <a:ea typeface="Calibri" panose="020F0502020204030204" pitchFamily="34" charset="0"/>
              </a:rPr>
              <a:t> </a:t>
            </a:r>
            <a:r>
              <a:rPr lang="en-GB" sz="2800" b="1" dirty="0">
                <a:solidFill>
                  <a:prstClr val="black">
                    <a:lumMod val="75000"/>
                    <a:lumOff val="25000"/>
                  </a:prstClr>
                </a:solidFill>
                <a:latin typeface="Times New Roman" panose="02020603050405020304" pitchFamily="18" charset="0"/>
                <a:ea typeface="Calibri" panose="020F0502020204030204" pitchFamily="34" charset="0"/>
              </a:rPr>
              <a:t>Theoretical chemistry </a:t>
            </a:r>
            <a:r>
              <a:rPr lang="en-GB" sz="2800" dirty="0">
                <a:solidFill>
                  <a:prstClr val="black">
                    <a:lumMod val="75000"/>
                    <a:lumOff val="25000"/>
                  </a:prstClr>
                </a:solidFill>
                <a:latin typeface="Times New Roman" panose="02020603050405020304" pitchFamily="18" charset="0"/>
                <a:ea typeface="Calibri" panose="020F0502020204030204" pitchFamily="34" charset="0"/>
              </a:rPr>
              <a:t>is the study of chemistry via fundamental theoretical reasoning (usually within mathematics or physics). In particular the application of quantum mechanics to chemistry is called quantum chemistry. Since the end of the Second World War, the development of computers has allowed</a:t>
            </a:r>
            <a:r>
              <a:rPr lang="en-GB" sz="2400" dirty="0">
                <a:solidFill>
                  <a:prstClr val="black">
                    <a:lumMod val="75000"/>
                    <a:lumOff val="25000"/>
                  </a:prstClr>
                </a:solidFill>
                <a:latin typeface="Times New Roman" panose="02020603050405020304" pitchFamily="18" charset="0"/>
                <a:ea typeface="Calibri" panose="020F0502020204030204" pitchFamily="34" charset="0"/>
              </a:rPr>
              <a:t> </a:t>
            </a:r>
            <a:r>
              <a:rPr lang="en-GB" sz="2800" dirty="0">
                <a:solidFill>
                  <a:prstClr val="black">
                    <a:lumMod val="75000"/>
                    <a:lumOff val="25000"/>
                  </a:prstClr>
                </a:solidFill>
                <a:latin typeface="Times New Roman" panose="02020603050405020304" pitchFamily="18" charset="0"/>
                <a:ea typeface="Calibri" panose="020F0502020204030204" pitchFamily="34" charset="0"/>
              </a:rPr>
              <a:t>a systematic development of computational chemistry, which is the art of developing and applying computer programs for solving chemical problems. </a:t>
            </a:r>
          </a:p>
          <a:p>
            <a:pPr>
              <a:lnSpc>
                <a:spcPct val="200000"/>
              </a:lnSpc>
            </a:pPr>
            <a:endParaRPr lang="en-GB" sz="2800" dirty="0"/>
          </a:p>
        </p:txBody>
      </p:sp>
    </p:spTree>
    <p:extLst>
      <p:ext uri="{BB962C8B-B14F-4D97-AF65-F5344CB8AC3E}">
        <p14:creationId xmlns:p14="http://schemas.microsoft.com/office/powerpoint/2010/main" val="95734219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172584" y="1204856"/>
            <a:ext cx="10332028" cy="4706366"/>
          </a:xfrm>
        </p:spPr>
        <p:txBody>
          <a:bodyPr>
            <a:normAutofit/>
          </a:bodyPr>
          <a:lstStyle/>
          <a:p>
            <a:pPr marL="0" indent="0" algn="ctr">
              <a:buNone/>
            </a:pPr>
            <a:endParaRPr lang="en-GB" sz="6600" b="1" i="1" dirty="0" smtClean="0">
              <a:latin typeface="Times New Roman" panose="02020603050405020304" pitchFamily="18" charset="0"/>
              <a:cs typeface="Times New Roman" panose="02020603050405020304" pitchFamily="18" charset="0"/>
            </a:endParaRPr>
          </a:p>
          <a:p>
            <a:pPr marL="0" indent="0" algn="ctr">
              <a:buNone/>
            </a:pPr>
            <a:r>
              <a:rPr lang="en-GB" sz="6600" b="1" i="1" dirty="0" smtClean="0">
                <a:latin typeface="Times New Roman" panose="02020603050405020304" pitchFamily="18" charset="0"/>
                <a:cs typeface="Times New Roman" panose="02020603050405020304" pitchFamily="18" charset="0"/>
              </a:rPr>
              <a:t>Thank you very much for your kind attention.</a:t>
            </a:r>
            <a:endParaRPr lang="en-GB" sz="66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203032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20079" y="447261"/>
            <a:ext cx="9884534" cy="1457739"/>
          </a:xfrm>
        </p:spPr>
        <p:txBody>
          <a:bodyPr/>
          <a:lstStyle/>
          <a:p>
            <a:r>
              <a:rPr lang="en-GB" b="1" dirty="0">
                <a:latin typeface="Times New Roman" panose="02020603050405020304" pitchFamily="18" charset="0"/>
                <a:cs typeface="Times New Roman" panose="02020603050405020304" pitchFamily="18" charset="0"/>
              </a:rPr>
              <a:t>1</a:t>
            </a:r>
            <a:r>
              <a:rPr lang="en-GB" sz="2800" b="1" dirty="0">
                <a:latin typeface="Times New Roman" panose="02020603050405020304" pitchFamily="18" charset="0"/>
                <a:cs typeface="Times New Roman" panose="02020603050405020304" pitchFamily="18" charset="0"/>
              </a:rPr>
              <a:t>. What do the following words mean? Match them with their definitions</a:t>
            </a:r>
          </a:p>
        </p:txBody>
      </p:sp>
      <p:sp>
        <p:nvSpPr>
          <p:cNvPr id="3" name="Espace réservé du contenu 2"/>
          <p:cNvSpPr>
            <a:spLocks noGrp="1"/>
          </p:cNvSpPr>
          <p:nvPr>
            <p:ph idx="1"/>
          </p:nvPr>
        </p:nvSpPr>
        <p:spPr>
          <a:xfrm>
            <a:off x="1302025" y="2027583"/>
            <a:ext cx="10386391" cy="4263887"/>
          </a:xfrm>
        </p:spPr>
        <p:txBody>
          <a:bodyPr>
            <a:normAutofit/>
          </a:bodyPr>
          <a:lstStyle/>
          <a:p>
            <a:pPr marL="0" indent="0">
              <a:buNone/>
            </a:pPr>
            <a:r>
              <a:rPr lang="fr-FR" sz="2000" b="1" dirty="0" smtClean="0">
                <a:latin typeface="Times New Roman" panose="02020603050405020304" pitchFamily="18" charset="0"/>
                <a:cs typeface="Times New Roman" panose="02020603050405020304" pitchFamily="18" charset="0"/>
              </a:rPr>
              <a:t> </a:t>
            </a:r>
            <a:r>
              <a:rPr lang="fr-FR" sz="2400" b="1" dirty="0" smtClean="0">
                <a:latin typeface="Times New Roman" panose="02020603050405020304" pitchFamily="18" charset="0"/>
                <a:cs typeface="Times New Roman" panose="02020603050405020304" pitchFamily="18" charset="0"/>
              </a:rPr>
              <a:t>science                           </a:t>
            </a:r>
            <a:r>
              <a:rPr lang="fr-FR" sz="2400" b="1" dirty="0">
                <a:latin typeface="Times New Roman" panose="02020603050405020304" pitchFamily="18" charset="0"/>
                <a:cs typeface="Times New Roman" panose="02020603050405020304" pitchFamily="18" charset="0"/>
              </a:rPr>
              <a:t>a science                     </a:t>
            </a:r>
            <a:r>
              <a:rPr lang="fr-FR" sz="2400" b="1" dirty="0" err="1">
                <a:latin typeface="Times New Roman" panose="02020603050405020304" pitchFamily="18" charset="0"/>
                <a:cs typeface="Times New Roman" panose="02020603050405020304" pitchFamily="18" charset="0"/>
              </a:rPr>
              <a:t>scientific</a:t>
            </a:r>
            <a:r>
              <a:rPr lang="fr-FR" sz="2400" b="1" dirty="0">
                <a:latin typeface="Times New Roman" panose="02020603050405020304" pitchFamily="18" charset="0"/>
                <a:cs typeface="Times New Roman" panose="02020603050405020304" pitchFamily="18" charset="0"/>
              </a:rPr>
              <a:t>                      </a:t>
            </a:r>
            <a:r>
              <a:rPr lang="fr-FR" sz="2400" b="1" dirty="0" err="1" smtClean="0">
                <a:latin typeface="Times New Roman" panose="02020603050405020304" pitchFamily="18" charset="0"/>
                <a:cs typeface="Times New Roman" panose="02020603050405020304" pitchFamily="18" charset="0"/>
              </a:rPr>
              <a:t>scientist</a:t>
            </a:r>
            <a:endParaRPr lang="fr-FR" sz="2400" b="1" dirty="0" smtClean="0">
              <a:latin typeface="Times New Roman" panose="02020603050405020304" pitchFamily="18" charset="0"/>
              <a:cs typeface="Times New Roman" panose="02020603050405020304" pitchFamily="18" charset="0"/>
            </a:endParaRPr>
          </a:p>
          <a:p>
            <a:pPr marL="0" indent="0">
              <a:buNone/>
            </a:pPr>
            <a:endParaRPr lang="fr-FR" sz="2000" b="1" dirty="0" smtClean="0">
              <a:latin typeface="Times New Roman" panose="02020603050405020304" pitchFamily="18" charset="0"/>
              <a:cs typeface="Times New Roman" panose="02020603050405020304" pitchFamily="18" charset="0"/>
            </a:endParaRPr>
          </a:p>
          <a:p>
            <a:r>
              <a:rPr lang="en-GB" sz="2400" dirty="0">
                <a:latin typeface="Times New Roman" panose="02020603050405020304" pitchFamily="18" charset="0"/>
                <a:cs typeface="Times New Roman" panose="02020603050405020304" pitchFamily="18" charset="0"/>
              </a:rPr>
              <a:t>– the study of the nature and behaviour of natural things and the knowledge obtained about them.</a:t>
            </a:r>
          </a:p>
          <a:p>
            <a:r>
              <a:rPr lang="en-GB" sz="2400" dirty="0">
                <a:latin typeface="Times New Roman" panose="02020603050405020304" pitchFamily="18" charset="0"/>
                <a:cs typeface="Times New Roman" panose="02020603050405020304" pitchFamily="18" charset="0"/>
              </a:rPr>
              <a:t>– a particular area of scientific knowledge and study, or the study of an area of a human behaviour.</a:t>
            </a:r>
          </a:p>
          <a:p>
            <a:r>
              <a:rPr lang="en-GB" sz="2400" dirty="0">
                <a:latin typeface="Times New Roman" panose="02020603050405020304" pitchFamily="18" charset="0"/>
                <a:cs typeface="Times New Roman" panose="02020603050405020304" pitchFamily="18" charset="0"/>
              </a:rPr>
              <a:t>– describes things that relate to science.</a:t>
            </a:r>
          </a:p>
          <a:p>
            <a:r>
              <a:rPr lang="en-GB" sz="2400" dirty="0">
                <a:latin typeface="Times New Roman" panose="02020603050405020304" pitchFamily="18" charset="0"/>
                <a:cs typeface="Times New Roman" panose="02020603050405020304" pitchFamily="18" charset="0"/>
              </a:rPr>
              <a:t>– someone who works in science.</a:t>
            </a:r>
          </a:p>
          <a:p>
            <a:endParaRPr lang="en-GB"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0355260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79713" y="397565"/>
            <a:ext cx="9824900" cy="854765"/>
          </a:xfrm>
        </p:spPr>
        <p:txBody>
          <a:bodyPr>
            <a:normAutofit/>
          </a:bodyPr>
          <a:lstStyle/>
          <a:p>
            <a:r>
              <a:rPr lang="en-GB" sz="2800" b="1" dirty="0">
                <a:latin typeface="Times New Roman" panose="02020603050405020304" pitchFamily="18" charset="0"/>
                <a:cs typeface="Times New Roman" panose="02020603050405020304" pitchFamily="18" charset="0"/>
              </a:rPr>
              <a:t>2. What is the difference between ‘science’ and ‘a science’?</a:t>
            </a:r>
          </a:p>
        </p:txBody>
      </p:sp>
      <p:sp>
        <p:nvSpPr>
          <p:cNvPr id="3" name="Espace réservé du contenu 2"/>
          <p:cNvSpPr>
            <a:spLocks noGrp="1"/>
          </p:cNvSpPr>
          <p:nvPr>
            <p:ph idx="1"/>
          </p:nvPr>
        </p:nvSpPr>
        <p:spPr>
          <a:xfrm>
            <a:off x="1461053" y="1540565"/>
            <a:ext cx="9934229" cy="4738405"/>
          </a:xfrm>
        </p:spPr>
        <p:txBody>
          <a:bodyPr>
            <a:normAutofit/>
          </a:bodyPr>
          <a:lstStyle/>
          <a:p>
            <a:pPr marL="0" indent="0">
              <a:buNone/>
            </a:pPr>
            <a:r>
              <a:rPr lang="en-GB" sz="2400" dirty="0">
                <a:latin typeface="Times New Roman" panose="02020603050405020304" pitchFamily="18" charset="0"/>
                <a:cs typeface="Times New Roman" panose="02020603050405020304" pitchFamily="18" charset="0"/>
              </a:rPr>
              <a:t>Science is the study of the nature and behaviour of natural things and the knowledge that we obtain about them. The best discoveries in science are very simple. </a:t>
            </a:r>
            <a:endParaRPr lang="en-GB" sz="2400" dirty="0" smtClean="0">
              <a:latin typeface="Times New Roman" panose="02020603050405020304" pitchFamily="18" charset="0"/>
              <a:cs typeface="Times New Roman" panose="02020603050405020304" pitchFamily="18" charset="0"/>
            </a:endParaRPr>
          </a:p>
          <a:p>
            <a:pPr marL="0" indent="0">
              <a:buNone/>
            </a:pPr>
            <a:endParaRPr lang="en-GB" sz="2400" dirty="0">
              <a:latin typeface="Times New Roman" panose="02020603050405020304" pitchFamily="18" charset="0"/>
              <a:cs typeface="Times New Roman" panose="02020603050405020304" pitchFamily="18" charset="0"/>
            </a:endParaRPr>
          </a:p>
          <a:p>
            <a:pPr marL="0" indent="0">
              <a:buNone/>
            </a:pPr>
            <a:r>
              <a:rPr lang="en-GB" sz="2400" dirty="0" smtClean="0">
                <a:latin typeface="Times New Roman" panose="02020603050405020304" pitchFamily="18" charset="0"/>
                <a:cs typeface="Times New Roman" panose="02020603050405020304" pitchFamily="18" charset="0"/>
              </a:rPr>
              <a:t>A </a:t>
            </a:r>
            <a:r>
              <a:rPr lang="en-GB" sz="2400" dirty="0">
                <a:latin typeface="Times New Roman" panose="02020603050405020304" pitchFamily="18" charset="0"/>
                <a:cs typeface="Times New Roman" panose="02020603050405020304" pitchFamily="18" charset="0"/>
              </a:rPr>
              <a:t>science is a particular branch of science such as physics, chemistry, or biology</a:t>
            </a:r>
            <a:r>
              <a:rPr lang="en-GB" sz="2400" dirty="0" smtClean="0">
                <a:latin typeface="Times New Roman" panose="02020603050405020304" pitchFamily="18" charset="0"/>
                <a:cs typeface="Times New Roman" panose="02020603050405020304" pitchFamily="18" charset="0"/>
              </a:rPr>
              <a:t>.</a:t>
            </a:r>
          </a:p>
          <a:p>
            <a:pPr marL="0" indent="0">
              <a:buNone/>
            </a:pPr>
            <a:endParaRPr lang="en-GB" sz="2400" dirty="0">
              <a:latin typeface="Times New Roman" panose="02020603050405020304" pitchFamily="18" charset="0"/>
              <a:cs typeface="Times New Roman" panose="02020603050405020304" pitchFamily="18" charset="0"/>
            </a:endParaRPr>
          </a:p>
          <a:p>
            <a:pPr marL="0" indent="0">
              <a:buNone/>
            </a:pPr>
            <a:r>
              <a:rPr lang="en-GB" sz="2400" dirty="0">
                <a:latin typeface="Times New Roman" panose="02020603050405020304" pitchFamily="18" charset="0"/>
                <a:cs typeface="Times New Roman" panose="02020603050405020304" pitchFamily="18" charset="0"/>
              </a:rPr>
              <a:t>Science is also defined as the observation, identification, description, experimental investigation, and theoretical explanation of natural phenomena.</a:t>
            </a:r>
          </a:p>
          <a:p>
            <a:endParaRPr lang="en-GB"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605799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sz="3200" b="1" dirty="0">
                <a:latin typeface="Times New Roman" panose="02020603050405020304" pitchFamily="18" charset="0"/>
                <a:cs typeface="Times New Roman" panose="02020603050405020304" pitchFamily="18" charset="0"/>
              </a:rPr>
              <a:t>3- Branches of science</a:t>
            </a:r>
            <a:r>
              <a:rPr lang="en-GB" sz="3200" dirty="0">
                <a:latin typeface="Times New Roman" panose="02020603050405020304" pitchFamily="18" charset="0"/>
                <a:cs typeface="Times New Roman" panose="02020603050405020304" pitchFamily="18" charset="0"/>
              </a:rPr>
              <a:t>.</a:t>
            </a:r>
            <a:r>
              <a:rPr lang="en-GB" dirty="0"/>
              <a:t/>
            </a:r>
            <a:br>
              <a:rPr lang="en-GB" dirty="0"/>
            </a:br>
            <a:endParaRPr lang="en-GB" dirty="0"/>
          </a:p>
        </p:txBody>
      </p:sp>
      <p:sp>
        <p:nvSpPr>
          <p:cNvPr id="3" name="Espace réservé du contenu 2"/>
          <p:cNvSpPr>
            <a:spLocks noGrp="1"/>
          </p:cNvSpPr>
          <p:nvPr>
            <p:ph idx="1"/>
          </p:nvPr>
        </p:nvSpPr>
        <p:spPr>
          <a:xfrm>
            <a:off x="1411357" y="1905000"/>
            <a:ext cx="10093255" cy="4006222"/>
          </a:xfrm>
        </p:spPr>
        <p:txBody>
          <a:bodyPr/>
          <a:lstStyle/>
          <a:p>
            <a:pPr marL="0" indent="0">
              <a:buNone/>
            </a:pPr>
            <a:r>
              <a:rPr lang="en-GB" sz="2400" dirty="0" smtClean="0">
                <a:latin typeface="Times New Roman" panose="02020603050405020304" pitchFamily="18" charset="0"/>
                <a:cs typeface="Times New Roman" panose="02020603050405020304" pitchFamily="18" charset="0"/>
              </a:rPr>
              <a:t>There </a:t>
            </a:r>
            <a:r>
              <a:rPr lang="en-GB" sz="2400" dirty="0">
                <a:latin typeface="Times New Roman" panose="02020603050405020304" pitchFamily="18" charset="0"/>
                <a:cs typeface="Times New Roman" panose="02020603050405020304" pitchFamily="18" charset="0"/>
              </a:rPr>
              <a:t>are different types of sciences such as: </a:t>
            </a:r>
            <a:endParaRPr lang="en-GB" sz="2400" dirty="0" smtClean="0">
              <a:latin typeface="Times New Roman" panose="02020603050405020304" pitchFamily="18" charset="0"/>
              <a:cs typeface="Times New Roman" panose="02020603050405020304" pitchFamily="18" charset="0"/>
            </a:endParaRPr>
          </a:p>
          <a:p>
            <a:pPr marL="0" indent="0">
              <a:buNone/>
            </a:pPr>
            <a:endParaRPr lang="en-GB" sz="2400" dirty="0">
              <a:latin typeface="Times New Roman" panose="02020603050405020304" pitchFamily="18" charset="0"/>
              <a:cs typeface="Times New Roman" panose="02020603050405020304" pitchFamily="18" charset="0"/>
            </a:endParaRPr>
          </a:p>
          <a:p>
            <a:pPr marL="0" indent="0">
              <a:buNone/>
            </a:pPr>
            <a:r>
              <a:rPr lang="en-GB" sz="2400" dirty="0">
                <a:latin typeface="Times New Roman" panose="02020603050405020304" pitchFamily="18" charset="0"/>
                <a:cs typeface="Times New Roman" panose="02020603050405020304" pitchFamily="18" charset="0"/>
              </a:rPr>
              <a:t>Ecology, psychology, anthropology, chemistry, linguistics, biology, physics, economy, astronomy, philosophy, meteorology, sociology, political sciences, mathematics, history, </a:t>
            </a:r>
            <a:r>
              <a:rPr lang="en-GB" sz="2400" dirty="0" smtClean="0">
                <a:latin typeface="Times New Roman" panose="02020603050405020304" pitchFamily="18" charset="0"/>
                <a:cs typeface="Times New Roman" panose="02020603050405020304" pitchFamily="18" charset="0"/>
              </a:rPr>
              <a:t>theology…etc.</a:t>
            </a:r>
            <a:endParaRPr lang="en-GB" sz="2400" dirty="0">
              <a:latin typeface="Times New Roman" panose="020206030504050203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10976901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858617" y="624110"/>
            <a:ext cx="9645995" cy="787247"/>
          </a:xfrm>
        </p:spPr>
        <p:txBody>
          <a:bodyPr>
            <a:normAutofit/>
          </a:bodyPr>
          <a:lstStyle/>
          <a:p>
            <a:r>
              <a:rPr lang="en-GB" sz="2800" b="1" dirty="0">
                <a:latin typeface="Times New Roman" panose="02020603050405020304" pitchFamily="18" charset="0"/>
                <a:cs typeface="Times New Roman" panose="02020603050405020304" pitchFamily="18" charset="0"/>
              </a:rPr>
              <a:t>5-	Definitions of some of different types of sciences.</a:t>
            </a:r>
          </a:p>
        </p:txBody>
      </p:sp>
      <p:sp>
        <p:nvSpPr>
          <p:cNvPr id="3" name="Espace réservé du contenu 2"/>
          <p:cNvSpPr>
            <a:spLocks noGrp="1"/>
          </p:cNvSpPr>
          <p:nvPr>
            <p:ph idx="1"/>
          </p:nvPr>
        </p:nvSpPr>
        <p:spPr>
          <a:xfrm>
            <a:off x="904461" y="1411356"/>
            <a:ext cx="11072191" cy="4870173"/>
          </a:xfrm>
        </p:spPr>
        <p:txBody>
          <a:bodyPr>
            <a:normAutofit/>
          </a:bodyPr>
          <a:lstStyle/>
          <a:p>
            <a:r>
              <a:rPr lang="en-GB" sz="2400" b="1" dirty="0">
                <a:latin typeface="Times New Roman" panose="02020603050405020304" pitchFamily="18" charset="0"/>
                <a:cs typeface="Times New Roman" panose="02020603050405020304" pitchFamily="18" charset="0"/>
              </a:rPr>
              <a:t>Ecology</a:t>
            </a:r>
            <a:r>
              <a:rPr lang="en-GB" sz="2400" b="1" dirty="0" smtClean="0">
                <a:latin typeface="Times New Roman" panose="02020603050405020304" pitchFamily="18" charset="0"/>
                <a:cs typeface="Times New Roman" panose="02020603050405020304" pitchFamily="18" charset="0"/>
              </a:rPr>
              <a:t>:</a:t>
            </a:r>
            <a:r>
              <a:rPr lang="en-GB" sz="2400" dirty="0" smtClean="0">
                <a:latin typeface="Times New Roman" panose="02020603050405020304" pitchFamily="18" charset="0"/>
                <a:cs typeface="Times New Roman" panose="02020603050405020304" pitchFamily="18" charset="0"/>
              </a:rPr>
              <a:t> </a:t>
            </a:r>
            <a:r>
              <a:rPr lang="en-GB" sz="2400" dirty="0">
                <a:latin typeface="Times New Roman" panose="02020603050405020304" pitchFamily="18" charset="0"/>
                <a:cs typeface="Times New Roman" panose="02020603050405020304" pitchFamily="18" charset="0"/>
              </a:rPr>
              <a:t>is the study of the relationships between living organisms, including humans, and their physical environment; it seeks to understand the vital connections between plants and animals and the world around them</a:t>
            </a:r>
            <a:r>
              <a:rPr lang="en-GB" sz="2400" dirty="0" smtClean="0">
                <a:latin typeface="Times New Roman" panose="02020603050405020304" pitchFamily="18" charset="0"/>
                <a:cs typeface="Times New Roman" panose="02020603050405020304" pitchFamily="18" charset="0"/>
              </a:rPr>
              <a:t>.</a:t>
            </a:r>
          </a:p>
          <a:p>
            <a:r>
              <a:rPr lang="en-GB" sz="2400" b="1" dirty="0">
                <a:latin typeface="Times New Roman" panose="02020603050405020304" pitchFamily="18" charset="0"/>
                <a:cs typeface="Times New Roman" panose="02020603050405020304" pitchFamily="18" charset="0"/>
              </a:rPr>
              <a:t>Anthropology</a:t>
            </a:r>
            <a:r>
              <a:rPr lang="en-GB" sz="2400" b="1" dirty="0" smtClean="0">
                <a:latin typeface="Times New Roman" panose="02020603050405020304" pitchFamily="18" charset="0"/>
                <a:cs typeface="Times New Roman" panose="02020603050405020304" pitchFamily="18" charset="0"/>
              </a:rPr>
              <a:t>: </a:t>
            </a:r>
            <a:r>
              <a:rPr lang="en-GB" sz="2400" dirty="0" smtClean="0">
                <a:latin typeface="Times New Roman" panose="02020603050405020304" pitchFamily="18" charset="0"/>
                <a:cs typeface="Times New Roman" panose="02020603050405020304" pitchFamily="18" charset="0"/>
              </a:rPr>
              <a:t>is </a:t>
            </a:r>
            <a:r>
              <a:rPr lang="en-GB" sz="2400" dirty="0">
                <a:latin typeface="Times New Roman" panose="02020603050405020304" pitchFamily="18" charset="0"/>
                <a:cs typeface="Times New Roman" panose="02020603050405020304" pitchFamily="18" charset="0"/>
              </a:rPr>
              <a:t>the systematic study of humanity, with the goal of understanding our evolutionary origins, our distinctiveness as a species, and the great diversity in our forms of social existence across the world and through </a:t>
            </a:r>
            <a:r>
              <a:rPr lang="en-GB" sz="2400" dirty="0" smtClean="0">
                <a:latin typeface="Times New Roman" panose="02020603050405020304" pitchFamily="18" charset="0"/>
                <a:cs typeface="Times New Roman" panose="02020603050405020304" pitchFamily="18" charset="0"/>
              </a:rPr>
              <a:t>time.</a:t>
            </a:r>
            <a:endParaRPr lang="en-GB" sz="2400" dirty="0">
              <a:latin typeface="Times New Roman" panose="02020603050405020304" pitchFamily="18" charset="0"/>
              <a:cs typeface="Times New Roman" panose="02020603050405020304" pitchFamily="18" charset="0"/>
            </a:endParaRPr>
          </a:p>
          <a:p>
            <a:r>
              <a:rPr lang="en-GB" sz="2400" b="1" dirty="0">
                <a:latin typeface="Times New Roman" panose="02020603050405020304" pitchFamily="18" charset="0"/>
                <a:cs typeface="Times New Roman" panose="02020603050405020304" pitchFamily="18" charset="0"/>
              </a:rPr>
              <a:t>Biology</a:t>
            </a:r>
            <a:r>
              <a:rPr lang="en-GB" sz="2400" b="1" dirty="0" smtClean="0">
                <a:latin typeface="Times New Roman" panose="02020603050405020304" pitchFamily="18" charset="0"/>
                <a:cs typeface="Times New Roman" panose="02020603050405020304" pitchFamily="18" charset="0"/>
              </a:rPr>
              <a:t>: </a:t>
            </a:r>
            <a:r>
              <a:rPr lang="en-GB" sz="2400" dirty="0" smtClean="0">
                <a:latin typeface="Times New Roman" panose="02020603050405020304" pitchFamily="18" charset="0"/>
                <a:cs typeface="Times New Roman" panose="02020603050405020304" pitchFamily="18" charset="0"/>
              </a:rPr>
              <a:t>is </a:t>
            </a:r>
            <a:r>
              <a:rPr lang="en-GB" sz="2400" dirty="0">
                <a:latin typeface="Times New Roman" panose="02020603050405020304" pitchFamily="18" charset="0"/>
                <a:cs typeface="Times New Roman" panose="02020603050405020304" pitchFamily="18" charset="0"/>
              </a:rPr>
              <a:t>the natural science that focuses on the study of life and living organisms, including their structure, function, development, interactions, evolution, distribution, and taxonomy.</a:t>
            </a:r>
          </a:p>
          <a:p>
            <a:endParaRPr lang="en-GB" dirty="0"/>
          </a:p>
        </p:txBody>
      </p:sp>
    </p:spTree>
    <p:extLst>
      <p:ext uri="{BB962C8B-B14F-4D97-AF65-F5344CB8AC3E}">
        <p14:creationId xmlns:p14="http://schemas.microsoft.com/office/powerpoint/2010/main" val="2300583837"/>
      </p:ext>
    </p:extLst>
  </p:cSld>
  <p:clrMapOvr>
    <a:masterClrMapping/>
  </p:clrMapOvr>
  <p:transition>
    <p:cut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22513" y="0"/>
            <a:ext cx="10282100" cy="45719"/>
          </a:xfrm>
        </p:spPr>
        <p:txBody>
          <a:bodyPr>
            <a:normAutofit fontScale="90000"/>
          </a:bodyPr>
          <a:lstStyle/>
          <a:p>
            <a:endParaRPr lang="en-GB" dirty="0"/>
          </a:p>
        </p:txBody>
      </p:sp>
      <p:sp>
        <p:nvSpPr>
          <p:cNvPr id="3" name="Espace réservé du contenu 2"/>
          <p:cNvSpPr>
            <a:spLocks noGrp="1"/>
          </p:cNvSpPr>
          <p:nvPr>
            <p:ph idx="1"/>
          </p:nvPr>
        </p:nvSpPr>
        <p:spPr>
          <a:xfrm>
            <a:off x="1222513" y="1162879"/>
            <a:ext cx="10282099" cy="4748344"/>
          </a:xfrm>
        </p:spPr>
        <p:txBody>
          <a:bodyPr/>
          <a:lstStyle/>
          <a:p>
            <a:r>
              <a:rPr lang="en-GB" sz="2400" b="1" dirty="0">
                <a:latin typeface="Times New Roman" panose="02020603050405020304" pitchFamily="18" charset="0"/>
                <a:cs typeface="Times New Roman" panose="02020603050405020304" pitchFamily="18" charset="0"/>
              </a:rPr>
              <a:t>Astronomy</a:t>
            </a:r>
            <a:r>
              <a:rPr lang="en-GB" sz="2400" dirty="0">
                <a:latin typeface="Times New Roman" panose="02020603050405020304" pitchFamily="18" charset="0"/>
                <a:cs typeface="Times New Roman" panose="02020603050405020304" pitchFamily="18" charset="0"/>
              </a:rPr>
              <a:t>: is the study of the origin and evolution of the Universe, the physics and chemistry of celestial objects, and the calculation of their positions and motions.</a:t>
            </a:r>
          </a:p>
          <a:p>
            <a:r>
              <a:rPr lang="en-GB" sz="2400" b="1" dirty="0">
                <a:latin typeface="Times New Roman" panose="02020603050405020304" pitchFamily="18" charset="0"/>
                <a:cs typeface="Times New Roman" panose="02020603050405020304" pitchFamily="18" charset="0"/>
              </a:rPr>
              <a:t>Theology</a:t>
            </a:r>
            <a:r>
              <a:rPr lang="en-GB" sz="2400" dirty="0">
                <a:latin typeface="Times New Roman" panose="02020603050405020304" pitchFamily="18" charset="0"/>
                <a:cs typeface="Times New Roman" panose="02020603050405020304" pitchFamily="18" charset="0"/>
              </a:rPr>
              <a:t>: is the study of religion. It examines the human experience of faith, and how different people and cultures express it.</a:t>
            </a:r>
          </a:p>
          <a:p>
            <a:r>
              <a:rPr lang="en-GB" sz="2400" b="1" dirty="0">
                <a:latin typeface="Times New Roman" panose="02020603050405020304" pitchFamily="18" charset="0"/>
                <a:cs typeface="Times New Roman" panose="02020603050405020304" pitchFamily="18" charset="0"/>
              </a:rPr>
              <a:t>Linguistics</a:t>
            </a:r>
            <a:r>
              <a:rPr lang="en-GB" sz="2400" dirty="0" smtClean="0">
                <a:latin typeface="Times New Roman" panose="02020603050405020304" pitchFamily="18" charset="0"/>
                <a:cs typeface="Times New Roman" panose="02020603050405020304" pitchFamily="18" charset="0"/>
              </a:rPr>
              <a:t>: is </a:t>
            </a:r>
            <a:r>
              <a:rPr lang="en-GB" sz="2400" dirty="0">
                <a:latin typeface="Times New Roman" panose="02020603050405020304" pitchFamily="18" charset="0"/>
                <a:cs typeface="Times New Roman" panose="02020603050405020304" pitchFamily="18" charset="0"/>
              </a:rPr>
              <a:t>the systematic study of the structure and evolution of human language, and it is applicable to every aspect of human endeavour.</a:t>
            </a:r>
          </a:p>
          <a:p>
            <a:endParaRPr lang="en-GB" dirty="0"/>
          </a:p>
        </p:txBody>
      </p:sp>
    </p:spTree>
    <p:extLst>
      <p:ext uri="{BB962C8B-B14F-4D97-AF65-F5344CB8AC3E}">
        <p14:creationId xmlns:p14="http://schemas.microsoft.com/office/powerpoint/2010/main" val="5373300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60443" y="387626"/>
            <a:ext cx="9944169" cy="1517374"/>
          </a:xfrm>
        </p:spPr>
        <p:txBody>
          <a:bodyPr>
            <a:normAutofit fontScale="90000"/>
          </a:bodyPr>
          <a:lstStyle/>
          <a:p>
            <a:r>
              <a:rPr lang="en-GB" b="1" dirty="0">
                <a:latin typeface="Times New Roman" panose="02020603050405020304" pitchFamily="18" charset="0"/>
                <a:cs typeface="Times New Roman" panose="02020603050405020304" pitchFamily="18" charset="0"/>
              </a:rPr>
              <a:t>6-	How do we call the scientists who specialise in the following fields of study? How are the </a:t>
            </a:r>
            <a:r>
              <a:rPr lang="en-GB" b="1" dirty="0" smtClean="0">
                <a:latin typeface="Times New Roman" panose="02020603050405020304" pitchFamily="18" charset="0"/>
                <a:cs typeface="Times New Roman" panose="02020603050405020304" pitchFamily="18" charset="0"/>
              </a:rPr>
              <a:t>nouns </a:t>
            </a:r>
            <a:r>
              <a:rPr lang="en-GB" b="1" dirty="0">
                <a:latin typeface="Times New Roman" panose="02020603050405020304" pitchFamily="18" charset="0"/>
                <a:cs typeface="Times New Roman" panose="02020603050405020304" pitchFamily="18" charset="0"/>
              </a:rPr>
              <a:t>formed?</a:t>
            </a:r>
          </a:p>
        </p:txBody>
      </p:sp>
      <p:sp>
        <p:nvSpPr>
          <p:cNvPr id="3" name="Espace réservé du contenu 2"/>
          <p:cNvSpPr>
            <a:spLocks noGrp="1"/>
          </p:cNvSpPr>
          <p:nvPr>
            <p:ph idx="1"/>
          </p:nvPr>
        </p:nvSpPr>
        <p:spPr>
          <a:xfrm>
            <a:off x="834887" y="1590261"/>
            <a:ext cx="10669725" cy="4320961"/>
          </a:xfrm>
        </p:spPr>
        <p:txBody>
          <a:bodyPr>
            <a:normAutofit fontScale="92500" lnSpcReduction="10000"/>
          </a:bodyPr>
          <a:lstStyle/>
          <a:p>
            <a:pPr marL="0" indent="0">
              <a:buNone/>
            </a:pPr>
            <a:r>
              <a:rPr lang="en-GB" sz="2400" dirty="0" smtClean="0">
                <a:latin typeface="Times New Roman" panose="02020603050405020304" pitchFamily="18" charset="0"/>
                <a:cs typeface="Times New Roman" panose="02020603050405020304" pitchFamily="18" charset="0"/>
              </a:rPr>
              <a:t>Ecology</a:t>
            </a:r>
            <a:r>
              <a:rPr lang="en-GB" sz="2400" dirty="0">
                <a:latin typeface="Times New Roman" panose="02020603050405020304" pitchFamily="18" charset="0"/>
                <a:cs typeface="Times New Roman" panose="02020603050405020304" pitchFamily="18" charset="0"/>
              </a:rPr>
              <a:t>:            </a:t>
            </a:r>
            <a:r>
              <a:rPr lang="en-GB" sz="2400" dirty="0" smtClean="0">
                <a:latin typeface="Times New Roman" panose="02020603050405020304" pitchFamily="18" charset="0"/>
                <a:cs typeface="Times New Roman" panose="02020603050405020304" pitchFamily="18" charset="0"/>
              </a:rPr>
              <a:t>                                               Meteorology:                             </a:t>
            </a:r>
          </a:p>
          <a:p>
            <a:pPr marL="0" indent="0">
              <a:buNone/>
            </a:pPr>
            <a:r>
              <a:rPr lang="en-GB" sz="2400" dirty="0">
                <a:latin typeface="Times New Roman" panose="02020603050405020304" pitchFamily="18" charset="0"/>
                <a:cs typeface="Times New Roman" panose="02020603050405020304" pitchFamily="18" charset="0"/>
              </a:rPr>
              <a:t>Psychology</a:t>
            </a:r>
            <a:r>
              <a:rPr lang="en-GB" sz="2400" dirty="0" smtClean="0">
                <a:latin typeface="Times New Roman" panose="02020603050405020304" pitchFamily="18" charset="0"/>
                <a:cs typeface="Times New Roman" panose="02020603050405020304" pitchFamily="18" charset="0"/>
              </a:rPr>
              <a:t>:                                                      Sociology:</a:t>
            </a:r>
          </a:p>
          <a:p>
            <a:pPr marL="0" indent="0">
              <a:buNone/>
            </a:pPr>
            <a:r>
              <a:rPr lang="en-GB" sz="2400" dirty="0">
                <a:latin typeface="Times New Roman" panose="02020603050405020304" pitchFamily="18" charset="0"/>
                <a:cs typeface="Times New Roman" panose="02020603050405020304" pitchFamily="18" charset="0"/>
              </a:rPr>
              <a:t>Anthropology: </a:t>
            </a:r>
            <a:r>
              <a:rPr lang="en-GB" sz="2400" dirty="0" smtClean="0">
                <a:latin typeface="Times New Roman" panose="02020603050405020304" pitchFamily="18" charset="0"/>
                <a:cs typeface="Times New Roman" panose="02020603050405020304" pitchFamily="18" charset="0"/>
              </a:rPr>
              <a:t>                                                  Political sciences:</a:t>
            </a:r>
          </a:p>
          <a:p>
            <a:pPr marL="0" indent="0">
              <a:buNone/>
            </a:pPr>
            <a:r>
              <a:rPr lang="en-GB" sz="2400" dirty="0">
                <a:latin typeface="Times New Roman" panose="02020603050405020304" pitchFamily="18" charset="0"/>
                <a:cs typeface="Times New Roman" panose="02020603050405020304" pitchFamily="18" charset="0"/>
              </a:rPr>
              <a:t>Chemistry</a:t>
            </a:r>
            <a:r>
              <a:rPr lang="en-GB" sz="2400" dirty="0" smtClean="0">
                <a:latin typeface="Times New Roman" panose="02020603050405020304" pitchFamily="18" charset="0"/>
                <a:cs typeface="Times New Roman" panose="02020603050405020304" pitchFamily="18" charset="0"/>
              </a:rPr>
              <a:t>:                                                         Mathematics:</a:t>
            </a:r>
          </a:p>
          <a:p>
            <a:pPr marL="0" indent="0">
              <a:buNone/>
            </a:pPr>
            <a:r>
              <a:rPr lang="en-GB" sz="2400" dirty="0">
                <a:latin typeface="Times New Roman" panose="02020603050405020304" pitchFamily="18" charset="0"/>
                <a:cs typeface="Times New Roman" panose="02020603050405020304" pitchFamily="18" charset="0"/>
              </a:rPr>
              <a:t>Linguistics</a:t>
            </a:r>
            <a:r>
              <a:rPr lang="en-GB" sz="2400" dirty="0" smtClean="0">
                <a:latin typeface="Times New Roman" panose="02020603050405020304" pitchFamily="18" charset="0"/>
                <a:cs typeface="Times New Roman" panose="02020603050405020304" pitchFamily="18" charset="0"/>
              </a:rPr>
              <a:t>:                                                        History:</a:t>
            </a:r>
          </a:p>
          <a:p>
            <a:pPr marL="0" indent="0">
              <a:buNone/>
            </a:pPr>
            <a:r>
              <a:rPr lang="en-GB" sz="2400" dirty="0" smtClean="0">
                <a:latin typeface="Times New Roman" panose="02020603050405020304" pitchFamily="18" charset="0"/>
                <a:cs typeface="Times New Roman" panose="02020603050405020304" pitchFamily="18" charset="0"/>
              </a:rPr>
              <a:t>Biology:                                                             Theology:</a:t>
            </a:r>
          </a:p>
          <a:p>
            <a:pPr marL="0" indent="0">
              <a:buNone/>
            </a:pPr>
            <a:r>
              <a:rPr lang="en-GB" sz="2400" dirty="0" smtClean="0">
                <a:latin typeface="Times New Roman" panose="02020603050405020304" pitchFamily="18" charset="0"/>
                <a:cs typeface="Times New Roman" panose="02020603050405020304" pitchFamily="18" charset="0"/>
              </a:rPr>
              <a:t>Physics:                                            </a:t>
            </a:r>
            <a:endParaRPr lang="en-GB" sz="2400" dirty="0">
              <a:latin typeface="Times New Roman" panose="02020603050405020304" pitchFamily="18" charset="0"/>
              <a:cs typeface="Times New Roman" panose="02020603050405020304" pitchFamily="18" charset="0"/>
            </a:endParaRPr>
          </a:p>
          <a:p>
            <a:pPr marL="0" indent="0">
              <a:buNone/>
            </a:pPr>
            <a:r>
              <a:rPr lang="en-GB" sz="2400" dirty="0" smtClean="0">
                <a:latin typeface="Times New Roman" panose="02020603050405020304" pitchFamily="18" charset="0"/>
                <a:cs typeface="Times New Roman" panose="02020603050405020304" pitchFamily="18" charset="0"/>
              </a:rPr>
              <a:t>Economy: </a:t>
            </a:r>
          </a:p>
          <a:p>
            <a:pPr marL="0" indent="0">
              <a:buNone/>
            </a:pPr>
            <a:r>
              <a:rPr lang="en-GB" sz="2400" dirty="0" smtClean="0">
                <a:latin typeface="Times New Roman" panose="02020603050405020304" pitchFamily="18" charset="0"/>
                <a:cs typeface="Times New Roman" panose="02020603050405020304" pitchFamily="18" charset="0"/>
              </a:rPr>
              <a:t>Astronomy:</a:t>
            </a:r>
          </a:p>
          <a:p>
            <a:pPr marL="0" indent="0">
              <a:buNone/>
            </a:pPr>
            <a:r>
              <a:rPr lang="en-GB" sz="2400" dirty="0" smtClean="0">
                <a:latin typeface="Times New Roman" panose="02020603050405020304" pitchFamily="18" charset="0"/>
                <a:cs typeface="Times New Roman" panose="02020603050405020304" pitchFamily="18" charset="0"/>
              </a:rPr>
              <a:t> philosophy:</a:t>
            </a:r>
            <a:endParaRPr lang="en-GB"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568259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flipV="1">
            <a:off x="646044" y="-447260"/>
            <a:ext cx="10679665" cy="129208"/>
          </a:xfrm>
        </p:spPr>
        <p:txBody>
          <a:bodyPr>
            <a:normAutofit fontScale="90000"/>
          </a:bodyPr>
          <a:lstStyle/>
          <a:p>
            <a:endParaRPr lang="en-GB" dirty="0"/>
          </a:p>
        </p:txBody>
      </p:sp>
      <p:sp>
        <p:nvSpPr>
          <p:cNvPr id="3" name="Espace réservé du contenu 2"/>
          <p:cNvSpPr>
            <a:spLocks noGrp="1"/>
          </p:cNvSpPr>
          <p:nvPr>
            <p:ph idx="1"/>
          </p:nvPr>
        </p:nvSpPr>
        <p:spPr>
          <a:xfrm>
            <a:off x="1510748" y="606287"/>
            <a:ext cx="9993864" cy="5304935"/>
          </a:xfrm>
        </p:spPr>
        <p:txBody>
          <a:bodyPr/>
          <a:lstStyle/>
          <a:p>
            <a:pPr marL="0" lvl="0" indent="0">
              <a:buClr>
                <a:srgbClr val="A53010"/>
              </a:buClr>
              <a:buNone/>
            </a:pPr>
            <a:r>
              <a:rPr lang="en-GB" sz="2200" dirty="0">
                <a:solidFill>
                  <a:prstClr val="black">
                    <a:lumMod val="75000"/>
                    <a:lumOff val="25000"/>
                  </a:prstClr>
                </a:solidFill>
                <a:latin typeface="Times New Roman" panose="02020603050405020304" pitchFamily="18" charset="0"/>
                <a:cs typeface="Times New Roman" panose="02020603050405020304" pitchFamily="18" charset="0"/>
              </a:rPr>
              <a:t>Ecology: </a:t>
            </a:r>
            <a:r>
              <a:rPr lang="en-GB" sz="2200" dirty="0" smtClean="0">
                <a:solidFill>
                  <a:prstClr val="black">
                    <a:lumMod val="75000"/>
                    <a:lumOff val="25000"/>
                  </a:prstClr>
                </a:solidFill>
                <a:latin typeface="Times New Roman" panose="02020603050405020304" pitchFamily="18" charset="0"/>
                <a:cs typeface="Times New Roman" panose="02020603050405020304" pitchFamily="18" charset="0"/>
              </a:rPr>
              <a:t>Ecologist                             </a:t>
            </a:r>
            <a:r>
              <a:rPr lang="en-GB" sz="2200" dirty="0">
                <a:solidFill>
                  <a:prstClr val="black">
                    <a:lumMod val="75000"/>
                    <a:lumOff val="25000"/>
                  </a:prstClr>
                </a:solidFill>
                <a:latin typeface="Times New Roman" panose="02020603050405020304" pitchFamily="18" charset="0"/>
                <a:cs typeface="Times New Roman" panose="02020603050405020304" pitchFamily="18" charset="0"/>
              </a:rPr>
              <a:t>Meteorology</a:t>
            </a:r>
            <a:r>
              <a:rPr lang="en-GB" sz="2200" dirty="0" smtClean="0">
                <a:solidFill>
                  <a:prstClr val="black">
                    <a:lumMod val="75000"/>
                    <a:lumOff val="25000"/>
                  </a:prstClr>
                </a:solidFill>
                <a:latin typeface="Times New Roman" panose="02020603050405020304" pitchFamily="18" charset="0"/>
                <a:cs typeface="Times New Roman" panose="02020603050405020304" pitchFamily="18" charset="0"/>
              </a:rPr>
              <a:t>: Meteorologist.                       </a:t>
            </a:r>
            <a:endParaRPr lang="en-GB" sz="2200" dirty="0">
              <a:solidFill>
                <a:prstClr val="black">
                  <a:lumMod val="75000"/>
                  <a:lumOff val="25000"/>
                </a:prstClr>
              </a:solidFill>
              <a:latin typeface="Times New Roman" panose="02020603050405020304" pitchFamily="18" charset="0"/>
              <a:cs typeface="Times New Roman" panose="02020603050405020304" pitchFamily="18" charset="0"/>
            </a:endParaRPr>
          </a:p>
          <a:p>
            <a:pPr marL="0" lvl="0" indent="0">
              <a:buClr>
                <a:srgbClr val="A53010"/>
              </a:buClr>
              <a:buNone/>
            </a:pPr>
            <a:r>
              <a:rPr lang="en-GB" sz="2200" dirty="0">
                <a:solidFill>
                  <a:prstClr val="black">
                    <a:lumMod val="75000"/>
                    <a:lumOff val="25000"/>
                  </a:prstClr>
                </a:solidFill>
                <a:latin typeface="Times New Roman" panose="02020603050405020304" pitchFamily="18" charset="0"/>
                <a:cs typeface="Times New Roman" panose="02020603050405020304" pitchFamily="18" charset="0"/>
              </a:rPr>
              <a:t>Psychology: </a:t>
            </a:r>
            <a:r>
              <a:rPr lang="en-GB" sz="2200" dirty="0" smtClean="0">
                <a:solidFill>
                  <a:prstClr val="black">
                    <a:lumMod val="75000"/>
                    <a:lumOff val="25000"/>
                  </a:prstClr>
                </a:solidFill>
                <a:latin typeface="Times New Roman" panose="02020603050405020304" pitchFamily="18" charset="0"/>
                <a:cs typeface="Times New Roman" panose="02020603050405020304" pitchFamily="18" charset="0"/>
              </a:rPr>
              <a:t>Psychologist                  </a:t>
            </a:r>
            <a:r>
              <a:rPr lang="en-GB" sz="2200" dirty="0">
                <a:solidFill>
                  <a:prstClr val="black">
                    <a:lumMod val="75000"/>
                    <a:lumOff val="25000"/>
                  </a:prstClr>
                </a:solidFill>
                <a:latin typeface="Times New Roman" panose="02020603050405020304" pitchFamily="18" charset="0"/>
                <a:cs typeface="Times New Roman" panose="02020603050405020304" pitchFamily="18" charset="0"/>
              </a:rPr>
              <a:t>Sociology</a:t>
            </a:r>
            <a:r>
              <a:rPr lang="en-GB" sz="2200" dirty="0" smtClean="0">
                <a:solidFill>
                  <a:prstClr val="black">
                    <a:lumMod val="75000"/>
                    <a:lumOff val="25000"/>
                  </a:prstClr>
                </a:solidFill>
                <a:latin typeface="Times New Roman" panose="02020603050405020304" pitchFamily="18" charset="0"/>
                <a:cs typeface="Times New Roman" panose="02020603050405020304" pitchFamily="18" charset="0"/>
              </a:rPr>
              <a:t>: Sociologist.</a:t>
            </a:r>
            <a:endParaRPr lang="en-GB" sz="2200" dirty="0">
              <a:solidFill>
                <a:prstClr val="black">
                  <a:lumMod val="75000"/>
                  <a:lumOff val="25000"/>
                </a:prstClr>
              </a:solidFill>
              <a:latin typeface="Times New Roman" panose="02020603050405020304" pitchFamily="18" charset="0"/>
              <a:cs typeface="Times New Roman" panose="02020603050405020304" pitchFamily="18" charset="0"/>
            </a:endParaRPr>
          </a:p>
          <a:p>
            <a:pPr marL="0" lvl="0" indent="0">
              <a:buClr>
                <a:srgbClr val="A53010"/>
              </a:buClr>
              <a:buNone/>
            </a:pPr>
            <a:r>
              <a:rPr lang="en-GB" sz="2200" dirty="0">
                <a:solidFill>
                  <a:prstClr val="black">
                    <a:lumMod val="75000"/>
                    <a:lumOff val="25000"/>
                  </a:prstClr>
                </a:solidFill>
                <a:latin typeface="Times New Roman" panose="02020603050405020304" pitchFamily="18" charset="0"/>
                <a:cs typeface="Times New Roman" panose="02020603050405020304" pitchFamily="18" charset="0"/>
              </a:rPr>
              <a:t>Anthropology: </a:t>
            </a:r>
            <a:r>
              <a:rPr lang="en-GB" sz="2200" dirty="0" smtClean="0">
                <a:solidFill>
                  <a:prstClr val="black">
                    <a:lumMod val="75000"/>
                    <a:lumOff val="25000"/>
                  </a:prstClr>
                </a:solidFill>
                <a:latin typeface="Times New Roman" panose="02020603050405020304" pitchFamily="18" charset="0"/>
                <a:cs typeface="Times New Roman" panose="02020603050405020304" pitchFamily="18" charset="0"/>
              </a:rPr>
              <a:t>Anthropologist.           Political </a:t>
            </a:r>
            <a:r>
              <a:rPr lang="en-GB" sz="2200" dirty="0">
                <a:solidFill>
                  <a:prstClr val="black">
                    <a:lumMod val="75000"/>
                    <a:lumOff val="25000"/>
                  </a:prstClr>
                </a:solidFill>
                <a:latin typeface="Times New Roman" panose="02020603050405020304" pitchFamily="18" charset="0"/>
                <a:cs typeface="Times New Roman" panose="02020603050405020304" pitchFamily="18" charset="0"/>
              </a:rPr>
              <a:t>sciences</a:t>
            </a:r>
            <a:r>
              <a:rPr lang="en-GB" sz="2200" dirty="0" smtClean="0">
                <a:solidFill>
                  <a:prstClr val="black">
                    <a:lumMod val="75000"/>
                    <a:lumOff val="25000"/>
                  </a:prstClr>
                </a:solidFill>
                <a:latin typeface="Times New Roman" panose="02020603050405020304" pitchFamily="18" charset="0"/>
                <a:cs typeface="Times New Roman" panose="02020603050405020304" pitchFamily="18" charset="0"/>
              </a:rPr>
              <a:t>: Political scientist</a:t>
            </a:r>
            <a:endParaRPr lang="en-GB" sz="2200" dirty="0">
              <a:solidFill>
                <a:prstClr val="black">
                  <a:lumMod val="75000"/>
                  <a:lumOff val="25000"/>
                </a:prstClr>
              </a:solidFill>
              <a:latin typeface="Times New Roman" panose="02020603050405020304" pitchFamily="18" charset="0"/>
              <a:cs typeface="Times New Roman" panose="02020603050405020304" pitchFamily="18" charset="0"/>
            </a:endParaRPr>
          </a:p>
          <a:p>
            <a:pPr marL="0" lvl="0" indent="0">
              <a:buClr>
                <a:srgbClr val="A53010"/>
              </a:buClr>
              <a:buNone/>
            </a:pPr>
            <a:r>
              <a:rPr lang="en-GB" sz="2200" dirty="0">
                <a:solidFill>
                  <a:prstClr val="black">
                    <a:lumMod val="75000"/>
                    <a:lumOff val="25000"/>
                  </a:prstClr>
                </a:solidFill>
                <a:latin typeface="Times New Roman" panose="02020603050405020304" pitchFamily="18" charset="0"/>
                <a:cs typeface="Times New Roman" panose="02020603050405020304" pitchFamily="18" charset="0"/>
              </a:rPr>
              <a:t>Chemistry</a:t>
            </a:r>
            <a:r>
              <a:rPr lang="en-GB" sz="2200" dirty="0" smtClean="0">
                <a:solidFill>
                  <a:prstClr val="black">
                    <a:lumMod val="75000"/>
                    <a:lumOff val="25000"/>
                  </a:prstClr>
                </a:solidFill>
                <a:latin typeface="Times New Roman" panose="02020603050405020304" pitchFamily="18" charset="0"/>
                <a:cs typeface="Times New Roman" panose="02020603050405020304" pitchFamily="18" charset="0"/>
              </a:rPr>
              <a:t>: Chemist.                            </a:t>
            </a:r>
            <a:r>
              <a:rPr lang="en-GB" sz="2200" dirty="0">
                <a:solidFill>
                  <a:prstClr val="black">
                    <a:lumMod val="75000"/>
                    <a:lumOff val="25000"/>
                  </a:prstClr>
                </a:solidFill>
                <a:latin typeface="Times New Roman" panose="02020603050405020304" pitchFamily="18" charset="0"/>
                <a:cs typeface="Times New Roman" panose="02020603050405020304" pitchFamily="18" charset="0"/>
              </a:rPr>
              <a:t>Mathematics</a:t>
            </a:r>
            <a:r>
              <a:rPr lang="en-GB" sz="2200" dirty="0" smtClean="0">
                <a:solidFill>
                  <a:prstClr val="black">
                    <a:lumMod val="75000"/>
                    <a:lumOff val="25000"/>
                  </a:prstClr>
                </a:solidFill>
                <a:latin typeface="Times New Roman" panose="02020603050405020304" pitchFamily="18" charset="0"/>
                <a:cs typeface="Times New Roman" panose="02020603050405020304" pitchFamily="18" charset="0"/>
              </a:rPr>
              <a:t>: Mathematician.</a:t>
            </a:r>
            <a:endParaRPr lang="en-GB" sz="2200" dirty="0">
              <a:solidFill>
                <a:prstClr val="black">
                  <a:lumMod val="75000"/>
                  <a:lumOff val="25000"/>
                </a:prstClr>
              </a:solidFill>
              <a:latin typeface="Times New Roman" panose="02020603050405020304" pitchFamily="18" charset="0"/>
              <a:cs typeface="Times New Roman" panose="02020603050405020304" pitchFamily="18" charset="0"/>
            </a:endParaRPr>
          </a:p>
          <a:p>
            <a:pPr marL="0" lvl="0" indent="0">
              <a:buClr>
                <a:srgbClr val="A53010"/>
              </a:buClr>
              <a:buNone/>
            </a:pPr>
            <a:r>
              <a:rPr lang="en-GB" sz="2200" dirty="0" smtClean="0">
                <a:solidFill>
                  <a:prstClr val="black">
                    <a:lumMod val="75000"/>
                    <a:lumOff val="25000"/>
                  </a:prstClr>
                </a:solidFill>
                <a:latin typeface="Times New Roman" panose="02020603050405020304" pitchFamily="18" charset="0"/>
                <a:cs typeface="Times New Roman" panose="02020603050405020304" pitchFamily="18" charset="0"/>
              </a:rPr>
              <a:t>Linguistics: Linguist                            History: Historian</a:t>
            </a:r>
            <a:endParaRPr lang="en-GB" sz="2200" dirty="0">
              <a:solidFill>
                <a:prstClr val="black">
                  <a:lumMod val="75000"/>
                  <a:lumOff val="25000"/>
                </a:prstClr>
              </a:solidFill>
              <a:latin typeface="Times New Roman" panose="02020603050405020304" pitchFamily="18" charset="0"/>
              <a:cs typeface="Times New Roman" panose="02020603050405020304" pitchFamily="18" charset="0"/>
            </a:endParaRPr>
          </a:p>
          <a:p>
            <a:pPr marL="0" lvl="0" indent="0">
              <a:buClr>
                <a:srgbClr val="A53010"/>
              </a:buClr>
              <a:buNone/>
            </a:pPr>
            <a:r>
              <a:rPr lang="en-GB" sz="2200" dirty="0">
                <a:solidFill>
                  <a:prstClr val="black">
                    <a:lumMod val="75000"/>
                    <a:lumOff val="25000"/>
                  </a:prstClr>
                </a:solidFill>
                <a:latin typeface="Times New Roman" panose="02020603050405020304" pitchFamily="18" charset="0"/>
                <a:cs typeface="Times New Roman" panose="02020603050405020304" pitchFamily="18" charset="0"/>
              </a:rPr>
              <a:t>Biology</a:t>
            </a:r>
            <a:r>
              <a:rPr lang="en-GB" sz="2200" dirty="0" smtClean="0">
                <a:solidFill>
                  <a:prstClr val="black">
                    <a:lumMod val="75000"/>
                    <a:lumOff val="25000"/>
                  </a:prstClr>
                </a:solidFill>
                <a:latin typeface="Times New Roman" panose="02020603050405020304" pitchFamily="18" charset="0"/>
                <a:cs typeface="Times New Roman" panose="02020603050405020304" pitchFamily="18" charset="0"/>
              </a:rPr>
              <a:t>: Biologist                               Theology: Theologian.</a:t>
            </a:r>
            <a:endParaRPr lang="en-GB" sz="2200" dirty="0">
              <a:solidFill>
                <a:prstClr val="black">
                  <a:lumMod val="75000"/>
                  <a:lumOff val="25000"/>
                </a:prstClr>
              </a:solidFill>
              <a:latin typeface="Times New Roman" panose="02020603050405020304" pitchFamily="18" charset="0"/>
              <a:cs typeface="Times New Roman" panose="02020603050405020304" pitchFamily="18" charset="0"/>
            </a:endParaRPr>
          </a:p>
          <a:p>
            <a:pPr marL="0" lvl="0" indent="0">
              <a:buClr>
                <a:srgbClr val="A53010"/>
              </a:buClr>
              <a:buNone/>
            </a:pPr>
            <a:r>
              <a:rPr lang="en-GB" sz="2200" dirty="0">
                <a:solidFill>
                  <a:prstClr val="black">
                    <a:lumMod val="75000"/>
                    <a:lumOff val="25000"/>
                  </a:prstClr>
                </a:solidFill>
                <a:latin typeface="Times New Roman" panose="02020603050405020304" pitchFamily="18" charset="0"/>
                <a:cs typeface="Times New Roman" panose="02020603050405020304" pitchFamily="18" charset="0"/>
              </a:rPr>
              <a:t>Physics</a:t>
            </a:r>
            <a:r>
              <a:rPr lang="en-GB" sz="2200" dirty="0" smtClean="0">
                <a:solidFill>
                  <a:prstClr val="black">
                    <a:lumMod val="75000"/>
                    <a:lumOff val="25000"/>
                  </a:prstClr>
                </a:solidFill>
                <a:latin typeface="Times New Roman" panose="02020603050405020304" pitchFamily="18" charset="0"/>
                <a:cs typeface="Times New Roman" panose="02020603050405020304" pitchFamily="18" charset="0"/>
              </a:rPr>
              <a:t>: Physicist</a:t>
            </a:r>
            <a:r>
              <a:rPr lang="en-GB" sz="2200" smtClean="0">
                <a:solidFill>
                  <a:prstClr val="black">
                    <a:lumMod val="75000"/>
                    <a:lumOff val="25000"/>
                  </a:prstClr>
                </a:solidFill>
                <a:latin typeface="Times New Roman" panose="02020603050405020304" pitchFamily="18" charset="0"/>
                <a:cs typeface="Times New Roman" panose="02020603050405020304" pitchFamily="18" charset="0"/>
              </a:rPr>
              <a:t>.               </a:t>
            </a:r>
            <a:r>
              <a:rPr lang="en-GB" sz="2200" i="1" dirty="0" smtClean="0">
                <a:solidFill>
                  <a:srgbClr val="FF0000"/>
                </a:solidFill>
                <a:latin typeface="Times New Roman" panose="02020603050405020304" pitchFamily="18" charset="0"/>
                <a:cs typeface="Times New Roman" panose="02020603050405020304" pitchFamily="18" charset="0"/>
              </a:rPr>
              <a:t>N.B. a physician is a doctor in medicine.   </a:t>
            </a:r>
            <a:endParaRPr lang="en-GB" sz="2200" i="1" dirty="0">
              <a:solidFill>
                <a:srgbClr val="FF0000"/>
              </a:solidFill>
              <a:latin typeface="Times New Roman" panose="02020603050405020304" pitchFamily="18" charset="0"/>
              <a:cs typeface="Times New Roman" panose="02020603050405020304" pitchFamily="18" charset="0"/>
            </a:endParaRPr>
          </a:p>
          <a:p>
            <a:pPr marL="0" lvl="0" indent="0">
              <a:buClr>
                <a:srgbClr val="A53010"/>
              </a:buClr>
              <a:buNone/>
            </a:pPr>
            <a:r>
              <a:rPr lang="en-GB" sz="2200" dirty="0">
                <a:solidFill>
                  <a:prstClr val="black">
                    <a:lumMod val="75000"/>
                    <a:lumOff val="25000"/>
                  </a:prstClr>
                </a:solidFill>
                <a:latin typeface="Times New Roman" panose="02020603050405020304" pitchFamily="18" charset="0"/>
                <a:cs typeface="Times New Roman" panose="02020603050405020304" pitchFamily="18" charset="0"/>
              </a:rPr>
              <a:t>Economy: </a:t>
            </a:r>
            <a:r>
              <a:rPr lang="en-GB" sz="2200" dirty="0" smtClean="0">
                <a:solidFill>
                  <a:prstClr val="black">
                    <a:lumMod val="75000"/>
                    <a:lumOff val="25000"/>
                  </a:prstClr>
                </a:solidFill>
                <a:latin typeface="Times New Roman" panose="02020603050405020304" pitchFamily="18" charset="0"/>
                <a:cs typeface="Times New Roman" panose="02020603050405020304" pitchFamily="18" charset="0"/>
              </a:rPr>
              <a:t>Economist.         </a:t>
            </a:r>
            <a:r>
              <a:rPr lang="en-GB" sz="2200" dirty="0" smtClean="0">
                <a:solidFill>
                  <a:srgbClr val="FF0000"/>
                </a:solidFill>
                <a:latin typeface="Times New Roman" panose="02020603050405020304" pitchFamily="18" charset="0"/>
                <a:cs typeface="Times New Roman" panose="02020603050405020304" pitchFamily="18" charset="0"/>
              </a:rPr>
              <a:t>A politician is a person who has a job in politics.</a:t>
            </a:r>
            <a:endParaRPr lang="en-GB" sz="2200" dirty="0">
              <a:solidFill>
                <a:srgbClr val="FF0000"/>
              </a:solidFill>
              <a:latin typeface="Times New Roman" panose="02020603050405020304" pitchFamily="18" charset="0"/>
              <a:cs typeface="Times New Roman" panose="02020603050405020304" pitchFamily="18" charset="0"/>
            </a:endParaRPr>
          </a:p>
          <a:p>
            <a:pPr marL="0" lvl="0" indent="0">
              <a:buClr>
                <a:srgbClr val="A53010"/>
              </a:buClr>
              <a:buNone/>
            </a:pPr>
            <a:r>
              <a:rPr lang="en-GB" sz="2200" dirty="0">
                <a:solidFill>
                  <a:prstClr val="black">
                    <a:lumMod val="75000"/>
                    <a:lumOff val="25000"/>
                  </a:prstClr>
                </a:solidFill>
                <a:latin typeface="Times New Roman" panose="02020603050405020304" pitchFamily="18" charset="0"/>
                <a:cs typeface="Times New Roman" panose="02020603050405020304" pitchFamily="18" charset="0"/>
              </a:rPr>
              <a:t>Astronomy</a:t>
            </a:r>
            <a:r>
              <a:rPr lang="en-GB" sz="2200" dirty="0" smtClean="0">
                <a:solidFill>
                  <a:prstClr val="black">
                    <a:lumMod val="75000"/>
                    <a:lumOff val="25000"/>
                  </a:prstClr>
                </a:solidFill>
                <a:latin typeface="Times New Roman" panose="02020603050405020304" pitchFamily="18" charset="0"/>
                <a:cs typeface="Times New Roman" panose="02020603050405020304" pitchFamily="18" charset="0"/>
              </a:rPr>
              <a:t>: Astronomer.</a:t>
            </a:r>
            <a:endParaRPr lang="en-GB" sz="2200" dirty="0">
              <a:solidFill>
                <a:prstClr val="black">
                  <a:lumMod val="75000"/>
                  <a:lumOff val="25000"/>
                </a:prstClr>
              </a:solidFill>
              <a:latin typeface="Times New Roman" panose="02020603050405020304" pitchFamily="18" charset="0"/>
              <a:cs typeface="Times New Roman" panose="02020603050405020304" pitchFamily="18" charset="0"/>
            </a:endParaRPr>
          </a:p>
          <a:p>
            <a:pPr marL="0" lvl="0" indent="0">
              <a:buClr>
                <a:srgbClr val="A53010"/>
              </a:buClr>
              <a:buNone/>
            </a:pPr>
            <a:r>
              <a:rPr lang="en-GB" sz="2200" dirty="0">
                <a:solidFill>
                  <a:prstClr val="black">
                    <a:lumMod val="75000"/>
                    <a:lumOff val="25000"/>
                  </a:prstClr>
                </a:solidFill>
                <a:latin typeface="Times New Roman" panose="02020603050405020304" pitchFamily="18" charset="0"/>
                <a:cs typeface="Times New Roman" panose="02020603050405020304" pitchFamily="18" charset="0"/>
              </a:rPr>
              <a:t> philosophy</a:t>
            </a:r>
            <a:r>
              <a:rPr lang="en-GB" sz="2200" dirty="0" smtClean="0">
                <a:solidFill>
                  <a:prstClr val="black">
                    <a:lumMod val="75000"/>
                    <a:lumOff val="25000"/>
                  </a:prstClr>
                </a:solidFill>
                <a:latin typeface="Times New Roman" panose="02020603050405020304" pitchFamily="18" charset="0"/>
                <a:cs typeface="Times New Roman" panose="02020603050405020304" pitchFamily="18" charset="0"/>
              </a:rPr>
              <a:t>: Philosopher.</a:t>
            </a:r>
            <a:endParaRPr lang="en-GB" sz="2200" dirty="0">
              <a:solidFill>
                <a:prstClr val="black">
                  <a:lumMod val="75000"/>
                  <a:lumOff val="25000"/>
                </a:prstClr>
              </a:solidFill>
              <a:latin typeface="Times New Roman" panose="02020603050405020304" pitchFamily="18" charset="0"/>
              <a:cs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628116130"/>
      </p:ext>
    </p:extLst>
  </p:cSld>
  <p:clrMapOvr>
    <a:masterClrMapping/>
  </p:clrMapOvr>
  <p:timing>
    <p:tnLst>
      <p:par>
        <p:cTn id="1" dur="indefinite" restart="never" nodeType="tmRoot"/>
      </p:par>
    </p:tnLst>
  </p:timing>
</p:sld>
</file>

<file path=ppt/theme/theme1.xml><?xml version="1.0" encoding="utf-8"?>
<a:theme xmlns:a="http://schemas.openxmlformats.org/drawingml/2006/main" name="Bri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792</TotalTime>
  <Words>1454</Words>
  <Application>Microsoft Office PowerPoint</Application>
  <PresentationFormat>Grand écran</PresentationFormat>
  <Paragraphs>95</Paragraphs>
  <Slides>28</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28</vt:i4>
      </vt:variant>
    </vt:vector>
  </HeadingPairs>
  <TitlesOfParts>
    <vt:vector size="34" baseType="lpstr">
      <vt:lpstr>Arial</vt:lpstr>
      <vt:lpstr>Calibri</vt:lpstr>
      <vt:lpstr>Century Gothic</vt:lpstr>
      <vt:lpstr>Times New Roman</vt:lpstr>
      <vt:lpstr>Wingdings 3</vt:lpstr>
      <vt:lpstr>Brin</vt:lpstr>
      <vt:lpstr> Aboubekr Belkaid University  Faculty of Sciences  Department of Chemistry    Module: Scientific English Second Year L2 by: KHERROUS Sarah </vt:lpstr>
      <vt:lpstr>Part One </vt:lpstr>
      <vt:lpstr>1. What do the following words mean? Match them with their definitions</vt:lpstr>
      <vt:lpstr>2. What is the difference between ‘science’ and ‘a science’?</vt:lpstr>
      <vt:lpstr>3- Branches of science. </vt:lpstr>
      <vt:lpstr>5- Definitions of some of different types of sciences.</vt:lpstr>
      <vt:lpstr>Présentation PowerPoint</vt:lpstr>
      <vt:lpstr>6- How do we call the scientists who specialise in the following fields of study? How are the nouns formed?</vt:lpstr>
      <vt:lpstr>Présentation PowerPoint</vt:lpstr>
      <vt:lpstr>Introduction to chemistry</vt:lpstr>
      <vt:lpstr>What is Chemistry?</vt:lpstr>
      <vt:lpstr>Definition of chemistry through history. </vt:lpstr>
      <vt:lpstr>Présentation PowerPoint</vt:lpstr>
      <vt:lpstr>Présentation PowerPoint</vt:lpstr>
      <vt:lpstr>Présentation PowerPoint</vt:lpstr>
      <vt:lpstr>Présentation PowerPoint</vt:lpstr>
      <vt:lpstr>Présentation PowerPoint</vt:lpstr>
      <vt:lpstr>Présentation PowerPoint</vt:lpstr>
      <vt:lpstr>How is chemistry with the other sciences</vt:lpstr>
      <vt:lpstr>Sub-disciplines of Chemistry.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Aboubekr Belkaid University  Faculty of Sciences  Department of Chemistry      Module: Scientific English by:KHERROUS Sarah Second Year L2</dc:title>
  <dc:creator>HP</dc:creator>
  <cp:lastModifiedBy>HP</cp:lastModifiedBy>
  <cp:revision>52</cp:revision>
  <dcterms:created xsi:type="dcterms:W3CDTF">2021-01-10T08:43:25Z</dcterms:created>
  <dcterms:modified xsi:type="dcterms:W3CDTF">2023-10-14T08:18:18Z</dcterms:modified>
</cp:coreProperties>
</file>