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3" r:id="rId19"/>
    <p:sldId id="274" r:id="rId20"/>
    <p:sldId id="275" r:id="rId21"/>
    <p:sldId id="276" r:id="rId22"/>
    <p:sldId id="27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73" autoAdjust="0"/>
    <p:restoredTop sz="94660"/>
  </p:normalViewPr>
  <p:slideViewPr>
    <p:cSldViewPr snapToGrid="0">
      <p:cViewPr varScale="1">
        <p:scale>
          <a:sx n="41" d="100"/>
          <a:sy n="41" d="100"/>
        </p:scale>
        <p:origin x="12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C1DC6DA-81A1-4571-8950-A5F71580BE75}" type="datetimeFigureOut">
              <a:rPr lang="fr-FR" smtClean="0"/>
              <a:t>01/06/2019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88217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1DC6DA-81A1-4571-8950-A5F71580BE75}" type="datetimeFigureOut">
              <a:rPr lang="fr-FR" smtClean="0"/>
              <a:t>01/06/2019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78984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1DC6DA-81A1-4571-8950-A5F71580BE75}" type="datetimeFigureOut">
              <a:rPr lang="fr-FR" smtClean="0"/>
              <a:t>01/06/2019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342776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80_1_">
    <p:bg>
      <p:bgPr>
        <a:solidFill>
          <a:schemeClr val="bg1">
            <a:alpha val="0"/>
          </a:schemeClr>
        </a:solidFill>
        <a:effectLst/>
      </p:bgPr>
    </p:bg>
    <p:spTree>
      <p:nvGrpSpPr>
        <p:cNvPr id="1" name=""/>
        <p:cNvGrpSpPr/>
        <p:nvPr/>
      </p:nvGrpSpPr>
      <p:grpSpPr>
        <a:xfrm>
          <a:off x="0" y="0"/>
          <a:ext cx="0" cy="0"/>
          <a:chOff x="0" y="0"/>
          <a:chExt cx="0" cy="0"/>
        </a:xfrm>
      </p:grpSpPr>
      <p:sp>
        <p:nvSpPr>
          <p:cNvPr id="399" name="Espace réservé du texte 398"/>
          <p:cNvSpPr>
            <a:spLocks noGrp="1"/>
          </p:cNvSpPr>
          <p:nvPr>
            <p:ph type="body" idx="10"/>
          </p:nvPr>
        </p:nvSpPr>
        <p:spPr>
          <a:xfrm>
            <a:off x="1143012" y="308193"/>
            <a:ext cx="9791965" cy="2117022"/>
          </a:xfrm>
          <a:prstGeom prst="rect">
            <a:avLst/>
          </a:prstGeom>
          <a:noFill/>
          <a:ln w="0" cmpd="sng">
            <a:noFill/>
            <a:prstDash val="solid"/>
          </a:ln>
        </p:spPr>
        <p:txBody>
          <a:bodyPr lIns="0" tIns="0" rIns="0" bIns="0"/>
          <a:lstStyle>
            <a:lvl1pPr marL="2324268" marR="0" indent="0" algn="l">
              <a:lnSpc>
                <a:spcPct val="95999"/>
              </a:lnSpc>
              <a:spcBef>
                <a:spcPts val="0"/>
              </a:spcBef>
              <a:spcAft>
                <a:spcPts val="7731"/>
              </a:spcAft>
              <a:defRPr/>
            </a:lvl1pPr>
          </a:lstStyle>
          <a:p>
            <a:r>
              <a:rPr lang="fr-FR" dirty="0"/>
              <a:t>Exemples de 2 protéines intrinsèques</a:t>
            </a:r>
          </a:p>
          <a:p>
            <a:r>
              <a:rPr lang="fr-FR" dirty="0"/>
              <a:t>de l'érythrocyte</a:t>
            </a:r>
          </a:p>
        </p:txBody>
      </p:sp>
      <p:sp>
        <p:nvSpPr>
          <p:cNvPr id="402" name="Espace réservé du texte 401"/>
          <p:cNvSpPr>
            <a:spLocks noGrp="1"/>
          </p:cNvSpPr>
          <p:nvPr>
            <p:ph type="body" idx="10"/>
          </p:nvPr>
        </p:nvSpPr>
        <p:spPr>
          <a:xfrm>
            <a:off x="1143011" y="5339505"/>
            <a:ext cx="4037820" cy="798996"/>
          </a:xfrm>
          <a:prstGeom prst="rect">
            <a:avLst/>
          </a:prstGeom>
          <a:noFill/>
          <a:ln w="0" cmpd="sng">
            <a:noFill/>
            <a:prstDash val="solid"/>
          </a:ln>
        </p:spPr>
        <p:txBody>
          <a:bodyPr lIns="0" tIns="0" rIns="0" bIns="0"/>
          <a:lstStyle>
            <a:lvl1pPr marL="0" marR="0" indent="0" algn="ctr">
              <a:lnSpc>
                <a:spcPts val="1665"/>
              </a:lnSpc>
              <a:spcBef>
                <a:spcPts val="0"/>
              </a:spcBef>
              <a:spcAft>
                <a:spcPts val="0"/>
              </a:spcAft>
              <a:defRPr/>
            </a:lvl1pPr>
          </a:lstStyle>
          <a:p>
            <a:r>
              <a:rPr lang="fr-FR" dirty="0"/>
              <a:t>La </a:t>
            </a:r>
            <a:r>
              <a:rPr lang="fr-FR" dirty="0" err="1"/>
              <a:t>glycophorine</a:t>
            </a:r>
            <a:r>
              <a:rPr lang="fr-FR" dirty="0"/>
              <a:t> ne</a:t>
            </a:r>
          </a:p>
          <a:p>
            <a:r>
              <a:rPr lang="fr-FR" dirty="0"/>
              <a:t>comporte qu'une seule</a:t>
            </a:r>
          </a:p>
          <a:p>
            <a:r>
              <a:rPr lang="fr-FR" dirty="0"/>
              <a:t>hélice a transmembranaire</a:t>
            </a:r>
          </a:p>
        </p:txBody>
      </p:sp>
      <p:sp>
        <p:nvSpPr>
          <p:cNvPr id="403" name="Espace réservé du texte 402"/>
          <p:cNvSpPr>
            <a:spLocks noGrp="1"/>
          </p:cNvSpPr>
          <p:nvPr>
            <p:ph type="body" idx="10"/>
          </p:nvPr>
        </p:nvSpPr>
        <p:spPr>
          <a:xfrm>
            <a:off x="6337596" y="2425215"/>
            <a:ext cx="4597381" cy="399210"/>
          </a:xfrm>
          <a:prstGeom prst="rect">
            <a:avLst/>
          </a:prstGeom>
          <a:noFill/>
          <a:ln w="0" cmpd="sng">
            <a:noFill/>
            <a:prstDash val="solid"/>
          </a:ln>
        </p:spPr>
        <p:txBody>
          <a:bodyPr lIns="0" tIns="0" rIns="0" bIns="0"/>
          <a:lstStyle>
            <a:lvl1pPr marL="0" marR="0" indent="0" algn="l">
              <a:lnSpc>
                <a:spcPct val="130559"/>
              </a:lnSpc>
              <a:spcBef>
                <a:spcPts val="0"/>
              </a:spcBef>
              <a:spcAft>
                <a:spcPts val="0"/>
              </a:spcAft>
              <a:defRPr/>
            </a:lvl1pPr>
          </a:lstStyle>
          <a:p>
            <a:r>
              <a:rPr lang="fr-FR" dirty="0"/>
              <a:t>EC4</a:t>
            </a:r>
          </a:p>
          <a:p>
            <a:r>
              <a:rPr lang="fr-FR" dirty="0"/>
              <a:t>EC1 EC2 EC3 \ V</a:t>
            </a:r>
          </a:p>
        </p:txBody>
      </p:sp>
      <p:sp>
        <p:nvSpPr>
          <p:cNvPr id="404" name="Espace réservé du texte 403"/>
          <p:cNvSpPr>
            <a:spLocks noGrp="1"/>
          </p:cNvSpPr>
          <p:nvPr>
            <p:ph type="body" idx="10"/>
          </p:nvPr>
        </p:nvSpPr>
        <p:spPr>
          <a:xfrm>
            <a:off x="9047815" y="2824426"/>
            <a:ext cx="604443" cy="793235"/>
          </a:xfrm>
          <a:prstGeom prst="rect">
            <a:avLst/>
          </a:prstGeom>
          <a:noFill/>
          <a:ln w="0" cmpd="sng">
            <a:noFill/>
            <a:prstDash val="solid"/>
          </a:ln>
        </p:spPr>
        <p:txBody>
          <a:bodyPr lIns="0" tIns="561030" rIns="0" bIns="0"/>
          <a:lstStyle>
            <a:lvl1pPr marL="0" marR="0" indent="0" algn="l">
              <a:lnSpc>
                <a:spcPct val="84479"/>
              </a:lnSpc>
              <a:spcAft>
                <a:spcPts val="473"/>
              </a:spcAft>
              <a:defRPr/>
            </a:lvl1pPr>
          </a:lstStyle>
          <a:p>
            <a:r>
              <a:rPr lang="fr-FR" dirty="0"/>
              <a:t>12 13 14</a:t>
            </a:r>
          </a:p>
        </p:txBody>
      </p:sp>
      <p:sp>
        <p:nvSpPr>
          <p:cNvPr id="405" name="Espace réservé du texte 404"/>
          <p:cNvSpPr>
            <a:spLocks noGrp="1"/>
          </p:cNvSpPr>
          <p:nvPr>
            <p:ph type="body" idx="10"/>
          </p:nvPr>
        </p:nvSpPr>
        <p:spPr>
          <a:xfrm>
            <a:off x="8950815" y="3617660"/>
            <a:ext cx="1984163" cy="72008"/>
          </a:xfrm>
          <a:prstGeom prst="rect">
            <a:avLst/>
          </a:prstGeom>
          <a:noFill/>
          <a:ln w="0" cmpd="sng">
            <a:noFill/>
            <a:prstDash val="solid"/>
          </a:ln>
        </p:spPr>
        <p:txBody>
          <a:bodyPr lIns="0" tIns="0" rIns="0" bIns="0"/>
          <a:lstStyle/>
          <a:p>
            <a:r>
              <a:rPr lang="en-US" dirty="0"/>
              <a:t> </a:t>
            </a:r>
          </a:p>
        </p:txBody>
      </p:sp>
      <p:sp>
        <p:nvSpPr>
          <p:cNvPr id="406" name="Espace réservé du texte 405"/>
          <p:cNvSpPr>
            <a:spLocks noGrp="1"/>
          </p:cNvSpPr>
          <p:nvPr>
            <p:ph type="body" idx="10"/>
          </p:nvPr>
        </p:nvSpPr>
        <p:spPr>
          <a:xfrm>
            <a:off x="7241001" y="3689668"/>
            <a:ext cx="277971" cy="710859"/>
          </a:xfrm>
          <a:prstGeom prst="rect">
            <a:avLst/>
          </a:prstGeom>
          <a:noFill/>
          <a:ln w="0" cmpd="sng">
            <a:noFill/>
            <a:prstDash val="solid"/>
          </a:ln>
        </p:spPr>
        <p:txBody>
          <a:bodyPr lIns="0" tIns="500920" rIns="0" bIns="0"/>
          <a:lstStyle>
            <a:lvl1pPr marL="0" marR="0" indent="0" algn="l">
              <a:lnSpc>
                <a:spcPct val="82559"/>
              </a:lnSpc>
              <a:spcAft>
                <a:spcPts val="158"/>
              </a:spcAft>
              <a:defRPr/>
            </a:lvl1pPr>
          </a:lstStyle>
          <a:p>
            <a:r>
              <a:rPr lang="fr-FR" dirty="0"/>
              <a:t>1C2</a:t>
            </a:r>
          </a:p>
        </p:txBody>
      </p:sp>
      <p:sp>
        <p:nvSpPr>
          <p:cNvPr id="407" name="Espace réservé du texte 406"/>
          <p:cNvSpPr>
            <a:spLocks noGrp="1"/>
          </p:cNvSpPr>
          <p:nvPr>
            <p:ph type="body" idx="10"/>
          </p:nvPr>
        </p:nvSpPr>
        <p:spPr>
          <a:xfrm>
            <a:off x="8971807" y="4400526"/>
            <a:ext cx="277971" cy="668230"/>
          </a:xfrm>
          <a:prstGeom prst="rect">
            <a:avLst/>
          </a:prstGeom>
          <a:noFill/>
          <a:ln w="0" cmpd="sng">
            <a:noFill/>
            <a:prstDash val="solid"/>
          </a:ln>
        </p:spPr>
        <p:txBody>
          <a:bodyPr lIns="0" tIns="20037" rIns="0" bIns="0"/>
          <a:lstStyle>
            <a:lvl1pPr marL="0" marR="0" indent="0" algn="l">
              <a:lnSpc>
                <a:spcPct val="79679"/>
              </a:lnSpc>
              <a:spcAft>
                <a:spcPts val="3471"/>
              </a:spcAft>
              <a:defRPr/>
            </a:lvl1pPr>
          </a:lstStyle>
          <a:p>
            <a:r>
              <a:rPr lang="fr-FR" dirty="0"/>
              <a:t>105</a:t>
            </a:r>
          </a:p>
        </p:txBody>
      </p:sp>
      <p:sp>
        <p:nvSpPr>
          <p:cNvPr id="408" name="Espace réservé du texte 407"/>
          <p:cNvSpPr>
            <a:spLocks noGrp="1"/>
          </p:cNvSpPr>
          <p:nvPr>
            <p:ph type="body" idx="10"/>
          </p:nvPr>
        </p:nvSpPr>
        <p:spPr>
          <a:xfrm>
            <a:off x="6337596" y="5068757"/>
            <a:ext cx="4597381" cy="809941"/>
          </a:xfrm>
          <a:prstGeom prst="rect">
            <a:avLst/>
          </a:prstGeom>
          <a:noFill/>
          <a:ln w="0" cmpd="sng">
            <a:noFill/>
            <a:prstDash val="solid"/>
          </a:ln>
        </p:spPr>
        <p:txBody>
          <a:bodyPr lIns="0" tIns="0" rIns="0" bIns="0"/>
          <a:lstStyle>
            <a:lvl1pPr marL="601104" marR="0" indent="0" algn="l">
              <a:lnSpc>
                <a:spcPts val="1753"/>
              </a:lnSpc>
              <a:spcBef>
                <a:spcPts val="0"/>
              </a:spcBef>
              <a:spcAft>
                <a:spcPts val="0"/>
              </a:spcAft>
              <a:defRPr/>
            </a:lvl1pPr>
          </a:lstStyle>
          <a:p>
            <a:r>
              <a:rPr lang="fr-FR" dirty="0"/>
              <a:t>La protéine de la bande 3</a:t>
            </a:r>
          </a:p>
          <a:p>
            <a:r>
              <a:rPr lang="fr-FR" dirty="0"/>
              <a:t>comporte 14 hélice a</a:t>
            </a:r>
          </a:p>
          <a:p>
            <a:r>
              <a:rPr lang="fr-FR" dirty="0"/>
              <a:t>transmembranaire</a:t>
            </a:r>
          </a:p>
        </p:txBody>
      </p:sp>
      <p:sp>
        <p:nvSpPr>
          <p:cNvPr id="409" name="Espace réservé du texte 408"/>
          <p:cNvSpPr>
            <a:spLocks noGrp="1"/>
          </p:cNvSpPr>
          <p:nvPr>
            <p:ph type="body" idx="10"/>
          </p:nvPr>
        </p:nvSpPr>
        <p:spPr>
          <a:xfrm>
            <a:off x="1028637" y="2520265"/>
            <a:ext cx="1139392" cy="2594000"/>
          </a:xfrm>
          <a:prstGeom prst="rect">
            <a:avLst/>
          </a:prstGeom>
          <a:noFill/>
          <a:ln w="0" cmpd="sng">
            <a:noFill/>
            <a:prstDash val="solid"/>
          </a:ln>
        </p:spPr>
        <p:txBody>
          <a:bodyPr lIns="0" tIns="260478" rIns="0" bIns="0"/>
          <a:lstStyle>
            <a:lvl1pPr marL="0" marR="0" indent="0" algn="l">
              <a:lnSpc>
                <a:spcPct val="95999"/>
              </a:lnSpc>
              <a:spcAft>
                <a:spcPts val="16250"/>
              </a:spcAft>
              <a:defRPr/>
            </a:lvl1pPr>
          </a:lstStyle>
          <a:p>
            <a:r>
              <a:rPr lang="fr-FR" dirty="0"/>
              <a:t>&amp;</a:t>
            </a:r>
            <a:r>
              <a:rPr lang="fr-FR" dirty="0" err="1"/>
              <a:t>Iycophorin</a:t>
            </a:r>
            <a:endParaRPr lang="fr-FR" dirty="0"/>
          </a:p>
        </p:txBody>
      </p:sp>
      <p:sp>
        <p:nvSpPr>
          <p:cNvPr id="410" name="Espace réservé du texte 409"/>
          <p:cNvSpPr>
            <a:spLocks noGrp="1"/>
          </p:cNvSpPr>
          <p:nvPr>
            <p:ph type="body" idx="10"/>
          </p:nvPr>
        </p:nvSpPr>
        <p:spPr>
          <a:xfrm>
            <a:off x="6337596" y="3417768"/>
            <a:ext cx="845496" cy="957413"/>
          </a:xfrm>
          <a:prstGeom prst="rect">
            <a:avLst/>
          </a:prstGeom>
          <a:noFill/>
          <a:ln w="0" cmpd="sng">
            <a:noFill/>
            <a:prstDash val="solid"/>
          </a:ln>
        </p:spPr>
        <p:txBody>
          <a:bodyPr lIns="0" tIns="0" rIns="0" bIns="0"/>
          <a:lstStyle>
            <a:lvl1pPr marL="80147" marR="0" indent="0" algn="l">
              <a:lnSpc>
                <a:spcPct val="119999"/>
              </a:lnSpc>
              <a:spcBef>
                <a:spcPts val="4418"/>
              </a:spcBef>
              <a:spcAft>
                <a:spcPts val="316"/>
              </a:spcAft>
              <a:defRPr/>
            </a:lvl1pPr>
          </a:lstStyle>
          <a:p>
            <a:r>
              <a:rPr lang="fr-FR" dirty="0"/>
              <a:t>3</a:t>
            </a:r>
          </a:p>
          <a:p>
            <a:r>
              <a:rPr lang="fr-FR" dirty="0"/>
              <a:t>NH2</a:t>
            </a:r>
          </a:p>
        </p:txBody>
      </p:sp>
      <p:sp>
        <p:nvSpPr>
          <p:cNvPr id="411" name="Espace réservé du texte 410"/>
          <p:cNvSpPr>
            <a:spLocks noGrp="1"/>
          </p:cNvSpPr>
          <p:nvPr>
            <p:ph type="body" idx="10"/>
          </p:nvPr>
        </p:nvSpPr>
        <p:spPr>
          <a:xfrm>
            <a:off x="7183091" y="3138378"/>
            <a:ext cx="561733" cy="551290"/>
          </a:xfrm>
          <a:prstGeom prst="rect">
            <a:avLst/>
          </a:prstGeom>
          <a:noFill/>
          <a:ln w="0" cmpd="sng">
            <a:noFill/>
            <a:prstDash val="solid"/>
          </a:ln>
        </p:spPr>
        <p:txBody>
          <a:bodyPr lIns="0" tIns="260478" rIns="0" bIns="0"/>
          <a:lstStyle>
            <a:lvl1pPr marL="0" marR="0" indent="0" algn="ctr">
              <a:lnSpc>
                <a:spcPct val="77759"/>
              </a:lnSpc>
              <a:spcAft>
                <a:spcPts val="789"/>
              </a:spcAft>
              <a:defRPr/>
            </a:lvl1pPr>
          </a:lstStyle>
          <a:p>
            <a:r>
              <a:rPr lang="fr-FR" dirty="0"/>
              <a:t>4 5</a:t>
            </a:r>
          </a:p>
        </p:txBody>
      </p:sp>
      <p:sp>
        <p:nvSpPr>
          <p:cNvPr id="412" name="Espace réservé du texte 411"/>
          <p:cNvSpPr>
            <a:spLocks noGrp="1"/>
          </p:cNvSpPr>
          <p:nvPr>
            <p:ph type="body" idx="10"/>
          </p:nvPr>
        </p:nvSpPr>
        <p:spPr>
          <a:xfrm>
            <a:off x="7744824" y="2875695"/>
            <a:ext cx="1205989" cy="1703987"/>
          </a:xfrm>
          <a:prstGeom prst="rect">
            <a:avLst/>
          </a:prstGeom>
          <a:noFill/>
          <a:ln w="0" cmpd="sng">
            <a:noFill/>
            <a:prstDash val="solid"/>
          </a:ln>
        </p:spPr>
        <p:txBody>
          <a:bodyPr lIns="0" tIns="160294" rIns="0" bIns="0"/>
          <a:lstStyle>
            <a:lvl1pPr marL="0" marR="0" indent="0" algn="ctr">
              <a:lnSpc>
                <a:spcPts val="4295"/>
              </a:lnSpc>
              <a:spcAft>
                <a:spcPts val="2367"/>
              </a:spcAft>
              <a:defRPr/>
            </a:lvl1pPr>
          </a:lstStyle>
          <a:p>
            <a:r>
              <a:rPr lang="fr-FR" dirty="0"/>
              <a:t>6 7 8 9 10 11</a:t>
            </a:r>
            <a:r>
              <a:t/>
            </a:r>
            <a:br/>
            <a:r>
              <a:rPr lang="fr-FR" dirty="0"/>
              <a:t>IC3 IC4</a:t>
            </a:r>
          </a:p>
        </p:txBody>
      </p:sp>
      <p:sp>
        <p:nvSpPr>
          <p:cNvPr id="415" name="Espace réservé du texte 414"/>
          <p:cNvSpPr>
            <a:spLocks noGrp="1"/>
          </p:cNvSpPr>
          <p:nvPr>
            <p:ph type="body" idx="10"/>
          </p:nvPr>
        </p:nvSpPr>
        <p:spPr>
          <a:xfrm>
            <a:off x="10413782" y="2875695"/>
            <a:ext cx="521196" cy="690697"/>
          </a:xfrm>
          <a:prstGeom prst="rect">
            <a:avLst/>
          </a:prstGeom>
          <a:noFill/>
          <a:ln w="0" cmpd="sng">
            <a:noFill/>
            <a:prstDash val="solid"/>
          </a:ln>
        </p:spPr>
        <p:txBody>
          <a:bodyPr lIns="0" tIns="80147" rIns="0" bIns="0"/>
          <a:lstStyle>
            <a:lvl1pPr marL="0" marR="0" indent="0" algn="ctr">
              <a:lnSpc>
                <a:spcPct val="191999"/>
              </a:lnSpc>
              <a:spcAft>
                <a:spcPts val="0"/>
              </a:spcAft>
              <a:defRPr/>
            </a:lvl1pPr>
          </a:lstStyle>
          <a:p>
            <a:r>
              <a:rPr lang="fr-FR" dirty="0"/>
              <a:t>out</a:t>
            </a:r>
            <a:r>
              <a:t/>
            </a:r>
            <a:br/>
            <a:r>
              <a:rPr lang="fr-FR" dirty="0" err="1"/>
              <a:t>mem</a:t>
            </a:r>
            <a:endParaRPr lang="fr-FR" dirty="0"/>
          </a:p>
        </p:txBody>
      </p:sp>
    </p:spTree>
    <p:extLst>
      <p:ext uri="{BB962C8B-B14F-4D97-AF65-F5344CB8AC3E}">
        <p14:creationId xmlns:p14="http://schemas.microsoft.com/office/powerpoint/2010/main" val="1188585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24030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1DC6DA-81A1-4571-8950-A5F71580BE75}" type="datetimeFigureOut">
              <a:rPr lang="fr-FR" smtClean="0"/>
              <a:t>01/06/2019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375968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C1DC6DA-81A1-4571-8950-A5F71580BE75}" type="datetimeFigureOut">
              <a:rPr lang="fr-FR" smtClean="0"/>
              <a:t>01/06/2019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292010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C1DC6DA-81A1-4571-8950-A5F71580BE75}" type="datetimeFigureOut">
              <a:rPr lang="fr-FR" smtClean="0"/>
              <a:t>01/06/2019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390960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C1DC6DA-81A1-4571-8950-A5F71580BE75}" type="datetimeFigureOut">
              <a:rPr lang="fr-FR" smtClean="0"/>
              <a:t>01/06/2019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108308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C1DC6DA-81A1-4571-8950-A5F71580BE75}" type="datetimeFigureOut">
              <a:rPr lang="fr-FR" smtClean="0"/>
              <a:t>01/06/2019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215952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1DC6DA-81A1-4571-8950-A5F71580BE75}" type="datetimeFigureOut">
              <a:rPr lang="fr-FR" smtClean="0"/>
              <a:t>01/06/2019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228931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C1DC6DA-81A1-4571-8950-A5F71580BE75}" type="datetimeFigureOut">
              <a:rPr lang="fr-FR" smtClean="0"/>
              <a:t>01/06/2019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143703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C1DC6DA-81A1-4571-8950-A5F71580BE75}" type="datetimeFigureOut">
              <a:rPr lang="fr-FR" smtClean="0"/>
              <a:t>01/06/2019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ECD56B-E3F7-4A62-9D2F-8EC75A9E9543}" type="slidenum">
              <a:rPr lang="fr-FR" smtClean="0"/>
              <a:t>‹N°›</a:t>
            </a:fld>
            <a:endParaRPr lang="fr-FR"/>
          </a:p>
        </p:txBody>
      </p:sp>
    </p:spTree>
    <p:extLst>
      <p:ext uri="{BB962C8B-B14F-4D97-AF65-F5344CB8AC3E}">
        <p14:creationId xmlns:p14="http://schemas.microsoft.com/office/powerpoint/2010/main" val="417188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DC6DA-81A1-4571-8950-A5F71580BE75}" type="datetimeFigureOut">
              <a:rPr lang="fr-FR" smtClean="0"/>
              <a:t>01/06/2019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CD56B-E3F7-4A62-9D2F-8EC75A9E9543}" type="slidenum">
              <a:rPr lang="fr-FR" smtClean="0"/>
              <a:t>‹N°›</a:t>
            </a:fld>
            <a:endParaRPr lang="fr-FR"/>
          </a:p>
        </p:txBody>
      </p:sp>
    </p:spTree>
    <p:extLst>
      <p:ext uri="{BB962C8B-B14F-4D97-AF65-F5344CB8AC3E}">
        <p14:creationId xmlns:p14="http://schemas.microsoft.com/office/powerpoint/2010/main" val="210688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167043" y="406401"/>
            <a:ext cx="5819863" cy="584775"/>
          </a:xfrm>
          <a:prstGeom prst="rect">
            <a:avLst/>
          </a:prstGeom>
        </p:spPr>
        <p:txBody>
          <a:bodyPr wrap="none">
            <a:spAutoFit/>
          </a:bodyPr>
          <a:lstStyle/>
          <a:p>
            <a:pPr algn="ctr">
              <a:defRPr/>
            </a:pPr>
            <a:r>
              <a:rPr lang="fr-FR" sz="3200" i="1" spc="10" dirty="0">
                <a:solidFill>
                  <a:srgbClr val="000000"/>
                </a:solidFill>
                <a:latin typeface="Arial" pitchFamily="34" charset="0"/>
                <a:cs typeface="Arial" pitchFamily="34" charset="0"/>
              </a:rPr>
              <a:t> L'</a:t>
            </a:r>
            <a:r>
              <a:rPr lang="fr-FR" sz="3200" b="1" i="1" spc="-40" dirty="0">
                <a:solidFill>
                  <a:srgbClr val="000000"/>
                </a:solidFill>
                <a:latin typeface="Arial" pitchFamily="34" charset="0"/>
                <a:cs typeface="Arial" pitchFamily="34" charset="0"/>
              </a:rPr>
              <a:t>ADHERENCE CELLULAIRE</a:t>
            </a:r>
            <a:endParaRPr lang="fr-FR" sz="3200" i="1" dirty="0">
              <a:latin typeface="Arial" pitchFamily="34" charset="0"/>
              <a:cs typeface="Arial" pitchFamily="34" charset="0"/>
            </a:endParaRPr>
          </a:p>
        </p:txBody>
      </p:sp>
      <p:pic>
        <p:nvPicPr>
          <p:cNvPr id="52227" name="Image.jpg"/>
          <p:cNvPicPr>
            <a:picLocks noChangeAspect="1" noChangeArrowheads="1"/>
          </p:cNvPicPr>
          <p:nvPr/>
        </p:nvPicPr>
        <p:blipFill>
          <a:blip r:embed="rId2"/>
          <a:srcRect l="5145" t="23573" r="4501" b="11974"/>
          <a:stretch>
            <a:fillRect/>
          </a:stretch>
        </p:blipFill>
        <p:spPr bwMode="auto">
          <a:xfrm>
            <a:off x="1941514" y="1290638"/>
            <a:ext cx="8377237" cy="5029200"/>
          </a:xfrm>
          <a:prstGeom prst="rect">
            <a:avLst/>
          </a:prstGeom>
          <a:noFill/>
          <a:ln w="9525">
            <a:noFill/>
            <a:miter lim="800000"/>
            <a:headEnd/>
            <a:tailEnd/>
          </a:ln>
        </p:spPr>
      </p:pic>
    </p:spTree>
    <p:extLst>
      <p:ext uri="{BB962C8B-B14F-4D97-AF65-F5344CB8AC3E}">
        <p14:creationId xmlns:p14="http://schemas.microsoft.com/office/powerpoint/2010/main" val="1354499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9786" y="285729"/>
            <a:ext cx="3998210" cy="461665"/>
          </a:xfrm>
          <a:prstGeom prst="rect">
            <a:avLst/>
          </a:prstGeom>
        </p:spPr>
        <p:txBody>
          <a:bodyPr wrap="none">
            <a:spAutoFit/>
          </a:bodyPr>
          <a:lstStyle/>
          <a:p>
            <a:r>
              <a:rPr lang="fr-FR" sz="2400" b="1" dirty="0">
                <a:latin typeface="Arial" pitchFamily="34" charset="0"/>
                <a:cs typeface="Arial" pitchFamily="34" charset="0"/>
              </a:rPr>
              <a:t>Les autres glycoprotéines</a:t>
            </a:r>
          </a:p>
        </p:txBody>
      </p:sp>
      <p:pic>
        <p:nvPicPr>
          <p:cNvPr id="4" name="Image.jpg"/>
          <p:cNvPicPr/>
          <p:nvPr/>
        </p:nvPicPr>
        <p:blipFill>
          <a:blip r:embed="rId2"/>
          <a:stretch>
            <a:fillRect/>
          </a:stretch>
        </p:blipFill>
        <p:spPr>
          <a:xfrm>
            <a:off x="2881290" y="3674444"/>
            <a:ext cx="3643338" cy="2714644"/>
          </a:xfrm>
          <a:prstGeom prst="rect">
            <a:avLst/>
          </a:prstGeom>
        </p:spPr>
      </p:pic>
      <p:sp>
        <p:nvSpPr>
          <p:cNvPr id="5" name="Rectangle 4"/>
          <p:cNvSpPr/>
          <p:nvPr/>
        </p:nvSpPr>
        <p:spPr>
          <a:xfrm>
            <a:off x="4881555" y="857233"/>
            <a:ext cx="2538195" cy="461665"/>
          </a:xfrm>
          <a:prstGeom prst="rect">
            <a:avLst/>
          </a:prstGeom>
        </p:spPr>
        <p:txBody>
          <a:bodyPr wrap="none">
            <a:spAutoFit/>
          </a:bodyPr>
          <a:lstStyle/>
          <a:p>
            <a:r>
              <a:rPr lang="fr-FR" sz="2400" b="1" spc="-10" dirty="0">
                <a:solidFill>
                  <a:srgbClr val="040404"/>
                </a:solidFill>
                <a:latin typeface="Arial" panose="22635452340000000000" pitchFamily="2"/>
              </a:rPr>
              <a:t>La </a:t>
            </a:r>
            <a:r>
              <a:rPr lang="fr-FR" sz="2400" b="1" spc="-10" dirty="0" err="1">
                <a:solidFill>
                  <a:srgbClr val="040404"/>
                </a:solidFill>
                <a:latin typeface="Arial" panose="22635452340000000000" pitchFamily="2"/>
              </a:rPr>
              <a:t>Fibronectine</a:t>
            </a:r>
            <a:r>
              <a:rPr lang="fr-FR" sz="2400" b="1" spc="-10" dirty="0">
                <a:solidFill>
                  <a:srgbClr val="040404"/>
                </a:solidFill>
                <a:latin typeface="Arial" panose="22635452340000000000" pitchFamily="2"/>
              </a:rPr>
              <a:t> </a:t>
            </a:r>
            <a:endParaRPr lang="fr-FR" sz="2400" b="1" dirty="0"/>
          </a:p>
        </p:txBody>
      </p:sp>
      <p:sp>
        <p:nvSpPr>
          <p:cNvPr id="6" name="Rectangle 5"/>
          <p:cNvSpPr/>
          <p:nvPr/>
        </p:nvSpPr>
        <p:spPr>
          <a:xfrm>
            <a:off x="1738282" y="1357299"/>
            <a:ext cx="8501122" cy="2507353"/>
          </a:xfrm>
          <a:prstGeom prst="rect">
            <a:avLst/>
          </a:prstGeom>
        </p:spPr>
        <p:txBody>
          <a:bodyPr wrap="square">
            <a:spAutoFit/>
          </a:bodyPr>
          <a:lstStyle/>
          <a:p>
            <a:pPr marL="114300" marR="274320" algn="just">
              <a:lnSpc>
                <a:spcPct val="95999"/>
              </a:lnSpc>
              <a:spcBef>
                <a:spcPts val="360"/>
              </a:spcBef>
            </a:pPr>
            <a:r>
              <a:rPr lang="fr-FR" sz="2000" spc="-5" dirty="0">
                <a:solidFill>
                  <a:srgbClr val="040404"/>
                </a:solidFill>
                <a:latin typeface="Arial" panose="22635452340000000000" pitchFamily="2"/>
              </a:rPr>
              <a:t>C’est un </a:t>
            </a:r>
            <a:r>
              <a:rPr lang="fr-FR" sz="2000" b="1" spc="-5" dirty="0">
                <a:solidFill>
                  <a:srgbClr val="040404"/>
                </a:solidFill>
                <a:latin typeface="Arial" panose="22635452340000000000" pitchFamily="2"/>
              </a:rPr>
              <a:t>dimère</a:t>
            </a:r>
            <a:r>
              <a:rPr lang="fr-FR" sz="2000" spc="-5" dirty="0">
                <a:solidFill>
                  <a:srgbClr val="040404"/>
                </a:solidFill>
                <a:latin typeface="Arial" panose="22635452340000000000" pitchFamily="2"/>
              </a:rPr>
              <a:t> de 2 sous unités liées par une paire de </a:t>
            </a:r>
            <a:r>
              <a:rPr lang="fr-FR" sz="2000" spc="-35" dirty="0">
                <a:solidFill>
                  <a:srgbClr val="040404"/>
                </a:solidFill>
                <a:latin typeface="Arial" panose="22635452340000000000" pitchFamily="2"/>
              </a:rPr>
              <a:t>pont disulfure, c’est des </a:t>
            </a:r>
            <a:r>
              <a:rPr lang="fr-FR" sz="2000" spc="-30" dirty="0">
                <a:solidFill>
                  <a:srgbClr val="000000"/>
                </a:solidFill>
                <a:latin typeface="Calibri" panose="22635452340000000000" pitchFamily="1"/>
              </a:rPr>
              <a:t>protéines à domaines </a:t>
            </a:r>
            <a:r>
              <a:rPr lang="fr-FR" sz="2000" spc="-30" dirty="0" err="1">
                <a:solidFill>
                  <a:srgbClr val="000000"/>
                </a:solidFill>
                <a:latin typeface="Calibri" panose="22635452340000000000" pitchFamily="1"/>
              </a:rPr>
              <a:t>c-a-d</a:t>
            </a:r>
            <a:r>
              <a:rPr lang="fr-FR" sz="2000" spc="-30" dirty="0">
                <a:solidFill>
                  <a:srgbClr val="000000"/>
                </a:solidFill>
                <a:latin typeface="Calibri" panose="22635452340000000000" pitchFamily="1"/>
              </a:rPr>
              <a:t> qu’elles présentent des sites de fixation spécifiques pour différentes macromolécules.</a:t>
            </a:r>
            <a:endParaRPr lang="fr-FR" sz="2000" spc="-20" dirty="0">
              <a:solidFill>
                <a:srgbClr val="040404"/>
              </a:solidFill>
              <a:latin typeface="Arial" panose="22635452340000000000" pitchFamily="2"/>
            </a:endParaRPr>
          </a:p>
          <a:p>
            <a:pPr marL="114300" marR="274320" algn="just">
              <a:lnSpc>
                <a:spcPct val="95999"/>
              </a:lnSpc>
              <a:spcBef>
                <a:spcPts val="360"/>
              </a:spcBef>
            </a:pPr>
            <a:r>
              <a:rPr lang="fr-FR" sz="2000" spc="-20" dirty="0">
                <a:solidFill>
                  <a:srgbClr val="040404"/>
                </a:solidFill>
                <a:latin typeface="Arial" panose="22635452340000000000" pitchFamily="2"/>
              </a:rPr>
              <a:t>Elle contient plusieurs </a:t>
            </a:r>
            <a:r>
              <a:rPr lang="fr-FR" sz="2000" b="1" spc="-20" dirty="0">
                <a:solidFill>
                  <a:srgbClr val="040404"/>
                </a:solidFill>
                <a:latin typeface="Arial" panose="22635452340000000000" pitchFamily="2"/>
              </a:rPr>
              <a:t>sites</a:t>
            </a:r>
            <a:r>
              <a:rPr lang="fr-FR" sz="2000" spc="-20" dirty="0">
                <a:solidFill>
                  <a:srgbClr val="040404"/>
                </a:solidFill>
                <a:latin typeface="Arial" panose="22635452340000000000" pitchFamily="2"/>
              </a:rPr>
              <a:t> </a:t>
            </a:r>
            <a:r>
              <a:rPr lang="fr-FR" sz="2000" b="1" spc="-20" dirty="0">
                <a:solidFill>
                  <a:srgbClr val="040404"/>
                </a:solidFill>
                <a:latin typeface="Arial" panose="22635452340000000000" pitchFamily="2"/>
              </a:rPr>
              <a:t>d’adhésion</a:t>
            </a:r>
            <a:r>
              <a:rPr lang="fr-FR" sz="2000" spc="-20" dirty="0">
                <a:solidFill>
                  <a:srgbClr val="040404"/>
                </a:solidFill>
                <a:latin typeface="Arial" panose="22635452340000000000" pitchFamily="2"/>
              </a:rPr>
              <a:t> :</a:t>
            </a:r>
          </a:p>
          <a:p>
            <a:pPr marR="363855" indent="274320" algn="just">
              <a:lnSpc>
                <a:spcPct val="95999"/>
              </a:lnSpc>
              <a:buFont typeface="Symbol"/>
              <a:buChar char="·"/>
            </a:pPr>
            <a:r>
              <a:rPr lang="fr-FR" sz="2000" spc="10" dirty="0">
                <a:solidFill>
                  <a:srgbClr val="040404"/>
                </a:solidFill>
                <a:latin typeface="Arial" panose="22635452340000000000" pitchFamily="2"/>
              </a:rPr>
              <a:t>aux cellules par les </a:t>
            </a:r>
            <a:r>
              <a:rPr lang="fr-FR" sz="2000" spc="10" dirty="0" err="1">
                <a:solidFill>
                  <a:srgbClr val="040404"/>
                </a:solidFill>
                <a:latin typeface="Arial" panose="22635452340000000000" pitchFamily="2"/>
              </a:rPr>
              <a:t>intégrine</a:t>
            </a:r>
            <a:r>
              <a:rPr lang="fr-FR" sz="2000" spc="10" dirty="0">
                <a:solidFill>
                  <a:srgbClr val="040404"/>
                </a:solidFill>
                <a:latin typeface="Arial" panose="22635452340000000000" pitchFamily="2"/>
              </a:rPr>
              <a:t> au niveau des séquences (RGD)</a:t>
            </a:r>
            <a:r>
              <a:rPr lang="fr-FR" sz="2000" dirty="0"/>
              <a:t> arginine- glycine- acide aspartique </a:t>
            </a:r>
            <a:endParaRPr lang="fr-FR" sz="2000" spc="10" dirty="0">
              <a:solidFill>
                <a:srgbClr val="040404"/>
              </a:solidFill>
              <a:latin typeface="Arial" panose="22635452340000000000" pitchFamily="2"/>
            </a:endParaRPr>
          </a:p>
          <a:p>
            <a:pPr marR="363855" indent="274320" algn="just">
              <a:lnSpc>
                <a:spcPct val="95999"/>
              </a:lnSpc>
              <a:buFont typeface="Symbol"/>
              <a:buChar char="·"/>
            </a:pPr>
            <a:r>
              <a:rPr lang="fr-FR" sz="2000" spc="-35" dirty="0">
                <a:solidFill>
                  <a:srgbClr val="040404"/>
                </a:solidFill>
                <a:latin typeface="Arial" panose="22635452340000000000" pitchFamily="2"/>
              </a:rPr>
              <a:t>aux autres molécules de la matrice  </a:t>
            </a:r>
            <a:r>
              <a:rPr lang="fr-FR" sz="2000" spc="-45" dirty="0">
                <a:solidFill>
                  <a:srgbClr val="040404"/>
                </a:solidFill>
                <a:latin typeface="Arial" panose="22635452340000000000" pitchFamily="2"/>
              </a:rPr>
              <a:t>extracellulaire (collagène,   	héparine, </a:t>
            </a:r>
            <a:r>
              <a:rPr lang="fr-FR" sz="2000" dirty="0">
                <a:solidFill>
                  <a:srgbClr val="040404"/>
                </a:solidFill>
                <a:latin typeface="Arial" panose="22635452340000000000" pitchFamily="2"/>
              </a:rPr>
              <a:t>fibrine...)</a:t>
            </a:r>
          </a:p>
        </p:txBody>
      </p:sp>
      <p:pic>
        <p:nvPicPr>
          <p:cNvPr id="7" name="Image.jpg"/>
          <p:cNvPicPr/>
          <p:nvPr/>
        </p:nvPicPr>
        <p:blipFill>
          <a:blip r:embed="rId3"/>
          <a:srcRect l="59805" r="17232" b="11553"/>
          <a:stretch>
            <a:fillRect/>
          </a:stretch>
        </p:blipFill>
        <p:spPr>
          <a:xfrm>
            <a:off x="7096132" y="3460130"/>
            <a:ext cx="2000264" cy="3040704"/>
          </a:xfrm>
          <a:prstGeom prst="rect">
            <a:avLst/>
          </a:prstGeom>
        </p:spPr>
      </p:pic>
    </p:spTree>
    <p:extLst>
      <p:ext uri="{BB962C8B-B14F-4D97-AF65-F5344CB8AC3E}">
        <p14:creationId xmlns:p14="http://schemas.microsoft.com/office/powerpoint/2010/main" val="3358943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2993" y="71415"/>
            <a:ext cx="1962397" cy="461665"/>
          </a:xfrm>
          <a:prstGeom prst="rect">
            <a:avLst/>
          </a:prstGeom>
        </p:spPr>
        <p:txBody>
          <a:bodyPr wrap="none">
            <a:spAutoFit/>
          </a:bodyPr>
          <a:lstStyle/>
          <a:p>
            <a:r>
              <a:rPr lang="fr-FR" sz="2400" b="1" dirty="0">
                <a:latin typeface="Arial" pitchFamily="34" charset="0"/>
                <a:cs typeface="Arial" pitchFamily="34" charset="0"/>
              </a:rPr>
              <a:t>La </a:t>
            </a:r>
            <a:r>
              <a:rPr lang="fr-FR" sz="2400" b="1" dirty="0" err="1">
                <a:latin typeface="Arial" pitchFamily="34" charset="0"/>
                <a:cs typeface="Arial" pitchFamily="34" charset="0"/>
              </a:rPr>
              <a:t>Laminine</a:t>
            </a:r>
            <a:endParaRPr lang="fr-FR" sz="2400" b="1" dirty="0">
              <a:latin typeface="Arial" pitchFamily="34" charset="0"/>
              <a:cs typeface="Arial" pitchFamily="34" charset="0"/>
            </a:endParaRPr>
          </a:p>
        </p:txBody>
      </p:sp>
      <p:pic>
        <p:nvPicPr>
          <p:cNvPr id="29698" name="Picture 2" descr="http://www.ulysse.u-bordeaux.fr/atelier/ikramer/biocell_diffusion/gbb.cel.fa.103.b3/content/images/fig19.jpg"/>
          <p:cNvPicPr>
            <a:picLocks noChangeAspect="1" noChangeArrowheads="1"/>
          </p:cNvPicPr>
          <p:nvPr/>
        </p:nvPicPr>
        <p:blipFill>
          <a:blip r:embed="rId2"/>
          <a:srcRect/>
          <a:stretch>
            <a:fillRect/>
          </a:stretch>
        </p:blipFill>
        <p:spPr bwMode="auto">
          <a:xfrm>
            <a:off x="2166910" y="2928936"/>
            <a:ext cx="7929618" cy="3929065"/>
          </a:xfrm>
          <a:prstGeom prst="rect">
            <a:avLst/>
          </a:prstGeom>
          <a:noFill/>
        </p:spPr>
      </p:pic>
      <p:sp>
        <p:nvSpPr>
          <p:cNvPr id="29699" name="Rectangle 3"/>
          <p:cNvSpPr>
            <a:spLocks noChangeArrowheads="1"/>
          </p:cNvSpPr>
          <p:nvPr/>
        </p:nvSpPr>
        <p:spPr bwMode="auto">
          <a:xfrm rot="10800000" flipV="1">
            <a:off x="1666844" y="678919"/>
            <a:ext cx="885828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b="1" dirty="0">
                <a:latin typeface="Arial" charset="0"/>
                <a:cs typeface="Arial" charset="0"/>
              </a:rPr>
              <a:t>La </a:t>
            </a:r>
            <a:r>
              <a:rPr lang="fr-FR" b="1" dirty="0" err="1">
                <a:latin typeface="Arial" charset="0"/>
                <a:cs typeface="Arial" charset="0"/>
              </a:rPr>
              <a:t>laminine</a:t>
            </a:r>
            <a:r>
              <a:rPr lang="fr-FR" b="1" dirty="0">
                <a:latin typeface="Arial" charset="0"/>
                <a:cs typeface="Arial" charset="0"/>
              </a:rPr>
              <a:t> est un gros complexe protéique flexible constitué de trois chaînes polypeptidiques, Les trois chaînes forment une croix asymétrique possédant plusieurs sites d'interaction avec les cellules (par l'intermédiaire des </a:t>
            </a:r>
            <a:r>
              <a:rPr lang="fr-FR" b="1" dirty="0" err="1">
                <a:latin typeface="Arial" charset="0"/>
                <a:cs typeface="Arial" charset="0"/>
              </a:rPr>
              <a:t>intégrines</a:t>
            </a:r>
            <a:r>
              <a:rPr lang="fr-FR" b="1" dirty="0">
                <a:latin typeface="Arial" charset="0"/>
                <a:cs typeface="Arial" charset="0"/>
              </a:rPr>
              <a:t>) et avec les autres composants de la matrice extracellulaire (collagène type IV et </a:t>
            </a:r>
            <a:r>
              <a:rPr lang="fr-FR" b="1" dirty="0" err="1">
                <a:latin typeface="Arial" charset="0"/>
                <a:cs typeface="Arial" charset="0"/>
              </a:rPr>
              <a:t>héparane</a:t>
            </a:r>
            <a:r>
              <a:rPr lang="fr-FR" b="1" dirty="0">
                <a:latin typeface="Arial" charset="0"/>
                <a:cs typeface="Arial" charset="0"/>
              </a:rPr>
              <a:t> sulfate).</a:t>
            </a:r>
          </a:p>
          <a:p>
            <a:pPr algn="just" fontAlgn="base">
              <a:spcBef>
                <a:spcPct val="0"/>
              </a:spcBef>
              <a:spcAft>
                <a:spcPct val="0"/>
              </a:spcAft>
            </a:pPr>
            <a:endParaRPr lang="fr-FR" b="1" dirty="0">
              <a:latin typeface="Arial" charset="0"/>
              <a:cs typeface="Arial" charset="0"/>
            </a:endParaRPr>
          </a:p>
          <a:p>
            <a:pPr algn="just" fontAlgn="base">
              <a:spcBef>
                <a:spcPct val="0"/>
              </a:spcBef>
              <a:spcAft>
                <a:spcPct val="0"/>
              </a:spcAft>
            </a:pPr>
            <a:r>
              <a:rPr lang="fr-FR" b="1" dirty="0">
                <a:latin typeface="Arial" charset="0"/>
                <a:cs typeface="Arial" charset="0"/>
              </a:rPr>
              <a:t>La </a:t>
            </a:r>
            <a:r>
              <a:rPr lang="fr-FR" b="1" dirty="0" err="1">
                <a:latin typeface="Arial" charset="0"/>
                <a:cs typeface="Arial" charset="0"/>
              </a:rPr>
              <a:t>laminine</a:t>
            </a:r>
            <a:r>
              <a:rPr lang="fr-FR" b="1" dirty="0">
                <a:latin typeface="Arial" charset="0"/>
                <a:cs typeface="Arial" charset="0"/>
              </a:rPr>
              <a:t> est le constituant essentiel des lames basales. </a:t>
            </a:r>
          </a:p>
        </p:txBody>
      </p:sp>
    </p:spTree>
    <p:extLst>
      <p:ext uri="{BB962C8B-B14F-4D97-AF65-F5344CB8AC3E}">
        <p14:creationId xmlns:p14="http://schemas.microsoft.com/office/powerpoint/2010/main" val="528302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7241" y="71415"/>
            <a:ext cx="2464457" cy="461665"/>
          </a:xfrm>
          <a:prstGeom prst="rect">
            <a:avLst/>
          </a:prstGeom>
        </p:spPr>
        <p:txBody>
          <a:bodyPr wrap="none">
            <a:spAutoFit/>
          </a:bodyPr>
          <a:lstStyle/>
          <a:p>
            <a:r>
              <a:rPr lang="fr-FR" sz="2400" b="1" spc="40" dirty="0">
                <a:solidFill>
                  <a:srgbClr val="000000"/>
                </a:solidFill>
                <a:latin typeface="Arial" panose="22635452340000000000" pitchFamily="2"/>
              </a:rPr>
              <a:t>LAME BASALE</a:t>
            </a:r>
            <a:endParaRPr lang="fr-FR" sz="2400" dirty="0"/>
          </a:p>
        </p:txBody>
      </p:sp>
      <p:pic>
        <p:nvPicPr>
          <p:cNvPr id="30722" name="Picture 2" descr="http://www.ulysse.u-bordeaux.fr/atelier/ikramer/biocell_diffusion/gbb.cel.fa.103.b3/content/images/fig20.jpg"/>
          <p:cNvPicPr>
            <a:picLocks noChangeAspect="1" noChangeArrowheads="1"/>
          </p:cNvPicPr>
          <p:nvPr/>
        </p:nvPicPr>
        <p:blipFill>
          <a:blip r:embed="rId2"/>
          <a:srcRect/>
          <a:stretch>
            <a:fillRect/>
          </a:stretch>
        </p:blipFill>
        <p:spPr bwMode="auto">
          <a:xfrm>
            <a:off x="2738414" y="3429000"/>
            <a:ext cx="6500858" cy="3171826"/>
          </a:xfrm>
          <a:prstGeom prst="rect">
            <a:avLst/>
          </a:prstGeom>
          <a:noFill/>
        </p:spPr>
      </p:pic>
      <p:sp>
        <p:nvSpPr>
          <p:cNvPr id="30723" name="Rectangle 3"/>
          <p:cNvSpPr>
            <a:spLocks noChangeArrowheads="1"/>
          </p:cNvSpPr>
          <p:nvPr/>
        </p:nvSpPr>
        <p:spPr bwMode="auto">
          <a:xfrm>
            <a:off x="1524000" y="714357"/>
            <a:ext cx="914406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b="1" dirty="0">
                <a:latin typeface="Arial" charset="0"/>
                <a:cs typeface="Arial" charset="0"/>
              </a:rPr>
              <a:t>Dans certains tissus, la matrice extracellulaire forme une couche fine compacte et résistante «  la lame basale ». On la trouve à la base de tous les feuillets épithéliaux et endothéliaux, elle entoure les cellules musculaires, les cellules adipeuses, les cellules de Schwann (qui forment la gaine de myéline entourant les axones des cellules nerveuses périphériques). La lame basale sert de filtre moléculaire. La lame basale est produite par les cellules qui s'appuient ensuite sur elle. Elle est constituée de collagène de type IV, de </a:t>
            </a:r>
            <a:r>
              <a:rPr lang="fr-FR" b="1" dirty="0" err="1">
                <a:latin typeface="Arial" charset="0"/>
                <a:cs typeface="Arial" charset="0"/>
              </a:rPr>
              <a:t>laminine</a:t>
            </a:r>
            <a:r>
              <a:rPr lang="fr-FR" b="1" dirty="0">
                <a:latin typeface="Arial" charset="0"/>
                <a:cs typeface="Arial" charset="0"/>
              </a:rPr>
              <a:t> et de </a:t>
            </a:r>
            <a:r>
              <a:rPr lang="fr-FR" b="1" dirty="0" err="1">
                <a:latin typeface="Arial" charset="0"/>
                <a:cs typeface="Arial" charset="0"/>
              </a:rPr>
              <a:t>protéoglycanes</a:t>
            </a:r>
            <a:endParaRPr lang="fr-FR" b="1" dirty="0">
              <a:latin typeface="Arial" charset="0"/>
              <a:cs typeface="Arial" charset="0"/>
            </a:endParaRPr>
          </a:p>
          <a:p>
            <a:pPr lvl="0" algn="just" fontAlgn="base">
              <a:spcBef>
                <a:spcPct val="0"/>
              </a:spcBef>
              <a:spcAft>
                <a:spcPct val="0"/>
              </a:spcAft>
            </a:pPr>
            <a:r>
              <a:rPr lang="fr-FR" b="1" dirty="0">
                <a:latin typeface="Arial" charset="0"/>
                <a:cs typeface="Arial" charset="0"/>
              </a:rPr>
              <a:t>Elle  intervient dans la filtration glomérulaire.</a:t>
            </a:r>
          </a:p>
        </p:txBody>
      </p:sp>
    </p:spTree>
    <p:extLst>
      <p:ext uri="{BB962C8B-B14F-4D97-AF65-F5344CB8AC3E}">
        <p14:creationId xmlns:p14="http://schemas.microsoft.com/office/powerpoint/2010/main" val="3966579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5406" y="105404"/>
            <a:ext cx="9144064" cy="523220"/>
          </a:xfrm>
          <a:prstGeom prst="rect">
            <a:avLst/>
          </a:prstGeom>
        </p:spPr>
        <p:txBody>
          <a:bodyPr wrap="square">
            <a:spAutoFit/>
          </a:bodyPr>
          <a:lstStyle/>
          <a:p>
            <a:r>
              <a:rPr lang="fr-FR" sz="2800" b="1" dirty="0">
                <a:latin typeface="Arial" pitchFamily="34" charset="0"/>
                <a:cs typeface="Arial" pitchFamily="34" charset="0"/>
              </a:rPr>
              <a:t>Molécules d’adhérences et jonctions intercellulaires</a:t>
            </a:r>
          </a:p>
        </p:txBody>
      </p:sp>
      <p:grpSp>
        <p:nvGrpSpPr>
          <p:cNvPr id="8" name="Groupe 7"/>
          <p:cNvGrpSpPr/>
          <p:nvPr/>
        </p:nvGrpSpPr>
        <p:grpSpPr>
          <a:xfrm>
            <a:off x="1738282" y="3513979"/>
            <a:ext cx="8929718" cy="1323439"/>
            <a:chOff x="214282" y="4156920"/>
            <a:chExt cx="8929718" cy="1323439"/>
          </a:xfrm>
        </p:grpSpPr>
        <p:sp>
          <p:nvSpPr>
            <p:cNvPr id="9" name="Rectangle 8"/>
            <p:cNvSpPr/>
            <p:nvPr/>
          </p:nvSpPr>
          <p:spPr>
            <a:xfrm>
              <a:off x="214282" y="4156920"/>
              <a:ext cx="8929718" cy="1323439"/>
            </a:xfrm>
            <a:prstGeom prst="rect">
              <a:avLst/>
            </a:prstGeom>
          </p:spPr>
          <p:txBody>
            <a:bodyPr wrap="square">
              <a:spAutoFit/>
            </a:bodyPr>
            <a:lstStyle/>
            <a:p>
              <a:r>
                <a:rPr lang="fr-FR" sz="2000" b="1" dirty="0"/>
                <a:t>CAM (</a:t>
              </a:r>
              <a:r>
                <a:rPr lang="fr-FR" sz="2000" b="1" i="1" dirty="0" err="1"/>
                <a:t>Cell</a:t>
              </a:r>
              <a:r>
                <a:rPr lang="fr-FR" sz="2000" b="1" i="1" dirty="0"/>
                <a:t> </a:t>
              </a:r>
              <a:r>
                <a:rPr lang="fr-FR" sz="2000" b="1" i="1" dirty="0" err="1"/>
                <a:t>Adhesion</a:t>
              </a:r>
              <a:r>
                <a:rPr lang="fr-FR" sz="2000" b="1" i="1" dirty="0"/>
                <a:t> </a:t>
              </a:r>
              <a:r>
                <a:rPr lang="fr-FR" sz="2000" b="1" i="1" dirty="0" err="1"/>
                <a:t>Molecules</a:t>
              </a:r>
              <a:r>
                <a:rPr lang="fr-FR" sz="2000" b="1" dirty="0"/>
                <a:t>)                                  Interaction cellule-cellule</a:t>
              </a:r>
            </a:p>
            <a:p>
              <a:endParaRPr lang="fr-FR" sz="2000" b="1" dirty="0"/>
            </a:p>
            <a:p>
              <a:r>
                <a:rPr lang="fr-FR" sz="2000" b="1" dirty="0"/>
                <a:t>SAM (</a:t>
              </a:r>
              <a:r>
                <a:rPr lang="fr-FR" sz="2000" b="1" dirty="0" err="1"/>
                <a:t>Substrate</a:t>
              </a:r>
              <a:r>
                <a:rPr lang="fr-FR" sz="2000" b="1" dirty="0"/>
                <a:t> </a:t>
              </a:r>
              <a:r>
                <a:rPr lang="fr-FR" sz="2000" b="1" dirty="0" err="1"/>
                <a:t>Adhesion</a:t>
              </a:r>
              <a:r>
                <a:rPr lang="fr-FR" sz="2000" b="1" dirty="0"/>
                <a:t> </a:t>
              </a:r>
              <a:r>
                <a:rPr lang="fr-FR" sz="2000" b="1" dirty="0" err="1"/>
                <a:t>Molecules</a:t>
              </a:r>
              <a:r>
                <a:rPr lang="fr-FR" sz="2000" b="1" dirty="0"/>
                <a:t>)                       Interaction cellule-matrice</a:t>
              </a:r>
            </a:p>
            <a:p>
              <a:r>
                <a:rPr lang="fr-FR" sz="2000" b="1" dirty="0"/>
                <a:t>                                                                                                       extracellulaire</a:t>
              </a:r>
            </a:p>
          </p:txBody>
        </p:sp>
        <p:cxnSp>
          <p:nvCxnSpPr>
            <p:cNvPr id="10" name="Connecteur droit avec flèche 9"/>
            <p:cNvCxnSpPr/>
            <p:nvPr/>
          </p:nvCxnSpPr>
          <p:spPr>
            <a:xfrm>
              <a:off x="4286248" y="4371234"/>
              <a:ext cx="92869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Connecteur droit avec flèche 10"/>
            <p:cNvCxnSpPr/>
            <p:nvPr/>
          </p:nvCxnSpPr>
          <p:spPr>
            <a:xfrm>
              <a:off x="4357686" y="5014176"/>
              <a:ext cx="928694"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4097" name="Rectangle 1"/>
          <p:cNvSpPr>
            <a:spLocks noChangeArrowheads="1"/>
          </p:cNvSpPr>
          <p:nvPr/>
        </p:nvSpPr>
        <p:spPr bwMode="auto">
          <a:xfrm>
            <a:off x="1595406" y="5715017"/>
            <a:ext cx="907259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lang="fr-FR" sz="2000" b="1" dirty="0">
                <a:latin typeface="Arial" pitchFamily="34" charset="0"/>
                <a:ea typeface="Times New Roman" pitchFamily="18" charset="0"/>
                <a:cs typeface="Arial" pitchFamily="34" charset="0"/>
              </a:rPr>
              <a:t>homophile</a:t>
            </a:r>
            <a:r>
              <a:rPr lang="fr-FR" sz="2000" dirty="0">
                <a:latin typeface="Arial" pitchFamily="34" charset="0"/>
                <a:ea typeface="Times New Roman" pitchFamily="18" charset="0"/>
                <a:cs typeface="Arial" pitchFamily="34" charset="0"/>
              </a:rPr>
              <a:t>, c’est-à-dire il y a interaction entre deux mêmes protéines</a:t>
            </a:r>
          </a:p>
          <a:p>
            <a:pPr algn="justLow" fontAlgn="base">
              <a:spcBef>
                <a:spcPct val="0"/>
              </a:spcBef>
              <a:spcAft>
                <a:spcPct val="0"/>
              </a:spcAft>
            </a:pPr>
            <a:endParaRPr lang="fr-FR" sz="2000" dirty="0">
              <a:latin typeface="Arial" pitchFamily="34" charset="0"/>
              <a:ea typeface="Times New Roman" pitchFamily="18" charset="0"/>
              <a:cs typeface="Arial" pitchFamily="34" charset="0"/>
            </a:endParaRPr>
          </a:p>
          <a:p>
            <a:pPr algn="justLow" fontAlgn="base">
              <a:spcBef>
                <a:spcPct val="0"/>
              </a:spcBef>
              <a:spcAft>
                <a:spcPct val="0"/>
              </a:spcAft>
            </a:pPr>
            <a:r>
              <a:rPr lang="fr-FR" sz="2000" b="1" dirty="0">
                <a:latin typeface="Arial" pitchFamily="34" charset="0"/>
                <a:ea typeface="Times New Roman" pitchFamily="18" charset="0"/>
                <a:cs typeface="Arial" pitchFamily="34" charset="0"/>
              </a:rPr>
              <a:t>hétérophile</a:t>
            </a:r>
            <a:r>
              <a:rPr lang="fr-FR" sz="2000" dirty="0">
                <a:latin typeface="Arial" pitchFamily="34" charset="0"/>
                <a:ea typeface="Times New Roman" pitchFamily="18" charset="0"/>
                <a:cs typeface="Arial" pitchFamily="34" charset="0"/>
              </a:rPr>
              <a:t>, c’est-à-dire qu’il y a interaction entre deux protéines différentes.</a:t>
            </a:r>
            <a:endParaRPr lang="fr-FR" sz="2000" dirty="0">
              <a:latin typeface="Arial" pitchFamily="34" charset="0"/>
              <a:cs typeface="Arial" pitchFamily="34" charset="0"/>
            </a:endParaRPr>
          </a:p>
        </p:txBody>
      </p:sp>
      <p:sp>
        <p:nvSpPr>
          <p:cNvPr id="13" name="Flèche vers le bas 12"/>
          <p:cNvSpPr/>
          <p:nvPr/>
        </p:nvSpPr>
        <p:spPr>
          <a:xfrm>
            <a:off x="5738810" y="4786322"/>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024034" y="642919"/>
            <a:ext cx="8001056" cy="2800767"/>
          </a:xfrm>
          <a:prstGeom prst="rect">
            <a:avLst/>
          </a:prstGeom>
        </p:spPr>
        <p:txBody>
          <a:bodyPr wrap="square">
            <a:spAutoFit/>
          </a:bodyPr>
          <a:lstStyle/>
          <a:p>
            <a:pPr algn="ctr"/>
            <a:r>
              <a:rPr lang="fr-FR" sz="2000" dirty="0">
                <a:latin typeface="Arial" pitchFamily="34" charset="0"/>
                <a:cs typeface="Arial" pitchFamily="34" charset="0"/>
              </a:rPr>
              <a:t>Ce sont des zones spécialisées situées entre les cellules adjacentes ou entre les cellules et la matrice extracellulaire (MEC)</a:t>
            </a:r>
          </a:p>
          <a:p>
            <a:pPr algn="ctr"/>
            <a:endParaRPr lang="fr-FR" sz="3200" dirty="0">
              <a:latin typeface="Arial" pitchFamily="34" charset="0"/>
              <a:cs typeface="Arial" pitchFamily="34" charset="0"/>
            </a:endParaRPr>
          </a:p>
          <a:p>
            <a:pPr algn="ctr"/>
            <a:r>
              <a:rPr lang="fr-FR" sz="3200" dirty="0">
                <a:latin typeface="Arial" pitchFamily="34" charset="0"/>
                <a:cs typeface="Arial" pitchFamily="34" charset="0"/>
              </a:rPr>
              <a:t> rôle</a:t>
            </a:r>
          </a:p>
          <a:p>
            <a:pPr algn="ctr"/>
            <a:endParaRPr lang="fr-FR" sz="3200" dirty="0">
              <a:latin typeface="Arial" pitchFamily="34" charset="0"/>
              <a:cs typeface="Arial" pitchFamily="34" charset="0"/>
            </a:endParaRPr>
          </a:p>
          <a:p>
            <a:pPr algn="ctr"/>
            <a:r>
              <a:rPr lang="fr-FR" sz="2000" b="1" dirty="0">
                <a:latin typeface="Arial" pitchFamily="34" charset="0"/>
                <a:cs typeface="Arial" pitchFamily="34" charset="0"/>
              </a:rPr>
              <a:t>     • cohésion et adhérence</a:t>
            </a:r>
          </a:p>
          <a:p>
            <a:pPr algn="ctr"/>
            <a:r>
              <a:rPr lang="fr-FR" sz="2000" b="1" dirty="0">
                <a:latin typeface="Arial" pitchFamily="34" charset="0"/>
                <a:cs typeface="Arial" pitchFamily="34" charset="0"/>
              </a:rPr>
              <a:t>         • communication intercellulaire </a:t>
            </a:r>
          </a:p>
        </p:txBody>
      </p:sp>
    </p:spTree>
    <p:extLst>
      <p:ext uri="{BB962C8B-B14F-4D97-AF65-F5344CB8AC3E}">
        <p14:creationId xmlns:p14="http://schemas.microsoft.com/office/powerpoint/2010/main" val="1674681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52662" y="71414"/>
            <a:ext cx="7300396" cy="618118"/>
          </a:xfrm>
          <a:prstGeom prst="rect">
            <a:avLst/>
          </a:prstGeom>
        </p:spPr>
        <p:txBody>
          <a:bodyPr wrap="none">
            <a:spAutoFit/>
          </a:bodyPr>
          <a:lstStyle/>
          <a:p>
            <a:pPr indent="365760">
              <a:lnSpc>
                <a:spcPts val="4100"/>
              </a:lnSpc>
            </a:pPr>
            <a:r>
              <a:rPr lang="fr-FR" sz="2800" spc="-40" dirty="0">
                <a:solidFill>
                  <a:srgbClr val="000000"/>
                </a:solidFill>
                <a:latin typeface="Arial" pitchFamily="34" charset="0"/>
                <a:cs typeface="Arial" pitchFamily="34" charset="0"/>
              </a:rPr>
              <a:t>La superfamille des Immunoglobulines (</a:t>
            </a:r>
            <a:r>
              <a:rPr lang="fr-FR" sz="2800" spc="-40" dirty="0" err="1">
                <a:solidFill>
                  <a:srgbClr val="000000"/>
                </a:solidFill>
                <a:latin typeface="Arial" pitchFamily="34" charset="0"/>
                <a:cs typeface="Arial" pitchFamily="34" charset="0"/>
              </a:rPr>
              <a:t>Igs</a:t>
            </a:r>
            <a:r>
              <a:rPr lang="fr-FR" sz="2800" spc="-40" dirty="0">
                <a:solidFill>
                  <a:srgbClr val="000000"/>
                </a:solidFill>
                <a:latin typeface="Arial" pitchFamily="34" charset="0"/>
                <a:cs typeface="Arial" pitchFamily="34" charset="0"/>
              </a:rPr>
              <a:t>)</a:t>
            </a:r>
          </a:p>
        </p:txBody>
      </p:sp>
      <p:sp>
        <p:nvSpPr>
          <p:cNvPr id="4" name="Rectangle 3"/>
          <p:cNvSpPr/>
          <p:nvPr/>
        </p:nvSpPr>
        <p:spPr>
          <a:xfrm>
            <a:off x="1738282" y="3875980"/>
            <a:ext cx="4786346" cy="2339102"/>
          </a:xfrm>
          <a:prstGeom prst="rect">
            <a:avLst/>
          </a:prstGeom>
        </p:spPr>
        <p:txBody>
          <a:bodyPr wrap="square">
            <a:spAutoFit/>
          </a:bodyPr>
          <a:lstStyle/>
          <a:p>
            <a:pPr marR="22860">
              <a:lnSpc>
                <a:spcPts val="3700"/>
              </a:lnSpc>
              <a:spcBef>
                <a:spcPts val="900"/>
              </a:spcBef>
            </a:pPr>
            <a:r>
              <a:rPr lang="fr-FR" sz="1600" spc="-10" dirty="0">
                <a:solidFill>
                  <a:srgbClr val="000000"/>
                </a:solidFill>
                <a:latin typeface="Arial" pitchFamily="34" charset="0"/>
                <a:cs typeface="Arial" pitchFamily="34" charset="0"/>
              </a:rPr>
              <a:t>    Les principales molécules d’adhérence cellulaire:</a:t>
            </a:r>
          </a:p>
          <a:p>
            <a:pPr marL="868680" indent="274320">
              <a:spcBef>
                <a:spcPts val="720"/>
              </a:spcBef>
              <a:buFont typeface="Symbol"/>
              <a:buChar char="·"/>
            </a:pPr>
            <a:r>
              <a:rPr lang="fr-FR" sz="1600" b="1" spc="-40" dirty="0">
                <a:latin typeface="Arial" pitchFamily="34" charset="0"/>
                <a:cs typeface="Arial" pitchFamily="34" charset="0"/>
              </a:rPr>
              <a:t>N-CAM </a:t>
            </a:r>
            <a:r>
              <a:rPr lang="fr-FR" sz="1600" b="1" spc="-40" dirty="0">
                <a:solidFill>
                  <a:srgbClr val="49190E"/>
                </a:solidFill>
                <a:latin typeface="Arial" pitchFamily="34" charset="0"/>
                <a:cs typeface="Arial" pitchFamily="34" charset="0"/>
              </a:rPr>
              <a:t> </a:t>
            </a:r>
            <a:r>
              <a:rPr lang="fr-FR" sz="1600" b="1" spc="-40" dirty="0">
                <a:solidFill>
                  <a:srgbClr val="000000"/>
                </a:solidFill>
                <a:latin typeface="Arial" pitchFamily="34" charset="0"/>
                <a:cs typeface="Arial" pitchFamily="34" charset="0"/>
              </a:rPr>
              <a:t>(Neural CAM) Molécule d’adhérence des cellules nerveuses</a:t>
            </a:r>
          </a:p>
          <a:p>
            <a:pPr marL="868680" indent="274320">
              <a:spcBef>
                <a:spcPts val="720"/>
              </a:spcBef>
              <a:buFont typeface="Symbol"/>
              <a:buChar char="·"/>
            </a:pPr>
            <a:r>
              <a:rPr lang="fr-FR" sz="1600" b="1" spc="-40" dirty="0">
                <a:solidFill>
                  <a:srgbClr val="000000"/>
                </a:solidFill>
                <a:latin typeface="Arial" pitchFamily="34" charset="0"/>
                <a:cs typeface="Arial" pitchFamily="34" charset="0"/>
              </a:rPr>
              <a:t>V-CAM  (</a:t>
            </a:r>
            <a:r>
              <a:rPr lang="fr-FR" sz="1600" b="1" spc="-40" dirty="0" err="1">
                <a:solidFill>
                  <a:srgbClr val="000000"/>
                </a:solidFill>
                <a:latin typeface="Arial" pitchFamily="34" charset="0"/>
                <a:cs typeface="Arial" pitchFamily="34" charset="0"/>
              </a:rPr>
              <a:t>Vascular</a:t>
            </a:r>
            <a:r>
              <a:rPr lang="fr-FR" sz="1600" b="1" spc="-40" dirty="0">
                <a:solidFill>
                  <a:srgbClr val="000000"/>
                </a:solidFill>
                <a:latin typeface="Arial" pitchFamily="34" charset="0"/>
                <a:cs typeface="Arial" pitchFamily="34" charset="0"/>
              </a:rPr>
              <a:t> CAM) Molécule d’adhérence des cellules vasculaires</a:t>
            </a:r>
          </a:p>
          <a:p>
            <a:pPr marL="868680" indent="274320">
              <a:lnSpc>
                <a:spcPct val="99839"/>
              </a:lnSpc>
              <a:spcBef>
                <a:spcPts val="900"/>
              </a:spcBef>
              <a:buFont typeface="Symbol"/>
              <a:buChar char="·"/>
            </a:pPr>
            <a:r>
              <a:rPr lang="fr-FR" sz="1600" b="1" spc="-50" dirty="0">
                <a:latin typeface="Arial" pitchFamily="34" charset="0"/>
                <a:cs typeface="Arial" pitchFamily="34" charset="0"/>
              </a:rPr>
              <a:t>I- C</a:t>
            </a:r>
            <a:r>
              <a:rPr lang="fr-FR" sz="1600" b="1" spc="-50" dirty="0">
                <a:solidFill>
                  <a:srgbClr val="000000"/>
                </a:solidFill>
                <a:latin typeface="Arial" pitchFamily="34" charset="0"/>
                <a:cs typeface="Arial" pitchFamily="34" charset="0"/>
              </a:rPr>
              <a:t>AM (</a:t>
            </a:r>
            <a:r>
              <a:rPr lang="fr-FR" sz="1600" b="1" spc="-50" dirty="0" err="1">
                <a:solidFill>
                  <a:srgbClr val="000000"/>
                </a:solidFill>
                <a:latin typeface="Arial" pitchFamily="34" charset="0"/>
                <a:cs typeface="Arial" pitchFamily="34" charset="0"/>
              </a:rPr>
              <a:t>Intercellula</a:t>
            </a:r>
            <a:r>
              <a:rPr lang="fr-FR" sz="1600" b="1" spc="-50" dirty="0">
                <a:solidFill>
                  <a:srgbClr val="000000"/>
                </a:solidFill>
                <a:latin typeface="Arial" pitchFamily="34" charset="0"/>
                <a:cs typeface="Arial" pitchFamily="34" charset="0"/>
              </a:rPr>
              <a:t> CAM)</a:t>
            </a:r>
            <a:r>
              <a:rPr lang="fr-FR" sz="1600" b="1" spc="-40" dirty="0">
                <a:solidFill>
                  <a:srgbClr val="000000"/>
                </a:solidFill>
                <a:latin typeface="Arial" pitchFamily="34" charset="0"/>
                <a:cs typeface="Arial" pitchFamily="34" charset="0"/>
              </a:rPr>
              <a:t> Molécule d’adhérence intercellulaire</a:t>
            </a:r>
            <a:endParaRPr lang="fr-FR" sz="1600" b="1" spc="-50" dirty="0">
              <a:solidFill>
                <a:srgbClr val="000000"/>
              </a:solidFill>
              <a:latin typeface="Arial" pitchFamily="34" charset="0"/>
              <a:cs typeface="Arial" pitchFamily="34" charset="0"/>
            </a:endParaRPr>
          </a:p>
        </p:txBody>
      </p:sp>
      <p:pic>
        <p:nvPicPr>
          <p:cNvPr id="8194" name="Picture 2" descr="http://static.intellego.fr/uploads/1/1/1163/media/DIJON%20SCHEMAS/600_Structure%20des%20immunoglobulines.gif"/>
          <p:cNvPicPr>
            <a:picLocks noChangeAspect="1" noChangeArrowheads="1"/>
          </p:cNvPicPr>
          <p:nvPr/>
        </p:nvPicPr>
        <p:blipFill>
          <a:blip r:embed="rId2"/>
          <a:srcRect l="31250"/>
          <a:stretch>
            <a:fillRect/>
          </a:stretch>
        </p:blipFill>
        <p:spPr bwMode="auto">
          <a:xfrm>
            <a:off x="6524628" y="3357562"/>
            <a:ext cx="2143140" cy="3214710"/>
          </a:xfrm>
          <a:prstGeom prst="rect">
            <a:avLst/>
          </a:prstGeom>
          <a:noFill/>
        </p:spPr>
      </p:pic>
      <p:sp>
        <p:nvSpPr>
          <p:cNvPr id="8" name="Rectangle 7"/>
          <p:cNvSpPr/>
          <p:nvPr/>
        </p:nvSpPr>
        <p:spPr>
          <a:xfrm>
            <a:off x="2095472" y="714357"/>
            <a:ext cx="8286808" cy="2815899"/>
          </a:xfrm>
          <a:prstGeom prst="rect">
            <a:avLst/>
          </a:prstGeom>
        </p:spPr>
        <p:txBody>
          <a:bodyPr wrap="square">
            <a:spAutoFit/>
          </a:bodyPr>
          <a:lstStyle/>
          <a:p>
            <a:pPr marL="137160" algn="just">
              <a:lnSpc>
                <a:spcPct val="150000"/>
              </a:lnSpc>
              <a:spcBef>
                <a:spcPts val="900"/>
              </a:spcBef>
            </a:pPr>
            <a:r>
              <a:rPr lang="fr-FR" sz="1600" spc="10" dirty="0">
                <a:solidFill>
                  <a:srgbClr val="000000"/>
                </a:solidFill>
                <a:latin typeface="Arial" pitchFamily="34" charset="0"/>
                <a:cs typeface="Arial" pitchFamily="34" charset="0"/>
              </a:rPr>
              <a:t>Les CAM de la superfamille des </a:t>
            </a:r>
            <a:r>
              <a:rPr lang="fr-FR" sz="1600" spc="10" dirty="0" err="1">
                <a:solidFill>
                  <a:srgbClr val="000000"/>
                </a:solidFill>
                <a:latin typeface="Arial" pitchFamily="34" charset="0"/>
                <a:cs typeface="Arial" pitchFamily="34" charset="0"/>
              </a:rPr>
              <a:t>Ig</a:t>
            </a:r>
            <a:r>
              <a:rPr lang="fr-FR" sz="1600" spc="10" dirty="0">
                <a:solidFill>
                  <a:srgbClr val="000000"/>
                </a:solidFill>
                <a:latin typeface="Arial" pitchFamily="34" charset="0"/>
                <a:cs typeface="Arial" pitchFamily="34" charset="0"/>
              </a:rPr>
              <a:t> (</a:t>
            </a:r>
            <a:r>
              <a:rPr lang="fr-FR" sz="1600" spc="10" dirty="0" err="1">
                <a:solidFill>
                  <a:srgbClr val="000000"/>
                </a:solidFill>
                <a:latin typeface="Arial" pitchFamily="34" charset="0"/>
                <a:cs typeface="Arial" pitchFamily="34" charset="0"/>
              </a:rPr>
              <a:t>IgCAM</a:t>
            </a:r>
            <a:r>
              <a:rPr lang="fr-FR" sz="1600" spc="10" dirty="0">
                <a:solidFill>
                  <a:srgbClr val="000000"/>
                </a:solidFill>
                <a:latin typeface="Arial" pitchFamily="34" charset="0"/>
                <a:cs typeface="Arial" pitchFamily="34" charset="0"/>
              </a:rPr>
              <a:t>)</a:t>
            </a:r>
          </a:p>
          <a:p>
            <a:pPr marL="137160" algn="just">
              <a:lnSpc>
                <a:spcPct val="150000"/>
              </a:lnSpc>
              <a:spcBef>
                <a:spcPts val="900"/>
              </a:spcBef>
              <a:buFont typeface="Arial" pitchFamily="34" charset="0"/>
              <a:buChar char="•"/>
            </a:pPr>
            <a:r>
              <a:rPr lang="fr-FR" sz="1600" spc="15" dirty="0">
                <a:solidFill>
                  <a:srgbClr val="000000"/>
                </a:solidFill>
                <a:latin typeface="Arial" pitchFamily="34" charset="0"/>
                <a:cs typeface="Arial" pitchFamily="34" charset="0"/>
              </a:rPr>
              <a:t> contiennent un domaine de type </a:t>
            </a:r>
            <a:r>
              <a:rPr lang="fr-FR" sz="1600" spc="15" dirty="0" err="1">
                <a:solidFill>
                  <a:srgbClr val="000000"/>
                </a:solidFill>
                <a:latin typeface="Arial" pitchFamily="34" charset="0"/>
                <a:cs typeface="Arial" pitchFamily="34" charset="0"/>
              </a:rPr>
              <a:t>Ig</a:t>
            </a:r>
            <a:r>
              <a:rPr lang="fr-FR" sz="1600" spc="15" dirty="0">
                <a:solidFill>
                  <a:srgbClr val="000000"/>
                </a:solidFill>
                <a:latin typeface="Arial" pitchFamily="34" charset="0"/>
                <a:cs typeface="Arial" pitchFamily="34" charset="0"/>
              </a:rPr>
              <a:t>.</a:t>
            </a:r>
            <a:endParaRPr lang="fr-FR" sz="1600" spc="10" dirty="0">
              <a:solidFill>
                <a:srgbClr val="000000"/>
              </a:solidFill>
              <a:latin typeface="Arial" pitchFamily="34" charset="0"/>
              <a:cs typeface="Arial" pitchFamily="34" charset="0"/>
            </a:endParaRPr>
          </a:p>
          <a:p>
            <a:pPr marL="137160" indent="91440" algn="just">
              <a:lnSpc>
                <a:spcPct val="150000"/>
              </a:lnSpc>
              <a:buFont typeface="Arial" pitchFamily="34" charset="0"/>
              <a:buChar char="•"/>
            </a:pPr>
            <a:r>
              <a:rPr lang="fr-FR" sz="1600" spc="15" dirty="0">
                <a:solidFill>
                  <a:srgbClr val="000000"/>
                </a:solidFill>
                <a:latin typeface="Arial" pitchFamily="34" charset="0"/>
                <a:cs typeface="Arial" pitchFamily="34" charset="0"/>
              </a:rPr>
              <a:t> sont les glycoprotéines transmembranaires </a:t>
            </a:r>
            <a:r>
              <a:rPr lang="fr-FR" sz="1600" b="1" spc="15" dirty="0">
                <a:solidFill>
                  <a:srgbClr val="000000"/>
                </a:solidFill>
                <a:latin typeface="Arial" pitchFamily="34" charset="0"/>
                <a:cs typeface="Arial" pitchFamily="34" charset="0"/>
              </a:rPr>
              <a:t>indépendantes du calcium</a:t>
            </a:r>
            <a:r>
              <a:rPr lang="fr-FR" sz="1600" spc="15" dirty="0">
                <a:solidFill>
                  <a:srgbClr val="000000"/>
                </a:solidFill>
                <a:latin typeface="Arial" pitchFamily="34" charset="0"/>
                <a:cs typeface="Arial" pitchFamily="34" charset="0"/>
              </a:rPr>
              <a:t>.</a:t>
            </a:r>
          </a:p>
          <a:p>
            <a:pPr marL="137160" marR="457200" algn="just">
              <a:lnSpc>
                <a:spcPct val="86399"/>
              </a:lnSpc>
              <a:spcBef>
                <a:spcPts val="900"/>
              </a:spcBef>
              <a:buFont typeface="Arial" pitchFamily="34" charset="0"/>
              <a:buChar char="•"/>
            </a:pPr>
            <a:r>
              <a:rPr lang="fr-FR" sz="1600" dirty="0">
                <a:solidFill>
                  <a:srgbClr val="000000"/>
                </a:solidFill>
                <a:latin typeface="Arial" pitchFamily="34" charset="0"/>
                <a:cs typeface="Arial" pitchFamily="34" charset="0"/>
              </a:rPr>
              <a:t> Beaucoup </a:t>
            </a:r>
            <a:r>
              <a:rPr lang="fr-FR" sz="1600" dirty="0" err="1">
                <a:solidFill>
                  <a:srgbClr val="000000"/>
                </a:solidFill>
                <a:latin typeface="Arial" pitchFamily="34" charset="0"/>
                <a:cs typeface="Arial" pitchFamily="34" charset="0"/>
              </a:rPr>
              <a:t>médient</a:t>
            </a:r>
            <a:r>
              <a:rPr lang="fr-FR" sz="1600" dirty="0">
                <a:solidFill>
                  <a:srgbClr val="000000"/>
                </a:solidFill>
                <a:latin typeface="Arial" pitchFamily="34" charset="0"/>
                <a:cs typeface="Arial" pitchFamily="34" charset="0"/>
              </a:rPr>
              <a:t> les interactions entre les lymphocytes et les cellules    	</a:t>
            </a:r>
            <a:r>
              <a:rPr lang="fr-FR" sz="1600" spc="10" dirty="0">
                <a:solidFill>
                  <a:srgbClr val="000000"/>
                </a:solidFill>
                <a:latin typeface="Arial" pitchFamily="34" charset="0"/>
                <a:cs typeface="Arial" pitchFamily="34" charset="0"/>
              </a:rPr>
              <a:t>requises pour les réponses immunitaires. </a:t>
            </a:r>
            <a:r>
              <a:rPr lang="fr-FR" sz="1600" spc="140" dirty="0">
                <a:solidFill>
                  <a:srgbClr val="000000"/>
                </a:solidFill>
                <a:latin typeface="Arial" pitchFamily="34" charset="0"/>
                <a:cs typeface="Arial" pitchFamily="34" charset="0"/>
              </a:rPr>
              <a:t>«  I-CAM »</a:t>
            </a:r>
          </a:p>
          <a:p>
            <a:pPr marL="365760" marR="548640" indent="-228600" algn="just">
              <a:lnSpc>
                <a:spcPct val="105599"/>
              </a:lnSpc>
              <a:spcBef>
                <a:spcPts val="180"/>
              </a:spcBef>
              <a:buFont typeface="Arial" pitchFamily="34" charset="0"/>
              <a:buChar char="•"/>
            </a:pPr>
            <a:r>
              <a:rPr lang="fr-FR" sz="1600" spc="15" dirty="0">
                <a:solidFill>
                  <a:srgbClr val="000000"/>
                </a:solidFill>
                <a:latin typeface="Arial" pitchFamily="34" charset="0"/>
                <a:cs typeface="Arial" pitchFamily="34" charset="0"/>
              </a:rPr>
              <a:t>Certaines </a:t>
            </a:r>
            <a:r>
              <a:rPr lang="fr-FR" sz="1600" spc="15" dirty="0" err="1">
                <a:solidFill>
                  <a:srgbClr val="000000"/>
                </a:solidFill>
                <a:latin typeface="Arial" pitchFamily="34" charset="0"/>
                <a:cs typeface="Arial" pitchFamily="34" charset="0"/>
              </a:rPr>
              <a:t>IgCAM</a:t>
            </a:r>
            <a:r>
              <a:rPr lang="fr-FR" sz="1600" spc="15" dirty="0">
                <a:solidFill>
                  <a:srgbClr val="000000"/>
                </a:solidFill>
                <a:latin typeface="Arial" pitchFamily="34" charset="0"/>
                <a:cs typeface="Arial" pitchFamily="34" charset="0"/>
              </a:rPr>
              <a:t> </a:t>
            </a:r>
            <a:r>
              <a:rPr lang="fr-FR" sz="1600" spc="15" dirty="0" err="1">
                <a:solidFill>
                  <a:srgbClr val="000000"/>
                </a:solidFill>
                <a:latin typeface="Arial" pitchFamily="34" charset="0"/>
                <a:cs typeface="Arial" pitchFamily="34" charset="0"/>
              </a:rPr>
              <a:t>médient</a:t>
            </a:r>
            <a:r>
              <a:rPr lang="fr-FR" sz="1600" spc="15" dirty="0">
                <a:solidFill>
                  <a:srgbClr val="000000"/>
                </a:solidFill>
                <a:latin typeface="Arial" pitchFamily="34" charset="0"/>
                <a:cs typeface="Arial" pitchFamily="34" charset="0"/>
              </a:rPr>
              <a:t> l’adhérence entre cellules non-immunes    	</a:t>
            </a:r>
            <a:r>
              <a:rPr lang="fr-FR" sz="1600" spc="80" dirty="0">
                <a:solidFill>
                  <a:srgbClr val="000000"/>
                </a:solidFill>
                <a:latin typeface="Arial" pitchFamily="34" charset="0"/>
                <a:cs typeface="Arial" pitchFamily="34" charset="0"/>
              </a:rPr>
              <a:t>  « V-CAM, N-CAM, L1 »</a:t>
            </a:r>
          </a:p>
          <a:p>
            <a:pPr marL="137160" marR="228600" algn="just">
              <a:lnSpc>
                <a:spcPct val="83519"/>
              </a:lnSpc>
              <a:buFont typeface="Arial" pitchFamily="34" charset="0"/>
              <a:buChar char="•"/>
            </a:pPr>
            <a:r>
              <a:rPr lang="fr-FR" sz="1600" spc="-5" dirty="0">
                <a:solidFill>
                  <a:srgbClr val="000000"/>
                </a:solidFill>
                <a:latin typeface="Arial" pitchFamily="34" charset="0"/>
                <a:cs typeface="Arial" pitchFamily="34" charset="0"/>
              </a:rPr>
              <a:t> D’autres </a:t>
            </a:r>
            <a:r>
              <a:rPr lang="fr-FR" sz="1600" spc="-5" dirty="0" err="1">
                <a:solidFill>
                  <a:srgbClr val="000000"/>
                </a:solidFill>
                <a:latin typeface="Arial" pitchFamily="34" charset="0"/>
                <a:cs typeface="Arial" pitchFamily="34" charset="0"/>
              </a:rPr>
              <a:t>IgCAM</a:t>
            </a:r>
            <a:r>
              <a:rPr lang="fr-FR" sz="1600" spc="-5" dirty="0">
                <a:solidFill>
                  <a:srgbClr val="000000"/>
                </a:solidFill>
                <a:latin typeface="Arial" pitchFamily="34" charset="0"/>
                <a:cs typeface="Arial" pitchFamily="34" charset="0"/>
              </a:rPr>
              <a:t> </a:t>
            </a:r>
            <a:r>
              <a:rPr lang="fr-FR" sz="1600" spc="-5" dirty="0" err="1">
                <a:solidFill>
                  <a:srgbClr val="000000"/>
                </a:solidFill>
                <a:latin typeface="Arial" pitchFamily="34" charset="0"/>
                <a:cs typeface="Arial" pitchFamily="34" charset="0"/>
              </a:rPr>
              <a:t>médient</a:t>
            </a:r>
            <a:r>
              <a:rPr lang="fr-FR" sz="1600" spc="-5" dirty="0">
                <a:solidFill>
                  <a:srgbClr val="000000"/>
                </a:solidFill>
                <a:latin typeface="Arial" pitchFamily="34" charset="0"/>
                <a:cs typeface="Arial" pitchFamily="34" charset="0"/>
              </a:rPr>
              <a:t> l’adhérence intercellulaire par des liaisons avec les 	</a:t>
            </a:r>
            <a:r>
              <a:rPr lang="fr-FR" sz="1600" dirty="0" err="1">
                <a:solidFill>
                  <a:srgbClr val="000000"/>
                </a:solidFill>
                <a:latin typeface="Arial" pitchFamily="34" charset="0"/>
                <a:cs typeface="Arial" pitchFamily="34" charset="0"/>
              </a:rPr>
              <a:t>intégrines</a:t>
            </a:r>
            <a:r>
              <a:rPr lang="fr-FR" sz="1600" dirty="0">
                <a:solidFill>
                  <a:srgbClr val="000000"/>
                </a:solidFill>
                <a:latin typeface="Arial" pitchFamily="34" charset="0"/>
                <a:cs typeface="Arial" pitchFamily="34" charset="0"/>
              </a:rPr>
              <a:t>.</a:t>
            </a:r>
            <a:r>
              <a:rPr lang="fr-FR" sz="1600" spc="140" dirty="0">
                <a:solidFill>
                  <a:srgbClr val="000000"/>
                </a:solidFill>
                <a:latin typeface="Arial" pitchFamily="34" charset="0"/>
                <a:cs typeface="Arial" pitchFamily="34" charset="0"/>
              </a:rPr>
              <a:t> «  I-CAM »</a:t>
            </a:r>
            <a:endParaRPr lang="fr-FR" sz="1600" dirty="0">
              <a:solidFill>
                <a:srgbClr val="000000"/>
              </a:solidFill>
              <a:latin typeface="Arial" pitchFamily="34" charset="0"/>
              <a:cs typeface="Arial" pitchFamily="34" charset="0"/>
            </a:endParaRPr>
          </a:p>
        </p:txBody>
      </p:sp>
      <p:pic>
        <p:nvPicPr>
          <p:cNvPr id="9" name="Image.jpg"/>
          <p:cNvPicPr/>
          <p:nvPr/>
        </p:nvPicPr>
        <p:blipFill>
          <a:blip r:embed="rId3"/>
          <a:stretch>
            <a:fillRect/>
          </a:stretch>
        </p:blipFill>
        <p:spPr>
          <a:xfrm>
            <a:off x="9167835" y="3357562"/>
            <a:ext cx="1216025" cy="3143272"/>
          </a:xfrm>
          <a:prstGeom prst="rect">
            <a:avLst/>
          </a:prstGeom>
        </p:spPr>
      </p:pic>
    </p:spTree>
    <p:extLst>
      <p:ext uri="{BB962C8B-B14F-4D97-AF65-F5344CB8AC3E}">
        <p14:creationId xmlns:p14="http://schemas.microsoft.com/office/powerpoint/2010/main" val="3285193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4431" y="71414"/>
            <a:ext cx="1943161" cy="523220"/>
          </a:xfrm>
          <a:prstGeom prst="rect">
            <a:avLst/>
          </a:prstGeom>
        </p:spPr>
        <p:txBody>
          <a:bodyPr wrap="none">
            <a:spAutoFit/>
          </a:bodyPr>
          <a:lstStyle/>
          <a:p>
            <a:r>
              <a:rPr lang="fr-FR" sz="2800" b="1" dirty="0" err="1">
                <a:latin typeface="Arial" pitchFamily="34" charset="0"/>
                <a:cs typeface="Arial" pitchFamily="34" charset="0"/>
              </a:rPr>
              <a:t>Cadhérine</a:t>
            </a:r>
            <a:endParaRPr lang="fr-FR" sz="2800" dirty="0">
              <a:latin typeface="Arial" pitchFamily="34" charset="0"/>
              <a:cs typeface="Arial" pitchFamily="34" charset="0"/>
            </a:endParaRPr>
          </a:p>
        </p:txBody>
      </p:sp>
      <p:sp>
        <p:nvSpPr>
          <p:cNvPr id="7" name="Espace réservé du texte 139"/>
          <p:cNvSpPr txBox="1">
            <a:spLocks/>
          </p:cNvSpPr>
          <p:nvPr/>
        </p:nvSpPr>
        <p:spPr>
          <a:xfrm>
            <a:off x="2095472" y="3357562"/>
            <a:ext cx="8143932" cy="357190"/>
          </a:xfrm>
          <a:prstGeom prst="rect">
            <a:avLst/>
          </a:prstGeom>
          <a:noFill/>
          <a:ln w="0" cmpd="sng">
            <a:noFill/>
            <a:prstDash val="solid"/>
          </a:ln>
        </p:spPr>
        <p:txBody>
          <a:bodyPr vert="horz" lIns="0" tIns="0" rIns="0" bIns="0" rtlCol="0" anchor="t"/>
          <a:lstStyle/>
          <a:p>
            <a:pPr lvl="0" algn="just"/>
            <a:r>
              <a:rPr lang="fr-FR" spc="5" dirty="0">
                <a:solidFill>
                  <a:srgbClr val="000000"/>
                </a:solidFill>
                <a:latin typeface="Arial" pitchFamily="34" charset="0"/>
                <a:cs typeface="Arial" pitchFamily="34" charset="0"/>
              </a:rPr>
              <a:t>Quand le Ca</a:t>
            </a:r>
            <a:r>
              <a:rPr lang="fr-FR" spc="5" baseline="30000" dirty="0">
                <a:solidFill>
                  <a:srgbClr val="000000"/>
                </a:solidFill>
                <a:latin typeface="Arial" pitchFamily="34" charset="0"/>
                <a:cs typeface="Arial" pitchFamily="34" charset="0"/>
              </a:rPr>
              <a:t>2+</a:t>
            </a:r>
            <a:r>
              <a:rPr lang="fr-FR" spc="5" dirty="0">
                <a:solidFill>
                  <a:srgbClr val="000000"/>
                </a:solidFill>
                <a:latin typeface="Arial" pitchFamily="34" charset="0"/>
                <a:cs typeface="Arial" pitchFamily="34" charset="0"/>
              </a:rPr>
              <a:t> se  lie aux  domaines </a:t>
            </a:r>
            <a:r>
              <a:rPr lang="fr-FR" spc="5" dirty="0" err="1">
                <a:solidFill>
                  <a:srgbClr val="000000"/>
                </a:solidFill>
                <a:latin typeface="Arial" pitchFamily="34" charset="0"/>
                <a:cs typeface="Arial" pitchFamily="34" charset="0"/>
              </a:rPr>
              <a:t>cadhérines</a:t>
            </a:r>
            <a:r>
              <a:rPr lang="fr-FR" spc="5" dirty="0">
                <a:solidFill>
                  <a:srgbClr val="000000"/>
                </a:solidFill>
                <a:latin typeface="Arial" pitchFamily="34" charset="0"/>
                <a:cs typeface="Arial" pitchFamily="34" charset="0"/>
              </a:rPr>
              <a:t> répétés, elles </a:t>
            </a:r>
            <a:r>
              <a:rPr lang="fr-FR" spc="-10" dirty="0">
                <a:solidFill>
                  <a:srgbClr val="000000"/>
                </a:solidFill>
                <a:latin typeface="Arial" pitchFamily="34" charset="0"/>
                <a:cs typeface="Arial" pitchFamily="34" charset="0"/>
              </a:rPr>
              <a:t>peuvent se </a:t>
            </a:r>
            <a:r>
              <a:rPr lang="fr-FR" spc="-10" dirty="0" err="1">
                <a:solidFill>
                  <a:srgbClr val="000000"/>
                </a:solidFill>
                <a:latin typeface="Arial" pitchFamily="34" charset="0"/>
                <a:cs typeface="Arial" pitchFamily="34" charset="0"/>
              </a:rPr>
              <a:t>dimériser</a:t>
            </a:r>
            <a:r>
              <a:rPr lang="fr-FR" spc="-10" dirty="0">
                <a:solidFill>
                  <a:srgbClr val="000000"/>
                </a:solidFill>
                <a:latin typeface="Arial" pitchFamily="34" charset="0"/>
                <a:cs typeface="Arial" pitchFamily="34" charset="0"/>
              </a:rPr>
              <a:t> en </a:t>
            </a:r>
            <a:r>
              <a:rPr lang="fr-FR" dirty="0">
                <a:solidFill>
                  <a:srgbClr val="000000"/>
                </a:solidFill>
                <a:latin typeface="Arial" pitchFamily="34" charset="0"/>
                <a:cs typeface="Arial" pitchFamily="34" charset="0"/>
              </a:rPr>
              <a:t>changeant de </a:t>
            </a:r>
            <a:r>
              <a:rPr lang="fr-FR" spc="10" dirty="0">
                <a:solidFill>
                  <a:srgbClr val="000000"/>
                </a:solidFill>
                <a:latin typeface="Arial" pitchFamily="34" charset="0"/>
                <a:cs typeface="Arial" pitchFamily="34" charset="0"/>
              </a:rPr>
              <a:t>conformation </a:t>
            </a:r>
            <a:r>
              <a:rPr lang="fr-FR" spc="-10" dirty="0">
                <a:solidFill>
                  <a:srgbClr val="000000"/>
                </a:solidFill>
                <a:latin typeface="Arial" pitchFamily="34" charset="0"/>
                <a:cs typeface="Arial" pitchFamily="34" charset="0"/>
              </a:rPr>
              <a:t>et se lier aux domaines semblables d'une</a:t>
            </a:r>
            <a:r>
              <a:rPr lang="fr-FR" dirty="0">
                <a:solidFill>
                  <a:schemeClr val="tx1">
                    <a:tint val="75000"/>
                  </a:schemeClr>
                </a:solidFill>
                <a:latin typeface="Arial" pitchFamily="34" charset="0"/>
                <a:cs typeface="Arial" pitchFamily="34" charset="0"/>
              </a:rPr>
              <a:t> </a:t>
            </a:r>
            <a:r>
              <a:rPr lang="fr-FR" spc="-20" dirty="0">
                <a:solidFill>
                  <a:srgbClr val="000000"/>
                </a:solidFill>
                <a:latin typeface="Arial" pitchFamily="34" charset="0"/>
                <a:cs typeface="Arial" pitchFamily="34" charset="0"/>
              </a:rPr>
              <a:t>cellule adjacente. De même, la diminution du Ca</a:t>
            </a:r>
            <a:r>
              <a:rPr lang="fr-FR" spc="-20" baseline="30000" dirty="0">
                <a:solidFill>
                  <a:srgbClr val="000000"/>
                </a:solidFill>
                <a:latin typeface="Arial" pitchFamily="34" charset="0"/>
                <a:cs typeface="Arial" pitchFamily="34" charset="0"/>
              </a:rPr>
              <a:t>2+</a:t>
            </a:r>
            <a:r>
              <a:rPr lang="fr-FR" spc="-20" dirty="0">
                <a:solidFill>
                  <a:srgbClr val="000000"/>
                </a:solidFill>
                <a:latin typeface="Arial" pitchFamily="34" charset="0"/>
                <a:cs typeface="Arial" pitchFamily="34" charset="0"/>
              </a:rPr>
              <a:t> extracellulaire </a:t>
            </a:r>
            <a:r>
              <a:rPr lang="fr-FR" spc="-30" dirty="0">
                <a:solidFill>
                  <a:srgbClr val="000000"/>
                </a:solidFill>
                <a:latin typeface="Arial" pitchFamily="34" charset="0"/>
                <a:cs typeface="Arial" pitchFamily="34" charset="0"/>
              </a:rPr>
              <a:t>peut entraîner la dissociation des cellules.</a:t>
            </a:r>
          </a:p>
          <a:p>
            <a:pPr algn="just"/>
            <a:endParaRPr lang="fr-FR" spc="-20" dirty="0">
              <a:solidFill>
                <a:srgbClr val="000000"/>
              </a:solidFill>
              <a:latin typeface="Arial" pitchFamily="34" charset="0"/>
              <a:cs typeface="Arial" pitchFamily="34" charset="0"/>
            </a:endParaRPr>
          </a:p>
          <a:p>
            <a:pPr algn="just">
              <a:defRPr/>
            </a:pPr>
            <a:endParaRPr lang="fr-FR" spc="5" dirty="0">
              <a:solidFill>
                <a:srgbClr val="000000"/>
              </a:solidFill>
              <a:latin typeface="Arial" pitchFamily="34" charset="0"/>
              <a:cs typeface="Arial" pitchFamily="34" charset="0"/>
            </a:endParaRPr>
          </a:p>
        </p:txBody>
      </p:sp>
      <p:sp>
        <p:nvSpPr>
          <p:cNvPr id="8" name="Rectangle 7"/>
          <p:cNvSpPr/>
          <p:nvPr/>
        </p:nvSpPr>
        <p:spPr>
          <a:xfrm>
            <a:off x="2024034" y="4393791"/>
            <a:ext cx="8358246" cy="646331"/>
          </a:xfrm>
          <a:prstGeom prst="rect">
            <a:avLst/>
          </a:prstGeom>
        </p:spPr>
        <p:txBody>
          <a:bodyPr wrap="square">
            <a:spAutoFit/>
          </a:bodyPr>
          <a:lstStyle/>
          <a:p>
            <a:pPr algn="just">
              <a:spcAft>
                <a:spcPts val="180"/>
              </a:spcAft>
            </a:pPr>
            <a:r>
              <a:rPr lang="fr-FR" spc="-45" dirty="0">
                <a:solidFill>
                  <a:srgbClr val="000000"/>
                </a:solidFill>
                <a:latin typeface="Arial" pitchFamily="34" charset="0"/>
                <a:cs typeface="Arial" pitchFamily="34" charset="0"/>
              </a:rPr>
              <a:t>Les interactions de </a:t>
            </a:r>
            <a:r>
              <a:rPr lang="fr-FR" spc="-45" dirty="0" err="1">
                <a:solidFill>
                  <a:srgbClr val="000000"/>
                </a:solidFill>
                <a:latin typeface="Arial" pitchFamily="34" charset="0"/>
                <a:cs typeface="Arial" pitchFamily="34" charset="0"/>
              </a:rPr>
              <a:t>cadhérines</a:t>
            </a:r>
            <a:r>
              <a:rPr lang="fr-FR" spc="-45" dirty="0">
                <a:solidFill>
                  <a:srgbClr val="000000"/>
                </a:solidFill>
                <a:latin typeface="Arial" pitchFamily="34" charset="0"/>
                <a:cs typeface="Arial" pitchFamily="34" charset="0"/>
              </a:rPr>
              <a:t> sont homophiles, les </a:t>
            </a:r>
            <a:r>
              <a:rPr lang="fr-FR" spc="-45" dirty="0" err="1">
                <a:solidFill>
                  <a:srgbClr val="000000"/>
                </a:solidFill>
                <a:latin typeface="Arial" pitchFamily="34" charset="0"/>
                <a:cs typeface="Arial" pitchFamily="34" charset="0"/>
              </a:rPr>
              <a:t>cadhérines</a:t>
            </a:r>
            <a:r>
              <a:rPr lang="fr-FR" spc="-45" dirty="0">
                <a:solidFill>
                  <a:srgbClr val="000000"/>
                </a:solidFill>
                <a:latin typeface="Arial" pitchFamily="34" charset="0"/>
                <a:cs typeface="Arial" pitchFamily="34" charset="0"/>
              </a:rPr>
              <a:t> </a:t>
            </a:r>
            <a:r>
              <a:rPr lang="fr-FR" spc="-20" dirty="0">
                <a:solidFill>
                  <a:srgbClr val="000000"/>
                </a:solidFill>
                <a:latin typeface="Arial" pitchFamily="34" charset="0"/>
                <a:cs typeface="Arial" pitchFamily="34" charset="0"/>
              </a:rPr>
              <a:t>identiques interagissant pour former des tissus cellulaires de </a:t>
            </a:r>
            <a:r>
              <a:rPr lang="fr-FR" spc="-30" dirty="0">
                <a:solidFill>
                  <a:srgbClr val="000000"/>
                </a:solidFill>
                <a:latin typeface="Arial" pitchFamily="34" charset="0"/>
                <a:cs typeface="Arial" pitchFamily="34" charset="0"/>
              </a:rPr>
              <a:t>même type.</a:t>
            </a:r>
          </a:p>
        </p:txBody>
      </p:sp>
      <p:sp>
        <p:nvSpPr>
          <p:cNvPr id="9" name="Espace réservé du texte 145"/>
          <p:cNvSpPr txBox="1">
            <a:spLocks/>
          </p:cNvSpPr>
          <p:nvPr/>
        </p:nvSpPr>
        <p:spPr>
          <a:xfrm>
            <a:off x="1952596" y="4857760"/>
            <a:ext cx="4929222" cy="857256"/>
          </a:xfrm>
          <a:prstGeom prst="rect">
            <a:avLst/>
          </a:prstGeom>
          <a:noFill/>
          <a:ln w="0" cmpd="sng">
            <a:noFill/>
            <a:prstDash val="solid"/>
          </a:ln>
        </p:spPr>
        <p:txBody>
          <a:bodyPr vert="horz" lIns="0" tIns="0" rIns="0" bIns="0" rtlCol="0" anchor="t"/>
          <a:lstStyle/>
          <a:p>
            <a:pPr>
              <a:defRPr/>
            </a:pPr>
            <a:endParaRPr lang="fr-FR" b="1" spc="-40" dirty="0">
              <a:solidFill>
                <a:srgbClr val="3333CC"/>
              </a:solidFill>
              <a:latin typeface="Arial" pitchFamily="34" charset="0"/>
              <a:cs typeface="Arial" pitchFamily="34" charset="0"/>
            </a:endParaRPr>
          </a:p>
          <a:p>
            <a:pPr indent="91440" algn="just">
              <a:spcBef>
                <a:spcPts val="180"/>
              </a:spcBef>
              <a:defRPr/>
            </a:pPr>
            <a:r>
              <a:rPr lang="fr-FR" spc="-35" dirty="0">
                <a:solidFill>
                  <a:srgbClr val="000000"/>
                </a:solidFill>
                <a:latin typeface="Arial" pitchFamily="34" charset="0"/>
                <a:cs typeface="Arial" pitchFamily="34" charset="0"/>
              </a:rPr>
              <a:t>Il existe plusieurs types de </a:t>
            </a:r>
            <a:r>
              <a:rPr lang="fr-FR" spc="-35" dirty="0" err="1">
                <a:solidFill>
                  <a:srgbClr val="000000"/>
                </a:solidFill>
                <a:latin typeface="Arial" pitchFamily="34" charset="0"/>
                <a:cs typeface="Arial" pitchFamily="34" charset="0"/>
              </a:rPr>
              <a:t>cadhérine</a:t>
            </a:r>
            <a:r>
              <a:rPr lang="fr-FR" spc="-35" dirty="0">
                <a:solidFill>
                  <a:srgbClr val="000000"/>
                </a:solidFill>
                <a:latin typeface="Arial" pitchFamily="34" charset="0"/>
                <a:cs typeface="Arial" pitchFamily="34" charset="0"/>
              </a:rPr>
              <a:t>:</a:t>
            </a:r>
          </a:p>
          <a:p>
            <a:pPr indent="91440" algn="just">
              <a:spcBef>
                <a:spcPts val="180"/>
              </a:spcBef>
              <a:defRPr/>
            </a:pPr>
            <a:r>
              <a:rPr lang="fr-FR" b="1" spc="-35" dirty="0">
                <a:solidFill>
                  <a:srgbClr val="000000"/>
                </a:solidFill>
                <a:latin typeface="Arial" pitchFamily="34" charset="0"/>
                <a:cs typeface="Arial" pitchFamily="34" charset="0"/>
              </a:rPr>
              <a:t>E </a:t>
            </a:r>
            <a:r>
              <a:rPr lang="fr-FR" spc="-35" dirty="0">
                <a:solidFill>
                  <a:srgbClr val="000000"/>
                </a:solidFill>
                <a:latin typeface="Arial" pitchFamily="34" charset="0"/>
                <a:cs typeface="Arial" pitchFamily="34" charset="0"/>
              </a:rPr>
              <a:t>– cellules épithéliales &amp; embryonnaires</a:t>
            </a:r>
          </a:p>
          <a:p>
            <a:pPr indent="91440" algn="just">
              <a:spcBef>
                <a:spcPts val="180"/>
              </a:spcBef>
              <a:defRPr/>
            </a:pPr>
            <a:r>
              <a:rPr lang="fr-FR" b="1" spc="-30" dirty="0">
                <a:solidFill>
                  <a:srgbClr val="000000"/>
                </a:solidFill>
                <a:latin typeface="Arial" pitchFamily="34" charset="0"/>
                <a:cs typeface="Arial" pitchFamily="34" charset="0"/>
              </a:rPr>
              <a:t>P </a:t>
            </a:r>
            <a:r>
              <a:rPr lang="fr-FR" spc="-30" dirty="0">
                <a:solidFill>
                  <a:srgbClr val="000000"/>
                </a:solidFill>
                <a:latin typeface="Arial" pitchFamily="34" charset="0"/>
                <a:cs typeface="Arial" pitchFamily="34" charset="0"/>
              </a:rPr>
              <a:t>– placenta &amp; épidermes</a:t>
            </a:r>
          </a:p>
          <a:p>
            <a:pPr indent="91440" algn="just">
              <a:spcBef>
                <a:spcPts val="360"/>
              </a:spcBef>
            </a:pPr>
            <a:r>
              <a:rPr lang="fr-FR" b="1" spc="-55" dirty="0">
                <a:solidFill>
                  <a:srgbClr val="000000"/>
                </a:solidFill>
                <a:latin typeface="Arial" pitchFamily="34" charset="0"/>
                <a:cs typeface="Arial" pitchFamily="34" charset="0"/>
              </a:rPr>
              <a:t>N </a:t>
            </a:r>
            <a:r>
              <a:rPr lang="fr-FR" spc="-55" dirty="0">
                <a:solidFill>
                  <a:srgbClr val="000000"/>
                </a:solidFill>
                <a:latin typeface="Arial" pitchFamily="34" charset="0"/>
                <a:cs typeface="Arial" pitchFamily="34" charset="0"/>
              </a:rPr>
              <a:t>– neurones &amp; muscles</a:t>
            </a:r>
          </a:p>
          <a:p>
            <a:pPr indent="91440" algn="just">
              <a:spcBef>
                <a:spcPts val="360"/>
              </a:spcBef>
            </a:pPr>
            <a:r>
              <a:rPr lang="fr-FR" b="1" spc="-35" dirty="0">
                <a:solidFill>
                  <a:srgbClr val="000000"/>
                </a:solidFill>
                <a:latin typeface="Arial" pitchFamily="34" charset="0"/>
                <a:cs typeface="Arial" pitchFamily="34" charset="0"/>
              </a:rPr>
              <a:t>VE </a:t>
            </a:r>
            <a:r>
              <a:rPr lang="fr-FR" spc="-35" dirty="0">
                <a:solidFill>
                  <a:srgbClr val="000000"/>
                </a:solidFill>
                <a:latin typeface="Arial" pitchFamily="34" charset="0"/>
                <a:cs typeface="Arial" pitchFamily="34" charset="0"/>
              </a:rPr>
              <a:t>– cellules endothéliales vasculaires</a:t>
            </a:r>
          </a:p>
          <a:p>
            <a:pPr indent="91440">
              <a:spcBef>
                <a:spcPts val="360"/>
              </a:spcBef>
            </a:pPr>
            <a:endParaRPr lang="fr-FR" spc="-55" dirty="0">
              <a:solidFill>
                <a:srgbClr val="000000"/>
              </a:solidFill>
              <a:latin typeface="Arial" pitchFamily="34" charset="0"/>
              <a:cs typeface="Arial" pitchFamily="34" charset="0"/>
            </a:endParaRPr>
          </a:p>
          <a:p>
            <a:pPr indent="91440">
              <a:spcBef>
                <a:spcPts val="360"/>
              </a:spcBef>
              <a:defRPr/>
            </a:pPr>
            <a:endParaRPr lang="fr-FR" spc="-30" dirty="0">
              <a:solidFill>
                <a:srgbClr val="000000"/>
              </a:solidFill>
              <a:latin typeface="Arial" pitchFamily="34" charset="0"/>
              <a:cs typeface="Arial" pitchFamily="34" charset="0"/>
            </a:endParaRPr>
          </a:p>
        </p:txBody>
      </p:sp>
      <p:sp>
        <p:nvSpPr>
          <p:cNvPr id="10" name="Espace réservé du texte 146"/>
          <p:cNvSpPr txBox="1">
            <a:spLocks/>
          </p:cNvSpPr>
          <p:nvPr/>
        </p:nvSpPr>
        <p:spPr>
          <a:xfrm>
            <a:off x="3809984" y="5715016"/>
            <a:ext cx="2928958" cy="245746"/>
          </a:xfrm>
          <a:prstGeom prst="rect">
            <a:avLst/>
          </a:prstGeom>
          <a:noFill/>
          <a:ln w="0" cmpd="sng">
            <a:noFill/>
            <a:prstDash val="solid"/>
          </a:ln>
        </p:spPr>
        <p:txBody>
          <a:bodyPr vert="horz" lIns="0" tIns="0" rIns="0" bIns="0" rtlCol="0" anchor="t"/>
          <a:lstStyle/>
          <a:p>
            <a:pPr indent="91440">
              <a:lnSpc>
                <a:spcPct val="76799"/>
              </a:lnSpc>
              <a:defRPr/>
            </a:pPr>
            <a:endParaRPr lang="fr-FR" spc="-55" dirty="0">
              <a:solidFill>
                <a:srgbClr val="000000"/>
              </a:solidFill>
              <a:latin typeface="Arial" pitchFamily="34" charset="0"/>
              <a:cs typeface="Arial" pitchFamily="34" charset="0"/>
            </a:endParaRPr>
          </a:p>
        </p:txBody>
      </p:sp>
      <p:sp>
        <p:nvSpPr>
          <p:cNvPr id="11" name="Espace réservé du texte 147"/>
          <p:cNvSpPr txBox="1">
            <a:spLocks/>
          </p:cNvSpPr>
          <p:nvPr/>
        </p:nvSpPr>
        <p:spPr>
          <a:xfrm>
            <a:off x="3524232" y="4071942"/>
            <a:ext cx="4566748" cy="245746"/>
          </a:xfrm>
          <a:prstGeom prst="rect">
            <a:avLst/>
          </a:prstGeom>
          <a:noFill/>
          <a:ln w="0" cmpd="sng">
            <a:noFill/>
            <a:prstDash val="solid"/>
          </a:ln>
        </p:spPr>
        <p:txBody>
          <a:bodyPr vert="horz" lIns="0" tIns="0" rIns="0" bIns="0" rtlCol="0" anchor="t"/>
          <a:lstStyle/>
          <a:p>
            <a:pPr indent="91440">
              <a:lnSpc>
                <a:spcPct val="76799"/>
              </a:lnSpc>
              <a:buFont typeface="Symbol"/>
              <a:buChar char="·"/>
              <a:defRPr/>
            </a:pPr>
            <a:endParaRPr lang="fr-FR" spc="-35" dirty="0">
              <a:solidFill>
                <a:srgbClr val="000000"/>
              </a:solidFill>
              <a:latin typeface="Arial" pitchFamily="34" charset="0"/>
              <a:cs typeface="Arial" pitchFamily="34" charset="0"/>
            </a:endParaRPr>
          </a:p>
        </p:txBody>
      </p:sp>
      <p:pic>
        <p:nvPicPr>
          <p:cNvPr id="12" name="Image.jpg"/>
          <p:cNvPicPr/>
          <p:nvPr/>
        </p:nvPicPr>
        <p:blipFill>
          <a:blip r:embed="rId2"/>
          <a:srcRect l="2727" t="24639" r="2727" b="26964"/>
          <a:stretch>
            <a:fillRect/>
          </a:stretch>
        </p:blipFill>
        <p:spPr>
          <a:xfrm>
            <a:off x="1952596" y="714356"/>
            <a:ext cx="8286808" cy="2500330"/>
          </a:xfrm>
          <a:prstGeom prst="rect">
            <a:avLst/>
          </a:prstGeom>
        </p:spPr>
      </p:pic>
    </p:spTree>
    <p:extLst>
      <p:ext uri="{BB962C8B-B14F-4D97-AF65-F5344CB8AC3E}">
        <p14:creationId xmlns:p14="http://schemas.microsoft.com/office/powerpoint/2010/main" val="872681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a:srcRect l="31111" t="20559" r="28748" b="4308"/>
          <a:stretch>
            <a:fillRect/>
          </a:stretch>
        </p:blipFill>
        <p:spPr>
          <a:xfrm>
            <a:off x="2452662" y="1571612"/>
            <a:ext cx="2143140" cy="4286280"/>
          </a:xfrm>
          <a:prstGeom prst="rect">
            <a:avLst/>
          </a:prstGeom>
        </p:spPr>
      </p:pic>
      <p:sp>
        <p:nvSpPr>
          <p:cNvPr id="3" name="Espace réservé du texte 177"/>
          <p:cNvSpPr txBox="1">
            <a:spLocks/>
          </p:cNvSpPr>
          <p:nvPr/>
        </p:nvSpPr>
        <p:spPr>
          <a:xfrm>
            <a:off x="1809720" y="500042"/>
            <a:ext cx="3500462" cy="993462"/>
          </a:xfrm>
          <a:prstGeom prst="rect">
            <a:avLst/>
          </a:prstGeom>
          <a:noFill/>
          <a:ln w="0" cmpd="sng">
            <a:noFill/>
            <a:prstDash val="solid"/>
          </a:ln>
        </p:spPr>
        <p:txBody>
          <a:bodyPr vert="horz" lIns="0" tIns="0" rIns="0" bIns="0" rtlCol="0" anchor="t"/>
          <a:lstStyle/>
          <a:p>
            <a:pPr algn="ctr">
              <a:lnSpc>
                <a:spcPct val="95999"/>
              </a:lnSpc>
              <a:spcAft>
                <a:spcPts val="180"/>
              </a:spcAft>
              <a:defRPr/>
            </a:pPr>
            <a:r>
              <a:rPr lang="fr-FR" sz="1600" b="1" spc="-5" dirty="0">
                <a:latin typeface="Arial" pitchFamily="34" charset="0"/>
                <a:cs typeface="Arial" pitchFamily="34" charset="0"/>
              </a:rPr>
              <a:t>Les </a:t>
            </a:r>
            <a:r>
              <a:rPr lang="fr-FR" sz="1600" b="1" spc="-5" dirty="0" err="1">
                <a:latin typeface="Arial" pitchFamily="34" charset="0"/>
                <a:cs typeface="Arial" pitchFamily="34" charset="0"/>
              </a:rPr>
              <a:t>cadhérines</a:t>
            </a:r>
            <a:r>
              <a:rPr lang="fr-FR" sz="1600" b="1" spc="-5" dirty="0">
                <a:latin typeface="Arial" pitchFamily="34" charset="0"/>
                <a:cs typeface="Arial" pitchFamily="34" charset="0"/>
              </a:rPr>
              <a:t> sont liées au cytosquelette</a:t>
            </a:r>
            <a:r>
              <a:rPr lang="fr-FR" sz="1600" dirty="0">
                <a:latin typeface="Arial" pitchFamily="34" charset="0"/>
                <a:cs typeface="Arial" pitchFamily="34" charset="0"/>
              </a:rPr>
              <a:t> </a:t>
            </a:r>
            <a:r>
              <a:rPr lang="fr-FR" sz="1600" b="1" spc="10" dirty="0">
                <a:latin typeface="Arial" pitchFamily="34" charset="0"/>
                <a:cs typeface="Arial" pitchFamily="34" charset="0"/>
              </a:rPr>
              <a:t>d'actine par des </a:t>
            </a:r>
            <a:r>
              <a:rPr lang="fr-FR" sz="1600" b="1" spc="10" dirty="0" err="1">
                <a:latin typeface="Arial" pitchFamily="34" charset="0"/>
                <a:cs typeface="Arial" pitchFamily="34" charset="0"/>
              </a:rPr>
              <a:t>caténines</a:t>
            </a:r>
            <a:endParaRPr lang="fr-FR" sz="1600" b="1" spc="10" dirty="0">
              <a:latin typeface="Arial" pitchFamily="34" charset="0"/>
              <a:cs typeface="Arial" pitchFamily="34" charset="0"/>
            </a:endParaRPr>
          </a:p>
        </p:txBody>
      </p:sp>
      <p:pic>
        <p:nvPicPr>
          <p:cNvPr id="4" name="Image.jpg"/>
          <p:cNvPicPr/>
          <p:nvPr/>
        </p:nvPicPr>
        <p:blipFill>
          <a:blip r:embed="rId3"/>
          <a:srcRect l="13925" t="27161" r="14712" b="14549"/>
          <a:stretch>
            <a:fillRect/>
          </a:stretch>
        </p:blipFill>
        <p:spPr>
          <a:xfrm>
            <a:off x="5881686" y="1428736"/>
            <a:ext cx="4143404" cy="3714776"/>
          </a:xfrm>
          <a:prstGeom prst="rect">
            <a:avLst/>
          </a:prstGeom>
        </p:spPr>
      </p:pic>
      <p:sp>
        <p:nvSpPr>
          <p:cNvPr id="5" name="Espace réservé du texte 181"/>
          <p:cNvSpPr txBox="1">
            <a:spLocks/>
          </p:cNvSpPr>
          <p:nvPr/>
        </p:nvSpPr>
        <p:spPr>
          <a:xfrm>
            <a:off x="5953124" y="285728"/>
            <a:ext cx="4357718" cy="214314"/>
          </a:xfrm>
          <a:prstGeom prst="rect">
            <a:avLst/>
          </a:prstGeom>
          <a:noFill/>
          <a:ln w="0" cmpd="sng">
            <a:noFill/>
            <a:prstDash val="solid"/>
          </a:ln>
        </p:spPr>
        <p:txBody>
          <a:bodyPr vert="horz" lIns="0" tIns="0" rIns="0" bIns="0" rtlCol="0" anchor="t"/>
          <a:lstStyle/>
          <a:p>
            <a:pPr algn="ctr">
              <a:lnSpc>
                <a:spcPct val="95999"/>
              </a:lnSpc>
              <a:defRPr/>
            </a:pPr>
            <a:r>
              <a:rPr lang="fr-FR" sz="1600" b="1" spc="10" dirty="0">
                <a:solidFill>
                  <a:srgbClr val="000000"/>
                </a:solidFill>
                <a:latin typeface="Arial" pitchFamily="34" charset="0"/>
                <a:cs typeface="Arial" pitchFamily="34" charset="0"/>
              </a:rPr>
              <a:t>Communes dans les épithéliums, où elles se présentent comme des ceintures qui</a:t>
            </a:r>
            <a:r>
              <a:rPr lang="fr-FR" sz="1600" b="1" dirty="0">
                <a:solidFill>
                  <a:schemeClr val="tx1">
                    <a:tint val="75000"/>
                  </a:schemeClr>
                </a:solidFill>
                <a:latin typeface="Arial" pitchFamily="34" charset="0"/>
                <a:cs typeface="Arial" pitchFamily="34" charset="0"/>
              </a:rPr>
              <a:t/>
            </a:r>
            <a:br>
              <a:rPr lang="fr-FR" sz="1600" b="1" dirty="0">
                <a:solidFill>
                  <a:schemeClr val="tx1">
                    <a:tint val="75000"/>
                  </a:schemeClr>
                </a:solidFill>
                <a:latin typeface="Arial" pitchFamily="34" charset="0"/>
                <a:cs typeface="Arial" pitchFamily="34" charset="0"/>
              </a:rPr>
            </a:br>
            <a:r>
              <a:rPr lang="fr-FR" sz="1600" b="1" spc="10" dirty="0">
                <a:solidFill>
                  <a:srgbClr val="000000"/>
                </a:solidFill>
                <a:latin typeface="Arial" pitchFamily="34" charset="0"/>
                <a:cs typeface="Arial" pitchFamily="34" charset="0"/>
              </a:rPr>
              <a:t>encerclent chacune des cellules près de sa surface apicale, la liant à ses voisines</a:t>
            </a:r>
          </a:p>
        </p:txBody>
      </p:sp>
      <p:sp>
        <p:nvSpPr>
          <p:cNvPr id="6" name="Espace réservé du texte 182"/>
          <p:cNvSpPr txBox="1">
            <a:spLocks/>
          </p:cNvSpPr>
          <p:nvPr/>
        </p:nvSpPr>
        <p:spPr>
          <a:xfrm>
            <a:off x="5881686" y="5270831"/>
            <a:ext cx="4786314" cy="45719"/>
          </a:xfrm>
          <a:prstGeom prst="rect">
            <a:avLst/>
          </a:prstGeom>
          <a:noFill/>
          <a:ln w="0" cmpd="sng">
            <a:noFill/>
            <a:prstDash val="solid"/>
          </a:ln>
        </p:spPr>
        <p:txBody>
          <a:bodyPr vert="horz" lIns="0" tIns="0" rIns="0" bIns="0" rtlCol="0" anchor="t"/>
          <a:lstStyle/>
          <a:p>
            <a:pPr>
              <a:lnSpc>
                <a:spcPct val="95999"/>
              </a:lnSpc>
              <a:defRPr/>
            </a:pPr>
            <a:r>
              <a:rPr lang="fr-FR" sz="1600" spc="5" dirty="0">
                <a:solidFill>
                  <a:srgbClr val="000000"/>
                </a:solidFill>
                <a:latin typeface="Arial" pitchFamily="34" charset="0"/>
                <a:cs typeface="Arial" pitchFamily="34" charset="0"/>
              </a:rPr>
              <a:t>Les </a:t>
            </a:r>
            <a:r>
              <a:rPr lang="fr-FR" sz="1600" spc="5" dirty="0" err="1">
                <a:solidFill>
                  <a:srgbClr val="000000"/>
                </a:solidFill>
                <a:latin typeface="Arial" pitchFamily="34" charset="0"/>
                <a:cs typeface="Arial" pitchFamily="34" charset="0"/>
              </a:rPr>
              <a:t>cadhérines</a:t>
            </a:r>
            <a:r>
              <a:rPr lang="fr-FR" sz="1600" spc="5" dirty="0">
                <a:solidFill>
                  <a:srgbClr val="000000"/>
                </a:solidFill>
                <a:latin typeface="Arial" pitchFamily="34" charset="0"/>
                <a:cs typeface="Arial" pitchFamily="34" charset="0"/>
              </a:rPr>
              <a:t> forment des liaisons de 30 nm de long, dépendantes du calcium.</a:t>
            </a:r>
          </a:p>
        </p:txBody>
      </p:sp>
    </p:spTree>
    <p:extLst>
      <p:ext uri="{BB962C8B-B14F-4D97-AF65-F5344CB8AC3E}">
        <p14:creationId xmlns:p14="http://schemas.microsoft.com/office/powerpoint/2010/main" val="3072247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54518" y="2156459"/>
            <a:ext cx="1330116" cy="259045"/>
          </a:xfrm>
          <a:prstGeom prst="rect">
            <a:avLst/>
          </a:prstGeom>
        </p:spPr>
        <p:txBody>
          <a:bodyPr vert="horz" wrap="square" lIns="0" tIns="12700" rIns="0" bIns="0" rtlCol="0">
            <a:spAutoFit/>
          </a:bodyPr>
          <a:lstStyle/>
          <a:p>
            <a:pPr marL="12700">
              <a:spcBef>
                <a:spcPts val="100"/>
              </a:spcBef>
            </a:pPr>
            <a:r>
              <a:rPr sz="1600" b="1" u="sng" spc="-5" dirty="0">
                <a:uFill>
                  <a:solidFill>
                    <a:srgbClr val="000000"/>
                  </a:solidFill>
                </a:uFill>
                <a:latin typeface="Calibri"/>
                <a:cs typeface="Calibri"/>
              </a:rPr>
              <a:t>Cadhérines</a:t>
            </a:r>
            <a:endParaRPr sz="1600" dirty="0">
              <a:latin typeface="Calibri"/>
              <a:cs typeface="Calibri"/>
            </a:endParaRPr>
          </a:p>
        </p:txBody>
      </p:sp>
      <p:sp>
        <p:nvSpPr>
          <p:cNvPr id="4" name="object 4"/>
          <p:cNvSpPr txBox="1"/>
          <p:nvPr/>
        </p:nvSpPr>
        <p:spPr>
          <a:xfrm>
            <a:off x="1854517" y="2370074"/>
            <a:ext cx="7994968" cy="1490152"/>
          </a:xfrm>
          <a:prstGeom prst="rect">
            <a:avLst/>
          </a:prstGeom>
        </p:spPr>
        <p:txBody>
          <a:bodyPr vert="horz" wrap="square" lIns="0" tIns="12700" rIns="0" bIns="0" rtlCol="0">
            <a:spAutoFit/>
          </a:bodyPr>
          <a:lstStyle/>
          <a:p>
            <a:pPr marL="12700">
              <a:spcBef>
                <a:spcPts val="100"/>
              </a:spcBef>
            </a:pPr>
            <a:r>
              <a:rPr sz="1400" spc="-5" dirty="0">
                <a:latin typeface="Calibri"/>
                <a:cs typeface="Calibri"/>
              </a:rPr>
              <a:t>-</a:t>
            </a:r>
            <a:r>
              <a:rPr sz="1600" spc="-5" dirty="0">
                <a:latin typeface="Calibri"/>
                <a:cs typeface="Calibri"/>
              </a:rPr>
              <a:t>5 </a:t>
            </a:r>
            <a:r>
              <a:rPr sz="1600" dirty="0">
                <a:latin typeface="Calibri"/>
                <a:cs typeface="Calibri"/>
              </a:rPr>
              <a:t>domaines </a:t>
            </a:r>
            <a:r>
              <a:rPr sz="1600" spc="-5" dirty="0">
                <a:latin typeface="Calibri"/>
                <a:cs typeface="Calibri"/>
              </a:rPr>
              <a:t>CAD extracellulaires </a:t>
            </a:r>
            <a:r>
              <a:rPr sz="1600" spc="-10" dirty="0">
                <a:latin typeface="Calibri"/>
                <a:cs typeface="Calibri"/>
              </a:rPr>
              <a:t>caractéristiques </a:t>
            </a:r>
            <a:r>
              <a:rPr sz="1600" dirty="0">
                <a:latin typeface="Calibri"/>
                <a:cs typeface="Calibri"/>
              </a:rPr>
              <a:t>: chaque domaine </a:t>
            </a:r>
            <a:r>
              <a:rPr sz="1600" spc="-10" dirty="0">
                <a:latin typeface="Calibri"/>
                <a:cs typeface="Calibri"/>
              </a:rPr>
              <a:t>contient 115 </a:t>
            </a:r>
            <a:r>
              <a:rPr sz="1600" dirty="0">
                <a:latin typeface="Calibri"/>
                <a:cs typeface="Calibri"/>
              </a:rPr>
              <a:t>acides</a:t>
            </a:r>
            <a:r>
              <a:rPr sz="1600" spc="85" dirty="0">
                <a:latin typeface="Calibri"/>
                <a:cs typeface="Calibri"/>
              </a:rPr>
              <a:t> </a:t>
            </a:r>
            <a:r>
              <a:rPr sz="1600" dirty="0">
                <a:latin typeface="Calibri"/>
                <a:cs typeface="Calibri"/>
              </a:rPr>
              <a:t>aminés</a:t>
            </a:r>
          </a:p>
          <a:p>
            <a:pPr marL="12700"/>
            <a:r>
              <a:rPr sz="1600" spc="-5" dirty="0">
                <a:latin typeface="Calibri"/>
                <a:cs typeface="Calibri"/>
              </a:rPr>
              <a:t>-Généralement </a:t>
            </a:r>
            <a:r>
              <a:rPr sz="1600" dirty="0">
                <a:latin typeface="Calibri"/>
                <a:cs typeface="Calibri"/>
              </a:rPr>
              <a:t>: </a:t>
            </a:r>
            <a:r>
              <a:rPr sz="1600" spc="-5" dirty="0">
                <a:latin typeface="Calibri"/>
                <a:cs typeface="Calibri"/>
              </a:rPr>
              <a:t>1STM </a:t>
            </a:r>
            <a:r>
              <a:rPr sz="1600" dirty="0">
                <a:latin typeface="Calibri"/>
                <a:cs typeface="Calibri"/>
              </a:rPr>
              <a:t>(hélice α) </a:t>
            </a:r>
            <a:r>
              <a:rPr sz="1600" spc="-10" dirty="0">
                <a:latin typeface="Calibri"/>
                <a:cs typeface="Calibri"/>
              </a:rPr>
              <a:t>SAUF </a:t>
            </a:r>
            <a:r>
              <a:rPr sz="1600" dirty="0">
                <a:latin typeface="Calibri"/>
                <a:cs typeface="Calibri"/>
              </a:rPr>
              <a:t>pour </a:t>
            </a:r>
            <a:r>
              <a:rPr sz="1600" spc="-5" dirty="0">
                <a:latin typeface="Calibri"/>
                <a:cs typeface="Calibri"/>
              </a:rPr>
              <a:t>cadhérine</a:t>
            </a:r>
            <a:r>
              <a:rPr sz="1600" spc="-20" dirty="0">
                <a:latin typeface="Calibri"/>
                <a:cs typeface="Calibri"/>
              </a:rPr>
              <a:t> </a:t>
            </a:r>
            <a:r>
              <a:rPr sz="1600" spc="-75" dirty="0">
                <a:latin typeface="Calibri"/>
                <a:cs typeface="Calibri"/>
              </a:rPr>
              <a:t>T.</a:t>
            </a:r>
            <a:endParaRPr sz="1600" dirty="0">
              <a:latin typeface="Calibri"/>
              <a:cs typeface="Calibri"/>
            </a:endParaRPr>
          </a:p>
          <a:p>
            <a:pPr marL="12700"/>
            <a:r>
              <a:rPr sz="1600" spc="-5" dirty="0">
                <a:latin typeface="Calibri"/>
                <a:cs typeface="Calibri"/>
              </a:rPr>
              <a:t>-Ca2+</a:t>
            </a:r>
            <a:r>
              <a:rPr sz="1600" spc="20" dirty="0">
                <a:latin typeface="Calibri"/>
                <a:cs typeface="Calibri"/>
              </a:rPr>
              <a:t> </a:t>
            </a:r>
            <a:r>
              <a:rPr sz="1600" spc="-5" dirty="0">
                <a:latin typeface="Calibri"/>
                <a:cs typeface="Calibri"/>
              </a:rPr>
              <a:t>dépendantes</a:t>
            </a:r>
            <a:endParaRPr sz="1600" dirty="0">
              <a:latin typeface="Calibri"/>
              <a:cs typeface="Calibri"/>
            </a:endParaRPr>
          </a:p>
          <a:p>
            <a:pPr marL="12700"/>
            <a:r>
              <a:rPr sz="1600" spc="-10" dirty="0">
                <a:latin typeface="Calibri"/>
                <a:cs typeface="Calibri"/>
              </a:rPr>
              <a:t>-Interaction </a:t>
            </a:r>
            <a:r>
              <a:rPr sz="1600" spc="-5" dirty="0">
                <a:latin typeface="Calibri"/>
                <a:cs typeface="Calibri"/>
              </a:rPr>
              <a:t>homotypique</a:t>
            </a:r>
            <a:r>
              <a:rPr sz="1600" spc="15" dirty="0">
                <a:latin typeface="Calibri"/>
                <a:cs typeface="Calibri"/>
              </a:rPr>
              <a:t> </a:t>
            </a:r>
            <a:r>
              <a:rPr sz="1600" spc="-5" dirty="0">
                <a:latin typeface="Calibri"/>
                <a:cs typeface="Calibri"/>
              </a:rPr>
              <a:t>seulement</a:t>
            </a:r>
            <a:endParaRPr sz="1600" dirty="0">
              <a:latin typeface="Calibri"/>
              <a:cs typeface="Calibri"/>
            </a:endParaRPr>
          </a:p>
          <a:p>
            <a:pPr marL="12700"/>
            <a:r>
              <a:rPr sz="1600" spc="-5" dirty="0">
                <a:latin typeface="Calibri"/>
                <a:cs typeface="Calibri"/>
              </a:rPr>
              <a:t>-Jonction </a:t>
            </a:r>
            <a:r>
              <a:rPr sz="1600" dirty="0">
                <a:latin typeface="Calibri"/>
                <a:cs typeface="Calibri"/>
              </a:rPr>
              <a:t>cellule-cellule, jamais</a:t>
            </a:r>
            <a:r>
              <a:rPr sz="1600" spc="-20" dirty="0">
                <a:latin typeface="Calibri"/>
                <a:cs typeface="Calibri"/>
              </a:rPr>
              <a:t> </a:t>
            </a:r>
            <a:r>
              <a:rPr sz="1600" spc="-5" dirty="0">
                <a:latin typeface="Calibri"/>
                <a:cs typeface="Calibri"/>
              </a:rPr>
              <a:t>cellule-matrice</a:t>
            </a:r>
            <a:endParaRPr sz="1600" dirty="0">
              <a:latin typeface="Calibri"/>
              <a:cs typeface="Calibri"/>
            </a:endParaRPr>
          </a:p>
          <a:p>
            <a:pPr marL="12700"/>
            <a:r>
              <a:rPr sz="1600" spc="-10" dirty="0">
                <a:latin typeface="Calibri"/>
                <a:cs typeface="Calibri"/>
              </a:rPr>
              <a:t>-Peuvent être </a:t>
            </a:r>
            <a:r>
              <a:rPr sz="1600" dirty="0">
                <a:latin typeface="Calibri"/>
                <a:cs typeface="Calibri"/>
              </a:rPr>
              <a:t>impliquées dans </a:t>
            </a:r>
            <a:r>
              <a:rPr sz="1600" spc="-5" dirty="0">
                <a:latin typeface="Calibri"/>
                <a:cs typeface="Calibri"/>
              </a:rPr>
              <a:t>l’inhibition </a:t>
            </a:r>
            <a:r>
              <a:rPr sz="1600" dirty="0">
                <a:latin typeface="Calibri"/>
                <a:cs typeface="Calibri"/>
              </a:rPr>
              <a:t>de</a:t>
            </a:r>
            <a:r>
              <a:rPr sz="1600" spc="45" dirty="0">
                <a:latin typeface="Calibri"/>
                <a:cs typeface="Calibri"/>
              </a:rPr>
              <a:t> </a:t>
            </a:r>
            <a:r>
              <a:rPr sz="1600" spc="-10" dirty="0">
                <a:latin typeface="Calibri"/>
                <a:cs typeface="Calibri"/>
              </a:rPr>
              <a:t>contact</a:t>
            </a:r>
            <a:endParaRPr sz="1600" dirty="0">
              <a:latin typeface="Calibri"/>
              <a:cs typeface="Calibri"/>
            </a:endParaRPr>
          </a:p>
        </p:txBody>
      </p:sp>
      <p:sp>
        <p:nvSpPr>
          <p:cNvPr id="5" name="object 5"/>
          <p:cNvSpPr txBox="1"/>
          <p:nvPr/>
        </p:nvSpPr>
        <p:spPr>
          <a:xfrm>
            <a:off x="1854518" y="5672455"/>
            <a:ext cx="2199005" cy="1123315"/>
          </a:xfrm>
          <a:prstGeom prst="rect">
            <a:avLst/>
          </a:prstGeom>
        </p:spPr>
        <p:txBody>
          <a:bodyPr vert="horz" wrap="square" lIns="0" tIns="12700" rIns="0" bIns="0" rtlCol="0">
            <a:spAutoFit/>
          </a:bodyPr>
          <a:lstStyle/>
          <a:p>
            <a:pPr marL="12700">
              <a:spcBef>
                <a:spcPts val="100"/>
              </a:spcBef>
            </a:pPr>
            <a:r>
              <a:rPr sz="1200" b="1" i="1" spc="-5" dirty="0">
                <a:latin typeface="Calibri"/>
                <a:cs typeface="Calibri"/>
              </a:rPr>
              <a:t>Cadhérine</a:t>
            </a:r>
            <a:r>
              <a:rPr sz="1200" b="1" i="1" spc="10" dirty="0">
                <a:latin typeface="Calibri"/>
                <a:cs typeface="Calibri"/>
              </a:rPr>
              <a:t> </a:t>
            </a:r>
            <a:r>
              <a:rPr sz="1200" b="1" i="1" dirty="0">
                <a:latin typeface="Calibri"/>
                <a:cs typeface="Calibri"/>
              </a:rPr>
              <a:t>E</a:t>
            </a:r>
            <a:endParaRPr sz="1200">
              <a:latin typeface="Calibri"/>
              <a:cs typeface="Calibri"/>
            </a:endParaRPr>
          </a:p>
          <a:p>
            <a:pPr marL="12700" marR="5080"/>
            <a:r>
              <a:rPr sz="1200" dirty="0">
                <a:latin typeface="Calibri"/>
                <a:cs typeface="Calibri"/>
              </a:rPr>
              <a:t>-Domaine </a:t>
            </a:r>
            <a:r>
              <a:rPr sz="1200" spc="-5" dirty="0">
                <a:latin typeface="Calibri"/>
                <a:cs typeface="Calibri"/>
              </a:rPr>
              <a:t>intracellulaire </a:t>
            </a:r>
            <a:r>
              <a:rPr sz="1200" dirty="0">
                <a:latin typeface="Calibri"/>
                <a:cs typeface="Calibri"/>
              </a:rPr>
              <a:t>de</a:t>
            </a:r>
            <a:r>
              <a:rPr sz="1200" spc="-160" dirty="0">
                <a:latin typeface="Calibri"/>
                <a:cs typeface="Calibri"/>
              </a:rPr>
              <a:t> </a:t>
            </a:r>
            <a:r>
              <a:rPr sz="1200" spc="-5" dirty="0">
                <a:latin typeface="Calibri"/>
                <a:cs typeface="Calibri"/>
              </a:rPr>
              <a:t>fixation  </a:t>
            </a:r>
            <a:r>
              <a:rPr sz="1200" dirty="0">
                <a:latin typeface="Calibri"/>
                <a:cs typeface="Calibri"/>
              </a:rPr>
              <a:t>aux </a:t>
            </a:r>
            <a:r>
              <a:rPr sz="1200" spc="-10" dirty="0">
                <a:latin typeface="Calibri"/>
                <a:cs typeface="Calibri"/>
              </a:rPr>
              <a:t>caténines </a:t>
            </a:r>
            <a:r>
              <a:rPr sz="1200" dirty="0">
                <a:latin typeface="Calibri"/>
                <a:cs typeface="Calibri"/>
              </a:rPr>
              <a:t>et</a:t>
            </a:r>
            <a:r>
              <a:rPr sz="1200" spc="20" dirty="0">
                <a:latin typeface="Calibri"/>
                <a:cs typeface="Calibri"/>
              </a:rPr>
              <a:t> </a:t>
            </a:r>
            <a:r>
              <a:rPr sz="1200" spc="-5" dirty="0">
                <a:latin typeface="Calibri"/>
                <a:cs typeface="Calibri"/>
              </a:rPr>
              <a:t>plakoglobine.</a:t>
            </a:r>
            <a:endParaRPr sz="1200">
              <a:latin typeface="Calibri"/>
              <a:cs typeface="Calibri"/>
            </a:endParaRPr>
          </a:p>
          <a:p>
            <a:pPr marL="12700"/>
            <a:r>
              <a:rPr sz="1200" spc="-5" dirty="0">
                <a:latin typeface="Calibri"/>
                <a:cs typeface="Calibri"/>
              </a:rPr>
              <a:t>-Dans </a:t>
            </a:r>
            <a:r>
              <a:rPr sz="1200" dirty="0">
                <a:latin typeface="Calibri"/>
                <a:cs typeface="Calibri"/>
              </a:rPr>
              <a:t>les jonctions</a:t>
            </a:r>
            <a:r>
              <a:rPr sz="1200" spc="-100" dirty="0">
                <a:latin typeface="Calibri"/>
                <a:cs typeface="Calibri"/>
              </a:rPr>
              <a:t> </a:t>
            </a:r>
            <a:r>
              <a:rPr sz="1200" spc="-5" dirty="0">
                <a:latin typeface="Calibri"/>
                <a:cs typeface="Calibri"/>
              </a:rPr>
              <a:t>adhérentes</a:t>
            </a:r>
            <a:endParaRPr sz="1200">
              <a:latin typeface="Calibri"/>
              <a:cs typeface="Calibri"/>
            </a:endParaRPr>
          </a:p>
          <a:p>
            <a:pPr marL="83820" marR="328295" indent="-71120"/>
            <a:r>
              <a:rPr sz="1200" spc="-5" dirty="0">
                <a:latin typeface="Calibri"/>
                <a:cs typeface="Calibri"/>
              </a:rPr>
              <a:t>-Rôle ++ </a:t>
            </a:r>
            <a:r>
              <a:rPr sz="1200" dirty="0">
                <a:latin typeface="Calibri"/>
                <a:cs typeface="Calibri"/>
              </a:rPr>
              <a:t>inhibition de</a:t>
            </a:r>
            <a:r>
              <a:rPr sz="1200" spc="-125" dirty="0">
                <a:latin typeface="Calibri"/>
                <a:cs typeface="Calibri"/>
              </a:rPr>
              <a:t> </a:t>
            </a:r>
            <a:r>
              <a:rPr sz="1200" spc="-10" dirty="0">
                <a:latin typeface="Calibri"/>
                <a:cs typeface="Calibri"/>
              </a:rPr>
              <a:t>contact.  </a:t>
            </a:r>
            <a:r>
              <a:rPr sz="1200" dirty="0">
                <a:latin typeface="Calibri"/>
                <a:cs typeface="Calibri"/>
              </a:rPr>
              <a:t>Pb =</a:t>
            </a:r>
            <a:r>
              <a:rPr sz="1200" spc="-5" dirty="0">
                <a:latin typeface="Calibri"/>
                <a:cs typeface="Calibri"/>
              </a:rPr>
              <a:t> </a:t>
            </a:r>
            <a:r>
              <a:rPr sz="1200" spc="-10" dirty="0">
                <a:latin typeface="Calibri"/>
                <a:cs typeface="Calibri"/>
              </a:rPr>
              <a:t>cancer</a:t>
            </a:r>
            <a:endParaRPr sz="1200">
              <a:latin typeface="Calibri"/>
              <a:cs typeface="Calibri"/>
            </a:endParaRPr>
          </a:p>
        </p:txBody>
      </p:sp>
      <p:sp>
        <p:nvSpPr>
          <p:cNvPr id="6" name="object 6"/>
          <p:cNvSpPr txBox="1"/>
          <p:nvPr/>
        </p:nvSpPr>
        <p:spPr>
          <a:xfrm>
            <a:off x="4303396" y="5750878"/>
            <a:ext cx="1831975" cy="940435"/>
          </a:xfrm>
          <a:prstGeom prst="rect">
            <a:avLst/>
          </a:prstGeom>
        </p:spPr>
        <p:txBody>
          <a:bodyPr vert="horz" wrap="square" lIns="0" tIns="12700" rIns="0" bIns="0" rtlCol="0">
            <a:spAutoFit/>
          </a:bodyPr>
          <a:lstStyle/>
          <a:p>
            <a:pPr marL="12700">
              <a:spcBef>
                <a:spcPts val="100"/>
              </a:spcBef>
            </a:pPr>
            <a:r>
              <a:rPr sz="1200" b="1" i="1" spc="-5" dirty="0">
                <a:latin typeface="Calibri"/>
                <a:cs typeface="Calibri"/>
              </a:rPr>
              <a:t>Desmocolline </a:t>
            </a:r>
            <a:r>
              <a:rPr sz="1200" b="1" i="1" dirty="0">
                <a:latin typeface="Calibri"/>
                <a:cs typeface="Calibri"/>
              </a:rPr>
              <a:t>/</a:t>
            </a:r>
            <a:r>
              <a:rPr sz="1200" b="1" i="1" spc="40" dirty="0">
                <a:latin typeface="Calibri"/>
                <a:cs typeface="Calibri"/>
              </a:rPr>
              <a:t> </a:t>
            </a:r>
            <a:r>
              <a:rPr sz="1200" b="1" i="1" spc="-5" dirty="0">
                <a:latin typeface="Calibri"/>
                <a:cs typeface="Calibri"/>
              </a:rPr>
              <a:t>Desmogléine</a:t>
            </a:r>
            <a:endParaRPr sz="1200">
              <a:latin typeface="Calibri"/>
              <a:cs typeface="Calibri"/>
            </a:endParaRPr>
          </a:p>
          <a:p>
            <a:pPr marL="12700" marR="47625"/>
            <a:r>
              <a:rPr sz="1200" dirty="0">
                <a:latin typeface="Calibri"/>
                <a:cs typeface="Calibri"/>
              </a:rPr>
              <a:t>-Domaine </a:t>
            </a:r>
            <a:r>
              <a:rPr sz="1200" spc="-5" dirty="0">
                <a:latin typeface="Calibri"/>
                <a:cs typeface="Calibri"/>
              </a:rPr>
              <a:t>intracellulaire </a:t>
            </a:r>
            <a:r>
              <a:rPr sz="1200" dirty="0">
                <a:latin typeface="Calibri"/>
                <a:cs typeface="Calibri"/>
              </a:rPr>
              <a:t>de  </a:t>
            </a:r>
            <a:r>
              <a:rPr sz="1200" spc="-5" dirty="0">
                <a:latin typeface="Calibri"/>
                <a:cs typeface="Calibri"/>
              </a:rPr>
              <a:t>fixation </a:t>
            </a:r>
            <a:r>
              <a:rPr sz="1200" dirty="0">
                <a:latin typeface="Calibri"/>
                <a:cs typeface="Calibri"/>
              </a:rPr>
              <a:t>aux </a:t>
            </a:r>
            <a:r>
              <a:rPr sz="1200" spc="-5" dirty="0">
                <a:latin typeface="Calibri"/>
                <a:cs typeface="Calibri"/>
              </a:rPr>
              <a:t>plakoglobines</a:t>
            </a:r>
            <a:r>
              <a:rPr sz="1200" spc="-105" dirty="0">
                <a:latin typeface="Calibri"/>
                <a:cs typeface="Calibri"/>
              </a:rPr>
              <a:t> </a:t>
            </a:r>
            <a:r>
              <a:rPr sz="1200" dirty="0">
                <a:latin typeface="Calibri"/>
                <a:cs typeface="Calibri"/>
              </a:rPr>
              <a:t>et  aux</a:t>
            </a:r>
            <a:r>
              <a:rPr sz="1200" spc="-20" dirty="0">
                <a:latin typeface="Calibri"/>
                <a:cs typeface="Calibri"/>
              </a:rPr>
              <a:t> </a:t>
            </a:r>
            <a:r>
              <a:rPr sz="1200" dirty="0">
                <a:latin typeface="Calibri"/>
                <a:cs typeface="Calibri"/>
              </a:rPr>
              <a:t>desmoplakines</a:t>
            </a:r>
            <a:endParaRPr sz="1200">
              <a:latin typeface="Calibri"/>
              <a:cs typeface="Calibri"/>
            </a:endParaRPr>
          </a:p>
          <a:p>
            <a:pPr marL="12700"/>
            <a:r>
              <a:rPr sz="1200" spc="-5" dirty="0">
                <a:latin typeface="Calibri"/>
                <a:cs typeface="Calibri"/>
              </a:rPr>
              <a:t>-Dans </a:t>
            </a:r>
            <a:r>
              <a:rPr sz="1200" dirty="0">
                <a:latin typeface="Calibri"/>
                <a:cs typeface="Calibri"/>
              </a:rPr>
              <a:t>les</a:t>
            </a:r>
            <a:r>
              <a:rPr sz="1200" spc="-5" dirty="0">
                <a:latin typeface="Calibri"/>
                <a:cs typeface="Calibri"/>
              </a:rPr>
              <a:t> desmosomes</a:t>
            </a:r>
            <a:endParaRPr sz="1200">
              <a:latin typeface="Calibri"/>
              <a:cs typeface="Calibri"/>
            </a:endParaRPr>
          </a:p>
        </p:txBody>
      </p:sp>
      <p:sp>
        <p:nvSpPr>
          <p:cNvPr id="7" name="object 7"/>
          <p:cNvSpPr txBox="1"/>
          <p:nvPr/>
        </p:nvSpPr>
        <p:spPr>
          <a:xfrm>
            <a:off x="6464301" y="5614353"/>
            <a:ext cx="2108835" cy="1123315"/>
          </a:xfrm>
          <a:prstGeom prst="rect">
            <a:avLst/>
          </a:prstGeom>
        </p:spPr>
        <p:txBody>
          <a:bodyPr vert="horz" wrap="square" lIns="0" tIns="12700" rIns="0" bIns="0" rtlCol="0">
            <a:spAutoFit/>
          </a:bodyPr>
          <a:lstStyle/>
          <a:p>
            <a:pPr marL="12700">
              <a:spcBef>
                <a:spcPts val="100"/>
              </a:spcBef>
            </a:pPr>
            <a:r>
              <a:rPr sz="1200" b="1" i="1" spc="-5" dirty="0">
                <a:latin typeface="Calibri"/>
                <a:cs typeface="Calibri"/>
              </a:rPr>
              <a:t>RET</a:t>
            </a:r>
            <a:endParaRPr sz="1200">
              <a:latin typeface="Calibri"/>
              <a:cs typeface="Calibri"/>
            </a:endParaRPr>
          </a:p>
          <a:p>
            <a:pPr marL="12700" marR="66675"/>
            <a:r>
              <a:rPr sz="1200" dirty="0">
                <a:latin typeface="Calibri"/>
                <a:cs typeface="Calibri"/>
              </a:rPr>
              <a:t>-Domaine </a:t>
            </a:r>
            <a:r>
              <a:rPr sz="1200" spc="-5" dirty="0">
                <a:latin typeface="Calibri"/>
                <a:cs typeface="Calibri"/>
              </a:rPr>
              <a:t>intracellulaire</a:t>
            </a:r>
            <a:r>
              <a:rPr sz="1200" spc="-145" dirty="0">
                <a:latin typeface="Calibri"/>
                <a:cs typeface="Calibri"/>
              </a:rPr>
              <a:t> </a:t>
            </a:r>
            <a:r>
              <a:rPr sz="1200" spc="-5" dirty="0">
                <a:latin typeface="Calibri"/>
                <a:cs typeface="Calibri"/>
              </a:rPr>
              <a:t>tyrosine  kinase.</a:t>
            </a:r>
            <a:endParaRPr sz="1200">
              <a:latin typeface="Calibri"/>
              <a:cs typeface="Calibri"/>
            </a:endParaRPr>
          </a:p>
          <a:p>
            <a:pPr marL="12700"/>
            <a:r>
              <a:rPr sz="1200" spc="-10" dirty="0">
                <a:latin typeface="Calibri"/>
                <a:cs typeface="Calibri"/>
              </a:rPr>
              <a:t>-Proto-oncogène. </a:t>
            </a:r>
            <a:r>
              <a:rPr sz="1200" spc="-5" dirty="0">
                <a:latin typeface="Calibri"/>
                <a:cs typeface="Calibri"/>
              </a:rPr>
              <a:t>Mutation </a:t>
            </a:r>
            <a:r>
              <a:rPr sz="1200" dirty="0">
                <a:latin typeface="Calibri"/>
                <a:cs typeface="Calibri"/>
              </a:rPr>
              <a:t>=</a:t>
            </a:r>
            <a:r>
              <a:rPr sz="1200" spc="-15" dirty="0">
                <a:latin typeface="Calibri"/>
                <a:cs typeface="Calibri"/>
              </a:rPr>
              <a:t> </a:t>
            </a:r>
            <a:r>
              <a:rPr sz="1200" spc="-25" dirty="0">
                <a:latin typeface="Calibri"/>
                <a:cs typeface="Calibri"/>
              </a:rPr>
              <a:t>KC</a:t>
            </a:r>
            <a:endParaRPr sz="1200">
              <a:latin typeface="Calibri"/>
              <a:cs typeface="Calibri"/>
            </a:endParaRPr>
          </a:p>
          <a:p>
            <a:pPr marL="12700" marR="5080"/>
            <a:r>
              <a:rPr sz="1200" spc="-5" dirty="0">
                <a:latin typeface="Calibri"/>
                <a:cs typeface="Calibri"/>
              </a:rPr>
              <a:t>-Inactivation </a:t>
            </a:r>
            <a:r>
              <a:rPr sz="1200" dirty="0">
                <a:latin typeface="Calibri"/>
                <a:cs typeface="Calibri"/>
              </a:rPr>
              <a:t>= maladie de  </a:t>
            </a:r>
            <a:r>
              <a:rPr sz="1200" spc="-5" dirty="0">
                <a:latin typeface="Calibri"/>
                <a:cs typeface="Calibri"/>
              </a:rPr>
              <a:t>Hirschsprung </a:t>
            </a:r>
            <a:r>
              <a:rPr sz="1200" dirty="0">
                <a:latin typeface="Calibri"/>
                <a:cs typeface="Calibri"/>
              </a:rPr>
              <a:t>(pas de dev du</a:t>
            </a:r>
            <a:r>
              <a:rPr sz="1200" spc="-120" dirty="0">
                <a:latin typeface="Calibri"/>
                <a:cs typeface="Calibri"/>
              </a:rPr>
              <a:t> </a:t>
            </a:r>
            <a:r>
              <a:rPr sz="1200" dirty="0">
                <a:latin typeface="Calibri"/>
                <a:cs typeface="Calibri"/>
              </a:rPr>
              <a:t>SNA)</a:t>
            </a:r>
            <a:endParaRPr sz="1200">
              <a:latin typeface="Calibri"/>
              <a:cs typeface="Calibri"/>
            </a:endParaRPr>
          </a:p>
        </p:txBody>
      </p:sp>
      <p:sp>
        <p:nvSpPr>
          <p:cNvPr id="8" name="object 8"/>
          <p:cNvSpPr txBox="1"/>
          <p:nvPr/>
        </p:nvSpPr>
        <p:spPr>
          <a:xfrm>
            <a:off x="8809356" y="5606733"/>
            <a:ext cx="1689735" cy="940435"/>
          </a:xfrm>
          <a:prstGeom prst="rect">
            <a:avLst/>
          </a:prstGeom>
        </p:spPr>
        <p:txBody>
          <a:bodyPr vert="horz" wrap="square" lIns="0" tIns="12700" rIns="0" bIns="0" rtlCol="0">
            <a:spAutoFit/>
          </a:bodyPr>
          <a:lstStyle/>
          <a:p>
            <a:pPr marL="12700">
              <a:spcBef>
                <a:spcPts val="100"/>
              </a:spcBef>
            </a:pPr>
            <a:r>
              <a:rPr sz="1200" b="1" i="1" spc="-5" dirty="0">
                <a:latin typeface="Calibri"/>
                <a:cs typeface="Calibri"/>
              </a:rPr>
              <a:t>Cadhérine</a:t>
            </a:r>
            <a:r>
              <a:rPr sz="1200" b="1" i="1" spc="10" dirty="0">
                <a:latin typeface="Calibri"/>
                <a:cs typeface="Calibri"/>
              </a:rPr>
              <a:t> </a:t>
            </a:r>
            <a:r>
              <a:rPr sz="1200" b="1" i="1" dirty="0">
                <a:latin typeface="Calibri"/>
                <a:cs typeface="Calibri"/>
              </a:rPr>
              <a:t>T</a:t>
            </a:r>
            <a:endParaRPr sz="1200">
              <a:latin typeface="Calibri"/>
              <a:cs typeface="Calibri"/>
            </a:endParaRPr>
          </a:p>
          <a:p>
            <a:pPr marL="12700" marR="210185"/>
            <a:r>
              <a:rPr sz="1200" spc="-5" dirty="0">
                <a:latin typeface="Calibri"/>
                <a:cs typeface="Calibri"/>
              </a:rPr>
              <a:t>-Exception </a:t>
            </a:r>
            <a:r>
              <a:rPr sz="1200" dirty="0">
                <a:latin typeface="Calibri"/>
                <a:cs typeface="Calibri"/>
              </a:rPr>
              <a:t>= </a:t>
            </a:r>
            <a:r>
              <a:rPr sz="1200" spc="-5" dirty="0">
                <a:latin typeface="Calibri"/>
                <a:cs typeface="Calibri"/>
              </a:rPr>
              <a:t>ancrée</a:t>
            </a:r>
            <a:r>
              <a:rPr sz="1200" spc="-75" dirty="0">
                <a:latin typeface="Calibri"/>
                <a:cs typeface="Calibri"/>
              </a:rPr>
              <a:t> </a:t>
            </a:r>
            <a:r>
              <a:rPr sz="1200" dirty="0">
                <a:latin typeface="Calibri"/>
                <a:cs typeface="Calibri"/>
              </a:rPr>
              <a:t>par  GPI.</a:t>
            </a:r>
            <a:endParaRPr sz="1200">
              <a:latin typeface="Calibri"/>
              <a:cs typeface="Calibri"/>
            </a:endParaRPr>
          </a:p>
          <a:p>
            <a:pPr marL="12700" marR="5080"/>
            <a:r>
              <a:rPr sz="1200" dirty="0">
                <a:latin typeface="Calibri"/>
                <a:cs typeface="Calibri"/>
              </a:rPr>
              <a:t>Donc pas de </a:t>
            </a:r>
            <a:r>
              <a:rPr sz="1200" spc="-5" dirty="0">
                <a:latin typeface="Calibri"/>
                <a:cs typeface="Calibri"/>
              </a:rPr>
              <a:t>STM </a:t>
            </a:r>
            <a:r>
              <a:rPr sz="1200" dirty="0">
                <a:latin typeface="Calibri"/>
                <a:cs typeface="Calibri"/>
              </a:rPr>
              <a:t>et pas</a:t>
            </a:r>
            <a:r>
              <a:rPr sz="1200" spc="-135" dirty="0">
                <a:latin typeface="Calibri"/>
                <a:cs typeface="Calibri"/>
              </a:rPr>
              <a:t> </a:t>
            </a:r>
            <a:r>
              <a:rPr sz="1200" dirty="0">
                <a:latin typeface="Calibri"/>
                <a:cs typeface="Calibri"/>
              </a:rPr>
              <a:t>de  domaine</a:t>
            </a:r>
            <a:r>
              <a:rPr sz="1200" spc="-40" dirty="0">
                <a:latin typeface="Calibri"/>
                <a:cs typeface="Calibri"/>
              </a:rPr>
              <a:t> </a:t>
            </a:r>
            <a:r>
              <a:rPr sz="1200" spc="-5" dirty="0">
                <a:latin typeface="Calibri"/>
                <a:cs typeface="Calibri"/>
              </a:rPr>
              <a:t>intracellulaire</a:t>
            </a:r>
            <a:endParaRPr sz="1200">
              <a:latin typeface="Calibri"/>
              <a:cs typeface="Calibri"/>
            </a:endParaRPr>
          </a:p>
        </p:txBody>
      </p:sp>
      <p:sp>
        <p:nvSpPr>
          <p:cNvPr id="9" name="object 9"/>
          <p:cNvSpPr/>
          <p:nvPr/>
        </p:nvSpPr>
        <p:spPr>
          <a:xfrm>
            <a:off x="8415782" y="1960384"/>
            <a:ext cx="2072639" cy="224154"/>
          </a:xfrm>
          <a:custGeom>
            <a:avLst/>
            <a:gdLst/>
            <a:ahLst/>
            <a:cxnLst/>
            <a:rect l="l" t="t" r="r" b="b"/>
            <a:pathLst>
              <a:path w="2072640" h="224155">
                <a:moveTo>
                  <a:pt x="0" y="223888"/>
                </a:moveTo>
                <a:lnTo>
                  <a:pt x="2072639" y="223888"/>
                </a:lnTo>
                <a:lnTo>
                  <a:pt x="2072639" y="0"/>
                </a:lnTo>
                <a:lnTo>
                  <a:pt x="0" y="0"/>
                </a:lnTo>
                <a:lnTo>
                  <a:pt x="0" y="223888"/>
                </a:lnTo>
                <a:close/>
              </a:path>
            </a:pathLst>
          </a:custGeom>
          <a:solidFill>
            <a:srgbClr val="FFFF00"/>
          </a:solidFill>
        </p:spPr>
        <p:txBody>
          <a:bodyPr wrap="square" lIns="0" tIns="0" rIns="0" bIns="0" rtlCol="0"/>
          <a:lstStyle/>
          <a:p>
            <a:endParaRPr/>
          </a:p>
        </p:txBody>
      </p:sp>
      <p:sp>
        <p:nvSpPr>
          <p:cNvPr id="10" name="object 10"/>
          <p:cNvSpPr/>
          <p:nvPr/>
        </p:nvSpPr>
        <p:spPr>
          <a:xfrm>
            <a:off x="8415782" y="1960384"/>
            <a:ext cx="2072639" cy="224154"/>
          </a:xfrm>
          <a:custGeom>
            <a:avLst/>
            <a:gdLst/>
            <a:ahLst/>
            <a:cxnLst/>
            <a:rect l="l" t="t" r="r" b="b"/>
            <a:pathLst>
              <a:path w="2072640" h="224155">
                <a:moveTo>
                  <a:pt x="0" y="223888"/>
                </a:moveTo>
                <a:lnTo>
                  <a:pt x="2072639" y="223888"/>
                </a:lnTo>
                <a:lnTo>
                  <a:pt x="2072639" y="0"/>
                </a:lnTo>
                <a:lnTo>
                  <a:pt x="0" y="0"/>
                </a:lnTo>
                <a:lnTo>
                  <a:pt x="0" y="223888"/>
                </a:lnTo>
                <a:close/>
              </a:path>
            </a:pathLst>
          </a:custGeom>
          <a:ln w="25399">
            <a:solidFill>
              <a:srgbClr val="FFFF00"/>
            </a:solidFill>
          </a:ln>
        </p:spPr>
        <p:txBody>
          <a:bodyPr wrap="square" lIns="0" tIns="0" rIns="0" bIns="0" rtlCol="0"/>
          <a:lstStyle/>
          <a:p>
            <a:endParaRPr/>
          </a:p>
        </p:txBody>
      </p:sp>
      <p:sp>
        <p:nvSpPr>
          <p:cNvPr id="11" name="object 11"/>
          <p:cNvSpPr/>
          <p:nvPr/>
        </p:nvSpPr>
        <p:spPr>
          <a:xfrm>
            <a:off x="8415782" y="1915668"/>
            <a:ext cx="2072639" cy="45085"/>
          </a:xfrm>
          <a:custGeom>
            <a:avLst/>
            <a:gdLst/>
            <a:ahLst/>
            <a:cxnLst/>
            <a:rect l="l" t="t" r="r" b="b"/>
            <a:pathLst>
              <a:path w="2072640" h="45085">
                <a:moveTo>
                  <a:pt x="0" y="44830"/>
                </a:moveTo>
                <a:lnTo>
                  <a:pt x="2072640" y="44830"/>
                </a:lnTo>
                <a:lnTo>
                  <a:pt x="2072640" y="0"/>
                </a:lnTo>
                <a:lnTo>
                  <a:pt x="0" y="0"/>
                </a:lnTo>
                <a:lnTo>
                  <a:pt x="0" y="44830"/>
                </a:lnTo>
                <a:close/>
              </a:path>
            </a:pathLst>
          </a:custGeom>
          <a:solidFill>
            <a:srgbClr val="4F81BC"/>
          </a:solidFill>
        </p:spPr>
        <p:txBody>
          <a:bodyPr wrap="square" lIns="0" tIns="0" rIns="0" bIns="0" rtlCol="0"/>
          <a:lstStyle/>
          <a:p>
            <a:endParaRPr/>
          </a:p>
        </p:txBody>
      </p:sp>
      <p:sp>
        <p:nvSpPr>
          <p:cNvPr id="12" name="object 12"/>
          <p:cNvSpPr/>
          <p:nvPr/>
        </p:nvSpPr>
        <p:spPr>
          <a:xfrm>
            <a:off x="8415782" y="1915668"/>
            <a:ext cx="2072639" cy="45085"/>
          </a:xfrm>
          <a:custGeom>
            <a:avLst/>
            <a:gdLst/>
            <a:ahLst/>
            <a:cxnLst/>
            <a:rect l="l" t="t" r="r" b="b"/>
            <a:pathLst>
              <a:path w="2072640" h="45085">
                <a:moveTo>
                  <a:pt x="0" y="7493"/>
                </a:moveTo>
                <a:lnTo>
                  <a:pt x="0" y="3302"/>
                </a:lnTo>
                <a:lnTo>
                  <a:pt x="3301" y="0"/>
                </a:lnTo>
                <a:lnTo>
                  <a:pt x="7366" y="0"/>
                </a:lnTo>
                <a:lnTo>
                  <a:pt x="2065147" y="0"/>
                </a:lnTo>
                <a:lnTo>
                  <a:pt x="2069211" y="0"/>
                </a:lnTo>
                <a:lnTo>
                  <a:pt x="2072640" y="3302"/>
                </a:lnTo>
                <a:lnTo>
                  <a:pt x="2072640" y="7493"/>
                </a:lnTo>
                <a:lnTo>
                  <a:pt x="2072640" y="37337"/>
                </a:lnTo>
                <a:lnTo>
                  <a:pt x="2072640" y="41402"/>
                </a:lnTo>
                <a:lnTo>
                  <a:pt x="2069211" y="44831"/>
                </a:lnTo>
                <a:lnTo>
                  <a:pt x="2065147" y="44831"/>
                </a:lnTo>
                <a:lnTo>
                  <a:pt x="7366" y="44831"/>
                </a:lnTo>
                <a:lnTo>
                  <a:pt x="3301" y="44831"/>
                </a:lnTo>
                <a:lnTo>
                  <a:pt x="0" y="41402"/>
                </a:lnTo>
                <a:lnTo>
                  <a:pt x="0" y="37337"/>
                </a:lnTo>
                <a:lnTo>
                  <a:pt x="0" y="7493"/>
                </a:lnTo>
                <a:close/>
              </a:path>
            </a:pathLst>
          </a:custGeom>
          <a:ln w="25399">
            <a:solidFill>
              <a:srgbClr val="385D89"/>
            </a:solidFill>
          </a:ln>
        </p:spPr>
        <p:txBody>
          <a:bodyPr wrap="square" lIns="0" tIns="0" rIns="0" bIns="0" rtlCol="0"/>
          <a:lstStyle/>
          <a:p>
            <a:endParaRPr/>
          </a:p>
        </p:txBody>
      </p:sp>
      <p:sp>
        <p:nvSpPr>
          <p:cNvPr id="13" name="object 13"/>
          <p:cNvSpPr/>
          <p:nvPr/>
        </p:nvSpPr>
        <p:spPr>
          <a:xfrm>
            <a:off x="8415782" y="2183383"/>
            <a:ext cx="2073275" cy="0"/>
          </a:xfrm>
          <a:custGeom>
            <a:avLst/>
            <a:gdLst/>
            <a:ahLst/>
            <a:cxnLst/>
            <a:rect l="l" t="t" r="r" b="b"/>
            <a:pathLst>
              <a:path w="2073275">
                <a:moveTo>
                  <a:pt x="0" y="0"/>
                </a:moveTo>
                <a:lnTo>
                  <a:pt x="2072767" y="0"/>
                </a:lnTo>
              </a:path>
            </a:pathLst>
          </a:custGeom>
          <a:ln w="42925">
            <a:solidFill>
              <a:srgbClr val="4F81BC"/>
            </a:solidFill>
          </a:ln>
        </p:spPr>
        <p:txBody>
          <a:bodyPr wrap="square" lIns="0" tIns="0" rIns="0" bIns="0" rtlCol="0"/>
          <a:lstStyle/>
          <a:p>
            <a:endParaRPr/>
          </a:p>
        </p:txBody>
      </p:sp>
      <p:sp>
        <p:nvSpPr>
          <p:cNvPr id="14" name="object 14"/>
          <p:cNvSpPr/>
          <p:nvPr/>
        </p:nvSpPr>
        <p:spPr>
          <a:xfrm>
            <a:off x="8415782" y="2161920"/>
            <a:ext cx="2073275" cy="43180"/>
          </a:xfrm>
          <a:custGeom>
            <a:avLst/>
            <a:gdLst/>
            <a:ahLst/>
            <a:cxnLst/>
            <a:rect l="l" t="t" r="r" b="b"/>
            <a:pathLst>
              <a:path w="2073275" h="43180">
                <a:moveTo>
                  <a:pt x="0" y="7238"/>
                </a:moveTo>
                <a:lnTo>
                  <a:pt x="0" y="3175"/>
                </a:lnTo>
                <a:lnTo>
                  <a:pt x="3175" y="0"/>
                </a:lnTo>
                <a:lnTo>
                  <a:pt x="7239" y="0"/>
                </a:lnTo>
                <a:lnTo>
                  <a:pt x="2065527" y="0"/>
                </a:lnTo>
                <a:lnTo>
                  <a:pt x="2069465" y="0"/>
                </a:lnTo>
                <a:lnTo>
                  <a:pt x="2072767" y="3175"/>
                </a:lnTo>
                <a:lnTo>
                  <a:pt x="2072767" y="7238"/>
                </a:lnTo>
                <a:lnTo>
                  <a:pt x="2072767" y="35813"/>
                </a:lnTo>
                <a:lnTo>
                  <a:pt x="2072767" y="39750"/>
                </a:lnTo>
                <a:lnTo>
                  <a:pt x="2069465" y="42925"/>
                </a:lnTo>
                <a:lnTo>
                  <a:pt x="2065527" y="42925"/>
                </a:lnTo>
                <a:lnTo>
                  <a:pt x="7239" y="42925"/>
                </a:lnTo>
                <a:lnTo>
                  <a:pt x="3175" y="42925"/>
                </a:lnTo>
                <a:lnTo>
                  <a:pt x="0" y="39750"/>
                </a:lnTo>
                <a:lnTo>
                  <a:pt x="0" y="35813"/>
                </a:lnTo>
                <a:lnTo>
                  <a:pt x="0" y="7238"/>
                </a:lnTo>
                <a:close/>
              </a:path>
            </a:pathLst>
          </a:custGeom>
          <a:ln w="25400">
            <a:solidFill>
              <a:srgbClr val="385D89"/>
            </a:solidFill>
          </a:ln>
        </p:spPr>
        <p:txBody>
          <a:bodyPr wrap="square" lIns="0" tIns="0" rIns="0" bIns="0" rtlCol="0"/>
          <a:lstStyle/>
          <a:p>
            <a:endParaRPr/>
          </a:p>
        </p:txBody>
      </p:sp>
      <p:sp>
        <p:nvSpPr>
          <p:cNvPr id="15" name="object 15"/>
          <p:cNvSpPr/>
          <p:nvPr/>
        </p:nvSpPr>
        <p:spPr>
          <a:xfrm>
            <a:off x="9261347" y="1700796"/>
            <a:ext cx="0" cy="720090"/>
          </a:xfrm>
          <a:custGeom>
            <a:avLst/>
            <a:gdLst/>
            <a:ahLst/>
            <a:cxnLst/>
            <a:rect l="l" t="t" r="r" b="b"/>
            <a:pathLst>
              <a:path h="720089">
                <a:moveTo>
                  <a:pt x="0" y="0"/>
                </a:moveTo>
                <a:lnTo>
                  <a:pt x="0" y="720077"/>
                </a:lnTo>
              </a:path>
            </a:pathLst>
          </a:custGeom>
          <a:ln w="45718">
            <a:solidFill>
              <a:srgbClr val="E36C09"/>
            </a:solidFill>
          </a:ln>
        </p:spPr>
        <p:txBody>
          <a:bodyPr wrap="square" lIns="0" tIns="0" rIns="0" bIns="0" rtlCol="0"/>
          <a:lstStyle/>
          <a:p>
            <a:endParaRPr/>
          </a:p>
        </p:txBody>
      </p:sp>
      <p:sp>
        <p:nvSpPr>
          <p:cNvPr id="16" name="object 16"/>
          <p:cNvSpPr/>
          <p:nvPr/>
        </p:nvSpPr>
        <p:spPr>
          <a:xfrm>
            <a:off x="9238488" y="1700796"/>
            <a:ext cx="45720" cy="720090"/>
          </a:xfrm>
          <a:custGeom>
            <a:avLst/>
            <a:gdLst/>
            <a:ahLst/>
            <a:cxnLst/>
            <a:rect l="l" t="t" r="r" b="b"/>
            <a:pathLst>
              <a:path w="45720" h="720089">
                <a:moveTo>
                  <a:pt x="0" y="720077"/>
                </a:moveTo>
                <a:lnTo>
                  <a:pt x="45718" y="720077"/>
                </a:lnTo>
                <a:lnTo>
                  <a:pt x="45718" y="0"/>
                </a:lnTo>
                <a:lnTo>
                  <a:pt x="0" y="0"/>
                </a:lnTo>
                <a:lnTo>
                  <a:pt x="0" y="720077"/>
                </a:lnTo>
                <a:close/>
              </a:path>
            </a:pathLst>
          </a:custGeom>
          <a:ln w="25400">
            <a:solidFill>
              <a:srgbClr val="E36C09"/>
            </a:solidFill>
          </a:ln>
        </p:spPr>
        <p:txBody>
          <a:bodyPr wrap="square" lIns="0" tIns="0" rIns="0" bIns="0" rtlCol="0"/>
          <a:lstStyle/>
          <a:p>
            <a:endParaRPr/>
          </a:p>
        </p:txBody>
      </p:sp>
      <p:sp>
        <p:nvSpPr>
          <p:cNvPr id="17" name="object 17"/>
          <p:cNvSpPr/>
          <p:nvPr/>
        </p:nvSpPr>
        <p:spPr>
          <a:xfrm>
            <a:off x="9238488" y="1412747"/>
            <a:ext cx="213360" cy="311150"/>
          </a:xfrm>
          <a:custGeom>
            <a:avLst/>
            <a:gdLst/>
            <a:ahLst/>
            <a:cxnLst/>
            <a:rect l="l" t="t" r="r" b="b"/>
            <a:pathLst>
              <a:path w="213359" h="311150">
                <a:moveTo>
                  <a:pt x="0" y="289813"/>
                </a:moveTo>
                <a:lnTo>
                  <a:pt x="57977" y="302958"/>
                </a:lnTo>
                <a:lnTo>
                  <a:pt x="111680" y="310864"/>
                </a:lnTo>
                <a:lnTo>
                  <a:pt x="156787" y="308244"/>
                </a:lnTo>
                <a:lnTo>
                  <a:pt x="188975" y="289813"/>
                </a:lnTo>
                <a:lnTo>
                  <a:pt x="204479" y="256355"/>
                </a:lnTo>
                <a:lnTo>
                  <a:pt x="212386" y="207430"/>
                </a:lnTo>
                <a:lnTo>
                  <a:pt x="213088" y="152782"/>
                </a:lnTo>
                <a:lnTo>
                  <a:pt x="206975" y="102150"/>
                </a:lnTo>
                <a:lnTo>
                  <a:pt x="194436" y="65277"/>
                </a:lnTo>
                <a:lnTo>
                  <a:pt x="162258" y="40469"/>
                </a:lnTo>
                <a:lnTo>
                  <a:pt x="114744" y="29019"/>
                </a:lnTo>
                <a:lnTo>
                  <a:pt x="66563" y="24808"/>
                </a:lnTo>
                <a:lnTo>
                  <a:pt x="32384" y="21716"/>
                </a:lnTo>
                <a:lnTo>
                  <a:pt x="17452" y="19990"/>
                </a:lnTo>
                <a:lnTo>
                  <a:pt x="13509" y="22193"/>
                </a:lnTo>
                <a:lnTo>
                  <a:pt x="14972" y="25967"/>
                </a:lnTo>
                <a:lnTo>
                  <a:pt x="16255" y="28955"/>
                </a:lnTo>
                <a:lnTo>
                  <a:pt x="15239" y="31368"/>
                </a:lnTo>
                <a:lnTo>
                  <a:pt x="23367" y="41021"/>
                </a:lnTo>
                <a:lnTo>
                  <a:pt x="27050" y="36194"/>
                </a:lnTo>
                <a:lnTo>
                  <a:pt x="29970" y="28842"/>
                </a:lnTo>
                <a:lnTo>
                  <a:pt x="33067" y="17192"/>
                </a:lnTo>
                <a:lnTo>
                  <a:pt x="35855" y="5994"/>
                </a:lnTo>
                <a:lnTo>
                  <a:pt x="37845" y="0"/>
                </a:lnTo>
              </a:path>
            </a:pathLst>
          </a:custGeom>
          <a:ln w="57150">
            <a:solidFill>
              <a:srgbClr val="E36C09"/>
            </a:solidFill>
          </a:ln>
        </p:spPr>
        <p:txBody>
          <a:bodyPr wrap="square" lIns="0" tIns="0" rIns="0" bIns="0" rtlCol="0"/>
          <a:lstStyle/>
          <a:p>
            <a:endParaRPr/>
          </a:p>
        </p:txBody>
      </p:sp>
      <p:sp>
        <p:nvSpPr>
          <p:cNvPr id="18" name="object 18"/>
          <p:cNvSpPr/>
          <p:nvPr/>
        </p:nvSpPr>
        <p:spPr>
          <a:xfrm>
            <a:off x="9287255" y="692659"/>
            <a:ext cx="0" cy="216535"/>
          </a:xfrm>
          <a:custGeom>
            <a:avLst/>
            <a:gdLst/>
            <a:ahLst/>
            <a:cxnLst/>
            <a:rect l="l" t="t" r="r" b="b"/>
            <a:pathLst>
              <a:path h="216534">
                <a:moveTo>
                  <a:pt x="0" y="0"/>
                </a:moveTo>
                <a:lnTo>
                  <a:pt x="0" y="216026"/>
                </a:lnTo>
              </a:path>
            </a:pathLst>
          </a:custGeom>
          <a:ln w="45718">
            <a:solidFill>
              <a:srgbClr val="E36C09"/>
            </a:solidFill>
          </a:ln>
        </p:spPr>
        <p:txBody>
          <a:bodyPr wrap="square" lIns="0" tIns="0" rIns="0" bIns="0" rtlCol="0"/>
          <a:lstStyle/>
          <a:p>
            <a:endParaRPr/>
          </a:p>
        </p:txBody>
      </p:sp>
      <p:sp>
        <p:nvSpPr>
          <p:cNvPr id="19" name="object 19"/>
          <p:cNvSpPr/>
          <p:nvPr/>
        </p:nvSpPr>
        <p:spPr>
          <a:xfrm>
            <a:off x="9264395" y="692659"/>
            <a:ext cx="45720" cy="216535"/>
          </a:xfrm>
          <a:custGeom>
            <a:avLst/>
            <a:gdLst/>
            <a:ahLst/>
            <a:cxnLst/>
            <a:rect l="l" t="t" r="r" b="b"/>
            <a:pathLst>
              <a:path w="45720" h="216534">
                <a:moveTo>
                  <a:pt x="0" y="216026"/>
                </a:moveTo>
                <a:lnTo>
                  <a:pt x="45718" y="216026"/>
                </a:lnTo>
                <a:lnTo>
                  <a:pt x="45718" y="0"/>
                </a:lnTo>
                <a:lnTo>
                  <a:pt x="0" y="0"/>
                </a:lnTo>
                <a:lnTo>
                  <a:pt x="0" y="216026"/>
                </a:lnTo>
                <a:close/>
              </a:path>
            </a:pathLst>
          </a:custGeom>
          <a:ln w="19050">
            <a:solidFill>
              <a:srgbClr val="E36C09"/>
            </a:solidFill>
          </a:ln>
        </p:spPr>
        <p:txBody>
          <a:bodyPr wrap="square" lIns="0" tIns="0" rIns="0" bIns="0" rtlCol="0"/>
          <a:lstStyle/>
          <a:p>
            <a:endParaRPr/>
          </a:p>
        </p:txBody>
      </p:sp>
      <p:sp>
        <p:nvSpPr>
          <p:cNvPr id="20" name="object 20"/>
          <p:cNvSpPr/>
          <p:nvPr/>
        </p:nvSpPr>
        <p:spPr>
          <a:xfrm>
            <a:off x="9241535" y="1196722"/>
            <a:ext cx="0" cy="216535"/>
          </a:xfrm>
          <a:custGeom>
            <a:avLst/>
            <a:gdLst/>
            <a:ahLst/>
            <a:cxnLst/>
            <a:rect l="l" t="t" r="r" b="b"/>
            <a:pathLst>
              <a:path h="216534">
                <a:moveTo>
                  <a:pt x="0" y="0"/>
                </a:moveTo>
                <a:lnTo>
                  <a:pt x="0" y="216026"/>
                </a:lnTo>
              </a:path>
            </a:pathLst>
          </a:custGeom>
          <a:ln w="45718">
            <a:solidFill>
              <a:srgbClr val="E36C09"/>
            </a:solidFill>
          </a:ln>
        </p:spPr>
        <p:txBody>
          <a:bodyPr wrap="square" lIns="0" tIns="0" rIns="0" bIns="0" rtlCol="0"/>
          <a:lstStyle/>
          <a:p>
            <a:endParaRPr/>
          </a:p>
        </p:txBody>
      </p:sp>
      <p:sp>
        <p:nvSpPr>
          <p:cNvPr id="21" name="object 21"/>
          <p:cNvSpPr/>
          <p:nvPr/>
        </p:nvSpPr>
        <p:spPr>
          <a:xfrm>
            <a:off x="9218676" y="1196722"/>
            <a:ext cx="45720" cy="216535"/>
          </a:xfrm>
          <a:custGeom>
            <a:avLst/>
            <a:gdLst/>
            <a:ahLst/>
            <a:cxnLst/>
            <a:rect l="l" t="t" r="r" b="b"/>
            <a:pathLst>
              <a:path w="45720" h="216534">
                <a:moveTo>
                  <a:pt x="0" y="216026"/>
                </a:moveTo>
                <a:lnTo>
                  <a:pt x="45718" y="216026"/>
                </a:lnTo>
                <a:lnTo>
                  <a:pt x="45718" y="0"/>
                </a:lnTo>
                <a:lnTo>
                  <a:pt x="0" y="0"/>
                </a:lnTo>
                <a:lnTo>
                  <a:pt x="0" y="216026"/>
                </a:lnTo>
                <a:close/>
              </a:path>
            </a:pathLst>
          </a:custGeom>
          <a:ln w="19050">
            <a:solidFill>
              <a:srgbClr val="E36C09"/>
            </a:solidFill>
          </a:ln>
        </p:spPr>
        <p:txBody>
          <a:bodyPr wrap="square" lIns="0" tIns="0" rIns="0" bIns="0" rtlCol="0"/>
          <a:lstStyle/>
          <a:p>
            <a:endParaRPr/>
          </a:p>
        </p:txBody>
      </p:sp>
      <p:sp>
        <p:nvSpPr>
          <p:cNvPr id="22" name="object 22"/>
          <p:cNvSpPr/>
          <p:nvPr/>
        </p:nvSpPr>
        <p:spPr>
          <a:xfrm>
            <a:off x="9287255" y="188596"/>
            <a:ext cx="0" cy="216535"/>
          </a:xfrm>
          <a:custGeom>
            <a:avLst/>
            <a:gdLst/>
            <a:ahLst/>
            <a:cxnLst/>
            <a:rect l="l" t="t" r="r" b="b"/>
            <a:pathLst>
              <a:path h="216535">
                <a:moveTo>
                  <a:pt x="0" y="0"/>
                </a:moveTo>
                <a:lnTo>
                  <a:pt x="0" y="216026"/>
                </a:lnTo>
              </a:path>
            </a:pathLst>
          </a:custGeom>
          <a:ln w="45718">
            <a:solidFill>
              <a:srgbClr val="E36C09"/>
            </a:solidFill>
          </a:ln>
        </p:spPr>
        <p:txBody>
          <a:bodyPr wrap="square" lIns="0" tIns="0" rIns="0" bIns="0" rtlCol="0"/>
          <a:lstStyle/>
          <a:p>
            <a:endParaRPr/>
          </a:p>
        </p:txBody>
      </p:sp>
      <p:sp>
        <p:nvSpPr>
          <p:cNvPr id="23" name="object 23"/>
          <p:cNvSpPr/>
          <p:nvPr/>
        </p:nvSpPr>
        <p:spPr>
          <a:xfrm>
            <a:off x="9264395" y="188596"/>
            <a:ext cx="45720" cy="216535"/>
          </a:xfrm>
          <a:custGeom>
            <a:avLst/>
            <a:gdLst/>
            <a:ahLst/>
            <a:cxnLst/>
            <a:rect l="l" t="t" r="r" b="b"/>
            <a:pathLst>
              <a:path w="45720" h="216535">
                <a:moveTo>
                  <a:pt x="0" y="216026"/>
                </a:moveTo>
                <a:lnTo>
                  <a:pt x="45718" y="216026"/>
                </a:lnTo>
                <a:lnTo>
                  <a:pt x="45718" y="0"/>
                </a:lnTo>
                <a:lnTo>
                  <a:pt x="0" y="0"/>
                </a:lnTo>
                <a:lnTo>
                  <a:pt x="0" y="216026"/>
                </a:lnTo>
                <a:close/>
              </a:path>
            </a:pathLst>
          </a:custGeom>
          <a:ln w="19050">
            <a:solidFill>
              <a:srgbClr val="E36C09"/>
            </a:solidFill>
          </a:ln>
        </p:spPr>
        <p:txBody>
          <a:bodyPr wrap="square" lIns="0" tIns="0" rIns="0" bIns="0" rtlCol="0"/>
          <a:lstStyle/>
          <a:p>
            <a:endParaRPr/>
          </a:p>
        </p:txBody>
      </p:sp>
      <p:sp>
        <p:nvSpPr>
          <p:cNvPr id="24" name="object 24"/>
          <p:cNvSpPr/>
          <p:nvPr/>
        </p:nvSpPr>
        <p:spPr>
          <a:xfrm>
            <a:off x="9264395" y="908685"/>
            <a:ext cx="213360" cy="311150"/>
          </a:xfrm>
          <a:custGeom>
            <a:avLst/>
            <a:gdLst/>
            <a:ahLst/>
            <a:cxnLst/>
            <a:rect l="l" t="t" r="r" b="b"/>
            <a:pathLst>
              <a:path w="213359" h="311150">
                <a:moveTo>
                  <a:pt x="0" y="289813"/>
                </a:moveTo>
                <a:lnTo>
                  <a:pt x="57977" y="302958"/>
                </a:lnTo>
                <a:lnTo>
                  <a:pt x="111680" y="310864"/>
                </a:lnTo>
                <a:lnTo>
                  <a:pt x="156787" y="308244"/>
                </a:lnTo>
                <a:lnTo>
                  <a:pt x="188975" y="289813"/>
                </a:lnTo>
                <a:lnTo>
                  <a:pt x="204478" y="256355"/>
                </a:lnTo>
                <a:lnTo>
                  <a:pt x="212378" y="207430"/>
                </a:lnTo>
                <a:lnTo>
                  <a:pt x="213061" y="152782"/>
                </a:lnTo>
                <a:lnTo>
                  <a:pt x="206910" y="102150"/>
                </a:lnTo>
                <a:lnTo>
                  <a:pt x="194309" y="65277"/>
                </a:lnTo>
                <a:lnTo>
                  <a:pt x="162204" y="40469"/>
                </a:lnTo>
                <a:lnTo>
                  <a:pt x="114728" y="29019"/>
                </a:lnTo>
                <a:lnTo>
                  <a:pt x="66561" y="24808"/>
                </a:lnTo>
                <a:lnTo>
                  <a:pt x="32384" y="21716"/>
                </a:lnTo>
                <a:lnTo>
                  <a:pt x="17432" y="19990"/>
                </a:lnTo>
                <a:lnTo>
                  <a:pt x="13446" y="22193"/>
                </a:lnTo>
                <a:lnTo>
                  <a:pt x="14864" y="25967"/>
                </a:lnTo>
                <a:lnTo>
                  <a:pt x="16128" y="28955"/>
                </a:lnTo>
                <a:lnTo>
                  <a:pt x="15239" y="31368"/>
                </a:lnTo>
                <a:lnTo>
                  <a:pt x="23368" y="41020"/>
                </a:lnTo>
                <a:lnTo>
                  <a:pt x="26924" y="36194"/>
                </a:lnTo>
                <a:lnTo>
                  <a:pt x="29914" y="28842"/>
                </a:lnTo>
                <a:lnTo>
                  <a:pt x="33035" y="17192"/>
                </a:lnTo>
                <a:lnTo>
                  <a:pt x="35800" y="5994"/>
                </a:lnTo>
                <a:lnTo>
                  <a:pt x="37719" y="0"/>
                </a:lnTo>
              </a:path>
            </a:pathLst>
          </a:custGeom>
          <a:ln w="57150">
            <a:solidFill>
              <a:srgbClr val="E36C09"/>
            </a:solidFill>
          </a:ln>
        </p:spPr>
        <p:txBody>
          <a:bodyPr wrap="square" lIns="0" tIns="0" rIns="0" bIns="0" rtlCol="0"/>
          <a:lstStyle/>
          <a:p>
            <a:endParaRPr/>
          </a:p>
        </p:txBody>
      </p:sp>
      <p:sp>
        <p:nvSpPr>
          <p:cNvPr id="25" name="object 25"/>
          <p:cNvSpPr/>
          <p:nvPr/>
        </p:nvSpPr>
        <p:spPr>
          <a:xfrm>
            <a:off x="9264395" y="404622"/>
            <a:ext cx="213360" cy="311150"/>
          </a:xfrm>
          <a:custGeom>
            <a:avLst/>
            <a:gdLst/>
            <a:ahLst/>
            <a:cxnLst/>
            <a:rect l="l" t="t" r="r" b="b"/>
            <a:pathLst>
              <a:path w="213359" h="311150">
                <a:moveTo>
                  <a:pt x="0" y="289813"/>
                </a:moveTo>
                <a:lnTo>
                  <a:pt x="57977" y="302958"/>
                </a:lnTo>
                <a:lnTo>
                  <a:pt x="111680" y="310864"/>
                </a:lnTo>
                <a:lnTo>
                  <a:pt x="156787" y="308244"/>
                </a:lnTo>
                <a:lnTo>
                  <a:pt x="188975" y="289813"/>
                </a:lnTo>
                <a:lnTo>
                  <a:pt x="204478" y="256355"/>
                </a:lnTo>
                <a:lnTo>
                  <a:pt x="212378" y="207430"/>
                </a:lnTo>
                <a:lnTo>
                  <a:pt x="213061" y="152782"/>
                </a:lnTo>
                <a:lnTo>
                  <a:pt x="206910" y="102150"/>
                </a:lnTo>
                <a:lnTo>
                  <a:pt x="194309" y="65277"/>
                </a:lnTo>
                <a:lnTo>
                  <a:pt x="162204" y="40469"/>
                </a:lnTo>
                <a:lnTo>
                  <a:pt x="114728" y="29019"/>
                </a:lnTo>
                <a:lnTo>
                  <a:pt x="66561" y="24808"/>
                </a:lnTo>
                <a:lnTo>
                  <a:pt x="32384" y="21716"/>
                </a:lnTo>
                <a:lnTo>
                  <a:pt x="17432" y="19990"/>
                </a:lnTo>
                <a:lnTo>
                  <a:pt x="13446" y="22193"/>
                </a:lnTo>
                <a:lnTo>
                  <a:pt x="14864" y="25967"/>
                </a:lnTo>
                <a:lnTo>
                  <a:pt x="16128" y="28955"/>
                </a:lnTo>
                <a:lnTo>
                  <a:pt x="15239" y="31495"/>
                </a:lnTo>
                <a:lnTo>
                  <a:pt x="23368" y="41148"/>
                </a:lnTo>
                <a:lnTo>
                  <a:pt x="26924" y="36322"/>
                </a:lnTo>
                <a:lnTo>
                  <a:pt x="29914" y="28950"/>
                </a:lnTo>
                <a:lnTo>
                  <a:pt x="33035" y="17256"/>
                </a:lnTo>
                <a:lnTo>
                  <a:pt x="35800" y="6014"/>
                </a:lnTo>
                <a:lnTo>
                  <a:pt x="37719" y="0"/>
                </a:lnTo>
              </a:path>
            </a:pathLst>
          </a:custGeom>
          <a:ln w="57150">
            <a:solidFill>
              <a:srgbClr val="E36C09"/>
            </a:solidFill>
          </a:ln>
        </p:spPr>
        <p:txBody>
          <a:bodyPr wrap="square" lIns="0" tIns="0" rIns="0" bIns="0" rtlCol="0"/>
          <a:lstStyle/>
          <a:p>
            <a:endParaRPr/>
          </a:p>
        </p:txBody>
      </p:sp>
      <p:sp>
        <p:nvSpPr>
          <p:cNvPr id="26" name="object 26"/>
          <p:cNvSpPr txBox="1"/>
          <p:nvPr/>
        </p:nvSpPr>
        <p:spPr>
          <a:xfrm>
            <a:off x="9194166" y="2425065"/>
            <a:ext cx="180975"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Ct</a:t>
            </a:r>
            <a:endParaRPr sz="1400">
              <a:latin typeface="Calibri"/>
              <a:cs typeface="Calibri"/>
            </a:endParaRPr>
          </a:p>
        </p:txBody>
      </p:sp>
      <p:sp>
        <p:nvSpPr>
          <p:cNvPr id="27" name="object 27"/>
          <p:cNvSpPr txBox="1"/>
          <p:nvPr/>
        </p:nvSpPr>
        <p:spPr>
          <a:xfrm>
            <a:off x="9194165" y="0"/>
            <a:ext cx="204470"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N</a:t>
            </a:r>
            <a:r>
              <a:rPr sz="1400" b="1" dirty="0">
                <a:latin typeface="Calibri"/>
                <a:cs typeface="Calibri"/>
              </a:rPr>
              <a:t>t</a:t>
            </a:r>
            <a:endParaRPr sz="1400">
              <a:latin typeface="Calibri"/>
              <a:cs typeface="Calibri"/>
            </a:endParaRPr>
          </a:p>
        </p:txBody>
      </p:sp>
      <p:sp>
        <p:nvSpPr>
          <p:cNvPr id="28" name="object 28"/>
          <p:cNvSpPr/>
          <p:nvPr/>
        </p:nvSpPr>
        <p:spPr>
          <a:xfrm>
            <a:off x="9608439" y="369825"/>
            <a:ext cx="160020" cy="431165"/>
          </a:xfrm>
          <a:custGeom>
            <a:avLst/>
            <a:gdLst/>
            <a:ahLst/>
            <a:cxnLst/>
            <a:rect l="l" t="t" r="r" b="b"/>
            <a:pathLst>
              <a:path w="160020" h="431165">
                <a:moveTo>
                  <a:pt x="0" y="0"/>
                </a:moveTo>
                <a:lnTo>
                  <a:pt x="31146" y="1047"/>
                </a:lnTo>
                <a:lnTo>
                  <a:pt x="56578" y="3905"/>
                </a:lnTo>
                <a:lnTo>
                  <a:pt x="73723" y="8143"/>
                </a:lnTo>
                <a:lnTo>
                  <a:pt x="80009" y="13335"/>
                </a:lnTo>
                <a:lnTo>
                  <a:pt x="80009" y="202184"/>
                </a:lnTo>
                <a:lnTo>
                  <a:pt x="86296" y="207375"/>
                </a:lnTo>
                <a:lnTo>
                  <a:pt x="103441" y="211613"/>
                </a:lnTo>
                <a:lnTo>
                  <a:pt x="128873" y="214471"/>
                </a:lnTo>
                <a:lnTo>
                  <a:pt x="160019" y="215518"/>
                </a:lnTo>
                <a:lnTo>
                  <a:pt x="128873" y="216564"/>
                </a:lnTo>
                <a:lnTo>
                  <a:pt x="103441" y="219408"/>
                </a:lnTo>
                <a:lnTo>
                  <a:pt x="86296" y="223609"/>
                </a:lnTo>
                <a:lnTo>
                  <a:pt x="80009" y="228726"/>
                </a:lnTo>
                <a:lnTo>
                  <a:pt x="80009" y="417575"/>
                </a:lnTo>
                <a:lnTo>
                  <a:pt x="73723" y="422767"/>
                </a:lnTo>
                <a:lnTo>
                  <a:pt x="56578" y="427005"/>
                </a:lnTo>
                <a:lnTo>
                  <a:pt x="31146" y="429863"/>
                </a:lnTo>
                <a:lnTo>
                  <a:pt x="0" y="430911"/>
                </a:lnTo>
              </a:path>
            </a:pathLst>
          </a:custGeom>
          <a:ln w="9525">
            <a:solidFill>
              <a:srgbClr val="000000"/>
            </a:solidFill>
          </a:ln>
        </p:spPr>
        <p:txBody>
          <a:bodyPr wrap="square" lIns="0" tIns="0" rIns="0" bIns="0" rtlCol="0"/>
          <a:lstStyle/>
          <a:p>
            <a:endParaRPr/>
          </a:p>
        </p:txBody>
      </p:sp>
      <p:sp>
        <p:nvSpPr>
          <p:cNvPr id="29" name="object 29"/>
          <p:cNvSpPr txBox="1"/>
          <p:nvPr/>
        </p:nvSpPr>
        <p:spPr>
          <a:xfrm>
            <a:off x="9849485" y="469900"/>
            <a:ext cx="589915" cy="197490"/>
          </a:xfrm>
          <a:prstGeom prst="rect">
            <a:avLst/>
          </a:prstGeom>
        </p:spPr>
        <p:txBody>
          <a:bodyPr vert="horz" wrap="square" lIns="0" tIns="12700" rIns="0" bIns="0" rtlCol="0">
            <a:spAutoFit/>
          </a:bodyPr>
          <a:lstStyle/>
          <a:p>
            <a:pPr marL="12700">
              <a:spcBef>
                <a:spcPts val="100"/>
              </a:spcBef>
            </a:pPr>
            <a:r>
              <a:rPr sz="1200" dirty="0">
                <a:latin typeface="Calibri"/>
                <a:cs typeface="Calibri"/>
              </a:rPr>
              <a:t>Boucle</a:t>
            </a:r>
            <a:r>
              <a:rPr sz="1200" spc="-75" dirty="0">
                <a:latin typeface="Calibri"/>
                <a:cs typeface="Calibri"/>
              </a:rPr>
              <a:t> </a:t>
            </a:r>
            <a:r>
              <a:rPr sz="1200" spc="-5" dirty="0">
                <a:latin typeface="Calibri"/>
                <a:cs typeface="Calibri"/>
              </a:rPr>
              <a:t>Ig</a:t>
            </a:r>
            <a:endParaRPr sz="1200">
              <a:latin typeface="Calibri"/>
              <a:cs typeface="Calibri"/>
            </a:endParaRPr>
          </a:p>
        </p:txBody>
      </p:sp>
      <p:sp>
        <p:nvSpPr>
          <p:cNvPr id="30" name="object 30"/>
          <p:cNvSpPr txBox="1"/>
          <p:nvPr/>
        </p:nvSpPr>
        <p:spPr>
          <a:xfrm>
            <a:off x="10044684" y="1652270"/>
            <a:ext cx="307975" cy="197490"/>
          </a:xfrm>
          <a:prstGeom prst="rect">
            <a:avLst/>
          </a:prstGeom>
        </p:spPr>
        <p:txBody>
          <a:bodyPr vert="horz" wrap="square" lIns="0" tIns="12700" rIns="0" bIns="0" rtlCol="0">
            <a:spAutoFit/>
          </a:bodyPr>
          <a:lstStyle/>
          <a:p>
            <a:pPr marL="12700">
              <a:spcBef>
                <a:spcPts val="100"/>
              </a:spcBef>
            </a:pPr>
            <a:r>
              <a:rPr sz="1200" spc="-10" dirty="0">
                <a:solidFill>
                  <a:srgbClr val="FF0000"/>
                </a:solidFill>
                <a:latin typeface="Calibri"/>
                <a:cs typeface="Calibri"/>
              </a:rPr>
              <a:t>M</a:t>
            </a:r>
            <a:r>
              <a:rPr sz="1200" spc="-30" dirty="0">
                <a:solidFill>
                  <a:srgbClr val="FF0000"/>
                </a:solidFill>
                <a:latin typeface="Calibri"/>
                <a:cs typeface="Calibri"/>
              </a:rPr>
              <a:t>E</a:t>
            </a:r>
            <a:r>
              <a:rPr sz="1200" dirty="0">
                <a:solidFill>
                  <a:srgbClr val="FF0000"/>
                </a:solidFill>
                <a:latin typeface="Calibri"/>
                <a:cs typeface="Calibri"/>
              </a:rPr>
              <a:t>C</a:t>
            </a:r>
            <a:endParaRPr sz="1200">
              <a:latin typeface="Calibri"/>
              <a:cs typeface="Calibri"/>
            </a:endParaRPr>
          </a:p>
        </p:txBody>
      </p:sp>
      <p:sp>
        <p:nvSpPr>
          <p:cNvPr id="31" name="object 31"/>
          <p:cNvSpPr txBox="1"/>
          <p:nvPr/>
        </p:nvSpPr>
        <p:spPr>
          <a:xfrm>
            <a:off x="9828530" y="2254949"/>
            <a:ext cx="692150" cy="182101"/>
          </a:xfrm>
          <a:prstGeom prst="rect">
            <a:avLst/>
          </a:prstGeom>
        </p:spPr>
        <p:txBody>
          <a:bodyPr vert="horz" wrap="square" lIns="0" tIns="12700" rIns="0" bIns="0" rtlCol="0">
            <a:spAutoFit/>
          </a:bodyPr>
          <a:lstStyle/>
          <a:p>
            <a:pPr marL="12700">
              <a:spcBef>
                <a:spcPts val="100"/>
              </a:spcBef>
            </a:pPr>
            <a:r>
              <a:rPr sz="1100" spc="-5" dirty="0">
                <a:solidFill>
                  <a:srgbClr val="00AFEF"/>
                </a:solidFill>
                <a:latin typeface="Calibri"/>
                <a:cs typeface="Calibri"/>
              </a:rPr>
              <a:t>Cytoplasme</a:t>
            </a:r>
            <a:endParaRPr sz="1100">
              <a:latin typeface="Calibri"/>
              <a:cs typeface="Calibri"/>
            </a:endParaRPr>
          </a:p>
        </p:txBody>
      </p:sp>
      <p:sp>
        <p:nvSpPr>
          <p:cNvPr id="32" name="object 32"/>
          <p:cNvSpPr/>
          <p:nvPr/>
        </p:nvSpPr>
        <p:spPr>
          <a:xfrm>
            <a:off x="7392162" y="5054766"/>
            <a:ext cx="3275965" cy="208279"/>
          </a:xfrm>
          <a:custGeom>
            <a:avLst/>
            <a:gdLst/>
            <a:ahLst/>
            <a:cxnLst/>
            <a:rect l="l" t="t" r="r" b="b"/>
            <a:pathLst>
              <a:path w="3275965" h="208279">
                <a:moveTo>
                  <a:pt x="0" y="207987"/>
                </a:moveTo>
                <a:lnTo>
                  <a:pt x="3275457" y="207987"/>
                </a:lnTo>
                <a:lnTo>
                  <a:pt x="3275457" y="0"/>
                </a:lnTo>
                <a:lnTo>
                  <a:pt x="0" y="0"/>
                </a:lnTo>
                <a:lnTo>
                  <a:pt x="0" y="207987"/>
                </a:lnTo>
                <a:close/>
              </a:path>
            </a:pathLst>
          </a:custGeom>
          <a:solidFill>
            <a:srgbClr val="FFFF00"/>
          </a:solidFill>
        </p:spPr>
        <p:txBody>
          <a:bodyPr wrap="square" lIns="0" tIns="0" rIns="0" bIns="0" rtlCol="0"/>
          <a:lstStyle/>
          <a:p>
            <a:endParaRPr/>
          </a:p>
        </p:txBody>
      </p:sp>
      <p:sp>
        <p:nvSpPr>
          <p:cNvPr id="33" name="object 33"/>
          <p:cNvSpPr/>
          <p:nvPr/>
        </p:nvSpPr>
        <p:spPr>
          <a:xfrm>
            <a:off x="5087873" y="5054766"/>
            <a:ext cx="2016760" cy="208279"/>
          </a:xfrm>
          <a:custGeom>
            <a:avLst/>
            <a:gdLst/>
            <a:ahLst/>
            <a:cxnLst/>
            <a:rect l="l" t="t" r="r" b="b"/>
            <a:pathLst>
              <a:path w="2016760" h="208279">
                <a:moveTo>
                  <a:pt x="0" y="207987"/>
                </a:moveTo>
                <a:lnTo>
                  <a:pt x="2016252" y="207987"/>
                </a:lnTo>
                <a:lnTo>
                  <a:pt x="2016252" y="0"/>
                </a:lnTo>
                <a:lnTo>
                  <a:pt x="0" y="0"/>
                </a:lnTo>
                <a:lnTo>
                  <a:pt x="0" y="207987"/>
                </a:lnTo>
                <a:close/>
              </a:path>
            </a:pathLst>
          </a:custGeom>
          <a:solidFill>
            <a:srgbClr val="FFFF00"/>
          </a:solidFill>
        </p:spPr>
        <p:txBody>
          <a:bodyPr wrap="square" lIns="0" tIns="0" rIns="0" bIns="0" rtlCol="0"/>
          <a:lstStyle/>
          <a:p>
            <a:endParaRPr/>
          </a:p>
        </p:txBody>
      </p:sp>
      <p:sp>
        <p:nvSpPr>
          <p:cNvPr id="34" name="object 34"/>
          <p:cNvSpPr/>
          <p:nvPr/>
        </p:nvSpPr>
        <p:spPr>
          <a:xfrm>
            <a:off x="2279574" y="5054766"/>
            <a:ext cx="2520315" cy="208279"/>
          </a:xfrm>
          <a:custGeom>
            <a:avLst/>
            <a:gdLst/>
            <a:ahLst/>
            <a:cxnLst/>
            <a:rect l="l" t="t" r="r" b="b"/>
            <a:pathLst>
              <a:path w="2520315" h="208279">
                <a:moveTo>
                  <a:pt x="0" y="207987"/>
                </a:moveTo>
                <a:lnTo>
                  <a:pt x="2520264" y="207987"/>
                </a:lnTo>
                <a:lnTo>
                  <a:pt x="2520264" y="0"/>
                </a:lnTo>
                <a:lnTo>
                  <a:pt x="0" y="0"/>
                </a:lnTo>
                <a:lnTo>
                  <a:pt x="0" y="207987"/>
                </a:lnTo>
                <a:close/>
              </a:path>
            </a:pathLst>
          </a:custGeom>
          <a:solidFill>
            <a:srgbClr val="FFFF00"/>
          </a:solidFill>
        </p:spPr>
        <p:txBody>
          <a:bodyPr wrap="square" lIns="0" tIns="0" rIns="0" bIns="0" rtlCol="0"/>
          <a:lstStyle/>
          <a:p>
            <a:endParaRPr/>
          </a:p>
        </p:txBody>
      </p:sp>
      <p:sp>
        <p:nvSpPr>
          <p:cNvPr id="35" name="object 35"/>
          <p:cNvSpPr/>
          <p:nvPr/>
        </p:nvSpPr>
        <p:spPr>
          <a:xfrm>
            <a:off x="1524001" y="5054766"/>
            <a:ext cx="467995" cy="208279"/>
          </a:xfrm>
          <a:custGeom>
            <a:avLst/>
            <a:gdLst/>
            <a:ahLst/>
            <a:cxnLst/>
            <a:rect l="l" t="t" r="r" b="b"/>
            <a:pathLst>
              <a:path w="467995" h="208279">
                <a:moveTo>
                  <a:pt x="0" y="207987"/>
                </a:moveTo>
                <a:lnTo>
                  <a:pt x="467537" y="207987"/>
                </a:lnTo>
                <a:lnTo>
                  <a:pt x="467537" y="0"/>
                </a:lnTo>
                <a:lnTo>
                  <a:pt x="0" y="0"/>
                </a:lnTo>
                <a:lnTo>
                  <a:pt x="0" y="207987"/>
                </a:lnTo>
                <a:close/>
              </a:path>
            </a:pathLst>
          </a:custGeom>
          <a:solidFill>
            <a:srgbClr val="FFFF00"/>
          </a:solidFill>
        </p:spPr>
        <p:txBody>
          <a:bodyPr wrap="square" lIns="0" tIns="0" rIns="0" bIns="0" rtlCol="0"/>
          <a:lstStyle/>
          <a:p>
            <a:endParaRPr/>
          </a:p>
        </p:txBody>
      </p:sp>
      <p:sp>
        <p:nvSpPr>
          <p:cNvPr id="36" name="object 36"/>
          <p:cNvSpPr/>
          <p:nvPr/>
        </p:nvSpPr>
        <p:spPr>
          <a:xfrm>
            <a:off x="1524000" y="5054766"/>
            <a:ext cx="9144000" cy="208279"/>
          </a:xfrm>
          <a:custGeom>
            <a:avLst/>
            <a:gdLst/>
            <a:ahLst/>
            <a:cxnLst/>
            <a:rect l="l" t="t" r="r" b="b"/>
            <a:pathLst>
              <a:path w="9144000" h="208279">
                <a:moveTo>
                  <a:pt x="0" y="207987"/>
                </a:moveTo>
                <a:lnTo>
                  <a:pt x="9143619" y="207987"/>
                </a:lnTo>
                <a:lnTo>
                  <a:pt x="9143619" y="0"/>
                </a:lnTo>
                <a:lnTo>
                  <a:pt x="0" y="0"/>
                </a:lnTo>
                <a:lnTo>
                  <a:pt x="0" y="207987"/>
                </a:lnTo>
                <a:close/>
              </a:path>
            </a:pathLst>
          </a:custGeom>
          <a:ln w="25400">
            <a:solidFill>
              <a:srgbClr val="FFFF00"/>
            </a:solidFill>
          </a:ln>
        </p:spPr>
        <p:txBody>
          <a:bodyPr wrap="square" lIns="0" tIns="0" rIns="0" bIns="0" rtlCol="0"/>
          <a:lstStyle/>
          <a:p>
            <a:endParaRPr/>
          </a:p>
        </p:txBody>
      </p:sp>
      <p:sp>
        <p:nvSpPr>
          <p:cNvPr id="37" name="object 37"/>
          <p:cNvSpPr/>
          <p:nvPr/>
        </p:nvSpPr>
        <p:spPr>
          <a:xfrm>
            <a:off x="7392162" y="5013197"/>
            <a:ext cx="3275965" cy="41910"/>
          </a:xfrm>
          <a:custGeom>
            <a:avLst/>
            <a:gdLst/>
            <a:ahLst/>
            <a:cxnLst/>
            <a:rect l="l" t="t" r="r" b="b"/>
            <a:pathLst>
              <a:path w="3275965" h="41910">
                <a:moveTo>
                  <a:pt x="0" y="41528"/>
                </a:moveTo>
                <a:lnTo>
                  <a:pt x="3275457" y="41528"/>
                </a:lnTo>
                <a:lnTo>
                  <a:pt x="3275457" y="0"/>
                </a:lnTo>
                <a:lnTo>
                  <a:pt x="0" y="0"/>
                </a:lnTo>
                <a:lnTo>
                  <a:pt x="0" y="41528"/>
                </a:lnTo>
                <a:close/>
              </a:path>
            </a:pathLst>
          </a:custGeom>
          <a:solidFill>
            <a:srgbClr val="4F81BC"/>
          </a:solidFill>
        </p:spPr>
        <p:txBody>
          <a:bodyPr wrap="square" lIns="0" tIns="0" rIns="0" bIns="0" rtlCol="0"/>
          <a:lstStyle/>
          <a:p>
            <a:endParaRPr/>
          </a:p>
        </p:txBody>
      </p:sp>
      <p:sp>
        <p:nvSpPr>
          <p:cNvPr id="38" name="object 38"/>
          <p:cNvSpPr/>
          <p:nvPr/>
        </p:nvSpPr>
        <p:spPr>
          <a:xfrm>
            <a:off x="5087873" y="5013197"/>
            <a:ext cx="2016760" cy="41910"/>
          </a:xfrm>
          <a:custGeom>
            <a:avLst/>
            <a:gdLst/>
            <a:ahLst/>
            <a:cxnLst/>
            <a:rect l="l" t="t" r="r" b="b"/>
            <a:pathLst>
              <a:path w="2016760" h="41910">
                <a:moveTo>
                  <a:pt x="0" y="41528"/>
                </a:moveTo>
                <a:lnTo>
                  <a:pt x="2016252" y="41528"/>
                </a:lnTo>
                <a:lnTo>
                  <a:pt x="2016252" y="0"/>
                </a:lnTo>
                <a:lnTo>
                  <a:pt x="0" y="0"/>
                </a:lnTo>
                <a:lnTo>
                  <a:pt x="0" y="41528"/>
                </a:lnTo>
                <a:close/>
              </a:path>
            </a:pathLst>
          </a:custGeom>
          <a:solidFill>
            <a:srgbClr val="4F81BC"/>
          </a:solidFill>
        </p:spPr>
        <p:txBody>
          <a:bodyPr wrap="square" lIns="0" tIns="0" rIns="0" bIns="0" rtlCol="0"/>
          <a:lstStyle/>
          <a:p>
            <a:endParaRPr/>
          </a:p>
        </p:txBody>
      </p:sp>
      <p:sp>
        <p:nvSpPr>
          <p:cNvPr id="39" name="object 39"/>
          <p:cNvSpPr/>
          <p:nvPr/>
        </p:nvSpPr>
        <p:spPr>
          <a:xfrm>
            <a:off x="2279574" y="5013197"/>
            <a:ext cx="2520315" cy="41910"/>
          </a:xfrm>
          <a:custGeom>
            <a:avLst/>
            <a:gdLst/>
            <a:ahLst/>
            <a:cxnLst/>
            <a:rect l="l" t="t" r="r" b="b"/>
            <a:pathLst>
              <a:path w="2520315" h="41910">
                <a:moveTo>
                  <a:pt x="0" y="41528"/>
                </a:moveTo>
                <a:lnTo>
                  <a:pt x="2520264" y="41528"/>
                </a:lnTo>
                <a:lnTo>
                  <a:pt x="2520264" y="0"/>
                </a:lnTo>
                <a:lnTo>
                  <a:pt x="0" y="0"/>
                </a:lnTo>
                <a:lnTo>
                  <a:pt x="0" y="41528"/>
                </a:lnTo>
                <a:close/>
              </a:path>
            </a:pathLst>
          </a:custGeom>
          <a:solidFill>
            <a:srgbClr val="4F81BC"/>
          </a:solidFill>
        </p:spPr>
        <p:txBody>
          <a:bodyPr wrap="square" lIns="0" tIns="0" rIns="0" bIns="0" rtlCol="0"/>
          <a:lstStyle/>
          <a:p>
            <a:endParaRPr/>
          </a:p>
        </p:txBody>
      </p:sp>
      <p:sp>
        <p:nvSpPr>
          <p:cNvPr id="40" name="object 40"/>
          <p:cNvSpPr/>
          <p:nvPr/>
        </p:nvSpPr>
        <p:spPr>
          <a:xfrm>
            <a:off x="1524001" y="5013197"/>
            <a:ext cx="467995" cy="41910"/>
          </a:xfrm>
          <a:custGeom>
            <a:avLst/>
            <a:gdLst/>
            <a:ahLst/>
            <a:cxnLst/>
            <a:rect l="l" t="t" r="r" b="b"/>
            <a:pathLst>
              <a:path w="467995" h="41910">
                <a:moveTo>
                  <a:pt x="0" y="41528"/>
                </a:moveTo>
                <a:lnTo>
                  <a:pt x="467537" y="41528"/>
                </a:lnTo>
                <a:lnTo>
                  <a:pt x="467537" y="0"/>
                </a:lnTo>
                <a:lnTo>
                  <a:pt x="0" y="0"/>
                </a:lnTo>
                <a:lnTo>
                  <a:pt x="0" y="41528"/>
                </a:lnTo>
                <a:close/>
              </a:path>
            </a:pathLst>
          </a:custGeom>
          <a:solidFill>
            <a:srgbClr val="4F81BC"/>
          </a:solidFill>
        </p:spPr>
        <p:txBody>
          <a:bodyPr wrap="square" lIns="0" tIns="0" rIns="0" bIns="0" rtlCol="0"/>
          <a:lstStyle/>
          <a:p>
            <a:endParaRPr/>
          </a:p>
        </p:txBody>
      </p:sp>
      <p:sp>
        <p:nvSpPr>
          <p:cNvPr id="41" name="object 41"/>
          <p:cNvSpPr/>
          <p:nvPr/>
        </p:nvSpPr>
        <p:spPr>
          <a:xfrm>
            <a:off x="1524000" y="5013197"/>
            <a:ext cx="9144000" cy="41910"/>
          </a:xfrm>
          <a:custGeom>
            <a:avLst/>
            <a:gdLst/>
            <a:ahLst/>
            <a:cxnLst/>
            <a:rect l="l" t="t" r="r" b="b"/>
            <a:pathLst>
              <a:path w="9144000" h="41910">
                <a:moveTo>
                  <a:pt x="0" y="6857"/>
                </a:moveTo>
                <a:lnTo>
                  <a:pt x="0" y="3047"/>
                </a:lnTo>
                <a:lnTo>
                  <a:pt x="3104" y="0"/>
                </a:lnTo>
                <a:lnTo>
                  <a:pt x="6933" y="0"/>
                </a:lnTo>
                <a:lnTo>
                  <a:pt x="9136634" y="0"/>
                </a:lnTo>
                <a:lnTo>
                  <a:pt x="9140444" y="0"/>
                </a:lnTo>
                <a:lnTo>
                  <a:pt x="9143619" y="3047"/>
                </a:lnTo>
                <a:lnTo>
                  <a:pt x="9143619" y="6857"/>
                </a:lnTo>
                <a:lnTo>
                  <a:pt x="9143619" y="34670"/>
                </a:lnTo>
                <a:lnTo>
                  <a:pt x="9143619" y="38481"/>
                </a:lnTo>
                <a:lnTo>
                  <a:pt x="9140444" y="41528"/>
                </a:lnTo>
                <a:lnTo>
                  <a:pt x="9136634" y="41528"/>
                </a:lnTo>
                <a:lnTo>
                  <a:pt x="6933" y="41528"/>
                </a:lnTo>
                <a:lnTo>
                  <a:pt x="3104" y="41528"/>
                </a:lnTo>
                <a:lnTo>
                  <a:pt x="0" y="38481"/>
                </a:lnTo>
                <a:lnTo>
                  <a:pt x="0" y="34670"/>
                </a:lnTo>
                <a:lnTo>
                  <a:pt x="0" y="6857"/>
                </a:lnTo>
                <a:close/>
              </a:path>
            </a:pathLst>
          </a:custGeom>
          <a:ln w="25399">
            <a:solidFill>
              <a:srgbClr val="385D89"/>
            </a:solidFill>
          </a:ln>
        </p:spPr>
        <p:txBody>
          <a:bodyPr wrap="square" lIns="0" tIns="0" rIns="0" bIns="0" rtlCol="0"/>
          <a:lstStyle/>
          <a:p>
            <a:endParaRPr/>
          </a:p>
        </p:txBody>
      </p:sp>
      <p:sp>
        <p:nvSpPr>
          <p:cNvPr id="42" name="object 42"/>
          <p:cNvSpPr/>
          <p:nvPr/>
        </p:nvSpPr>
        <p:spPr>
          <a:xfrm>
            <a:off x="7392162" y="5241926"/>
            <a:ext cx="3275965" cy="40005"/>
          </a:xfrm>
          <a:custGeom>
            <a:avLst/>
            <a:gdLst/>
            <a:ahLst/>
            <a:cxnLst/>
            <a:rect l="l" t="t" r="r" b="b"/>
            <a:pathLst>
              <a:path w="3275965" h="40004">
                <a:moveTo>
                  <a:pt x="0" y="39877"/>
                </a:moveTo>
                <a:lnTo>
                  <a:pt x="3275838" y="39877"/>
                </a:lnTo>
                <a:lnTo>
                  <a:pt x="3275838" y="0"/>
                </a:lnTo>
                <a:lnTo>
                  <a:pt x="0" y="0"/>
                </a:lnTo>
                <a:lnTo>
                  <a:pt x="0" y="39877"/>
                </a:lnTo>
                <a:close/>
              </a:path>
            </a:pathLst>
          </a:custGeom>
          <a:solidFill>
            <a:srgbClr val="4F81BC"/>
          </a:solidFill>
        </p:spPr>
        <p:txBody>
          <a:bodyPr wrap="square" lIns="0" tIns="0" rIns="0" bIns="0" rtlCol="0"/>
          <a:lstStyle/>
          <a:p>
            <a:endParaRPr/>
          </a:p>
        </p:txBody>
      </p:sp>
      <p:sp>
        <p:nvSpPr>
          <p:cNvPr id="43" name="object 43"/>
          <p:cNvSpPr/>
          <p:nvPr/>
        </p:nvSpPr>
        <p:spPr>
          <a:xfrm>
            <a:off x="5087873" y="5241926"/>
            <a:ext cx="2016760" cy="40005"/>
          </a:xfrm>
          <a:custGeom>
            <a:avLst/>
            <a:gdLst/>
            <a:ahLst/>
            <a:cxnLst/>
            <a:rect l="l" t="t" r="r" b="b"/>
            <a:pathLst>
              <a:path w="2016760" h="40004">
                <a:moveTo>
                  <a:pt x="0" y="39877"/>
                </a:moveTo>
                <a:lnTo>
                  <a:pt x="2016252" y="39877"/>
                </a:lnTo>
                <a:lnTo>
                  <a:pt x="2016252" y="0"/>
                </a:lnTo>
                <a:lnTo>
                  <a:pt x="0" y="0"/>
                </a:lnTo>
                <a:lnTo>
                  <a:pt x="0" y="39877"/>
                </a:lnTo>
                <a:close/>
              </a:path>
            </a:pathLst>
          </a:custGeom>
          <a:solidFill>
            <a:srgbClr val="4F81BC"/>
          </a:solidFill>
        </p:spPr>
        <p:txBody>
          <a:bodyPr wrap="square" lIns="0" tIns="0" rIns="0" bIns="0" rtlCol="0"/>
          <a:lstStyle/>
          <a:p>
            <a:endParaRPr/>
          </a:p>
        </p:txBody>
      </p:sp>
      <p:sp>
        <p:nvSpPr>
          <p:cNvPr id="44" name="object 44"/>
          <p:cNvSpPr/>
          <p:nvPr/>
        </p:nvSpPr>
        <p:spPr>
          <a:xfrm>
            <a:off x="2279574" y="5241926"/>
            <a:ext cx="2520315" cy="40005"/>
          </a:xfrm>
          <a:custGeom>
            <a:avLst/>
            <a:gdLst/>
            <a:ahLst/>
            <a:cxnLst/>
            <a:rect l="l" t="t" r="r" b="b"/>
            <a:pathLst>
              <a:path w="2520315" h="40004">
                <a:moveTo>
                  <a:pt x="0" y="39877"/>
                </a:moveTo>
                <a:lnTo>
                  <a:pt x="2520264" y="39877"/>
                </a:lnTo>
                <a:lnTo>
                  <a:pt x="2520264" y="0"/>
                </a:lnTo>
                <a:lnTo>
                  <a:pt x="0" y="0"/>
                </a:lnTo>
                <a:lnTo>
                  <a:pt x="0" y="39877"/>
                </a:lnTo>
                <a:close/>
              </a:path>
            </a:pathLst>
          </a:custGeom>
          <a:solidFill>
            <a:srgbClr val="4F81BC"/>
          </a:solidFill>
        </p:spPr>
        <p:txBody>
          <a:bodyPr wrap="square" lIns="0" tIns="0" rIns="0" bIns="0" rtlCol="0"/>
          <a:lstStyle/>
          <a:p>
            <a:endParaRPr/>
          </a:p>
        </p:txBody>
      </p:sp>
      <p:sp>
        <p:nvSpPr>
          <p:cNvPr id="45" name="object 45"/>
          <p:cNvSpPr/>
          <p:nvPr/>
        </p:nvSpPr>
        <p:spPr>
          <a:xfrm>
            <a:off x="1524402" y="5241926"/>
            <a:ext cx="467359" cy="40005"/>
          </a:xfrm>
          <a:custGeom>
            <a:avLst/>
            <a:gdLst/>
            <a:ahLst/>
            <a:cxnLst/>
            <a:rect l="l" t="t" r="r" b="b"/>
            <a:pathLst>
              <a:path w="467359" h="40004">
                <a:moveTo>
                  <a:pt x="0" y="39877"/>
                </a:moveTo>
                <a:lnTo>
                  <a:pt x="467136" y="39877"/>
                </a:lnTo>
                <a:lnTo>
                  <a:pt x="467136" y="0"/>
                </a:lnTo>
                <a:lnTo>
                  <a:pt x="0" y="0"/>
                </a:lnTo>
                <a:lnTo>
                  <a:pt x="0" y="39877"/>
                </a:lnTo>
                <a:close/>
              </a:path>
            </a:pathLst>
          </a:custGeom>
          <a:solidFill>
            <a:srgbClr val="4F81BC"/>
          </a:solidFill>
        </p:spPr>
        <p:txBody>
          <a:bodyPr wrap="square" lIns="0" tIns="0" rIns="0" bIns="0" rtlCol="0"/>
          <a:lstStyle/>
          <a:p>
            <a:endParaRPr/>
          </a:p>
        </p:txBody>
      </p:sp>
      <p:sp>
        <p:nvSpPr>
          <p:cNvPr id="46" name="object 46"/>
          <p:cNvSpPr/>
          <p:nvPr/>
        </p:nvSpPr>
        <p:spPr>
          <a:xfrm>
            <a:off x="1524401" y="5241926"/>
            <a:ext cx="9144000" cy="40005"/>
          </a:xfrm>
          <a:custGeom>
            <a:avLst/>
            <a:gdLst/>
            <a:ahLst/>
            <a:cxnLst/>
            <a:rect l="l" t="t" r="r" b="b"/>
            <a:pathLst>
              <a:path w="9144000" h="40004">
                <a:moveTo>
                  <a:pt x="0" y="6731"/>
                </a:moveTo>
                <a:lnTo>
                  <a:pt x="0" y="3047"/>
                </a:lnTo>
                <a:lnTo>
                  <a:pt x="2975" y="0"/>
                </a:lnTo>
                <a:lnTo>
                  <a:pt x="6644" y="0"/>
                </a:lnTo>
                <a:lnTo>
                  <a:pt x="9136994" y="0"/>
                </a:lnTo>
                <a:lnTo>
                  <a:pt x="9140677" y="0"/>
                </a:lnTo>
                <a:lnTo>
                  <a:pt x="9143598" y="3047"/>
                </a:lnTo>
                <a:lnTo>
                  <a:pt x="9143598" y="6731"/>
                </a:lnTo>
                <a:lnTo>
                  <a:pt x="9143598" y="33274"/>
                </a:lnTo>
                <a:lnTo>
                  <a:pt x="9143598" y="36956"/>
                </a:lnTo>
                <a:lnTo>
                  <a:pt x="9140677" y="39878"/>
                </a:lnTo>
                <a:lnTo>
                  <a:pt x="9136994" y="39878"/>
                </a:lnTo>
                <a:lnTo>
                  <a:pt x="6644" y="39878"/>
                </a:lnTo>
                <a:lnTo>
                  <a:pt x="2975" y="39878"/>
                </a:lnTo>
                <a:lnTo>
                  <a:pt x="0" y="36956"/>
                </a:lnTo>
                <a:lnTo>
                  <a:pt x="0" y="33274"/>
                </a:lnTo>
                <a:lnTo>
                  <a:pt x="0" y="6731"/>
                </a:lnTo>
                <a:close/>
              </a:path>
            </a:pathLst>
          </a:custGeom>
          <a:ln w="25399">
            <a:solidFill>
              <a:srgbClr val="385D89"/>
            </a:solidFill>
          </a:ln>
        </p:spPr>
        <p:txBody>
          <a:bodyPr wrap="square" lIns="0" tIns="0" rIns="0" bIns="0" rtlCol="0"/>
          <a:lstStyle/>
          <a:p>
            <a:endParaRPr/>
          </a:p>
        </p:txBody>
      </p:sp>
      <p:sp>
        <p:nvSpPr>
          <p:cNvPr id="47" name="object 47"/>
          <p:cNvSpPr/>
          <p:nvPr/>
        </p:nvSpPr>
        <p:spPr>
          <a:xfrm>
            <a:off x="1991537" y="3932999"/>
            <a:ext cx="288290" cy="200660"/>
          </a:xfrm>
          <a:custGeom>
            <a:avLst/>
            <a:gdLst/>
            <a:ahLst/>
            <a:cxnLst/>
            <a:rect l="l" t="t" r="r" b="b"/>
            <a:pathLst>
              <a:path w="288290"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48" name="object 48"/>
          <p:cNvSpPr/>
          <p:nvPr/>
        </p:nvSpPr>
        <p:spPr>
          <a:xfrm>
            <a:off x="1991537" y="3932999"/>
            <a:ext cx="288290" cy="200660"/>
          </a:xfrm>
          <a:custGeom>
            <a:avLst/>
            <a:gdLst/>
            <a:ahLst/>
            <a:cxnLst/>
            <a:rect l="l" t="t" r="r" b="b"/>
            <a:pathLst>
              <a:path w="288290" h="200660">
                <a:moveTo>
                  <a:pt x="0" y="200342"/>
                </a:moveTo>
                <a:lnTo>
                  <a:pt x="288036" y="200342"/>
                </a:lnTo>
                <a:lnTo>
                  <a:pt x="288036" y="0"/>
                </a:lnTo>
                <a:lnTo>
                  <a:pt x="0" y="0"/>
                </a:lnTo>
                <a:lnTo>
                  <a:pt x="0" y="200342"/>
                </a:lnTo>
                <a:close/>
              </a:path>
            </a:pathLst>
          </a:custGeom>
          <a:ln w="25400">
            <a:solidFill>
              <a:srgbClr val="000000"/>
            </a:solidFill>
          </a:ln>
        </p:spPr>
        <p:txBody>
          <a:bodyPr wrap="square" lIns="0" tIns="0" rIns="0" bIns="0" rtlCol="0"/>
          <a:lstStyle/>
          <a:p>
            <a:endParaRPr/>
          </a:p>
        </p:txBody>
      </p:sp>
      <p:sp>
        <p:nvSpPr>
          <p:cNvPr id="49" name="object 49"/>
          <p:cNvSpPr/>
          <p:nvPr/>
        </p:nvSpPr>
        <p:spPr>
          <a:xfrm>
            <a:off x="1991537" y="4149026"/>
            <a:ext cx="288290" cy="200660"/>
          </a:xfrm>
          <a:custGeom>
            <a:avLst/>
            <a:gdLst/>
            <a:ahLst/>
            <a:cxnLst/>
            <a:rect l="l" t="t" r="r" b="b"/>
            <a:pathLst>
              <a:path w="288290"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50" name="object 50"/>
          <p:cNvSpPr/>
          <p:nvPr/>
        </p:nvSpPr>
        <p:spPr>
          <a:xfrm>
            <a:off x="1991537" y="4365053"/>
            <a:ext cx="288290" cy="200660"/>
          </a:xfrm>
          <a:custGeom>
            <a:avLst/>
            <a:gdLst/>
            <a:ahLst/>
            <a:cxnLst/>
            <a:rect l="l" t="t" r="r" b="b"/>
            <a:pathLst>
              <a:path w="288290"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51" name="object 51"/>
          <p:cNvSpPr/>
          <p:nvPr/>
        </p:nvSpPr>
        <p:spPr>
          <a:xfrm>
            <a:off x="1991537" y="4581080"/>
            <a:ext cx="288290" cy="200660"/>
          </a:xfrm>
          <a:custGeom>
            <a:avLst/>
            <a:gdLst/>
            <a:ahLst/>
            <a:cxnLst/>
            <a:rect l="l" t="t" r="r" b="b"/>
            <a:pathLst>
              <a:path w="288290"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52" name="object 52"/>
          <p:cNvSpPr/>
          <p:nvPr/>
        </p:nvSpPr>
        <p:spPr>
          <a:xfrm>
            <a:off x="1991537" y="4797107"/>
            <a:ext cx="288290" cy="200660"/>
          </a:xfrm>
          <a:custGeom>
            <a:avLst/>
            <a:gdLst/>
            <a:ahLst/>
            <a:cxnLst/>
            <a:rect l="l" t="t" r="r" b="b"/>
            <a:pathLst>
              <a:path w="288290"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53" name="object 53"/>
          <p:cNvSpPr/>
          <p:nvPr/>
        </p:nvSpPr>
        <p:spPr>
          <a:xfrm>
            <a:off x="1991537" y="5013147"/>
            <a:ext cx="288290" cy="269240"/>
          </a:xfrm>
          <a:custGeom>
            <a:avLst/>
            <a:gdLst/>
            <a:ahLst/>
            <a:cxnLst/>
            <a:rect l="l" t="t" r="r" b="b"/>
            <a:pathLst>
              <a:path w="288290" h="269239">
                <a:moveTo>
                  <a:pt x="0" y="268655"/>
                </a:moveTo>
                <a:lnTo>
                  <a:pt x="288036" y="268655"/>
                </a:lnTo>
                <a:lnTo>
                  <a:pt x="288036" y="0"/>
                </a:lnTo>
                <a:lnTo>
                  <a:pt x="0" y="0"/>
                </a:lnTo>
                <a:lnTo>
                  <a:pt x="0" y="268655"/>
                </a:lnTo>
                <a:close/>
              </a:path>
            </a:pathLst>
          </a:custGeom>
          <a:solidFill>
            <a:srgbClr val="FFC000"/>
          </a:solidFill>
        </p:spPr>
        <p:txBody>
          <a:bodyPr wrap="square" lIns="0" tIns="0" rIns="0" bIns="0" rtlCol="0"/>
          <a:lstStyle/>
          <a:p>
            <a:endParaRPr/>
          </a:p>
        </p:txBody>
      </p:sp>
      <p:sp>
        <p:nvSpPr>
          <p:cNvPr id="54" name="object 54"/>
          <p:cNvSpPr/>
          <p:nvPr/>
        </p:nvSpPr>
        <p:spPr>
          <a:xfrm>
            <a:off x="1991537" y="5013147"/>
            <a:ext cx="288290" cy="269240"/>
          </a:xfrm>
          <a:custGeom>
            <a:avLst/>
            <a:gdLst/>
            <a:ahLst/>
            <a:cxnLst/>
            <a:rect l="l" t="t" r="r" b="b"/>
            <a:pathLst>
              <a:path w="288290" h="269239">
                <a:moveTo>
                  <a:pt x="0" y="268655"/>
                </a:moveTo>
                <a:lnTo>
                  <a:pt x="288036" y="268655"/>
                </a:lnTo>
                <a:lnTo>
                  <a:pt x="288036" y="0"/>
                </a:lnTo>
                <a:lnTo>
                  <a:pt x="0" y="0"/>
                </a:lnTo>
                <a:lnTo>
                  <a:pt x="0" y="268655"/>
                </a:lnTo>
                <a:close/>
              </a:path>
            </a:pathLst>
          </a:custGeom>
          <a:ln w="25400">
            <a:solidFill>
              <a:srgbClr val="000000"/>
            </a:solidFill>
          </a:ln>
        </p:spPr>
        <p:txBody>
          <a:bodyPr wrap="square" lIns="0" tIns="0" rIns="0" bIns="0" rtlCol="0"/>
          <a:lstStyle/>
          <a:p>
            <a:endParaRPr/>
          </a:p>
        </p:txBody>
      </p:sp>
      <p:sp>
        <p:nvSpPr>
          <p:cNvPr id="55" name="object 55"/>
          <p:cNvSpPr/>
          <p:nvPr/>
        </p:nvSpPr>
        <p:spPr>
          <a:xfrm>
            <a:off x="1991537" y="5301208"/>
            <a:ext cx="288290" cy="346710"/>
          </a:xfrm>
          <a:custGeom>
            <a:avLst/>
            <a:gdLst/>
            <a:ahLst/>
            <a:cxnLst/>
            <a:rect l="l" t="t" r="r" b="b"/>
            <a:pathLst>
              <a:path w="288290" h="346710">
                <a:moveTo>
                  <a:pt x="0" y="346151"/>
                </a:moveTo>
                <a:lnTo>
                  <a:pt x="288036" y="346151"/>
                </a:lnTo>
                <a:lnTo>
                  <a:pt x="288036" y="0"/>
                </a:lnTo>
                <a:lnTo>
                  <a:pt x="0" y="0"/>
                </a:lnTo>
                <a:lnTo>
                  <a:pt x="0" y="346151"/>
                </a:lnTo>
                <a:close/>
              </a:path>
            </a:pathLst>
          </a:custGeom>
          <a:solidFill>
            <a:srgbClr val="FF0000"/>
          </a:solidFill>
        </p:spPr>
        <p:txBody>
          <a:bodyPr wrap="square" lIns="0" tIns="0" rIns="0" bIns="0" rtlCol="0"/>
          <a:lstStyle/>
          <a:p>
            <a:endParaRPr/>
          </a:p>
        </p:txBody>
      </p:sp>
      <p:sp>
        <p:nvSpPr>
          <p:cNvPr id="56" name="object 56"/>
          <p:cNvSpPr/>
          <p:nvPr/>
        </p:nvSpPr>
        <p:spPr>
          <a:xfrm>
            <a:off x="1991537" y="5301208"/>
            <a:ext cx="288290" cy="346710"/>
          </a:xfrm>
          <a:custGeom>
            <a:avLst/>
            <a:gdLst/>
            <a:ahLst/>
            <a:cxnLst/>
            <a:rect l="l" t="t" r="r" b="b"/>
            <a:pathLst>
              <a:path w="288290" h="346710">
                <a:moveTo>
                  <a:pt x="0" y="346151"/>
                </a:moveTo>
                <a:lnTo>
                  <a:pt x="288036" y="346151"/>
                </a:lnTo>
                <a:lnTo>
                  <a:pt x="288036" y="0"/>
                </a:lnTo>
                <a:lnTo>
                  <a:pt x="0" y="0"/>
                </a:lnTo>
                <a:lnTo>
                  <a:pt x="0" y="346151"/>
                </a:lnTo>
                <a:close/>
              </a:path>
            </a:pathLst>
          </a:custGeom>
          <a:ln w="25399">
            <a:solidFill>
              <a:srgbClr val="000000"/>
            </a:solidFill>
          </a:ln>
        </p:spPr>
        <p:txBody>
          <a:bodyPr wrap="square" lIns="0" tIns="0" rIns="0" bIns="0" rtlCol="0"/>
          <a:lstStyle/>
          <a:p>
            <a:endParaRPr/>
          </a:p>
        </p:txBody>
      </p:sp>
      <p:sp>
        <p:nvSpPr>
          <p:cNvPr id="57" name="object 57"/>
          <p:cNvSpPr/>
          <p:nvPr/>
        </p:nvSpPr>
        <p:spPr>
          <a:xfrm>
            <a:off x="4799838" y="3932999"/>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58" name="object 58"/>
          <p:cNvSpPr/>
          <p:nvPr/>
        </p:nvSpPr>
        <p:spPr>
          <a:xfrm>
            <a:off x="4799838" y="3932999"/>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ln w="25400">
            <a:solidFill>
              <a:srgbClr val="000000"/>
            </a:solidFill>
          </a:ln>
        </p:spPr>
        <p:txBody>
          <a:bodyPr wrap="square" lIns="0" tIns="0" rIns="0" bIns="0" rtlCol="0"/>
          <a:lstStyle/>
          <a:p>
            <a:endParaRPr/>
          </a:p>
        </p:txBody>
      </p:sp>
      <p:sp>
        <p:nvSpPr>
          <p:cNvPr id="59" name="object 59"/>
          <p:cNvSpPr/>
          <p:nvPr/>
        </p:nvSpPr>
        <p:spPr>
          <a:xfrm>
            <a:off x="4799838" y="4149026"/>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60" name="object 60"/>
          <p:cNvSpPr/>
          <p:nvPr/>
        </p:nvSpPr>
        <p:spPr>
          <a:xfrm>
            <a:off x="4799838" y="4365053"/>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61" name="object 61"/>
          <p:cNvSpPr/>
          <p:nvPr/>
        </p:nvSpPr>
        <p:spPr>
          <a:xfrm>
            <a:off x="4799838" y="4581080"/>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62" name="object 62"/>
          <p:cNvSpPr/>
          <p:nvPr/>
        </p:nvSpPr>
        <p:spPr>
          <a:xfrm>
            <a:off x="4799838" y="4797107"/>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63" name="object 63"/>
          <p:cNvSpPr/>
          <p:nvPr/>
        </p:nvSpPr>
        <p:spPr>
          <a:xfrm>
            <a:off x="4799838" y="5013147"/>
            <a:ext cx="288290" cy="269240"/>
          </a:xfrm>
          <a:custGeom>
            <a:avLst/>
            <a:gdLst/>
            <a:ahLst/>
            <a:cxnLst/>
            <a:rect l="l" t="t" r="r" b="b"/>
            <a:pathLst>
              <a:path w="288289" h="269239">
                <a:moveTo>
                  <a:pt x="0" y="268655"/>
                </a:moveTo>
                <a:lnTo>
                  <a:pt x="288036" y="268655"/>
                </a:lnTo>
                <a:lnTo>
                  <a:pt x="288036" y="0"/>
                </a:lnTo>
                <a:lnTo>
                  <a:pt x="0" y="0"/>
                </a:lnTo>
                <a:lnTo>
                  <a:pt x="0" y="268655"/>
                </a:lnTo>
                <a:close/>
              </a:path>
            </a:pathLst>
          </a:custGeom>
          <a:solidFill>
            <a:srgbClr val="FFC000"/>
          </a:solidFill>
        </p:spPr>
        <p:txBody>
          <a:bodyPr wrap="square" lIns="0" tIns="0" rIns="0" bIns="0" rtlCol="0"/>
          <a:lstStyle/>
          <a:p>
            <a:endParaRPr/>
          </a:p>
        </p:txBody>
      </p:sp>
      <p:sp>
        <p:nvSpPr>
          <p:cNvPr id="64" name="object 64"/>
          <p:cNvSpPr/>
          <p:nvPr/>
        </p:nvSpPr>
        <p:spPr>
          <a:xfrm>
            <a:off x="4799838" y="5013147"/>
            <a:ext cx="288290" cy="269240"/>
          </a:xfrm>
          <a:custGeom>
            <a:avLst/>
            <a:gdLst/>
            <a:ahLst/>
            <a:cxnLst/>
            <a:rect l="l" t="t" r="r" b="b"/>
            <a:pathLst>
              <a:path w="288289" h="269239">
                <a:moveTo>
                  <a:pt x="0" y="268655"/>
                </a:moveTo>
                <a:lnTo>
                  <a:pt x="288036" y="268655"/>
                </a:lnTo>
                <a:lnTo>
                  <a:pt x="288036" y="0"/>
                </a:lnTo>
                <a:lnTo>
                  <a:pt x="0" y="0"/>
                </a:lnTo>
                <a:lnTo>
                  <a:pt x="0" y="268655"/>
                </a:lnTo>
                <a:close/>
              </a:path>
            </a:pathLst>
          </a:custGeom>
          <a:ln w="25400">
            <a:solidFill>
              <a:srgbClr val="000000"/>
            </a:solidFill>
          </a:ln>
        </p:spPr>
        <p:txBody>
          <a:bodyPr wrap="square" lIns="0" tIns="0" rIns="0" bIns="0" rtlCol="0"/>
          <a:lstStyle/>
          <a:p>
            <a:endParaRPr/>
          </a:p>
        </p:txBody>
      </p:sp>
      <p:sp>
        <p:nvSpPr>
          <p:cNvPr id="65" name="object 65"/>
          <p:cNvSpPr/>
          <p:nvPr/>
        </p:nvSpPr>
        <p:spPr>
          <a:xfrm>
            <a:off x="4799838" y="5301208"/>
            <a:ext cx="288290" cy="346710"/>
          </a:xfrm>
          <a:custGeom>
            <a:avLst/>
            <a:gdLst/>
            <a:ahLst/>
            <a:cxnLst/>
            <a:rect l="l" t="t" r="r" b="b"/>
            <a:pathLst>
              <a:path w="288289" h="346710">
                <a:moveTo>
                  <a:pt x="0" y="346151"/>
                </a:moveTo>
                <a:lnTo>
                  <a:pt x="288036" y="346151"/>
                </a:lnTo>
                <a:lnTo>
                  <a:pt x="288036" y="0"/>
                </a:lnTo>
                <a:lnTo>
                  <a:pt x="0" y="0"/>
                </a:lnTo>
                <a:lnTo>
                  <a:pt x="0" y="346151"/>
                </a:lnTo>
                <a:close/>
              </a:path>
            </a:pathLst>
          </a:custGeom>
          <a:solidFill>
            <a:srgbClr val="D99593"/>
          </a:solidFill>
        </p:spPr>
        <p:txBody>
          <a:bodyPr wrap="square" lIns="0" tIns="0" rIns="0" bIns="0" rtlCol="0"/>
          <a:lstStyle/>
          <a:p>
            <a:endParaRPr/>
          </a:p>
        </p:txBody>
      </p:sp>
      <p:sp>
        <p:nvSpPr>
          <p:cNvPr id="66" name="object 66"/>
          <p:cNvSpPr/>
          <p:nvPr/>
        </p:nvSpPr>
        <p:spPr>
          <a:xfrm>
            <a:off x="4799838" y="5301208"/>
            <a:ext cx="288290" cy="346710"/>
          </a:xfrm>
          <a:custGeom>
            <a:avLst/>
            <a:gdLst/>
            <a:ahLst/>
            <a:cxnLst/>
            <a:rect l="l" t="t" r="r" b="b"/>
            <a:pathLst>
              <a:path w="288289" h="346710">
                <a:moveTo>
                  <a:pt x="0" y="346151"/>
                </a:moveTo>
                <a:lnTo>
                  <a:pt x="288036" y="346151"/>
                </a:lnTo>
                <a:lnTo>
                  <a:pt x="288036" y="0"/>
                </a:lnTo>
                <a:lnTo>
                  <a:pt x="0" y="0"/>
                </a:lnTo>
                <a:lnTo>
                  <a:pt x="0" y="346151"/>
                </a:lnTo>
                <a:close/>
              </a:path>
            </a:pathLst>
          </a:custGeom>
          <a:ln w="25400">
            <a:solidFill>
              <a:srgbClr val="000000"/>
            </a:solidFill>
          </a:ln>
        </p:spPr>
        <p:txBody>
          <a:bodyPr wrap="square" lIns="0" tIns="0" rIns="0" bIns="0" rtlCol="0"/>
          <a:lstStyle/>
          <a:p>
            <a:endParaRPr/>
          </a:p>
        </p:txBody>
      </p:sp>
      <p:sp>
        <p:nvSpPr>
          <p:cNvPr id="67" name="object 67"/>
          <p:cNvSpPr/>
          <p:nvPr/>
        </p:nvSpPr>
        <p:spPr>
          <a:xfrm>
            <a:off x="7104126" y="3932999"/>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68" name="object 68"/>
          <p:cNvSpPr/>
          <p:nvPr/>
        </p:nvSpPr>
        <p:spPr>
          <a:xfrm>
            <a:off x="7104126" y="3932999"/>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ln w="25400">
            <a:solidFill>
              <a:srgbClr val="000000"/>
            </a:solidFill>
          </a:ln>
        </p:spPr>
        <p:txBody>
          <a:bodyPr wrap="square" lIns="0" tIns="0" rIns="0" bIns="0" rtlCol="0"/>
          <a:lstStyle/>
          <a:p>
            <a:endParaRPr/>
          </a:p>
        </p:txBody>
      </p:sp>
      <p:sp>
        <p:nvSpPr>
          <p:cNvPr id="69" name="object 69"/>
          <p:cNvSpPr/>
          <p:nvPr/>
        </p:nvSpPr>
        <p:spPr>
          <a:xfrm>
            <a:off x="7104126" y="4149026"/>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70" name="object 70"/>
          <p:cNvSpPr/>
          <p:nvPr/>
        </p:nvSpPr>
        <p:spPr>
          <a:xfrm>
            <a:off x="7104126" y="4365053"/>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71" name="object 71"/>
          <p:cNvSpPr/>
          <p:nvPr/>
        </p:nvSpPr>
        <p:spPr>
          <a:xfrm>
            <a:off x="7104126" y="4581080"/>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72" name="object 72"/>
          <p:cNvSpPr/>
          <p:nvPr/>
        </p:nvSpPr>
        <p:spPr>
          <a:xfrm>
            <a:off x="7104126" y="4797107"/>
            <a:ext cx="288290" cy="200660"/>
          </a:xfrm>
          <a:custGeom>
            <a:avLst/>
            <a:gdLst/>
            <a:ahLst/>
            <a:cxnLst/>
            <a:rect l="l" t="t" r="r" b="b"/>
            <a:pathLst>
              <a:path w="288289" h="200660">
                <a:moveTo>
                  <a:pt x="0" y="200342"/>
                </a:moveTo>
                <a:lnTo>
                  <a:pt x="288036" y="200342"/>
                </a:lnTo>
                <a:lnTo>
                  <a:pt x="288036" y="0"/>
                </a:lnTo>
                <a:lnTo>
                  <a:pt x="0" y="0"/>
                </a:lnTo>
                <a:lnTo>
                  <a:pt x="0" y="200342"/>
                </a:lnTo>
                <a:close/>
              </a:path>
            </a:pathLst>
          </a:custGeom>
          <a:solidFill>
            <a:srgbClr val="2CDF2C"/>
          </a:solidFill>
        </p:spPr>
        <p:txBody>
          <a:bodyPr wrap="square" lIns="0" tIns="0" rIns="0" bIns="0" rtlCol="0"/>
          <a:lstStyle/>
          <a:p>
            <a:endParaRPr/>
          </a:p>
        </p:txBody>
      </p:sp>
      <p:sp>
        <p:nvSpPr>
          <p:cNvPr id="73" name="object 73"/>
          <p:cNvSpPr/>
          <p:nvPr/>
        </p:nvSpPr>
        <p:spPr>
          <a:xfrm>
            <a:off x="7104126" y="5013147"/>
            <a:ext cx="288290" cy="269240"/>
          </a:xfrm>
          <a:custGeom>
            <a:avLst/>
            <a:gdLst/>
            <a:ahLst/>
            <a:cxnLst/>
            <a:rect l="l" t="t" r="r" b="b"/>
            <a:pathLst>
              <a:path w="288289" h="269239">
                <a:moveTo>
                  <a:pt x="0" y="268655"/>
                </a:moveTo>
                <a:lnTo>
                  <a:pt x="288036" y="268655"/>
                </a:lnTo>
                <a:lnTo>
                  <a:pt x="288036" y="0"/>
                </a:lnTo>
                <a:lnTo>
                  <a:pt x="0" y="0"/>
                </a:lnTo>
                <a:lnTo>
                  <a:pt x="0" y="268655"/>
                </a:lnTo>
                <a:close/>
              </a:path>
            </a:pathLst>
          </a:custGeom>
          <a:solidFill>
            <a:srgbClr val="FFC000"/>
          </a:solidFill>
        </p:spPr>
        <p:txBody>
          <a:bodyPr wrap="square" lIns="0" tIns="0" rIns="0" bIns="0" rtlCol="0"/>
          <a:lstStyle/>
          <a:p>
            <a:endParaRPr/>
          </a:p>
        </p:txBody>
      </p:sp>
      <p:sp>
        <p:nvSpPr>
          <p:cNvPr id="74" name="object 74"/>
          <p:cNvSpPr/>
          <p:nvPr/>
        </p:nvSpPr>
        <p:spPr>
          <a:xfrm>
            <a:off x="7104126" y="5013147"/>
            <a:ext cx="288290" cy="269240"/>
          </a:xfrm>
          <a:custGeom>
            <a:avLst/>
            <a:gdLst/>
            <a:ahLst/>
            <a:cxnLst/>
            <a:rect l="l" t="t" r="r" b="b"/>
            <a:pathLst>
              <a:path w="288289" h="269239">
                <a:moveTo>
                  <a:pt x="0" y="268655"/>
                </a:moveTo>
                <a:lnTo>
                  <a:pt x="288036" y="268655"/>
                </a:lnTo>
                <a:lnTo>
                  <a:pt x="288036" y="0"/>
                </a:lnTo>
                <a:lnTo>
                  <a:pt x="0" y="0"/>
                </a:lnTo>
                <a:lnTo>
                  <a:pt x="0" y="268655"/>
                </a:lnTo>
                <a:close/>
              </a:path>
            </a:pathLst>
          </a:custGeom>
          <a:ln w="25400">
            <a:solidFill>
              <a:srgbClr val="000000"/>
            </a:solidFill>
          </a:ln>
        </p:spPr>
        <p:txBody>
          <a:bodyPr wrap="square" lIns="0" tIns="0" rIns="0" bIns="0" rtlCol="0"/>
          <a:lstStyle/>
          <a:p>
            <a:endParaRPr/>
          </a:p>
        </p:txBody>
      </p:sp>
      <p:sp>
        <p:nvSpPr>
          <p:cNvPr id="75" name="object 75"/>
          <p:cNvSpPr/>
          <p:nvPr/>
        </p:nvSpPr>
        <p:spPr>
          <a:xfrm>
            <a:off x="7104126" y="5301208"/>
            <a:ext cx="288290" cy="346710"/>
          </a:xfrm>
          <a:custGeom>
            <a:avLst/>
            <a:gdLst/>
            <a:ahLst/>
            <a:cxnLst/>
            <a:rect l="l" t="t" r="r" b="b"/>
            <a:pathLst>
              <a:path w="288289" h="346710">
                <a:moveTo>
                  <a:pt x="0" y="346151"/>
                </a:moveTo>
                <a:lnTo>
                  <a:pt x="288036" y="346151"/>
                </a:lnTo>
                <a:lnTo>
                  <a:pt x="288036" y="0"/>
                </a:lnTo>
                <a:lnTo>
                  <a:pt x="0" y="0"/>
                </a:lnTo>
                <a:lnTo>
                  <a:pt x="0" y="346151"/>
                </a:lnTo>
                <a:close/>
              </a:path>
            </a:pathLst>
          </a:custGeom>
          <a:solidFill>
            <a:srgbClr val="548ED4"/>
          </a:solidFill>
        </p:spPr>
        <p:txBody>
          <a:bodyPr wrap="square" lIns="0" tIns="0" rIns="0" bIns="0" rtlCol="0"/>
          <a:lstStyle/>
          <a:p>
            <a:endParaRPr/>
          </a:p>
        </p:txBody>
      </p:sp>
      <p:sp>
        <p:nvSpPr>
          <p:cNvPr id="76" name="object 76"/>
          <p:cNvSpPr/>
          <p:nvPr/>
        </p:nvSpPr>
        <p:spPr>
          <a:xfrm>
            <a:off x="7104126" y="5301208"/>
            <a:ext cx="288290" cy="346710"/>
          </a:xfrm>
          <a:custGeom>
            <a:avLst/>
            <a:gdLst/>
            <a:ahLst/>
            <a:cxnLst/>
            <a:rect l="l" t="t" r="r" b="b"/>
            <a:pathLst>
              <a:path w="288289" h="346710">
                <a:moveTo>
                  <a:pt x="0" y="346151"/>
                </a:moveTo>
                <a:lnTo>
                  <a:pt x="288036" y="346151"/>
                </a:lnTo>
                <a:lnTo>
                  <a:pt x="288036" y="0"/>
                </a:lnTo>
                <a:lnTo>
                  <a:pt x="0" y="0"/>
                </a:lnTo>
                <a:lnTo>
                  <a:pt x="0" y="346151"/>
                </a:lnTo>
                <a:close/>
              </a:path>
            </a:pathLst>
          </a:custGeom>
          <a:ln w="25400">
            <a:solidFill>
              <a:srgbClr val="000000"/>
            </a:solidFill>
          </a:ln>
        </p:spPr>
        <p:txBody>
          <a:bodyPr wrap="square" lIns="0" tIns="0" rIns="0" bIns="0" rtlCol="0"/>
          <a:lstStyle/>
          <a:p>
            <a:endParaRPr/>
          </a:p>
        </p:txBody>
      </p:sp>
      <p:sp>
        <p:nvSpPr>
          <p:cNvPr id="77" name="object 77"/>
          <p:cNvSpPr/>
          <p:nvPr/>
        </p:nvSpPr>
        <p:spPr>
          <a:xfrm>
            <a:off x="9477947" y="4881563"/>
            <a:ext cx="275209" cy="326263"/>
          </a:xfrm>
          <a:prstGeom prst="rect">
            <a:avLst/>
          </a:prstGeom>
          <a:blipFill>
            <a:blip r:embed="rId2" cstate="print"/>
            <a:stretch>
              <a:fillRect/>
            </a:stretch>
          </a:blipFill>
        </p:spPr>
        <p:txBody>
          <a:bodyPr wrap="square" lIns="0" tIns="0" rIns="0" bIns="0" rtlCol="0"/>
          <a:lstStyle/>
          <a:p>
            <a:endParaRPr/>
          </a:p>
        </p:txBody>
      </p:sp>
      <p:sp>
        <p:nvSpPr>
          <p:cNvPr id="78" name="object 78"/>
          <p:cNvSpPr/>
          <p:nvPr/>
        </p:nvSpPr>
        <p:spPr>
          <a:xfrm>
            <a:off x="9359900" y="4704080"/>
            <a:ext cx="426720" cy="256539"/>
          </a:xfrm>
          <a:prstGeom prst="rect">
            <a:avLst/>
          </a:prstGeom>
          <a:blipFill>
            <a:blip r:embed="rId3" cstate="print"/>
            <a:stretch>
              <a:fillRect/>
            </a:stretch>
          </a:blipFill>
        </p:spPr>
        <p:txBody>
          <a:bodyPr wrap="square" lIns="0" tIns="0" rIns="0" bIns="0" rtlCol="0"/>
          <a:lstStyle/>
          <a:p>
            <a:endParaRPr/>
          </a:p>
        </p:txBody>
      </p:sp>
      <p:sp>
        <p:nvSpPr>
          <p:cNvPr id="79" name="object 79"/>
          <p:cNvSpPr/>
          <p:nvPr/>
        </p:nvSpPr>
        <p:spPr>
          <a:xfrm>
            <a:off x="9408415" y="4725161"/>
            <a:ext cx="330835" cy="160020"/>
          </a:xfrm>
          <a:custGeom>
            <a:avLst/>
            <a:gdLst/>
            <a:ahLst/>
            <a:cxnLst/>
            <a:rect l="l" t="t" r="r" b="b"/>
            <a:pathLst>
              <a:path w="330834" h="160020">
                <a:moveTo>
                  <a:pt x="303783" y="0"/>
                </a:moveTo>
                <a:lnTo>
                  <a:pt x="26542" y="0"/>
                </a:lnTo>
                <a:lnTo>
                  <a:pt x="16234" y="2095"/>
                </a:lnTo>
                <a:lnTo>
                  <a:pt x="7794" y="7810"/>
                </a:lnTo>
                <a:lnTo>
                  <a:pt x="2093" y="16287"/>
                </a:lnTo>
                <a:lnTo>
                  <a:pt x="0" y="26669"/>
                </a:lnTo>
                <a:lnTo>
                  <a:pt x="0" y="133095"/>
                </a:lnTo>
                <a:lnTo>
                  <a:pt x="2093" y="143478"/>
                </a:lnTo>
                <a:lnTo>
                  <a:pt x="7794" y="151955"/>
                </a:lnTo>
                <a:lnTo>
                  <a:pt x="16234" y="157670"/>
                </a:lnTo>
                <a:lnTo>
                  <a:pt x="26542" y="159765"/>
                </a:lnTo>
                <a:lnTo>
                  <a:pt x="303783" y="159765"/>
                </a:lnTo>
                <a:lnTo>
                  <a:pt x="314166" y="157670"/>
                </a:lnTo>
                <a:lnTo>
                  <a:pt x="322643" y="151955"/>
                </a:lnTo>
                <a:lnTo>
                  <a:pt x="328358" y="143478"/>
                </a:lnTo>
                <a:lnTo>
                  <a:pt x="330453" y="133095"/>
                </a:lnTo>
                <a:lnTo>
                  <a:pt x="330453" y="26669"/>
                </a:lnTo>
                <a:lnTo>
                  <a:pt x="328358" y="16287"/>
                </a:lnTo>
                <a:lnTo>
                  <a:pt x="322643" y="7810"/>
                </a:lnTo>
                <a:lnTo>
                  <a:pt x="314166" y="2095"/>
                </a:lnTo>
                <a:lnTo>
                  <a:pt x="303783" y="0"/>
                </a:lnTo>
                <a:close/>
              </a:path>
            </a:pathLst>
          </a:custGeom>
          <a:solidFill>
            <a:srgbClr val="B3A1C6"/>
          </a:solidFill>
        </p:spPr>
        <p:txBody>
          <a:bodyPr wrap="square" lIns="0" tIns="0" rIns="0" bIns="0" rtlCol="0"/>
          <a:lstStyle/>
          <a:p>
            <a:endParaRPr/>
          </a:p>
        </p:txBody>
      </p:sp>
      <p:graphicFrame>
        <p:nvGraphicFramePr>
          <p:cNvPr id="80" name="object 80"/>
          <p:cNvGraphicFramePr>
            <a:graphicFrameLocks noGrp="1"/>
          </p:cNvGraphicFramePr>
          <p:nvPr/>
        </p:nvGraphicFramePr>
        <p:xfrm>
          <a:off x="9395714" y="3632263"/>
          <a:ext cx="288290" cy="1064448"/>
        </p:xfrm>
        <a:graphic>
          <a:graphicData uri="http://schemas.openxmlformats.org/drawingml/2006/table">
            <a:tbl>
              <a:tblPr firstRow="1" bandRow="1">
                <a:tableStyleId>{2D5ABB26-0587-4C30-8999-92F81FD0307C}</a:tableStyleId>
              </a:tblPr>
              <a:tblGrid>
                <a:gridCol w="288290">
                  <a:extLst>
                    <a:ext uri="{9D8B030D-6E8A-4147-A177-3AD203B41FA5}">
                      <a16:colId xmlns:a16="http://schemas.microsoft.com/office/drawing/2014/main" val="20000"/>
                    </a:ext>
                  </a:extLst>
                </a:gridCol>
              </a:tblGrid>
              <a:tr h="208184">
                <a:tc>
                  <a:txBody>
                    <a:bodyPr/>
                    <a:lstStyle/>
                    <a:p>
                      <a:pPr marL="1905" algn="ctr">
                        <a:lnSpc>
                          <a:spcPct val="100000"/>
                        </a:lnSpc>
                      </a:pPr>
                      <a:r>
                        <a:rPr sz="1200" b="1" dirty="0">
                          <a:solidFill>
                            <a:srgbClr val="0D0D0D"/>
                          </a:solidFill>
                          <a:latin typeface="Calibri"/>
                          <a:cs typeface="Calibri"/>
                        </a:rPr>
                        <a:t>5</a:t>
                      </a:r>
                      <a:endParaRPr sz="1200">
                        <a:latin typeface="Calibri"/>
                        <a:cs typeface="Calibr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53975">
                      <a:solidFill>
                        <a:srgbClr val="000000"/>
                      </a:solidFill>
                      <a:prstDash val="solid"/>
                    </a:lnB>
                    <a:solidFill>
                      <a:srgbClr val="2CDF2C"/>
                    </a:solidFill>
                  </a:tcPr>
                </a:tc>
                <a:extLst>
                  <a:ext uri="{0D108BD9-81ED-4DB2-BD59-A6C34878D82A}">
                    <a16:rowId xmlns:a16="http://schemas.microsoft.com/office/drawing/2014/main" val="10000"/>
                  </a:ext>
                </a:extLst>
              </a:tr>
              <a:tr h="216027">
                <a:tc>
                  <a:txBody>
                    <a:bodyPr/>
                    <a:lstStyle/>
                    <a:p>
                      <a:pPr marL="1905" algn="ctr">
                        <a:lnSpc>
                          <a:spcPct val="100000"/>
                        </a:lnSpc>
                        <a:spcBef>
                          <a:spcPts val="60"/>
                        </a:spcBef>
                      </a:pPr>
                      <a:r>
                        <a:rPr sz="1200" b="1" dirty="0">
                          <a:solidFill>
                            <a:srgbClr val="0D0D0D"/>
                          </a:solidFill>
                          <a:latin typeface="Calibri"/>
                          <a:cs typeface="Calibri"/>
                        </a:rPr>
                        <a:t>4</a:t>
                      </a:r>
                      <a:endParaRPr sz="1200">
                        <a:latin typeface="Calibri"/>
                        <a:cs typeface="Calibri"/>
                      </a:endParaRPr>
                    </a:p>
                  </a:txBody>
                  <a:tcPr marL="0" marR="0" marT="7620" marB="0">
                    <a:lnL w="28575">
                      <a:solidFill>
                        <a:srgbClr val="000000"/>
                      </a:solidFill>
                      <a:prstDash val="solid"/>
                    </a:lnL>
                    <a:lnR w="28575">
                      <a:solidFill>
                        <a:srgbClr val="000000"/>
                      </a:solidFill>
                      <a:prstDash val="solid"/>
                    </a:lnR>
                    <a:lnT w="53975">
                      <a:solidFill>
                        <a:srgbClr val="000000"/>
                      </a:solidFill>
                      <a:prstDash val="solid"/>
                    </a:lnT>
                    <a:lnB w="53975">
                      <a:solidFill>
                        <a:srgbClr val="000000"/>
                      </a:solidFill>
                      <a:prstDash val="solid"/>
                    </a:lnB>
                    <a:solidFill>
                      <a:srgbClr val="2CDF2C"/>
                    </a:solidFill>
                  </a:tcPr>
                </a:tc>
                <a:extLst>
                  <a:ext uri="{0D108BD9-81ED-4DB2-BD59-A6C34878D82A}">
                    <a16:rowId xmlns:a16="http://schemas.microsoft.com/office/drawing/2014/main" val="10001"/>
                  </a:ext>
                </a:extLst>
              </a:tr>
              <a:tr h="216027">
                <a:tc>
                  <a:txBody>
                    <a:bodyPr/>
                    <a:lstStyle/>
                    <a:p>
                      <a:pPr marL="1905" algn="ctr">
                        <a:lnSpc>
                          <a:spcPct val="100000"/>
                        </a:lnSpc>
                        <a:spcBef>
                          <a:spcPts val="65"/>
                        </a:spcBef>
                      </a:pPr>
                      <a:r>
                        <a:rPr sz="1200" b="1" dirty="0">
                          <a:solidFill>
                            <a:srgbClr val="0D0D0D"/>
                          </a:solidFill>
                          <a:latin typeface="Calibri"/>
                          <a:cs typeface="Calibri"/>
                        </a:rPr>
                        <a:t>3</a:t>
                      </a:r>
                      <a:endParaRPr sz="1200">
                        <a:latin typeface="Calibri"/>
                        <a:cs typeface="Calibri"/>
                      </a:endParaRPr>
                    </a:p>
                  </a:txBody>
                  <a:tcPr marL="0" marR="0" marT="8255" marB="0">
                    <a:lnL w="28575">
                      <a:solidFill>
                        <a:srgbClr val="000000"/>
                      </a:solidFill>
                      <a:prstDash val="solid"/>
                    </a:lnL>
                    <a:lnR w="28575">
                      <a:solidFill>
                        <a:srgbClr val="000000"/>
                      </a:solidFill>
                      <a:prstDash val="solid"/>
                    </a:lnR>
                    <a:lnT w="53975">
                      <a:solidFill>
                        <a:srgbClr val="000000"/>
                      </a:solidFill>
                      <a:prstDash val="solid"/>
                    </a:lnT>
                    <a:lnB w="53975">
                      <a:solidFill>
                        <a:srgbClr val="000000"/>
                      </a:solidFill>
                      <a:prstDash val="solid"/>
                    </a:lnB>
                    <a:solidFill>
                      <a:srgbClr val="2CDF2C"/>
                    </a:solidFill>
                  </a:tcPr>
                </a:tc>
                <a:extLst>
                  <a:ext uri="{0D108BD9-81ED-4DB2-BD59-A6C34878D82A}">
                    <a16:rowId xmlns:a16="http://schemas.microsoft.com/office/drawing/2014/main" val="10002"/>
                  </a:ext>
                </a:extLst>
              </a:tr>
              <a:tr h="216026">
                <a:tc>
                  <a:txBody>
                    <a:bodyPr/>
                    <a:lstStyle/>
                    <a:p>
                      <a:pPr marL="1905" algn="ctr">
                        <a:lnSpc>
                          <a:spcPct val="100000"/>
                        </a:lnSpc>
                        <a:spcBef>
                          <a:spcPts val="60"/>
                        </a:spcBef>
                      </a:pPr>
                      <a:r>
                        <a:rPr sz="1200" b="1" dirty="0">
                          <a:solidFill>
                            <a:srgbClr val="0D0D0D"/>
                          </a:solidFill>
                          <a:latin typeface="Calibri"/>
                          <a:cs typeface="Calibri"/>
                        </a:rPr>
                        <a:t>2</a:t>
                      </a:r>
                      <a:endParaRPr sz="1200">
                        <a:latin typeface="Calibri"/>
                        <a:cs typeface="Calibri"/>
                      </a:endParaRPr>
                    </a:p>
                  </a:txBody>
                  <a:tcPr marL="0" marR="0" marT="7620" marB="0">
                    <a:lnL w="28575">
                      <a:solidFill>
                        <a:srgbClr val="000000"/>
                      </a:solidFill>
                      <a:prstDash val="solid"/>
                    </a:lnL>
                    <a:lnR w="28575">
                      <a:solidFill>
                        <a:srgbClr val="000000"/>
                      </a:solidFill>
                      <a:prstDash val="solid"/>
                    </a:lnR>
                    <a:lnT w="53975">
                      <a:solidFill>
                        <a:srgbClr val="000000"/>
                      </a:solidFill>
                      <a:prstDash val="solid"/>
                    </a:lnT>
                    <a:lnB w="53975">
                      <a:solidFill>
                        <a:srgbClr val="000000"/>
                      </a:solidFill>
                      <a:prstDash val="solid"/>
                    </a:lnB>
                    <a:solidFill>
                      <a:srgbClr val="2CDF2C"/>
                    </a:solidFill>
                  </a:tcPr>
                </a:tc>
                <a:extLst>
                  <a:ext uri="{0D108BD9-81ED-4DB2-BD59-A6C34878D82A}">
                    <a16:rowId xmlns:a16="http://schemas.microsoft.com/office/drawing/2014/main" val="10003"/>
                  </a:ext>
                </a:extLst>
              </a:tr>
              <a:tr h="208184">
                <a:tc>
                  <a:txBody>
                    <a:bodyPr/>
                    <a:lstStyle/>
                    <a:p>
                      <a:pPr marL="1905" algn="ctr">
                        <a:lnSpc>
                          <a:spcPct val="100000"/>
                        </a:lnSpc>
                        <a:spcBef>
                          <a:spcPts val="65"/>
                        </a:spcBef>
                      </a:pPr>
                      <a:r>
                        <a:rPr sz="1200" b="1" dirty="0">
                          <a:solidFill>
                            <a:srgbClr val="0D0D0D"/>
                          </a:solidFill>
                          <a:latin typeface="Calibri"/>
                          <a:cs typeface="Calibri"/>
                        </a:rPr>
                        <a:t>1</a:t>
                      </a:r>
                      <a:endParaRPr sz="1200">
                        <a:latin typeface="Calibri"/>
                        <a:cs typeface="Calibri"/>
                      </a:endParaRPr>
                    </a:p>
                  </a:txBody>
                  <a:tcPr marL="0" marR="0" marT="8255" marB="0">
                    <a:lnL w="28575">
                      <a:solidFill>
                        <a:srgbClr val="000000"/>
                      </a:solidFill>
                      <a:prstDash val="solid"/>
                    </a:lnL>
                    <a:lnR w="28575">
                      <a:solidFill>
                        <a:srgbClr val="000000"/>
                      </a:solidFill>
                      <a:prstDash val="solid"/>
                    </a:lnR>
                    <a:lnT w="53975">
                      <a:solidFill>
                        <a:srgbClr val="000000"/>
                      </a:solidFill>
                      <a:prstDash val="solid"/>
                    </a:lnT>
                    <a:lnB w="28575">
                      <a:solidFill>
                        <a:srgbClr val="000000"/>
                      </a:solidFill>
                      <a:prstDash val="solid"/>
                    </a:lnB>
                    <a:solidFill>
                      <a:srgbClr val="2CDF2C"/>
                    </a:solidFill>
                  </a:tcPr>
                </a:tc>
                <a:extLst>
                  <a:ext uri="{0D108BD9-81ED-4DB2-BD59-A6C34878D82A}">
                    <a16:rowId xmlns:a16="http://schemas.microsoft.com/office/drawing/2014/main" val="10004"/>
                  </a:ext>
                </a:extLst>
              </a:tr>
            </a:tbl>
          </a:graphicData>
        </a:graphic>
      </p:graphicFrame>
      <p:graphicFrame>
        <p:nvGraphicFramePr>
          <p:cNvPr id="81" name="object 81"/>
          <p:cNvGraphicFramePr>
            <a:graphicFrameLocks noGrp="1"/>
          </p:cNvGraphicFramePr>
          <p:nvPr>
            <p:extLst/>
          </p:nvPr>
        </p:nvGraphicFramePr>
        <p:xfrm>
          <a:off x="1524001" y="3644964"/>
          <a:ext cx="9168761" cy="2009027"/>
        </p:xfrm>
        <a:graphic>
          <a:graphicData uri="http://schemas.openxmlformats.org/drawingml/2006/table">
            <a:tbl>
              <a:tblPr firstRow="1" bandRow="1">
                <a:tableStyleId>{2D5ABB26-0587-4C30-8999-92F81FD0307C}</a:tableStyleId>
              </a:tblPr>
              <a:tblGrid>
                <a:gridCol w="476884">
                  <a:extLst>
                    <a:ext uri="{9D8B030D-6E8A-4147-A177-3AD203B41FA5}">
                      <a16:colId xmlns:a16="http://schemas.microsoft.com/office/drawing/2014/main" val="20000"/>
                    </a:ext>
                  </a:extLst>
                </a:gridCol>
                <a:gridCol w="287655">
                  <a:extLst>
                    <a:ext uri="{9D8B030D-6E8A-4147-A177-3AD203B41FA5}">
                      <a16:colId xmlns:a16="http://schemas.microsoft.com/office/drawing/2014/main" val="20001"/>
                    </a:ext>
                  </a:extLst>
                </a:gridCol>
                <a:gridCol w="2538095">
                  <a:extLst>
                    <a:ext uri="{9D8B030D-6E8A-4147-A177-3AD203B41FA5}">
                      <a16:colId xmlns:a16="http://schemas.microsoft.com/office/drawing/2014/main" val="20002"/>
                    </a:ext>
                  </a:extLst>
                </a:gridCol>
                <a:gridCol w="287654">
                  <a:extLst>
                    <a:ext uri="{9D8B030D-6E8A-4147-A177-3AD203B41FA5}">
                      <a16:colId xmlns:a16="http://schemas.microsoft.com/office/drawing/2014/main" val="20003"/>
                    </a:ext>
                  </a:extLst>
                </a:gridCol>
                <a:gridCol w="2016125">
                  <a:extLst>
                    <a:ext uri="{9D8B030D-6E8A-4147-A177-3AD203B41FA5}">
                      <a16:colId xmlns:a16="http://schemas.microsoft.com/office/drawing/2014/main" val="20004"/>
                    </a:ext>
                  </a:extLst>
                </a:gridCol>
                <a:gridCol w="287654">
                  <a:extLst>
                    <a:ext uri="{9D8B030D-6E8A-4147-A177-3AD203B41FA5}">
                      <a16:colId xmlns:a16="http://schemas.microsoft.com/office/drawing/2014/main" val="20005"/>
                    </a:ext>
                  </a:extLst>
                </a:gridCol>
                <a:gridCol w="2016125">
                  <a:extLst>
                    <a:ext uri="{9D8B030D-6E8A-4147-A177-3AD203B41FA5}">
                      <a16:colId xmlns:a16="http://schemas.microsoft.com/office/drawing/2014/main" val="20006"/>
                    </a:ext>
                  </a:extLst>
                </a:gridCol>
                <a:gridCol w="287654">
                  <a:extLst>
                    <a:ext uri="{9D8B030D-6E8A-4147-A177-3AD203B41FA5}">
                      <a16:colId xmlns:a16="http://schemas.microsoft.com/office/drawing/2014/main" val="20007"/>
                    </a:ext>
                  </a:extLst>
                </a:gridCol>
                <a:gridCol w="970915">
                  <a:extLst>
                    <a:ext uri="{9D8B030D-6E8A-4147-A177-3AD203B41FA5}">
                      <a16:colId xmlns:a16="http://schemas.microsoft.com/office/drawing/2014/main" val="20008"/>
                    </a:ext>
                  </a:extLst>
                </a:gridCol>
              </a:tblGrid>
              <a:tr h="496220">
                <a:tc>
                  <a:txBody>
                    <a:bodyPr/>
                    <a:lstStyle/>
                    <a:p>
                      <a:endParaRPr lang="fr-FR" dirty="0"/>
                    </a:p>
                  </a:txBody>
                  <a:tcPr marL="0" marR="0" marT="18415" marB="0"/>
                </a:tc>
                <a:tc gridSpan="2">
                  <a:txBody>
                    <a:bodyPr/>
                    <a:lstStyle/>
                    <a:p>
                      <a:endParaRPr lang="fr-FR"/>
                    </a:p>
                  </a:txBody>
                  <a:tcPr marL="0" marR="0" marT="18415" marB="0"/>
                </a:tc>
                <a:tc hMerge="1">
                  <a:txBody>
                    <a:bodyPr/>
                    <a:lstStyle/>
                    <a:p>
                      <a:endParaRPr/>
                    </a:p>
                  </a:txBody>
                  <a:tcPr marL="0" marR="0" marT="0" marB="0"/>
                </a:tc>
                <a:tc>
                  <a:txBody>
                    <a:bodyPr/>
                    <a:lstStyle/>
                    <a:p>
                      <a:endParaRPr lang="fr-FR"/>
                    </a:p>
                  </a:txBody>
                  <a:tcPr marL="0" marR="0" marT="18415" marB="0"/>
                </a:tc>
                <a:tc gridSpan="3">
                  <a:txBody>
                    <a:bodyPr/>
                    <a:lstStyle/>
                    <a:p>
                      <a:endParaRPr lang="fr-FR" dirty="0"/>
                    </a:p>
                  </a:txBody>
                  <a:tcPr marL="0" marR="0" marT="18415"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tc>
                <a:tc rowSpan="4">
                  <a:txBody>
                    <a:bodyPr/>
                    <a:lstStyle/>
                    <a:p>
                      <a:pPr>
                        <a:lnSpc>
                          <a:spcPct val="100000"/>
                        </a:lnSpc>
                      </a:pPr>
                      <a:endParaRPr sz="1300">
                        <a:latin typeface="Times New Roman"/>
                        <a:cs typeface="Times New Roman"/>
                      </a:endParaRPr>
                    </a:p>
                  </a:txBody>
                  <a:tcPr marL="0" marR="0" marT="0" marB="0"/>
                </a:tc>
                <a:extLst>
                  <a:ext uri="{0D108BD9-81ED-4DB2-BD59-A6C34878D82A}">
                    <a16:rowId xmlns:a16="http://schemas.microsoft.com/office/drawing/2014/main" val="10000"/>
                  </a:ext>
                </a:extLst>
              </a:tr>
              <a:tr h="216026">
                <a:tc>
                  <a:txBody>
                    <a:bodyPr/>
                    <a:lstStyle/>
                    <a:p>
                      <a:pPr marR="3175">
                        <a:lnSpc>
                          <a:spcPct val="100000"/>
                        </a:lnSpc>
                      </a:pPr>
                      <a:endParaRPr sz="1300">
                        <a:latin typeface="Times New Roman"/>
                        <a:cs typeface="Times New Roman"/>
                      </a:endParaRPr>
                    </a:p>
                  </a:txBody>
                  <a:tcPr marL="0" marR="0" marT="0" marB="0"/>
                </a:tc>
                <a:tc>
                  <a:txBody>
                    <a:bodyPr/>
                    <a:lstStyle/>
                    <a:p>
                      <a:pPr algn="ctr">
                        <a:lnSpc>
                          <a:spcPct val="100000"/>
                        </a:lnSpc>
                        <a:spcBef>
                          <a:spcPts val="65"/>
                        </a:spcBef>
                      </a:pPr>
                      <a:r>
                        <a:rPr sz="1200" b="1" dirty="0">
                          <a:solidFill>
                            <a:srgbClr val="0D0D0D"/>
                          </a:solidFill>
                          <a:latin typeface="Calibri"/>
                          <a:cs typeface="Calibri"/>
                        </a:rPr>
                        <a:t>4</a:t>
                      </a:r>
                      <a:endParaRPr sz="1200">
                        <a:latin typeface="Calibri"/>
                        <a:cs typeface="Calibri"/>
                      </a:endParaRPr>
                    </a:p>
                  </a:txBody>
                  <a:tcPr marL="0" marR="0" marT="8255" marB="0">
                    <a:lnB w="53975">
                      <a:solidFill>
                        <a:srgbClr val="000000"/>
                      </a:solidFill>
                      <a:prstDash val="solid"/>
                    </a:lnB>
                    <a:solidFill>
                      <a:srgbClr val="2CDF2C"/>
                    </a:solidFill>
                  </a:tcPr>
                </a:tc>
                <a:tc>
                  <a:txBody>
                    <a:bodyPr/>
                    <a:lstStyle/>
                    <a:p>
                      <a:pPr marR="12065">
                        <a:lnSpc>
                          <a:spcPct val="100000"/>
                        </a:lnSpc>
                      </a:pPr>
                      <a:endParaRPr sz="1300">
                        <a:latin typeface="Times New Roman"/>
                        <a:cs typeface="Times New Roman"/>
                      </a:endParaRPr>
                    </a:p>
                  </a:txBody>
                  <a:tcPr marL="0" marR="0" marT="0" marB="0"/>
                </a:tc>
                <a:tc>
                  <a:txBody>
                    <a:bodyPr/>
                    <a:lstStyle/>
                    <a:p>
                      <a:pPr marR="97790" algn="r">
                        <a:lnSpc>
                          <a:spcPct val="100000"/>
                        </a:lnSpc>
                        <a:spcBef>
                          <a:spcPts val="65"/>
                        </a:spcBef>
                      </a:pPr>
                      <a:r>
                        <a:rPr sz="1200" b="1" dirty="0">
                          <a:solidFill>
                            <a:srgbClr val="0D0D0D"/>
                          </a:solidFill>
                          <a:latin typeface="Calibri"/>
                          <a:cs typeface="Calibri"/>
                        </a:rPr>
                        <a:t>4</a:t>
                      </a:r>
                      <a:endParaRPr sz="1200">
                        <a:latin typeface="Calibri"/>
                        <a:cs typeface="Calibri"/>
                      </a:endParaRPr>
                    </a:p>
                  </a:txBody>
                  <a:tcPr marL="0" marR="0" marT="8255" marB="0">
                    <a:lnB w="53975">
                      <a:solidFill>
                        <a:srgbClr val="000000"/>
                      </a:solidFill>
                      <a:prstDash val="solid"/>
                    </a:lnB>
                    <a:solidFill>
                      <a:srgbClr val="2CDF2C"/>
                    </a:solidFill>
                  </a:tcPr>
                </a:tc>
                <a:tc>
                  <a:txBody>
                    <a:bodyPr/>
                    <a:lstStyle/>
                    <a:p>
                      <a:pPr>
                        <a:lnSpc>
                          <a:spcPct val="100000"/>
                        </a:lnSpc>
                      </a:pPr>
                      <a:endParaRPr sz="1300">
                        <a:latin typeface="Times New Roman"/>
                        <a:cs typeface="Times New Roman"/>
                      </a:endParaRPr>
                    </a:p>
                  </a:txBody>
                  <a:tcPr marL="0" marR="0" marT="0" marB="0"/>
                </a:tc>
                <a:tc>
                  <a:txBody>
                    <a:bodyPr/>
                    <a:lstStyle/>
                    <a:p>
                      <a:pPr marL="106045">
                        <a:lnSpc>
                          <a:spcPct val="100000"/>
                        </a:lnSpc>
                        <a:spcBef>
                          <a:spcPts val="65"/>
                        </a:spcBef>
                      </a:pPr>
                      <a:r>
                        <a:rPr sz="1200" b="1" dirty="0">
                          <a:solidFill>
                            <a:srgbClr val="0D0D0D"/>
                          </a:solidFill>
                          <a:latin typeface="Calibri"/>
                          <a:cs typeface="Calibri"/>
                        </a:rPr>
                        <a:t>4</a:t>
                      </a:r>
                      <a:endParaRPr sz="1200">
                        <a:latin typeface="Calibri"/>
                        <a:cs typeface="Calibri"/>
                      </a:endParaRPr>
                    </a:p>
                  </a:txBody>
                  <a:tcPr marL="0" marR="0" marT="8255" marB="0">
                    <a:lnB w="53975">
                      <a:solidFill>
                        <a:srgbClr val="000000"/>
                      </a:solidFill>
                      <a:prstDash val="solid"/>
                    </a:lnB>
                    <a:solidFill>
                      <a:srgbClr val="2CDF2C"/>
                    </a:solidFill>
                  </a:tcPr>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solidFill>
                      <a:srgbClr val="2CDF2C"/>
                    </a:solidFill>
                  </a:tcPr>
                </a:tc>
                <a:tc vMerge="1">
                  <a:txBody>
                    <a:bodyPr/>
                    <a:lstStyle/>
                    <a:p>
                      <a:endParaRPr/>
                    </a:p>
                  </a:txBody>
                  <a:tcPr marL="0" marR="0" marT="0" marB="0"/>
                </a:tc>
                <a:extLst>
                  <a:ext uri="{0D108BD9-81ED-4DB2-BD59-A6C34878D82A}">
                    <a16:rowId xmlns:a16="http://schemas.microsoft.com/office/drawing/2014/main" val="10001"/>
                  </a:ext>
                </a:extLst>
              </a:tr>
              <a:tr h="216027">
                <a:tc>
                  <a:txBody>
                    <a:bodyPr/>
                    <a:lstStyle/>
                    <a:p>
                      <a:pPr marR="3175">
                        <a:lnSpc>
                          <a:spcPct val="100000"/>
                        </a:lnSpc>
                      </a:pPr>
                      <a:endParaRPr sz="1300">
                        <a:latin typeface="Times New Roman"/>
                        <a:cs typeface="Times New Roman"/>
                      </a:endParaRPr>
                    </a:p>
                  </a:txBody>
                  <a:tcPr marL="0" marR="0" marT="0" marB="0"/>
                </a:tc>
                <a:tc>
                  <a:txBody>
                    <a:bodyPr/>
                    <a:lstStyle/>
                    <a:p>
                      <a:pPr algn="ctr">
                        <a:lnSpc>
                          <a:spcPct val="100000"/>
                        </a:lnSpc>
                        <a:spcBef>
                          <a:spcPts val="65"/>
                        </a:spcBef>
                      </a:pPr>
                      <a:r>
                        <a:rPr sz="1200" b="1" dirty="0">
                          <a:solidFill>
                            <a:srgbClr val="0D0D0D"/>
                          </a:solidFill>
                          <a:latin typeface="Calibri"/>
                          <a:cs typeface="Calibri"/>
                        </a:rPr>
                        <a:t>3</a:t>
                      </a:r>
                      <a:endParaRPr sz="1200">
                        <a:latin typeface="Calibri"/>
                        <a:cs typeface="Calibri"/>
                      </a:endParaRPr>
                    </a:p>
                  </a:txBody>
                  <a:tcPr marL="0" marR="0" marT="8255" marB="0">
                    <a:lnT w="53975">
                      <a:solidFill>
                        <a:srgbClr val="000000"/>
                      </a:solidFill>
                      <a:prstDash val="solid"/>
                    </a:lnT>
                    <a:lnB w="53975">
                      <a:solidFill>
                        <a:srgbClr val="000000"/>
                      </a:solidFill>
                      <a:prstDash val="solid"/>
                    </a:lnB>
                    <a:solidFill>
                      <a:srgbClr val="2CDF2C"/>
                    </a:solidFill>
                  </a:tcPr>
                </a:tc>
                <a:tc>
                  <a:txBody>
                    <a:bodyPr/>
                    <a:lstStyle/>
                    <a:p>
                      <a:pPr marR="12065">
                        <a:lnSpc>
                          <a:spcPct val="100000"/>
                        </a:lnSpc>
                      </a:pPr>
                      <a:endParaRPr sz="1300">
                        <a:latin typeface="Times New Roman"/>
                        <a:cs typeface="Times New Roman"/>
                      </a:endParaRPr>
                    </a:p>
                  </a:txBody>
                  <a:tcPr marL="0" marR="0" marT="0" marB="0"/>
                </a:tc>
                <a:tc>
                  <a:txBody>
                    <a:bodyPr/>
                    <a:lstStyle/>
                    <a:p>
                      <a:pPr marR="97790" algn="r">
                        <a:lnSpc>
                          <a:spcPct val="100000"/>
                        </a:lnSpc>
                        <a:spcBef>
                          <a:spcPts val="65"/>
                        </a:spcBef>
                      </a:pPr>
                      <a:r>
                        <a:rPr sz="1200" b="1" dirty="0">
                          <a:solidFill>
                            <a:srgbClr val="0D0D0D"/>
                          </a:solidFill>
                          <a:latin typeface="Calibri"/>
                          <a:cs typeface="Calibri"/>
                        </a:rPr>
                        <a:t>3</a:t>
                      </a:r>
                      <a:endParaRPr sz="1200">
                        <a:latin typeface="Calibri"/>
                        <a:cs typeface="Calibri"/>
                      </a:endParaRPr>
                    </a:p>
                  </a:txBody>
                  <a:tcPr marL="0" marR="0" marT="8255" marB="0">
                    <a:lnT w="53975">
                      <a:solidFill>
                        <a:srgbClr val="000000"/>
                      </a:solidFill>
                      <a:prstDash val="solid"/>
                    </a:lnT>
                    <a:lnB w="53975">
                      <a:solidFill>
                        <a:srgbClr val="000000"/>
                      </a:solidFill>
                      <a:prstDash val="solid"/>
                    </a:lnB>
                    <a:solidFill>
                      <a:srgbClr val="2CDF2C"/>
                    </a:solidFill>
                  </a:tcPr>
                </a:tc>
                <a:tc>
                  <a:txBody>
                    <a:bodyPr/>
                    <a:lstStyle/>
                    <a:p>
                      <a:pPr>
                        <a:lnSpc>
                          <a:spcPct val="100000"/>
                        </a:lnSpc>
                      </a:pPr>
                      <a:endParaRPr sz="1300">
                        <a:latin typeface="Times New Roman"/>
                        <a:cs typeface="Times New Roman"/>
                      </a:endParaRPr>
                    </a:p>
                  </a:txBody>
                  <a:tcPr marL="0" marR="0" marT="0" marB="0"/>
                </a:tc>
                <a:tc>
                  <a:txBody>
                    <a:bodyPr/>
                    <a:lstStyle/>
                    <a:p>
                      <a:pPr marL="106045">
                        <a:lnSpc>
                          <a:spcPct val="100000"/>
                        </a:lnSpc>
                        <a:spcBef>
                          <a:spcPts val="65"/>
                        </a:spcBef>
                      </a:pPr>
                      <a:r>
                        <a:rPr sz="1200" b="1" dirty="0">
                          <a:solidFill>
                            <a:srgbClr val="0D0D0D"/>
                          </a:solidFill>
                          <a:latin typeface="Calibri"/>
                          <a:cs typeface="Calibri"/>
                        </a:rPr>
                        <a:t>3</a:t>
                      </a:r>
                      <a:endParaRPr sz="1200">
                        <a:latin typeface="Calibri"/>
                        <a:cs typeface="Calibri"/>
                      </a:endParaRPr>
                    </a:p>
                  </a:txBody>
                  <a:tcPr marL="0" marR="0" marT="8255" marB="0">
                    <a:lnT w="53975">
                      <a:solidFill>
                        <a:srgbClr val="000000"/>
                      </a:solidFill>
                      <a:prstDash val="solid"/>
                    </a:lnT>
                    <a:lnB w="53975">
                      <a:solidFill>
                        <a:srgbClr val="000000"/>
                      </a:solidFill>
                      <a:prstDash val="solid"/>
                    </a:lnB>
                    <a:solidFill>
                      <a:srgbClr val="2CDF2C"/>
                    </a:solidFill>
                  </a:tcPr>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solidFill>
                      <a:srgbClr val="2CDF2C"/>
                    </a:solidFill>
                  </a:tcPr>
                </a:tc>
                <a:tc vMerge="1">
                  <a:txBody>
                    <a:bodyPr/>
                    <a:lstStyle/>
                    <a:p>
                      <a:endParaRPr/>
                    </a:p>
                  </a:txBody>
                  <a:tcPr marL="0" marR="0" marT="0" marB="0"/>
                </a:tc>
                <a:extLst>
                  <a:ext uri="{0D108BD9-81ED-4DB2-BD59-A6C34878D82A}">
                    <a16:rowId xmlns:a16="http://schemas.microsoft.com/office/drawing/2014/main" val="10002"/>
                  </a:ext>
                </a:extLst>
              </a:tr>
              <a:tr h="216027">
                <a:tc>
                  <a:txBody>
                    <a:bodyPr/>
                    <a:lstStyle/>
                    <a:p>
                      <a:pPr marR="3175">
                        <a:lnSpc>
                          <a:spcPct val="100000"/>
                        </a:lnSpc>
                      </a:pPr>
                      <a:endParaRPr sz="1300">
                        <a:latin typeface="Times New Roman"/>
                        <a:cs typeface="Times New Roman"/>
                      </a:endParaRPr>
                    </a:p>
                  </a:txBody>
                  <a:tcPr marL="0" marR="0" marT="0" marB="0"/>
                </a:tc>
                <a:tc>
                  <a:txBody>
                    <a:bodyPr/>
                    <a:lstStyle/>
                    <a:p>
                      <a:pPr algn="ctr">
                        <a:lnSpc>
                          <a:spcPct val="100000"/>
                        </a:lnSpc>
                        <a:spcBef>
                          <a:spcPts val="65"/>
                        </a:spcBef>
                      </a:pPr>
                      <a:r>
                        <a:rPr sz="1200" b="1" dirty="0">
                          <a:solidFill>
                            <a:srgbClr val="0D0D0D"/>
                          </a:solidFill>
                          <a:latin typeface="Calibri"/>
                          <a:cs typeface="Calibri"/>
                        </a:rPr>
                        <a:t>2</a:t>
                      </a:r>
                      <a:endParaRPr sz="1200">
                        <a:latin typeface="Calibri"/>
                        <a:cs typeface="Calibri"/>
                      </a:endParaRPr>
                    </a:p>
                  </a:txBody>
                  <a:tcPr marL="0" marR="0" marT="8255" marB="0">
                    <a:lnT w="53975">
                      <a:solidFill>
                        <a:srgbClr val="000000"/>
                      </a:solidFill>
                      <a:prstDash val="solid"/>
                    </a:lnT>
                    <a:lnB w="53975">
                      <a:solidFill>
                        <a:srgbClr val="000000"/>
                      </a:solidFill>
                      <a:prstDash val="solid"/>
                    </a:lnB>
                    <a:solidFill>
                      <a:srgbClr val="2CDF2C"/>
                    </a:solidFill>
                  </a:tcPr>
                </a:tc>
                <a:tc>
                  <a:txBody>
                    <a:bodyPr/>
                    <a:lstStyle/>
                    <a:p>
                      <a:pPr marR="12065">
                        <a:lnSpc>
                          <a:spcPct val="100000"/>
                        </a:lnSpc>
                      </a:pPr>
                      <a:endParaRPr sz="1300">
                        <a:latin typeface="Times New Roman"/>
                        <a:cs typeface="Times New Roman"/>
                      </a:endParaRPr>
                    </a:p>
                  </a:txBody>
                  <a:tcPr marL="0" marR="0" marT="0" marB="0"/>
                </a:tc>
                <a:tc>
                  <a:txBody>
                    <a:bodyPr/>
                    <a:lstStyle/>
                    <a:p>
                      <a:pPr marR="97790" algn="r">
                        <a:lnSpc>
                          <a:spcPct val="100000"/>
                        </a:lnSpc>
                        <a:spcBef>
                          <a:spcPts val="65"/>
                        </a:spcBef>
                      </a:pPr>
                      <a:r>
                        <a:rPr sz="1200" b="1" dirty="0">
                          <a:solidFill>
                            <a:srgbClr val="0D0D0D"/>
                          </a:solidFill>
                          <a:latin typeface="Calibri"/>
                          <a:cs typeface="Calibri"/>
                        </a:rPr>
                        <a:t>2</a:t>
                      </a:r>
                      <a:endParaRPr sz="1200">
                        <a:latin typeface="Calibri"/>
                        <a:cs typeface="Calibri"/>
                      </a:endParaRPr>
                    </a:p>
                  </a:txBody>
                  <a:tcPr marL="0" marR="0" marT="8255" marB="0">
                    <a:lnT w="53975">
                      <a:solidFill>
                        <a:srgbClr val="000000"/>
                      </a:solidFill>
                      <a:prstDash val="solid"/>
                    </a:lnT>
                    <a:lnB w="53975">
                      <a:solidFill>
                        <a:srgbClr val="000000"/>
                      </a:solidFill>
                      <a:prstDash val="solid"/>
                    </a:lnB>
                    <a:solidFill>
                      <a:srgbClr val="2CDF2C"/>
                    </a:solidFill>
                  </a:tcPr>
                </a:tc>
                <a:tc>
                  <a:txBody>
                    <a:bodyPr/>
                    <a:lstStyle/>
                    <a:p>
                      <a:pPr>
                        <a:lnSpc>
                          <a:spcPct val="100000"/>
                        </a:lnSpc>
                      </a:pPr>
                      <a:endParaRPr sz="1300">
                        <a:latin typeface="Times New Roman"/>
                        <a:cs typeface="Times New Roman"/>
                      </a:endParaRPr>
                    </a:p>
                  </a:txBody>
                  <a:tcPr marL="0" marR="0" marT="0" marB="0"/>
                </a:tc>
                <a:tc>
                  <a:txBody>
                    <a:bodyPr/>
                    <a:lstStyle/>
                    <a:p>
                      <a:pPr marL="106045">
                        <a:lnSpc>
                          <a:spcPct val="100000"/>
                        </a:lnSpc>
                        <a:spcBef>
                          <a:spcPts val="65"/>
                        </a:spcBef>
                      </a:pPr>
                      <a:r>
                        <a:rPr sz="1200" b="1" dirty="0">
                          <a:solidFill>
                            <a:srgbClr val="0D0D0D"/>
                          </a:solidFill>
                          <a:latin typeface="Calibri"/>
                          <a:cs typeface="Calibri"/>
                        </a:rPr>
                        <a:t>2</a:t>
                      </a:r>
                      <a:endParaRPr sz="1200">
                        <a:latin typeface="Calibri"/>
                        <a:cs typeface="Calibri"/>
                      </a:endParaRPr>
                    </a:p>
                  </a:txBody>
                  <a:tcPr marL="0" marR="0" marT="8255" marB="0">
                    <a:lnT w="53975">
                      <a:solidFill>
                        <a:srgbClr val="000000"/>
                      </a:solidFill>
                      <a:prstDash val="solid"/>
                    </a:lnT>
                    <a:lnB w="53975">
                      <a:solidFill>
                        <a:srgbClr val="000000"/>
                      </a:solidFill>
                      <a:prstDash val="solid"/>
                    </a:lnB>
                    <a:solidFill>
                      <a:srgbClr val="2CDF2C"/>
                    </a:solidFill>
                  </a:tcPr>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vMerge="1">
                  <a:txBody>
                    <a:bodyPr/>
                    <a:lstStyle/>
                    <a:p>
                      <a:endParaRPr/>
                    </a:p>
                  </a:txBody>
                  <a:tcPr marL="0" marR="0" marT="0" marB="0"/>
                </a:tc>
                <a:extLst>
                  <a:ext uri="{0D108BD9-81ED-4DB2-BD59-A6C34878D82A}">
                    <a16:rowId xmlns:a16="http://schemas.microsoft.com/office/drawing/2014/main" val="10003"/>
                  </a:ext>
                </a:extLst>
              </a:tr>
              <a:tr h="198993">
                <a:tc>
                  <a:txBody>
                    <a:bodyPr/>
                    <a:lstStyle/>
                    <a:p>
                      <a:pPr marR="3175">
                        <a:lnSpc>
                          <a:spcPct val="100000"/>
                        </a:lnSpc>
                      </a:pPr>
                      <a:endParaRPr sz="1100">
                        <a:latin typeface="Times New Roman"/>
                        <a:cs typeface="Times New Roman"/>
                      </a:endParaRPr>
                    </a:p>
                  </a:txBody>
                  <a:tcPr marL="0" marR="0" marT="0" marB="0"/>
                </a:tc>
                <a:tc>
                  <a:txBody>
                    <a:bodyPr/>
                    <a:lstStyle/>
                    <a:p>
                      <a:pPr algn="ctr">
                        <a:lnSpc>
                          <a:spcPts val="1400"/>
                        </a:lnSpc>
                        <a:spcBef>
                          <a:spcPts val="65"/>
                        </a:spcBef>
                      </a:pPr>
                      <a:r>
                        <a:rPr sz="1200" b="1" dirty="0">
                          <a:solidFill>
                            <a:srgbClr val="0D0D0D"/>
                          </a:solidFill>
                          <a:latin typeface="Calibri"/>
                          <a:cs typeface="Calibri"/>
                        </a:rPr>
                        <a:t>1</a:t>
                      </a:r>
                      <a:endParaRPr sz="1200">
                        <a:latin typeface="Calibri"/>
                        <a:cs typeface="Calibri"/>
                      </a:endParaRPr>
                    </a:p>
                  </a:txBody>
                  <a:tcPr marL="0" marR="0" marT="8255" marB="0">
                    <a:lnT w="53975">
                      <a:solidFill>
                        <a:srgbClr val="000000"/>
                      </a:solidFill>
                      <a:prstDash val="solid"/>
                    </a:lnT>
                    <a:solidFill>
                      <a:srgbClr val="2CDF2C"/>
                    </a:solidFill>
                  </a:tcPr>
                </a:tc>
                <a:tc>
                  <a:txBody>
                    <a:bodyPr/>
                    <a:lstStyle/>
                    <a:p>
                      <a:pPr marR="12065">
                        <a:lnSpc>
                          <a:spcPct val="100000"/>
                        </a:lnSpc>
                      </a:pPr>
                      <a:endParaRPr sz="1100">
                        <a:latin typeface="Times New Roman"/>
                        <a:cs typeface="Times New Roman"/>
                      </a:endParaRPr>
                    </a:p>
                  </a:txBody>
                  <a:tcPr marL="0" marR="0" marT="0" marB="0"/>
                </a:tc>
                <a:tc>
                  <a:txBody>
                    <a:bodyPr/>
                    <a:lstStyle/>
                    <a:p>
                      <a:pPr marR="97155" algn="r">
                        <a:lnSpc>
                          <a:spcPts val="1400"/>
                        </a:lnSpc>
                        <a:spcBef>
                          <a:spcPts val="65"/>
                        </a:spcBef>
                      </a:pPr>
                      <a:r>
                        <a:rPr sz="1200" b="1" dirty="0">
                          <a:solidFill>
                            <a:srgbClr val="0D0D0D"/>
                          </a:solidFill>
                          <a:latin typeface="Calibri"/>
                          <a:cs typeface="Calibri"/>
                        </a:rPr>
                        <a:t>1</a:t>
                      </a:r>
                      <a:endParaRPr sz="1200">
                        <a:latin typeface="Calibri"/>
                        <a:cs typeface="Calibri"/>
                      </a:endParaRPr>
                    </a:p>
                  </a:txBody>
                  <a:tcPr marL="0" marR="0" marT="8255" marB="0">
                    <a:lnT w="53975">
                      <a:solidFill>
                        <a:srgbClr val="000000"/>
                      </a:solidFill>
                      <a:prstDash val="solid"/>
                    </a:lnT>
                    <a:solidFill>
                      <a:srgbClr val="2CDF2C"/>
                    </a:solidFill>
                  </a:tcPr>
                </a:tc>
                <a:tc>
                  <a:txBody>
                    <a:bodyPr/>
                    <a:lstStyle/>
                    <a:p>
                      <a:pPr>
                        <a:lnSpc>
                          <a:spcPct val="100000"/>
                        </a:lnSpc>
                      </a:pPr>
                      <a:endParaRPr sz="1100">
                        <a:latin typeface="Times New Roman"/>
                        <a:cs typeface="Times New Roman"/>
                      </a:endParaRPr>
                    </a:p>
                  </a:txBody>
                  <a:tcPr marL="0" marR="0" marT="0" marB="0"/>
                </a:tc>
                <a:tc>
                  <a:txBody>
                    <a:bodyPr/>
                    <a:lstStyle/>
                    <a:p>
                      <a:pPr marL="106045">
                        <a:lnSpc>
                          <a:spcPts val="1400"/>
                        </a:lnSpc>
                        <a:spcBef>
                          <a:spcPts val="65"/>
                        </a:spcBef>
                      </a:pPr>
                      <a:r>
                        <a:rPr sz="1200" b="1" dirty="0">
                          <a:solidFill>
                            <a:srgbClr val="0D0D0D"/>
                          </a:solidFill>
                          <a:latin typeface="Calibri"/>
                          <a:cs typeface="Calibri"/>
                        </a:rPr>
                        <a:t>1</a:t>
                      </a:r>
                      <a:endParaRPr sz="1200">
                        <a:latin typeface="Calibri"/>
                        <a:cs typeface="Calibri"/>
                      </a:endParaRPr>
                    </a:p>
                  </a:txBody>
                  <a:tcPr marL="0" marR="0" marT="8255" marB="0">
                    <a:lnT w="53975">
                      <a:solidFill>
                        <a:srgbClr val="000000"/>
                      </a:solidFill>
                      <a:prstDash val="solid"/>
                    </a:lnT>
                    <a:solidFill>
                      <a:srgbClr val="2CDF2C"/>
                    </a:solidFill>
                  </a:tcPr>
                </a:tc>
                <a:tc>
                  <a:txBody>
                    <a:bodyPr/>
                    <a:lstStyle/>
                    <a:p>
                      <a:pPr>
                        <a:lnSpc>
                          <a:spcPct val="100000"/>
                        </a:lnSpc>
                      </a:pPr>
                      <a:endParaRPr sz="1100">
                        <a:latin typeface="Times New Roman"/>
                        <a:cs typeface="Times New Roman"/>
                      </a:endParaRPr>
                    </a:p>
                  </a:txBody>
                  <a:tcPr marL="0" marR="0" marT="0" marB="0"/>
                </a:tc>
                <a:tc>
                  <a:txBody>
                    <a:bodyPr/>
                    <a:lstStyle/>
                    <a:p>
                      <a:pPr marL="88900">
                        <a:lnSpc>
                          <a:spcPts val="700"/>
                        </a:lnSpc>
                      </a:pPr>
                      <a:r>
                        <a:rPr sz="1050" b="1" dirty="0">
                          <a:latin typeface="Calibri"/>
                          <a:cs typeface="Calibri"/>
                        </a:rPr>
                        <a:t>G</a:t>
                      </a:r>
                      <a:r>
                        <a:rPr sz="1050" b="1" spc="-10" dirty="0">
                          <a:latin typeface="Calibri"/>
                          <a:cs typeface="Calibri"/>
                        </a:rPr>
                        <a:t>P</a:t>
                      </a:r>
                      <a:r>
                        <a:rPr sz="1050" b="1" dirty="0">
                          <a:latin typeface="Calibri"/>
                          <a:cs typeface="Calibri"/>
                        </a:rPr>
                        <a:t>I</a:t>
                      </a:r>
                      <a:endParaRPr sz="1050">
                        <a:latin typeface="Calibri"/>
                        <a:cs typeface="Calibri"/>
                      </a:endParaRPr>
                    </a:p>
                  </a:txBody>
                  <a:tcPr marL="0" marR="0" marT="0" marB="0"/>
                </a:tc>
                <a:tc>
                  <a:txBody>
                    <a:bodyPr/>
                    <a:lstStyle/>
                    <a:p>
                      <a:pPr marR="32384" algn="r">
                        <a:lnSpc>
                          <a:spcPts val="1315"/>
                        </a:lnSpc>
                      </a:pPr>
                      <a:r>
                        <a:rPr sz="1200" spc="-10" dirty="0">
                          <a:solidFill>
                            <a:srgbClr val="FF0000"/>
                          </a:solidFill>
                          <a:latin typeface="Calibri"/>
                          <a:cs typeface="Calibri"/>
                        </a:rPr>
                        <a:t>M</a:t>
                      </a:r>
                      <a:r>
                        <a:rPr sz="1200" spc="-30" dirty="0">
                          <a:solidFill>
                            <a:srgbClr val="FF0000"/>
                          </a:solidFill>
                          <a:latin typeface="Calibri"/>
                          <a:cs typeface="Calibri"/>
                        </a:rPr>
                        <a:t>E</a:t>
                      </a:r>
                      <a:r>
                        <a:rPr sz="1200" dirty="0">
                          <a:solidFill>
                            <a:srgbClr val="FF0000"/>
                          </a:solidFill>
                          <a:latin typeface="Calibri"/>
                          <a:cs typeface="Calibri"/>
                        </a:rPr>
                        <a:t>C</a:t>
                      </a:r>
                      <a:endParaRPr sz="1200">
                        <a:latin typeface="Calibri"/>
                        <a:cs typeface="Calibri"/>
                      </a:endParaRPr>
                    </a:p>
                  </a:txBody>
                  <a:tcPr marL="0" marR="0" marT="0" marB="0"/>
                </a:tc>
                <a:extLst>
                  <a:ext uri="{0D108BD9-81ED-4DB2-BD59-A6C34878D82A}">
                    <a16:rowId xmlns:a16="http://schemas.microsoft.com/office/drawing/2014/main" val="10004"/>
                  </a:ext>
                </a:extLst>
              </a:tr>
              <a:tr h="659101">
                <a:tc>
                  <a:txBody>
                    <a:bodyPr/>
                    <a:lstStyle/>
                    <a:p>
                      <a:pPr marR="3175">
                        <a:lnSpc>
                          <a:spcPct val="100000"/>
                        </a:lnSpc>
                      </a:pPr>
                      <a:endParaRPr sz="1300">
                        <a:latin typeface="Times New Roman"/>
                        <a:cs typeface="Times New Roman"/>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marR="12065">
                        <a:lnSpc>
                          <a:spcPct val="100000"/>
                        </a:lnSpc>
                      </a:pPr>
                      <a:endParaRPr sz="1000">
                        <a:latin typeface="Times New Roman"/>
                        <a:cs typeface="Times New Roman"/>
                      </a:endParaRPr>
                    </a:p>
                    <a:p>
                      <a:pPr marR="12065">
                        <a:lnSpc>
                          <a:spcPct val="100000"/>
                        </a:lnSpc>
                        <a:spcBef>
                          <a:spcPts val="35"/>
                        </a:spcBef>
                      </a:pPr>
                      <a:endParaRPr sz="1000">
                        <a:latin typeface="Times New Roman"/>
                        <a:cs typeface="Times New Roman"/>
                      </a:endParaRPr>
                    </a:p>
                    <a:p>
                      <a:pPr marL="91440" marR="12065">
                        <a:lnSpc>
                          <a:spcPct val="100000"/>
                        </a:lnSpc>
                      </a:pPr>
                      <a:r>
                        <a:rPr sz="1050" b="1" dirty="0">
                          <a:solidFill>
                            <a:srgbClr val="FF0000"/>
                          </a:solidFill>
                          <a:latin typeface="Calibri"/>
                          <a:cs typeface="Calibri"/>
                        </a:rPr>
                        <a:t>Liaison </a:t>
                      </a:r>
                      <a:r>
                        <a:rPr sz="1050" b="1" spc="-5" dirty="0">
                          <a:solidFill>
                            <a:srgbClr val="FF0000"/>
                          </a:solidFill>
                          <a:latin typeface="Calibri"/>
                          <a:cs typeface="Calibri"/>
                        </a:rPr>
                        <a:t>caténine</a:t>
                      </a:r>
                      <a:r>
                        <a:rPr sz="1050" b="1" spc="-50" dirty="0">
                          <a:solidFill>
                            <a:srgbClr val="FF0000"/>
                          </a:solidFill>
                          <a:latin typeface="Calibri"/>
                          <a:cs typeface="Calibri"/>
                        </a:rPr>
                        <a:t> </a:t>
                      </a:r>
                      <a:r>
                        <a:rPr sz="1050" b="1" spc="5" dirty="0">
                          <a:solidFill>
                            <a:srgbClr val="FF0000"/>
                          </a:solidFill>
                          <a:latin typeface="Calibri"/>
                          <a:cs typeface="Calibri"/>
                        </a:rPr>
                        <a:t>et</a:t>
                      </a:r>
                      <a:endParaRPr sz="1050">
                        <a:latin typeface="Calibri"/>
                        <a:cs typeface="Calibri"/>
                      </a:endParaRPr>
                    </a:p>
                    <a:p>
                      <a:pPr marL="91440" marR="12065">
                        <a:lnSpc>
                          <a:spcPct val="100000"/>
                        </a:lnSpc>
                      </a:pPr>
                      <a:r>
                        <a:rPr sz="1050" b="1" dirty="0">
                          <a:solidFill>
                            <a:srgbClr val="FF0000"/>
                          </a:solidFill>
                          <a:latin typeface="Calibri"/>
                          <a:cs typeface="Calibri"/>
                        </a:rPr>
                        <a:t>plakoglobine</a:t>
                      </a:r>
                      <a:endParaRPr sz="1050">
                        <a:latin typeface="Calibri"/>
                        <a:cs typeface="Calibri"/>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p>
                      <a:pPr>
                        <a:lnSpc>
                          <a:spcPct val="100000"/>
                        </a:lnSpc>
                        <a:spcBef>
                          <a:spcPts val="10"/>
                        </a:spcBef>
                      </a:pPr>
                      <a:endParaRPr sz="1400">
                        <a:latin typeface="Times New Roman"/>
                        <a:cs typeface="Times New Roman"/>
                      </a:endParaRPr>
                    </a:p>
                    <a:p>
                      <a:pPr marL="20320">
                        <a:lnSpc>
                          <a:spcPct val="100000"/>
                        </a:lnSpc>
                      </a:pPr>
                      <a:r>
                        <a:rPr sz="1050" b="1" dirty="0">
                          <a:solidFill>
                            <a:srgbClr val="D99593"/>
                          </a:solidFill>
                          <a:latin typeface="Calibri"/>
                          <a:cs typeface="Calibri"/>
                        </a:rPr>
                        <a:t>Liaison</a:t>
                      </a:r>
                      <a:r>
                        <a:rPr sz="1050" b="1" spc="-10" dirty="0">
                          <a:solidFill>
                            <a:srgbClr val="D99593"/>
                          </a:solidFill>
                          <a:latin typeface="Calibri"/>
                          <a:cs typeface="Calibri"/>
                        </a:rPr>
                        <a:t> </a:t>
                      </a:r>
                      <a:r>
                        <a:rPr sz="1050" b="1" dirty="0">
                          <a:solidFill>
                            <a:srgbClr val="D99593"/>
                          </a:solidFill>
                          <a:latin typeface="Calibri"/>
                          <a:cs typeface="Calibri"/>
                        </a:rPr>
                        <a:t>plakoglobine</a:t>
                      </a:r>
                      <a:endParaRPr sz="1050">
                        <a:latin typeface="Calibri"/>
                        <a:cs typeface="Calibri"/>
                      </a:endParaRPr>
                    </a:p>
                    <a:p>
                      <a:pPr marL="20320">
                        <a:lnSpc>
                          <a:spcPts val="1055"/>
                        </a:lnSpc>
                      </a:pPr>
                      <a:r>
                        <a:rPr sz="1050" b="1" spc="5" dirty="0">
                          <a:solidFill>
                            <a:srgbClr val="D99593"/>
                          </a:solidFill>
                          <a:latin typeface="Calibri"/>
                          <a:cs typeface="Calibri"/>
                        </a:rPr>
                        <a:t>et</a:t>
                      </a:r>
                      <a:r>
                        <a:rPr sz="1050" b="1" spc="-35" dirty="0">
                          <a:solidFill>
                            <a:srgbClr val="D99593"/>
                          </a:solidFill>
                          <a:latin typeface="Calibri"/>
                          <a:cs typeface="Calibri"/>
                        </a:rPr>
                        <a:t> </a:t>
                      </a:r>
                      <a:r>
                        <a:rPr sz="1050" b="1" dirty="0">
                          <a:solidFill>
                            <a:srgbClr val="D99593"/>
                          </a:solidFill>
                          <a:latin typeface="Calibri"/>
                          <a:cs typeface="Calibri"/>
                        </a:rPr>
                        <a:t>desmoplakiine</a:t>
                      </a:r>
                      <a:endParaRPr sz="1050">
                        <a:latin typeface="Calibri"/>
                        <a:cs typeface="Calibri"/>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900">
                        <a:latin typeface="Times New Roman"/>
                        <a:cs typeface="Times New Roman"/>
                      </a:endParaRPr>
                    </a:p>
                    <a:p>
                      <a:pPr marL="92710">
                        <a:lnSpc>
                          <a:spcPct val="100000"/>
                        </a:lnSpc>
                      </a:pPr>
                      <a:r>
                        <a:rPr sz="1050" b="1" dirty="0">
                          <a:solidFill>
                            <a:srgbClr val="548ED4"/>
                          </a:solidFill>
                          <a:latin typeface="Calibri"/>
                          <a:cs typeface="Calibri"/>
                        </a:rPr>
                        <a:t>Tyr</a:t>
                      </a:r>
                      <a:r>
                        <a:rPr sz="1050" b="1" spc="-5" dirty="0">
                          <a:solidFill>
                            <a:srgbClr val="548ED4"/>
                          </a:solidFill>
                          <a:latin typeface="Calibri"/>
                          <a:cs typeface="Calibri"/>
                        </a:rPr>
                        <a:t> </a:t>
                      </a:r>
                      <a:r>
                        <a:rPr sz="1050" b="1" dirty="0">
                          <a:solidFill>
                            <a:srgbClr val="548ED4"/>
                          </a:solidFill>
                          <a:latin typeface="Calibri"/>
                          <a:cs typeface="Calibri"/>
                        </a:rPr>
                        <a:t>K.</a:t>
                      </a:r>
                      <a:endParaRPr sz="1050">
                        <a:latin typeface="Calibri"/>
                        <a:cs typeface="Calibri"/>
                      </a:endParaRPr>
                    </a:p>
                  </a:txBody>
                  <a:tcPr marL="0" marR="0" marT="0" marB="0"/>
                </a:tc>
                <a:tc>
                  <a:txBody>
                    <a:bodyPr/>
                    <a:lstStyle/>
                    <a:p>
                      <a:pPr>
                        <a:lnSpc>
                          <a:spcPct val="100000"/>
                        </a:lnSpc>
                      </a:pPr>
                      <a:endParaRPr sz="13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p>
                      <a:pPr>
                        <a:lnSpc>
                          <a:spcPct val="100000"/>
                        </a:lnSpc>
                        <a:spcBef>
                          <a:spcPts val="45"/>
                        </a:spcBef>
                      </a:pPr>
                      <a:endParaRPr sz="950">
                        <a:latin typeface="Times New Roman"/>
                        <a:cs typeface="Times New Roman"/>
                      </a:endParaRPr>
                    </a:p>
                    <a:p>
                      <a:pPr marR="8255" algn="r">
                        <a:lnSpc>
                          <a:spcPct val="100000"/>
                        </a:lnSpc>
                      </a:pPr>
                      <a:r>
                        <a:rPr sz="1100" spc="-10" dirty="0">
                          <a:solidFill>
                            <a:srgbClr val="00AFEF"/>
                          </a:solidFill>
                          <a:latin typeface="Calibri"/>
                          <a:cs typeface="Calibri"/>
                        </a:rPr>
                        <a:t>C</a:t>
                      </a:r>
                      <a:r>
                        <a:rPr sz="1100" dirty="0">
                          <a:solidFill>
                            <a:srgbClr val="00AFEF"/>
                          </a:solidFill>
                          <a:latin typeface="Calibri"/>
                          <a:cs typeface="Calibri"/>
                        </a:rPr>
                        <a:t>y</a:t>
                      </a:r>
                      <a:r>
                        <a:rPr sz="1100" spc="-10" dirty="0">
                          <a:solidFill>
                            <a:srgbClr val="00AFEF"/>
                          </a:solidFill>
                          <a:latin typeface="Calibri"/>
                          <a:cs typeface="Calibri"/>
                        </a:rPr>
                        <a:t>t</a:t>
                      </a:r>
                      <a:r>
                        <a:rPr sz="1100" spc="-5" dirty="0">
                          <a:solidFill>
                            <a:srgbClr val="00AFEF"/>
                          </a:solidFill>
                          <a:latin typeface="Calibri"/>
                          <a:cs typeface="Calibri"/>
                        </a:rPr>
                        <a:t>op</a:t>
                      </a:r>
                      <a:r>
                        <a:rPr sz="1100" spc="5" dirty="0">
                          <a:solidFill>
                            <a:srgbClr val="00AFEF"/>
                          </a:solidFill>
                          <a:latin typeface="Calibri"/>
                          <a:cs typeface="Calibri"/>
                        </a:rPr>
                        <a:t>l</a:t>
                      </a:r>
                      <a:r>
                        <a:rPr sz="1100" spc="-10" dirty="0">
                          <a:solidFill>
                            <a:srgbClr val="00AFEF"/>
                          </a:solidFill>
                          <a:latin typeface="Calibri"/>
                          <a:cs typeface="Calibri"/>
                        </a:rPr>
                        <a:t>a</a:t>
                      </a:r>
                      <a:r>
                        <a:rPr sz="1100" spc="5" dirty="0">
                          <a:solidFill>
                            <a:srgbClr val="00AFEF"/>
                          </a:solidFill>
                          <a:latin typeface="Calibri"/>
                          <a:cs typeface="Calibri"/>
                        </a:rPr>
                        <a:t>s</a:t>
                      </a:r>
                      <a:r>
                        <a:rPr sz="1100" dirty="0">
                          <a:solidFill>
                            <a:srgbClr val="00AFEF"/>
                          </a:solidFill>
                          <a:latin typeface="Calibri"/>
                          <a:cs typeface="Calibri"/>
                        </a:rPr>
                        <a:t>me</a:t>
                      </a:r>
                      <a:endParaRPr sz="1100">
                        <a:latin typeface="Calibri"/>
                        <a:cs typeface="Calibri"/>
                      </a:endParaRPr>
                    </a:p>
                  </a:txBody>
                  <a:tcPr marL="0" marR="0" marT="0" marB="0"/>
                </a:tc>
                <a:extLst>
                  <a:ext uri="{0D108BD9-81ED-4DB2-BD59-A6C34878D82A}">
                    <a16:rowId xmlns:a16="http://schemas.microsoft.com/office/drawing/2014/main" val="10005"/>
                  </a:ext>
                </a:extLst>
              </a:tr>
            </a:tbl>
          </a:graphicData>
        </a:graphic>
      </p:graphicFrame>
      <p:sp>
        <p:nvSpPr>
          <p:cNvPr id="82" name="object 82"/>
          <p:cNvSpPr txBox="1"/>
          <p:nvPr/>
        </p:nvSpPr>
        <p:spPr>
          <a:xfrm>
            <a:off x="1854517" y="482969"/>
            <a:ext cx="5569711" cy="1644040"/>
          </a:xfrm>
          <a:prstGeom prst="rect">
            <a:avLst/>
          </a:prstGeom>
        </p:spPr>
        <p:txBody>
          <a:bodyPr vert="horz" wrap="square" lIns="0" tIns="12700" rIns="0" bIns="0" rtlCol="0">
            <a:spAutoFit/>
          </a:bodyPr>
          <a:lstStyle/>
          <a:p>
            <a:pPr marL="44450">
              <a:spcBef>
                <a:spcPts val="100"/>
              </a:spcBef>
            </a:pPr>
            <a:r>
              <a:rPr sz="1600" u="sng" spc="-400" dirty="0">
                <a:solidFill>
                  <a:srgbClr val="D536CA"/>
                </a:solidFill>
                <a:uFill>
                  <a:solidFill>
                    <a:srgbClr val="D536CA"/>
                  </a:solidFill>
                </a:uFill>
                <a:latin typeface="Times New Roman"/>
                <a:cs typeface="Times New Roman"/>
              </a:rPr>
              <a:t> </a:t>
            </a:r>
            <a:r>
              <a:rPr sz="1600" b="1" u="sng" dirty="0">
                <a:solidFill>
                  <a:srgbClr val="D536CA"/>
                </a:solidFill>
                <a:uFill>
                  <a:solidFill>
                    <a:srgbClr val="D536CA"/>
                  </a:solidFill>
                </a:uFill>
                <a:latin typeface="Calibri"/>
                <a:cs typeface="Calibri"/>
              </a:rPr>
              <a:t>1) Les </a:t>
            </a:r>
            <a:r>
              <a:rPr sz="1600" b="1" u="sng" spc="-10" dirty="0">
                <a:solidFill>
                  <a:srgbClr val="D536CA"/>
                </a:solidFill>
                <a:uFill>
                  <a:solidFill>
                    <a:srgbClr val="D536CA"/>
                  </a:solidFill>
                </a:uFill>
                <a:latin typeface="Calibri"/>
                <a:cs typeface="Calibri"/>
              </a:rPr>
              <a:t>protéines</a:t>
            </a:r>
            <a:r>
              <a:rPr sz="1600" b="1" u="sng" spc="-5" dirty="0">
                <a:solidFill>
                  <a:srgbClr val="D536CA"/>
                </a:solidFill>
                <a:uFill>
                  <a:solidFill>
                    <a:srgbClr val="D536CA"/>
                  </a:solidFill>
                </a:uFill>
                <a:latin typeface="Calibri"/>
                <a:cs typeface="Calibri"/>
              </a:rPr>
              <a:t> </a:t>
            </a:r>
            <a:r>
              <a:rPr sz="1600" b="1" u="sng" spc="-15" dirty="0">
                <a:solidFill>
                  <a:srgbClr val="D536CA"/>
                </a:solidFill>
                <a:uFill>
                  <a:solidFill>
                    <a:srgbClr val="D536CA"/>
                  </a:solidFill>
                </a:uFill>
                <a:latin typeface="Calibri"/>
                <a:cs typeface="Calibri"/>
              </a:rPr>
              <a:t>d’adhérence</a:t>
            </a:r>
            <a:endParaRPr sz="1600" dirty="0">
              <a:latin typeface="Calibri"/>
              <a:cs typeface="Calibri"/>
            </a:endParaRPr>
          </a:p>
          <a:p>
            <a:pPr marL="12700">
              <a:spcBef>
                <a:spcPts val="1200"/>
              </a:spcBef>
            </a:pPr>
            <a:r>
              <a:rPr sz="1600" b="1" u="sng" spc="-5" dirty="0">
                <a:uFill>
                  <a:solidFill>
                    <a:srgbClr val="000000"/>
                  </a:solidFill>
                </a:uFill>
                <a:latin typeface="Calibri"/>
                <a:cs typeface="Calibri"/>
              </a:rPr>
              <a:t>IG-CAM</a:t>
            </a:r>
            <a:endParaRPr sz="1600" dirty="0">
              <a:latin typeface="Calibri"/>
              <a:cs typeface="Calibri"/>
            </a:endParaRPr>
          </a:p>
          <a:p>
            <a:pPr marL="12700"/>
            <a:r>
              <a:rPr sz="1600" spc="-10" dirty="0">
                <a:latin typeface="Calibri"/>
                <a:cs typeface="Calibri"/>
              </a:rPr>
              <a:t>-Plusieurs </a:t>
            </a:r>
            <a:r>
              <a:rPr sz="1600" spc="-5" dirty="0">
                <a:latin typeface="Calibri"/>
                <a:cs typeface="Calibri"/>
              </a:rPr>
              <a:t>familles </a:t>
            </a:r>
            <a:r>
              <a:rPr sz="1600" dirty="0">
                <a:latin typeface="Calibri"/>
                <a:cs typeface="Calibri"/>
              </a:rPr>
              <a:t>:</a:t>
            </a:r>
            <a:r>
              <a:rPr sz="1600" spc="30" dirty="0">
                <a:latin typeface="Calibri"/>
                <a:cs typeface="Calibri"/>
              </a:rPr>
              <a:t> </a:t>
            </a:r>
            <a:r>
              <a:rPr sz="1600" spc="-5" dirty="0">
                <a:latin typeface="Calibri"/>
                <a:cs typeface="Calibri"/>
              </a:rPr>
              <a:t>NCAM/ICAM/PCAM/VCAM.</a:t>
            </a:r>
            <a:endParaRPr sz="1600" dirty="0">
              <a:latin typeface="Calibri"/>
              <a:cs typeface="Calibri"/>
            </a:endParaRPr>
          </a:p>
          <a:p>
            <a:pPr marL="12700"/>
            <a:r>
              <a:rPr sz="1600" spc="-5" dirty="0">
                <a:latin typeface="Calibri"/>
                <a:cs typeface="Calibri"/>
              </a:rPr>
              <a:t>-1 </a:t>
            </a:r>
            <a:r>
              <a:rPr sz="1600" dirty="0">
                <a:latin typeface="Calibri"/>
                <a:cs typeface="Calibri"/>
              </a:rPr>
              <a:t>à 7 domaines </a:t>
            </a:r>
            <a:r>
              <a:rPr sz="1600" spc="-5" dirty="0">
                <a:latin typeface="Calibri"/>
                <a:cs typeface="Calibri"/>
              </a:rPr>
              <a:t>extracellulaires (boucles) semblables </a:t>
            </a:r>
            <a:r>
              <a:rPr sz="1600" dirty="0">
                <a:latin typeface="Calibri"/>
                <a:cs typeface="Calibri"/>
              </a:rPr>
              <a:t>aux</a:t>
            </a:r>
            <a:r>
              <a:rPr sz="1600" spc="15" dirty="0">
                <a:latin typeface="Calibri"/>
                <a:cs typeface="Calibri"/>
              </a:rPr>
              <a:t> </a:t>
            </a:r>
            <a:r>
              <a:rPr sz="1600" dirty="0">
                <a:latin typeface="Calibri"/>
                <a:cs typeface="Calibri"/>
              </a:rPr>
              <a:t>Ig.</a:t>
            </a:r>
          </a:p>
          <a:p>
            <a:pPr marL="12700">
              <a:spcBef>
                <a:spcPts val="5"/>
              </a:spcBef>
            </a:pPr>
            <a:r>
              <a:rPr sz="1600" spc="-5" dirty="0">
                <a:latin typeface="Calibri"/>
                <a:cs typeface="Calibri"/>
              </a:rPr>
              <a:t>-1 STM </a:t>
            </a:r>
            <a:r>
              <a:rPr sz="1600" dirty="0">
                <a:latin typeface="Calibri"/>
                <a:cs typeface="Calibri"/>
              </a:rPr>
              <a:t>(hélice</a:t>
            </a:r>
            <a:r>
              <a:rPr sz="1600" spc="10" dirty="0">
                <a:latin typeface="Calibri"/>
                <a:cs typeface="Calibri"/>
              </a:rPr>
              <a:t> </a:t>
            </a:r>
            <a:r>
              <a:rPr sz="1600" dirty="0">
                <a:latin typeface="Calibri"/>
                <a:cs typeface="Calibri"/>
              </a:rPr>
              <a:t>α)</a:t>
            </a:r>
          </a:p>
          <a:p>
            <a:pPr marL="12700"/>
            <a:r>
              <a:rPr sz="1600" spc="-10" dirty="0">
                <a:latin typeface="Calibri"/>
                <a:cs typeface="Calibri"/>
              </a:rPr>
              <a:t>-Interactions </a:t>
            </a:r>
            <a:r>
              <a:rPr sz="1600" spc="-5" dirty="0">
                <a:latin typeface="Calibri"/>
                <a:cs typeface="Calibri"/>
              </a:rPr>
              <a:t>hétérotypiques </a:t>
            </a:r>
            <a:r>
              <a:rPr sz="1600" dirty="0">
                <a:latin typeface="Calibri"/>
                <a:cs typeface="Calibri"/>
              </a:rPr>
              <a:t>et</a:t>
            </a:r>
            <a:r>
              <a:rPr sz="1600" spc="35" dirty="0">
                <a:latin typeface="Calibri"/>
                <a:cs typeface="Calibri"/>
              </a:rPr>
              <a:t> </a:t>
            </a:r>
            <a:r>
              <a:rPr sz="1600" spc="-5" dirty="0">
                <a:latin typeface="Calibri"/>
                <a:cs typeface="Calibri"/>
              </a:rPr>
              <a:t>homotypiques</a:t>
            </a:r>
            <a:endParaRPr sz="1600" dirty="0">
              <a:latin typeface="Calibri"/>
              <a:cs typeface="Calibri"/>
            </a:endParaRPr>
          </a:p>
        </p:txBody>
      </p:sp>
      <p:sp>
        <p:nvSpPr>
          <p:cNvPr id="83" name="object 83"/>
          <p:cNvSpPr/>
          <p:nvPr/>
        </p:nvSpPr>
        <p:spPr>
          <a:xfrm>
            <a:off x="1524001" y="2132838"/>
            <a:ext cx="6552565" cy="0"/>
          </a:xfrm>
          <a:custGeom>
            <a:avLst/>
            <a:gdLst/>
            <a:ahLst/>
            <a:cxnLst/>
            <a:rect l="l" t="t" r="r" b="b"/>
            <a:pathLst>
              <a:path w="6552565">
                <a:moveTo>
                  <a:pt x="0" y="0"/>
                </a:moveTo>
                <a:lnTo>
                  <a:pt x="6552183" y="0"/>
                </a:lnTo>
              </a:path>
            </a:pathLst>
          </a:custGeom>
          <a:ln w="9525">
            <a:solidFill>
              <a:srgbClr val="000000"/>
            </a:solidFill>
          </a:ln>
        </p:spPr>
        <p:txBody>
          <a:bodyPr wrap="square" lIns="0" tIns="0" rIns="0" bIns="0" rtlCol="0"/>
          <a:lstStyle/>
          <a:p>
            <a:endParaRPr/>
          </a:p>
        </p:txBody>
      </p:sp>
      <p:sp>
        <p:nvSpPr>
          <p:cNvPr id="84" name="Titre 83"/>
          <p:cNvSpPr>
            <a:spLocks noGrp="1"/>
          </p:cNvSpPr>
          <p:nvPr>
            <p:ph type="title"/>
          </p:nvPr>
        </p:nvSpPr>
        <p:spPr>
          <a:xfrm>
            <a:off x="3772344" y="-113251"/>
            <a:ext cx="10515600" cy="1325563"/>
          </a:xfrm>
        </p:spPr>
        <p:txBody>
          <a:bodyPr/>
          <a:lstStyle/>
          <a:p>
            <a:r>
              <a:rPr lang="fr-FR" sz="1800" b="1" spc="-10" dirty="0" smtClean="0">
                <a:latin typeface="Calibri"/>
                <a:cs typeface="Calibri"/>
              </a:rPr>
              <a:t>LES </a:t>
            </a:r>
            <a:r>
              <a:rPr lang="fr-FR" sz="1800" b="1" spc="-5" dirty="0" smtClean="0">
                <a:latin typeface="Calibri"/>
                <a:cs typeface="Calibri"/>
              </a:rPr>
              <a:t>MOLECULES </a:t>
            </a:r>
            <a:r>
              <a:rPr lang="fr-FR" sz="1800" b="1" spc="-20" dirty="0" smtClean="0">
                <a:latin typeface="Calibri"/>
                <a:cs typeface="Calibri"/>
              </a:rPr>
              <a:t>D’ADHERENCE</a:t>
            </a:r>
            <a:r>
              <a:rPr lang="fr-FR" dirty="0" smtClean="0">
                <a:latin typeface="Calibri"/>
                <a:cs typeface="Calibri"/>
              </a:rPr>
              <a:t/>
            </a:r>
            <a:br>
              <a:rPr lang="fr-FR" dirty="0" smtClean="0">
                <a:latin typeface="Calibri"/>
                <a:cs typeface="Calibri"/>
              </a:rPr>
            </a:br>
            <a:endParaRPr lang="fr-FR" dirty="0"/>
          </a:p>
        </p:txBody>
      </p:sp>
    </p:spTree>
    <p:extLst>
      <p:ext uri="{BB962C8B-B14F-4D97-AF65-F5344CB8AC3E}">
        <p14:creationId xmlns:p14="http://schemas.microsoft.com/office/powerpoint/2010/main" val="4093479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4431" y="142853"/>
            <a:ext cx="1983235" cy="584775"/>
          </a:xfrm>
          <a:prstGeom prst="rect">
            <a:avLst/>
          </a:prstGeom>
        </p:spPr>
        <p:txBody>
          <a:bodyPr wrap="none">
            <a:spAutoFit/>
          </a:bodyPr>
          <a:lstStyle/>
          <a:p>
            <a:r>
              <a:rPr lang="fr-FR" sz="3200" b="1" dirty="0" err="1">
                <a:latin typeface="Arial" pitchFamily="34" charset="0"/>
                <a:cs typeface="Arial" pitchFamily="34" charset="0"/>
              </a:rPr>
              <a:t>Sélectine</a:t>
            </a:r>
            <a:endParaRPr lang="fr-FR" sz="3200" dirty="0">
              <a:latin typeface="Arial" pitchFamily="34" charset="0"/>
              <a:cs typeface="Arial" pitchFamily="34" charset="0"/>
            </a:endParaRPr>
          </a:p>
        </p:txBody>
      </p:sp>
      <p:pic>
        <p:nvPicPr>
          <p:cNvPr id="4" name="Picture 2" descr="http://www.ulysse.u-bordeaux.fr/atelier/ikramer/biocell_diffusion/gbb.cel.fa.103.b3/content/images/fig08.jpg"/>
          <p:cNvPicPr>
            <a:picLocks noChangeAspect="1" noChangeArrowheads="1"/>
          </p:cNvPicPr>
          <p:nvPr/>
        </p:nvPicPr>
        <p:blipFill>
          <a:blip r:embed="rId2"/>
          <a:srcRect/>
          <a:stretch>
            <a:fillRect/>
          </a:stretch>
        </p:blipFill>
        <p:spPr bwMode="auto">
          <a:xfrm>
            <a:off x="2238348" y="928670"/>
            <a:ext cx="7215238" cy="2257426"/>
          </a:xfrm>
          <a:prstGeom prst="rect">
            <a:avLst/>
          </a:prstGeom>
          <a:noFill/>
        </p:spPr>
      </p:pic>
      <p:sp>
        <p:nvSpPr>
          <p:cNvPr id="5" name="Rectangle 4"/>
          <p:cNvSpPr/>
          <p:nvPr/>
        </p:nvSpPr>
        <p:spPr>
          <a:xfrm>
            <a:off x="2166910" y="3929066"/>
            <a:ext cx="6429420" cy="369332"/>
          </a:xfrm>
          <a:prstGeom prst="rect">
            <a:avLst/>
          </a:prstGeom>
        </p:spPr>
        <p:txBody>
          <a:bodyPr wrap="square">
            <a:spAutoFit/>
          </a:bodyPr>
          <a:lstStyle/>
          <a:p>
            <a:r>
              <a:rPr lang="fr-FR" b="1" dirty="0">
                <a:latin typeface="Arial" pitchFamily="34" charset="0"/>
                <a:cs typeface="Arial" pitchFamily="34" charset="0"/>
              </a:rPr>
              <a:t>Ce sont des molécules Ca2+  dépendant </a:t>
            </a:r>
          </a:p>
        </p:txBody>
      </p:sp>
      <p:sp>
        <p:nvSpPr>
          <p:cNvPr id="6" name="Rectangle 5"/>
          <p:cNvSpPr/>
          <p:nvPr/>
        </p:nvSpPr>
        <p:spPr>
          <a:xfrm>
            <a:off x="2166910" y="3286125"/>
            <a:ext cx="7358082" cy="642942"/>
          </a:xfrm>
          <a:prstGeom prst="rect">
            <a:avLst/>
          </a:prstGeom>
        </p:spPr>
        <p:txBody>
          <a:bodyPr wrap="square">
            <a:spAutoFit/>
          </a:bodyPr>
          <a:lstStyle/>
          <a:p>
            <a:r>
              <a:rPr lang="fr-FR" dirty="0">
                <a:latin typeface="Arial" pitchFamily="34" charset="0"/>
                <a:cs typeface="Arial" pitchFamily="34" charset="0"/>
              </a:rPr>
              <a:t>Ce sont des glycoprotéines transmembranaires. Leurs ligands sont de type osidique: glycoprotéines, glycolipides.</a:t>
            </a:r>
          </a:p>
        </p:txBody>
      </p:sp>
      <p:sp>
        <p:nvSpPr>
          <p:cNvPr id="7" name="Rectangle 6"/>
          <p:cNvSpPr/>
          <p:nvPr/>
        </p:nvSpPr>
        <p:spPr>
          <a:xfrm>
            <a:off x="2381224" y="4357695"/>
            <a:ext cx="4170372" cy="646331"/>
          </a:xfrm>
          <a:prstGeom prst="rect">
            <a:avLst/>
          </a:prstGeom>
        </p:spPr>
        <p:txBody>
          <a:bodyPr wrap="none">
            <a:spAutoFit/>
          </a:bodyPr>
          <a:lstStyle/>
          <a:p>
            <a:pPr marL="441960" rtl="1">
              <a:spcBef>
                <a:spcPts val="5580"/>
              </a:spcBef>
            </a:pPr>
            <a:r>
              <a:rPr lang="fr-FR" dirty="0">
                <a:latin typeface="Arial" pitchFamily="34" charset="0"/>
                <a:cs typeface="Arial" pitchFamily="34" charset="0"/>
              </a:rPr>
              <a:t>Il y a 3 grands types de </a:t>
            </a:r>
            <a:r>
              <a:rPr lang="fr-FR" dirty="0" err="1">
                <a:latin typeface="Arial" pitchFamily="34" charset="0"/>
                <a:cs typeface="Arial" pitchFamily="34" charset="0"/>
              </a:rPr>
              <a:t>sélectines</a:t>
            </a:r>
            <a:endParaRPr lang="fr-FR" dirty="0">
              <a:latin typeface="Arial" pitchFamily="34" charset="0"/>
              <a:cs typeface="Arial" pitchFamily="34" charset="0"/>
            </a:endParaRPr>
          </a:p>
          <a:p>
            <a:endParaRPr lang="fr-FR" dirty="0"/>
          </a:p>
        </p:txBody>
      </p:sp>
      <p:sp>
        <p:nvSpPr>
          <p:cNvPr id="8" name="Rectangle 7"/>
          <p:cNvSpPr/>
          <p:nvPr/>
        </p:nvSpPr>
        <p:spPr>
          <a:xfrm>
            <a:off x="2309786" y="4786322"/>
            <a:ext cx="6858048" cy="1348254"/>
          </a:xfrm>
          <a:prstGeom prst="rect">
            <a:avLst/>
          </a:prstGeom>
        </p:spPr>
        <p:txBody>
          <a:bodyPr wrap="square">
            <a:spAutoFit/>
          </a:bodyPr>
          <a:lstStyle/>
          <a:p>
            <a:pPr marL="441960" rtl="1">
              <a:spcBef>
                <a:spcPts val="5580"/>
              </a:spcBef>
            </a:pPr>
            <a:r>
              <a:rPr lang="fr-FR" b="1" spc="-20" dirty="0">
                <a:solidFill>
                  <a:srgbClr val="000000"/>
                </a:solidFill>
                <a:latin typeface="Arial" pitchFamily="34" charset="0"/>
                <a:cs typeface="Arial" pitchFamily="34" charset="0"/>
              </a:rPr>
              <a:t>        L- </a:t>
            </a:r>
            <a:r>
              <a:rPr lang="fr-FR" b="1" spc="-20" dirty="0" err="1">
                <a:solidFill>
                  <a:srgbClr val="000000"/>
                </a:solidFill>
                <a:latin typeface="Arial" pitchFamily="34" charset="0"/>
                <a:cs typeface="Arial" pitchFamily="34" charset="0"/>
              </a:rPr>
              <a:t>sélectine</a:t>
            </a:r>
            <a:r>
              <a:rPr lang="fr-FR" b="1" spc="-20" dirty="0">
                <a:solidFill>
                  <a:srgbClr val="000000"/>
                </a:solidFill>
                <a:latin typeface="Arial" pitchFamily="34" charset="0"/>
                <a:cs typeface="Arial" pitchFamily="34" charset="0"/>
              </a:rPr>
              <a:t>: </a:t>
            </a:r>
            <a:r>
              <a:rPr lang="fr-FR" spc="-20" dirty="0">
                <a:solidFill>
                  <a:srgbClr val="000000"/>
                </a:solidFill>
                <a:latin typeface="Arial" pitchFamily="34" charset="0"/>
                <a:cs typeface="Arial" pitchFamily="34" charset="0"/>
              </a:rPr>
              <a:t>tous les Leucocytes circulants</a:t>
            </a:r>
          </a:p>
          <a:p>
            <a:pPr marL="441960">
              <a:spcBef>
                <a:spcPts val="1800"/>
              </a:spcBef>
            </a:pPr>
            <a:r>
              <a:rPr lang="fr-FR" b="1" spc="-35" dirty="0">
                <a:solidFill>
                  <a:srgbClr val="000000"/>
                </a:solidFill>
                <a:latin typeface="Arial" pitchFamily="34" charset="0"/>
                <a:cs typeface="Arial" pitchFamily="34" charset="0"/>
              </a:rPr>
              <a:t>P- </a:t>
            </a:r>
            <a:r>
              <a:rPr lang="fr-FR" b="1" spc="-35" dirty="0" err="1">
                <a:solidFill>
                  <a:srgbClr val="000000"/>
                </a:solidFill>
                <a:latin typeface="Arial" pitchFamily="34" charset="0"/>
                <a:cs typeface="Arial" pitchFamily="34" charset="0"/>
              </a:rPr>
              <a:t>sélectine</a:t>
            </a:r>
            <a:r>
              <a:rPr lang="fr-FR" b="1" spc="-35" dirty="0">
                <a:solidFill>
                  <a:srgbClr val="000000"/>
                </a:solidFill>
                <a:latin typeface="Arial" pitchFamily="34" charset="0"/>
                <a:cs typeface="Arial" pitchFamily="34" charset="0"/>
              </a:rPr>
              <a:t>: </a:t>
            </a:r>
            <a:r>
              <a:rPr lang="fr-FR" spc="-35" dirty="0">
                <a:solidFill>
                  <a:srgbClr val="000000"/>
                </a:solidFill>
                <a:latin typeface="Arial" pitchFamily="34" charset="0"/>
                <a:cs typeface="Arial" pitchFamily="34" charset="0"/>
              </a:rPr>
              <a:t>Plaquettes et cellules endothéliales</a:t>
            </a:r>
          </a:p>
          <a:p>
            <a:pPr marL="441960">
              <a:spcBef>
                <a:spcPts val="1620"/>
              </a:spcBef>
            </a:pPr>
            <a:r>
              <a:rPr lang="fr-FR" b="1" spc="-10" dirty="0">
                <a:latin typeface="Arial" pitchFamily="34" charset="0"/>
                <a:cs typeface="Arial" pitchFamily="34" charset="0"/>
              </a:rPr>
              <a:t>E- </a:t>
            </a:r>
            <a:r>
              <a:rPr lang="fr-FR" b="1" spc="-10" dirty="0" err="1">
                <a:latin typeface="Arial" pitchFamily="34" charset="0"/>
                <a:cs typeface="Arial" pitchFamily="34" charset="0"/>
              </a:rPr>
              <a:t>sélectine</a:t>
            </a:r>
            <a:r>
              <a:rPr lang="fr-FR" b="1" spc="-10" dirty="0">
                <a:latin typeface="Arial" pitchFamily="34" charset="0"/>
                <a:cs typeface="Arial" pitchFamily="34" charset="0"/>
              </a:rPr>
              <a:t>: </a:t>
            </a:r>
            <a:r>
              <a:rPr lang="fr-FR" spc="-10" dirty="0">
                <a:latin typeface="Arial" pitchFamily="34" charset="0"/>
                <a:cs typeface="Arial" pitchFamily="34" charset="0"/>
              </a:rPr>
              <a:t>cellules </a:t>
            </a:r>
            <a:r>
              <a:rPr lang="fr-FR" spc="-10" dirty="0">
                <a:solidFill>
                  <a:srgbClr val="000000"/>
                </a:solidFill>
                <a:latin typeface="Arial" pitchFamily="34" charset="0"/>
                <a:cs typeface="Arial" pitchFamily="34" charset="0"/>
              </a:rPr>
              <a:t>Endothéliales activées</a:t>
            </a:r>
          </a:p>
        </p:txBody>
      </p:sp>
    </p:spTree>
    <p:extLst>
      <p:ext uri="{BB962C8B-B14F-4D97-AF65-F5344CB8AC3E}">
        <p14:creationId xmlns:p14="http://schemas.microsoft.com/office/powerpoint/2010/main" val="1485945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0117" y="142853"/>
            <a:ext cx="2186817" cy="646331"/>
          </a:xfrm>
          <a:prstGeom prst="rect">
            <a:avLst/>
          </a:prstGeom>
        </p:spPr>
        <p:txBody>
          <a:bodyPr wrap="none">
            <a:spAutoFit/>
          </a:bodyPr>
          <a:lstStyle/>
          <a:p>
            <a:r>
              <a:rPr lang="fr-FR" b="1" dirty="0"/>
              <a:t> </a:t>
            </a:r>
            <a:r>
              <a:rPr lang="fr-FR" sz="3600" b="1" dirty="0">
                <a:latin typeface="Arial" pitchFamily="34" charset="0"/>
                <a:cs typeface="Arial" pitchFamily="34" charset="0"/>
              </a:rPr>
              <a:t>Intégrine</a:t>
            </a:r>
            <a:endParaRPr lang="fr-FR" sz="3600" dirty="0">
              <a:latin typeface="Arial" pitchFamily="34" charset="0"/>
              <a:cs typeface="Arial" pitchFamily="34" charset="0"/>
            </a:endParaRPr>
          </a:p>
        </p:txBody>
      </p:sp>
      <p:pic>
        <p:nvPicPr>
          <p:cNvPr id="35842" name="Picture 2" descr="http://www.jle.com/e-docs/00/04/18/EA/texte_alt_jlebdc00341_gr8.jpg"/>
          <p:cNvPicPr>
            <a:picLocks noChangeAspect="1" noChangeArrowheads="1"/>
          </p:cNvPicPr>
          <p:nvPr/>
        </p:nvPicPr>
        <p:blipFill>
          <a:blip r:embed="rId2"/>
          <a:srcRect/>
          <a:stretch>
            <a:fillRect/>
          </a:stretch>
        </p:blipFill>
        <p:spPr bwMode="auto">
          <a:xfrm>
            <a:off x="1666876" y="1059514"/>
            <a:ext cx="4000496" cy="4357718"/>
          </a:xfrm>
          <a:prstGeom prst="rect">
            <a:avLst/>
          </a:prstGeom>
          <a:noFill/>
        </p:spPr>
      </p:pic>
      <p:sp>
        <p:nvSpPr>
          <p:cNvPr id="6" name="Rectangle 5"/>
          <p:cNvSpPr/>
          <p:nvPr/>
        </p:nvSpPr>
        <p:spPr>
          <a:xfrm>
            <a:off x="5524528" y="1038009"/>
            <a:ext cx="5000628" cy="3835858"/>
          </a:xfrm>
          <a:prstGeom prst="rect">
            <a:avLst/>
          </a:prstGeom>
        </p:spPr>
        <p:txBody>
          <a:bodyPr wrap="square">
            <a:spAutoFit/>
          </a:bodyPr>
          <a:lstStyle/>
          <a:p>
            <a:pPr marL="228600" marR="137160" algn="just">
              <a:lnSpc>
                <a:spcPct val="86399"/>
              </a:lnSpc>
              <a:spcBef>
                <a:spcPts val="1980"/>
              </a:spcBef>
            </a:pPr>
            <a:r>
              <a:rPr lang="fr-FR" spc="-10" dirty="0">
                <a:solidFill>
                  <a:srgbClr val="000000"/>
                </a:solidFill>
                <a:latin typeface="Arial" panose="22635452340000000000" pitchFamily="2"/>
              </a:rPr>
              <a:t>Ce sont des protéines </a:t>
            </a:r>
            <a:r>
              <a:rPr lang="fr-FR" b="1" spc="-10" dirty="0" err="1">
                <a:solidFill>
                  <a:srgbClr val="000000"/>
                </a:solidFill>
                <a:latin typeface="Arial" panose="22635452340000000000" pitchFamily="2"/>
              </a:rPr>
              <a:t>hétérodimères</a:t>
            </a:r>
            <a:r>
              <a:rPr lang="fr-FR" spc="-10" dirty="0">
                <a:solidFill>
                  <a:srgbClr val="000000"/>
                </a:solidFill>
                <a:latin typeface="Arial" panose="22635452340000000000" pitchFamily="2"/>
              </a:rPr>
              <a:t> comportant 2 chaînes </a:t>
            </a:r>
            <a:r>
              <a:rPr lang="fr-FR" b="1" dirty="0"/>
              <a:t>α et β</a:t>
            </a:r>
            <a:r>
              <a:rPr lang="fr-FR" b="1" spc="-10" dirty="0">
                <a:solidFill>
                  <a:srgbClr val="000000"/>
                </a:solidFill>
                <a:latin typeface="Arial" panose="22635452340000000000" pitchFamily="2"/>
              </a:rPr>
              <a:t> </a:t>
            </a:r>
            <a:r>
              <a:rPr lang="fr-FR" spc="95" dirty="0">
                <a:solidFill>
                  <a:srgbClr val="000000"/>
                </a:solidFill>
                <a:latin typeface="Arial" panose="22635452340000000000" pitchFamily="2"/>
              </a:rPr>
              <a:t>. Elles sont </a:t>
            </a:r>
            <a:r>
              <a:rPr lang="fr-FR" dirty="0">
                <a:solidFill>
                  <a:srgbClr val="000000"/>
                </a:solidFill>
                <a:latin typeface="Arial" panose="22635452340000000000" pitchFamily="2"/>
              </a:rPr>
              <a:t>transmembranaires et leur domaine cytoplasmique est petit.</a:t>
            </a:r>
          </a:p>
          <a:p>
            <a:pPr marL="228600" marR="480060" algn="just">
              <a:lnSpc>
                <a:spcPct val="95999"/>
              </a:lnSpc>
              <a:spcBef>
                <a:spcPts val="900"/>
              </a:spcBef>
            </a:pPr>
            <a:r>
              <a:rPr lang="fr-FR" dirty="0">
                <a:solidFill>
                  <a:srgbClr val="000000"/>
                </a:solidFill>
                <a:latin typeface="Arial" pitchFamily="34" charset="0"/>
                <a:cs typeface="Arial" pitchFamily="34" charset="0"/>
              </a:rPr>
              <a:t>Famille de glycoprotéines </a:t>
            </a:r>
            <a:r>
              <a:rPr lang="fr-FR" spc="-10" dirty="0">
                <a:solidFill>
                  <a:srgbClr val="000000"/>
                </a:solidFill>
                <a:latin typeface="Arial" pitchFamily="34" charset="0"/>
                <a:cs typeface="Arial" pitchFamily="34" charset="0"/>
              </a:rPr>
              <a:t>membranaire, récepteurs de </a:t>
            </a:r>
            <a:r>
              <a:rPr lang="fr-FR" spc="-20" dirty="0">
                <a:solidFill>
                  <a:srgbClr val="000000"/>
                </a:solidFill>
                <a:latin typeface="Arial" pitchFamily="34" charset="0"/>
                <a:cs typeface="Arial" pitchFamily="34" charset="0"/>
              </a:rPr>
              <a:t>surface des cellules pour des </a:t>
            </a:r>
            <a:r>
              <a:rPr lang="fr-FR" dirty="0">
                <a:solidFill>
                  <a:srgbClr val="000000"/>
                </a:solidFill>
                <a:latin typeface="Arial" pitchFamily="34" charset="0"/>
                <a:cs typeface="Arial" pitchFamily="34" charset="0"/>
              </a:rPr>
              <a:t>constituants de la MEC.</a:t>
            </a:r>
          </a:p>
          <a:p>
            <a:pPr marL="228600" marR="434340" algn="just">
              <a:lnSpc>
                <a:spcPct val="95999"/>
              </a:lnSpc>
              <a:spcBef>
                <a:spcPts val="1080"/>
              </a:spcBef>
            </a:pPr>
            <a:r>
              <a:rPr lang="fr-FR" spc="10" dirty="0">
                <a:solidFill>
                  <a:srgbClr val="000000"/>
                </a:solidFill>
                <a:latin typeface="Arial" pitchFamily="34" charset="0"/>
                <a:cs typeface="Arial" pitchFamily="34" charset="0"/>
              </a:rPr>
              <a:t>Elles se lient à plusieurs macromolécules: au collagène, à </a:t>
            </a:r>
            <a:r>
              <a:rPr lang="fr-FR" spc="5" dirty="0">
                <a:solidFill>
                  <a:srgbClr val="000000"/>
                </a:solidFill>
                <a:latin typeface="Arial" pitchFamily="34" charset="0"/>
                <a:cs typeface="Arial" pitchFamily="34" charset="0"/>
              </a:rPr>
              <a:t>la </a:t>
            </a:r>
            <a:r>
              <a:rPr lang="fr-FR" spc="5" dirty="0" err="1">
                <a:solidFill>
                  <a:srgbClr val="000000"/>
                </a:solidFill>
                <a:latin typeface="Arial" pitchFamily="34" charset="0"/>
                <a:cs typeface="Arial" pitchFamily="34" charset="0"/>
              </a:rPr>
              <a:t>laminine</a:t>
            </a:r>
            <a:r>
              <a:rPr lang="fr-FR" spc="5" dirty="0">
                <a:solidFill>
                  <a:srgbClr val="000000"/>
                </a:solidFill>
                <a:latin typeface="Arial" pitchFamily="34" charset="0"/>
                <a:cs typeface="Arial" pitchFamily="34" charset="0"/>
              </a:rPr>
              <a:t>, à la </a:t>
            </a:r>
            <a:r>
              <a:rPr lang="fr-FR" spc="5" dirty="0" err="1">
                <a:solidFill>
                  <a:srgbClr val="000000"/>
                </a:solidFill>
                <a:latin typeface="Arial" pitchFamily="34" charset="0"/>
                <a:cs typeface="Arial" pitchFamily="34" charset="0"/>
              </a:rPr>
              <a:t>fibronectine</a:t>
            </a:r>
            <a:r>
              <a:rPr lang="fr-FR" spc="5" dirty="0">
                <a:solidFill>
                  <a:srgbClr val="000000"/>
                </a:solidFill>
                <a:latin typeface="Arial" pitchFamily="34" charset="0"/>
                <a:cs typeface="Arial" pitchFamily="34" charset="0"/>
              </a:rPr>
              <a:t>, à l’immunoglobuline…..</a:t>
            </a:r>
            <a:r>
              <a:rPr lang="fr-FR" dirty="0">
                <a:solidFill>
                  <a:srgbClr val="000000"/>
                </a:solidFill>
                <a:latin typeface="Arial" pitchFamily="34" charset="0"/>
                <a:cs typeface="Arial" pitchFamily="34" charset="0"/>
              </a:rPr>
              <a:t>.</a:t>
            </a:r>
          </a:p>
          <a:p>
            <a:pPr marL="228600" marR="434340" algn="just">
              <a:lnSpc>
                <a:spcPct val="95999"/>
              </a:lnSpc>
              <a:spcBef>
                <a:spcPts val="1080"/>
              </a:spcBef>
            </a:pPr>
            <a:endParaRPr lang="fr-FR" dirty="0">
              <a:solidFill>
                <a:srgbClr val="000000"/>
              </a:solidFill>
              <a:latin typeface="Arial" pitchFamily="34" charset="0"/>
              <a:cs typeface="Arial" pitchFamily="34" charset="0"/>
            </a:endParaRPr>
          </a:p>
          <a:p>
            <a:pPr marL="640080" marR="137160" indent="274320" algn="just">
              <a:lnSpc>
                <a:spcPct val="95999"/>
              </a:lnSpc>
              <a:buFont typeface="Symbol"/>
              <a:buChar char="·"/>
            </a:pPr>
            <a:endParaRPr lang="fr-FR" dirty="0">
              <a:solidFill>
                <a:srgbClr val="000000"/>
              </a:solidFill>
              <a:latin typeface="Arial" pitchFamily="34" charset="0"/>
              <a:cs typeface="Arial" pitchFamily="34" charset="0"/>
            </a:endParaRPr>
          </a:p>
        </p:txBody>
      </p:sp>
      <p:sp>
        <p:nvSpPr>
          <p:cNvPr id="7" name="ZoneTexte 6"/>
          <p:cNvSpPr txBox="1"/>
          <p:nvPr/>
        </p:nvSpPr>
        <p:spPr>
          <a:xfrm>
            <a:off x="1881158" y="5929330"/>
            <a:ext cx="8286808" cy="683264"/>
          </a:xfrm>
          <a:prstGeom prst="rect">
            <a:avLst/>
          </a:prstGeom>
          <a:noFill/>
        </p:spPr>
        <p:txBody>
          <a:bodyPr wrap="square" rtlCol="0">
            <a:spAutoFit/>
          </a:bodyPr>
          <a:lstStyle/>
          <a:p>
            <a:pPr marL="640080" marR="137160" indent="274320" algn="ctr">
              <a:lnSpc>
                <a:spcPct val="95999"/>
              </a:lnSpc>
            </a:pPr>
            <a:r>
              <a:rPr lang="fr-FR" sz="2000" b="1" spc="-35" dirty="0">
                <a:solidFill>
                  <a:srgbClr val="000000"/>
                </a:solidFill>
                <a:latin typeface="Arial" panose="22635452340000000000" pitchFamily="2"/>
              </a:rPr>
              <a:t>Elle permet l’adhérence des cellules à la matrice mais aussi </a:t>
            </a:r>
            <a:r>
              <a:rPr lang="fr-FR" sz="2000" b="1" spc="-20" dirty="0">
                <a:solidFill>
                  <a:srgbClr val="000000"/>
                </a:solidFill>
                <a:latin typeface="Arial" panose="22635452340000000000" pitchFamily="2"/>
              </a:rPr>
              <a:t>l’adhérence intercellulaire.</a:t>
            </a:r>
          </a:p>
        </p:txBody>
      </p:sp>
      <p:sp>
        <p:nvSpPr>
          <p:cNvPr id="8" name="Rectangle 7"/>
          <p:cNvSpPr/>
          <p:nvPr/>
        </p:nvSpPr>
        <p:spPr>
          <a:xfrm>
            <a:off x="1952596" y="2857496"/>
            <a:ext cx="320922" cy="369332"/>
          </a:xfrm>
          <a:prstGeom prst="rect">
            <a:avLst/>
          </a:prstGeom>
        </p:spPr>
        <p:txBody>
          <a:bodyPr wrap="none">
            <a:spAutoFit/>
          </a:bodyPr>
          <a:lstStyle/>
          <a:p>
            <a:r>
              <a:rPr lang="fr-FR" b="1" dirty="0"/>
              <a:t>α</a:t>
            </a:r>
            <a:endParaRPr lang="fr-FR" dirty="0"/>
          </a:p>
        </p:txBody>
      </p:sp>
      <p:sp>
        <p:nvSpPr>
          <p:cNvPr id="9" name="Rectangle 8"/>
          <p:cNvSpPr/>
          <p:nvPr/>
        </p:nvSpPr>
        <p:spPr>
          <a:xfrm>
            <a:off x="4369456" y="2155148"/>
            <a:ext cx="311304" cy="369332"/>
          </a:xfrm>
          <a:prstGeom prst="rect">
            <a:avLst/>
          </a:prstGeom>
        </p:spPr>
        <p:txBody>
          <a:bodyPr wrap="none">
            <a:spAutoFit/>
          </a:bodyPr>
          <a:lstStyle/>
          <a:p>
            <a:r>
              <a:rPr lang="fr-FR" b="1" dirty="0"/>
              <a:t>β</a:t>
            </a:r>
            <a:endParaRPr lang="fr-FR" dirty="0"/>
          </a:p>
        </p:txBody>
      </p:sp>
    </p:spTree>
    <p:extLst>
      <p:ext uri="{BB962C8B-B14F-4D97-AF65-F5344CB8AC3E}">
        <p14:creationId xmlns:p14="http://schemas.microsoft.com/office/powerpoint/2010/main" val="3804546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a:stretch>
            <a:fillRect/>
          </a:stretch>
        </p:blipFill>
        <p:spPr>
          <a:xfrm>
            <a:off x="2595538" y="1214422"/>
            <a:ext cx="7000924" cy="3857652"/>
          </a:xfrm>
          <a:prstGeom prst="rect">
            <a:avLst/>
          </a:prstGeom>
        </p:spPr>
      </p:pic>
      <p:sp>
        <p:nvSpPr>
          <p:cNvPr id="3" name="Rectangle 2"/>
          <p:cNvSpPr/>
          <p:nvPr/>
        </p:nvSpPr>
        <p:spPr>
          <a:xfrm>
            <a:off x="1809752" y="357167"/>
            <a:ext cx="8715404" cy="461665"/>
          </a:xfrm>
          <a:prstGeom prst="rect">
            <a:avLst/>
          </a:prstGeom>
        </p:spPr>
        <p:txBody>
          <a:bodyPr wrap="square">
            <a:spAutoFit/>
          </a:bodyPr>
          <a:lstStyle/>
          <a:p>
            <a:pPr algn="ctr"/>
            <a:r>
              <a:rPr lang="fr-FR" sz="2400" b="1" spc="10" dirty="0">
                <a:solidFill>
                  <a:srgbClr val="000000"/>
                </a:solidFill>
                <a:latin typeface="Arial" panose="22635452340000000000" pitchFamily="2"/>
              </a:rPr>
              <a:t>LA MATRICE EXTRACELLULAIRE</a:t>
            </a:r>
            <a:endParaRPr lang="fr-FR" sz="2400" dirty="0"/>
          </a:p>
        </p:txBody>
      </p:sp>
      <p:sp>
        <p:nvSpPr>
          <p:cNvPr id="4" name="Rectangle 3"/>
          <p:cNvSpPr/>
          <p:nvPr/>
        </p:nvSpPr>
        <p:spPr>
          <a:xfrm>
            <a:off x="2238348" y="5214951"/>
            <a:ext cx="7929618" cy="1323439"/>
          </a:xfrm>
          <a:prstGeom prst="rect">
            <a:avLst/>
          </a:prstGeom>
        </p:spPr>
        <p:txBody>
          <a:bodyPr wrap="square">
            <a:spAutoFit/>
          </a:bodyPr>
          <a:lstStyle/>
          <a:p>
            <a:pPr algn="just"/>
            <a:r>
              <a:rPr lang="fr-FR" sz="2000" b="1" dirty="0"/>
              <a:t>Les matrices extracellulaires sont des trames macromoléculaires (polysaccharides, protéines fibreuses et glycoprotéines) synthétisées par des cellules caractéristiques suivant le tissu considéré (fibroblastes, cellules épithéliales, ostéoblastes, chondroblastes, etc.). </a:t>
            </a:r>
          </a:p>
        </p:txBody>
      </p:sp>
      <p:sp>
        <p:nvSpPr>
          <p:cNvPr id="39938" name="AutoShape 2" descr="http://ressources.unisciel.fr/biocell/chap3/res/fig01-bis.jpg"/>
          <p:cNvSpPr>
            <a:spLocks noChangeAspect="1" noChangeArrowheads="1"/>
          </p:cNvSpPr>
          <p:nvPr/>
        </p:nvSpPr>
        <p:spPr bwMode="auto">
          <a:xfrm>
            <a:off x="1587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369518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jpg"/>
          <p:cNvPicPr/>
          <p:nvPr/>
        </p:nvPicPr>
        <p:blipFill>
          <a:blip r:embed="rId2"/>
          <a:srcRect l="2302" t="15361" r="3314" b="35485"/>
          <a:stretch>
            <a:fillRect/>
          </a:stretch>
        </p:blipFill>
        <p:spPr>
          <a:xfrm>
            <a:off x="2738414" y="928670"/>
            <a:ext cx="6500858" cy="2286016"/>
          </a:xfrm>
          <a:prstGeom prst="rect">
            <a:avLst/>
          </a:prstGeom>
        </p:spPr>
      </p:pic>
      <p:sp>
        <p:nvSpPr>
          <p:cNvPr id="4" name="Espace réservé du texte 29"/>
          <p:cNvSpPr txBox="1">
            <a:spLocks/>
          </p:cNvSpPr>
          <p:nvPr/>
        </p:nvSpPr>
        <p:spPr>
          <a:xfrm>
            <a:off x="1738282" y="3643315"/>
            <a:ext cx="8572560" cy="648335"/>
          </a:xfrm>
          <a:prstGeom prst="rect">
            <a:avLst/>
          </a:prstGeom>
          <a:noFill/>
          <a:ln w="0" cmpd="sng">
            <a:noFill/>
            <a:prstDash val="solid"/>
          </a:ln>
        </p:spPr>
        <p:txBody>
          <a:bodyPr vert="horz" lIns="0" tIns="0" rIns="0" bIns="0" rtlCol="0" anchor="t"/>
          <a:lstStyle/>
          <a:p>
            <a:pPr algn="just">
              <a:lnSpc>
                <a:spcPct val="95999"/>
              </a:lnSpc>
            </a:pPr>
            <a:r>
              <a:rPr lang="fr-FR" spc="5" dirty="0">
                <a:solidFill>
                  <a:srgbClr val="000000"/>
                </a:solidFill>
                <a:latin typeface="Arial" pitchFamily="34" charset="0"/>
                <a:cs typeface="Arial" pitchFamily="34" charset="0"/>
              </a:rPr>
              <a:t>Les </a:t>
            </a:r>
            <a:r>
              <a:rPr lang="fr-FR" spc="5" dirty="0" err="1">
                <a:solidFill>
                  <a:srgbClr val="000000"/>
                </a:solidFill>
                <a:latin typeface="Arial" pitchFamily="34" charset="0"/>
                <a:cs typeface="Arial" pitchFamily="34" charset="0"/>
              </a:rPr>
              <a:t>intégrines</a:t>
            </a:r>
            <a:r>
              <a:rPr lang="fr-FR" spc="5" dirty="0">
                <a:solidFill>
                  <a:srgbClr val="000000"/>
                </a:solidFill>
                <a:latin typeface="Arial" pitchFamily="34" charset="0"/>
                <a:cs typeface="Arial" pitchFamily="34" charset="0"/>
              </a:rPr>
              <a:t> relient les cellules à la matrice extracellulaire </a:t>
            </a:r>
            <a:r>
              <a:rPr lang="fr-FR" spc="-10" dirty="0">
                <a:solidFill>
                  <a:srgbClr val="000000"/>
                </a:solidFill>
                <a:latin typeface="Arial" pitchFamily="34" charset="0"/>
                <a:cs typeface="Arial" pitchFamily="34" charset="0"/>
              </a:rPr>
              <a:t>(</a:t>
            </a:r>
            <a:r>
              <a:rPr lang="fr-FR" spc="-10" dirty="0" err="1">
                <a:solidFill>
                  <a:srgbClr val="000000"/>
                </a:solidFill>
                <a:latin typeface="Arial" pitchFamily="34" charset="0"/>
                <a:cs typeface="Arial" pitchFamily="34" charset="0"/>
              </a:rPr>
              <a:t>fibronectine</a:t>
            </a:r>
            <a:r>
              <a:rPr lang="fr-FR" spc="-10" dirty="0">
                <a:solidFill>
                  <a:srgbClr val="000000"/>
                </a:solidFill>
                <a:latin typeface="Arial" pitchFamily="34" charset="0"/>
                <a:cs typeface="Arial" pitchFamily="34" charset="0"/>
              </a:rPr>
              <a:t> ou </a:t>
            </a:r>
            <a:r>
              <a:rPr lang="fr-FR" spc="-10" dirty="0" err="1">
                <a:solidFill>
                  <a:srgbClr val="000000"/>
                </a:solidFill>
                <a:latin typeface="Arial" pitchFamily="34" charset="0"/>
                <a:cs typeface="Arial" pitchFamily="34" charset="0"/>
              </a:rPr>
              <a:t>laminine</a:t>
            </a:r>
            <a:r>
              <a:rPr lang="fr-FR" spc="-10" dirty="0">
                <a:solidFill>
                  <a:srgbClr val="000000"/>
                </a:solidFill>
                <a:latin typeface="Arial" pitchFamily="34" charset="0"/>
                <a:cs typeface="Arial" pitchFamily="34" charset="0"/>
              </a:rPr>
              <a:t>) ou à des récepteurs de la famille des </a:t>
            </a:r>
            <a:r>
              <a:rPr lang="fr-FR" spc="10" dirty="0">
                <a:solidFill>
                  <a:srgbClr val="000000"/>
                </a:solidFill>
                <a:latin typeface="Arial" pitchFamily="34" charset="0"/>
                <a:cs typeface="Arial" pitchFamily="34" charset="0"/>
              </a:rPr>
              <a:t>immunoglobulines. Ces liaisons peuvent être régulées par :</a:t>
            </a:r>
            <a:r>
              <a:rPr lang="fr-FR" sz="800" spc="-20" dirty="0">
                <a:solidFill>
                  <a:srgbClr val="000000"/>
                </a:solidFill>
                <a:latin typeface="Times New Roman" panose="22635452340000000000" pitchFamily="1"/>
              </a:rPr>
              <a:t> </a:t>
            </a:r>
            <a:endParaRPr lang="fr-FR" spc="10" dirty="0">
              <a:solidFill>
                <a:srgbClr val="000000"/>
              </a:solidFill>
              <a:latin typeface="Arial" pitchFamily="34" charset="0"/>
              <a:cs typeface="Arial" pitchFamily="34" charset="0"/>
            </a:endParaRPr>
          </a:p>
          <a:p>
            <a:pPr fontAlgn="base">
              <a:spcBef>
                <a:spcPct val="0"/>
              </a:spcBef>
              <a:spcAft>
                <a:spcPct val="0"/>
              </a:spcAft>
              <a:buFont typeface="Arial" pitchFamily="34" charset="0"/>
              <a:buChar char="•"/>
            </a:pPr>
            <a:r>
              <a:rPr lang="fr-FR" dirty="0">
                <a:latin typeface="Arial" pitchFamily="34" charset="0"/>
                <a:cs typeface="Arial" pitchFamily="34" charset="0"/>
              </a:rPr>
              <a:t> activation de l’</a:t>
            </a:r>
            <a:r>
              <a:rPr lang="fr-FR" dirty="0" err="1">
                <a:latin typeface="Arial" pitchFamily="34" charset="0"/>
                <a:cs typeface="Arial" pitchFamily="34" charset="0"/>
              </a:rPr>
              <a:t>intégrine</a:t>
            </a:r>
            <a:r>
              <a:rPr lang="fr-FR" dirty="0">
                <a:latin typeface="Arial" pitchFamily="34" charset="0"/>
                <a:cs typeface="Arial" pitchFamily="34" charset="0"/>
              </a:rPr>
              <a:t> par des </a:t>
            </a:r>
            <a:r>
              <a:rPr lang="fr-FR" dirty="0" err="1">
                <a:latin typeface="Arial" pitchFamily="34" charset="0"/>
                <a:cs typeface="Arial" pitchFamily="34" charset="0"/>
              </a:rPr>
              <a:t>chimioattractants</a:t>
            </a:r>
            <a:r>
              <a:rPr lang="fr-FR" dirty="0">
                <a:latin typeface="Arial" pitchFamily="34" charset="0"/>
                <a:cs typeface="Arial" pitchFamily="34" charset="0"/>
              </a:rPr>
              <a:t>:  </a:t>
            </a:r>
            <a:r>
              <a:rPr lang="fr-FR" dirty="0" err="1">
                <a:latin typeface="Arial" pitchFamily="34" charset="0"/>
                <a:cs typeface="Arial" pitchFamily="34" charset="0"/>
              </a:rPr>
              <a:t>chimiokines</a:t>
            </a:r>
            <a:r>
              <a:rPr lang="fr-FR" dirty="0">
                <a:latin typeface="Arial" pitchFamily="34" charset="0"/>
                <a:cs typeface="Arial" pitchFamily="34" charset="0"/>
              </a:rPr>
              <a:t>, cytokines…….  </a:t>
            </a:r>
          </a:p>
          <a:p>
            <a:pPr lvl="0" fontAlgn="base">
              <a:spcBef>
                <a:spcPct val="0"/>
              </a:spcBef>
              <a:spcAft>
                <a:spcPct val="0"/>
              </a:spcAft>
              <a:buFont typeface="Arial" pitchFamily="34" charset="0"/>
              <a:buChar char="•"/>
            </a:pPr>
            <a:r>
              <a:rPr lang="fr-FR" dirty="0">
                <a:latin typeface="Arial" pitchFamily="34" charset="0"/>
                <a:ea typeface="Times New Roman" pitchFamily="18" charset="0"/>
                <a:cs typeface="Arial" pitchFamily="34" charset="0"/>
              </a:rPr>
              <a:t> La concentration locale en cations divalents (Ca</a:t>
            </a:r>
            <a:r>
              <a:rPr lang="fr-FR" baseline="30000" dirty="0">
                <a:latin typeface="Arial" pitchFamily="34" charset="0"/>
                <a:ea typeface="Times New Roman" pitchFamily="18" charset="0"/>
                <a:cs typeface="Arial" pitchFamily="34" charset="0"/>
              </a:rPr>
              <a:t>2+</a:t>
            </a:r>
            <a:r>
              <a:rPr lang="fr-FR" dirty="0">
                <a:latin typeface="Arial" pitchFamily="34" charset="0"/>
                <a:ea typeface="Times New Roman" pitchFamily="18" charset="0"/>
                <a:cs typeface="Arial" pitchFamily="34" charset="0"/>
              </a:rPr>
              <a:t>, Mg</a:t>
            </a:r>
            <a:r>
              <a:rPr lang="fr-FR" baseline="30000" dirty="0">
                <a:latin typeface="Arial" pitchFamily="34" charset="0"/>
                <a:ea typeface="Times New Roman" pitchFamily="18" charset="0"/>
                <a:cs typeface="Arial" pitchFamily="34" charset="0"/>
              </a:rPr>
              <a:t>2+</a:t>
            </a:r>
            <a:r>
              <a:rPr lang="fr-FR" dirty="0">
                <a:latin typeface="Arial" pitchFamily="34" charset="0"/>
                <a:ea typeface="Times New Roman" pitchFamily="18" charset="0"/>
                <a:cs typeface="Arial" pitchFamily="34" charset="0"/>
              </a:rPr>
              <a:t>)</a:t>
            </a:r>
            <a:endParaRPr lang="fr-FR" dirty="0">
              <a:latin typeface="Arial" pitchFamily="34" charset="0"/>
              <a:cs typeface="Arial" pitchFamily="34" charset="0"/>
            </a:endParaRPr>
          </a:p>
          <a:p>
            <a:pPr lvl="0" algn="ctr" eaLnBrk="0" fontAlgn="base" hangingPunct="0">
              <a:spcBef>
                <a:spcPct val="0"/>
              </a:spcBef>
              <a:spcAft>
                <a:spcPct val="0"/>
              </a:spcAft>
            </a:pPr>
            <a:r>
              <a:rPr lang="fr-FR" dirty="0">
                <a:latin typeface="Arial" pitchFamily="34" charset="0"/>
                <a:ea typeface="Times New Roman" pitchFamily="18" charset="0"/>
                <a:cs typeface="Arial" pitchFamily="34" charset="0"/>
              </a:rPr>
              <a:t> augmentation [Cal =&gt; augmentation affinité =&gt; augmentation de l'adhésivité -    état      d'activation de la cellule.</a:t>
            </a:r>
          </a:p>
          <a:p>
            <a:pPr lvl="0" eaLnBrk="0" fontAlgn="base" hangingPunct="0">
              <a:spcBef>
                <a:spcPct val="0"/>
              </a:spcBef>
              <a:spcAft>
                <a:spcPct val="0"/>
              </a:spcAft>
            </a:pPr>
            <a:endParaRPr lang="fr-FR" dirty="0">
              <a:latin typeface="Arial" pitchFamily="34" charset="0"/>
              <a:ea typeface="Times New Roman" pitchFamily="18" charset="0"/>
              <a:cs typeface="Arial" pitchFamily="34" charset="0"/>
            </a:endParaRPr>
          </a:p>
          <a:p>
            <a:pPr algn="just">
              <a:lnSpc>
                <a:spcPct val="95999"/>
              </a:lnSpc>
              <a:defRPr/>
            </a:pPr>
            <a:endParaRPr lang="fr-FR" spc="10" dirty="0">
              <a:solidFill>
                <a:srgbClr val="000000"/>
              </a:solidFill>
              <a:latin typeface="Arial" pitchFamily="34" charset="0"/>
              <a:cs typeface="Arial" pitchFamily="34" charset="0"/>
            </a:endParaRPr>
          </a:p>
        </p:txBody>
      </p:sp>
      <p:sp>
        <p:nvSpPr>
          <p:cNvPr id="5" name="Espace réservé du texte 30"/>
          <p:cNvSpPr txBox="1">
            <a:spLocks/>
          </p:cNvSpPr>
          <p:nvPr/>
        </p:nvSpPr>
        <p:spPr>
          <a:xfrm>
            <a:off x="4024298" y="357166"/>
            <a:ext cx="4286280" cy="428628"/>
          </a:xfrm>
          <a:prstGeom prst="rect">
            <a:avLst/>
          </a:prstGeom>
          <a:noFill/>
          <a:ln w="0" cmpd="sng">
            <a:noFill/>
            <a:prstDash val="solid"/>
          </a:ln>
        </p:spPr>
        <p:txBody>
          <a:bodyPr vert="horz" lIns="0" tIns="0" rIns="0" bIns="0" rtlCol="0" anchor="t"/>
          <a:lstStyle/>
          <a:p>
            <a:pPr>
              <a:lnSpc>
                <a:spcPct val="105599"/>
              </a:lnSpc>
              <a:defRPr/>
            </a:pPr>
            <a:r>
              <a:rPr lang="fr-FR" sz="2400" b="1" spc="-40" dirty="0">
                <a:latin typeface="Arial" pitchFamily="34" charset="0"/>
                <a:cs typeface="Arial" pitchFamily="34" charset="0"/>
              </a:rPr>
              <a:t>Ligands des </a:t>
            </a:r>
            <a:r>
              <a:rPr lang="fr-FR" sz="2400" b="1" spc="-40" dirty="0" err="1">
                <a:latin typeface="Arial" pitchFamily="34" charset="0"/>
                <a:cs typeface="Arial" pitchFamily="34" charset="0"/>
              </a:rPr>
              <a:t>intégrines</a:t>
            </a:r>
            <a:endParaRPr lang="fr-FR" sz="2400" b="1" spc="-40" dirty="0">
              <a:latin typeface="Arial" pitchFamily="34" charset="0"/>
              <a:cs typeface="Arial" pitchFamily="34" charset="0"/>
            </a:endParaRPr>
          </a:p>
        </p:txBody>
      </p:sp>
      <p:sp>
        <p:nvSpPr>
          <p:cNvPr id="6" name="Rectangle 5"/>
          <p:cNvSpPr/>
          <p:nvPr/>
        </p:nvSpPr>
        <p:spPr>
          <a:xfrm>
            <a:off x="1881158" y="5786455"/>
            <a:ext cx="7715304" cy="624145"/>
          </a:xfrm>
          <a:prstGeom prst="rect">
            <a:avLst/>
          </a:prstGeom>
        </p:spPr>
        <p:txBody>
          <a:bodyPr wrap="square">
            <a:spAutoFit/>
          </a:bodyPr>
          <a:lstStyle/>
          <a:p>
            <a:pPr algn="ctr">
              <a:lnSpc>
                <a:spcPct val="95999"/>
              </a:lnSpc>
            </a:pPr>
            <a:r>
              <a:rPr lang="fr-FR" spc="-20" dirty="0">
                <a:latin typeface="Arial" pitchFamily="34" charset="0"/>
                <a:cs typeface="Arial" pitchFamily="34" charset="0"/>
              </a:rPr>
              <a:t>L'activation implique des changements de </a:t>
            </a:r>
            <a:r>
              <a:rPr lang="fr-FR" spc="-15" dirty="0">
                <a:latin typeface="Arial" pitchFamily="34" charset="0"/>
                <a:cs typeface="Arial" pitchFamily="34" charset="0"/>
              </a:rPr>
              <a:t>conformation des </a:t>
            </a:r>
            <a:r>
              <a:rPr lang="fr-FR" spc="-15" dirty="0" err="1">
                <a:latin typeface="Arial" pitchFamily="34" charset="0"/>
                <a:cs typeface="Arial" pitchFamily="34" charset="0"/>
              </a:rPr>
              <a:t>intégrines</a:t>
            </a:r>
            <a:endParaRPr lang="fr-FR" spc="-15" dirty="0">
              <a:latin typeface="Arial" pitchFamily="34" charset="0"/>
              <a:cs typeface="Arial" pitchFamily="34" charset="0"/>
            </a:endParaRPr>
          </a:p>
          <a:p>
            <a:pPr lvl="0" algn="ctr">
              <a:lnSpc>
                <a:spcPct val="95999"/>
              </a:lnSpc>
              <a:defRPr/>
            </a:pPr>
            <a:endParaRPr lang="fr-FR" spc="1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823934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jpg"/>
          <p:cNvPicPr/>
          <p:nvPr/>
        </p:nvPicPr>
        <p:blipFill>
          <a:blip r:embed="rId2"/>
          <a:srcRect l="1773" t="16635" r="52120" b="2963"/>
          <a:stretch>
            <a:fillRect/>
          </a:stretch>
        </p:blipFill>
        <p:spPr>
          <a:xfrm>
            <a:off x="7667636" y="928670"/>
            <a:ext cx="2643206" cy="5286412"/>
          </a:xfrm>
          <a:prstGeom prst="rect">
            <a:avLst/>
          </a:prstGeom>
        </p:spPr>
      </p:pic>
      <p:sp>
        <p:nvSpPr>
          <p:cNvPr id="3" name="Espace réservé du texte 22"/>
          <p:cNvSpPr txBox="1">
            <a:spLocks/>
          </p:cNvSpPr>
          <p:nvPr/>
        </p:nvSpPr>
        <p:spPr>
          <a:xfrm>
            <a:off x="1952596" y="857232"/>
            <a:ext cx="5286412" cy="710250"/>
          </a:xfrm>
          <a:prstGeom prst="rect">
            <a:avLst/>
          </a:prstGeom>
          <a:noFill/>
          <a:ln w="0" cmpd="sng">
            <a:noFill/>
            <a:prstDash val="solid"/>
          </a:ln>
        </p:spPr>
        <p:txBody>
          <a:bodyPr vert="horz" lIns="0" tIns="0" rIns="0" bIns="0" rtlCol="0" anchor="t"/>
          <a:lstStyle/>
          <a:p>
            <a:pPr algn="just">
              <a:lnSpc>
                <a:spcPct val="95999"/>
              </a:lnSpc>
              <a:defRPr/>
            </a:pPr>
            <a:r>
              <a:rPr lang="fr-FR" spc="-20" dirty="0">
                <a:solidFill>
                  <a:srgbClr val="000000"/>
                </a:solidFill>
                <a:latin typeface="Arial" pitchFamily="34" charset="0"/>
                <a:cs typeface="Arial" pitchFamily="34" charset="0"/>
              </a:rPr>
              <a:t>La spécificité de liaison dépend du </a:t>
            </a:r>
            <a:r>
              <a:rPr lang="fr-FR" spc="-10" dirty="0">
                <a:solidFill>
                  <a:srgbClr val="000000"/>
                </a:solidFill>
                <a:latin typeface="Arial" pitchFamily="34" charset="0"/>
                <a:cs typeface="Arial" pitchFamily="34" charset="0"/>
              </a:rPr>
              <a:t>domaine extracellulaire des sous- </a:t>
            </a:r>
            <a:r>
              <a:rPr lang="fr-FR" spc="50" dirty="0">
                <a:solidFill>
                  <a:srgbClr val="000000"/>
                </a:solidFill>
                <a:latin typeface="Arial" pitchFamily="34" charset="0"/>
                <a:cs typeface="Arial" pitchFamily="34" charset="0"/>
              </a:rPr>
              <a:t>unités α.</a:t>
            </a:r>
          </a:p>
        </p:txBody>
      </p:sp>
      <p:sp>
        <p:nvSpPr>
          <p:cNvPr id="4" name="Espace réservé du texte 23"/>
          <p:cNvSpPr txBox="1">
            <a:spLocks/>
          </p:cNvSpPr>
          <p:nvPr/>
        </p:nvSpPr>
        <p:spPr>
          <a:xfrm>
            <a:off x="1952596" y="1464832"/>
            <a:ext cx="5286412" cy="778512"/>
          </a:xfrm>
          <a:prstGeom prst="rect">
            <a:avLst/>
          </a:prstGeom>
          <a:noFill/>
          <a:ln w="0" cmpd="sng">
            <a:noFill/>
            <a:prstDash val="solid"/>
          </a:ln>
        </p:spPr>
        <p:txBody>
          <a:bodyPr vert="horz" lIns="0" tIns="0" rIns="0" bIns="0" rtlCol="0" anchor="t"/>
          <a:lstStyle/>
          <a:p>
            <a:pPr>
              <a:lnSpc>
                <a:spcPct val="95999"/>
              </a:lnSpc>
              <a:spcAft>
                <a:spcPts val="180"/>
              </a:spcAft>
              <a:defRPr/>
            </a:pPr>
            <a:r>
              <a:rPr lang="fr-FR" dirty="0">
                <a:solidFill>
                  <a:srgbClr val="000000"/>
                </a:solidFill>
                <a:latin typeface="Arial" pitchFamily="34" charset="0"/>
                <a:cs typeface="Arial" pitchFamily="34" charset="0"/>
              </a:rPr>
              <a:t>Les domaines de liaison </a:t>
            </a:r>
            <a:r>
              <a:rPr lang="fr-FR" spc="-15" dirty="0">
                <a:solidFill>
                  <a:srgbClr val="000000"/>
                </a:solidFill>
                <a:latin typeface="Arial" pitchFamily="34" charset="0"/>
                <a:cs typeface="Arial" pitchFamily="34" charset="0"/>
              </a:rPr>
              <a:t>extracellulaires identifient le motif </a:t>
            </a:r>
            <a:r>
              <a:rPr lang="fr-FR" spc="10" dirty="0">
                <a:solidFill>
                  <a:srgbClr val="000000"/>
                </a:solidFill>
                <a:latin typeface="Arial" pitchFamily="34" charset="0"/>
                <a:cs typeface="Arial" pitchFamily="34" charset="0"/>
              </a:rPr>
              <a:t>GRD (</a:t>
            </a:r>
            <a:r>
              <a:rPr lang="fr-FR" spc="10" dirty="0" err="1">
                <a:solidFill>
                  <a:srgbClr val="000000"/>
                </a:solidFill>
                <a:latin typeface="Arial" pitchFamily="34" charset="0"/>
                <a:cs typeface="Arial" pitchFamily="34" charset="0"/>
              </a:rPr>
              <a:t>Arg</a:t>
            </a:r>
            <a:r>
              <a:rPr lang="fr-FR" spc="10" dirty="0">
                <a:solidFill>
                  <a:srgbClr val="000000"/>
                </a:solidFill>
                <a:latin typeface="Arial" pitchFamily="34" charset="0"/>
                <a:cs typeface="Arial" pitchFamily="34" charset="0"/>
              </a:rPr>
              <a:t>-</a:t>
            </a:r>
            <a:r>
              <a:rPr lang="fr-FR" spc="10" dirty="0" err="1">
                <a:solidFill>
                  <a:srgbClr val="000000"/>
                </a:solidFill>
                <a:latin typeface="Arial" pitchFamily="34" charset="0"/>
                <a:cs typeface="Arial" pitchFamily="34" charset="0"/>
              </a:rPr>
              <a:t>Gly</a:t>
            </a:r>
            <a:r>
              <a:rPr lang="fr-FR" spc="10" dirty="0">
                <a:solidFill>
                  <a:srgbClr val="000000"/>
                </a:solidFill>
                <a:latin typeface="Arial" pitchFamily="34" charset="0"/>
                <a:cs typeface="Arial" pitchFamily="34" charset="0"/>
              </a:rPr>
              <a:t>-</a:t>
            </a:r>
            <a:r>
              <a:rPr lang="fr-FR" spc="10" dirty="0" err="1">
                <a:solidFill>
                  <a:srgbClr val="000000"/>
                </a:solidFill>
                <a:latin typeface="Arial" pitchFamily="34" charset="0"/>
                <a:cs typeface="Arial" pitchFamily="34" charset="0"/>
              </a:rPr>
              <a:t>Asp</a:t>
            </a:r>
            <a:r>
              <a:rPr lang="fr-FR" spc="10" dirty="0">
                <a:solidFill>
                  <a:srgbClr val="000000"/>
                </a:solidFill>
                <a:latin typeface="Arial" pitchFamily="34" charset="0"/>
                <a:cs typeface="Arial" pitchFamily="34" charset="0"/>
              </a:rPr>
              <a:t>) et d'autres </a:t>
            </a:r>
            <a:r>
              <a:rPr lang="fr-FR" dirty="0">
                <a:solidFill>
                  <a:srgbClr val="000000"/>
                </a:solidFill>
                <a:latin typeface="Arial" pitchFamily="34" charset="0"/>
                <a:cs typeface="Arial" pitchFamily="34" charset="0"/>
              </a:rPr>
              <a:t>parties des glycoprotéines</a:t>
            </a:r>
            <a:r>
              <a:rPr lang="fr-FR" sz="800" dirty="0">
                <a:solidFill>
                  <a:srgbClr val="000000"/>
                </a:solidFill>
                <a:latin typeface="Times New Roman" panose="22635452340000000000" pitchFamily="1"/>
              </a:rPr>
              <a:t>.</a:t>
            </a:r>
          </a:p>
        </p:txBody>
      </p:sp>
      <p:sp>
        <p:nvSpPr>
          <p:cNvPr id="5" name="Espace réservé du texte 24"/>
          <p:cNvSpPr txBox="1">
            <a:spLocks/>
          </p:cNvSpPr>
          <p:nvPr/>
        </p:nvSpPr>
        <p:spPr>
          <a:xfrm>
            <a:off x="1952596" y="2364102"/>
            <a:ext cx="5357850" cy="493395"/>
          </a:xfrm>
          <a:prstGeom prst="rect">
            <a:avLst/>
          </a:prstGeom>
          <a:noFill/>
          <a:ln w="0" cmpd="sng">
            <a:noFill/>
            <a:prstDash val="solid"/>
          </a:ln>
        </p:spPr>
        <p:txBody>
          <a:bodyPr vert="horz" lIns="0" tIns="0" rIns="0" bIns="0" rtlCol="0" anchor="t"/>
          <a:lstStyle/>
          <a:p>
            <a:pPr>
              <a:lnSpc>
                <a:spcPct val="95999"/>
              </a:lnSpc>
              <a:spcAft>
                <a:spcPts val="180"/>
              </a:spcAft>
              <a:defRPr/>
            </a:pPr>
            <a:r>
              <a:rPr lang="fr-FR" dirty="0">
                <a:solidFill>
                  <a:srgbClr val="000000"/>
                </a:solidFill>
                <a:latin typeface="Arial" pitchFamily="34" charset="0"/>
                <a:cs typeface="Arial" pitchFamily="34" charset="0"/>
              </a:rPr>
              <a:t>Les parties intracellulaires des </a:t>
            </a:r>
            <a:r>
              <a:rPr lang="fr-FR" spc="-5" dirty="0" err="1">
                <a:solidFill>
                  <a:srgbClr val="000000"/>
                </a:solidFill>
                <a:latin typeface="Arial" pitchFamily="34" charset="0"/>
                <a:cs typeface="Arial" pitchFamily="34" charset="0"/>
              </a:rPr>
              <a:t>intégrines</a:t>
            </a:r>
            <a:r>
              <a:rPr lang="fr-FR" spc="-5" dirty="0">
                <a:solidFill>
                  <a:srgbClr val="000000"/>
                </a:solidFill>
                <a:latin typeface="Arial" pitchFamily="34" charset="0"/>
                <a:cs typeface="Arial" pitchFamily="34" charset="0"/>
              </a:rPr>
              <a:t> possèdent des domaines de liaison pour des molécules du </a:t>
            </a:r>
            <a:r>
              <a:rPr lang="fr-FR" dirty="0">
                <a:solidFill>
                  <a:srgbClr val="000000"/>
                </a:solidFill>
                <a:latin typeface="Arial" pitchFamily="34" charset="0"/>
                <a:cs typeface="Arial" pitchFamily="34" charset="0"/>
              </a:rPr>
              <a:t>cytosquelette.</a:t>
            </a:r>
          </a:p>
        </p:txBody>
      </p:sp>
      <p:sp>
        <p:nvSpPr>
          <p:cNvPr id="6" name="Rectangle 5"/>
          <p:cNvSpPr/>
          <p:nvPr/>
        </p:nvSpPr>
        <p:spPr>
          <a:xfrm>
            <a:off x="1524000" y="3280249"/>
            <a:ext cx="6072198" cy="2955489"/>
          </a:xfrm>
          <a:prstGeom prst="rect">
            <a:avLst/>
          </a:prstGeom>
        </p:spPr>
        <p:txBody>
          <a:bodyPr wrap="square">
            <a:spAutoFit/>
          </a:bodyPr>
          <a:lstStyle/>
          <a:p>
            <a:pPr algn="ctr">
              <a:lnSpc>
                <a:spcPct val="95999"/>
              </a:lnSpc>
            </a:pPr>
            <a:r>
              <a:rPr lang="fr-FR" sz="2000" b="1" spc="10" dirty="0">
                <a:solidFill>
                  <a:srgbClr val="33339A"/>
                </a:solidFill>
                <a:latin typeface="Arial" pitchFamily="34" charset="0"/>
                <a:cs typeface="Arial" pitchFamily="34" charset="0"/>
              </a:rPr>
              <a:t>Récepteur de</a:t>
            </a:r>
            <a:r>
              <a:rPr lang="fr-FR" sz="2000" b="1" spc="10" dirty="0">
                <a:solidFill>
                  <a:srgbClr val="675D8F"/>
                </a:solidFill>
                <a:latin typeface="Arial" pitchFamily="34" charset="0"/>
                <a:cs typeface="Arial" pitchFamily="34" charset="0"/>
              </a:rPr>
              <a:t> la </a:t>
            </a:r>
            <a:r>
              <a:rPr lang="fr-FR" sz="2000" b="1" spc="10" dirty="0" err="1">
                <a:solidFill>
                  <a:srgbClr val="675D8F"/>
                </a:solidFill>
                <a:latin typeface="Arial" pitchFamily="34" charset="0"/>
                <a:cs typeface="Arial" pitchFamily="34" charset="0"/>
              </a:rPr>
              <a:t>fibronectine</a:t>
            </a:r>
            <a:r>
              <a:rPr lang="fr-FR" sz="2000" b="1" spc="10" dirty="0">
                <a:solidFill>
                  <a:srgbClr val="675D8F"/>
                </a:solidFill>
                <a:latin typeface="Arial" pitchFamily="34" charset="0"/>
                <a:cs typeface="Arial" pitchFamily="34" charset="0"/>
              </a:rPr>
              <a:t> :</a:t>
            </a:r>
            <a:r>
              <a:rPr lang="fr-FR" sz="2000" dirty="0">
                <a:latin typeface="Arial" pitchFamily="34" charset="0"/>
                <a:cs typeface="Arial" pitchFamily="34" charset="0"/>
              </a:rPr>
              <a:t/>
            </a:r>
            <a:br>
              <a:rPr lang="fr-FR" sz="2000" dirty="0">
                <a:latin typeface="Arial" pitchFamily="34" charset="0"/>
                <a:cs typeface="Arial" pitchFamily="34" charset="0"/>
              </a:rPr>
            </a:br>
            <a:r>
              <a:rPr lang="fr-FR" sz="2000" b="1" dirty="0">
                <a:solidFill>
                  <a:srgbClr val="675D8F"/>
                </a:solidFill>
                <a:latin typeface="Arial" pitchFamily="34" charset="0"/>
                <a:cs typeface="Arial" pitchFamily="34" charset="0"/>
              </a:rPr>
              <a:t>l’</a:t>
            </a:r>
            <a:r>
              <a:rPr lang="fr-FR" sz="2000" b="1" dirty="0" err="1">
                <a:solidFill>
                  <a:srgbClr val="675D8F"/>
                </a:solidFill>
                <a:latin typeface="Arial" pitchFamily="34" charset="0"/>
                <a:cs typeface="Arial" pitchFamily="34" charset="0"/>
              </a:rPr>
              <a:t>intégrine</a:t>
            </a:r>
            <a:r>
              <a:rPr lang="fr-FR" sz="2000" b="1" dirty="0">
                <a:solidFill>
                  <a:srgbClr val="675D8F"/>
                </a:solidFill>
                <a:latin typeface="Arial" pitchFamily="34" charset="0"/>
                <a:cs typeface="Arial" pitchFamily="34" charset="0"/>
              </a:rPr>
              <a:t> la</a:t>
            </a:r>
            <a:r>
              <a:rPr lang="fr-FR" sz="2000" b="1" dirty="0">
                <a:solidFill>
                  <a:srgbClr val="33339A"/>
                </a:solidFill>
                <a:latin typeface="Arial" pitchFamily="34" charset="0"/>
                <a:cs typeface="Arial" pitchFamily="34" charset="0"/>
              </a:rPr>
              <a:t> mieux</a:t>
            </a:r>
            <a:r>
              <a:rPr lang="fr-FR" sz="2000" b="1" dirty="0">
                <a:solidFill>
                  <a:srgbClr val="675D8F"/>
                </a:solidFill>
                <a:latin typeface="Arial" pitchFamily="34" charset="0"/>
                <a:cs typeface="Arial" pitchFamily="34" charset="0"/>
              </a:rPr>
              <a:t> comprise</a:t>
            </a:r>
          </a:p>
          <a:p>
            <a:pPr algn="ctr">
              <a:lnSpc>
                <a:spcPct val="95999"/>
              </a:lnSpc>
            </a:pPr>
            <a:endParaRPr lang="fr-FR" sz="2000" b="1" dirty="0">
              <a:solidFill>
                <a:srgbClr val="675D8F"/>
              </a:solidFill>
              <a:latin typeface="Arial" pitchFamily="34" charset="0"/>
              <a:cs typeface="Arial" pitchFamily="34" charset="0"/>
            </a:endParaRPr>
          </a:p>
          <a:p>
            <a:pPr algn="ctr">
              <a:lnSpc>
                <a:spcPct val="95999"/>
              </a:lnSpc>
            </a:pPr>
            <a:r>
              <a:rPr lang="fr-FR" spc="5" dirty="0">
                <a:solidFill>
                  <a:srgbClr val="000000"/>
                </a:solidFill>
                <a:latin typeface="Times New Roman" panose="22635452340000000000" pitchFamily="1"/>
              </a:rPr>
              <a:t>Partie extracellulaire – site de liaison pour la séquence RGD</a:t>
            </a:r>
          </a:p>
          <a:p>
            <a:pPr algn="ctr">
              <a:lnSpc>
                <a:spcPct val="95999"/>
              </a:lnSpc>
              <a:spcBef>
                <a:spcPts val="540"/>
              </a:spcBef>
            </a:pPr>
            <a:r>
              <a:rPr lang="fr-FR" spc="30" dirty="0">
                <a:solidFill>
                  <a:srgbClr val="000000"/>
                </a:solidFill>
                <a:latin typeface="Times New Roman" panose="22635452340000000000" pitchFamily="1"/>
              </a:rPr>
              <a:t>  Extrémité intracellulaire – site de liaison pour la</a:t>
            </a:r>
            <a:r>
              <a:rPr lang="fr-FR" spc="30" dirty="0">
                <a:latin typeface="Times New Roman" panose="22635452340000000000" pitchFamily="1"/>
              </a:rPr>
              <a:t> </a:t>
            </a:r>
            <a:r>
              <a:rPr lang="fr-FR" spc="30" dirty="0" err="1">
                <a:latin typeface="Times New Roman" panose="22635452340000000000" pitchFamily="1"/>
              </a:rPr>
              <a:t>taline</a:t>
            </a:r>
            <a:r>
              <a:rPr lang="fr-FR" sz="800" spc="30" dirty="0">
                <a:solidFill>
                  <a:srgbClr val="33339A"/>
                </a:solidFill>
                <a:latin typeface="Times New Roman" panose="22635452340000000000" pitchFamily="1"/>
              </a:rPr>
              <a:t>,</a:t>
            </a:r>
            <a:r>
              <a:rPr lang="fr-FR" spc="30" dirty="0">
                <a:solidFill>
                  <a:srgbClr val="000000"/>
                </a:solidFill>
                <a:latin typeface="Times New Roman" panose="22635452340000000000" pitchFamily="1"/>
              </a:rPr>
              <a:t> une</a:t>
            </a:r>
            <a:r>
              <a:rPr lang="fr-FR" dirty="0"/>
              <a:t/>
            </a:r>
            <a:br>
              <a:rPr lang="fr-FR" dirty="0"/>
            </a:br>
            <a:r>
              <a:rPr lang="fr-FR" dirty="0">
                <a:solidFill>
                  <a:srgbClr val="000000"/>
                </a:solidFill>
                <a:latin typeface="Times New Roman" panose="22635452340000000000" pitchFamily="1"/>
              </a:rPr>
              <a:t>protéine du cytosquelette, indirectement liée aux</a:t>
            </a:r>
            <a:r>
              <a:rPr lang="fr-FR" b="1" dirty="0">
                <a:solidFill>
                  <a:srgbClr val="33339A"/>
                </a:solidFill>
                <a:latin typeface="Times New Roman" panose="22635452340000000000" pitchFamily="1"/>
              </a:rPr>
              <a:t> </a:t>
            </a:r>
            <a:r>
              <a:rPr lang="fr-FR" dirty="0" err="1">
                <a:latin typeface="Times New Roman" panose="22635452340000000000" pitchFamily="1"/>
              </a:rPr>
              <a:t>microfilaments</a:t>
            </a:r>
            <a:r>
              <a:rPr lang="fr-FR" dirty="0">
                <a:latin typeface="Times New Roman" panose="22635452340000000000" pitchFamily="1"/>
              </a:rPr>
              <a:t>.</a:t>
            </a:r>
          </a:p>
          <a:p>
            <a:pPr marL="182880" marR="182880" algn="just">
              <a:lnSpc>
                <a:spcPct val="95999"/>
              </a:lnSpc>
              <a:spcBef>
                <a:spcPts val="360"/>
              </a:spcBef>
            </a:pPr>
            <a:r>
              <a:rPr lang="fr-FR" spc="-20" dirty="0">
                <a:solidFill>
                  <a:srgbClr val="000000"/>
                </a:solidFill>
                <a:latin typeface="Times New Roman" panose="22635452340000000000" pitchFamily="1"/>
              </a:rPr>
              <a:t>En se liant à des molécules extracellulaires et aux </a:t>
            </a:r>
            <a:r>
              <a:rPr lang="fr-FR" spc="-20" dirty="0" err="1">
                <a:solidFill>
                  <a:srgbClr val="000000"/>
                </a:solidFill>
                <a:latin typeface="Times New Roman" panose="22635452340000000000" pitchFamily="1"/>
              </a:rPr>
              <a:t>microfilaments</a:t>
            </a:r>
            <a:r>
              <a:rPr lang="fr-FR" spc="-20" dirty="0">
                <a:solidFill>
                  <a:srgbClr val="000000"/>
                </a:solidFill>
                <a:latin typeface="Times New Roman" panose="22635452340000000000" pitchFamily="1"/>
              </a:rPr>
              <a:t> </a:t>
            </a:r>
            <a:r>
              <a:rPr lang="fr-FR" spc="45" dirty="0">
                <a:solidFill>
                  <a:srgbClr val="000000"/>
                </a:solidFill>
                <a:latin typeface="Times New Roman" panose="22635452340000000000" pitchFamily="1"/>
              </a:rPr>
              <a:t>intracellulaires, l'</a:t>
            </a:r>
            <a:r>
              <a:rPr lang="fr-FR" spc="45" dirty="0" err="1">
                <a:solidFill>
                  <a:srgbClr val="000000"/>
                </a:solidFill>
                <a:latin typeface="Times New Roman" panose="22635452340000000000" pitchFamily="1"/>
              </a:rPr>
              <a:t>intégrine</a:t>
            </a:r>
            <a:r>
              <a:rPr lang="fr-FR" spc="45" dirty="0">
                <a:solidFill>
                  <a:srgbClr val="000000"/>
                </a:solidFill>
                <a:latin typeface="Times New Roman" panose="22635452340000000000" pitchFamily="1"/>
              </a:rPr>
              <a:t> régule l'interaction entre le </a:t>
            </a:r>
            <a:r>
              <a:rPr lang="fr-FR" spc="5" dirty="0">
                <a:solidFill>
                  <a:srgbClr val="000000"/>
                </a:solidFill>
                <a:latin typeface="Times New Roman" panose="22635452340000000000" pitchFamily="1"/>
              </a:rPr>
              <a:t>cytosquelette et la MEC.</a:t>
            </a:r>
          </a:p>
        </p:txBody>
      </p:sp>
    </p:spTree>
    <p:extLst>
      <p:ext uri="{BB962C8B-B14F-4D97-AF65-F5344CB8AC3E}">
        <p14:creationId xmlns:p14="http://schemas.microsoft.com/office/powerpoint/2010/main" val="90430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9921" y="62483"/>
            <a:ext cx="3663315" cy="299720"/>
          </a:xfrm>
          <a:prstGeom prst="rect">
            <a:avLst/>
          </a:prstGeom>
        </p:spPr>
        <p:txBody>
          <a:bodyPr vert="horz" wrap="square" lIns="0" tIns="12700" rIns="0" bIns="0" rtlCol="0">
            <a:spAutoFit/>
          </a:bodyPr>
          <a:lstStyle/>
          <a:p>
            <a:pPr marL="12700">
              <a:spcBef>
                <a:spcPts val="100"/>
              </a:spcBef>
            </a:pPr>
            <a:r>
              <a:rPr b="1" spc="-10" dirty="0">
                <a:latin typeface="Calibri"/>
                <a:cs typeface="Calibri"/>
              </a:rPr>
              <a:t>LES </a:t>
            </a:r>
            <a:r>
              <a:rPr b="1" spc="-5" dirty="0">
                <a:latin typeface="Calibri"/>
                <a:cs typeface="Calibri"/>
              </a:rPr>
              <a:t>MOLECULES </a:t>
            </a:r>
            <a:r>
              <a:rPr b="1" spc="-20" dirty="0">
                <a:latin typeface="Calibri"/>
                <a:cs typeface="Calibri"/>
              </a:rPr>
              <a:t>D’ADHERENCE</a:t>
            </a:r>
            <a:r>
              <a:rPr b="1" spc="-90" dirty="0">
                <a:latin typeface="Calibri"/>
                <a:cs typeface="Calibri"/>
              </a:rPr>
              <a:t> </a:t>
            </a:r>
            <a:r>
              <a:rPr b="1" dirty="0">
                <a:latin typeface="Calibri"/>
                <a:cs typeface="Calibri"/>
              </a:rPr>
              <a:t>(SUITE)</a:t>
            </a:r>
            <a:endParaRPr dirty="0">
              <a:latin typeface="Calibri"/>
              <a:cs typeface="Calibri"/>
            </a:endParaRPr>
          </a:p>
        </p:txBody>
      </p:sp>
      <p:sp>
        <p:nvSpPr>
          <p:cNvPr id="3" name="object 3"/>
          <p:cNvSpPr txBox="1"/>
          <p:nvPr/>
        </p:nvSpPr>
        <p:spPr>
          <a:xfrm>
            <a:off x="441434" y="859853"/>
            <a:ext cx="5139072" cy="2200602"/>
          </a:xfrm>
          <a:prstGeom prst="rect">
            <a:avLst/>
          </a:prstGeom>
        </p:spPr>
        <p:txBody>
          <a:bodyPr vert="horz" wrap="square" lIns="0" tIns="12700" rIns="0" bIns="0" rtlCol="0">
            <a:spAutoFit/>
          </a:bodyPr>
          <a:lstStyle/>
          <a:p>
            <a:pPr marL="12700">
              <a:lnSpc>
                <a:spcPts val="1680"/>
              </a:lnSpc>
              <a:spcBef>
                <a:spcPts val="100"/>
              </a:spcBef>
            </a:pPr>
            <a:r>
              <a:rPr sz="1600" b="1" u="sng" spc="-10" dirty="0">
                <a:uFill>
                  <a:solidFill>
                    <a:srgbClr val="000000"/>
                  </a:solidFill>
                </a:uFill>
                <a:latin typeface="Calibri"/>
                <a:cs typeface="Calibri"/>
              </a:rPr>
              <a:t>Intégrines</a:t>
            </a:r>
            <a:endParaRPr sz="1600" dirty="0">
              <a:latin typeface="Calibri"/>
              <a:cs typeface="Calibri"/>
            </a:endParaRPr>
          </a:p>
          <a:p>
            <a:pPr marL="12700"/>
            <a:r>
              <a:rPr sz="1600" spc="-10" dirty="0">
                <a:latin typeface="Calibri"/>
                <a:cs typeface="Calibri"/>
              </a:rPr>
              <a:t>-Hétérodimères </a:t>
            </a:r>
            <a:r>
              <a:rPr sz="1600" dirty="0">
                <a:latin typeface="Calibri"/>
                <a:cs typeface="Calibri"/>
              </a:rPr>
              <a:t>: chaine α + chaine</a:t>
            </a:r>
            <a:r>
              <a:rPr sz="1600" spc="-25" dirty="0">
                <a:latin typeface="Calibri"/>
                <a:cs typeface="Calibri"/>
              </a:rPr>
              <a:t> </a:t>
            </a:r>
            <a:r>
              <a:rPr sz="1600" dirty="0">
                <a:latin typeface="Calibri"/>
                <a:cs typeface="Calibri"/>
              </a:rPr>
              <a:t>β</a:t>
            </a:r>
          </a:p>
          <a:p>
            <a:pPr marL="12700"/>
            <a:r>
              <a:rPr sz="1600" spc="-10" dirty="0">
                <a:latin typeface="Calibri"/>
                <a:cs typeface="Calibri"/>
              </a:rPr>
              <a:t>-18 </a:t>
            </a:r>
            <a:r>
              <a:rPr sz="1600" dirty="0">
                <a:latin typeface="Calibri"/>
                <a:cs typeface="Calibri"/>
              </a:rPr>
              <a:t>chaines α et 8 chaines β </a:t>
            </a:r>
            <a:r>
              <a:rPr sz="1600" spc="-5" dirty="0">
                <a:latin typeface="Calibri"/>
                <a:cs typeface="Calibri"/>
              </a:rPr>
              <a:t>=&gt; 24</a:t>
            </a:r>
            <a:r>
              <a:rPr sz="1600" spc="-55" dirty="0">
                <a:latin typeface="Calibri"/>
                <a:cs typeface="Calibri"/>
              </a:rPr>
              <a:t> </a:t>
            </a:r>
            <a:r>
              <a:rPr sz="1600" spc="-5" dirty="0">
                <a:latin typeface="Calibri"/>
                <a:cs typeface="Calibri"/>
              </a:rPr>
              <a:t>dimères</a:t>
            </a:r>
            <a:endParaRPr sz="1600" dirty="0">
              <a:latin typeface="Calibri"/>
              <a:cs typeface="Calibri"/>
            </a:endParaRPr>
          </a:p>
          <a:p>
            <a:pPr marL="12700"/>
            <a:r>
              <a:rPr sz="1600" spc="-10" dirty="0">
                <a:latin typeface="Calibri"/>
                <a:cs typeface="Calibri"/>
              </a:rPr>
              <a:t>-1/3 </a:t>
            </a:r>
            <a:r>
              <a:rPr sz="1600" dirty="0">
                <a:latin typeface="Calibri"/>
                <a:cs typeface="Calibri"/>
              </a:rPr>
              <a:t>des </a:t>
            </a:r>
            <a:r>
              <a:rPr sz="1600" spc="-5" dirty="0">
                <a:latin typeface="Calibri"/>
                <a:cs typeface="Calibri"/>
              </a:rPr>
              <a:t>ligands </a:t>
            </a:r>
            <a:r>
              <a:rPr sz="1600" spc="-10" dirty="0">
                <a:latin typeface="Calibri"/>
                <a:cs typeface="Calibri"/>
              </a:rPr>
              <a:t>présente </a:t>
            </a:r>
            <a:r>
              <a:rPr sz="1600" dirty="0">
                <a:latin typeface="Calibri"/>
                <a:cs typeface="Calibri"/>
              </a:rPr>
              <a:t>le </a:t>
            </a:r>
            <a:r>
              <a:rPr sz="1600" spc="-5" dirty="0">
                <a:latin typeface="Calibri"/>
                <a:cs typeface="Calibri"/>
              </a:rPr>
              <a:t>motif</a:t>
            </a:r>
            <a:r>
              <a:rPr sz="1600" spc="40" dirty="0">
                <a:latin typeface="Calibri"/>
                <a:cs typeface="Calibri"/>
              </a:rPr>
              <a:t> </a:t>
            </a:r>
            <a:r>
              <a:rPr sz="1600" spc="-10" dirty="0">
                <a:latin typeface="Calibri"/>
                <a:cs typeface="Calibri"/>
              </a:rPr>
              <a:t>RGD</a:t>
            </a:r>
            <a:endParaRPr sz="1600" dirty="0">
              <a:latin typeface="Calibri"/>
              <a:cs typeface="Calibri"/>
            </a:endParaRPr>
          </a:p>
          <a:p>
            <a:pPr marL="12700">
              <a:spcBef>
                <a:spcPts val="5"/>
              </a:spcBef>
            </a:pPr>
            <a:r>
              <a:rPr sz="1600" spc="-30" dirty="0">
                <a:latin typeface="Calibri"/>
                <a:cs typeface="Calibri"/>
              </a:rPr>
              <a:t>-L’extrémité </a:t>
            </a:r>
            <a:r>
              <a:rPr sz="1600" spc="-5" dirty="0">
                <a:latin typeface="Calibri"/>
                <a:cs typeface="Calibri"/>
              </a:rPr>
              <a:t>Nt </a:t>
            </a:r>
            <a:r>
              <a:rPr sz="1600" dirty="0">
                <a:latin typeface="Calibri"/>
                <a:cs typeface="Calibri"/>
              </a:rPr>
              <a:t>de α </a:t>
            </a:r>
            <a:r>
              <a:rPr sz="1600" spc="-5" dirty="0">
                <a:latin typeface="Calibri"/>
                <a:cs typeface="Calibri"/>
              </a:rPr>
              <a:t>se lie </a:t>
            </a:r>
            <a:r>
              <a:rPr sz="1600" dirty="0">
                <a:latin typeface="Calibri"/>
                <a:cs typeface="Calibri"/>
              </a:rPr>
              <a:t>au I-domaine </a:t>
            </a:r>
            <a:r>
              <a:rPr sz="1600" spc="-5" dirty="0">
                <a:latin typeface="Calibri"/>
                <a:cs typeface="Calibri"/>
              </a:rPr>
              <a:t>de</a:t>
            </a:r>
            <a:r>
              <a:rPr sz="1600" spc="-210" dirty="0">
                <a:latin typeface="Calibri"/>
                <a:cs typeface="Calibri"/>
              </a:rPr>
              <a:t> </a:t>
            </a:r>
            <a:r>
              <a:rPr sz="1600" dirty="0">
                <a:latin typeface="Calibri"/>
                <a:cs typeface="Calibri"/>
              </a:rPr>
              <a:t>β</a:t>
            </a:r>
          </a:p>
          <a:p>
            <a:pPr marL="12700"/>
            <a:r>
              <a:rPr sz="1600" spc="-10" dirty="0">
                <a:latin typeface="Calibri"/>
                <a:cs typeface="Calibri"/>
              </a:rPr>
              <a:t>-Interactions </a:t>
            </a:r>
            <a:r>
              <a:rPr sz="1600" spc="-5" dirty="0">
                <a:latin typeface="Calibri"/>
                <a:cs typeface="Calibri"/>
              </a:rPr>
              <a:t>hétérotypiques</a:t>
            </a:r>
            <a:r>
              <a:rPr sz="1600" spc="30" dirty="0">
                <a:latin typeface="Calibri"/>
                <a:cs typeface="Calibri"/>
              </a:rPr>
              <a:t> </a:t>
            </a:r>
            <a:r>
              <a:rPr sz="1600" spc="-5" dirty="0">
                <a:latin typeface="Calibri"/>
                <a:cs typeface="Calibri"/>
              </a:rPr>
              <a:t>seulement.</a:t>
            </a:r>
            <a:endParaRPr sz="1600" dirty="0">
              <a:latin typeface="Calibri"/>
              <a:cs typeface="Calibri"/>
            </a:endParaRPr>
          </a:p>
          <a:p>
            <a:pPr marL="12700"/>
            <a:r>
              <a:rPr sz="1600" spc="-10" dirty="0">
                <a:latin typeface="Calibri"/>
                <a:cs typeface="Calibri"/>
              </a:rPr>
              <a:t>-Faible</a:t>
            </a:r>
            <a:r>
              <a:rPr sz="1600" dirty="0">
                <a:latin typeface="Calibri"/>
                <a:cs typeface="Calibri"/>
              </a:rPr>
              <a:t> </a:t>
            </a:r>
            <a:r>
              <a:rPr sz="1600" spc="-10" dirty="0">
                <a:latin typeface="Calibri"/>
                <a:cs typeface="Calibri"/>
              </a:rPr>
              <a:t>affinité</a:t>
            </a:r>
            <a:endParaRPr sz="1600" dirty="0">
              <a:latin typeface="Calibri"/>
              <a:cs typeface="Calibri"/>
            </a:endParaRPr>
          </a:p>
          <a:p>
            <a:pPr marL="12700"/>
            <a:r>
              <a:rPr sz="1600" spc="-10" dirty="0">
                <a:latin typeface="Calibri"/>
                <a:cs typeface="Calibri"/>
              </a:rPr>
              <a:t>-Interactions </a:t>
            </a:r>
            <a:r>
              <a:rPr sz="1600" dirty="0">
                <a:latin typeface="Calibri"/>
                <a:cs typeface="Calibri"/>
              </a:rPr>
              <a:t>cellule-cellule ou</a:t>
            </a:r>
            <a:r>
              <a:rPr sz="1600" spc="10" dirty="0">
                <a:latin typeface="Calibri"/>
                <a:cs typeface="Calibri"/>
              </a:rPr>
              <a:t> </a:t>
            </a:r>
            <a:r>
              <a:rPr sz="1600" spc="-5" dirty="0">
                <a:latin typeface="Calibri"/>
                <a:cs typeface="Calibri"/>
              </a:rPr>
              <a:t>cellule-matrice</a:t>
            </a:r>
            <a:endParaRPr sz="1600" dirty="0">
              <a:latin typeface="Calibri"/>
              <a:cs typeface="Calibri"/>
            </a:endParaRPr>
          </a:p>
          <a:p>
            <a:pPr marL="12700"/>
            <a:r>
              <a:rPr sz="1600" spc="-5" dirty="0">
                <a:latin typeface="Calibri"/>
                <a:cs typeface="Calibri"/>
              </a:rPr>
              <a:t>-Sur </a:t>
            </a:r>
            <a:r>
              <a:rPr sz="1600" spc="-10" dirty="0">
                <a:latin typeface="Calibri"/>
                <a:cs typeface="Calibri"/>
              </a:rPr>
              <a:t>toutes </a:t>
            </a:r>
            <a:r>
              <a:rPr sz="1600" dirty="0">
                <a:latin typeface="Calibri"/>
                <a:cs typeface="Calibri"/>
              </a:rPr>
              <a:t>les cellules </a:t>
            </a:r>
            <a:r>
              <a:rPr sz="1600" spc="-10" dirty="0">
                <a:latin typeface="Calibri"/>
                <a:cs typeface="Calibri"/>
              </a:rPr>
              <a:t>SAUF</a:t>
            </a:r>
            <a:r>
              <a:rPr sz="1600" dirty="0">
                <a:latin typeface="Calibri"/>
                <a:cs typeface="Calibri"/>
              </a:rPr>
              <a:t> </a:t>
            </a:r>
            <a:r>
              <a:rPr sz="1600" spc="-5" dirty="0">
                <a:latin typeface="Calibri"/>
                <a:cs typeface="Calibri"/>
              </a:rPr>
              <a:t>hématies</a:t>
            </a:r>
            <a:endParaRPr sz="1600" dirty="0">
              <a:latin typeface="Calibri"/>
              <a:cs typeface="Calibri"/>
            </a:endParaRPr>
          </a:p>
        </p:txBody>
      </p:sp>
      <p:sp>
        <p:nvSpPr>
          <p:cNvPr id="4" name="object 4"/>
          <p:cNvSpPr txBox="1"/>
          <p:nvPr/>
        </p:nvSpPr>
        <p:spPr>
          <a:xfrm>
            <a:off x="437705" y="3351609"/>
            <a:ext cx="1243122" cy="505267"/>
          </a:xfrm>
          <a:prstGeom prst="rect">
            <a:avLst/>
          </a:prstGeom>
        </p:spPr>
        <p:txBody>
          <a:bodyPr vert="horz" wrap="square" lIns="0" tIns="12700" rIns="0" bIns="0" rtlCol="0">
            <a:spAutoFit/>
          </a:bodyPr>
          <a:lstStyle/>
          <a:p>
            <a:pPr marL="12700">
              <a:spcBef>
                <a:spcPts val="100"/>
              </a:spcBef>
            </a:pPr>
            <a:r>
              <a:rPr sz="1600" b="1" u="sng" spc="-10" dirty="0">
                <a:uFill>
                  <a:solidFill>
                    <a:srgbClr val="000000"/>
                  </a:solidFill>
                </a:uFill>
                <a:latin typeface="Calibri"/>
                <a:cs typeface="Calibri"/>
              </a:rPr>
              <a:t>Sélectines</a:t>
            </a:r>
            <a:endParaRPr sz="1600" dirty="0">
              <a:latin typeface="Calibri"/>
              <a:cs typeface="Calibri"/>
            </a:endParaRPr>
          </a:p>
          <a:p>
            <a:pPr marL="12700"/>
            <a:r>
              <a:rPr sz="1600" spc="-5" dirty="0">
                <a:latin typeface="Calibri"/>
                <a:cs typeface="Calibri"/>
              </a:rPr>
              <a:t>-1 STM</a:t>
            </a:r>
            <a:endParaRPr sz="1600" dirty="0">
              <a:latin typeface="Calibri"/>
              <a:cs typeface="Calibri"/>
            </a:endParaRPr>
          </a:p>
        </p:txBody>
      </p:sp>
      <p:sp>
        <p:nvSpPr>
          <p:cNvPr id="5" name="object 5"/>
          <p:cNvSpPr txBox="1"/>
          <p:nvPr/>
        </p:nvSpPr>
        <p:spPr>
          <a:xfrm>
            <a:off x="437705" y="3922028"/>
            <a:ext cx="5574665" cy="505267"/>
          </a:xfrm>
          <a:prstGeom prst="rect">
            <a:avLst/>
          </a:prstGeom>
        </p:spPr>
        <p:txBody>
          <a:bodyPr vert="horz" wrap="square" lIns="0" tIns="12700" rIns="0" bIns="0" rtlCol="0">
            <a:spAutoFit/>
          </a:bodyPr>
          <a:lstStyle/>
          <a:p>
            <a:pPr marL="12700" marR="5080">
              <a:spcBef>
                <a:spcPts val="100"/>
              </a:spcBef>
            </a:pPr>
            <a:r>
              <a:rPr sz="1600" spc="-5" dirty="0">
                <a:latin typeface="Calibri"/>
                <a:cs typeface="Calibri"/>
              </a:rPr>
              <a:t>-Domaine lectine Ca2+ dépendant. </a:t>
            </a:r>
            <a:r>
              <a:rPr sz="1600" spc="-20" dirty="0">
                <a:latin typeface="Calibri"/>
                <a:cs typeface="Calibri"/>
              </a:rPr>
              <a:t>C’est </a:t>
            </a:r>
            <a:r>
              <a:rPr sz="1600" dirty="0">
                <a:latin typeface="Calibri"/>
                <a:cs typeface="Calibri"/>
              </a:rPr>
              <a:t>ce domaine </a:t>
            </a:r>
            <a:r>
              <a:rPr sz="1600" spc="-5" dirty="0">
                <a:latin typeface="Calibri"/>
                <a:cs typeface="Calibri"/>
              </a:rPr>
              <a:t>lectine </a:t>
            </a:r>
            <a:r>
              <a:rPr sz="1600" dirty="0">
                <a:latin typeface="Calibri"/>
                <a:cs typeface="Calibri"/>
              </a:rPr>
              <a:t>qui </a:t>
            </a:r>
            <a:r>
              <a:rPr sz="1600" spc="-5" dirty="0">
                <a:latin typeface="Calibri"/>
                <a:cs typeface="Calibri"/>
              </a:rPr>
              <a:t>reconnait </a:t>
            </a:r>
            <a:r>
              <a:rPr sz="1600" dirty="0">
                <a:latin typeface="Calibri"/>
                <a:cs typeface="Calibri"/>
              </a:rPr>
              <a:t>les  mucines</a:t>
            </a:r>
            <a:r>
              <a:rPr sz="1600" spc="-30" dirty="0">
                <a:latin typeface="Calibri"/>
                <a:cs typeface="Calibri"/>
              </a:rPr>
              <a:t> </a:t>
            </a:r>
            <a:r>
              <a:rPr sz="1600" spc="-10" dirty="0">
                <a:latin typeface="Calibri"/>
                <a:cs typeface="Calibri"/>
              </a:rPr>
              <a:t>(sucres)</a:t>
            </a:r>
            <a:endParaRPr sz="1600" dirty="0">
              <a:latin typeface="Calibri"/>
              <a:cs typeface="Calibri"/>
            </a:endParaRPr>
          </a:p>
        </p:txBody>
      </p:sp>
      <p:sp>
        <p:nvSpPr>
          <p:cNvPr id="6" name="object 6"/>
          <p:cNvSpPr txBox="1"/>
          <p:nvPr/>
        </p:nvSpPr>
        <p:spPr>
          <a:xfrm>
            <a:off x="389618" y="4430365"/>
            <a:ext cx="5706382" cy="720710"/>
          </a:xfrm>
          <a:prstGeom prst="rect">
            <a:avLst/>
          </a:prstGeom>
        </p:spPr>
        <p:txBody>
          <a:bodyPr vert="horz" wrap="square" lIns="0" tIns="12700" rIns="0" bIns="0" rtlCol="0">
            <a:spAutoFit/>
          </a:bodyPr>
          <a:lstStyle/>
          <a:p>
            <a:pPr marL="12700">
              <a:spcBef>
                <a:spcPts val="100"/>
              </a:spcBef>
            </a:pPr>
            <a:r>
              <a:rPr sz="1600" spc="-5" dirty="0">
                <a:latin typeface="Calibri"/>
                <a:cs typeface="Calibri"/>
              </a:rPr>
              <a:t>-Liaison </a:t>
            </a:r>
            <a:r>
              <a:rPr sz="1600" spc="-10" dirty="0">
                <a:latin typeface="Calibri"/>
                <a:cs typeface="Calibri"/>
              </a:rPr>
              <a:t>hétérotypique avec</a:t>
            </a:r>
            <a:r>
              <a:rPr sz="1600" spc="25" dirty="0">
                <a:latin typeface="Calibri"/>
                <a:cs typeface="Calibri"/>
              </a:rPr>
              <a:t> </a:t>
            </a:r>
            <a:r>
              <a:rPr sz="1600" dirty="0">
                <a:latin typeface="Calibri"/>
                <a:cs typeface="Calibri"/>
              </a:rPr>
              <a:t>mucine</a:t>
            </a:r>
          </a:p>
          <a:p>
            <a:pPr marL="12700"/>
            <a:r>
              <a:rPr sz="1600" spc="-5" dirty="0">
                <a:latin typeface="Calibri"/>
                <a:cs typeface="Calibri"/>
              </a:rPr>
              <a:t>-A </a:t>
            </a:r>
            <a:r>
              <a:rPr sz="1600" dirty="0">
                <a:latin typeface="Calibri"/>
                <a:cs typeface="Calibri"/>
              </a:rPr>
              <a:t>la </a:t>
            </a:r>
            <a:r>
              <a:rPr sz="1600" spc="-10" dirty="0">
                <a:latin typeface="Calibri"/>
                <a:cs typeface="Calibri"/>
              </a:rPr>
              <a:t>surface </a:t>
            </a:r>
            <a:r>
              <a:rPr sz="1600" dirty="0">
                <a:latin typeface="Calibri"/>
                <a:cs typeface="Calibri"/>
              </a:rPr>
              <a:t>des cellules </a:t>
            </a:r>
            <a:r>
              <a:rPr sz="1600" spc="-5" dirty="0">
                <a:latin typeface="Calibri"/>
                <a:cs typeface="Calibri"/>
              </a:rPr>
              <a:t>endothéliales </a:t>
            </a:r>
            <a:r>
              <a:rPr sz="1600" dirty="0">
                <a:latin typeface="Calibri"/>
                <a:cs typeface="Calibri"/>
              </a:rPr>
              <a:t>+</a:t>
            </a:r>
            <a:r>
              <a:rPr sz="1600" spc="5" dirty="0">
                <a:latin typeface="Calibri"/>
                <a:cs typeface="Calibri"/>
              </a:rPr>
              <a:t> </a:t>
            </a:r>
            <a:r>
              <a:rPr sz="1600" spc="-5" dirty="0">
                <a:latin typeface="Calibri"/>
                <a:cs typeface="Calibri"/>
              </a:rPr>
              <a:t>leucocytes</a:t>
            </a:r>
            <a:endParaRPr sz="1600" dirty="0">
              <a:latin typeface="Calibri"/>
              <a:cs typeface="Calibri"/>
            </a:endParaRPr>
          </a:p>
          <a:p>
            <a:pPr marL="12700"/>
            <a:endParaRPr sz="1400" dirty="0">
              <a:latin typeface="Calibri"/>
              <a:cs typeface="Calibri"/>
            </a:endParaRPr>
          </a:p>
        </p:txBody>
      </p:sp>
      <p:sp>
        <p:nvSpPr>
          <p:cNvPr id="8" name="object 8"/>
          <p:cNvSpPr/>
          <p:nvPr/>
        </p:nvSpPr>
        <p:spPr>
          <a:xfrm>
            <a:off x="6139560" y="2205139"/>
            <a:ext cx="4155440" cy="320040"/>
          </a:xfrm>
          <a:custGeom>
            <a:avLst/>
            <a:gdLst/>
            <a:ahLst/>
            <a:cxnLst/>
            <a:rect l="l" t="t" r="r" b="b"/>
            <a:pathLst>
              <a:path w="4155440" h="320039">
                <a:moveTo>
                  <a:pt x="0" y="319493"/>
                </a:moveTo>
                <a:lnTo>
                  <a:pt x="4155313" y="319493"/>
                </a:lnTo>
                <a:lnTo>
                  <a:pt x="4155313" y="0"/>
                </a:lnTo>
                <a:lnTo>
                  <a:pt x="0" y="0"/>
                </a:lnTo>
                <a:lnTo>
                  <a:pt x="0" y="319493"/>
                </a:lnTo>
                <a:close/>
              </a:path>
            </a:pathLst>
          </a:custGeom>
          <a:solidFill>
            <a:srgbClr val="FFFF00"/>
          </a:solidFill>
        </p:spPr>
        <p:txBody>
          <a:bodyPr wrap="square" lIns="0" tIns="0" rIns="0" bIns="0" rtlCol="0"/>
          <a:lstStyle/>
          <a:p>
            <a:endParaRPr/>
          </a:p>
        </p:txBody>
      </p:sp>
      <p:sp>
        <p:nvSpPr>
          <p:cNvPr id="9" name="object 9"/>
          <p:cNvSpPr/>
          <p:nvPr/>
        </p:nvSpPr>
        <p:spPr>
          <a:xfrm>
            <a:off x="6139560" y="2205139"/>
            <a:ext cx="4155440" cy="320040"/>
          </a:xfrm>
          <a:custGeom>
            <a:avLst/>
            <a:gdLst/>
            <a:ahLst/>
            <a:cxnLst/>
            <a:rect l="l" t="t" r="r" b="b"/>
            <a:pathLst>
              <a:path w="4155440" h="320039">
                <a:moveTo>
                  <a:pt x="0" y="319493"/>
                </a:moveTo>
                <a:lnTo>
                  <a:pt x="4155313" y="319493"/>
                </a:lnTo>
                <a:lnTo>
                  <a:pt x="4155313" y="0"/>
                </a:lnTo>
                <a:lnTo>
                  <a:pt x="0" y="0"/>
                </a:lnTo>
                <a:lnTo>
                  <a:pt x="0" y="319493"/>
                </a:lnTo>
                <a:close/>
              </a:path>
            </a:pathLst>
          </a:custGeom>
          <a:ln w="25400">
            <a:solidFill>
              <a:srgbClr val="FFFF00"/>
            </a:solidFill>
          </a:ln>
        </p:spPr>
        <p:txBody>
          <a:bodyPr wrap="square" lIns="0" tIns="0" rIns="0" bIns="0" rtlCol="0"/>
          <a:lstStyle/>
          <a:p>
            <a:endParaRPr/>
          </a:p>
        </p:txBody>
      </p:sp>
      <p:sp>
        <p:nvSpPr>
          <p:cNvPr id="10" name="object 10"/>
          <p:cNvSpPr/>
          <p:nvPr/>
        </p:nvSpPr>
        <p:spPr>
          <a:xfrm>
            <a:off x="6139560" y="2141221"/>
            <a:ext cx="4155440" cy="64135"/>
          </a:xfrm>
          <a:custGeom>
            <a:avLst/>
            <a:gdLst/>
            <a:ahLst/>
            <a:cxnLst/>
            <a:rect l="l" t="t" r="r" b="b"/>
            <a:pathLst>
              <a:path w="4155440" h="64135">
                <a:moveTo>
                  <a:pt x="4150614" y="0"/>
                </a:moveTo>
                <a:lnTo>
                  <a:pt x="4699" y="0"/>
                </a:lnTo>
                <a:lnTo>
                  <a:pt x="0" y="4699"/>
                </a:lnTo>
                <a:lnTo>
                  <a:pt x="0" y="59054"/>
                </a:lnTo>
                <a:lnTo>
                  <a:pt x="4699" y="63880"/>
                </a:lnTo>
                <a:lnTo>
                  <a:pt x="4150614" y="63880"/>
                </a:lnTo>
                <a:lnTo>
                  <a:pt x="4155313" y="59054"/>
                </a:lnTo>
                <a:lnTo>
                  <a:pt x="4155313" y="4699"/>
                </a:lnTo>
                <a:lnTo>
                  <a:pt x="4150614" y="0"/>
                </a:lnTo>
                <a:close/>
              </a:path>
            </a:pathLst>
          </a:custGeom>
          <a:solidFill>
            <a:srgbClr val="4F81BC"/>
          </a:solidFill>
        </p:spPr>
        <p:txBody>
          <a:bodyPr wrap="square" lIns="0" tIns="0" rIns="0" bIns="0" rtlCol="0"/>
          <a:lstStyle/>
          <a:p>
            <a:endParaRPr/>
          </a:p>
        </p:txBody>
      </p:sp>
      <p:sp>
        <p:nvSpPr>
          <p:cNvPr id="11" name="object 11"/>
          <p:cNvSpPr/>
          <p:nvPr/>
        </p:nvSpPr>
        <p:spPr>
          <a:xfrm>
            <a:off x="6139560" y="2141221"/>
            <a:ext cx="4155440" cy="64135"/>
          </a:xfrm>
          <a:custGeom>
            <a:avLst/>
            <a:gdLst/>
            <a:ahLst/>
            <a:cxnLst/>
            <a:rect l="l" t="t" r="r" b="b"/>
            <a:pathLst>
              <a:path w="4155440" h="64135">
                <a:moveTo>
                  <a:pt x="0" y="10667"/>
                </a:moveTo>
                <a:lnTo>
                  <a:pt x="0" y="4699"/>
                </a:lnTo>
                <a:lnTo>
                  <a:pt x="4699" y="0"/>
                </a:lnTo>
                <a:lnTo>
                  <a:pt x="10667" y="0"/>
                </a:lnTo>
                <a:lnTo>
                  <a:pt x="4144644" y="0"/>
                </a:lnTo>
                <a:lnTo>
                  <a:pt x="4150614" y="0"/>
                </a:lnTo>
                <a:lnTo>
                  <a:pt x="4155313" y="4699"/>
                </a:lnTo>
                <a:lnTo>
                  <a:pt x="4155313" y="10667"/>
                </a:lnTo>
                <a:lnTo>
                  <a:pt x="4155313" y="53212"/>
                </a:lnTo>
                <a:lnTo>
                  <a:pt x="4155313" y="59054"/>
                </a:lnTo>
                <a:lnTo>
                  <a:pt x="4150614" y="63880"/>
                </a:lnTo>
                <a:lnTo>
                  <a:pt x="4144644" y="63880"/>
                </a:lnTo>
                <a:lnTo>
                  <a:pt x="10667" y="63880"/>
                </a:lnTo>
                <a:lnTo>
                  <a:pt x="4699" y="63880"/>
                </a:lnTo>
                <a:lnTo>
                  <a:pt x="0" y="59054"/>
                </a:lnTo>
                <a:lnTo>
                  <a:pt x="0" y="53212"/>
                </a:lnTo>
                <a:lnTo>
                  <a:pt x="0" y="10667"/>
                </a:lnTo>
                <a:close/>
              </a:path>
            </a:pathLst>
          </a:custGeom>
          <a:ln w="25400">
            <a:solidFill>
              <a:srgbClr val="385D89"/>
            </a:solidFill>
          </a:ln>
        </p:spPr>
        <p:txBody>
          <a:bodyPr wrap="square" lIns="0" tIns="0" rIns="0" bIns="0" rtlCol="0"/>
          <a:lstStyle/>
          <a:p>
            <a:endParaRPr/>
          </a:p>
        </p:txBody>
      </p:sp>
      <p:sp>
        <p:nvSpPr>
          <p:cNvPr id="12" name="object 12"/>
          <p:cNvSpPr/>
          <p:nvPr/>
        </p:nvSpPr>
        <p:spPr>
          <a:xfrm>
            <a:off x="6139688" y="2492629"/>
            <a:ext cx="4155440" cy="61594"/>
          </a:xfrm>
          <a:custGeom>
            <a:avLst/>
            <a:gdLst/>
            <a:ahLst/>
            <a:cxnLst/>
            <a:rect l="l" t="t" r="r" b="b"/>
            <a:pathLst>
              <a:path w="4155440" h="61594">
                <a:moveTo>
                  <a:pt x="4150867" y="0"/>
                </a:moveTo>
                <a:lnTo>
                  <a:pt x="4572" y="0"/>
                </a:lnTo>
                <a:lnTo>
                  <a:pt x="0" y="4572"/>
                </a:lnTo>
                <a:lnTo>
                  <a:pt x="0" y="56642"/>
                </a:lnTo>
                <a:lnTo>
                  <a:pt x="4572" y="61213"/>
                </a:lnTo>
                <a:lnTo>
                  <a:pt x="4150867" y="61213"/>
                </a:lnTo>
                <a:lnTo>
                  <a:pt x="4155440" y="56642"/>
                </a:lnTo>
                <a:lnTo>
                  <a:pt x="4155440" y="4572"/>
                </a:lnTo>
                <a:lnTo>
                  <a:pt x="4150867" y="0"/>
                </a:lnTo>
                <a:close/>
              </a:path>
            </a:pathLst>
          </a:custGeom>
          <a:solidFill>
            <a:srgbClr val="4F81BC"/>
          </a:solidFill>
        </p:spPr>
        <p:txBody>
          <a:bodyPr wrap="square" lIns="0" tIns="0" rIns="0" bIns="0" rtlCol="0"/>
          <a:lstStyle/>
          <a:p>
            <a:endParaRPr/>
          </a:p>
        </p:txBody>
      </p:sp>
      <p:sp>
        <p:nvSpPr>
          <p:cNvPr id="13" name="object 13"/>
          <p:cNvSpPr/>
          <p:nvPr/>
        </p:nvSpPr>
        <p:spPr>
          <a:xfrm>
            <a:off x="6139688" y="2492629"/>
            <a:ext cx="4155440" cy="61594"/>
          </a:xfrm>
          <a:custGeom>
            <a:avLst/>
            <a:gdLst/>
            <a:ahLst/>
            <a:cxnLst/>
            <a:rect l="l" t="t" r="r" b="b"/>
            <a:pathLst>
              <a:path w="4155440" h="61594">
                <a:moveTo>
                  <a:pt x="0" y="10160"/>
                </a:moveTo>
                <a:lnTo>
                  <a:pt x="0" y="4572"/>
                </a:lnTo>
                <a:lnTo>
                  <a:pt x="4572" y="0"/>
                </a:lnTo>
                <a:lnTo>
                  <a:pt x="10287" y="0"/>
                </a:lnTo>
                <a:lnTo>
                  <a:pt x="4145153" y="0"/>
                </a:lnTo>
                <a:lnTo>
                  <a:pt x="4150867" y="0"/>
                </a:lnTo>
                <a:lnTo>
                  <a:pt x="4155440" y="4572"/>
                </a:lnTo>
                <a:lnTo>
                  <a:pt x="4155440" y="10160"/>
                </a:lnTo>
                <a:lnTo>
                  <a:pt x="4155440" y="51054"/>
                </a:lnTo>
                <a:lnTo>
                  <a:pt x="4155440" y="56642"/>
                </a:lnTo>
                <a:lnTo>
                  <a:pt x="4150867" y="61213"/>
                </a:lnTo>
                <a:lnTo>
                  <a:pt x="4145153" y="61213"/>
                </a:lnTo>
                <a:lnTo>
                  <a:pt x="10287" y="61213"/>
                </a:lnTo>
                <a:lnTo>
                  <a:pt x="4572" y="61213"/>
                </a:lnTo>
                <a:lnTo>
                  <a:pt x="0" y="56642"/>
                </a:lnTo>
                <a:lnTo>
                  <a:pt x="0" y="51054"/>
                </a:lnTo>
                <a:lnTo>
                  <a:pt x="0" y="10160"/>
                </a:lnTo>
                <a:close/>
              </a:path>
            </a:pathLst>
          </a:custGeom>
          <a:ln w="25400">
            <a:solidFill>
              <a:srgbClr val="385D89"/>
            </a:solidFill>
          </a:ln>
        </p:spPr>
        <p:txBody>
          <a:bodyPr wrap="square" lIns="0" tIns="0" rIns="0" bIns="0" rtlCol="0"/>
          <a:lstStyle/>
          <a:p>
            <a:endParaRPr/>
          </a:p>
        </p:txBody>
      </p:sp>
      <p:sp>
        <p:nvSpPr>
          <p:cNvPr id="14" name="object 14"/>
          <p:cNvSpPr/>
          <p:nvPr/>
        </p:nvSpPr>
        <p:spPr>
          <a:xfrm>
            <a:off x="6931660" y="806598"/>
            <a:ext cx="1090295" cy="2049145"/>
          </a:xfrm>
          <a:custGeom>
            <a:avLst/>
            <a:gdLst/>
            <a:ahLst/>
            <a:cxnLst/>
            <a:rect l="l" t="t" r="r" b="b"/>
            <a:pathLst>
              <a:path w="1090295" h="2049145">
                <a:moveTo>
                  <a:pt x="0" y="2046584"/>
                </a:moveTo>
                <a:lnTo>
                  <a:pt x="62144" y="2048621"/>
                </a:lnTo>
                <a:lnTo>
                  <a:pt x="117325" y="2045923"/>
                </a:lnTo>
                <a:lnTo>
                  <a:pt x="166098" y="2038613"/>
                </a:lnTo>
                <a:lnTo>
                  <a:pt x="209017" y="2026812"/>
                </a:lnTo>
                <a:lnTo>
                  <a:pt x="246638" y="2010643"/>
                </a:lnTo>
                <a:lnTo>
                  <a:pt x="279515" y="1990226"/>
                </a:lnTo>
                <a:lnTo>
                  <a:pt x="333259" y="1937140"/>
                </a:lnTo>
                <a:lnTo>
                  <a:pt x="355235" y="1904714"/>
                </a:lnTo>
                <a:lnTo>
                  <a:pt x="374687" y="1868530"/>
                </a:lnTo>
                <a:lnTo>
                  <a:pt x="392171" y="1828707"/>
                </a:lnTo>
                <a:lnTo>
                  <a:pt x="408240" y="1785370"/>
                </a:lnTo>
                <a:lnTo>
                  <a:pt x="423451" y="1738639"/>
                </a:lnTo>
                <a:lnTo>
                  <a:pt x="438358" y="1688637"/>
                </a:lnTo>
                <a:lnTo>
                  <a:pt x="453516" y="1635485"/>
                </a:lnTo>
                <a:lnTo>
                  <a:pt x="468540" y="1562390"/>
                </a:lnTo>
                <a:lnTo>
                  <a:pt x="473605" y="1520714"/>
                </a:lnTo>
                <a:lnTo>
                  <a:pt x="477223" y="1476042"/>
                </a:lnTo>
                <a:lnTo>
                  <a:pt x="479533" y="1428689"/>
                </a:lnTo>
                <a:lnTo>
                  <a:pt x="480673" y="1378972"/>
                </a:lnTo>
                <a:lnTo>
                  <a:pt x="480782" y="1327208"/>
                </a:lnTo>
                <a:lnTo>
                  <a:pt x="479997" y="1273714"/>
                </a:lnTo>
                <a:lnTo>
                  <a:pt x="478457" y="1218805"/>
                </a:lnTo>
                <a:lnTo>
                  <a:pt x="476301" y="1162799"/>
                </a:lnTo>
                <a:lnTo>
                  <a:pt x="473667" y="1106011"/>
                </a:lnTo>
                <a:lnTo>
                  <a:pt x="470693" y="1048760"/>
                </a:lnTo>
                <a:lnTo>
                  <a:pt x="467517" y="991360"/>
                </a:lnTo>
                <a:lnTo>
                  <a:pt x="464279" y="934129"/>
                </a:lnTo>
                <a:lnTo>
                  <a:pt x="461115" y="877383"/>
                </a:lnTo>
                <a:lnTo>
                  <a:pt x="458165" y="821439"/>
                </a:lnTo>
                <a:lnTo>
                  <a:pt x="455567" y="766613"/>
                </a:lnTo>
                <a:lnTo>
                  <a:pt x="453460" y="713222"/>
                </a:lnTo>
                <a:lnTo>
                  <a:pt x="451981" y="661583"/>
                </a:lnTo>
                <a:lnTo>
                  <a:pt x="451269" y="612011"/>
                </a:lnTo>
                <a:lnTo>
                  <a:pt x="451463" y="564824"/>
                </a:lnTo>
                <a:lnTo>
                  <a:pt x="452700" y="520338"/>
                </a:lnTo>
                <a:lnTo>
                  <a:pt x="455119" y="478869"/>
                </a:lnTo>
                <a:lnTo>
                  <a:pt x="458859" y="440735"/>
                </a:lnTo>
                <a:lnTo>
                  <a:pt x="479675" y="336820"/>
                </a:lnTo>
                <a:lnTo>
                  <a:pt x="498959" y="276043"/>
                </a:lnTo>
                <a:lnTo>
                  <a:pt x="521395" y="223250"/>
                </a:lnTo>
                <a:lnTo>
                  <a:pt x="546468" y="177768"/>
                </a:lnTo>
                <a:lnTo>
                  <a:pt x="573665" y="138928"/>
                </a:lnTo>
                <a:lnTo>
                  <a:pt x="602470" y="106056"/>
                </a:lnTo>
                <a:lnTo>
                  <a:pt x="632368" y="78481"/>
                </a:lnTo>
                <a:lnTo>
                  <a:pt x="662845" y="55532"/>
                </a:lnTo>
                <a:lnTo>
                  <a:pt x="723476" y="20826"/>
                </a:lnTo>
                <a:lnTo>
                  <a:pt x="792211" y="0"/>
                </a:lnTo>
                <a:lnTo>
                  <a:pt x="839253" y="4299"/>
                </a:lnTo>
                <a:lnTo>
                  <a:pt x="890312" y="17900"/>
                </a:lnTo>
                <a:lnTo>
                  <a:pt x="941973" y="38076"/>
                </a:lnTo>
                <a:lnTo>
                  <a:pt x="990821" y="62103"/>
                </a:lnTo>
                <a:lnTo>
                  <a:pt x="1033441" y="87256"/>
                </a:lnTo>
                <a:lnTo>
                  <a:pt x="1066419" y="110809"/>
                </a:lnTo>
                <a:lnTo>
                  <a:pt x="1086339" y="130039"/>
                </a:lnTo>
                <a:lnTo>
                  <a:pt x="1089787" y="142219"/>
                </a:lnTo>
              </a:path>
            </a:pathLst>
          </a:custGeom>
          <a:ln w="57150">
            <a:solidFill>
              <a:srgbClr val="46AAC5"/>
            </a:solidFill>
          </a:ln>
        </p:spPr>
        <p:txBody>
          <a:bodyPr wrap="square" lIns="0" tIns="0" rIns="0" bIns="0" rtlCol="0"/>
          <a:lstStyle/>
          <a:p>
            <a:endParaRPr/>
          </a:p>
        </p:txBody>
      </p:sp>
      <p:sp>
        <p:nvSpPr>
          <p:cNvPr id="15" name="object 15"/>
          <p:cNvSpPr/>
          <p:nvPr/>
        </p:nvSpPr>
        <p:spPr>
          <a:xfrm>
            <a:off x="7203103" y="1561719"/>
            <a:ext cx="213360" cy="311150"/>
          </a:xfrm>
          <a:custGeom>
            <a:avLst/>
            <a:gdLst/>
            <a:ahLst/>
            <a:cxnLst/>
            <a:rect l="l" t="t" r="r" b="b"/>
            <a:pathLst>
              <a:path w="213360" h="311150">
                <a:moveTo>
                  <a:pt x="213061" y="289686"/>
                </a:moveTo>
                <a:lnTo>
                  <a:pt x="155083" y="302885"/>
                </a:lnTo>
                <a:lnTo>
                  <a:pt x="101380" y="310784"/>
                </a:lnTo>
                <a:lnTo>
                  <a:pt x="56273" y="308135"/>
                </a:lnTo>
                <a:lnTo>
                  <a:pt x="24085" y="289686"/>
                </a:lnTo>
                <a:lnTo>
                  <a:pt x="8583" y="256289"/>
                </a:lnTo>
                <a:lnTo>
                  <a:pt x="682" y="207395"/>
                </a:lnTo>
                <a:lnTo>
                  <a:pt x="0" y="152746"/>
                </a:lnTo>
                <a:lnTo>
                  <a:pt x="6150" y="102084"/>
                </a:lnTo>
                <a:lnTo>
                  <a:pt x="18751" y="65150"/>
                </a:lnTo>
                <a:lnTo>
                  <a:pt x="50856" y="40344"/>
                </a:lnTo>
                <a:lnTo>
                  <a:pt x="98332" y="28908"/>
                </a:lnTo>
                <a:lnTo>
                  <a:pt x="146499" y="24735"/>
                </a:lnTo>
                <a:lnTo>
                  <a:pt x="180676" y="21716"/>
                </a:lnTo>
                <a:lnTo>
                  <a:pt x="195628" y="19937"/>
                </a:lnTo>
                <a:lnTo>
                  <a:pt x="199615" y="22145"/>
                </a:lnTo>
                <a:lnTo>
                  <a:pt x="198196" y="25949"/>
                </a:lnTo>
                <a:lnTo>
                  <a:pt x="196932" y="28955"/>
                </a:lnTo>
                <a:lnTo>
                  <a:pt x="197821" y="31368"/>
                </a:lnTo>
                <a:lnTo>
                  <a:pt x="189693" y="41020"/>
                </a:lnTo>
                <a:lnTo>
                  <a:pt x="186137" y="36194"/>
                </a:lnTo>
                <a:lnTo>
                  <a:pt x="183200" y="28842"/>
                </a:lnTo>
                <a:lnTo>
                  <a:pt x="180073" y="17192"/>
                </a:lnTo>
                <a:lnTo>
                  <a:pt x="177279" y="5994"/>
                </a:lnTo>
                <a:lnTo>
                  <a:pt x="175342" y="0"/>
                </a:lnTo>
              </a:path>
            </a:pathLst>
          </a:custGeom>
          <a:ln w="57150">
            <a:solidFill>
              <a:srgbClr val="4AACC5"/>
            </a:solidFill>
          </a:ln>
        </p:spPr>
        <p:txBody>
          <a:bodyPr wrap="square" lIns="0" tIns="0" rIns="0" bIns="0" rtlCol="0"/>
          <a:lstStyle/>
          <a:p>
            <a:endParaRPr/>
          </a:p>
        </p:txBody>
      </p:sp>
      <p:sp>
        <p:nvSpPr>
          <p:cNvPr id="16" name="object 16"/>
          <p:cNvSpPr/>
          <p:nvPr/>
        </p:nvSpPr>
        <p:spPr>
          <a:xfrm>
            <a:off x="7203103" y="1224914"/>
            <a:ext cx="213360" cy="311150"/>
          </a:xfrm>
          <a:custGeom>
            <a:avLst/>
            <a:gdLst/>
            <a:ahLst/>
            <a:cxnLst/>
            <a:rect l="l" t="t" r="r" b="b"/>
            <a:pathLst>
              <a:path w="213360" h="311150">
                <a:moveTo>
                  <a:pt x="213061" y="289813"/>
                </a:moveTo>
                <a:lnTo>
                  <a:pt x="155083" y="302958"/>
                </a:lnTo>
                <a:lnTo>
                  <a:pt x="101380" y="310864"/>
                </a:lnTo>
                <a:lnTo>
                  <a:pt x="56273" y="308244"/>
                </a:lnTo>
                <a:lnTo>
                  <a:pt x="24085" y="289813"/>
                </a:lnTo>
                <a:lnTo>
                  <a:pt x="8583" y="256367"/>
                </a:lnTo>
                <a:lnTo>
                  <a:pt x="682" y="207467"/>
                </a:lnTo>
                <a:lnTo>
                  <a:pt x="0" y="152836"/>
                </a:lnTo>
                <a:lnTo>
                  <a:pt x="6150" y="102199"/>
                </a:lnTo>
                <a:lnTo>
                  <a:pt x="18751" y="65277"/>
                </a:lnTo>
                <a:lnTo>
                  <a:pt x="50856" y="40471"/>
                </a:lnTo>
                <a:lnTo>
                  <a:pt x="98332" y="29035"/>
                </a:lnTo>
                <a:lnTo>
                  <a:pt x="146499" y="24862"/>
                </a:lnTo>
                <a:lnTo>
                  <a:pt x="180676" y="21844"/>
                </a:lnTo>
                <a:lnTo>
                  <a:pt x="195628" y="20064"/>
                </a:lnTo>
                <a:lnTo>
                  <a:pt x="199615" y="22272"/>
                </a:lnTo>
                <a:lnTo>
                  <a:pt x="198196" y="26076"/>
                </a:lnTo>
                <a:lnTo>
                  <a:pt x="196932" y="29083"/>
                </a:lnTo>
                <a:lnTo>
                  <a:pt x="197821" y="31496"/>
                </a:lnTo>
                <a:lnTo>
                  <a:pt x="189693" y="41148"/>
                </a:lnTo>
                <a:lnTo>
                  <a:pt x="186137" y="36322"/>
                </a:lnTo>
                <a:lnTo>
                  <a:pt x="183146" y="28967"/>
                </a:lnTo>
                <a:lnTo>
                  <a:pt x="180025" y="17303"/>
                </a:lnTo>
                <a:lnTo>
                  <a:pt x="177261" y="6068"/>
                </a:lnTo>
                <a:lnTo>
                  <a:pt x="175342" y="0"/>
                </a:lnTo>
              </a:path>
            </a:pathLst>
          </a:custGeom>
          <a:ln w="57150">
            <a:solidFill>
              <a:srgbClr val="4AACC5"/>
            </a:solidFill>
          </a:ln>
        </p:spPr>
        <p:txBody>
          <a:bodyPr wrap="square" lIns="0" tIns="0" rIns="0" bIns="0" rtlCol="0"/>
          <a:lstStyle/>
          <a:p>
            <a:endParaRPr/>
          </a:p>
        </p:txBody>
      </p:sp>
      <p:sp>
        <p:nvSpPr>
          <p:cNvPr id="17" name="object 17"/>
          <p:cNvSpPr/>
          <p:nvPr/>
        </p:nvSpPr>
        <p:spPr>
          <a:xfrm>
            <a:off x="7230237" y="865506"/>
            <a:ext cx="266065" cy="335915"/>
          </a:xfrm>
          <a:custGeom>
            <a:avLst/>
            <a:gdLst/>
            <a:ahLst/>
            <a:cxnLst/>
            <a:rect l="l" t="t" r="r" b="b"/>
            <a:pathLst>
              <a:path w="266064" h="335915">
                <a:moveTo>
                  <a:pt x="154304" y="335407"/>
                </a:moveTo>
                <a:lnTo>
                  <a:pt x="100923" y="330648"/>
                </a:lnTo>
                <a:lnTo>
                  <a:pt x="53482" y="321437"/>
                </a:lnTo>
                <a:lnTo>
                  <a:pt x="17877" y="303367"/>
                </a:lnTo>
                <a:lnTo>
                  <a:pt x="0" y="272034"/>
                </a:lnTo>
                <a:lnTo>
                  <a:pt x="1107" y="238006"/>
                </a:lnTo>
                <a:lnTo>
                  <a:pt x="11989" y="192513"/>
                </a:lnTo>
                <a:lnTo>
                  <a:pt x="29892" y="141763"/>
                </a:lnTo>
                <a:lnTo>
                  <a:pt x="52060" y="91966"/>
                </a:lnTo>
                <a:lnTo>
                  <a:pt x="75738" y="49331"/>
                </a:lnTo>
                <a:lnTo>
                  <a:pt x="135766" y="3226"/>
                </a:lnTo>
                <a:lnTo>
                  <a:pt x="179768" y="6413"/>
                </a:lnTo>
                <a:lnTo>
                  <a:pt x="221007" y="17887"/>
                </a:lnTo>
                <a:lnTo>
                  <a:pt x="250316" y="25908"/>
                </a:lnTo>
                <a:lnTo>
                  <a:pt x="263330" y="28995"/>
                </a:lnTo>
                <a:lnTo>
                  <a:pt x="265557" y="32797"/>
                </a:lnTo>
                <a:lnTo>
                  <a:pt x="262639" y="36552"/>
                </a:lnTo>
                <a:lnTo>
                  <a:pt x="260223" y="39497"/>
                </a:lnTo>
                <a:lnTo>
                  <a:pt x="259841" y="42418"/>
                </a:lnTo>
                <a:lnTo>
                  <a:pt x="248920" y="50546"/>
                </a:lnTo>
                <a:lnTo>
                  <a:pt x="248158" y="43942"/>
                </a:lnTo>
                <a:lnTo>
                  <a:pt x="249100" y="34754"/>
                </a:lnTo>
                <a:lnTo>
                  <a:pt x="251888" y="20732"/>
                </a:lnTo>
                <a:lnTo>
                  <a:pt x="254748" y="7330"/>
                </a:lnTo>
                <a:lnTo>
                  <a:pt x="255904" y="0"/>
                </a:lnTo>
              </a:path>
            </a:pathLst>
          </a:custGeom>
          <a:ln w="57150">
            <a:solidFill>
              <a:srgbClr val="4AACC5"/>
            </a:solidFill>
          </a:ln>
        </p:spPr>
        <p:txBody>
          <a:bodyPr wrap="square" lIns="0" tIns="0" rIns="0" bIns="0" rtlCol="0"/>
          <a:lstStyle/>
          <a:p>
            <a:endParaRPr/>
          </a:p>
        </p:txBody>
      </p:sp>
      <p:sp>
        <p:nvSpPr>
          <p:cNvPr id="18" name="object 18"/>
          <p:cNvSpPr/>
          <p:nvPr/>
        </p:nvSpPr>
        <p:spPr>
          <a:xfrm>
            <a:off x="7637136" y="725814"/>
            <a:ext cx="266700" cy="176530"/>
          </a:xfrm>
          <a:custGeom>
            <a:avLst/>
            <a:gdLst/>
            <a:ahLst/>
            <a:cxnLst/>
            <a:rect l="l" t="t" r="r" b="b"/>
            <a:pathLst>
              <a:path w="266700" h="176530">
                <a:moveTo>
                  <a:pt x="39925" y="0"/>
                </a:moveTo>
                <a:lnTo>
                  <a:pt x="642" y="91557"/>
                </a:lnTo>
                <a:lnTo>
                  <a:pt x="0" y="99444"/>
                </a:lnTo>
                <a:lnTo>
                  <a:pt x="2357" y="106749"/>
                </a:lnTo>
                <a:lnTo>
                  <a:pt x="7286" y="112648"/>
                </a:lnTo>
                <a:lnTo>
                  <a:pt x="14358" y="116322"/>
                </a:lnTo>
                <a:lnTo>
                  <a:pt x="218574" y="175504"/>
                </a:lnTo>
                <a:lnTo>
                  <a:pt x="226518" y="176129"/>
                </a:lnTo>
                <a:lnTo>
                  <a:pt x="233830" y="173741"/>
                </a:lnTo>
                <a:lnTo>
                  <a:pt x="239738" y="168806"/>
                </a:lnTo>
                <a:lnTo>
                  <a:pt x="243466" y="161788"/>
                </a:lnTo>
                <a:lnTo>
                  <a:pt x="265691" y="84572"/>
                </a:lnTo>
                <a:lnTo>
                  <a:pt x="266388" y="76684"/>
                </a:lnTo>
                <a:lnTo>
                  <a:pt x="264025" y="69379"/>
                </a:lnTo>
                <a:lnTo>
                  <a:pt x="259066" y="63480"/>
                </a:lnTo>
                <a:lnTo>
                  <a:pt x="251975" y="59807"/>
                </a:lnTo>
                <a:lnTo>
                  <a:pt x="47886" y="625"/>
                </a:lnTo>
                <a:lnTo>
                  <a:pt x="39925" y="0"/>
                </a:lnTo>
                <a:close/>
              </a:path>
            </a:pathLst>
          </a:custGeom>
          <a:solidFill>
            <a:srgbClr val="E36C09"/>
          </a:solidFill>
        </p:spPr>
        <p:txBody>
          <a:bodyPr wrap="square" lIns="0" tIns="0" rIns="0" bIns="0" rtlCol="0"/>
          <a:lstStyle/>
          <a:p>
            <a:endParaRPr/>
          </a:p>
        </p:txBody>
      </p:sp>
      <p:sp>
        <p:nvSpPr>
          <p:cNvPr id="19" name="object 19"/>
          <p:cNvSpPr/>
          <p:nvPr/>
        </p:nvSpPr>
        <p:spPr>
          <a:xfrm>
            <a:off x="7637136" y="725814"/>
            <a:ext cx="266700" cy="176530"/>
          </a:xfrm>
          <a:custGeom>
            <a:avLst/>
            <a:gdLst/>
            <a:ahLst/>
            <a:cxnLst/>
            <a:rect l="l" t="t" r="r" b="b"/>
            <a:pathLst>
              <a:path w="266700" h="176530">
                <a:moveTo>
                  <a:pt x="22994" y="14341"/>
                </a:moveTo>
                <a:lnTo>
                  <a:pt x="26669" y="7322"/>
                </a:lnTo>
                <a:lnTo>
                  <a:pt x="32583" y="2387"/>
                </a:lnTo>
                <a:lnTo>
                  <a:pt x="39925" y="0"/>
                </a:lnTo>
                <a:lnTo>
                  <a:pt x="47886" y="625"/>
                </a:lnTo>
                <a:lnTo>
                  <a:pt x="251975" y="59807"/>
                </a:lnTo>
                <a:lnTo>
                  <a:pt x="259066" y="63480"/>
                </a:lnTo>
                <a:lnTo>
                  <a:pt x="264025" y="69379"/>
                </a:lnTo>
                <a:lnTo>
                  <a:pt x="266388" y="76684"/>
                </a:lnTo>
                <a:lnTo>
                  <a:pt x="265691" y="84572"/>
                </a:lnTo>
                <a:lnTo>
                  <a:pt x="243466" y="161788"/>
                </a:lnTo>
                <a:lnTo>
                  <a:pt x="239738" y="168806"/>
                </a:lnTo>
                <a:lnTo>
                  <a:pt x="233830" y="173741"/>
                </a:lnTo>
                <a:lnTo>
                  <a:pt x="226518" y="176129"/>
                </a:lnTo>
                <a:lnTo>
                  <a:pt x="218574" y="175504"/>
                </a:lnTo>
                <a:lnTo>
                  <a:pt x="14358" y="116322"/>
                </a:lnTo>
                <a:lnTo>
                  <a:pt x="7286" y="112648"/>
                </a:lnTo>
                <a:lnTo>
                  <a:pt x="2357" y="106749"/>
                </a:lnTo>
                <a:lnTo>
                  <a:pt x="0" y="99444"/>
                </a:lnTo>
                <a:lnTo>
                  <a:pt x="642" y="91557"/>
                </a:lnTo>
                <a:lnTo>
                  <a:pt x="22994" y="14341"/>
                </a:lnTo>
                <a:close/>
              </a:path>
            </a:pathLst>
          </a:custGeom>
          <a:ln w="25400">
            <a:solidFill>
              <a:srgbClr val="E36C09"/>
            </a:solidFill>
          </a:ln>
        </p:spPr>
        <p:txBody>
          <a:bodyPr wrap="square" lIns="0" tIns="0" rIns="0" bIns="0" rtlCol="0"/>
          <a:lstStyle/>
          <a:p>
            <a:endParaRPr/>
          </a:p>
        </p:txBody>
      </p:sp>
      <p:sp>
        <p:nvSpPr>
          <p:cNvPr id="20" name="object 20"/>
          <p:cNvSpPr/>
          <p:nvPr/>
        </p:nvSpPr>
        <p:spPr>
          <a:xfrm>
            <a:off x="7358635" y="1621066"/>
            <a:ext cx="118745" cy="205740"/>
          </a:xfrm>
          <a:custGeom>
            <a:avLst/>
            <a:gdLst/>
            <a:ahLst/>
            <a:cxnLst/>
            <a:rect l="l" t="t" r="r" b="b"/>
            <a:pathLst>
              <a:path w="118745" h="205739">
                <a:moveTo>
                  <a:pt x="0" y="205193"/>
                </a:moveTo>
                <a:lnTo>
                  <a:pt x="118400" y="205193"/>
                </a:lnTo>
                <a:lnTo>
                  <a:pt x="118400" y="0"/>
                </a:lnTo>
                <a:lnTo>
                  <a:pt x="0" y="0"/>
                </a:lnTo>
                <a:lnTo>
                  <a:pt x="0" y="205193"/>
                </a:lnTo>
                <a:close/>
              </a:path>
            </a:pathLst>
          </a:custGeom>
          <a:solidFill>
            <a:srgbClr val="FFFFFF"/>
          </a:solidFill>
        </p:spPr>
        <p:txBody>
          <a:bodyPr wrap="square" lIns="0" tIns="0" rIns="0" bIns="0" rtlCol="0"/>
          <a:lstStyle/>
          <a:p>
            <a:endParaRPr/>
          </a:p>
        </p:txBody>
      </p:sp>
      <p:sp>
        <p:nvSpPr>
          <p:cNvPr id="21" name="object 21"/>
          <p:cNvSpPr/>
          <p:nvPr/>
        </p:nvSpPr>
        <p:spPr>
          <a:xfrm>
            <a:off x="7344156" y="1296962"/>
            <a:ext cx="118745" cy="205740"/>
          </a:xfrm>
          <a:custGeom>
            <a:avLst/>
            <a:gdLst/>
            <a:ahLst/>
            <a:cxnLst/>
            <a:rect l="l" t="t" r="r" b="b"/>
            <a:pathLst>
              <a:path w="118745" h="205740">
                <a:moveTo>
                  <a:pt x="0" y="205193"/>
                </a:moveTo>
                <a:lnTo>
                  <a:pt x="118400" y="205193"/>
                </a:lnTo>
                <a:lnTo>
                  <a:pt x="118400" y="0"/>
                </a:lnTo>
                <a:lnTo>
                  <a:pt x="0" y="0"/>
                </a:lnTo>
                <a:lnTo>
                  <a:pt x="0" y="205193"/>
                </a:lnTo>
                <a:close/>
              </a:path>
            </a:pathLst>
          </a:custGeom>
          <a:solidFill>
            <a:srgbClr val="FFFFFF"/>
          </a:solidFill>
        </p:spPr>
        <p:txBody>
          <a:bodyPr wrap="square" lIns="0" tIns="0" rIns="0" bIns="0" rtlCol="0"/>
          <a:lstStyle/>
          <a:p>
            <a:endParaRPr/>
          </a:p>
        </p:txBody>
      </p:sp>
      <p:sp>
        <p:nvSpPr>
          <p:cNvPr id="22" name="object 22"/>
          <p:cNvSpPr/>
          <p:nvPr/>
        </p:nvSpPr>
        <p:spPr>
          <a:xfrm>
            <a:off x="7337934" y="906781"/>
            <a:ext cx="233045" cy="309245"/>
          </a:xfrm>
          <a:custGeom>
            <a:avLst/>
            <a:gdLst/>
            <a:ahLst/>
            <a:cxnLst/>
            <a:rect l="l" t="t" r="r" b="b"/>
            <a:pathLst>
              <a:path w="233045" h="309244">
                <a:moveTo>
                  <a:pt x="114680" y="0"/>
                </a:moveTo>
                <a:lnTo>
                  <a:pt x="0" y="255905"/>
                </a:lnTo>
                <a:lnTo>
                  <a:pt x="118363" y="308991"/>
                </a:lnTo>
                <a:lnTo>
                  <a:pt x="233044" y="53086"/>
                </a:lnTo>
                <a:lnTo>
                  <a:pt x="114680" y="0"/>
                </a:lnTo>
                <a:close/>
              </a:path>
            </a:pathLst>
          </a:custGeom>
          <a:solidFill>
            <a:srgbClr val="FFFFFF"/>
          </a:solidFill>
        </p:spPr>
        <p:txBody>
          <a:bodyPr wrap="square" lIns="0" tIns="0" rIns="0" bIns="0" rtlCol="0"/>
          <a:lstStyle/>
          <a:p>
            <a:endParaRPr/>
          </a:p>
        </p:txBody>
      </p:sp>
      <p:sp>
        <p:nvSpPr>
          <p:cNvPr id="23" name="object 23"/>
          <p:cNvSpPr/>
          <p:nvPr/>
        </p:nvSpPr>
        <p:spPr>
          <a:xfrm>
            <a:off x="8401050" y="703104"/>
            <a:ext cx="676910" cy="2303145"/>
          </a:xfrm>
          <a:custGeom>
            <a:avLst/>
            <a:gdLst/>
            <a:ahLst/>
            <a:cxnLst/>
            <a:rect l="l" t="t" r="r" b="b"/>
            <a:pathLst>
              <a:path w="676909" h="2303145">
                <a:moveTo>
                  <a:pt x="601091" y="2303113"/>
                </a:moveTo>
                <a:lnTo>
                  <a:pt x="541447" y="2285522"/>
                </a:lnTo>
                <a:lnTo>
                  <a:pt x="489901" y="2265626"/>
                </a:lnTo>
                <a:lnTo>
                  <a:pt x="445887" y="2243366"/>
                </a:lnTo>
                <a:lnTo>
                  <a:pt x="408841" y="2218685"/>
                </a:lnTo>
                <a:lnTo>
                  <a:pt x="378196" y="2191523"/>
                </a:lnTo>
                <a:lnTo>
                  <a:pt x="353388" y="2161820"/>
                </a:lnTo>
                <a:lnTo>
                  <a:pt x="319018" y="2094560"/>
                </a:lnTo>
                <a:lnTo>
                  <a:pt x="308327" y="2056884"/>
                </a:lnTo>
                <a:lnTo>
                  <a:pt x="301211" y="2016432"/>
                </a:lnTo>
                <a:lnTo>
                  <a:pt x="297104" y="1973146"/>
                </a:lnTo>
                <a:lnTo>
                  <a:pt x="295441" y="1926966"/>
                </a:lnTo>
                <a:lnTo>
                  <a:pt x="295657" y="1877833"/>
                </a:lnTo>
                <a:lnTo>
                  <a:pt x="297187" y="1825690"/>
                </a:lnTo>
                <a:lnTo>
                  <a:pt x="299466" y="1770475"/>
                </a:lnTo>
                <a:lnTo>
                  <a:pt x="308448" y="1696729"/>
                </a:lnTo>
                <a:lnTo>
                  <a:pt x="317082" y="1655988"/>
                </a:lnTo>
                <a:lnTo>
                  <a:pt x="328141" y="1612981"/>
                </a:lnTo>
                <a:lnTo>
                  <a:pt x="341374" y="1567941"/>
                </a:lnTo>
                <a:lnTo>
                  <a:pt x="356530" y="1521101"/>
                </a:lnTo>
                <a:lnTo>
                  <a:pt x="373357" y="1472695"/>
                </a:lnTo>
                <a:lnTo>
                  <a:pt x="391603" y="1422957"/>
                </a:lnTo>
                <a:lnTo>
                  <a:pt x="411016" y="1372120"/>
                </a:lnTo>
                <a:lnTo>
                  <a:pt x="431344" y="1320418"/>
                </a:lnTo>
                <a:lnTo>
                  <a:pt x="452337" y="1268084"/>
                </a:lnTo>
                <a:lnTo>
                  <a:pt x="473742" y="1215353"/>
                </a:lnTo>
                <a:lnTo>
                  <a:pt x="495307" y="1162457"/>
                </a:lnTo>
                <a:lnTo>
                  <a:pt x="516782" y="1109630"/>
                </a:lnTo>
                <a:lnTo>
                  <a:pt x="537914" y="1057106"/>
                </a:lnTo>
                <a:lnTo>
                  <a:pt x="558451" y="1005119"/>
                </a:lnTo>
                <a:lnTo>
                  <a:pt x="578142" y="953902"/>
                </a:lnTo>
                <a:lnTo>
                  <a:pt x="596735" y="903688"/>
                </a:lnTo>
                <a:lnTo>
                  <a:pt x="613978" y="854711"/>
                </a:lnTo>
                <a:lnTo>
                  <a:pt x="629621" y="807206"/>
                </a:lnTo>
                <a:lnTo>
                  <a:pt x="643410" y="761405"/>
                </a:lnTo>
                <a:lnTo>
                  <a:pt x="655095" y="717542"/>
                </a:lnTo>
                <a:lnTo>
                  <a:pt x="664423" y="675850"/>
                </a:lnTo>
                <a:lnTo>
                  <a:pt x="671144" y="636564"/>
                </a:lnTo>
                <a:lnTo>
                  <a:pt x="676479" y="537873"/>
                </a:lnTo>
                <a:lnTo>
                  <a:pt x="672813" y="477766"/>
                </a:lnTo>
                <a:lnTo>
                  <a:pt x="664526" y="419873"/>
                </a:lnTo>
                <a:lnTo>
                  <a:pt x="652138" y="364470"/>
                </a:lnTo>
                <a:lnTo>
                  <a:pt x="636169" y="311832"/>
                </a:lnTo>
                <a:lnTo>
                  <a:pt x="617138" y="262238"/>
                </a:lnTo>
                <a:lnTo>
                  <a:pt x="595566" y="215964"/>
                </a:lnTo>
                <a:lnTo>
                  <a:pt x="571972" y="173285"/>
                </a:lnTo>
                <a:lnTo>
                  <a:pt x="546877" y="134480"/>
                </a:lnTo>
                <a:lnTo>
                  <a:pt x="520799" y="99823"/>
                </a:lnTo>
                <a:lnTo>
                  <a:pt x="494260" y="69593"/>
                </a:lnTo>
                <a:lnTo>
                  <a:pt x="441874" y="23516"/>
                </a:lnTo>
                <a:lnTo>
                  <a:pt x="381777" y="0"/>
                </a:lnTo>
                <a:lnTo>
                  <a:pt x="338860" y="5540"/>
                </a:lnTo>
                <a:lnTo>
                  <a:pt x="290683" y="22260"/>
                </a:lnTo>
                <a:lnTo>
                  <a:pt x="239614" y="47575"/>
                </a:lnTo>
                <a:lnTo>
                  <a:pt x="188020" y="78902"/>
                </a:lnTo>
                <a:lnTo>
                  <a:pt x="138268" y="113656"/>
                </a:lnTo>
                <a:lnTo>
                  <a:pt x="92726" y="149252"/>
                </a:lnTo>
                <a:lnTo>
                  <a:pt x="53761" y="183107"/>
                </a:lnTo>
                <a:lnTo>
                  <a:pt x="23740" y="212637"/>
                </a:lnTo>
                <a:lnTo>
                  <a:pt x="5030" y="235256"/>
                </a:lnTo>
                <a:lnTo>
                  <a:pt x="0" y="248380"/>
                </a:lnTo>
              </a:path>
            </a:pathLst>
          </a:custGeom>
          <a:ln w="57150">
            <a:solidFill>
              <a:srgbClr val="D536CA"/>
            </a:solidFill>
          </a:ln>
        </p:spPr>
        <p:txBody>
          <a:bodyPr wrap="square" lIns="0" tIns="0" rIns="0" bIns="0" rtlCol="0"/>
          <a:lstStyle/>
          <a:p>
            <a:endParaRPr/>
          </a:p>
        </p:txBody>
      </p:sp>
      <p:sp>
        <p:nvSpPr>
          <p:cNvPr id="24" name="object 24"/>
          <p:cNvSpPr/>
          <p:nvPr/>
        </p:nvSpPr>
        <p:spPr>
          <a:xfrm>
            <a:off x="8817229" y="1780158"/>
            <a:ext cx="241426" cy="249300"/>
          </a:xfrm>
          <a:prstGeom prst="rect">
            <a:avLst/>
          </a:prstGeom>
          <a:blipFill>
            <a:blip r:embed="rId2" cstate="print"/>
            <a:stretch>
              <a:fillRect/>
            </a:stretch>
          </a:blipFill>
        </p:spPr>
        <p:txBody>
          <a:bodyPr wrap="square" lIns="0" tIns="0" rIns="0" bIns="0" rtlCol="0"/>
          <a:lstStyle/>
          <a:p>
            <a:endParaRPr/>
          </a:p>
        </p:txBody>
      </p:sp>
      <p:sp>
        <p:nvSpPr>
          <p:cNvPr id="25" name="object 25"/>
          <p:cNvSpPr/>
          <p:nvPr/>
        </p:nvSpPr>
        <p:spPr>
          <a:xfrm>
            <a:off x="8889238" y="1499998"/>
            <a:ext cx="241426" cy="249427"/>
          </a:xfrm>
          <a:prstGeom prst="rect">
            <a:avLst/>
          </a:prstGeom>
          <a:blipFill>
            <a:blip r:embed="rId3" cstate="print"/>
            <a:stretch>
              <a:fillRect/>
            </a:stretch>
          </a:blipFill>
        </p:spPr>
        <p:txBody>
          <a:bodyPr wrap="square" lIns="0" tIns="0" rIns="0" bIns="0" rtlCol="0"/>
          <a:lstStyle/>
          <a:p>
            <a:endParaRPr/>
          </a:p>
        </p:txBody>
      </p:sp>
      <p:sp>
        <p:nvSpPr>
          <p:cNvPr id="26" name="object 26"/>
          <p:cNvSpPr/>
          <p:nvPr/>
        </p:nvSpPr>
        <p:spPr>
          <a:xfrm>
            <a:off x="8961246" y="1212088"/>
            <a:ext cx="241426" cy="249300"/>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8961246" y="916051"/>
            <a:ext cx="241426" cy="249427"/>
          </a:xfrm>
          <a:prstGeom prst="rect">
            <a:avLst/>
          </a:prstGeom>
          <a:blipFill>
            <a:blip r:embed="rId5" cstate="print"/>
            <a:stretch>
              <a:fillRect/>
            </a:stretch>
          </a:blipFill>
        </p:spPr>
        <p:txBody>
          <a:bodyPr wrap="square" lIns="0" tIns="0" rIns="0" bIns="0" rtlCol="0"/>
          <a:lstStyle/>
          <a:p>
            <a:endParaRPr/>
          </a:p>
        </p:txBody>
      </p:sp>
      <p:sp>
        <p:nvSpPr>
          <p:cNvPr id="28" name="object 28"/>
          <p:cNvSpPr/>
          <p:nvPr/>
        </p:nvSpPr>
        <p:spPr>
          <a:xfrm>
            <a:off x="8618846" y="653605"/>
            <a:ext cx="266700" cy="176530"/>
          </a:xfrm>
          <a:custGeom>
            <a:avLst/>
            <a:gdLst/>
            <a:ahLst/>
            <a:cxnLst/>
            <a:rect l="l" t="t" r="r" b="b"/>
            <a:pathLst>
              <a:path w="266700" h="176530">
                <a:moveTo>
                  <a:pt x="226462" y="0"/>
                </a:moveTo>
                <a:lnTo>
                  <a:pt x="14358" y="59753"/>
                </a:lnTo>
                <a:lnTo>
                  <a:pt x="0" y="76630"/>
                </a:lnTo>
                <a:lnTo>
                  <a:pt x="642" y="84518"/>
                </a:lnTo>
                <a:lnTo>
                  <a:pt x="22994" y="161734"/>
                </a:lnTo>
                <a:lnTo>
                  <a:pt x="26669" y="168806"/>
                </a:lnTo>
                <a:lnTo>
                  <a:pt x="32583" y="173736"/>
                </a:lnTo>
                <a:lnTo>
                  <a:pt x="39925" y="176093"/>
                </a:lnTo>
                <a:lnTo>
                  <a:pt x="47886" y="175450"/>
                </a:lnTo>
                <a:lnTo>
                  <a:pt x="251975" y="116268"/>
                </a:lnTo>
                <a:lnTo>
                  <a:pt x="259048" y="112595"/>
                </a:lnTo>
                <a:lnTo>
                  <a:pt x="263977" y="106695"/>
                </a:lnTo>
                <a:lnTo>
                  <a:pt x="266334" y="99391"/>
                </a:lnTo>
                <a:lnTo>
                  <a:pt x="265691" y="91503"/>
                </a:lnTo>
                <a:lnTo>
                  <a:pt x="243339" y="14287"/>
                </a:lnTo>
                <a:lnTo>
                  <a:pt x="239666" y="7270"/>
                </a:lnTo>
                <a:lnTo>
                  <a:pt x="233767" y="2349"/>
                </a:lnTo>
                <a:lnTo>
                  <a:pt x="226462" y="0"/>
                </a:lnTo>
                <a:close/>
              </a:path>
            </a:pathLst>
          </a:custGeom>
          <a:solidFill>
            <a:srgbClr val="E36C09"/>
          </a:solidFill>
        </p:spPr>
        <p:txBody>
          <a:bodyPr wrap="square" lIns="0" tIns="0" rIns="0" bIns="0" rtlCol="0"/>
          <a:lstStyle/>
          <a:p>
            <a:endParaRPr/>
          </a:p>
        </p:txBody>
      </p:sp>
      <p:sp>
        <p:nvSpPr>
          <p:cNvPr id="29" name="object 29"/>
          <p:cNvSpPr/>
          <p:nvPr/>
        </p:nvSpPr>
        <p:spPr>
          <a:xfrm>
            <a:off x="8618846" y="653605"/>
            <a:ext cx="266700" cy="176530"/>
          </a:xfrm>
          <a:custGeom>
            <a:avLst/>
            <a:gdLst/>
            <a:ahLst/>
            <a:cxnLst/>
            <a:rect l="l" t="t" r="r" b="b"/>
            <a:pathLst>
              <a:path w="266700" h="176530">
                <a:moveTo>
                  <a:pt x="22994" y="161734"/>
                </a:moveTo>
                <a:lnTo>
                  <a:pt x="26669" y="168806"/>
                </a:lnTo>
                <a:lnTo>
                  <a:pt x="32583" y="173736"/>
                </a:lnTo>
                <a:lnTo>
                  <a:pt x="39925" y="176093"/>
                </a:lnTo>
                <a:lnTo>
                  <a:pt x="47886" y="175450"/>
                </a:lnTo>
                <a:lnTo>
                  <a:pt x="251975" y="116268"/>
                </a:lnTo>
                <a:lnTo>
                  <a:pt x="259048" y="112595"/>
                </a:lnTo>
                <a:lnTo>
                  <a:pt x="263977" y="106695"/>
                </a:lnTo>
                <a:lnTo>
                  <a:pt x="266334" y="99391"/>
                </a:lnTo>
                <a:lnTo>
                  <a:pt x="265691" y="91503"/>
                </a:lnTo>
                <a:lnTo>
                  <a:pt x="243339" y="14287"/>
                </a:lnTo>
                <a:lnTo>
                  <a:pt x="239666" y="7270"/>
                </a:lnTo>
                <a:lnTo>
                  <a:pt x="233767" y="2349"/>
                </a:lnTo>
                <a:lnTo>
                  <a:pt x="226462" y="0"/>
                </a:lnTo>
                <a:lnTo>
                  <a:pt x="218574" y="698"/>
                </a:lnTo>
                <a:lnTo>
                  <a:pt x="14358" y="59753"/>
                </a:lnTo>
                <a:lnTo>
                  <a:pt x="7286" y="63426"/>
                </a:lnTo>
                <a:lnTo>
                  <a:pt x="2357" y="69326"/>
                </a:lnTo>
                <a:lnTo>
                  <a:pt x="0" y="76630"/>
                </a:lnTo>
                <a:lnTo>
                  <a:pt x="642" y="84518"/>
                </a:lnTo>
                <a:lnTo>
                  <a:pt x="22994" y="161734"/>
                </a:lnTo>
                <a:close/>
              </a:path>
            </a:pathLst>
          </a:custGeom>
          <a:ln w="25400">
            <a:solidFill>
              <a:srgbClr val="E36C09"/>
            </a:solidFill>
          </a:ln>
        </p:spPr>
        <p:txBody>
          <a:bodyPr wrap="square" lIns="0" tIns="0" rIns="0" bIns="0" rtlCol="0"/>
          <a:lstStyle/>
          <a:p>
            <a:endParaRPr/>
          </a:p>
        </p:txBody>
      </p:sp>
      <p:sp>
        <p:nvSpPr>
          <p:cNvPr id="30" name="object 30"/>
          <p:cNvSpPr txBox="1"/>
          <p:nvPr/>
        </p:nvSpPr>
        <p:spPr>
          <a:xfrm>
            <a:off x="8020430" y="901128"/>
            <a:ext cx="204470"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N</a:t>
            </a:r>
            <a:r>
              <a:rPr sz="1400" b="1" dirty="0">
                <a:latin typeface="Calibri"/>
                <a:cs typeface="Calibri"/>
              </a:rPr>
              <a:t>t</a:t>
            </a:r>
            <a:endParaRPr sz="1400">
              <a:latin typeface="Calibri"/>
              <a:cs typeface="Calibri"/>
            </a:endParaRPr>
          </a:p>
        </p:txBody>
      </p:sp>
      <p:sp>
        <p:nvSpPr>
          <p:cNvPr id="31" name="object 31"/>
          <p:cNvSpPr txBox="1"/>
          <p:nvPr/>
        </p:nvSpPr>
        <p:spPr>
          <a:xfrm>
            <a:off x="8373491" y="921003"/>
            <a:ext cx="204470"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N</a:t>
            </a:r>
            <a:r>
              <a:rPr sz="1400" b="1" dirty="0">
                <a:latin typeface="Calibri"/>
                <a:cs typeface="Calibri"/>
              </a:rPr>
              <a:t>t</a:t>
            </a:r>
            <a:endParaRPr sz="1400">
              <a:latin typeface="Calibri"/>
              <a:cs typeface="Calibri"/>
            </a:endParaRPr>
          </a:p>
        </p:txBody>
      </p:sp>
      <p:sp>
        <p:nvSpPr>
          <p:cNvPr id="32" name="object 32"/>
          <p:cNvSpPr txBox="1"/>
          <p:nvPr/>
        </p:nvSpPr>
        <p:spPr>
          <a:xfrm>
            <a:off x="6723635" y="2701861"/>
            <a:ext cx="180975"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Ct</a:t>
            </a:r>
            <a:endParaRPr sz="1400">
              <a:latin typeface="Calibri"/>
              <a:cs typeface="Calibri"/>
            </a:endParaRPr>
          </a:p>
        </p:txBody>
      </p:sp>
      <p:sp>
        <p:nvSpPr>
          <p:cNvPr id="33" name="object 33"/>
          <p:cNvSpPr txBox="1"/>
          <p:nvPr/>
        </p:nvSpPr>
        <p:spPr>
          <a:xfrm>
            <a:off x="9021445" y="2846070"/>
            <a:ext cx="180975"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Ct</a:t>
            </a:r>
            <a:endParaRPr sz="1400">
              <a:latin typeface="Calibri"/>
              <a:cs typeface="Calibri"/>
            </a:endParaRPr>
          </a:p>
        </p:txBody>
      </p:sp>
      <p:sp>
        <p:nvSpPr>
          <p:cNvPr id="34" name="object 34"/>
          <p:cNvSpPr/>
          <p:nvPr/>
        </p:nvSpPr>
        <p:spPr>
          <a:xfrm>
            <a:off x="6931660" y="813817"/>
            <a:ext cx="268605" cy="1136015"/>
          </a:xfrm>
          <a:custGeom>
            <a:avLst/>
            <a:gdLst/>
            <a:ahLst/>
            <a:cxnLst/>
            <a:rect l="l" t="t" r="r" b="b"/>
            <a:pathLst>
              <a:path w="268604" h="1136014">
                <a:moveTo>
                  <a:pt x="268477" y="1135888"/>
                </a:moveTo>
                <a:lnTo>
                  <a:pt x="216267" y="1134125"/>
                </a:lnTo>
                <a:lnTo>
                  <a:pt x="173593" y="1129315"/>
                </a:lnTo>
                <a:lnTo>
                  <a:pt x="144801" y="1122172"/>
                </a:lnTo>
                <a:lnTo>
                  <a:pt x="134238" y="1113409"/>
                </a:lnTo>
                <a:lnTo>
                  <a:pt x="134238" y="590296"/>
                </a:lnTo>
                <a:lnTo>
                  <a:pt x="123694" y="581606"/>
                </a:lnTo>
                <a:lnTo>
                  <a:pt x="94932" y="574500"/>
                </a:lnTo>
                <a:lnTo>
                  <a:pt x="52264" y="569704"/>
                </a:lnTo>
                <a:lnTo>
                  <a:pt x="0" y="567944"/>
                </a:lnTo>
                <a:lnTo>
                  <a:pt x="52264" y="566183"/>
                </a:lnTo>
                <a:lnTo>
                  <a:pt x="94932" y="561387"/>
                </a:lnTo>
                <a:lnTo>
                  <a:pt x="123694" y="554281"/>
                </a:lnTo>
                <a:lnTo>
                  <a:pt x="134238" y="545592"/>
                </a:lnTo>
                <a:lnTo>
                  <a:pt x="134238" y="22479"/>
                </a:lnTo>
                <a:lnTo>
                  <a:pt x="144801" y="13716"/>
                </a:lnTo>
                <a:lnTo>
                  <a:pt x="173593" y="6572"/>
                </a:lnTo>
                <a:lnTo>
                  <a:pt x="216267" y="1762"/>
                </a:lnTo>
                <a:lnTo>
                  <a:pt x="268477" y="0"/>
                </a:lnTo>
              </a:path>
            </a:pathLst>
          </a:custGeom>
          <a:ln w="9525">
            <a:solidFill>
              <a:srgbClr val="000000"/>
            </a:solidFill>
          </a:ln>
        </p:spPr>
        <p:txBody>
          <a:bodyPr wrap="square" lIns="0" tIns="0" rIns="0" bIns="0" rtlCol="0"/>
          <a:lstStyle/>
          <a:p>
            <a:endParaRPr/>
          </a:p>
        </p:txBody>
      </p:sp>
      <p:sp>
        <p:nvSpPr>
          <p:cNvPr id="35" name="object 35"/>
          <p:cNvSpPr txBox="1"/>
          <p:nvPr/>
        </p:nvSpPr>
        <p:spPr>
          <a:xfrm>
            <a:off x="6147816" y="1266571"/>
            <a:ext cx="760095" cy="197490"/>
          </a:xfrm>
          <a:prstGeom prst="rect">
            <a:avLst/>
          </a:prstGeom>
        </p:spPr>
        <p:txBody>
          <a:bodyPr vert="horz" wrap="square" lIns="0" tIns="12700" rIns="0" bIns="0" rtlCol="0">
            <a:spAutoFit/>
          </a:bodyPr>
          <a:lstStyle/>
          <a:p>
            <a:pPr marL="12700">
              <a:spcBef>
                <a:spcPts val="100"/>
              </a:spcBef>
            </a:pPr>
            <a:r>
              <a:rPr sz="1200" dirty="0">
                <a:latin typeface="Calibri"/>
                <a:cs typeface="Calibri"/>
              </a:rPr>
              <a:t>3 boucles</a:t>
            </a:r>
            <a:r>
              <a:rPr sz="1200" spc="-80" dirty="0">
                <a:latin typeface="Calibri"/>
                <a:cs typeface="Calibri"/>
              </a:rPr>
              <a:t> </a:t>
            </a:r>
            <a:r>
              <a:rPr sz="1200" spc="-5" dirty="0">
                <a:latin typeface="Calibri"/>
                <a:cs typeface="Calibri"/>
              </a:rPr>
              <a:t>Ig</a:t>
            </a:r>
            <a:endParaRPr sz="1200">
              <a:latin typeface="Calibri"/>
              <a:cs typeface="Calibri"/>
            </a:endParaRPr>
          </a:p>
        </p:txBody>
      </p:sp>
      <p:sp>
        <p:nvSpPr>
          <p:cNvPr id="36" name="object 36"/>
          <p:cNvSpPr/>
          <p:nvPr/>
        </p:nvSpPr>
        <p:spPr>
          <a:xfrm>
            <a:off x="9255380" y="914020"/>
            <a:ext cx="268605" cy="1136015"/>
          </a:xfrm>
          <a:custGeom>
            <a:avLst/>
            <a:gdLst/>
            <a:ahLst/>
            <a:cxnLst/>
            <a:rect l="l" t="t" r="r" b="b"/>
            <a:pathLst>
              <a:path w="268604" h="1136014">
                <a:moveTo>
                  <a:pt x="0" y="1135760"/>
                </a:moveTo>
                <a:lnTo>
                  <a:pt x="52264" y="1134000"/>
                </a:lnTo>
                <a:lnTo>
                  <a:pt x="94932" y="1129204"/>
                </a:lnTo>
                <a:lnTo>
                  <a:pt x="123694" y="1122098"/>
                </a:lnTo>
                <a:lnTo>
                  <a:pt x="134239" y="1113408"/>
                </a:lnTo>
                <a:lnTo>
                  <a:pt x="134239" y="590295"/>
                </a:lnTo>
                <a:lnTo>
                  <a:pt x="144801" y="581606"/>
                </a:lnTo>
                <a:lnTo>
                  <a:pt x="173593" y="574500"/>
                </a:lnTo>
                <a:lnTo>
                  <a:pt x="216267" y="569704"/>
                </a:lnTo>
                <a:lnTo>
                  <a:pt x="268477" y="567943"/>
                </a:lnTo>
                <a:lnTo>
                  <a:pt x="216267" y="566183"/>
                </a:lnTo>
                <a:lnTo>
                  <a:pt x="173593" y="561387"/>
                </a:lnTo>
                <a:lnTo>
                  <a:pt x="144801" y="554281"/>
                </a:lnTo>
                <a:lnTo>
                  <a:pt x="134239" y="545591"/>
                </a:lnTo>
                <a:lnTo>
                  <a:pt x="134239" y="22351"/>
                </a:lnTo>
                <a:lnTo>
                  <a:pt x="123694" y="13662"/>
                </a:lnTo>
                <a:lnTo>
                  <a:pt x="94932" y="6556"/>
                </a:lnTo>
                <a:lnTo>
                  <a:pt x="52264" y="1760"/>
                </a:lnTo>
                <a:lnTo>
                  <a:pt x="0" y="0"/>
                </a:lnTo>
              </a:path>
            </a:pathLst>
          </a:custGeom>
          <a:ln w="9525">
            <a:solidFill>
              <a:srgbClr val="000000"/>
            </a:solidFill>
          </a:ln>
        </p:spPr>
        <p:txBody>
          <a:bodyPr wrap="square" lIns="0" tIns="0" rIns="0" bIns="0" rtlCol="0"/>
          <a:lstStyle/>
          <a:p>
            <a:endParaRPr/>
          </a:p>
        </p:txBody>
      </p:sp>
      <p:sp>
        <p:nvSpPr>
          <p:cNvPr id="37" name="object 37"/>
          <p:cNvSpPr txBox="1"/>
          <p:nvPr/>
        </p:nvSpPr>
        <p:spPr>
          <a:xfrm>
            <a:off x="9626219" y="1309942"/>
            <a:ext cx="747395" cy="391795"/>
          </a:xfrm>
          <a:prstGeom prst="rect">
            <a:avLst/>
          </a:prstGeom>
        </p:spPr>
        <p:txBody>
          <a:bodyPr vert="horz" wrap="square" lIns="0" tIns="12700" rIns="0" bIns="0" rtlCol="0">
            <a:spAutoFit/>
          </a:bodyPr>
          <a:lstStyle/>
          <a:p>
            <a:pPr marL="12700">
              <a:spcBef>
                <a:spcPts val="100"/>
              </a:spcBef>
            </a:pPr>
            <a:r>
              <a:rPr sz="1200" dirty="0">
                <a:latin typeface="Calibri"/>
                <a:cs typeface="Calibri"/>
              </a:rPr>
              <a:t>4</a:t>
            </a:r>
            <a:r>
              <a:rPr sz="1200" spc="-60" dirty="0">
                <a:latin typeface="Calibri"/>
                <a:cs typeface="Calibri"/>
              </a:rPr>
              <a:t> </a:t>
            </a:r>
            <a:r>
              <a:rPr sz="1200" dirty="0">
                <a:latin typeface="Calibri"/>
                <a:cs typeface="Calibri"/>
              </a:rPr>
              <a:t>domaines</a:t>
            </a:r>
            <a:endParaRPr sz="1200">
              <a:latin typeface="Calibri"/>
              <a:cs typeface="Calibri"/>
            </a:endParaRPr>
          </a:p>
          <a:p>
            <a:pPr marL="12700"/>
            <a:r>
              <a:rPr sz="1200" spc="-15" dirty="0">
                <a:latin typeface="Calibri"/>
                <a:cs typeface="Calibri"/>
              </a:rPr>
              <a:t>EG</a:t>
            </a:r>
            <a:r>
              <a:rPr sz="1200" spc="20" dirty="0">
                <a:latin typeface="Calibri"/>
                <a:cs typeface="Calibri"/>
              </a:rPr>
              <a:t> </a:t>
            </a:r>
            <a:r>
              <a:rPr sz="1200" spc="-15" dirty="0">
                <a:latin typeface="Calibri"/>
                <a:cs typeface="Calibri"/>
              </a:rPr>
              <a:t>like</a:t>
            </a:r>
            <a:endParaRPr sz="1200">
              <a:latin typeface="Calibri"/>
              <a:cs typeface="Calibri"/>
            </a:endParaRPr>
          </a:p>
        </p:txBody>
      </p:sp>
      <p:sp>
        <p:nvSpPr>
          <p:cNvPr id="38" name="object 38"/>
          <p:cNvSpPr/>
          <p:nvPr/>
        </p:nvSpPr>
        <p:spPr>
          <a:xfrm>
            <a:off x="8735315" y="183514"/>
            <a:ext cx="523875" cy="500380"/>
          </a:xfrm>
          <a:custGeom>
            <a:avLst/>
            <a:gdLst/>
            <a:ahLst/>
            <a:cxnLst/>
            <a:rect l="l" t="t" r="r" b="b"/>
            <a:pathLst>
              <a:path w="523875" h="500380">
                <a:moveTo>
                  <a:pt x="29971" y="403732"/>
                </a:moveTo>
                <a:lnTo>
                  <a:pt x="27304" y="405129"/>
                </a:lnTo>
                <a:lnTo>
                  <a:pt x="26506" y="407796"/>
                </a:lnTo>
                <a:lnTo>
                  <a:pt x="0" y="500252"/>
                </a:lnTo>
                <a:lnTo>
                  <a:pt x="12780" y="497204"/>
                </a:lnTo>
                <a:lnTo>
                  <a:pt x="10032" y="497204"/>
                </a:lnTo>
                <a:lnTo>
                  <a:pt x="3555" y="490346"/>
                </a:lnTo>
                <a:lnTo>
                  <a:pt x="16282" y="478186"/>
                </a:lnTo>
                <a:lnTo>
                  <a:pt x="35813" y="410336"/>
                </a:lnTo>
                <a:lnTo>
                  <a:pt x="36449" y="407796"/>
                </a:lnTo>
                <a:lnTo>
                  <a:pt x="35051" y="405129"/>
                </a:lnTo>
                <a:lnTo>
                  <a:pt x="32511" y="404367"/>
                </a:lnTo>
                <a:lnTo>
                  <a:pt x="29971" y="403732"/>
                </a:lnTo>
                <a:close/>
              </a:path>
              <a:path w="523875" h="500380">
                <a:moveTo>
                  <a:pt x="16282" y="478186"/>
                </a:moveTo>
                <a:lnTo>
                  <a:pt x="3555" y="490346"/>
                </a:lnTo>
                <a:lnTo>
                  <a:pt x="10032" y="497204"/>
                </a:lnTo>
                <a:lnTo>
                  <a:pt x="12293" y="495045"/>
                </a:lnTo>
                <a:lnTo>
                  <a:pt x="11429" y="495045"/>
                </a:lnTo>
                <a:lnTo>
                  <a:pt x="5714" y="489076"/>
                </a:lnTo>
                <a:lnTo>
                  <a:pt x="13696" y="487173"/>
                </a:lnTo>
                <a:lnTo>
                  <a:pt x="16282" y="478186"/>
                </a:lnTo>
                <a:close/>
              </a:path>
              <a:path w="523875" h="500380">
                <a:moveTo>
                  <a:pt x="94106" y="467994"/>
                </a:moveTo>
                <a:lnTo>
                  <a:pt x="22810" y="484999"/>
                </a:lnTo>
                <a:lnTo>
                  <a:pt x="10032" y="497204"/>
                </a:lnTo>
                <a:lnTo>
                  <a:pt x="12780" y="497204"/>
                </a:lnTo>
                <a:lnTo>
                  <a:pt x="93725" y="477900"/>
                </a:lnTo>
                <a:lnTo>
                  <a:pt x="96265" y="477265"/>
                </a:lnTo>
                <a:lnTo>
                  <a:pt x="97789" y="474725"/>
                </a:lnTo>
                <a:lnTo>
                  <a:pt x="97281" y="472185"/>
                </a:lnTo>
                <a:lnTo>
                  <a:pt x="96646" y="469645"/>
                </a:lnTo>
                <a:lnTo>
                  <a:pt x="94106" y="467994"/>
                </a:lnTo>
                <a:close/>
              </a:path>
              <a:path w="523875" h="500380">
                <a:moveTo>
                  <a:pt x="13696" y="487173"/>
                </a:moveTo>
                <a:lnTo>
                  <a:pt x="5714" y="489076"/>
                </a:lnTo>
                <a:lnTo>
                  <a:pt x="11429" y="495045"/>
                </a:lnTo>
                <a:lnTo>
                  <a:pt x="13696" y="487173"/>
                </a:lnTo>
                <a:close/>
              </a:path>
              <a:path w="523875" h="500380">
                <a:moveTo>
                  <a:pt x="22810" y="484999"/>
                </a:moveTo>
                <a:lnTo>
                  <a:pt x="13696" y="487173"/>
                </a:lnTo>
                <a:lnTo>
                  <a:pt x="11429" y="495045"/>
                </a:lnTo>
                <a:lnTo>
                  <a:pt x="12293" y="495045"/>
                </a:lnTo>
                <a:lnTo>
                  <a:pt x="22810" y="484999"/>
                </a:lnTo>
                <a:close/>
              </a:path>
              <a:path w="523875" h="500380">
                <a:moveTo>
                  <a:pt x="516762" y="0"/>
                </a:moveTo>
                <a:lnTo>
                  <a:pt x="16282" y="478186"/>
                </a:lnTo>
                <a:lnTo>
                  <a:pt x="13696" y="487173"/>
                </a:lnTo>
                <a:lnTo>
                  <a:pt x="22810" y="484999"/>
                </a:lnTo>
                <a:lnTo>
                  <a:pt x="523366" y="6857"/>
                </a:lnTo>
                <a:lnTo>
                  <a:pt x="516762" y="0"/>
                </a:lnTo>
                <a:close/>
              </a:path>
            </a:pathLst>
          </a:custGeom>
          <a:solidFill>
            <a:srgbClr val="000000"/>
          </a:solidFill>
        </p:spPr>
        <p:txBody>
          <a:bodyPr wrap="square" lIns="0" tIns="0" rIns="0" bIns="0" rtlCol="0"/>
          <a:lstStyle/>
          <a:p>
            <a:endParaRPr/>
          </a:p>
        </p:txBody>
      </p:sp>
      <p:sp>
        <p:nvSpPr>
          <p:cNvPr id="39" name="object 39"/>
          <p:cNvSpPr/>
          <p:nvPr/>
        </p:nvSpPr>
        <p:spPr>
          <a:xfrm>
            <a:off x="7787005" y="182498"/>
            <a:ext cx="1470025" cy="589280"/>
          </a:xfrm>
          <a:custGeom>
            <a:avLst/>
            <a:gdLst/>
            <a:ahLst/>
            <a:cxnLst/>
            <a:rect l="l" t="t" r="r" b="b"/>
            <a:pathLst>
              <a:path w="1470025" h="589280">
                <a:moveTo>
                  <a:pt x="64770" y="495808"/>
                </a:moveTo>
                <a:lnTo>
                  <a:pt x="61722" y="496062"/>
                </a:lnTo>
                <a:lnTo>
                  <a:pt x="60071" y="498221"/>
                </a:lnTo>
                <a:lnTo>
                  <a:pt x="0" y="573531"/>
                </a:lnTo>
                <a:lnTo>
                  <a:pt x="95250" y="588772"/>
                </a:lnTo>
                <a:lnTo>
                  <a:pt x="97790" y="589152"/>
                </a:lnTo>
                <a:lnTo>
                  <a:pt x="100330" y="587375"/>
                </a:lnTo>
                <a:lnTo>
                  <a:pt x="101092" y="582167"/>
                </a:lnTo>
                <a:lnTo>
                  <a:pt x="99314" y="579754"/>
                </a:lnTo>
                <a:lnTo>
                  <a:pt x="96774" y="579374"/>
                </a:lnTo>
                <a:lnTo>
                  <a:pt x="66677" y="574548"/>
                </a:lnTo>
                <a:lnTo>
                  <a:pt x="10541" y="574548"/>
                </a:lnTo>
                <a:lnTo>
                  <a:pt x="7112" y="565658"/>
                </a:lnTo>
                <a:lnTo>
                  <a:pt x="23633" y="559254"/>
                </a:lnTo>
                <a:lnTo>
                  <a:pt x="67564" y="504063"/>
                </a:lnTo>
                <a:lnTo>
                  <a:pt x="69215" y="502030"/>
                </a:lnTo>
                <a:lnTo>
                  <a:pt x="68834" y="499110"/>
                </a:lnTo>
                <a:lnTo>
                  <a:pt x="64770" y="495808"/>
                </a:lnTo>
                <a:close/>
              </a:path>
              <a:path w="1470025" h="589280">
                <a:moveTo>
                  <a:pt x="23633" y="559254"/>
                </a:moveTo>
                <a:lnTo>
                  <a:pt x="7112" y="565658"/>
                </a:lnTo>
                <a:lnTo>
                  <a:pt x="10541" y="574548"/>
                </a:lnTo>
                <a:lnTo>
                  <a:pt x="14145" y="573151"/>
                </a:lnTo>
                <a:lnTo>
                  <a:pt x="12573" y="573151"/>
                </a:lnTo>
                <a:lnTo>
                  <a:pt x="9652" y="565403"/>
                </a:lnTo>
                <a:lnTo>
                  <a:pt x="18739" y="565403"/>
                </a:lnTo>
                <a:lnTo>
                  <a:pt x="23633" y="559254"/>
                </a:lnTo>
                <a:close/>
              </a:path>
              <a:path w="1470025" h="589280">
                <a:moveTo>
                  <a:pt x="26969" y="568180"/>
                </a:moveTo>
                <a:lnTo>
                  <a:pt x="10541" y="574548"/>
                </a:lnTo>
                <a:lnTo>
                  <a:pt x="66677" y="574548"/>
                </a:lnTo>
                <a:lnTo>
                  <a:pt x="26969" y="568180"/>
                </a:lnTo>
                <a:close/>
              </a:path>
              <a:path w="1470025" h="589280">
                <a:moveTo>
                  <a:pt x="9652" y="565403"/>
                </a:moveTo>
                <a:lnTo>
                  <a:pt x="12573" y="573151"/>
                </a:lnTo>
                <a:lnTo>
                  <a:pt x="17710" y="566696"/>
                </a:lnTo>
                <a:lnTo>
                  <a:pt x="9652" y="565403"/>
                </a:lnTo>
                <a:close/>
              </a:path>
              <a:path w="1470025" h="589280">
                <a:moveTo>
                  <a:pt x="17710" y="566696"/>
                </a:moveTo>
                <a:lnTo>
                  <a:pt x="12573" y="573151"/>
                </a:lnTo>
                <a:lnTo>
                  <a:pt x="14145" y="573151"/>
                </a:lnTo>
                <a:lnTo>
                  <a:pt x="26969" y="568180"/>
                </a:lnTo>
                <a:lnTo>
                  <a:pt x="17710" y="566696"/>
                </a:lnTo>
                <a:close/>
              </a:path>
              <a:path w="1470025" h="589280">
                <a:moveTo>
                  <a:pt x="1466596" y="0"/>
                </a:moveTo>
                <a:lnTo>
                  <a:pt x="23633" y="559254"/>
                </a:lnTo>
                <a:lnTo>
                  <a:pt x="17710" y="566696"/>
                </a:lnTo>
                <a:lnTo>
                  <a:pt x="26969" y="568180"/>
                </a:lnTo>
                <a:lnTo>
                  <a:pt x="1470025" y="8890"/>
                </a:lnTo>
                <a:lnTo>
                  <a:pt x="1466596" y="0"/>
                </a:lnTo>
                <a:close/>
              </a:path>
              <a:path w="1470025" h="589280">
                <a:moveTo>
                  <a:pt x="18739" y="565403"/>
                </a:moveTo>
                <a:lnTo>
                  <a:pt x="9652" y="565403"/>
                </a:lnTo>
                <a:lnTo>
                  <a:pt x="17710" y="566696"/>
                </a:lnTo>
                <a:lnTo>
                  <a:pt x="18739" y="565403"/>
                </a:lnTo>
                <a:close/>
              </a:path>
            </a:pathLst>
          </a:custGeom>
          <a:solidFill>
            <a:srgbClr val="000000"/>
          </a:solidFill>
        </p:spPr>
        <p:txBody>
          <a:bodyPr wrap="square" lIns="0" tIns="0" rIns="0" bIns="0" rtlCol="0"/>
          <a:lstStyle/>
          <a:p>
            <a:endParaRPr/>
          </a:p>
        </p:txBody>
      </p:sp>
      <p:sp>
        <p:nvSpPr>
          <p:cNvPr id="40" name="object 40"/>
          <p:cNvSpPr txBox="1"/>
          <p:nvPr/>
        </p:nvSpPr>
        <p:spPr>
          <a:xfrm>
            <a:off x="9316719" y="67691"/>
            <a:ext cx="718820" cy="197490"/>
          </a:xfrm>
          <a:prstGeom prst="rect">
            <a:avLst/>
          </a:prstGeom>
        </p:spPr>
        <p:txBody>
          <a:bodyPr vert="horz" wrap="square" lIns="0" tIns="12700" rIns="0" bIns="0" rtlCol="0">
            <a:spAutoFit/>
          </a:bodyPr>
          <a:lstStyle/>
          <a:p>
            <a:pPr marL="12700">
              <a:spcBef>
                <a:spcPts val="100"/>
              </a:spcBef>
            </a:pPr>
            <a:r>
              <a:rPr sz="1200" spc="-5" dirty="0">
                <a:latin typeface="Calibri"/>
                <a:cs typeface="Calibri"/>
              </a:rPr>
              <a:t>I</a:t>
            </a:r>
            <a:r>
              <a:rPr sz="1200" spc="-10" dirty="0">
                <a:latin typeface="Calibri"/>
                <a:cs typeface="Calibri"/>
              </a:rPr>
              <a:t>-</a:t>
            </a:r>
            <a:r>
              <a:rPr sz="1200" spc="5" dirty="0">
                <a:latin typeface="Calibri"/>
                <a:cs typeface="Calibri"/>
              </a:rPr>
              <a:t>do</a:t>
            </a:r>
            <a:r>
              <a:rPr sz="1200" dirty="0">
                <a:latin typeface="Calibri"/>
                <a:cs typeface="Calibri"/>
              </a:rPr>
              <a:t>m</a:t>
            </a:r>
            <a:r>
              <a:rPr sz="1200" spc="5" dirty="0">
                <a:latin typeface="Calibri"/>
                <a:cs typeface="Calibri"/>
              </a:rPr>
              <a:t>a</a:t>
            </a:r>
            <a:r>
              <a:rPr sz="1200" dirty="0">
                <a:latin typeface="Calibri"/>
                <a:cs typeface="Calibri"/>
              </a:rPr>
              <a:t>i</a:t>
            </a:r>
            <a:r>
              <a:rPr sz="1200" spc="5" dirty="0">
                <a:latin typeface="Calibri"/>
                <a:cs typeface="Calibri"/>
              </a:rPr>
              <a:t>n</a:t>
            </a:r>
            <a:r>
              <a:rPr sz="1200" dirty="0">
                <a:latin typeface="Calibri"/>
                <a:cs typeface="Calibri"/>
              </a:rPr>
              <a:t>es</a:t>
            </a:r>
            <a:endParaRPr sz="1200">
              <a:latin typeface="Calibri"/>
              <a:cs typeface="Calibri"/>
            </a:endParaRPr>
          </a:p>
        </p:txBody>
      </p:sp>
      <p:sp>
        <p:nvSpPr>
          <p:cNvPr id="41" name="object 41"/>
          <p:cNvSpPr txBox="1"/>
          <p:nvPr/>
        </p:nvSpPr>
        <p:spPr>
          <a:xfrm>
            <a:off x="7418451" y="2573909"/>
            <a:ext cx="205740" cy="391160"/>
          </a:xfrm>
          <a:prstGeom prst="rect">
            <a:avLst/>
          </a:prstGeom>
        </p:spPr>
        <p:txBody>
          <a:bodyPr vert="horz" wrap="square" lIns="0" tIns="12700" rIns="0" bIns="0" rtlCol="0">
            <a:spAutoFit/>
          </a:bodyPr>
          <a:lstStyle/>
          <a:p>
            <a:pPr marL="12700">
              <a:spcBef>
                <a:spcPts val="100"/>
              </a:spcBef>
            </a:pPr>
            <a:r>
              <a:rPr sz="2400" b="1" dirty="0">
                <a:solidFill>
                  <a:srgbClr val="548ED4"/>
                </a:solidFill>
                <a:latin typeface="Calibri"/>
                <a:cs typeface="Calibri"/>
              </a:rPr>
              <a:t>α</a:t>
            </a:r>
            <a:endParaRPr sz="2400">
              <a:latin typeface="Calibri"/>
              <a:cs typeface="Calibri"/>
            </a:endParaRPr>
          </a:p>
        </p:txBody>
      </p:sp>
      <p:sp>
        <p:nvSpPr>
          <p:cNvPr id="42" name="object 42"/>
          <p:cNvSpPr txBox="1"/>
          <p:nvPr/>
        </p:nvSpPr>
        <p:spPr>
          <a:xfrm>
            <a:off x="8373492" y="2609787"/>
            <a:ext cx="192405" cy="391795"/>
          </a:xfrm>
          <a:prstGeom prst="rect">
            <a:avLst/>
          </a:prstGeom>
        </p:spPr>
        <p:txBody>
          <a:bodyPr vert="horz" wrap="square" lIns="0" tIns="12700" rIns="0" bIns="0" rtlCol="0">
            <a:spAutoFit/>
          </a:bodyPr>
          <a:lstStyle/>
          <a:p>
            <a:pPr marL="12700">
              <a:spcBef>
                <a:spcPts val="100"/>
              </a:spcBef>
            </a:pPr>
            <a:r>
              <a:rPr sz="2400" b="1" dirty="0">
                <a:solidFill>
                  <a:srgbClr val="D536CA"/>
                </a:solidFill>
                <a:latin typeface="Calibri"/>
                <a:cs typeface="Calibri"/>
              </a:rPr>
              <a:t>β</a:t>
            </a:r>
            <a:endParaRPr sz="2400">
              <a:latin typeface="Calibri"/>
              <a:cs typeface="Calibri"/>
            </a:endParaRPr>
          </a:p>
        </p:txBody>
      </p:sp>
      <p:sp>
        <p:nvSpPr>
          <p:cNvPr id="43" name="object 43"/>
          <p:cNvSpPr/>
          <p:nvPr/>
        </p:nvSpPr>
        <p:spPr>
          <a:xfrm>
            <a:off x="6960234" y="4381284"/>
            <a:ext cx="2411730" cy="320040"/>
          </a:xfrm>
          <a:custGeom>
            <a:avLst/>
            <a:gdLst/>
            <a:ahLst/>
            <a:cxnLst/>
            <a:rect l="l" t="t" r="r" b="b"/>
            <a:pathLst>
              <a:path w="2411729" h="320039">
                <a:moveTo>
                  <a:pt x="0" y="319493"/>
                </a:moveTo>
                <a:lnTo>
                  <a:pt x="2411476" y="319493"/>
                </a:lnTo>
                <a:lnTo>
                  <a:pt x="2411476" y="0"/>
                </a:lnTo>
                <a:lnTo>
                  <a:pt x="0" y="0"/>
                </a:lnTo>
                <a:lnTo>
                  <a:pt x="0" y="319493"/>
                </a:lnTo>
                <a:close/>
              </a:path>
            </a:pathLst>
          </a:custGeom>
          <a:solidFill>
            <a:srgbClr val="FFFF00"/>
          </a:solidFill>
        </p:spPr>
        <p:txBody>
          <a:bodyPr wrap="square" lIns="0" tIns="0" rIns="0" bIns="0" rtlCol="0"/>
          <a:lstStyle/>
          <a:p>
            <a:endParaRPr/>
          </a:p>
        </p:txBody>
      </p:sp>
      <p:sp>
        <p:nvSpPr>
          <p:cNvPr id="44" name="object 44"/>
          <p:cNvSpPr/>
          <p:nvPr/>
        </p:nvSpPr>
        <p:spPr>
          <a:xfrm>
            <a:off x="6960234" y="4381284"/>
            <a:ext cx="2411730" cy="320040"/>
          </a:xfrm>
          <a:custGeom>
            <a:avLst/>
            <a:gdLst/>
            <a:ahLst/>
            <a:cxnLst/>
            <a:rect l="l" t="t" r="r" b="b"/>
            <a:pathLst>
              <a:path w="2411729" h="320039">
                <a:moveTo>
                  <a:pt x="0" y="319493"/>
                </a:moveTo>
                <a:lnTo>
                  <a:pt x="2411476" y="319493"/>
                </a:lnTo>
                <a:lnTo>
                  <a:pt x="2411476" y="0"/>
                </a:lnTo>
                <a:lnTo>
                  <a:pt x="0" y="0"/>
                </a:lnTo>
                <a:lnTo>
                  <a:pt x="0" y="319493"/>
                </a:lnTo>
                <a:close/>
              </a:path>
            </a:pathLst>
          </a:custGeom>
          <a:ln w="25400">
            <a:solidFill>
              <a:srgbClr val="FFFF00"/>
            </a:solidFill>
          </a:ln>
        </p:spPr>
        <p:txBody>
          <a:bodyPr wrap="square" lIns="0" tIns="0" rIns="0" bIns="0" rtlCol="0"/>
          <a:lstStyle/>
          <a:p>
            <a:endParaRPr/>
          </a:p>
        </p:txBody>
      </p:sp>
      <p:sp>
        <p:nvSpPr>
          <p:cNvPr id="45" name="object 45"/>
          <p:cNvSpPr/>
          <p:nvPr/>
        </p:nvSpPr>
        <p:spPr>
          <a:xfrm>
            <a:off x="6960108" y="4317366"/>
            <a:ext cx="2411730" cy="64135"/>
          </a:xfrm>
          <a:custGeom>
            <a:avLst/>
            <a:gdLst/>
            <a:ahLst/>
            <a:cxnLst/>
            <a:rect l="l" t="t" r="r" b="b"/>
            <a:pathLst>
              <a:path w="2411729" h="64135">
                <a:moveTo>
                  <a:pt x="2406649" y="0"/>
                </a:moveTo>
                <a:lnTo>
                  <a:pt x="4699" y="0"/>
                </a:lnTo>
                <a:lnTo>
                  <a:pt x="0" y="4699"/>
                </a:lnTo>
                <a:lnTo>
                  <a:pt x="0" y="59055"/>
                </a:lnTo>
                <a:lnTo>
                  <a:pt x="4699" y="63881"/>
                </a:lnTo>
                <a:lnTo>
                  <a:pt x="2406649" y="63881"/>
                </a:lnTo>
                <a:lnTo>
                  <a:pt x="2411475" y="59055"/>
                </a:lnTo>
                <a:lnTo>
                  <a:pt x="2411475" y="4699"/>
                </a:lnTo>
                <a:lnTo>
                  <a:pt x="2406649" y="0"/>
                </a:lnTo>
                <a:close/>
              </a:path>
            </a:pathLst>
          </a:custGeom>
          <a:solidFill>
            <a:srgbClr val="4F81BC"/>
          </a:solidFill>
        </p:spPr>
        <p:txBody>
          <a:bodyPr wrap="square" lIns="0" tIns="0" rIns="0" bIns="0" rtlCol="0"/>
          <a:lstStyle/>
          <a:p>
            <a:endParaRPr/>
          </a:p>
        </p:txBody>
      </p:sp>
      <p:sp>
        <p:nvSpPr>
          <p:cNvPr id="46" name="object 46"/>
          <p:cNvSpPr/>
          <p:nvPr/>
        </p:nvSpPr>
        <p:spPr>
          <a:xfrm>
            <a:off x="6960108" y="4317366"/>
            <a:ext cx="2411730" cy="64135"/>
          </a:xfrm>
          <a:custGeom>
            <a:avLst/>
            <a:gdLst/>
            <a:ahLst/>
            <a:cxnLst/>
            <a:rect l="l" t="t" r="r" b="b"/>
            <a:pathLst>
              <a:path w="2411729" h="64135">
                <a:moveTo>
                  <a:pt x="0" y="10668"/>
                </a:moveTo>
                <a:lnTo>
                  <a:pt x="0" y="4699"/>
                </a:lnTo>
                <a:lnTo>
                  <a:pt x="4699" y="0"/>
                </a:lnTo>
                <a:lnTo>
                  <a:pt x="10667" y="0"/>
                </a:lnTo>
                <a:lnTo>
                  <a:pt x="2400808" y="0"/>
                </a:lnTo>
                <a:lnTo>
                  <a:pt x="2406649" y="0"/>
                </a:lnTo>
                <a:lnTo>
                  <a:pt x="2411475" y="4699"/>
                </a:lnTo>
                <a:lnTo>
                  <a:pt x="2411475" y="10668"/>
                </a:lnTo>
                <a:lnTo>
                  <a:pt x="2411475" y="53212"/>
                </a:lnTo>
                <a:lnTo>
                  <a:pt x="2411475" y="59055"/>
                </a:lnTo>
                <a:lnTo>
                  <a:pt x="2406649" y="63881"/>
                </a:lnTo>
                <a:lnTo>
                  <a:pt x="2400808" y="63881"/>
                </a:lnTo>
                <a:lnTo>
                  <a:pt x="10667" y="63881"/>
                </a:lnTo>
                <a:lnTo>
                  <a:pt x="4699" y="63881"/>
                </a:lnTo>
                <a:lnTo>
                  <a:pt x="0" y="59055"/>
                </a:lnTo>
                <a:lnTo>
                  <a:pt x="0" y="53212"/>
                </a:lnTo>
                <a:lnTo>
                  <a:pt x="0" y="10668"/>
                </a:lnTo>
                <a:close/>
              </a:path>
            </a:pathLst>
          </a:custGeom>
          <a:ln w="25400">
            <a:solidFill>
              <a:srgbClr val="385D89"/>
            </a:solidFill>
          </a:ln>
        </p:spPr>
        <p:txBody>
          <a:bodyPr wrap="square" lIns="0" tIns="0" rIns="0" bIns="0" rtlCol="0"/>
          <a:lstStyle/>
          <a:p>
            <a:endParaRPr/>
          </a:p>
        </p:txBody>
      </p:sp>
      <p:sp>
        <p:nvSpPr>
          <p:cNvPr id="47" name="object 47"/>
          <p:cNvSpPr/>
          <p:nvPr/>
        </p:nvSpPr>
        <p:spPr>
          <a:xfrm>
            <a:off x="6960234" y="4668773"/>
            <a:ext cx="2411730" cy="61594"/>
          </a:xfrm>
          <a:custGeom>
            <a:avLst/>
            <a:gdLst/>
            <a:ahLst/>
            <a:cxnLst/>
            <a:rect l="l" t="t" r="r" b="b"/>
            <a:pathLst>
              <a:path w="2411729" h="61595">
                <a:moveTo>
                  <a:pt x="2406904" y="0"/>
                </a:moveTo>
                <a:lnTo>
                  <a:pt x="4572" y="0"/>
                </a:lnTo>
                <a:lnTo>
                  <a:pt x="0" y="4571"/>
                </a:lnTo>
                <a:lnTo>
                  <a:pt x="0" y="56642"/>
                </a:lnTo>
                <a:lnTo>
                  <a:pt x="4572" y="61213"/>
                </a:lnTo>
                <a:lnTo>
                  <a:pt x="2406904" y="61213"/>
                </a:lnTo>
                <a:lnTo>
                  <a:pt x="2411475" y="56642"/>
                </a:lnTo>
                <a:lnTo>
                  <a:pt x="2411475" y="4571"/>
                </a:lnTo>
                <a:lnTo>
                  <a:pt x="2406904" y="0"/>
                </a:lnTo>
                <a:close/>
              </a:path>
            </a:pathLst>
          </a:custGeom>
          <a:solidFill>
            <a:srgbClr val="4F81BC"/>
          </a:solidFill>
        </p:spPr>
        <p:txBody>
          <a:bodyPr wrap="square" lIns="0" tIns="0" rIns="0" bIns="0" rtlCol="0"/>
          <a:lstStyle/>
          <a:p>
            <a:endParaRPr/>
          </a:p>
        </p:txBody>
      </p:sp>
      <p:sp>
        <p:nvSpPr>
          <p:cNvPr id="48" name="object 48"/>
          <p:cNvSpPr/>
          <p:nvPr/>
        </p:nvSpPr>
        <p:spPr>
          <a:xfrm>
            <a:off x="6960234" y="4668773"/>
            <a:ext cx="2411730" cy="61594"/>
          </a:xfrm>
          <a:custGeom>
            <a:avLst/>
            <a:gdLst/>
            <a:ahLst/>
            <a:cxnLst/>
            <a:rect l="l" t="t" r="r" b="b"/>
            <a:pathLst>
              <a:path w="2411729" h="61595">
                <a:moveTo>
                  <a:pt x="0" y="10159"/>
                </a:moveTo>
                <a:lnTo>
                  <a:pt x="0" y="4571"/>
                </a:lnTo>
                <a:lnTo>
                  <a:pt x="4572" y="0"/>
                </a:lnTo>
                <a:lnTo>
                  <a:pt x="10160" y="0"/>
                </a:lnTo>
                <a:lnTo>
                  <a:pt x="2401189" y="0"/>
                </a:lnTo>
                <a:lnTo>
                  <a:pt x="2406904" y="0"/>
                </a:lnTo>
                <a:lnTo>
                  <a:pt x="2411475" y="4571"/>
                </a:lnTo>
                <a:lnTo>
                  <a:pt x="2411475" y="10159"/>
                </a:lnTo>
                <a:lnTo>
                  <a:pt x="2411475" y="51053"/>
                </a:lnTo>
                <a:lnTo>
                  <a:pt x="2411475" y="56642"/>
                </a:lnTo>
                <a:lnTo>
                  <a:pt x="2406904" y="61213"/>
                </a:lnTo>
                <a:lnTo>
                  <a:pt x="2401189" y="61213"/>
                </a:lnTo>
                <a:lnTo>
                  <a:pt x="10160" y="61213"/>
                </a:lnTo>
                <a:lnTo>
                  <a:pt x="4572" y="61213"/>
                </a:lnTo>
                <a:lnTo>
                  <a:pt x="0" y="56642"/>
                </a:lnTo>
                <a:lnTo>
                  <a:pt x="0" y="51053"/>
                </a:lnTo>
                <a:lnTo>
                  <a:pt x="0" y="10159"/>
                </a:lnTo>
                <a:close/>
              </a:path>
            </a:pathLst>
          </a:custGeom>
          <a:ln w="25400">
            <a:solidFill>
              <a:srgbClr val="385D89"/>
            </a:solidFill>
          </a:ln>
        </p:spPr>
        <p:txBody>
          <a:bodyPr wrap="square" lIns="0" tIns="0" rIns="0" bIns="0" rtlCol="0"/>
          <a:lstStyle/>
          <a:p>
            <a:endParaRPr/>
          </a:p>
        </p:txBody>
      </p:sp>
      <p:sp>
        <p:nvSpPr>
          <p:cNvPr id="49" name="object 49"/>
          <p:cNvSpPr/>
          <p:nvPr/>
        </p:nvSpPr>
        <p:spPr>
          <a:xfrm>
            <a:off x="7810880" y="3309205"/>
            <a:ext cx="984250" cy="1849755"/>
          </a:xfrm>
          <a:custGeom>
            <a:avLst/>
            <a:gdLst/>
            <a:ahLst/>
            <a:cxnLst/>
            <a:rect l="l" t="t" r="r" b="b"/>
            <a:pathLst>
              <a:path w="984250" h="1849754">
                <a:moveTo>
                  <a:pt x="0" y="1847756"/>
                </a:moveTo>
                <a:lnTo>
                  <a:pt x="59886" y="1849538"/>
                </a:lnTo>
                <a:lnTo>
                  <a:pt x="112594" y="1846428"/>
                </a:lnTo>
                <a:lnTo>
                  <a:pt x="158739" y="1838560"/>
                </a:lnTo>
                <a:lnTo>
                  <a:pt x="198939" y="1826069"/>
                </a:lnTo>
                <a:lnTo>
                  <a:pt x="233807" y="1809090"/>
                </a:lnTo>
                <a:lnTo>
                  <a:pt x="290020" y="1762206"/>
                </a:lnTo>
                <a:lnTo>
                  <a:pt x="332306" y="1698986"/>
                </a:lnTo>
                <a:lnTo>
                  <a:pt x="349768" y="1661587"/>
                </a:lnTo>
                <a:lnTo>
                  <a:pt x="365597" y="1620507"/>
                </a:lnTo>
                <a:lnTo>
                  <a:pt x="380409" y="1575882"/>
                </a:lnTo>
                <a:lnTo>
                  <a:pt x="394820" y="1527847"/>
                </a:lnTo>
                <a:lnTo>
                  <a:pt x="409448" y="1476535"/>
                </a:lnTo>
                <a:lnTo>
                  <a:pt x="424400" y="1400592"/>
                </a:lnTo>
                <a:lnTo>
                  <a:pt x="429078" y="1356766"/>
                </a:lnTo>
                <a:lnTo>
                  <a:pt x="432135" y="1309596"/>
                </a:lnTo>
                <a:lnTo>
                  <a:pt x="433755" y="1259502"/>
                </a:lnTo>
                <a:lnTo>
                  <a:pt x="434121" y="1206903"/>
                </a:lnTo>
                <a:lnTo>
                  <a:pt x="433417" y="1152217"/>
                </a:lnTo>
                <a:lnTo>
                  <a:pt x="431825" y="1095866"/>
                </a:lnTo>
                <a:lnTo>
                  <a:pt x="429529" y="1038267"/>
                </a:lnTo>
                <a:lnTo>
                  <a:pt x="426713" y="979840"/>
                </a:lnTo>
                <a:lnTo>
                  <a:pt x="423560" y="921006"/>
                </a:lnTo>
                <a:lnTo>
                  <a:pt x="420254" y="862182"/>
                </a:lnTo>
                <a:lnTo>
                  <a:pt x="416978" y="803789"/>
                </a:lnTo>
                <a:lnTo>
                  <a:pt x="413915" y="746245"/>
                </a:lnTo>
                <a:lnTo>
                  <a:pt x="411248" y="689971"/>
                </a:lnTo>
                <a:lnTo>
                  <a:pt x="409162" y="635384"/>
                </a:lnTo>
                <a:lnTo>
                  <a:pt x="407839" y="582906"/>
                </a:lnTo>
                <a:lnTo>
                  <a:pt x="407464" y="532955"/>
                </a:lnTo>
                <a:lnTo>
                  <a:pt x="408219" y="485950"/>
                </a:lnTo>
                <a:lnTo>
                  <a:pt x="410287" y="442312"/>
                </a:lnTo>
                <a:lnTo>
                  <a:pt x="413853" y="402458"/>
                </a:lnTo>
                <a:lnTo>
                  <a:pt x="434773" y="298309"/>
                </a:lnTo>
                <a:lnTo>
                  <a:pt x="454405" y="239183"/>
                </a:lnTo>
                <a:lnTo>
                  <a:pt x="477375" y="188626"/>
                </a:lnTo>
                <a:lnTo>
                  <a:pt x="503062" y="145834"/>
                </a:lnTo>
                <a:lnTo>
                  <a:pt x="530844" y="110000"/>
                </a:lnTo>
                <a:lnTo>
                  <a:pt x="560100" y="80319"/>
                </a:lnTo>
                <a:lnTo>
                  <a:pt x="590210" y="55986"/>
                </a:lnTo>
                <a:lnTo>
                  <a:pt x="650506" y="20141"/>
                </a:lnTo>
                <a:lnTo>
                  <a:pt x="720205" y="0"/>
                </a:lnTo>
                <a:lnTo>
                  <a:pt x="768967" y="6326"/>
                </a:lnTo>
                <a:lnTo>
                  <a:pt x="821344" y="22496"/>
                </a:lnTo>
                <a:lnTo>
                  <a:pt x="872950" y="45007"/>
                </a:lnTo>
                <a:lnTo>
                  <a:pt x="919394" y="70358"/>
                </a:lnTo>
                <a:lnTo>
                  <a:pt x="956288" y="95047"/>
                </a:lnTo>
                <a:lnTo>
                  <a:pt x="979242" y="115572"/>
                </a:lnTo>
                <a:lnTo>
                  <a:pt x="983869" y="128430"/>
                </a:lnTo>
              </a:path>
            </a:pathLst>
          </a:custGeom>
          <a:ln w="57149">
            <a:solidFill>
              <a:srgbClr val="6F2F9F"/>
            </a:solidFill>
          </a:ln>
        </p:spPr>
        <p:txBody>
          <a:bodyPr wrap="square" lIns="0" tIns="0" rIns="0" bIns="0" rtlCol="0"/>
          <a:lstStyle/>
          <a:p>
            <a:endParaRPr/>
          </a:p>
        </p:txBody>
      </p:sp>
      <p:sp>
        <p:nvSpPr>
          <p:cNvPr id="50" name="object 50"/>
          <p:cNvSpPr/>
          <p:nvPr/>
        </p:nvSpPr>
        <p:spPr>
          <a:xfrm>
            <a:off x="8041464" y="3296689"/>
            <a:ext cx="454659" cy="721360"/>
          </a:xfrm>
          <a:custGeom>
            <a:avLst/>
            <a:gdLst/>
            <a:ahLst/>
            <a:cxnLst/>
            <a:rect l="l" t="t" r="r" b="b"/>
            <a:pathLst>
              <a:path w="454659" h="721360">
                <a:moveTo>
                  <a:pt x="264255" y="0"/>
                </a:moveTo>
                <a:lnTo>
                  <a:pt x="228268" y="25503"/>
                </a:lnTo>
                <a:lnTo>
                  <a:pt x="2716" y="608941"/>
                </a:lnTo>
                <a:lnTo>
                  <a:pt x="0" y="624572"/>
                </a:lnTo>
                <a:lnTo>
                  <a:pt x="3367" y="639500"/>
                </a:lnTo>
                <a:lnTo>
                  <a:pt x="12092" y="652071"/>
                </a:lnTo>
                <a:lnTo>
                  <a:pt x="25449" y="660630"/>
                </a:lnTo>
                <a:lnTo>
                  <a:pt x="174420" y="718161"/>
                </a:lnTo>
                <a:lnTo>
                  <a:pt x="190051" y="720877"/>
                </a:lnTo>
                <a:lnTo>
                  <a:pt x="204979" y="717510"/>
                </a:lnTo>
                <a:lnTo>
                  <a:pt x="217550" y="708785"/>
                </a:lnTo>
                <a:lnTo>
                  <a:pt x="226109" y="695428"/>
                </a:lnTo>
                <a:lnTo>
                  <a:pt x="451661" y="111990"/>
                </a:lnTo>
                <a:lnTo>
                  <a:pt x="454358" y="96359"/>
                </a:lnTo>
                <a:lnTo>
                  <a:pt x="450947" y="81430"/>
                </a:lnTo>
                <a:lnTo>
                  <a:pt x="442178" y="68859"/>
                </a:lnTo>
                <a:lnTo>
                  <a:pt x="428801" y="60301"/>
                </a:lnTo>
                <a:lnTo>
                  <a:pt x="279830" y="2643"/>
                </a:lnTo>
                <a:lnTo>
                  <a:pt x="264255" y="0"/>
                </a:lnTo>
                <a:close/>
              </a:path>
            </a:pathLst>
          </a:custGeom>
          <a:solidFill>
            <a:srgbClr val="2CDF2C"/>
          </a:solidFill>
        </p:spPr>
        <p:txBody>
          <a:bodyPr wrap="square" lIns="0" tIns="0" rIns="0" bIns="0" rtlCol="0"/>
          <a:lstStyle/>
          <a:p>
            <a:endParaRPr/>
          </a:p>
        </p:txBody>
      </p:sp>
      <p:sp>
        <p:nvSpPr>
          <p:cNvPr id="51" name="object 51"/>
          <p:cNvSpPr/>
          <p:nvPr/>
        </p:nvSpPr>
        <p:spPr>
          <a:xfrm>
            <a:off x="8041464" y="3296689"/>
            <a:ext cx="454659" cy="721360"/>
          </a:xfrm>
          <a:custGeom>
            <a:avLst/>
            <a:gdLst/>
            <a:ahLst/>
            <a:cxnLst/>
            <a:rect l="l" t="t" r="r" b="b"/>
            <a:pathLst>
              <a:path w="454659" h="721360">
                <a:moveTo>
                  <a:pt x="228268" y="25503"/>
                </a:moveTo>
                <a:lnTo>
                  <a:pt x="236771" y="12144"/>
                </a:lnTo>
                <a:lnTo>
                  <a:pt x="249334" y="3405"/>
                </a:lnTo>
                <a:lnTo>
                  <a:pt x="264255" y="0"/>
                </a:lnTo>
                <a:lnTo>
                  <a:pt x="279830" y="2643"/>
                </a:lnTo>
                <a:lnTo>
                  <a:pt x="428801" y="60301"/>
                </a:lnTo>
                <a:lnTo>
                  <a:pt x="442178" y="68859"/>
                </a:lnTo>
                <a:lnTo>
                  <a:pt x="450947" y="81430"/>
                </a:lnTo>
                <a:lnTo>
                  <a:pt x="454358" y="96359"/>
                </a:lnTo>
                <a:lnTo>
                  <a:pt x="451661" y="111990"/>
                </a:lnTo>
                <a:lnTo>
                  <a:pt x="226109" y="695428"/>
                </a:lnTo>
                <a:lnTo>
                  <a:pt x="217550" y="708785"/>
                </a:lnTo>
                <a:lnTo>
                  <a:pt x="204979" y="717510"/>
                </a:lnTo>
                <a:lnTo>
                  <a:pt x="190051" y="720877"/>
                </a:lnTo>
                <a:lnTo>
                  <a:pt x="174420" y="718161"/>
                </a:lnTo>
                <a:lnTo>
                  <a:pt x="25449" y="660630"/>
                </a:lnTo>
                <a:lnTo>
                  <a:pt x="12092" y="652071"/>
                </a:lnTo>
                <a:lnTo>
                  <a:pt x="3367" y="639500"/>
                </a:lnTo>
                <a:lnTo>
                  <a:pt x="0" y="624572"/>
                </a:lnTo>
                <a:lnTo>
                  <a:pt x="2716" y="608941"/>
                </a:lnTo>
                <a:lnTo>
                  <a:pt x="228268" y="25503"/>
                </a:lnTo>
                <a:close/>
              </a:path>
            </a:pathLst>
          </a:custGeom>
          <a:ln w="25400">
            <a:solidFill>
              <a:srgbClr val="2CDF2C"/>
            </a:solidFill>
          </a:ln>
        </p:spPr>
        <p:txBody>
          <a:bodyPr wrap="square" lIns="0" tIns="0" rIns="0" bIns="0" rtlCol="0"/>
          <a:lstStyle/>
          <a:p>
            <a:endParaRPr/>
          </a:p>
        </p:txBody>
      </p:sp>
      <p:sp>
        <p:nvSpPr>
          <p:cNvPr id="52" name="object 52"/>
          <p:cNvSpPr txBox="1"/>
          <p:nvPr/>
        </p:nvSpPr>
        <p:spPr>
          <a:xfrm>
            <a:off x="8804275" y="3385502"/>
            <a:ext cx="204470"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N</a:t>
            </a:r>
            <a:r>
              <a:rPr sz="1400" b="1" dirty="0">
                <a:latin typeface="Calibri"/>
                <a:cs typeface="Calibri"/>
              </a:rPr>
              <a:t>t</a:t>
            </a:r>
            <a:endParaRPr sz="1400">
              <a:latin typeface="Calibri"/>
              <a:cs typeface="Calibri"/>
            </a:endParaRPr>
          </a:p>
        </p:txBody>
      </p:sp>
      <p:sp>
        <p:nvSpPr>
          <p:cNvPr id="53" name="object 53"/>
          <p:cNvSpPr txBox="1"/>
          <p:nvPr/>
        </p:nvSpPr>
        <p:spPr>
          <a:xfrm>
            <a:off x="7572629" y="5042534"/>
            <a:ext cx="180975"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Ct</a:t>
            </a:r>
            <a:endParaRPr sz="1400">
              <a:latin typeface="Calibri"/>
              <a:cs typeface="Calibri"/>
            </a:endParaRPr>
          </a:p>
        </p:txBody>
      </p:sp>
      <p:sp>
        <p:nvSpPr>
          <p:cNvPr id="54" name="object 54"/>
          <p:cNvSpPr txBox="1"/>
          <p:nvPr/>
        </p:nvSpPr>
        <p:spPr>
          <a:xfrm>
            <a:off x="7235571" y="3385502"/>
            <a:ext cx="472440" cy="197490"/>
          </a:xfrm>
          <a:prstGeom prst="rect">
            <a:avLst/>
          </a:prstGeom>
        </p:spPr>
        <p:txBody>
          <a:bodyPr vert="horz" wrap="square" lIns="0" tIns="12700" rIns="0" bIns="0" rtlCol="0">
            <a:spAutoFit/>
          </a:bodyPr>
          <a:lstStyle/>
          <a:p>
            <a:pPr marL="12700">
              <a:spcBef>
                <a:spcPts val="100"/>
              </a:spcBef>
            </a:pPr>
            <a:r>
              <a:rPr sz="1200" spc="-5" dirty="0">
                <a:latin typeface="Calibri"/>
                <a:cs typeface="Calibri"/>
              </a:rPr>
              <a:t>Lectine</a:t>
            </a:r>
            <a:endParaRPr sz="1200">
              <a:latin typeface="Calibri"/>
              <a:cs typeface="Calibri"/>
            </a:endParaRPr>
          </a:p>
        </p:txBody>
      </p:sp>
      <p:sp>
        <p:nvSpPr>
          <p:cNvPr id="55" name="object 55"/>
          <p:cNvSpPr/>
          <p:nvPr/>
        </p:nvSpPr>
        <p:spPr>
          <a:xfrm>
            <a:off x="7740396" y="3598164"/>
            <a:ext cx="561340" cy="171450"/>
          </a:xfrm>
          <a:custGeom>
            <a:avLst/>
            <a:gdLst/>
            <a:ahLst/>
            <a:cxnLst/>
            <a:rect l="l" t="t" r="r" b="b"/>
            <a:pathLst>
              <a:path w="561340" h="171450">
                <a:moveTo>
                  <a:pt x="533578" y="141219"/>
                </a:moveTo>
                <a:lnTo>
                  <a:pt x="465708" y="161162"/>
                </a:lnTo>
                <a:lnTo>
                  <a:pt x="463169" y="161798"/>
                </a:lnTo>
                <a:lnTo>
                  <a:pt x="461772" y="164465"/>
                </a:lnTo>
                <a:lnTo>
                  <a:pt x="463296" y="169544"/>
                </a:lnTo>
                <a:lnTo>
                  <a:pt x="465835" y="170942"/>
                </a:lnTo>
                <a:lnTo>
                  <a:pt x="468375" y="170306"/>
                </a:lnTo>
                <a:lnTo>
                  <a:pt x="553055" y="145415"/>
                </a:lnTo>
                <a:lnTo>
                  <a:pt x="550545" y="145415"/>
                </a:lnTo>
                <a:lnTo>
                  <a:pt x="533578" y="141219"/>
                </a:lnTo>
                <a:close/>
              </a:path>
              <a:path w="561340" h="171450">
                <a:moveTo>
                  <a:pt x="542536" y="138586"/>
                </a:moveTo>
                <a:lnTo>
                  <a:pt x="533578" y="141219"/>
                </a:lnTo>
                <a:lnTo>
                  <a:pt x="550545" y="145415"/>
                </a:lnTo>
                <a:lnTo>
                  <a:pt x="550830" y="144272"/>
                </a:lnTo>
                <a:lnTo>
                  <a:pt x="548385" y="144272"/>
                </a:lnTo>
                <a:lnTo>
                  <a:pt x="542536" y="138586"/>
                </a:lnTo>
                <a:close/>
              </a:path>
              <a:path w="561340" h="171450">
                <a:moveTo>
                  <a:pt x="489838" y="74168"/>
                </a:moveTo>
                <a:lnTo>
                  <a:pt x="486790" y="74168"/>
                </a:lnTo>
                <a:lnTo>
                  <a:pt x="483234" y="77978"/>
                </a:lnTo>
                <a:lnTo>
                  <a:pt x="483234" y="81025"/>
                </a:lnTo>
                <a:lnTo>
                  <a:pt x="485139" y="82804"/>
                </a:lnTo>
                <a:lnTo>
                  <a:pt x="535821" y="132060"/>
                </a:lnTo>
                <a:lnTo>
                  <a:pt x="552830" y="136271"/>
                </a:lnTo>
                <a:lnTo>
                  <a:pt x="550545" y="145415"/>
                </a:lnTo>
                <a:lnTo>
                  <a:pt x="553055" y="145415"/>
                </a:lnTo>
                <a:lnTo>
                  <a:pt x="560831" y="143129"/>
                </a:lnTo>
                <a:lnTo>
                  <a:pt x="491744" y="75946"/>
                </a:lnTo>
                <a:lnTo>
                  <a:pt x="489838" y="74168"/>
                </a:lnTo>
                <a:close/>
              </a:path>
              <a:path w="561340" h="171450">
                <a:moveTo>
                  <a:pt x="550418" y="136271"/>
                </a:moveTo>
                <a:lnTo>
                  <a:pt x="542536" y="138586"/>
                </a:lnTo>
                <a:lnTo>
                  <a:pt x="548385" y="144272"/>
                </a:lnTo>
                <a:lnTo>
                  <a:pt x="550418" y="136271"/>
                </a:lnTo>
                <a:close/>
              </a:path>
              <a:path w="561340" h="171450">
                <a:moveTo>
                  <a:pt x="552830" y="136271"/>
                </a:moveTo>
                <a:lnTo>
                  <a:pt x="550418" y="136271"/>
                </a:lnTo>
                <a:lnTo>
                  <a:pt x="548385" y="144272"/>
                </a:lnTo>
                <a:lnTo>
                  <a:pt x="550830" y="144272"/>
                </a:lnTo>
                <a:lnTo>
                  <a:pt x="552830" y="136271"/>
                </a:lnTo>
                <a:close/>
              </a:path>
              <a:path w="561340" h="171450">
                <a:moveTo>
                  <a:pt x="2286" y="0"/>
                </a:moveTo>
                <a:lnTo>
                  <a:pt x="0" y="9271"/>
                </a:lnTo>
                <a:lnTo>
                  <a:pt x="533578" y="141219"/>
                </a:lnTo>
                <a:lnTo>
                  <a:pt x="542536" y="138586"/>
                </a:lnTo>
                <a:lnTo>
                  <a:pt x="535821" y="132060"/>
                </a:lnTo>
                <a:lnTo>
                  <a:pt x="2286" y="0"/>
                </a:lnTo>
                <a:close/>
              </a:path>
              <a:path w="561340" h="171450">
                <a:moveTo>
                  <a:pt x="535821" y="132060"/>
                </a:moveTo>
                <a:lnTo>
                  <a:pt x="542536" y="138586"/>
                </a:lnTo>
                <a:lnTo>
                  <a:pt x="550418" y="136271"/>
                </a:lnTo>
                <a:lnTo>
                  <a:pt x="552830" y="136271"/>
                </a:lnTo>
                <a:lnTo>
                  <a:pt x="535821" y="132060"/>
                </a:lnTo>
                <a:close/>
              </a:path>
            </a:pathLst>
          </a:custGeom>
          <a:solidFill>
            <a:srgbClr val="000000"/>
          </a:solidFill>
        </p:spPr>
        <p:txBody>
          <a:bodyPr wrap="square" lIns="0" tIns="0" rIns="0" bIns="0" rtlCol="0"/>
          <a:lstStyle/>
          <a:p>
            <a:endParaRPr/>
          </a:p>
        </p:txBody>
      </p:sp>
      <p:sp>
        <p:nvSpPr>
          <p:cNvPr id="56" name="object 56"/>
          <p:cNvSpPr txBox="1"/>
          <p:nvPr/>
        </p:nvSpPr>
        <p:spPr>
          <a:xfrm>
            <a:off x="9965056" y="1940559"/>
            <a:ext cx="307975" cy="197490"/>
          </a:xfrm>
          <a:prstGeom prst="rect">
            <a:avLst/>
          </a:prstGeom>
        </p:spPr>
        <p:txBody>
          <a:bodyPr vert="horz" wrap="square" lIns="0" tIns="12700" rIns="0" bIns="0" rtlCol="0">
            <a:spAutoFit/>
          </a:bodyPr>
          <a:lstStyle/>
          <a:p>
            <a:pPr marL="12700">
              <a:spcBef>
                <a:spcPts val="100"/>
              </a:spcBef>
            </a:pPr>
            <a:r>
              <a:rPr sz="1200" spc="-10" dirty="0">
                <a:solidFill>
                  <a:srgbClr val="FF0000"/>
                </a:solidFill>
                <a:latin typeface="Calibri"/>
                <a:cs typeface="Calibri"/>
              </a:rPr>
              <a:t>M</a:t>
            </a:r>
            <a:r>
              <a:rPr sz="1200" spc="-30" dirty="0">
                <a:solidFill>
                  <a:srgbClr val="FF0000"/>
                </a:solidFill>
                <a:latin typeface="Calibri"/>
                <a:cs typeface="Calibri"/>
              </a:rPr>
              <a:t>E</a:t>
            </a:r>
            <a:r>
              <a:rPr sz="1200" dirty="0">
                <a:solidFill>
                  <a:srgbClr val="FF0000"/>
                </a:solidFill>
                <a:latin typeface="Calibri"/>
                <a:cs typeface="Calibri"/>
              </a:rPr>
              <a:t>C</a:t>
            </a:r>
            <a:endParaRPr sz="1200">
              <a:latin typeface="Calibri"/>
              <a:cs typeface="Calibri"/>
            </a:endParaRPr>
          </a:p>
        </p:txBody>
      </p:sp>
      <p:sp>
        <p:nvSpPr>
          <p:cNvPr id="57" name="object 57"/>
          <p:cNvSpPr txBox="1"/>
          <p:nvPr/>
        </p:nvSpPr>
        <p:spPr>
          <a:xfrm>
            <a:off x="9020557" y="4053840"/>
            <a:ext cx="307975" cy="197490"/>
          </a:xfrm>
          <a:prstGeom prst="rect">
            <a:avLst/>
          </a:prstGeom>
        </p:spPr>
        <p:txBody>
          <a:bodyPr vert="horz" wrap="square" lIns="0" tIns="12700" rIns="0" bIns="0" rtlCol="0">
            <a:spAutoFit/>
          </a:bodyPr>
          <a:lstStyle/>
          <a:p>
            <a:pPr marL="12700">
              <a:spcBef>
                <a:spcPts val="100"/>
              </a:spcBef>
            </a:pPr>
            <a:r>
              <a:rPr sz="1200" spc="-10" dirty="0">
                <a:solidFill>
                  <a:srgbClr val="FF0000"/>
                </a:solidFill>
                <a:latin typeface="Calibri"/>
                <a:cs typeface="Calibri"/>
              </a:rPr>
              <a:t>M</a:t>
            </a:r>
            <a:r>
              <a:rPr sz="1200" spc="-30" dirty="0">
                <a:solidFill>
                  <a:srgbClr val="FF0000"/>
                </a:solidFill>
                <a:latin typeface="Calibri"/>
                <a:cs typeface="Calibri"/>
              </a:rPr>
              <a:t>E</a:t>
            </a:r>
            <a:r>
              <a:rPr sz="1200" dirty="0">
                <a:solidFill>
                  <a:srgbClr val="FF0000"/>
                </a:solidFill>
                <a:latin typeface="Calibri"/>
                <a:cs typeface="Calibri"/>
              </a:rPr>
              <a:t>C</a:t>
            </a:r>
            <a:endParaRPr sz="1200">
              <a:latin typeface="Calibri"/>
              <a:cs typeface="Calibri"/>
            </a:endParaRPr>
          </a:p>
        </p:txBody>
      </p:sp>
      <p:sp>
        <p:nvSpPr>
          <p:cNvPr id="58" name="object 58"/>
          <p:cNvSpPr txBox="1"/>
          <p:nvPr/>
        </p:nvSpPr>
        <p:spPr>
          <a:xfrm>
            <a:off x="9656192" y="2531999"/>
            <a:ext cx="691515" cy="182101"/>
          </a:xfrm>
          <a:prstGeom prst="rect">
            <a:avLst/>
          </a:prstGeom>
        </p:spPr>
        <p:txBody>
          <a:bodyPr vert="horz" wrap="square" lIns="0" tIns="12700" rIns="0" bIns="0" rtlCol="0">
            <a:spAutoFit/>
          </a:bodyPr>
          <a:lstStyle/>
          <a:p>
            <a:pPr marL="12700">
              <a:spcBef>
                <a:spcPts val="100"/>
              </a:spcBef>
            </a:pPr>
            <a:r>
              <a:rPr sz="1100" spc="-5" dirty="0">
                <a:solidFill>
                  <a:srgbClr val="00AFEF"/>
                </a:solidFill>
                <a:latin typeface="Calibri"/>
                <a:cs typeface="Calibri"/>
              </a:rPr>
              <a:t>Cytoplasme</a:t>
            </a:r>
            <a:endParaRPr sz="1100">
              <a:latin typeface="Calibri"/>
              <a:cs typeface="Calibri"/>
            </a:endParaRPr>
          </a:p>
        </p:txBody>
      </p:sp>
      <p:sp>
        <p:nvSpPr>
          <p:cNvPr id="59" name="object 59"/>
          <p:cNvSpPr txBox="1"/>
          <p:nvPr/>
        </p:nvSpPr>
        <p:spPr>
          <a:xfrm>
            <a:off x="8711566" y="4728592"/>
            <a:ext cx="691515" cy="182101"/>
          </a:xfrm>
          <a:prstGeom prst="rect">
            <a:avLst/>
          </a:prstGeom>
        </p:spPr>
        <p:txBody>
          <a:bodyPr vert="horz" wrap="square" lIns="0" tIns="12700" rIns="0" bIns="0" rtlCol="0">
            <a:spAutoFit/>
          </a:bodyPr>
          <a:lstStyle/>
          <a:p>
            <a:pPr marL="12700">
              <a:spcBef>
                <a:spcPts val="100"/>
              </a:spcBef>
            </a:pPr>
            <a:r>
              <a:rPr sz="1100" spc="-5" dirty="0">
                <a:solidFill>
                  <a:srgbClr val="00AFEF"/>
                </a:solidFill>
                <a:latin typeface="Calibri"/>
                <a:cs typeface="Calibri"/>
              </a:rPr>
              <a:t>Cytoplasme</a:t>
            </a:r>
            <a:endParaRPr sz="1100">
              <a:latin typeface="Calibri"/>
              <a:cs typeface="Calibri"/>
            </a:endParaRPr>
          </a:p>
        </p:txBody>
      </p:sp>
      <p:sp>
        <p:nvSpPr>
          <p:cNvPr id="61" name="object 61"/>
          <p:cNvSpPr/>
          <p:nvPr/>
        </p:nvSpPr>
        <p:spPr>
          <a:xfrm>
            <a:off x="1524000" y="3212973"/>
            <a:ext cx="9144000" cy="0"/>
          </a:xfrm>
          <a:custGeom>
            <a:avLst/>
            <a:gdLst/>
            <a:ahLst/>
            <a:cxnLst/>
            <a:rect l="l" t="t" r="r" b="b"/>
            <a:pathLst>
              <a:path w="9144000">
                <a:moveTo>
                  <a:pt x="0" y="0"/>
                </a:moveTo>
                <a:lnTo>
                  <a:pt x="9144000" y="0"/>
                </a:lnTo>
              </a:path>
            </a:pathLst>
          </a:custGeom>
          <a:ln w="9525">
            <a:solidFill>
              <a:srgbClr val="000000"/>
            </a:solidFill>
          </a:ln>
        </p:spPr>
        <p:txBody>
          <a:bodyPr wrap="square" lIns="0" tIns="0" rIns="0" bIns="0" rtlCol="0"/>
          <a:lstStyle/>
          <a:p>
            <a:endParaRPr/>
          </a:p>
        </p:txBody>
      </p:sp>
      <p:sp>
        <p:nvSpPr>
          <p:cNvPr id="62" name="object 62"/>
          <p:cNvSpPr/>
          <p:nvPr/>
        </p:nvSpPr>
        <p:spPr>
          <a:xfrm>
            <a:off x="1524000" y="5157215"/>
            <a:ext cx="5814060" cy="0"/>
          </a:xfrm>
          <a:custGeom>
            <a:avLst/>
            <a:gdLst/>
            <a:ahLst/>
            <a:cxnLst/>
            <a:rect l="l" t="t" r="r" b="b"/>
            <a:pathLst>
              <a:path w="5814060">
                <a:moveTo>
                  <a:pt x="0" y="0"/>
                </a:moveTo>
                <a:lnTo>
                  <a:pt x="5813933" y="0"/>
                </a:lnTo>
              </a:path>
            </a:pathLst>
          </a:custGeom>
          <a:ln w="9525">
            <a:solidFill>
              <a:srgbClr val="000000"/>
            </a:solidFill>
          </a:ln>
        </p:spPr>
        <p:txBody>
          <a:bodyPr wrap="square" lIns="0" tIns="0" rIns="0" bIns="0" rtlCol="0"/>
          <a:lstStyle/>
          <a:p>
            <a:endParaRPr/>
          </a:p>
        </p:txBody>
      </p:sp>
      <p:sp>
        <p:nvSpPr>
          <p:cNvPr id="63" name="object 63"/>
          <p:cNvSpPr/>
          <p:nvPr/>
        </p:nvSpPr>
        <p:spPr>
          <a:xfrm>
            <a:off x="8256270" y="5157215"/>
            <a:ext cx="2394585" cy="0"/>
          </a:xfrm>
          <a:custGeom>
            <a:avLst/>
            <a:gdLst/>
            <a:ahLst/>
            <a:cxnLst/>
            <a:rect l="l" t="t" r="r" b="b"/>
            <a:pathLst>
              <a:path w="2394584">
                <a:moveTo>
                  <a:pt x="0" y="0"/>
                </a:moveTo>
                <a:lnTo>
                  <a:pt x="2394584" y="0"/>
                </a:lnTo>
              </a:path>
            </a:pathLst>
          </a:custGeom>
          <a:ln w="9525">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83073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ressources.unisciel.fr/biocell/chap3/res/fig01-bis.jpg"/>
          <p:cNvPicPr>
            <a:picLocks noChangeAspect="1" noChangeArrowheads="1"/>
          </p:cNvPicPr>
          <p:nvPr/>
        </p:nvPicPr>
        <p:blipFill>
          <a:blip r:embed="rId2"/>
          <a:srcRect/>
          <a:stretch>
            <a:fillRect/>
          </a:stretch>
        </p:blipFill>
        <p:spPr bwMode="auto">
          <a:xfrm>
            <a:off x="1590706" y="0"/>
            <a:ext cx="8934450" cy="6858000"/>
          </a:xfrm>
          <a:prstGeom prst="rect">
            <a:avLst/>
          </a:prstGeom>
          <a:noFill/>
        </p:spPr>
      </p:pic>
    </p:spTree>
    <p:extLst>
      <p:ext uri="{BB962C8B-B14F-4D97-AF65-F5344CB8AC3E}">
        <p14:creationId xmlns:p14="http://schemas.microsoft.com/office/powerpoint/2010/main" val="138127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52662" y="928670"/>
            <a:ext cx="5072098"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endParaRPr lang="fr-FR" sz="2000" b="1" dirty="0">
              <a:latin typeface="Arial" pitchFamily="34" charset="0"/>
              <a:ea typeface="Times New Roman" pitchFamily="18" charset="0"/>
              <a:cs typeface="Arial" pitchFamily="34" charset="0"/>
            </a:endParaRPr>
          </a:p>
          <a:p>
            <a:pPr algn="justLow" fontAlgn="base">
              <a:spcBef>
                <a:spcPct val="0"/>
              </a:spcBef>
              <a:spcAft>
                <a:spcPct val="0"/>
              </a:spcAft>
            </a:pPr>
            <a:r>
              <a:rPr lang="fr-FR" sz="2400" b="1" dirty="0">
                <a:latin typeface="Arial" pitchFamily="34" charset="0"/>
                <a:ea typeface="Times New Roman" pitchFamily="18" charset="0"/>
                <a:cs typeface="Arial" pitchFamily="34" charset="0"/>
              </a:rPr>
              <a:t>Polysaccharides:</a:t>
            </a:r>
          </a:p>
          <a:p>
            <a:pPr algn="justLow" fontAlgn="base">
              <a:spcBef>
                <a:spcPct val="0"/>
              </a:spcBef>
              <a:spcAft>
                <a:spcPct val="0"/>
              </a:spcAft>
            </a:pPr>
            <a:endParaRPr lang="fr-FR" sz="2400" b="1" dirty="0">
              <a:latin typeface="Arial" pitchFamily="34" charset="0"/>
              <a:ea typeface="Times New Roman" pitchFamily="18" charset="0"/>
              <a:cs typeface="Arial" pitchFamily="34" charset="0"/>
            </a:endParaRPr>
          </a:p>
          <a:p>
            <a:r>
              <a:rPr lang="fr-FR" b="1" dirty="0">
                <a:latin typeface="Arial" pitchFamily="34" charset="0"/>
                <a:cs typeface="Arial" pitchFamily="34" charset="0"/>
              </a:rPr>
              <a:t>         - Les </a:t>
            </a:r>
            <a:r>
              <a:rPr lang="fr-FR" b="1" dirty="0" err="1">
                <a:latin typeface="Arial" pitchFamily="34" charset="0"/>
                <a:cs typeface="Arial" pitchFamily="34" charset="0"/>
              </a:rPr>
              <a:t>glyco</a:t>
            </a:r>
            <a:r>
              <a:rPr lang="fr-FR" b="1" dirty="0">
                <a:latin typeface="Arial" pitchFamily="34" charset="0"/>
                <a:cs typeface="Arial" pitchFamily="34" charset="0"/>
              </a:rPr>
              <a:t>-</a:t>
            </a:r>
            <a:r>
              <a:rPr lang="fr-FR" b="1" dirty="0" err="1">
                <a:latin typeface="Arial" pitchFamily="34" charset="0"/>
                <a:cs typeface="Arial" pitchFamily="34" charset="0"/>
              </a:rPr>
              <a:t>amino</a:t>
            </a:r>
            <a:r>
              <a:rPr lang="fr-FR" b="1" dirty="0">
                <a:latin typeface="Arial" pitchFamily="34" charset="0"/>
                <a:cs typeface="Arial" pitchFamily="34" charset="0"/>
              </a:rPr>
              <a:t>-</a:t>
            </a:r>
            <a:r>
              <a:rPr lang="fr-FR" b="1" dirty="0" err="1">
                <a:latin typeface="Arial" pitchFamily="34" charset="0"/>
                <a:cs typeface="Arial" pitchFamily="34" charset="0"/>
              </a:rPr>
              <a:t>glycanes</a:t>
            </a:r>
            <a:r>
              <a:rPr lang="fr-FR" b="1" dirty="0">
                <a:latin typeface="Arial" pitchFamily="34" charset="0"/>
                <a:cs typeface="Arial" pitchFamily="34" charset="0"/>
              </a:rPr>
              <a:t> (GAG)</a:t>
            </a:r>
          </a:p>
          <a:p>
            <a:endParaRPr lang="fr-FR" b="1" dirty="0">
              <a:latin typeface="Arial" pitchFamily="34" charset="0"/>
              <a:cs typeface="Arial" pitchFamily="34" charset="0"/>
            </a:endParaRPr>
          </a:p>
          <a:p>
            <a:r>
              <a:rPr lang="fr-FR" b="1" dirty="0">
                <a:latin typeface="Arial" pitchFamily="34" charset="0"/>
                <a:cs typeface="Arial" pitchFamily="34" charset="0"/>
              </a:rPr>
              <a:t>         - Les protéoglycanes </a:t>
            </a:r>
          </a:p>
          <a:p>
            <a:endParaRPr lang="fr-FR" b="1" dirty="0">
              <a:latin typeface="Arial" pitchFamily="34" charset="0"/>
              <a:cs typeface="Arial" pitchFamily="34" charset="0"/>
            </a:endParaRPr>
          </a:p>
          <a:p>
            <a:r>
              <a:rPr lang="fr-FR" sz="2400" b="1" dirty="0">
                <a:latin typeface="Arial" pitchFamily="34" charset="0"/>
                <a:cs typeface="Arial" pitchFamily="34" charset="0"/>
              </a:rPr>
              <a:t>Protéines fibreuses:</a:t>
            </a:r>
          </a:p>
          <a:p>
            <a:endParaRPr lang="fr-FR" sz="2400" b="1" dirty="0">
              <a:latin typeface="Arial" pitchFamily="34" charset="0"/>
              <a:cs typeface="Arial" pitchFamily="34" charset="0"/>
            </a:endParaRPr>
          </a:p>
          <a:p>
            <a:r>
              <a:rPr lang="fr-FR" b="1" dirty="0">
                <a:latin typeface="Arial" pitchFamily="34" charset="0"/>
                <a:cs typeface="Arial" pitchFamily="34" charset="0"/>
              </a:rPr>
              <a:t>       - Les fibres de collagènes </a:t>
            </a:r>
          </a:p>
          <a:p>
            <a:endParaRPr lang="fr-FR" b="1" dirty="0">
              <a:latin typeface="Arial" pitchFamily="34" charset="0"/>
              <a:cs typeface="Arial" pitchFamily="34" charset="0"/>
            </a:endParaRPr>
          </a:p>
          <a:p>
            <a:r>
              <a:rPr lang="fr-FR" b="1" dirty="0">
                <a:latin typeface="Arial" pitchFamily="34" charset="0"/>
                <a:cs typeface="Arial" pitchFamily="34" charset="0"/>
              </a:rPr>
              <a:t>       -  Les fibres élastiques</a:t>
            </a:r>
            <a:r>
              <a:rPr lang="fr-FR" sz="2400" b="1" dirty="0">
                <a:latin typeface="Arial" pitchFamily="34" charset="0"/>
                <a:cs typeface="Arial" pitchFamily="34" charset="0"/>
              </a:rPr>
              <a:t> </a:t>
            </a:r>
          </a:p>
          <a:p>
            <a:endParaRPr lang="fr-FR" sz="2400" b="1" dirty="0">
              <a:latin typeface="Arial" pitchFamily="34" charset="0"/>
              <a:cs typeface="Arial" pitchFamily="34" charset="0"/>
            </a:endParaRPr>
          </a:p>
          <a:p>
            <a:r>
              <a:rPr lang="fr-FR" sz="2400" b="1" dirty="0">
                <a:latin typeface="Arial" pitchFamily="34" charset="0"/>
                <a:cs typeface="Arial" pitchFamily="34" charset="0"/>
              </a:rPr>
              <a:t>Les autres glycoprotéines</a:t>
            </a:r>
          </a:p>
          <a:p>
            <a:endParaRPr lang="fr-FR" sz="2400" b="1" dirty="0">
              <a:latin typeface="Arial" pitchFamily="34" charset="0"/>
              <a:cs typeface="Arial" pitchFamily="34" charset="0"/>
            </a:endParaRPr>
          </a:p>
          <a:p>
            <a:endParaRPr lang="fr-FR" b="1" dirty="0">
              <a:latin typeface="Arial" pitchFamily="34" charset="0"/>
              <a:cs typeface="Arial" pitchFamily="34" charset="0"/>
            </a:endParaRPr>
          </a:p>
          <a:p>
            <a:r>
              <a:rPr lang="fr-FR" b="1" dirty="0">
                <a:latin typeface="Arial" pitchFamily="34" charset="0"/>
                <a:cs typeface="Arial" pitchFamily="34" charset="0"/>
              </a:rPr>
              <a:t>  </a:t>
            </a:r>
          </a:p>
          <a:p>
            <a:pPr algn="justLow" fontAlgn="base">
              <a:spcBef>
                <a:spcPct val="0"/>
              </a:spcBef>
              <a:spcAft>
                <a:spcPct val="0"/>
              </a:spcAft>
            </a:pPr>
            <a:endParaRPr lang="fr-FR" sz="2000" dirty="0">
              <a:latin typeface="Arial" pitchFamily="34" charset="0"/>
              <a:cs typeface="Arial" pitchFamily="34" charset="0"/>
            </a:endParaRPr>
          </a:p>
        </p:txBody>
      </p:sp>
      <p:sp>
        <p:nvSpPr>
          <p:cNvPr id="3" name="Rectangle 2"/>
          <p:cNvSpPr/>
          <p:nvPr/>
        </p:nvSpPr>
        <p:spPr>
          <a:xfrm>
            <a:off x="2024066" y="500043"/>
            <a:ext cx="8715404" cy="461665"/>
          </a:xfrm>
          <a:prstGeom prst="rect">
            <a:avLst/>
          </a:prstGeom>
        </p:spPr>
        <p:txBody>
          <a:bodyPr wrap="square">
            <a:spAutoFit/>
          </a:bodyPr>
          <a:lstStyle/>
          <a:p>
            <a:r>
              <a:rPr lang="fr-FR" sz="2400" b="1" spc="10" dirty="0">
                <a:solidFill>
                  <a:srgbClr val="000000"/>
                </a:solidFill>
                <a:latin typeface="Arial" panose="22635452340000000000" pitchFamily="2"/>
              </a:rPr>
              <a:t>LES COMPOSANTS DE LA MATRICE EXTRACELLULAIRE</a:t>
            </a:r>
            <a:endParaRPr lang="fr-FR" sz="2400" dirty="0"/>
          </a:p>
        </p:txBody>
      </p:sp>
    </p:spTree>
    <p:extLst>
      <p:ext uri="{BB962C8B-B14F-4D97-AF65-F5344CB8AC3E}">
        <p14:creationId xmlns:p14="http://schemas.microsoft.com/office/powerpoint/2010/main" val="320029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809984" y="-71462"/>
            <a:ext cx="5000660" cy="523220"/>
          </a:xfrm>
          <a:prstGeom prst="rect">
            <a:avLst/>
          </a:prstGeom>
          <a:noFill/>
        </p:spPr>
        <p:txBody>
          <a:bodyPr wrap="square" rtlCol="0">
            <a:spAutoFit/>
          </a:bodyPr>
          <a:lstStyle/>
          <a:p>
            <a:pPr lvl="0" algn="ctr"/>
            <a:r>
              <a:rPr lang="fr-FR" sz="2800" b="1" dirty="0">
                <a:latin typeface="Arial" pitchFamily="34" charset="0"/>
                <a:ea typeface="Times New Roman" pitchFamily="18" charset="0"/>
                <a:cs typeface="Arial" pitchFamily="34" charset="0"/>
              </a:rPr>
              <a:t>Polysaccharides:</a:t>
            </a:r>
          </a:p>
        </p:txBody>
      </p:sp>
      <p:pic>
        <p:nvPicPr>
          <p:cNvPr id="4098" name="Picture 2" descr="http://histoblog.viabloga.com/images/aggregats_de_PTG_t.jpg"/>
          <p:cNvPicPr>
            <a:picLocks noChangeAspect="1" noChangeArrowheads="1"/>
          </p:cNvPicPr>
          <p:nvPr/>
        </p:nvPicPr>
        <p:blipFill>
          <a:blip r:embed="rId2"/>
          <a:srcRect t="8511" r="46957" b="12766"/>
          <a:stretch>
            <a:fillRect/>
          </a:stretch>
        </p:blipFill>
        <p:spPr bwMode="auto">
          <a:xfrm>
            <a:off x="1738282" y="2786058"/>
            <a:ext cx="3857652" cy="2500330"/>
          </a:xfrm>
          <a:prstGeom prst="rect">
            <a:avLst/>
          </a:prstGeom>
          <a:noFill/>
        </p:spPr>
      </p:pic>
      <p:sp>
        <p:nvSpPr>
          <p:cNvPr id="8" name="Rectangle 7"/>
          <p:cNvSpPr/>
          <p:nvPr/>
        </p:nvSpPr>
        <p:spPr>
          <a:xfrm>
            <a:off x="1881158" y="5795538"/>
            <a:ext cx="8358214" cy="919611"/>
          </a:xfrm>
          <a:prstGeom prst="rect">
            <a:avLst/>
          </a:prstGeom>
        </p:spPr>
        <p:txBody>
          <a:bodyPr wrap="square">
            <a:spAutoFit/>
          </a:bodyPr>
          <a:lstStyle/>
          <a:p>
            <a:pPr marL="91440" marR="182880" algn="just">
              <a:lnSpc>
                <a:spcPct val="95999"/>
              </a:lnSpc>
              <a:spcBef>
                <a:spcPts val="1080"/>
              </a:spcBef>
            </a:pPr>
            <a:r>
              <a:rPr lang="fr-FR" spc="-25" dirty="0">
                <a:solidFill>
                  <a:srgbClr val="000000"/>
                </a:solidFill>
                <a:latin typeface="Arial" panose="22635452340000000000" pitchFamily="2"/>
              </a:rPr>
              <a:t>Il joue un rôle très important dans le </a:t>
            </a:r>
            <a:r>
              <a:rPr lang="fr-FR" sz="2000" b="1" spc="-25" dirty="0">
                <a:solidFill>
                  <a:srgbClr val="000000"/>
                </a:solidFill>
                <a:latin typeface="Arial" panose="22635452340000000000" pitchFamily="2"/>
              </a:rPr>
              <a:t>remplissage des espaces</a:t>
            </a:r>
            <a:r>
              <a:rPr lang="fr-FR" spc="-40" dirty="0">
                <a:solidFill>
                  <a:srgbClr val="000000"/>
                </a:solidFill>
                <a:latin typeface="Arial" panose="22635452340000000000" pitchFamily="2"/>
              </a:rPr>
              <a:t>. On peut le décrire comme une </a:t>
            </a:r>
            <a:r>
              <a:rPr lang="fr-FR" spc="-15" dirty="0">
                <a:solidFill>
                  <a:srgbClr val="000000"/>
                </a:solidFill>
                <a:latin typeface="Arial" panose="22635452340000000000" pitchFamily="2"/>
              </a:rPr>
              <a:t>sorte de gel dans lequel se promènent les cellules, un lubrifiant </a:t>
            </a:r>
            <a:r>
              <a:rPr lang="fr-FR" spc="-30" dirty="0">
                <a:solidFill>
                  <a:srgbClr val="000000"/>
                </a:solidFill>
                <a:latin typeface="Arial" panose="22635452340000000000" pitchFamily="2"/>
              </a:rPr>
              <a:t>biologique.</a:t>
            </a:r>
          </a:p>
        </p:txBody>
      </p:sp>
      <p:sp>
        <p:nvSpPr>
          <p:cNvPr id="9" name="Rectangle 8"/>
          <p:cNvSpPr/>
          <p:nvPr/>
        </p:nvSpPr>
        <p:spPr>
          <a:xfrm>
            <a:off x="1881158" y="1928803"/>
            <a:ext cx="9644130" cy="624145"/>
          </a:xfrm>
          <a:prstGeom prst="rect">
            <a:avLst/>
          </a:prstGeom>
        </p:spPr>
        <p:txBody>
          <a:bodyPr wrap="square">
            <a:spAutoFit/>
          </a:bodyPr>
          <a:lstStyle/>
          <a:p>
            <a:pPr marR="919480" indent="228600">
              <a:lnSpc>
                <a:spcPct val="95999"/>
              </a:lnSpc>
            </a:pPr>
            <a:r>
              <a:rPr lang="fr-FR" b="1" dirty="0">
                <a:solidFill>
                  <a:srgbClr val="000000"/>
                </a:solidFill>
                <a:latin typeface="Arial" panose="22635452340000000000" pitchFamily="2"/>
              </a:rPr>
              <a:t>l’acide </a:t>
            </a:r>
            <a:r>
              <a:rPr lang="fr-FR" b="1" dirty="0" err="1">
                <a:solidFill>
                  <a:srgbClr val="000000"/>
                </a:solidFill>
                <a:latin typeface="Arial" panose="22635452340000000000" pitchFamily="2"/>
              </a:rPr>
              <a:t>hyaluronique</a:t>
            </a:r>
            <a:r>
              <a:rPr lang="fr-FR" b="1" dirty="0">
                <a:solidFill>
                  <a:srgbClr val="000000"/>
                </a:solidFill>
                <a:latin typeface="Arial" panose="22635452340000000000" pitchFamily="2"/>
              </a:rPr>
              <a:t> </a:t>
            </a:r>
            <a:r>
              <a:rPr lang="fr-FR" spc="-55" dirty="0">
                <a:solidFill>
                  <a:srgbClr val="000000"/>
                </a:solidFill>
                <a:latin typeface="Calibri" panose="22635452340000000000" pitchFamily="1"/>
              </a:rPr>
              <a:t> Jamais lié à un cœur protéique (le seul GAG comme cela), pas de </a:t>
            </a:r>
            <a:r>
              <a:rPr lang="fr-FR" spc="-40" dirty="0">
                <a:solidFill>
                  <a:srgbClr val="000000"/>
                </a:solidFill>
                <a:latin typeface="Calibri" panose="22635452340000000000" pitchFamily="1"/>
              </a:rPr>
              <a:t>groupement sulfate.</a:t>
            </a:r>
            <a:r>
              <a:rPr lang="fr-FR" b="1" dirty="0">
                <a:solidFill>
                  <a:srgbClr val="000000"/>
                </a:solidFill>
                <a:latin typeface="Arial" panose="22635452340000000000" pitchFamily="2"/>
              </a:rPr>
              <a:t> </a:t>
            </a:r>
          </a:p>
        </p:txBody>
      </p:sp>
      <p:sp>
        <p:nvSpPr>
          <p:cNvPr id="11" name="Rectangle 10"/>
          <p:cNvSpPr/>
          <p:nvPr/>
        </p:nvSpPr>
        <p:spPr>
          <a:xfrm>
            <a:off x="1738282" y="1357298"/>
            <a:ext cx="8715436" cy="656590"/>
          </a:xfrm>
          <a:prstGeom prst="rect">
            <a:avLst/>
          </a:prstGeom>
        </p:spPr>
        <p:txBody>
          <a:bodyPr wrap="square">
            <a:spAutoFit/>
          </a:bodyPr>
          <a:lstStyle/>
          <a:p>
            <a:pPr marL="121920">
              <a:lnSpc>
                <a:spcPts val="2200"/>
              </a:lnSpc>
              <a:spcBef>
                <a:spcPts val="4680"/>
              </a:spcBef>
            </a:pPr>
            <a:r>
              <a:rPr lang="fr-FR" sz="1600" b="1" dirty="0">
                <a:latin typeface="Arial" pitchFamily="34" charset="0"/>
                <a:cs typeface="Arial" pitchFamily="34" charset="0"/>
              </a:rPr>
              <a:t>Il existe </a:t>
            </a:r>
            <a:r>
              <a:rPr lang="fr-FR" sz="1600" b="1" spc="-40" dirty="0">
                <a:latin typeface="Arial" pitchFamily="34" charset="0"/>
                <a:cs typeface="Arial" pitchFamily="34" charset="0"/>
              </a:rPr>
              <a:t>5 types de GAG: </a:t>
            </a:r>
            <a:r>
              <a:rPr lang="fr-FR" sz="1600" b="1" dirty="0" err="1">
                <a:latin typeface="Arial" pitchFamily="34" charset="0"/>
                <a:cs typeface="Arial" pitchFamily="34" charset="0"/>
              </a:rPr>
              <a:t>Hyaluronane</a:t>
            </a:r>
            <a:r>
              <a:rPr lang="fr-FR" sz="1600" b="1" dirty="0">
                <a:latin typeface="Arial" pitchFamily="34" charset="0"/>
                <a:cs typeface="Arial" pitchFamily="34" charset="0"/>
              </a:rPr>
              <a:t>, </a:t>
            </a:r>
            <a:r>
              <a:rPr lang="fr-FR" sz="1600" b="1" spc="-40" dirty="0" err="1">
                <a:latin typeface="Arial" pitchFamily="34" charset="0"/>
                <a:cs typeface="Arial" pitchFamily="34" charset="0"/>
              </a:rPr>
              <a:t>chondroïtine</a:t>
            </a:r>
            <a:r>
              <a:rPr lang="fr-FR" sz="1600" b="1" spc="-40" dirty="0">
                <a:latin typeface="Arial" pitchFamily="34" charset="0"/>
                <a:cs typeface="Arial" pitchFamily="34" charset="0"/>
              </a:rPr>
              <a:t> sulfate , </a:t>
            </a:r>
            <a:r>
              <a:rPr lang="fr-FR" sz="1600" b="1" spc="-50" dirty="0" err="1">
                <a:latin typeface="Arial" pitchFamily="34" charset="0"/>
                <a:cs typeface="Arial" pitchFamily="34" charset="0"/>
              </a:rPr>
              <a:t>héparane</a:t>
            </a:r>
            <a:r>
              <a:rPr lang="fr-FR" sz="1600" b="1" spc="-50" dirty="0">
                <a:latin typeface="Arial" pitchFamily="34" charset="0"/>
                <a:cs typeface="Arial" pitchFamily="34" charset="0"/>
              </a:rPr>
              <a:t> sulfate et </a:t>
            </a:r>
            <a:r>
              <a:rPr lang="fr-FR" sz="1600" b="1" spc="-50" dirty="0" err="1">
                <a:latin typeface="Arial" pitchFamily="34" charset="0"/>
                <a:cs typeface="Arial" pitchFamily="34" charset="0"/>
              </a:rPr>
              <a:t>kératane</a:t>
            </a:r>
            <a:r>
              <a:rPr lang="fr-FR" sz="1600" b="1" spc="-50" dirty="0">
                <a:latin typeface="Arial" pitchFamily="34" charset="0"/>
                <a:cs typeface="Arial" pitchFamily="34" charset="0"/>
              </a:rPr>
              <a:t> sulfate, </a:t>
            </a:r>
            <a:r>
              <a:rPr lang="fr-FR" sz="1600" b="1" dirty="0" err="1">
                <a:latin typeface="Arial" pitchFamily="34" charset="0"/>
                <a:cs typeface="Arial" pitchFamily="34" charset="0"/>
              </a:rPr>
              <a:t>dermatan</a:t>
            </a:r>
            <a:r>
              <a:rPr lang="fr-FR" sz="1600" b="1" dirty="0">
                <a:latin typeface="Arial" pitchFamily="34" charset="0"/>
                <a:cs typeface="Arial" pitchFamily="34" charset="0"/>
              </a:rPr>
              <a:t>-sulfate</a:t>
            </a:r>
            <a:r>
              <a:rPr lang="fr-FR" sz="1600" b="1" spc="-50" dirty="0">
                <a:latin typeface="Arial" pitchFamily="34" charset="0"/>
                <a:cs typeface="Arial" pitchFamily="34" charset="0"/>
              </a:rPr>
              <a:t>.</a:t>
            </a:r>
          </a:p>
        </p:txBody>
      </p:sp>
      <p:graphicFrame>
        <p:nvGraphicFramePr>
          <p:cNvPr id="12" name="table 107"/>
          <p:cNvGraphicFramePr>
            <a:graphicFrameLocks noGrp="1"/>
          </p:cNvGraphicFramePr>
          <p:nvPr/>
        </p:nvGraphicFramePr>
        <p:xfrm>
          <a:off x="5524496" y="1142984"/>
          <a:ext cx="6715172" cy="3718872"/>
        </p:xfrm>
        <a:graphic>
          <a:graphicData uri="http://schemas.openxmlformats.org/drawingml/2006/table">
            <a:tbl>
              <a:tblPr/>
              <a:tblGrid>
                <a:gridCol w="4031039">
                  <a:extLst>
                    <a:ext uri="{9D8B030D-6E8A-4147-A177-3AD203B41FA5}">
                      <a16:colId xmlns:a16="http://schemas.microsoft.com/office/drawing/2014/main" val="20000"/>
                    </a:ext>
                  </a:extLst>
                </a:gridCol>
                <a:gridCol w="2684133">
                  <a:extLst>
                    <a:ext uri="{9D8B030D-6E8A-4147-A177-3AD203B41FA5}">
                      <a16:colId xmlns:a16="http://schemas.microsoft.com/office/drawing/2014/main" val="20001"/>
                    </a:ext>
                  </a:extLst>
                </a:gridCol>
              </a:tblGrid>
              <a:tr h="3718872">
                <a:tc>
                  <a:txBody>
                    <a:bodyPr/>
                    <a:lstStyle/>
                    <a:p>
                      <a:pPr algn="l"/>
                      <a:r>
                        <a:rPr lang="en-US" sz="100" dirty="0" smtClean="0"/>
                        <a:t> </a:t>
                      </a:r>
                      <a:endParaRPr lang="en-US" sz="100" dirty="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508760" indent="0" algn="l">
                        <a:lnSpc>
                          <a:spcPct val="95999"/>
                        </a:lnSpc>
                        <a:spcBef>
                          <a:spcPts val="0"/>
                        </a:spcBef>
                        <a:spcAft>
                          <a:spcPts val="0"/>
                        </a:spcAft>
                      </a:pPr>
                      <a:r>
                        <a:rPr lang="fr-FR" sz="1600" spc="-70" dirty="0" err="1" smtClean="0">
                          <a:solidFill>
                            <a:srgbClr val="FF0000"/>
                          </a:solidFill>
                          <a:latin typeface="Calibri" panose="22635452340000000000" pitchFamily="1"/>
                        </a:rPr>
                        <a:t>Aggregane</a:t>
                      </a:r>
                      <a:r>
                        <a:rPr lang="fr-FR" sz="1600" spc="-70" dirty="0" smtClean="0">
                          <a:solidFill>
                            <a:srgbClr val="000000"/>
                          </a:solidFill>
                          <a:latin typeface="Calibri" panose="22635452340000000000" pitchFamily="1"/>
                        </a:rPr>
                        <a:t> </a:t>
                      </a:r>
                    </a:p>
                    <a:p>
                      <a:pPr marL="0" marR="1508760" indent="0" algn="l">
                        <a:lnSpc>
                          <a:spcPct val="95999"/>
                        </a:lnSpc>
                        <a:spcBef>
                          <a:spcPts val="0"/>
                        </a:spcBef>
                        <a:spcAft>
                          <a:spcPts val="0"/>
                        </a:spcAft>
                      </a:pPr>
                      <a:r>
                        <a:rPr lang="fr-FR" sz="1600" spc="-40" dirty="0" smtClean="0">
                          <a:solidFill>
                            <a:srgbClr val="000000"/>
                          </a:solidFill>
                          <a:latin typeface="Calibri" panose="22635452340000000000" pitchFamily="1"/>
                        </a:rPr>
                        <a:t>100 chaines de GAG</a:t>
                      </a:r>
                    </a:p>
                    <a:p>
                      <a:pPr marL="0" marR="1508760" indent="0" algn="l">
                        <a:lnSpc>
                          <a:spcPct val="95999"/>
                        </a:lnSpc>
                        <a:spcBef>
                          <a:spcPts val="0"/>
                        </a:spcBef>
                        <a:spcAft>
                          <a:spcPts val="0"/>
                        </a:spcAft>
                      </a:pPr>
                      <a:r>
                        <a:rPr lang="fr-FR" sz="1600" spc="-50" dirty="0" err="1" smtClean="0">
                          <a:solidFill>
                            <a:srgbClr val="FF0000"/>
                          </a:solidFill>
                          <a:latin typeface="Calibri" panose="22635452340000000000" pitchFamily="1"/>
                        </a:rPr>
                        <a:t>Hyaluronane</a:t>
                      </a:r>
                      <a:endParaRPr lang="fr-FR" sz="1600" spc="-50" dirty="0">
                        <a:solidFill>
                          <a:srgbClr val="000000"/>
                        </a:solidFill>
                        <a:latin typeface="Calibri" panose="22635452340000000000" pitchFamily="1"/>
                      </a:endParaRP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pic>
        <p:nvPicPr>
          <p:cNvPr id="13" name="Image.jpg"/>
          <p:cNvPicPr/>
          <p:nvPr/>
        </p:nvPicPr>
        <p:blipFill>
          <a:blip r:embed="rId3"/>
          <a:stretch>
            <a:fillRect/>
          </a:stretch>
        </p:blipFill>
        <p:spPr>
          <a:xfrm>
            <a:off x="4524364" y="2500306"/>
            <a:ext cx="4936806" cy="3214710"/>
          </a:xfrm>
          <a:prstGeom prst="rect">
            <a:avLst/>
          </a:prstGeom>
        </p:spPr>
      </p:pic>
      <p:sp>
        <p:nvSpPr>
          <p:cNvPr id="10" name="ZoneTexte 9"/>
          <p:cNvSpPr txBox="1"/>
          <p:nvPr/>
        </p:nvSpPr>
        <p:spPr>
          <a:xfrm>
            <a:off x="1738346" y="428605"/>
            <a:ext cx="9144000" cy="830997"/>
          </a:xfrm>
          <a:prstGeom prst="rect">
            <a:avLst/>
          </a:prstGeom>
          <a:noFill/>
        </p:spPr>
        <p:txBody>
          <a:bodyPr wrap="square" rtlCol="0">
            <a:spAutoFit/>
          </a:bodyPr>
          <a:lstStyle/>
          <a:p>
            <a:r>
              <a:rPr lang="fr-FR" sz="2400" b="1" dirty="0"/>
              <a:t>sont des </a:t>
            </a:r>
            <a:r>
              <a:rPr lang="fr-FR" sz="2400" b="1" dirty="0" err="1"/>
              <a:t>glycosaminoglycanes</a:t>
            </a:r>
            <a:r>
              <a:rPr lang="fr-FR" sz="2400" b="1" dirty="0"/>
              <a:t> (GAG) qui sont généralement reliés de façon covalente à une protéine pour former des </a:t>
            </a:r>
            <a:r>
              <a:rPr lang="fr-FR" sz="2400" b="1" dirty="0" err="1"/>
              <a:t>protéoglycanes</a:t>
            </a:r>
            <a:r>
              <a:rPr lang="fr-FR" sz="2400" b="1" dirty="0"/>
              <a:t>.</a:t>
            </a:r>
          </a:p>
        </p:txBody>
      </p:sp>
    </p:spTree>
    <p:extLst>
      <p:ext uri="{BB962C8B-B14F-4D97-AF65-F5344CB8AC3E}">
        <p14:creationId xmlns:p14="http://schemas.microsoft.com/office/powerpoint/2010/main" val="203021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452926" y="142853"/>
            <a:ext cx="3286148" cy="461665"/>
          </a:xfrm>
          <a:prstGeom prst="rect">
            <a:avLst/>
          </a:prstGeom>
          <a:noFill/>
        </p:spPr>
        <p:txBody>
          <a:bodyPr wrap="square" rtlCol="0">
            <a:spAutoFit/>
          </a:bodyPr>
          <a:lstStyle/>
          <a:p>
            <a:r>
              <a:rPr lang="fr-FR" sz="2400" b="1" dirty="0">
                <a:latin typeface="Arial" pitchFamily="34" charset="0"/>
                <a:cs typeface="Arial" pitchFamily="34" charset="0"/>
              </a:rPr>
              <a:t>Les protéoglycanes </a:t>
            </a:r>
            <a:endParaRPr lang="fr-FR" sz="2400" dirty="0"/>
          </a:p>
        </p:txBody>
      </p:sp>
      <p:pic>
        <p:nvPicPr>
          <p:cNvPr id="3074" name="Picture 2" descr="http://perezyvan.free.fr/biocellulaire/baseimage/chap7mec/structproteoglycane.jpg"/>
          <p:cNvPicPr>
            <a:picLocks noChangeAspect="1" noChangeArrowheads="1"/>
          </p:cNvPicPr>
          <p:nvPr/>
        </p:nvPicPr>
        <p:blipFill>
          <a:blip r:embed="rId2"/>
          <a:srcRect/>
          <a:stretch>
            <a:fillRect/>
          </a:stretch>
        </p:blipFill>
        <p:spPr bwMode="auto">
          <a:xfrm>
            <a:off x="2809852" y="1857364"/>
            <a:ext cx="6643734" cy="2928958"/>
          </a:xfrm>
          <a:prstGeom prst="rect">
            <a:avLst/>
          </a:prstGeom>
          <a:noFill/>
        </p:spPr>
      </p:pic>
      <p:sp>
        <p:nvSpPr>
          <p:cNvPr id="4" name="Rectangle 3"/>
          <p:cNvSpPr/>
          <p:nvPr/>
        </p:nvSpPr>
        <p:spPr>
          <a:xfrm>
            <a:off x="1881158" y="4929198"/>
            <a:ext cx="8429684" cy="1569660"/>
          </a:xfrm>
          <a:prstGeom prst="rect">
            <a:avLst/>
          </a:prstGeom>
        </p:spPr>
        <p:txBody>
          <a:bodyPr wrap="square">
            <a:spAutoFit/>
          </a:bodyPr>
          <a:lstStyle/>
          <a:p>
            <a:pPr algn="just"/>
            <a:r>
              <a:rPr lang="fr-FR" sz="1600" b="1" dirty="0">
                <a:latin typeface="Arial" pitchFamily="34" charset="0"/>
                <a:cs typeface="Arial" pitchFamily="34" charset="0"/>
              </a:rPr>
              <a:t>A) Représentation </a:t>
            </a:r>
            <a:r>
              <a:rPr lang="fr-FR" sz="1600" b="1" dirty="0" err="1">
                <a:latin typeface="Arial" pitchFamily="34" charset="0"/>
                <a:cs typeface="Arial" pitchFamily="34" charset="0"/>
              </a:rPr>
              <a:t>shématique</a:t>
            </a:r>
            <a:r>
              <a:rPr lang="fr-FR" sz="1600" b="1" dirty="0">
                <a:latin typeface="Arial" pitchFamily="34" charset="0"/>
                <a:cs typeface="Arial" pitchFamily="34" charset="0"/>
              </a:rPr>
              <a:t> d'un seul </a:t>
            </a:r>
            <a:r>
              <a:rPr lang="fr-FR" sz="1600" b="1" dirty="0" err="1">
                <a:latin typeface="Arial" pitchFamily="34" charset="0"/>
                <a:cs typeface="Arial" pitchFamily="34" charset="0"/>
              </a:rPr>
              <a:t>protéoglycane</a:t>
            </a:r>
            <a:r>
              <a:rPr lang="fr-FR" sz="1600" b="1" dirty="0">
                <a:latin typeface="Arial" pitchFamily="34" charset="0"/>
                <a:cs typeface="Arial" pitchFamily="34" charset="0"/>
              </a:rPr>
              <a:t> de cartilage formé d'une protéine centrale sur laquelle se fixe des chaînes de </a:t>
            </a:r>
            <a:r>
              <a:rPr lang="fr-FR" sz="1600" b="1" dirty="0" err="1">
                <a:latin typeface="Arial" pitchFamily="34" charset="0"/>
                <a:cs typeface="Arial" pitchFamily="34" charset="0"/>
              </a:rPr>
              <a:t>glycosaminoglycanes</a:t>
            </a:r>
            <a:r>
              <a:rPr lang="fr-FR" sz="1600" b="1" dirty="0">
                <a:latin typeface="Arial" pitchFamily="34" charset="0"/>
                <a:cs typeface="Arial" pitchFamily="34" charset="0"/>
              </a:rPr>
              <a:t> (GAG) comme le sulfate d'</a:t>
            </a:r>
            <a:r>
              <a:rPr lang="fr-FR" sz="1600" b="1" dirty="0" err="1">
                <a:latin typeface="Arial" pitchFamily="34" charset="0"/>
                <a:cs typeface="Arial" pitchFamily="34" charset="0"/>
              </a:rPr>
              <a:t>héparane</a:t>
            </a:r>
            <a:r>
              <a:rPr lang="fr-FR" sz="1600" b="1" dirty="0">
                <a:latin typeface="Arial" pitchFamily="34" charset="0"/>
                <a:cs typeface="Arial" pitchFamily="34" charset="0"/>
              </a:rPr>
              <a:t>, de </a:t>
            </a:r>
            <a:r>
              <a:rPr lang="fr-FR" sz="1600" b="1" dirty="0" err="1">
                <a:latin typeface="Arial" pitchFamily="34" charset="0"/>
                <a:cs typeface="Arial" pitchFamily="34" charset="0"/>
              </a:rPr>
              <a:t>kératane</a:t>
            </a:r>
            <a:r>
              <a:rPr lang="fr-FR" sz="1600" b="1" dirty="0">
                <a:latin typeface="Arial" pitchFamily="34" charset="0"/>
                <a:cs typeface="Arial" pitchFamily="34" charset="0"/>
              </a:rPr>
              <a:t>, de </a:t>
            </a:r>
            <a:r>
              <a:rPr lang="fr-FR" sz="1600" b="1" dirty="0" err="1">
                <a:latin typeface="Arial" pitchFamily="34" charset="0"/>
                <a:cs typeface="Arial" pitchFamily="34" charset="0"/>
              </a:rPr>
              <a:t>chondroïtine</a:t>
            </a:r>
            <a:r>
              <a:rPr lang="fr-FR" sz="1600" b="1" dirty="0">
                <a:latin typeface="Arial" pitchFamily="34" charset="0"/>
                <a:cs typeface="Arial" pitchFamily="34" charset="0"/>
              </a:rPr>
              <a:t>...</a:t>
            </a:r>
          </a:p>
          <a:p>
            <a:pPr algn="just"/>
            <a:endParaRPr lang="fr-FR" sz="1600" b="1" dirty="0">
              <a:latin typeface="Arial" pitchFamily="34" charset="0"/>
              <a:cs typeface="Arial" pitchFamily="34" charset="0"/>
            </a:endParaRPr>
          </a:p>
          <a:p>
            <a:pPr algn="just"/>
            <a:r>
              <a:rPr lang="fr-FR" sz="1600" b="1" dirty="0">
                <a:latin typeface="Arial" pitchFamily="34" charset="0"/>
                <a:cs typeface="Arial" pitchFamily="34" charset="0"/>
              </a:rPr>
              <a:t>(B) Dans la matrice extracellulaire, les </a:t>
            </a:r>
            <a:r>
              <a:rPr lang="fr-FR" sz="1600" b="1" dirty="0" err="1">
                <a:latin typeface="Arial" pitchFamily="34" charset="0"/>
                <a:cs typeface="Arial" pitchFamily="34" charset="0"/>
              </a:rPr>
              <a:t>protéoglycanes</a:t>
            </a:r>
            <a:r>
              <a:rPr lang="fr-FR" sz="1600" b="1" dirty="0">
                <a:latin typeface="Arial" pitchFamily="34" charset="0"/>
                <a:cs typeface="Arial" pitchFamily="34" charset="0"/>
              </a:rPr>
              <a:t> sont unis à un GAG géant non sulfaté, l'acide </a:t>
            </a:r>
            <a:r>
              <a:rPr lang="fr-FR" sz="1600" b="1" dirty="0" err="1">
                <a:latin typeface="Arial" pitchFamily="34" charset="0"/>
                <a:cs typeface="Arial" pitchFamily="34" charset="0"/>
              </a:rPr>
              <a:t>hyaluronique</a:t>
            </a:r>
            <a:r>
              <a:rPr lang="fr-FR" sz="1600" b="1" dirty="0">
                <a:latin typeface="Arial" pitchFamily="34" charset="0"/>
                <a:cs typeface="Arial" pitchFamily="34" charset="0"/>
              </a:rPr>
              <a:t>.</a:t>
            </a:r>
          </a:p>
        </p:txBody>
      </p:sp>
      <p:sp>
        <p:nvSpPr>
          <p:cNvPr id="5" name="Rectangle 4"/>
          <p:cNvSpPr/>
          <p:nvPr/>
        </p:nvSpPr>
        <p:spPr>
          <a:xfrm>
            <a:off x="1952596" y="785794"/>
            <a:ext cx="8501122" cy="923330"/>
          </a:xfrm>
          <a:prstGeom prst="rect">
            <a:avLst/>
          </a:prstGeom>
        </p:spPr>
        <p:txBody>
          <a:bodyPr wrap="square">
            <a:spAutoFit/>
          </a:bodyPr>
          <a:lstStyle/>
          <a:p>
            <a:pPr algn="ctr"/>
            <a:r>
              <a:rPr lang="fr-FR" b="1" dirty="0">
                <a:latin typeface="Arial" pitchFamily="34" charset="0"/>
                <a:cs typeface="Arial" pitchFamily="34" charset="0"/>
              </a:rPr>
              <a:t>sont formés par un noyau protéique sur lequel se lient des </a:t>
            </a:r>
            <a:r>
              <a:rPr lang="fr-FR" b="1" dirty="0" err="1">
                <a:latin typeface="Arial" pitchFamily="34" charset="0"/>
                <a:cs typeface="Arial" pitchFamily="34" charset="0"/>
              </a:rPr>
              <a:t>glycosaminoglycanes</a:t>
            </a:r>
            <a:r>
              <a:rPr lang="fr-FR" b="1" dirty="0">
                <a:latin typeface="Arial" pitchFamily="34" charset="0"/>
                <a:cs typeface="Arial" pitchFamily="34" charset="0"/>
              </a:rPr>
              <a:t> sulfatés. Ces </a:t>
            </a:r>
            <a:r>
              <a:rPr lang="fr-FR" b="1" dirty="0" err="1">
                <a:latin typeface="Arial" pitchFamily="34" charset="0"/>
                <a:cs typeface="Arial" pitchFamily="34" charset="0"/>
              </a:rPr>
              <a:t>protéoglycanes</a:t>
            </a:r>
            <a:r>
              <a:rPr lang="fr-FR" b="1" dirty="0">
                <a:latin typeface="Arial" pitchFamily="34" charset="0"/>
                <a:cs typeface="Arial" pitchFamily="34" charset="0"/>
              </a:rPr>
              <a:t> (</a:t>
            </a:r>
            <a:r>
              <a:rPr lang="fr-FR" b="1" i="1" dirty="0">
                <a:latin typeface="Arial" pitchFamily="34" charset="0"/>
                <a:cs typeface="Arial" pitchFamily="34" charset="0"/>
              </a:rPr>
              <a:t> </a:t>
            </a:r>
            <a:r>
              <a:rPr lang="fr-FR" b="1" i="1" dirty="0" err="1">
                <a:latin typeface="Arial" pitchFamily="34" charset="0"/>
                <a:cs typeface="Arial" pitchFamily="34" charset="0"/>
              </a:rPr>
              <a:t>syndecan</a:t>
            </a:r>
            <a:r>
              <a:rPr lang="fr-FR" b="1" i="1" dirty="0">
                <a:latin typeface="Arial" pitchFamily="34" charset="0"/>
                <a:cs typeface="Arial" pitchFamily="34" charset="0"/>
              </a:rPr>
              <a:t>, </a:t>
            </a:r>
            <a:r>
              <a:rPr lang="fr-FR" b="1" i="1" dirty="0" err="1">
                <a:latin typeface="Arial" pitchFamily="34" charset="0"/>
                <a:cs typeface="Arial" pitchFamily="34" charset="0"/>
              </a:rPr>
              <a:t>perlecan</a:t>
            </a:r>
            <a:r>
              <a:rPr lang="fr-FR" b="1" i="1" dirty="0">
                <a:latin typeface="Arial" pitchFamily="34" charset="0"/>
                <a:cs typeface="Arial" pitchFamily="34" charset="0"/>
              </a:rPr>
              <a:t>…</a:t>
            </a:r>
            <a:r>
              <a:rPr lang="fr-FR" b="1" dirty="0">
                <a:latin typeface="Arial" pitchFamily="34" charset="0"/>
                <a:cs typeface="Arial" pitchFamily="34" charset="0"/>
              </a:rPr>
              <a:t>) forment des </a:t>
            </a:r>
            <a:r>
              <a:rPr lang="fr-FR" b="1" dirty="0" err="1">
                <a:latin typeface="Arial" pitchFamily="34" charset="0"/>
                <a:cs typeface="Arial" pitchFamily="34" charset="0"/>
              </a:rPr>
              <a:t>aggrégats</a:t>
            </a:r>
            <a:r>
              <a:rPr lang="fr-FR" b="1" dirty="0">
                <a:latin typeface="Arial" pitchFamily="34" charset="0"/>
                <a:cs typeface="Arial" pitchFamily="34" charset="0"/>
              </a:rPr>
              <a:t> de très grande taille</a:t>
            </a:r>
          </a:p>
        </p:txBody>
      </p:sp>
    </p:spTree>
    <p:extLst>
      <p:ext uri="{BB962C8B-B14F-4D97-AF65-F5344CB8AC3E}">
        <p14:creationId xmlns:p14="http://schemas.microsoft.com/office/powerpoint/2010/main" val="151527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ssources.unisciel.fr/biocell/chap3/res/fig15_1.jpg"/>
          <p:cNvPicPr>
            <a:picLocks noChangeAspect="1" noChangeArrowheads="1"/>
          </p:cNvPicPr>
          <p:nvPr/>
        </p:nvPicPr>
        <p:blipFill>
          <a:blip r:embed="rId2"/>
          <a:srcRect/>
          <a:stretch>
            <a:fillRect/>
          </a:stretch>
        </p:blipFill>
        <p:spPr bwMode="auto">
          <a:xfrm>
            <a:off x="1770531" y="142852"/>
            <a:ext cx="8715436" cy="3286148"/>
          </a:xfrm>
          <a:prstGeom prst="rect">
            <a:avLst/>
          </a:prstGeom>
          <a:noFill/>
        </p:spPr>
      </p:pic>
      <p:sp>
        <p:nvSpPr>
          <p:cNvPr id="3" name="ZoneTexte 2"/>
          <p:cNvSpPr txBox="1"/>
          <p:nvPr/>
        </p:nvSpPr>
        <p:spPr>
          <a:xfrm>
            <a:off x="1523968" y="3424199"/>
            <a:ext cx="9144064" cy="3693319"/>
          </a:xfrm>
          <a:prstGeom prst="rect">
            <a:avLst/>
          </a:prstGeom>
          <a:noFill/>
        </p:spPr>
        <p:txBody>
          <a:bodyPr wrap="square" rtlCol="0">
            <a:spAutoFit/>
          </a:bodyPr>
          <a:lstStyle/>
          <a:p>
            <a:r>
              <a:rPr lang="fr-FR" b="1" dirty="0"/>
              <a:t>Exemple illustrant la contribution des GAG aux fonctions de la matrice extracellulaire:</a:t>
            </a:r>
          </a:p>
          <a:p>
            <a:pPr algn="just">
              <a:buFont typeface="Arial" pitchFamily="34" charset="0"/>
              <a:buChar char="•"/>
            </a:pPr>
            <a:r>
              <a:rPr lang="fr-FR" dirty="0"/>
              <a:t>  Le cartilage hyalin contient de l'acide </a:t>
            </a:r>
            <a:r>
              <a:rPr lang="fr-FR" dirty="0" err="1"/>
              <a:t>hyaluronique</a:t>
            </a:r>
            <a:r>
              <a:rPr lang="fr-FR" dirty="0"/>
              <a:t>, de la </a:t>
            </a:r>
            <a:r>
              <a:rPr lang="fr-FR" dirty="0" err="1"/>
              <a:t>chondroïtine</a:t>
            </a:r>
            <a:r>
              <a:rPr lang="fr-FR" dirty="0"/>
              <a:t> sulfate et du </a:t>
            </a:r>
            <a:r>
              <a:rPr lang="fr-FR" dirty="0" err="1"/>
              <a:t>kératane</a:t>
            </a:r>
            <a:r>
              <a:rPr lang="fr-FR" dirty="0"/>
              <a:t> sulfate (ces deux derniers associés avec un noyau de protéines pour former l'</a:t>
            </a:r>
            <a:r>
              <a:rPr lang="fr-FR" dirty="0" err="1"/>
              <a:t>aggrécane</a:t>
            </a:r>
            <a:r>
              <a:rPr lang="fr-FR" dirty="0"/>
              <a:t>. L'</a:t>
            </a:r>
            <a:r>
              <a:rPr lang="fr-FR" dirty="0" err="1"/>
              <a:t>aggrécane</a:t>
            </a:r>
            <a:r>
              <a:rPr lang="fr-FR" dirty="0"/>
              <a:t> et un autre composant protéique du cartilage (protéine de liaison du cartilage) contiennent un domaine qui permet l'interaction avec l'acide </a:t>
            </a:r>
            <a:r>
              <a:rPr lang="fr-FR" dirty="0" err="1"/>
              <a:t>hyaluronique</a:t>
            </a:r>
            <a:r>
              <a:rPr lang="fr-FR" dirty="0"/>
              <a:t>. Les deux (protéine et GAG) constituent un formidable « absorbeur de chocs ». Dans la polyarthrite rhumatoïde, l'état inflammatoire chronique résulte en une perte de cartilage accompagnée d'une érosion de l'os avec pour résultat un mauvais fonctionnement de l'articulation. La radiographie montre que les deux os se rapprochent suite à la perte de cartilage (ligne jaune). </a:t>
            </a:r>
          </a:p>
          <a:p>
            <a:pPr algn="just">
              <a:buFont typeface="Arial" pitchFamily="34" charset="0"/>
              <a:buChar char="•"/>
            </a:pPr>
            <a:r>
              <a:rPr lang="fr-FR" dirty="0"/>
              <a:t>  En cas de blessure, après la coagulation du sang, le premier produit qui entre dans la lésion est l'acide </a:t>
            </a:r>
            <a:r>
              <a:rPr lang="fr-FR" dirty="0" err="1"/>
              <a:t>hyaluronique</a:t>
            </a:r>
            <a:r>
              <a:rPr lang="fr-FR" dirty="0"/>
              <a:t>. Il forme un échafaudage qui va servir de support aux cellules leucocytaires et aux fibroblastes pour reconstruire le nouveau tissu.</a:t>
            </a:r>
          </a:p>
          <a:p>
            <a:endParaRPr lang="fr-FR" dirty="0"/>
          </a:p>
        </p:txBody>
      </p:sp>
    </p:spTree>
    <p:extLst>
      <p:ext uri="{BB962C8B-B14F-4D97-AF65-F5344CB8AC3E}">
        <p14:creationId xmlns:p14="http://schemas.microsoft.com/office/powerpoint/2010/main" val="212314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8480" y="285729"/>
            <a:ext cx="5143536" cy="1138773"/>
          </a:xfrm>
          <a:prstGeom prst="rect">
            <a:avLst/>
          </a:prstGeom>
        </p:spPr>
        <p:txBody>
          <a:bodyPr wrap="square">
            <a:spAutoFit/>
          </a:bodyPr>
          <a:lstStyle/>
          <a:p>
            <a:r>
              <a:rPr lang="fr-FR" sz="2400" b="1" dirty="0">
                <a:latin typeface="Arial" pitchFamily="34" charset="0"/>
                <a:cs typeface="Arial" pitchFamily="34" charset="0"/>
              </a:rPr>
              <a:t>Protéines fibreuses:</a:t>
            </a:r>
          </a:p>
          <a:p>
            <a:endParaRPr lang="fr-FR" sz="2400" b="1" dirty="0">
              <a:latin typeface="Arial" pitchFamily="34" charset="0"/>
              <a:cs typeface="Arial" pitchFamily="34" charset="0"/>
            </a:endParaRPr>
          </a:p>
          <a:p>
            <a:r>
              <a:rPr lang="fr-FR" b="1" dirty="0">
                <a:latin typeface="Arial" pitchFamily="34" charset="0"/>
                <a:cs typeface="Arial" pitchFamily="34" charset="0"/>
              </a:rPr>
              <a:t>       </a:t>
            </a:r>
            <a:r>
              <a:rPr lang="fr-FR" sz="2000" b="1" dirty="0">
                <a:latin typeface="Arial" pitchFamily="34" charset="0"/>
                <a:cs typeface="Arial" pitchFamily="34" charset="0"/>
              </a:rPr>
              <a:t>- Les fibres de collagènes</a:t>
            </a:r>
            <a:endParaRPr lang="fr-FR" sz="2000" dirty="0"/>
          </a:p>
        </p:txBody>
      </p:sp>
      <p:pic>
        <p:nvPicPr>
          <p:cNvPr id="2050" name="Picture 2" descr="http://histoblog.viabloga.com/images/collagene_t.jpg"/>
          <p:cNvPicPr>
            <a:picLocks noChangeAspect="1" noChangeArrowheads="1"/>
          </p:cNvPicPr>
          <p:nvPr/>
        </p:nvPicPr>
        <p:blipFill>
          <a:blip r:embed="rId2"/>
          <a:srcRect t="17187"/>
          <a:stretch>
            <a:fillRect/>
          </a:stretch>
        </p:blipFill>
        <p:spPr bwMode="auto">
          <a:xfrm>
            <a:off x="2309786" y="1571612"/>
            <a:ext cx="7500990" cy="2571768"/>
          </a:xfrm>
          <a:prstGeom prst="rect">
            <a:avLst/>
          </a:prstGeom>
          <a:noFill/>
        </p:spPr>
      </p:pic>
      <p:sp>
        <p:nvSpPr>
          <p:cNvPr id="6" name="Rectangle 5"/>
          <p:cNvSpPr/>
          <p:nvPr/>
        </p:nvSpPr>
        <p:spPr>
          <a:xfrm>
            <a:off x="1809720" y="4206713"/>
            <a:ext cx="8358246" cy="2274277"/>
          </a:xfrm>
          <a:prstGeom prst="rect">
            <a:avLst/>
          </a:prstGeom>
        </p:spPr>
        <p:txBody>
          <a:bodyPr wrap="square">
            <a:spAutoFit/>
          </a:bodyPr>
          <a:lstStyle/>
          <a:p>
            <a:pPr>
              <a:lnSpc>
                <a:spcPct val="95999"/>
              </a:lnSpc>
              <a:spcBef>
                <a:spcPts val="3060"/>
              </a:spcBef>
            </a:pPr>
            <a:r>
              <a:rPr lang="fr-FR" b="1" spc="-25" dirty="0">
                <a:solidFill>
                  <a:srgbClr val="000000"/>
                </a:solidFill>
                <a:latin typeface="Arial" pitchFamily="34" charset="0"/>
                <a:cs typeface="Arial" pitchFamily="34" charset="0"/>
              </a:rPr>
              <a:t>Collagène 25% masse des protéines humaines</a:t>
            </a:r>
          </a:p>
          <a:p>
            <a:pPr>
              <a:lnSpc>
                <a:spcPct val="95999"/>
              </a:lnSpc>
            </a:pPr>
            <a:r>
              <a:rPr lang="fr-FR" b="1" spc="-25" dirty="0">
                <a:solidFill>
                  <a:srgbClr val="000000"/>
                </a:solidFill>
                <a:latin typeface="Arial" pitchFamily="34" charset="0"/>
                <a:cs typeface="Arial" pitchFamily="34" charset="0"/>
              </a:rPr>
              <a:t>Forme de grosses fibres (500 nm de diamètre et 1 à 10µm de long) assez rigides, grâce à leurs compositions en </a:t>
            </a:r>
            <a:r>
              <a:rPr lang="fr-FR" b="1" spc="-25" dirty="0" err="1">
                <a:solidFill>
                  <a:srgbClr val="000000"/>
                </a:solidFill>
                <a:latin typeface="Arial" pitchFamily="34" charset="0"/>
                <a:cs typeface="Arial" pitchFamily="34" charset="0"/>
              </a:rPr>
              <a:t>aa</a:t>
            </a:r>
            <a:r>
              <a:rPr lang="fr-FR" b="1" spc="-25" dirty="0">
                <a:solidFill>
                  <a:srgbClr val="000000"/>
                </a:solidFill>
                <a:latin typeface="Arial" pitchFamily="34" charset="0"/>
                <a:cs typeface="Arial" pitchFamily="34" charset="0"/>
              </a:rPr>
              <a:t> particulières, très résistantes à l’étirement.</a:t>
            </a:r>
          </a:p>
          <a:p>
            <a:pPr>
              <a:lnSpc>
                <a:spcPct val="95999"/>
              </a:lnSpc>
              <a:spcBef>
                <a:spcPts val="1080"/>
              </a:spcBef>
            </a:pPr>
            <a:r>
              <a:rPr lang="fr-FR" b="1" spc="-30" dirty="0">
                <a:solidFill>
                  <a:srgbClr val="000000"/>
                </a:solidFill>
                <a:latin typeface="Arial" pitchFamily="34" charset="0"/>
                <a:cs typeface="Arial" pitchFamily="34" charset="0"/>
              </a:rPr>
              <a:t>1acide aminé sue 2 est une Glycine,  petit </a:t>
            </a:r>
            <a:r>
              <a:rPr lang="fr-FR" b="1" spc="-30" dirty="0" err="1">
                <a:solidFill>
                  <a:srgbClr val="000000"/>
                </a:solidFill>
                <a:latin typeface="Arial" pitchFamily="34" charset="0"/>
                <a:cs typeface="Arial" pitchFamily="34" charset="0"/>
              </a:rPr>
              <a:t>aa</a:t>
            </a:r>
            <a:r>
              <a:rPr lang="fr-FR" b="1" spc="-30" dirty="0">
                <a:solidFill>
                  <a:srgbClr val="000000"/>
                </a:solidFill>
                <a:latin typeface="Arial" pitchFamily="34" charset="0"/>
                <a:cs typeface="Arial" pitchFamily="34" charset="0"/>
              </a:rPr>
              <a:t> qui </a:t>
            </a:r>
            <a:r>
              <a:rPr lang="fr-FR" b="1" spc="-15" dirty="0">
                <a:solidFill>
                  <a:srgbClr val="000000"/>
                </a:solidFill>
                <a:latin typeface="Arial" pitchFamily="34" charset="0"/>
                <a:cs typeface="Arial" pitchFamily="34" charset="0"/>
              </a:rPr>
              <a:t>permet de faire des angles (coudes) qui vont stabiliser</a:t>
            </a:r>
            <a:r>
              <a:rPr lang="fr-FR" b="1" spc="-15" dirty="0">
                <a:solidFill>
                  <a:srgbClr val="FF0000"/>
                </a:solidFill>
                <a:latin typeface="Arial" pitchFamily="34" charset="0"/>
                <a:cs typeface="Arial" pitchFamily="34" charset="0"/>
              </a:rPr>
              <a:t> la triple hélice</a:t>
            </a:r>
            <a:r>
              <a:rPr lang="fr-FR" b="1" spc="-15" dirty="0">
                <a:latin typeface="Arial" pitchFamily="34" charset="0"/>
                <a:cs typeface="Arial" pitchFamily="34" charset="0"/>
              </a:rPr>
              <a:t>.</a:t>
            </a:r>
          </a:p>
          <a:p>
            <a:pPr marR="137160">
              <a:lnSpc>
                <a:spcPct val="95999"/>
              </a:lnSpc>
              <a:spcBef>
                <a:spcPts val="1440"/>
              </a:spcBef>
            </a:pPr>
            <a:r>
              <a:rPr lang="fr-FR" b="1" spc="-40" dirty="0">
                <a:solidFill>
                  <a:srgbClr val="000000"/>
                </a:solidFill>
                <a:latin typeface="Arial" pitchFamily="34" charset="0"/>
                <a:cs typeface="Arial" pitchFamily="34" charset="0"/>
              </a:rPr>
              <a:t>Il existe 27 types de collagènes humain différents.</a:t>
            </a:r>
            <a:endParaRPr lang="fr-FR" b="1" dirty="0">
              <a:latin typeface="Arial" pitchFamily="34" charset="0"/>
              <a:cs typeface="Arial" pitchFamily="34" charset="0"/>
            </a:endParaRPr>
          </a:p>
        </p:txBody>
      </p:sp>
    </p:spTree>
    <p:extLst>
      <p:ext uri="{BB962C8B-B14F-4D97-AF65-F5344CB8AC3E}">
        <p14:creationId xmlns:p14="http://schemas.microsoft.com/office/powerpoint/2010/main" val="885201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2728" y="142853"/>
            <a:ext cx="3586238" cy="461665"/>
          </a:xfrm>
          <a:prstGeom prst="rect">
            <a:avLst/>
          </a:prstGeom>
        </p:spPr>
        <p:txBody>
          <a:bodyPr wrap="none">
            <a:spAutoFit/>
          </a:bodyPr>
          <a:lstStyle/>
          <a:p>
            <a:r>
              <a:rPr lang="fr-FR" sz="2400" b="1" dirty="0">
                <a:latin typeface="Arial" pitchFamily="34" charset="0"/>
                <a:cs typeface="Arial" pitchFamily="34" charset="0"/>
              </a:rPr>
              <a:t>-  Les fibres élastiques </a:t>
            </a:r>
            <a:endParaRPr lang="fr-FR" sz="2400" dirty="0"/>
          </a:p>
        </p:txBody>
      </p:sp>
      <p:pic>
        <p:nvPicPr>
          <p:cNvPr id="26626" name="Picture 2" descr="http://histoblog.viabloga.com/images/fibres_elastine_t.jpg"/>
          <p:cNvPicPr>
            <a:picLocks noChangeAspect="1" noChangeArrowheads="1"/>
          </p:cNvPicPr>
          <p:nvPr/>
        </p:nvPicPr>
        <p:blipFill>
          <a:blip r:embed="rId2"/>
          <a:srcRect l="12634" t="16327" r="13138" b="18367"/>
          <a:stretch>
            <a:fillRect/>
          </a:stretch>
        </p:blipFill>
        <p:spPr bwMode="auto">
          <a:xfrm>
            <a:off x="1809720" y="500042"/>
            <a:ext cx="4071966" cy="2278078"/>
          </a:xfrm>
          <a:prstGeom prst="rect">
            <a:avLst/>
          </a:prstGeom>
          <a:noFill/>
        </p:spPr>
      </p:pic>
      <p:pic>
        <p:nvPicPr>
          <p:cNvPr id="26628" name="Picture 4" descr="Croquis du derme papillaire"/>
          <p:cNvPicPr>
            <a:picLocks noChangeAspect="1" noChangeArrowheads="1"/>
          </p:cNvPicPr>
          <p:nvPr/>
        </p:nvPicPr>
        <p:blipFill>
          <a:blip r:embed="rId3"/>
          <a:srcRect/>
          <a:stretch>
            <a:fillRect/>
          </a:stretch>
        </p:blipFill>
        <p:spPr bwMode="auto">
          <a:xfrm>
            <a:off x="6381752" y="500042"/>
            <a:ext cx="3810000" cy="2500330"/>
          </a:xfrm>
          <a:prstGeom prst="rect">
            <a:avLst/>
          </a:prstGeom>
          <a:noFill/>
        </p:spPr>
      </p:pic>
      <p:sp>
        <p:nvSpPr>
          <p:cNvPr id="6" name="Rectangle 5"/>
          <p:cNvSpPr/>
          <p:nvPr/>
        </p:nvSpPr>
        <p:spPr>
          <a:xfrm>
            <a:off x="1809720" y="2714621"/>
            <a:ext cx="8572560" cy="1451423"/>
          </a:xfrm>
          <a:prstGeom prst="rect">
            <a:avLst/>
          </a:prstGeom>
        </p:spPr>
        <p:txBody>
          <a:bodyPr wrap="square">
            <a:spAutoFit/>
          </a:bodyPr>
          <a:lstStyle/>
          <a:p>
            <a:pPr marL="45720">
              <a:lnSpc>
                <a:spcPct val="95999"/>
              </a:lnSpc>
            </a:pPr>
            <a:r>
              <a:rPr lang="fr-FR" sz="2000" b="1" u="sng" spc="-20" dirty="0">
                <a:solidFill>
                  <a:srgbClr val="000000"/>
                </a:solidFill>
                <a:latin typeface="Arial" pitchFamily="34" charset="0"/>
                <a:cs typeface="Arial" pitchFamily="34" charset="0"/>
              </a:rPr>
              <a:t>Elastine</a:t>
            </a:r>
          </a:p>
          <a:p>
            <a:pPr marL="45720" marR="45720">
              <a:lnSpc>
                <a:spcPct val="95999"/>
              </a:lnSpc>
            </a:pPr>
            <a:r>
              <a:rPr lang="fr-FR" b="1" spc="-50" dirty="0">
                <a:solidFill>
                  <a:srgbClr val="000000"/>
                </a:solidFill>
                <a:latin typeface="Arial" pitchFamily="34" charset="0"/>
                <a:cs typeface="Arial" pitchFamily="34" charset="0"/>
              </a:rPr>
              <a:t>Les tissus Conjonctifs qui ont besoin d ’élasticité (ex: derme, vaisseaux, poumons...) .</a:t>
            </a:r>
          </a:p>
          <a:p>
            <a:pPr marL="45720" marR="45720">
              <a:lnSpc>
                <a:spcPct val="95999"/>
              </a:lnSpc>
            </a:pPr>
            <a:r>
              <a:rPr lang="fr-FR" b="1" spc="-50" dirty="0">
                <a:solidFill>
                  <a:srgbClr val="000000"/>
                </a:solidFill>
                <a:latin typeface="Arial" pitchFamily="34" charset="0"/>
                <a:cs typeface="Arial" pitchFamily="34" charset="0"/>
              </a:rPr>
              <a:t>Les fibres de collagène sont mélangées avec des fibres </a:t>
            </a:r>
            <a:r>
              <a:rPr lang="fr-FR" b="1" spc="-30" dirty="0">
                <a:solidFill>
                  <a:srgbClr val="000000"/>
                </a:solidFill>
                <a:latin typeface="Arial" pitchFamily="34" charset="0"/>
                <a:cs typeface="Arial" pitchFamily="34" charset="0"/>
              </a:rPr>
              <a:t>élastiques. L’ensemble confère une élasticité et évite la rupture.</a:t>
            </a:r>
          </a:p>
        </p:txBody>
      </p:sp>
      <p:sp>
        <p:nvSpPr>
          <p:cNvPr id="7" name="Rectangle 6"/>
          <p:cNvSpPr/>
          <p:nvPr/>
        </p:nvSpPr>
        <p:spPr>
          <a:xfrm>
            <a:off x="1881158" y="4231472"/>
            <a:ext cx="6500858" cy="2626553"/>
          </a:xfrm>
          <a:prstGeom prst="rect">
            <a:avLst/>
          </a:prstGeom>
        </p:spPr>
        <p:txBody>
          <a:bodyPr wrap="square">
            <a:spAutoFit/>
          </a:bodyPr>
          <a:lstStyle/>
          <a:p>
            <a:pPr marR="2188210">
              <a:lnSpc>
                <a:spcPct val="95999"/>
              </a:lnSpc>
              <a:spcBef>
                <a:spcPts val="1080"/>
              </a:spcBef>
            </a:pPr>
            <a:r>
              <a:rPr lang="fr-FR" b="1" spc="-20" dirty="0">
                <a:solidFill>
                  <a:srgbClr val="000000"/>
                </a:solidFill>
                <a:latin typeface="Arial" panose="22635452340000000000" pitchFamily="2"/>
              </a:rPr>
              <a:t>Les fibres élastiques comportent:</a:t>
            </a:r>
          </a:p>
          <a:p>
            <a:pPr marR="2188210">
              <a:lnSpc>
                <a:spcPct val="95999"/>
              </a:lnSpc>
              <a:spcBef>
                <a:spcPts val="1080"/>
              </a:spcBef>
            </a:pPr>
            <a:r>
              <a:rPr lang="fr-FR" b="1" spc="15" dirty="0">
                <a:solidFill>
                  <a:srgbClr val="000000"/>
                </a:solidFill>
                <a:latin typeface="Arial" panose="22635452340000000000" pitchFamily="2"/>
              </a:rPr>
              <a:t>un noyau d’élastine, qui est une protéine fibreuse </a:t>
            </a:r>
            <a:r>
              <a:rPr lang="fr-FR" b="1" spc="-30" dirty="0">
                <a:solidFill>
                  <a:srgbClr val="000000"/>
                </a:solidFill>
                <a:latin typeface="Arial" panose="22635452340000000000" pitchFamily="2"/>
              </a:rPr>
              <a:t>ressemblant à une chaîne polypeptidique du collagène, </a:t>
            </a:r>
            <a:r>
              <a:rPr lang="fr-FR" b="1" spc="-35" dirty="0">
                <a:solidFill>
                  <a:srgbClr val="000000"/>
                </a:solidFill>
                <a:latin typeface="Arial" panose="22635452340000000000" pitchFamily="2"/>
              </a:rPr>
              <a:t>riche en Proline, établissant des relations de pontage « </a:t>
            </a:r>
            <a:r>
              <a:rPr lang="fr-FR" b="1" spc="-35" dirty="0" err="1">
                <a:solidFill>
                  <a:srgbClr val="000000"/>
                </a:solidFill>
                <a:latin typeface="Arial" panose="22635452340000000000" pitchFamily="2"/>
              </a:rPr>
              <a:t>desmosine</a:t>
            </a:r>
            <a:r>
              <a:rPr lang="fr-FR" b="1" spc="-35" dirty="0">
                <a:solidFill>
                  <a:srgbClr val="000000"/>
                </a:solidFill>
                <a:latin typeface="Arial" panose="22635452340000000000" pitchFamily="2"/>
              </a:rPr>
              <a:t> » </a:t>
            </a:r>
            <a:r>
              <a:rPr lang="fr-FR" b="1" spc="-10" dirty="0">
                <a:solidFill>
                  <a:srgbClr val="000000"/>
                </a:solidFill>
                <a:latin typeface="Arial" panose="22635452340000000000" pitchFamily="2"/>
              </a:rPr>
              <a:t>entre ses différentes molécules. Selon la conformation </a:t>
            </a:r>
            <a:r>
              <a:rPr lang="fr-FR" b="1" spc="-20" dirty="0">
                <a:solidFill>
                  <a:srgbClr val="000000"/>
                </a:solidFill>
                <a:latin typeface="Arial" panose="22635452340000000000" pitchFamily="2"/>
              </a:rPr>
              <a:t>de ces liaisons, l’élastine peut être tendue ou relâchée.</a:t>
            </a:r>
          </a:p>
        </p:txBody>
      </p:sp>
      <p:pic>
        <p:nvPicPr>
          <p:cNvPr id="8" name="Image.jpg"/>
          <p:cNvPicPr/>
          <p:nvPr/>
        </p:nvPicPr>
        <p:blipFill>
          <a:blip r:embed="rId4"/>
          <a:stretch>
            <a:fillRect/>
          </a:stretch>
        </p:blipFill>
        <p:spPr>
          <a:xfrm>
            <a:off x="6167438" y="4214818"/>
            <a:ext cx="4071966" cy="2643182"/>
          </a:xfrm>
          <a:prstGeom prst="rect">
            <a:avLst/>
          </a:prstGeom>
        </p:spPr>
      </p:pic>
    </p:spTree>
    <p:extLst>
      <p:ext uri="{BB962C8B-B14F-4D97-AF65-F5344CB8AC3E}">
        <p14:creationId xmlns:p14="http://schemas.microsoft.com/office/powerpoint/2010/main" val="1057653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1651</Words>
  <Application>Microsoft Office PowerPoint</Application>
  <PresentationFormat>Grand écran</PresentationFormat>
  <Paragraphs>228</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MOLECULES D’ADHERENCE </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2</cp:revision>
  <dcterms:created xsi:type="dcterms:W3CDTF">2019-05-28T22:44:47Z</dcterms:created>
  <dcterms:modified xsi:type="dcterms:W3CDTF">2019-06-01T17:33:19Z</dcterms:modified>
</cp:coreProperties>
</file>