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92" r:id="rId3"/>
    <p:sldId id="257" r:id="rId4"/>
    <p:sldId id="258" r:id="rId5"/>
    <p:sldId id="259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9FB61-D191-4966-A8F6-107F703C444E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A7C3F-B2CF-4890-BFCB-156BB46F32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32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4B8E8-CD55-4A46-9489-611294169D1A}" type="datetime1">
              <a:rPr lang="en-US" smtClean="0"/>
              <a:t>2/28/2020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01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6EB60-850F-4773-8EB5-F1F4EDB74536}" type="datetime1">
              <a:rPr lang="en-US" smtClean="0"/>
              <a:t>2/28/2020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5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1A8C-D4BD-4890-AD42-15C8084D8DCE}" type="datetime1">
              <a:rPr lang="en-US" smtClean="0"/>
              <a:t>2/28/2020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4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F9F0-64C9-418A-ABE4-420D4A5AF695}" type="datetime1">
              <a:rPr lang="en-US" smtClean="0"/>
              <a:t>2/28/2020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9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770A-F94C-42AD-8B83-10443D50B809}" type="datetime1">
              <a:rPr lang="en-US" smtClean="0"/>
              <a:t>2/28/2020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4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BE0B3-D523-491D-A795-141D0BDA77D2}" type="datetime1">
              <a:rPr lang="en-US" smtClean="0"/>
              <a:t>2/28/2020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19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ADEE-3003-4957-AF12-20D0699B1C71}" type="datetime1">
              <a:rPr lang="en-US" smtClean="0"/>
              <a:t>2/28/2020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54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18E8-43F6-4115-A7F9-19A0AC103E32}" type="datetime1">
              <a:rPr lang="en-US" smtClean="0"/>
              <a:t>2/28/2020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86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65E1-B28A-47C0-8BD7-688B2F2028B4}" type="datetime1">
              <a:rPr lang="en-US" smtClean="0"/>
              <a:t>2/28/2020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73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5A70-D044-42EF-BC95-1E4724131689}" type="datetime1">
              <a:rPr lang="en-US" smtClean="0"/>
              <a:t>2/28/2020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DD5D-AE7E-46D2-9666-C59AA8FCB997}" type="datetime1">
              <a:rPr lang="en-US" smtClean="0"/>
              <a:t>2/28/2020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61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B27F6-19B3-4C25-B62B-AB80C98CEA51}" type="datetime1">
              <a:rPr lang="en-US" smtClean="0"/>
              <a:t>2/28/2020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3726B-54E3-4552-9A06-F3D8767E52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2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Lecture 2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800800" cy="1198984"/>
          </a:xfrm>
        </p:spPr>
        <p:txBody>
          <a:bodyPr/>
          <a:lstStyle/>
          <a:p>
            <a:r>
              <a:rPr lang="fr-FR" dirty="0" smtClean="0"/>
              <a:t>MATRICE DE TRANSFORMATION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9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Transformation entre deux repères</a:t>
            </a:r>
            <a:endParaRPr lang="en-US" dirty="0"/>
          </a:p>
        </p:txBody>
      </p:sp>
      <p:pic>
        <p:nvPicPr>
          <p:cNvPr id="4" name="Image 3" descr="Microsoft Office 2010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1" t="43563" r="13004" b="13912"/>
          <a:stretch/>
        </p:blipFill>
        <p:spPr>
          <a:xfrm>
            <a:off x="178082" y="2555776"/>
            <a:ext cx="8787285" cy="3853047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58914" y="1412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La position dans un repère n’est pas la transformation d’adition due à la rotation</a:t>
            </a:r>
            <a:endParaRPr lang="en-US" sz="28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9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icrosoft Office 2010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50" t="18141" r="11625" b="13836"/>
          <a:stretch/>
        </p:blipFill>
        <p:spPr>
          <a:xfrm>
            <a:off x="380057" y="476672"/>
            <a:ext cx="8548534" cy="55446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3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Coordonnées d’un point en cas de rotation de repère.</a:t>
            </a:r>
            <a:endParaRPr lang="en-US" dirty="0"/>
          </a:p>
        </p:txBody>
      </p:sp>
      <p:pic>
        <p:nvPicPr>
          <p:cNvPr id="4" name="Image 3" descr="Microsoft Office 2010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76" t="33639" r="13874" b="37257"/>
          <a:stretch/>
        </p:blipFill>
        <p:spPr>
          <a:xfrm>
            <a:off x="251520" y="1878578"/>
            <a:ext cx="8712968" cy="2736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re 1"/>
              <p:cNvSpPr txBox="1">
                <a:spLocks/>
              </p:cNvSpPr>
              <p:nvPr/>
            </p:nvSpPr>
            <p:spPr>
              <a:xfrm>
                <a:off x="485860" y="5157192"/>
                <a:ext cx="82296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600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fr-FR" b="1" dirty="0" smtClean="0"/>
                  <a:t>Question: </a:t>
                </a:r>
                <a:r>
                  <a:rPr lang="fr-FR" dirty="0" smtClean="0"/>
                  <a:t>si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/>
                              </a:rPr>
                              <m:t>𝑃</m:t>
                            </m:r>
                          </m:e>
                          <m:sup>
                            <m:r>
                              <a:rPr lang="fr-FR" i="1">
                                <a:latin typeface="Cambria Math"/>
                              </a:rPr>
                              <m:t>1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fr-FR" dirty="0"/>
                          <m:t>=[0 1]</m:t>
                        </m:r>
                      </m:e>
                      <m:sup>
                        <m:r>
                          <a:rPr lang="fr-FR" b="0" i="1" smtClean="0"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fr-FR" dirty="0" smtClean="0"/>
                  <a:t>coordonnées d’un point en un repère 1 cas, de rotation +90° de repère 0 .Trouver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/>
                          </a:rPr>
                          <m:t>𝑃</m:t>
                        </m:r>
                      </m:e>
                      <m:sup>
                        <m:r>
                          <a:rPr lang="fr-FR" b="0" i="1" smtClean="0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fr-FR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5" name="Titr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60" y="5157192"/>
                <a:ext cx="8229600" cy="1143000"/>
              </a:xfrm>
              <a:prstGeom prst="rect">
                <a:avLst/>
              </a:prstGeom>
              <a:blipFill rotWithShape="1">
                <a:blip r:embed="rId4"/>
                <a:stretch>
                  <a:fillRect l="-1333" r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8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Sol</a:t>
            </a:r>
            <a:endParaRPr lang="en-US" dirty="0"/>
          </a:p>
        </p:txBody>
      </p:sp>
      <p:pic>
        <p:nvPicPr>
          <p:cNvPr id="4" name="Image 3" descr="Microsoft Office 2010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9000"/>
                    </a14:imgEffect>
                    <a14:imgEffect>
                      <a14:saturation sat="10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25" t="28474" r="17000" b="16591"/>
          <a:stretch/>
        </p:blipFill>
        <p:spPr>
          <a:xfrm>
            <a:off x="1154430" y="2000251"/>
            <a:ext cx="6435090" cy="364617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8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Rotation 3D</a:t>
            </a:r>
            <a:endParaRPr lang="fr-FR" dirty="0"/>
          </a:p>
        </p:txBody>
      </p:sp>
      <p:pic>
        <p:nvPicPr>
          <p:cNvPr id="1026" name="Picture 2" descr="C:\Users\moh\Desktop\Transformation Matrices Part 2.mp4_snapshot_02.48_[2017.01.22_09.47.32]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15940" r="8636" b="14243"/>
          <a:stretch/>
        </p:blipFill>
        <p:spPr bwMode="auto">
          <a:xfrm>
            <a:off x="395536" y="1497034"/>
            <a:ext cx="8410520" cy="459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5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Matrices de Rotation autour </a:t>
            </a:r>
            <a:br>
              <a:rPr lang="fr-FR" dirty="0" smtClean="0"/>
            </a:br>
            <a:r>
              <a:rPr lang="fr-FR" dirty="0" smtClean="0"/>
              <a:t>de x, y et z</a:t>
            </a:r>
            <a:endParaRPr lang="fr-FR" dirty="0"/>
          </a:p>
        </p:txBody>
      </p:sp>
      <p:pic>
        <p:nvPicPr>
          <p:cNvPr id="2050" name="Picture 2" descr="C:\Users\moh\Desktop\Transformation Matrices Part 2.mp4_snapshot_04.23_[2017.01.22_09.51.40]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4" t="15939" r="33788" b="13031"/>
          <a:stretch/>
        </p:blipFill>
        <p:spPr bwMode="auto">
          <a:xfrm>
            <a:off x="2699792" y="1844824"/>
            <a:ext cx="3479336" cy="457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Exemple de transformations similaires</a:t>
            </a:r>
            <a:endParaRPr lang="fr-F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itre 1"/>
              <p:cNvSpPr txBox="1">
                <a:spLocks/>
              </p:cNvSpPr>
              <p:nvPr/>
            </p:nvSpPr>
            <p:spPr>
              <a:xfrm>
                <a:off x="395536" y="1916832"/>
                <a:ext cx="8496944" cy="230425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fr-FR" sz="4000" dirty="0" smtClean="0">
                    <a:solidFill>
                      <a:srgbClr val="FF0000"/>
                    </a:solidFill>
                  </a:rPr>
                  <a:t>Si le repère 0 est lié au repère 1 par une rotation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fr-FR" sz="4000" dirty="0">
                    <a:solidFill>
                      <a:srgbClr val="FF0000"/>
                    </a:solidFill>
                  </a:rPr>
                  <a:t> autour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fr-FR" sz="4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4000" dirty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fr-FR" sz="4000" dirty="0" smtClean="0">
                    <a:solidFill>
                      <a:srgbClr val="FF0000"/>
                    </a:solidFill>
                  </a:rPr>
                  <a:t>Vérifier que la rotation (</a:t>
                </a:r>
                <a14:m>
                  <m:oMath xmlns:m="http://schemas.openxmlformats.org/officeDocument/2006/math">
                    <m:r>
                      <a:rPr lang="fr-FR" sz="4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𝜃</m:t>
                    </m:r>
                    <m:r>
                      <a:rPr lang="fr-FR" sz="4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fr-FR" sz="4000" dirty="0" smtClean="0">
                    <a:solidFill>
                      <a:srgbClr val="FF0000"/>
                    </a:solidFill>
                  </a:rPr>
                  <a:t>autour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𝑌</m:t>
                        </m:r>
                      </m:e>
                      <m:sub>
                        <m:r>
                          <a:rPr lang="fr-FR" sz="4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fr-FR" sz="4000" dirty="0" smtClean="0">
                  <a:solidFill>
                    <a:srgbClr val="FF0000"/>
                  </a:solidFill>
                </a:endParaRPr>
              </a:p>
              <a:p>
                <a:r>
                  <a:rPr lang="fr-FR" sz="4000" dirty="0" smtClean="0">
                    <a:solidFill>
                      <a:srgbClr val="FF0000"/>
                    </a:solidFill>
                  </a:rPr>
                  <a:t>Et le même </a:t>
                </a:r>
                <a:r>
                  <a:rPr lang="fr-FR" sz="4000" dirty="0">
                    <a:solidFill>
                      <a:srgbClr val="FF0000"/>
                    </a:solidFill>
                  </a:rPr>
                  <a:t>que la rotation (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fr-FR" sz="4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𝜃</m:t>
                    </m:r>
                    <m:r>
                      <a:rPr lang="fr-FR" sz="4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fr-FR" sz="4000" dirty="0">
                    <a:solidFill>
                      <a:srgbClr val="FF0000"/>
                    </a:solidFill>
                  </a:rPr>
                  <a:t>autour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𝑌</m:t>
                        </m:r>
                      </m:e>
                      <m:sub>
                        <m:r>
                          <a:rPr lang="fr-FR" sz="4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fr-FR" sz="4000" dirty="0" smtClean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itr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916832"/>
                <a:ext cx="8496944" cy="2304256"/>
              </a:xfrm>
              <a:prstGeom prst="rect">
                <a:avLst/>
              </a:prstGeom>
              <a:blipFill rotWithShape="0">
                <a:blip r:embed="rId2"/>
                <a:stretch>
                  <a:fillRect l="-2152" t="-3704" b="-97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7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Sol</a:t>
            </a:r>
            <a:endParaRPr lang="fr-FR" dirty="0"/>
          </a:p>
        </p:txBody>
      </p:sp>
      <p:pic>
        <p:nvPicPr>
          <p:cNvPr id="4098" name="Picture 2" descr="C:\Users\moh\Desktop\Transformation Matrices Part 2.mp4_snapshot_07.47_[2017.01.22_10.20.44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t="17394" r="12424" b="13758"/>
          <a:stretch/>
        </p:blipFill>
        <p:spPr bwMode="auto">
          <a:xfrm>
            <a:off x="539552" y="1247164"/>
            <a:ext cx="8233102" cy="464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1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3996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dirty="0" smtClean="0"/>
              <a:t>Composition de rotation</a:t>
            </a:r>
            <a:endParaRPr lang="fr-FR" sz="4000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914400" y="15926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Généralement la rotation se fait autour de plusieurs axes</a:t>
            </a:r>
            <a:endParaRPr lang="fr-FR" sz="2800" i="1" dirty="0" smtClean="0"/>
          </a:p>
          <a:p>
            <a:endParaRPr lang="fr-FR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re 1"/>
              <p:cNvSpPr txBox="1">
                <a:spLocks/>
              </p:cNvSpPr>
              <p:nvPr/>
            </p:nvSpPr>
            <p:spPr>
              <a:xfrm>
                <a:off x="611560" y="3068960"/>
                <a:ext cx="82296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/>
                <a:r>
                  <a:rPr lang="fr-FR" sz="2400" dirty="0" smtClean="0"/>
                  <a:t>La relation de composition des rotations se résume par:</a:t>
                </a:r>
              </a:p>
              <a:p>
                <a:pPr algn="r"/>
                <a14:m>
                  <m:oMath xmlns:m="http://schemas.openxmlformats.org/officeDocument/2006/math"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fr-FR" sz="2400" i="1">
                                <a:latin typeface="Cambria Math"/>
                              </a:rPr>
                              <m:t>0</m:t>
                            </m:r>
                          </m:sup>
                        </m:sSup>
                      </m:e>
                      <m:sub>
                        <m:r>
                          <a:rPr lang="fr-FR" sz="2400" i="1">
                            <a:latin typeface="Cambria Math"/>
                          </a:rPr>
                          <m:t>2</m:t>
                        </m:r>
                      </m:sub>
                      <m:sup/>
                    </m:sSubSup>
                    <m:r>
                      <a:rPr lang="fr-FR" sz="2400" i="1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fr-FR" sz="2400" i="1">
                                <a:latin typeface="Cambria Math"/>
                              </a:rPr>
                              <m:t>0</m:t>
                            </m:r>
                          </m:sup>
                        </m:sSup>
                      </m:e>
                      <m:sub>
                        <m:r>
                          <a:rPr lang="fr-FR" sz="2400" i="1">
                            <a:latin typeface="Cambria Math"/>
                          </a:rPr>
                          <m:t>1</m:t>
                        </m:r>
                      </m:sub>
                      <m:sup/>
                    </m:sSubSup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fr-FR" sz="2400" i="1">
                                <a:latin typeface="Cambria Math"/>
                              </a:rPr>
                              <m:t>1</m:t>
                            </m:r>
                          </m:sup>
                        </m:sSup>
                      </m:e>
                      <m:sub>
                        <m:r>
                          <a:rPr lang="fr-FR" sz="2400" i="1">
                            <a:latin typeface="Cambria Math"/>
                          </a:rPr>
                          <m:t>2</m:t>
                        </m:r>
                      </m:sub>
                      <m:sup/>
                    </m:sSubSup>
                  </m:oMath>
                </a14:m>
                <a:r>
                  <a:rPr lang="fr-FR" sz="2400" i="1" dirty="0" smtClean="0"/>
                  <a:t>	</a:t>
                </a:r>
                <a:r>
                  <a:rPr lang="fr-FR" sz="2400" i="1" dirty="0"/>
                  <a:t> </a:t>
                </a:r>
                <a:r>
                  <a:rPr lang="fr-FR" sz="2400" i="1" dirty="0" smtClean="0"/>
                  <a:t>		</a:t>
                </a:r>
                <a:endParaRPr lang="fr-FR" sz="2400" dirty="0"/>
              </a:p>
              <a:p>
                <a:endParaRPr lang="fr-FR" sz="2400" i="1" dirty="0" smtClean="0"/>
              </a:p>
              <a:p>
                <a:endParaRPr lang="fr-FR" sz="2400" dirty="0"/>
              </a:p>
            </p:txBody>
          </p:sp>
        </mc:Choice>
        <mc:Fallback xmlns="">
          <p:sp>
            <p:nvSpPr>
              <p:cNvPr id="7" name="Titr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068960"/>
                <a:ext cx="8229600" cy="1143000"/>
              </a:xfrm>
              <a:prstGeom prst="rect">
                <a:avLst/>
              </a:prstGeom>
              <a:blipFill rotWithShape="0">
                <a:blip r:embed="rId2"/>
                <a:stretch>
                  <a:fillRect t="-26596" r="-11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0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L’ordre de rotation est il important?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7211144" cy="67667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fr-FR" dirty="0" smtClean="0"/>
                  <a:t>Exemple1: trouver la matrice de rotation qui représente une rotation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𝜙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fr-FR" dirty="0" smtClean="0"/>
                  <a:t>autour de y suivie d’une rotation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fr-FR" dirty="0" smtClean="0"/>
                  <a:t> autour du nouveau axe z</a:t>
                </a:r>
                <a:endParaRPr lang="fr-FR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7211144" cy="676672"/>
              </a:xfrm>
              <a:blipFill rotWithShape="1">
                <a:blip r:embed="rId2"/>
                <a:stretch>
                  <a:fillRect l="-507" t="-117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 descr="Transformation Matrices Part 2.mp4_snapshot_13.47_[2017.01.22_11.53.01] - Visionneuse de photos Window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45994" r="19353" b="23929"/>
          <a:stretch/>
        </p:blipFill>
        <p:spPr>
          <a:xfrm>
            <a:off x="0" y="2348881"/>
            <a:ext cx="8123910" cy="2664295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Bibliographie: Cette lecture est en grande partie une traduction du cours de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91264" cy="1612776"/>
          </a:xfrm>
        </p:spPr>
        <p:txBody>
          <a:bodyPr/>
          <a:lstStyle/>
          <a:p>
            <a:r>
              <a:rPr lang="fr-FR" dirty="0" smtClean="0"/>
              <a:t>Gordon </a:t>
            </a:r>
            <a:r>
              <a:rPr lang="fr-FR" dirty="0" err="1" smtClean="0"/>
              <a:t>Whyeth</a:t>
            </a:r>
            <a:r>
              <a:rPr lang="fr-FR" dirty="0" smtClean="0"/>
              <a:t> and Michael </a:t>
            </a:r>
            <a:r>
              <a:rPr lang="fr-FR" dirty="0" err="1" smtClean="0"/>
              <a:t>Miford</a:t>
            </a:r>
            <a:r>
              <a:rPr lang="fr-FR" dirty="0" smtClean="0"/>
              <a:t> , </a:t>
            </a:r>
            <a:r>
              <a:rPr lang="fr-FR" dirty="0" err="1" smtClean="0"/>
              <a:t>School</a:t>
            </a:r>
            <a:r>
              <a:rPr lang="fr-FR" dirty="0" smtClean="0"/>
              <a:t> of Engineering </a:t>
            </a:r>
            <a:r>
              <a:rPr lang="fr-FR" dirty="0" err="1" smtClean="0"/>
              <a:t>systems</a:t>
            </a:r>
            <a:r>
              <a:rPr lang="fr-FR" dirty="0" smtClean="0"/>
              <a:t> </a:t>
            </a:r>
            <a:r>
              <a:rPr lang="fr-FR" dirty="0" err="1" smtClean="0"/>
              <a:t>Queesland</a:t>
            </a:r>
            <a:r>
              <a:rPr lang="fr-FR" dirty="0" smtClean="0"/>
              <a:t> </a:t>
            </a:r>
            <a:r>
              <a:rPr lang="fr-FR" dirty="0" err="1" smtClean="0"/>
              <a:t>University</a:t>
            </a:r>
            <a:r>
              <a:rPr lang="fr-FR" dirty="0" smtClean="0"/>
              <a:t> of </a:t>
            </a:r>
            <a:r>
              <a:rPr lang="fr-FR" dirty="0" err="1" smtClean="0"/>
              <a:t>technoloy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899592" y="3926114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1- MODELISATION Identification et commande des Robots </a:t>
            </a:r>
            <a:r>
              <a:rPr lang="fr-FR" sz="2000" dirty="0" err="1"/>
              <a:t>Wisama</a:t>
            </a:r>
            <a:r>
              <a:rPr lang="fr-FR" sz="2000" dirty="0"/>
              <a:t> KHALIL(</a:t>
            </a:r>
            <a:r>
              <a:rPr lang="fr-FR" sz="2000" dirty="0" err="1"/>
              <a:t>Bibliotheque</a:t>
            </a:r>
            <a:r>
              <a:rPr lang="fr-FR" sz="2000" dirty="0"/>
              <a:t>),version </a:t>
            </a:r>
            <a:r>
              <a:rPr lang="fr-FR" sz="2000" dirty="0" err="1"/>
              <a:t>angalaise</a:t>
            </a:r>
            <a:r>
              <a:rPr lang="fr-FR" sz="2000" dirty="0"/>
              <a:t> PDF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93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sol</a:t>
            </a:r>
            <a:endParaRPr lang="fr-FR" dirty="0"/>
          </a:p>
        </p:txBody>
      </p:sp>
      <p:pic>
        <p:nvPicPr>
          <p:cNvPr id="4" name="Image 3" descr="Transformation Matrices Part 2.mp4_snapshot_14.23_[2017.01.22_12.01.55] - Visionneuse de photos Window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24792" r="36340" b="24668"/>
          <a:stretch/>
        </p:blipFill>
        <p:spPr>
          <a:xfrm>
            <a:off x="1115616" y="1340768"/>
            <a:ext cx="7057819" cy="522329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L’ordre de rotation est il important?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7211144" cy="67667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fr-FR" dirty="0" smtClean="0"/>
                  <a:t>Exemple 2: trouver la matrice de rotation qui représente une </a:t>
                </a:r>
                <a:r>
                  <a:rPr lang="fr-FR" dirty="0"/>
                  <a:t>rotation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fr-FR" dirty="0"/>
                  <a:t> autour </a:t>
                </a:r>
                <a:r>
                  <a:rPr lang="fr-FR" dirty="0" smtClean="0"/>
                  <a:t>de l’ </a:t>
                </a:r>
                <a:r>
                  <a:rPr lang="fr-FR" dirty="0"/>
                  <a:t>axe </a:t>
                </a:r>
                <a:r>
                  <a:rPr lang="fr-FR" dirty="0" smtClean="0"/>
                  <a:t>z  suivie d’une rotation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𝜙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fr-FR" dirty="0" smtClean="0"/>
                  <a:t>autour du nouveau axe y</a:t>
                </a:r>
                <a:endParaRPr lang="fr-FR" dirty="0"/>
              </a:p>
            </p:txBody>
          </p:sp>
        </mc:Choice>
        <mc:Fallback xmlns="">
          <p:sp>
            <p:nvSpPr>
              <p:cNvPr id="5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7211144" cy="676672"/>
              </a:xfrm>
              <a:blipFill rotWithShape="1">
                <a:blip r:embed="rId2"/>
                <a:stretch>
                  <a:fillRect l="-507" t="-117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 descr="Transformation Matrices Part 3.mp4_snapshot_00.20_[2017.01.22_12.04.46] - Visionneuse de photos Window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t="45545" r="23108" b="27266"/>
          <a:stretch/>
        </p:blipFill>
        <p:spPr>
          <a:xfrm>
            <a:off x="840448" y="2708920"/>
            <a:ext cx="7335686" cy="252028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73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Sol ?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55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Inspectons les sol:</a:t>
            </a:r>
            <a:br>
              <a:rPr lang="fr-FR" dirty="0" smtClean="0"/>
            </a:br>
            <a:r>
              <a:rPr lang="fr-FR" dirty="0" smtClean="0"/>
              <a:t> Oui l’ordre est important</a:t>
            </a:r>
            <a:endParaRPr lang="fr-FR" dirty="0"/>
          </a:p>
        </p:txBody>
      </p:sp>
      <p:pic>
        <p:nvPicPr>
          <p:cNvPr id="4" name="Image 3" descr="Transformation Matrices Part 3.mp4_snapshot_01.11_[2017.01.22_12.19.33] - Visionneuse de photos Window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0" t="21834" r="15500" b="20477"/>
          <a:stretch/>
        </p:blipFill>
        <p:spPr>
          <a:xfrm>
            <a:off x="793261" y="1770742"/>
            <a:ext cx="6638054" cy="3962513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78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611560" y="1340768"/>
                <a:ext cx="7848872" cy="1872208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fr-FR" dirty="0" smtClean="0"/>
                  <a:t>Exemple 3:</a:t>
                </a:r>
              </a:p>
              <a:p>
                <a:r>
                  <a:rPr lang="fr-FR" dirty="0" smtClean="0"/>
                  <a:t> trouver la matrice de rotation qui représente une </a:t>
                </a:r>
                <a:r>
                  <a:rPr lang="fr-FR" dirty="0"/>
                  <a:t>rotation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90°</m:t>
                    </m:r>
                  </m:oMath>
                </a14:m>
                <a:r>
                  <a:rPr lang="fr-FR" dirty="0" smtClean="0"/>
                  <a:t> </a:t>
                </a:r>
                <a:r>
                  <a:rPr lang="fr-FR" dirty="0"/>
                  <a:t>autour </a:t>
                </a:r>
                <a:r>
                  <a:rPr lang="fr-FR" dirty="0" smtClean="0"/>
                  <a:t>de l’ </a:t>
                </a:r>
                <a:r>
                  <a:rPr lang="fr-FR" dirty="0"/>
                  <a:t>axe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fr-FR" dirty="0" smtClean="0"/>
                  <a:t> et une rotation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</a:rPr>
                      <m:t>90°</m:t>
                    </m:r>
                  </m:oMath>
                </a14:m>
                <a:r>
                  <a:rPr lang="fr-FR" dirty="0"/>
                  <a:t> autour de l’ axe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 </m:t>
                    </m:r>
                  </m:oMath>
                </a14:m>
                <a:r>
                  <a:rPr lang="fr-FR" dirty="0" smtClean="0"/>
                  <a:t>,</a:t>
                </a:r>
              </a:p>
              <a:p>
                <a:r>
                  <a:rPr lang="fr-FR" dirty="0" smtClean="0"/>
                  <a:t>Vérifier qu’elle est la même matrice de </a:t>
                </a:r>
                <a:r>
                  <a:rPr lang="fr-FR" dirty="0"/>
                  <a:t>de rotation qui représente une rotation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</a:rPr>
                      <m:t>90°</m:t>
                    </m:r>
                  </m:oMath>
                </a14:m>
                <a:r>
                  <a:rPr lang="fr-FR" dirty="0"/>
                  <a:t> autour de l’ axe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 </m:t>
                    </m:r>
                  </m:oMath>
                </a14:m>
                <a:r>
                  <a:rPr lang="fr-FR" dirty="0"/>
                  <a:t> et une rotation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</a:rPr>
                      <m:t>90°</m:t>
                    </m:r>
                  </m:oMath>
                </a14:m>
                <a:r>
                  <a:rPr lang="fr-FR" dirty="0"/>
                  <a:t> autour de l’ axe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dirty="0" smtClean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5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1340768"/>
                <a:ext cx="7848872" cy="1872208"/>
              </a:xfrm>
              <a:blipFill rotWithShape="0">
                <a:blip r:embed="rId2"/>
                <a:stretch>
                  <a:fillRect l="-854" t="-5537" b="-48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92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Sol</a:t>
            </a:r>
            <a:endParaRPr lang="fr-FR" dirty="0"/>
          </a:p>
        </p:txBody>
      </p:sp>
      <p:pic>
        <p:nvPicPr>
          <p:cNvPr id="4" name="Image 3" descr="Transformation Matrices Part 3.mp4_snapshot_04.53_[2017.01.22_12.41.35] - Visionneuse de photos Window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29229" r="16901" b="26395"/>
          <a:stretch/>
        </p:blipFill>
        <p:spPr>
          <a:xfrm>
            <a:off x="251520" y="1713880"/>
            <a:ext cx="7530431" cy="3744416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41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Transformation Matrices Part 3.mp4_snapshot_06.32_[2017.01.22_12.52.41] - Visionneuse de photos Window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6" t="16409" r="16026" b="41796"/>
          <a:stretch/>
        </p:blipFill>
        <p:spPr>
          <a:xfrm>
            <a:off x="1306555" y="1412776"/>
            <a:ext cx="7199816" cy="31297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49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Transformation Matrices Part 3.mp4_snapshot_07.25_[2017.01.22_12.56.13] - Visionneuse de photos Window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0" t="16163" r="19703" b="26147"/>
          <a:stretch/>
        </p:blipFill>
        <p:spPr>
          <a:xfrm>
            <a:off x="464298" y="260648"/>
            <a:ext cx="8676456" cy="609697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5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Transformation Matrices Part 3.mp4_snapshot_07.41_[2017.01.22_13.00.27] - Visionneuse de photos Window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6" t="16275" r="20614" b="21191"/>
          <a:stretch/>
        </p:blipFill>
        <p:spPr>
          <a:xfrm>
            <a:off x="251520" y="620688"/>
            <a:ext cx="8369547" cy="5787451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54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Matrice de transformation Homogène</a:t>
            </a:r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755576" y="50131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Matrice de transformation Homogène: est une combinaison de la matrice de rotation et du vecteur de déplacement (glissement)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780" y="1831785"/>
            <a:ext cx="4490616" cy="298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7452320" y="1673662"/>
            <a:ext cx="1368152" cy="488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déplacement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583668" y="3581673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S,n,a</a:t>
            </a:r>
            <a:r>
              <a:rPr lang="fr-FR" dirty="0"/>
              <a:t>: vecteurs </a:t>
            </a:r>
            <a:r>
              <a:rPr lang="fr-FR" dirty="0" smtClean="0"/>
              <a:t>unitaires </a:t>
            </a:r>
            <a:r>
              <a:rPr lang="fr-FR" dirty="0"/>
              <a:t>des trois axes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23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fr-FR" sz="3200" dirty="0" smtClean="0"/>
              <a:t>Détermination de la position de l’organe terminal(exemple outil)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3" t="32588" r="30744" b="34824"/>
          <a:stretch/>
        </p:blipFill>
        <p:spPr bwMode="auto">
          <a:xfrm>
            <a:off x="332990" y="1916832"/>
            <a:ext cx="856482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22746" y="1268760"/>
            <a:ext cx="562882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/>
              <a:t>en fonction des dimensions du robot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/>
              <a:t>et des rotations des articulations </a:t>
            </a:r>
            <a:endParaRPr lang="en-US" sz="2400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500928" y="4581128"/>
            <a:ext cx="187220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smtClean="0"/>
              <a:t>Poignet</a:t>
            </a:r>
            <a:endParaRPr lang="en-US" sz="2000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-108520" y="3429000"/>
            <a:ext cx="187220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smtClean="0"/>
              <a:t>Porteur</a:t>
            </a:r>
            <a:endParaRPr lang="en-US" sz="2000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949080" y="4180676"/>
            <a:ext cx="187220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smtClean="0"/>
              <a:t>Bras</a:t>
            </a:r>
            <a:endParaRPr lang="en-US" sz="20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6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Position</a:t>
            </a:r>
            <a:endParaRPr lang="fr-FR" dirty="0"/>
          </a:p>
        </p:txBody>
      </p:sp>
      <p:pic>
        <p:nvPicPr>
          <p:cNvPr id="4" name="Image 3" descr="Transformation Matrices Part 3.mp4_snapshot_08.59_[2017.01.22_13.39.06] - Visionneuse de photos Window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8" t="44761" r="26708" b="21217"/>
          <a:stretch/>
        </p:blipFill>
        <p:spPr>
          <a:xfrm>
            <a:off x="526784" y="1772816"/>
            <a:ext cx="8365695" cy="4307712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14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Exemple</a:t>
            </a:r>
            <a:endParaRPr lang="fr-FR" dirty="0"/>
          </a:p>
        </p:txBody>
      </p:sp>
      <p:pic>
        <p:nvPicPr>
          <p:cNvPr id="4" name="Image 3" descr="Transformation Matrices Part 3.mp4_snapshot_09.53_[2017.01.22_13.42.37] - Visionneuse de photos Window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5" t="46733" r="45447" b="27627"/>
          <a:stretch/>
        </p:blipFill>
        <p:spPr>
          <a:xfrm>
            <a:off x="1331640" y="1484784"/>
            <a:ext cx="5835415" cy="26853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re 1"/>
              <p:cNvSpPr txBox="1">
                <a:spLocks/>
              </p:cNvSpPr>
              <p:nvPr/>
            </p:nvSpPr>
            <p:spPr>
              <a:xfrm>
                <a:off x="442686" y="4792209"/>
                <a:ext cx="82296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625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fr-FR" dirty="0" smtClean="0"/>
                  <a:t>Trouver la matrice de transformation d’une rotation 90° autour de z et une translation de 3 unité dans la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 smtClean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5" name="Titr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86" y="4792209"/>
                <a:ext cx="8229600" cy="1143000"/>
              </a:xfrm>
              <a:prstGeom prst="rect">
                <a:avLst/>
              </a:prstGeom>
              <a:blipFill rotWithShape="1">
                <a:blip r:embed="rId3"/>
                <a:stretch>
                  <a:fillRect l="-1333" t="-10638" r="-1185" b="-143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83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sol</a:t>
            </a:r>
            <a:endParaRPr lang="fr-FR" dirty="0"/>
          </a:p>
        </p:txBody>
      </p:sp>
      <p:pic>
        <p:nvPicPr>
          <p:cNvPr id="4" name="Image 3" descr="Transformation Matrices Part 3.mp4_snapshot_10.29_[2017.01.22_13.48.56] - Visionneuse de photos Window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7" t="26025" r="22329" b="34037"/>
          <a:stretch/>
        </p:blipFill>
        <p:spPr>
          <a:xfrm>
            <a:off x="827584" y="1484784"/>
            <a:ext cx="7149113" cy="34264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re 1"/>
              <p:cNvSpPr txBox="1">
                <a:spLocks/>
              </p:cNvSpPr>
              <p:nvPr/>
            </p:nvSpPr>
            <p:spPr>
              <a:xfrm>
                <a:off x="179512" y="5157192"/>
                <a:ext cx="82296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/>
                              </a:rPr>
                              <m:t>𝑃</m:t>
                            </m:r>
                          </m:e>
                          <m:sup>
                            <m:r>
                              <a:rPr lang="fr-FR" i="1">
                                <a:latin typeface="Cambria Math"/>
                              </a:rPr>
                              <m:t>1</m:t>
                            </m:r>
                          </m:sup>
                        </m:sSup>
                        <m:r>
                          <a:rPr lang="fr-FR" i="1">
                            <a:latin typeface="Cambria Math"/>
                          </a:rPr>
                          <m:t>=[1  0  0]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  <m:sup>
                        <m:r>
                          <a:rPr lang="fr-FR" i="1"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fr-FR" dirty="0" smtClean="0"/>
                  <a:t> Trouver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/>
                          </a:rPr>
                          <m:t>𝑃</m:t>
                        </m:r>
                      </m:e>
                      <m:sup>
                        <m:r>
                          <a:rPr lang="fr-FR" b="0" i="1" smtClean="0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5" name="Titr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5157192"/>
                <a:ext cx="8229600" cy="1143000"/>
              </a:xfrm>
              <a:prstGeom prst="rect">
                <a:avLst/>
              </a:prstGeom>
              <a:blipFill rotWithShape="1">
                <a:blip r:embed="rId3"/>
                <a:stretch>
                  <a:fillRect b="-155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3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Sol</a:t>
            </a:r>
            <a:endParaRPr lang="fr-FR" dirty="0"/>
          </a:p>
        </p:txBody>
      </p:sp>
      <p:pic>
        <p:nvPicPr>
          <p:cNvPr id="6" name="Image 5" descr="Transformation Matrices Part 3.mp4_snapshot_11.23_[2017.01.22_13.54.53] - Visionneuse de photos Window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25531" r="46497" b="21463"/>
          <a:stretch/>
        </p:blipFill>
        <p:spPr>
          <a:xfrm>
            <a:off x="1187624" y="1124744"/>
            <a:ext cx="5703844" cy="528588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05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L’inverse de la matrice Homogène</a:t>
            </a:r>
            <a:endParaRPr lang="fr-FR" dirty="0"/>
          </a:p>
        </p:txBody>
      </p:sp>
      <p:pic>
        <p:nvPicPr>
          <p:cNvPr id="4" name="Image 3" descr="Transformation Matrices Part 3.mp4_snapshot_12.17_[2017.01.22_13.58.29] - Visionneuse de photos Window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1" t="43527" r="41641" b="42355"/>
          <a:stretch/>
        </p:blipFill>
        <p:spPr>
          <a:xfrm>
            <a:off x="1979712" y="1726651"/>
            <a:ext cx="4288022" cy="1935524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23528" y="41490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Utiliser la transformation inverse pour vérifier l’exemple précédent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re 1"/>
              <p:cNvSpPr txBox="1">
                <a:spLocks/>
              </p:cNvSpPr>
              <p:nvPr/>
            </p:nvSpPr>
            <p:spPr>
              <a:xfrm>
                <a:off x="755576" y="5322483"/>
                <a:ext cx="82296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/>
                              </a:rPr>
                              <m:t>𝑃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/>
                              </a:rPr>
                              <m:t>0</m:t>
                            </m:r>
                          </m:sup>
                        </m:sSup>
                        <m:r>
                          <a:rPr lang="fr-FR" i="1">
                            <a:latin typeface="Cambria Math"/>
                          </a:rPr>
                          <m:t>=[</m:t>
                        </m:r>
                        <m:r>
                          <a:rPr lang="fr-FR" b="0" i="1" smtClean="0">
                            <a:latin typeface="Cambria Math"/>
                          </a:rPr>
                          <m:t>0</m:t>
                        </m:r>
                        <m:r>
                          <a:rPr lang="fr-FR" i="1">
                            <a:latin typeface="Cambria Math"/>
                          </a:rPr>
                          <m:t>  </m:t>
                        </m:r>
                        <m:r>
                          <a:rPr lang="fr-FR" b="0" i="1" smtClean="0">
                            <a:latin typeface="Cambria Math"/>
                          </a:rPr>
                          <m:t>4</m:t>
                        </m:r>
                        <m:r>
                          <a:rPr lang="fr-FR" i="1">
                            <a:latin typeface="Cambria Math"/>
                          </a:rPr>
                          <m:t>  0]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  <m:sup>
                        <m:r>
                          <a:rPr lang="fr-FR" i="1"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fr-FR" dirty="0" smtClean="0"/>
                  <a:t> Trouver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/>
                          </a:rPr>
                          <m:t>𝑃</m:t>
                        </m:r>
                      </m:e>
                      <m:sup>
                        <m:r>
                          <a:rPr lang="fr-FR" b="0" i="1" smtClean="0">
                            <a:latin typeface="Cambria Math"/>
                          </a:rPr>
                          <m:t>1</m:t>
                        </m:r>
                      </m:sup>
                    </m:sSup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8" name="Titr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5322483"/>
                <a:ext cx="8229600" cy="1143000"/>
              </a:xfrm>
              <a:prstGeom prst="rect">
                <a:avLst/>
              </a:prstGeom>
              <a:blipFill rotWithShape="1">
                <a:blip r:embed="rId3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34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Sol</a:t>
            </a:r>
            <a:endParaRPr lang="fr-FR" dirty="0"/>
          </a:p>
        </p:txBody>
      </p:sp>
      <p:pic>
        <p:nvPicPr>
          <p:cNvPr id="4" name="Image 3" descr="Transformation Matrices Part 3.mp4_snapshot_13.11_[2017.01.22_14.05.02] - Visionneuse de photos Window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2" t="22080" r="38967" b="21463"/>
          <a:stretch/>
        </p:blipFill>
        <p:spPr>
          <a:xfrm>
            <a:off x="2339752" y="1263549"/>
            <a:ext cx="4999407" cy="5477819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00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9" t="24368" r="38677" b="15872"/>
          <a:stretch/>
        </p:blipFill>
        <p:spPr bwMode="auto">
          <a:xfrm>
            <a:off x="179512" y="332656"/>
            <a:ext cx="498979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>
              <a:xfrm>
                <a:off x="5076056" y="116632"/>
                <a:ext cx="4320480" cy="3212170"/>
              </a:xfrm>
            </p:spPr>
            <p:txBody>
              <a:bodyPr>
                <a:noAutofit/>
              </a:bodyPr>
              <a:lstStyle/>
              <a:p>
                <a:pPr algn="l"/>
                <a:r>
                  <a:rPr lang="fr-FR" sz="2400" dirty="0" smtClean="0"/>
                  <a:t>Plusieurs repères sont définies</a:t>
                </a:r>
                <a:br>
                  <a:rPr lang="fr-FR" sz="2400" dirty="0" smtClean="0"/>
                </a:br>
                <a:r>
                  <a:rPr lang="fr-FR" sz="2400" dirty="0" smtClean="0"/>
                  <a:t>1.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2400" dirty="0" smtClean="0"/>
                          <m:t>R</m:t>
                        </m:r>
                      </m:e>
                      <m:sub>
                        <m:r>
                          <a:rPr lang="fr-FR" sz="2400" i="1" dirty="0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400" dirty="0" smtClean="0"/>
                  <a:t>repère de la base ( fixe )</a:t>
                </a:r>
                <a:br>
                  <a:rPr lang="fr-FR" sz="2400" dirty="0" smtClean="0"/>
                </a:br>
                <a:r>
                  <a:rPr lang="en-US" sz="2400" dirty="0" smtClean="0"/>
                  <a:t>2.</a:t>
                </a:r>
                <a:r>
                  <a:rPr lang="fr-FR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2400" b="0" i="0" dirty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400" dirty="0" smtClean="0"/>
                          <m:t>R</m:t>
                        </m:r>
                      </m:e>
                      <m:sub>
                        <m:r>
                          <a:rPr lang="fr-FR" sz="2400" b="0" i="1" dirty="0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:</a:t>
                </a:r>
                <a:r>
                  <a:rPr lang="en-US" sz="2400" dirty="0" err="1" smtClean="0"/>
                  <a:t>repères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lié</a:t>
                </a:r>
                <a:r>
                  <a:rPr lang="en-US" sz="2400" dirty="0" smtClean="0"/>
                  <a:t> a la </a:t>
                </a:r>
                <a:r>
                  <a:rPr lang="en-US" sz="2400" dirty="0" err="1" smtClean="0"/>
                  <a:t>tige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verticale</a:t>
                </a:r>
                <a:r>
                  <a:rPr lang="en-US" sz="2400" dirty="0" smtClean="0"/>
                  <a:t>  1 </a:t>
                </a:r>
                <a:r>
                  <a:rPr lang="en-US" sz="2400" dirty="0" err="1" smtClean="0"/>
                  <a:t>permet</a:t>
                </a:r>
                <a:r>
                  <a:rPr lang="en-US" sz="2400" dirty="0" smtClean="0"/>
                  <a:t> de </a:t>
                </a:r>
                <a:r>
                  <a:rPr lang="en-US" sz="2400" dirty="0" err="1" smtClean="0"/>
                  <a:t>décrire</a:t>
                </a:r>
                <a:r>
                  <a:rPr lang="en-US" sz="2400" dirty="0" smtClean="0"/>
                  <a:t> le movement de rotation de </a:t>
                </a:r>
                <a:r>
                  <a:rPr lang="en-US" sz="2400" dirty="0" err="1" smtClean="0"/>
                  <a:t>l’articulation</a:t>
                </a:r>
                <a:r>
                  <a:rPr lang="en-US" sz="2400" dirty="0" smtClean="0"/>
                  <a:t> 1</a:t>
                </a:r>
                <a:br>
                  <a:rPr lang="en-US" sz="2400" dirty="0" smtClean="0"/>
                </a:br>
                <a:r>
                  <a:rPr lang="en-US" sz="2400" dirty="0" smtClean="0"/>
                  <a:t>3.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2400" b="0" i="0" dirty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400" dirty="0" smtClean="0"/>
                          <m:t>R</m:t>
                        </m:r>
                      </m:e>
                      <m:sub>
                        <m:r>
                          <a:rPr lang="fr-FR" sz="2400" b="0" i="1" dirty="0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fr-FR" sz="2400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 err="1" smtClean="0"/>
                  <a:t>repère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lié</a:t>
                </a:r>
                <a:r>
                  <a:rPr lang="en-US" sz="2400" dirty="0" smtClean="0"/>
                  <a:t> a  </a:t>
                </a:r>
                <a:r>
                  <a:rPr lang="en-US" sz="2400" dirty="0" err="1" smtClean="0"/>
                  <a:t>l’rorgane</a:t>
                </a:r>
                <a:r>
                  <a:rPr lang="en-US" sz="2400" dirty="0" smtClean="0"/>
                  <a:t> terminal 2 (en position </a:t>
                </a:r>
                <a:r>
                  <a:rPr lang="en-US" sz="2400" dirty="0" err="1" smtClean="0"/>
                  <a:t>horizentale</a:t>
                </a:r>
                <a:r>
                  <a:rPr lang="en-US" sz="2400" dirty="0" smtClean="0"/>
                  <a:t>) </a:t>
                </a:r>
                <a:r>
                  <a:rPr lang="en-US" sz="2400" dirty="0" err="1" smtClean="0"/>
                  <a:t>permet</a:t>
                </a:r>
                <a:r>
                  <a:rPr lang="en-US" sz="2400" dirty="0" smtClean="0"/>
                  <a:t> de </a:t>
                </a:r>
                <a:r>
                  <a:rPr lang="en-US" sz="2400" dirty="0" err="1" smtClean="0"/>
                  <a:t>décrire</a:t>
                </a:r>
                <a:r>
                  <a:rPr lang="en-US" sz="2400" dirty="0" smtClean="0"/>
                  <a:t> la rotation de l ‘articulation 2</a:t>
                </a:r>
                <a:br>
                  <a:rPr lang="en-US" sz="2400" dirty="0" smtClean="0"/>
                </a:br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76056" y="116632"/>
                <a:ext cx="4320480" cy="3212170"/>
              </a:xfrm>
              <a:blipFill rotWithShape="0">
                <a:blip r:embed="rId3"/>
                <a:stretch>
                  <a:fillRect l="-2260" t="-15560" r="-2119" b="-702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re 1"/>
          <p:cNvSpPr txBox="1">
            <a:spLocks/>
          </p:cNvSpPr>
          <p:nvPr/>
        </p:nvSpPr>
        <p:spPr>
          <a:xfrm>
            <a:off x="5364088" y="4041068"/>
            <a:ext cx="357804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 smtClean="0"/>
              <a:t>Déterminer le point P dans les différents repères</a:t>
            </a:r>
            <a:endParaRPr lang="en-US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1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2915235" cy="1143000"/>
          </a:xfrm>
        </p:spPr>
        <p:txBody>
          <a:bodyPr/>
          <a:lstStyle/>
          <a:p>
            <a:r>
              <a:rPr lang="fr-FR" dirty="0" smtClean="0"/>
              <a:t>Notation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9" t="24368" r="38677" b="15872"/>
          <a:stretch/>
        </p:blipFill>
        <p:spPr bwMode="auto">
          <a:xfrm>
            <a:off x="3779912" y="188640"/>
            <a:ext cx="498979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30454" y="3429000"/>
                <a:ext cx="18002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800" b="0" i="1" smtClean="0">
                              <a:latin typeface="Cambria Math"/>
                            </a:rPr>
                            <m:t>𝑃</m:t>
                          </m:r>
                        </m:e>
                        <m:sup>
                          <m:r>
                            <a:rPr lang="fr-FR" sz="2800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fr-FR" sz="2800" b="0" i="1" smtClean="0">
                          <a:latin typeface="Cambria Math"/>
                        </a:rPr>
                        <m:t>=?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54" y="3429000"/>
                <a:ext cx="1800200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23528" y="908720"/>
                <a:ext cx="426277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800" b="0" i="1" smtClean="0">
                            <a:latin typeface="Cambria Math"/>
                          </a:rPr>
                          <m:t>𝑃</m:t>
                        </m:r>
                      </m:e>
                      <m:sup>
                        <m:r>
                          <a:rPr lang="fr-FR" sz="28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 smtClean="0"/>
                  <a:t> La position de P </a:t>
                </a:r>
                <a:r>
                  <a:rPr lang="en-US" sz="2800" dirty="0" err="1" smtClean="0"/>
                  <a:t>dans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2800" b="0" i="0" dirty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800" dirty="0" smtClean="0"/>
                          <m:t>R</m:t>
                        </m:r>
                      </m:e>
                      <m:sub>
                        <m:r>
                          <a:rPr lang="fr-FR" sz="2800" b="0" i="1" dirty="0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908720"/>
                <a:ext cx="4262770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re 1"/>
              <p:cNvSpPr txBox="1">
                <a:spLocks/>
              </p:cNvSpPr>
              <p:nvPr/>
            </p:nvSpPr>
            <p:spPr>
              <a:xfrm>
                <a:off x="558446" y="1772816"/>
                <a:ext cx="2357370" cy="100811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625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i="1">
                              <a:latin typeface="Cambria Math"/>
                            </a:rPr>
                            <m:t>=[</m:t>
                          </m:r>
                          <m:r>
                            <a:rPr lang="fr-FR" b="0" i="1" smtClean="0">
                              <a:latin typeface="Cambria Math"/>
                            </a:rPr>
                            <m:t>0</m:t>
                          </m:r>
                          <m:r>
                            <a:rPr lang="fr-FR" i="1">
                              <a:latin typeface="Cambria Math"/>
                            </a:rPr>
                            <m:t>  0  </m:t>
                          </m:r>
                          <m:r>
                            <a:rPr lang="fr-FR" b="0" i="1" smtClean="0">
                              <a:latin typeface="Cambria Math"/>
                            </a:rPr>
                            <m:t>1</m:t>
                          </m:r>
                          <m:r>
                            <a:rPr lang="fr-FR" i="1">
                              <a:latin typeface="Cambria Math"/>
                            </a:rPr>
                            <m:t>]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  <m:sup>
                          <m:r>
                            <a:rPr lang="fr-FR" i="1">
                              <a:latin typeface="Cambria Math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Titr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46" y="1772816"/>
                <a:ext cx="2357370" cy="100811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9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9" t="24368" r="38677" b="15872"/>
          <a:stretch/>
        </p:blipFill>
        <p:spPr bwMode="auto">
          <a:xfrm>
            <a:off x="3779912" y="188640"/>
            <a:ext cx="498979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30454" y="1628800"/>
                <a:ext cx="266429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800" b="0" i="1" smtClean="0">
                              <a:latin typeface="Cambria Math"/>
                            </a:rPr>
                            <m:t>𝑃</m:t>
                          </m:r>
                        </m:e>
                        <m:sup>
                          <m:r>
                            <a:rPr lang="fr-FR" sz="2800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fr-FR" sz="2800" b="0" i="1" smtClean="0">
                          <a:latin typeface="Cambria Math"/>
                        </a:rPr>
                        <m:t>=[3  0  3]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54" y="1628800"/>
                <a:ext cx="2664296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4860032" cy="1170330"/>
          </a:xfrm>
        </p:spPr>
        <p:txBody>
          <a:bodyPr>
            <a:normAutofit/>
          </a:bodyPr>
          <a:lstStyle/>
          <a:p>
            <a:r>
              <a:rPr lang="fr-FR" sz="2800" dirty="0" smtClean="0"/>
              <a:t>CAS SIMPLES –Par une simple  projection de l’</a:t>
            </a:r>
            <a:r>
              <a:rPr lang="fr-FR" sz="2800" dirty="0" err="1" smtClean="0"/>
              <a:t>ésquise</a:t>
            </a:r>
            <a:r>
              <a:rPr lang="fr-FR" sz="2800" dirty="0" smtClean="0"/>
              <a:t> 3D </a:t>
            </a:r>
            <a:endParaRPr lang="en-US" sz="28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1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2674640" cy="3010346"/>
          </a:xfrm>
        </p:spPr>
        <p:txBody>
          <a:bodyPr>
            <a:normAutofit fontScale="90000"/>
          </a:bodyPr>
          <a:lstStyle/>
          <a:p>
            <a:r>
              <a:rPr lang="fr-FR" sz="3200" dirty="0" smtClean="0"/>
              <a:t>Cas difficile: et complexe avec plusieurs articulations et translation dans toutes directions?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3" t="18833" r="13889" b="14017"/>
          <a:stretch/>
        </p:blipFill>
        <p:spPr bwMode="auto">
          <a:xfrm>
            <a:off x="395536" y="332656"/>
            <a:ext cx="5516893" cy="633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Position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2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75" t="19409" r="12846" b="16248"/>
          <a:stretch/>
        </p:blipFill>
        <p:spPr bwMode="auto">
          <a:xfrm>
            <a:off x="960120" y="1988840"/>
            <a:ext cx="6595110" cy="3486150"/>
          </a:xfrm>
          <a:prstGeom prst="rect">
            <a:avLst/>
          </a:prstGeom>
          <a:noFill/>
          <a:ln>
            <a:noFill/>
          </a:ln>
          <a:effectLst>
            <a:outerShdw blurRad="406400" algn="ctr" rotWithShape="0">
              <a:schemeClr val="bg2">
                <a:alpha val="67000"/>
              </a:schemeClr>
            </a:outerShdw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origine</a:t>
            </a:r>
            <a:endParaRPr lang="en-US" dirty="0"/>
          </a:p>
        </p:txBody>
      </p:sp>
      <p:pic>
        <p:nvPicPr>
          <p:cNvPr id="4" name="Image 3" descr="Microsoft Office 2010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846" r="14001" b="19174"/>
          <a:stretch/>
        </p:blipFill>
        <p:spPr>
          <a:xfrm>
            <a:off x="367530" y="1700808"/>
            <a:ext cx="8790008" cy="4131951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3726B-54E3-4552-9A06-F3D8767E52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0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389</Words>
  <Application>Microsoft Office PowerPoint</Application>
  <PresentationFormat>Affichage à l'écran (4:3)</PresentationFormat>
  <Paragraphs>99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Cambria Math</vt:lpstr>
      <vt:lpstr>Thème Office</vt:lpstr>
      <vt:lpstr>Lecture 2</vt:lpstr>
      <vt:lpstr>Bibliographie: Cette lecture est en grande partie une traduction du cours de</vt:lpstr>
      <vt:lpstr>Détermination de la position de l’organe terminal(exemple outil)</vt:lpstr>
      <vt:lpstr>Plusieurs repères sont définies 1. "R" _0repère de la base ( fixe ) 2. 〖" R" 〗_1:repères lié a la tige verticale  1 permet de décrire le movement de rotation de l’articulation 1 3. 〖" R" 〗_2  repère lié a  l’rorgane terminal 2 (en position horizentale) permet de décrire la rotation de l ‘articulation 2  </vt:lpstr>
      <vt:lpstr>Notation</vt:lpstr>
      <vt:lpstr>CAS SIMPLES –Par une simple  projection de l’ésquise 3D </vt:lpstr>
      <vt:lpstr>Cas difficile: et complexe avec plusieurs articulations et translation dans toutes directions?</vt:lpstr>
      <vt:lpstr>Position</vt:lpstr>
      <vt:lpstr>origine</vt:lpstr>
      <vt:lpstr>Transformation entre deux repères</vt:lpstr>
      <vt:lpstr>Présentation PowerPoint</vt:lpstr>
      <vt:lpstr>Coordonnées d’un point en cas de rotation de repère.</vt:lpstr>
      <vt:lpstr>Sol</vt:lpstr>
      <vt:lpstr>Rotation 3D</vt:lpstr>
      <vt:lpstr>Matrices de Rotation autour  de x, y et z</vt:lpstr>
      <vt:lpstr>Exemple de transformations similaires</vt:lpstr>
      <vt:lpstr>Sol</vt:lpstr>
      <vt:lpstr>Composition de rotation</vt:lpstr>
      <vt:lpstr>L’ordre de rotation est il important?</vt:lpstr>
      <vt:lpstr>sol</vt:lpstr>
      <vt:lpstr>L’ordre de rotation est il important?</vt:lpstr>
      <vt:lpstr>Sol ?</vt:lpstr>
      <vt:lpstr>Inspectons les sol:  Oui l’ordre est important</vt:lpstr>
      <vt:lpstr>Application</vt:lpstr>
      <vt:lpstr>Sol</vt:lpstr>
      <vt:lpstr>Présentation PowerPoint</vt:lpstr>
      <vt:lpstr>Présentation PowerPoint</vt:lpstr>
      <vt:lpstr>Présentation PowerPoint</vt:lpstr>
      <vt:lpstr>Matrice de transformation Homogène</vt:lpstr>
      <vt:lpstr>Position</vt:lpstr>
      <vt:lpstr>Exemple</vt:lpstr>
      <vt:lpstr>sol</vt:lpstr>
      <vt:lpstr>Sol</vt:lpstr>
      <vt:lpstr>L’inverse de la matrice Homogène</vt:lpstr>
      <vt:lpstr>Sol</vt:lpstr>
    </vt:vector>
  </TitlesOfParts>
  <Company>hom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</dc:title>
  <dc:creator>moh</dc:creator>
  <cp:lastModifiedBy>ASUS VIVOBOOK S14</cp:lastModifiedBy>
  <cp:revision>67</cp:revision>
  <dcterms:created xsi:type="dcterms:W3CDTF">2005-01-02T14:31:04Z</dcterms:created>
  <dcterms:modified xsi:type="dcterms:W3CDTF">2020-02-28T17:14:19Z</dcterms:modified>
</cp:coreProperties>
</file>