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77" r:id="rId11"/>
    <p:sldId id="266" r:id="rId12"/>
    <p:sldId id="267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68" r:id="rId21"/>
    <p:sldId id="269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C124-C16A-441D-B141-522F32E67C7B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81E2-F570-4C11-85DE-B69D8D12C6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5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581E2-F570-4C11-85DE-B69D8D12C6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6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9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4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2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8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42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62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58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9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04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36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0C6D-23EF-46FB-9A43-A800D86CAC60}" type="datetimeFigureOut">
              <a:rPr lang="fr-FR" smtClean="0"/>
              <a:t>25/01/2017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524A-84FB-4D1D-83A2-DEAB4DDA3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5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/>
          <a:p>
            <a:r>
              <a:rPr lang="fr-FR" dirty="0" smtClean="0"/>
              <a:t>Cinématique directe et inverse d’un robot manipulateurs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1752600"/>
          </a:xfrm>
        </p:spPr>
        <p:txBody>
          <a:bodyPr/>
          <a:lstStyle/>
          <a:p>
            <a:r>
              <a:rPr lang="fr-FR" b="1" dirty="0" smtClean="0"/>
              <a:t>Lecture 3</a:t>
            </a:r>
            <a:endParaRPr lang="en-US" b="1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556048" y="3212976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Forward /inverse </a:t>
            </a:r>
            <a:r>
              <a:rPr lang="fr-FR" b="1" dirty="0" err="1" smtClean="0"/>
              <a:t>Kinematics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2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412976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La plus répandue est celle de Denavit-Hartenberg [</a:t>
            </a:r>
            <a:r>
              <a:rPr lang="fr-FR" dirty="0" smtClean="0"/>
              <a:t>Denavit 55</a:t>
            </a:r>
            <a:r>
              <a:rPr lang="fr-FR" dirty="0"/>
              <a:t>]. </a:t>
            </a:r>
            <a:endParaRPr lang="fr-FR" dirty="0" smtClean="0"/>
          </a:p>
          <a:p>
            <a:r>
              <a:rPr lang="fr-FR" dirty="0" smtClean="0"/>
              <a:t>Mais </a:t>
            </a:r>
            <a:r>
              <a:rPr lang="fr-FR" dirty="0"/>
              <a:t>cette méthode, développée pour des structures ouvertes simples, présente des ambiguïtés lorsqu'elle </a:t>
            </a:r>
            <a:r>
              <a:rPr lang="fr-FR" dirty="0" smtClean="0"/>
              <a:t>est appliquée </a:t>
            </a:r>
            <a:r>
              <a:rPr lang="fr-FR" dirty="0"/>
              <a:t>sur des robots ayant des </a:t>
            </a:r>
            <a:r>
              <a:rPr lang="fr-FR" dirty="0" smtClean="0"/>
              <a:t>structures </a:t>
            </a:r>
            <a:r>
              <a:rPr lang="fr-FR" dirty="0"/>
              <a:t>fermées ou </a:t>
            </a:r>
            <a:r>
              <a:rPr lang="fr-FR" dirty="0" smtClean="0"/>
              <a:t>arborescentes .</a:t>
            </a:r>
            <a:r>
              <a:rPr lang="fr-FR" dirty="0"/>
              <a:t> notation de Khalil et </a:t>
            </a:r>
            <a:r>
              <a:rPr lang="fr-FR" dirty="0" err="1" smtClean="0"/>
              <a:t>Kleinfinger</a:t>
            </a:r>
            <a:r>
              <a:rPr lang="fr-FR" dirty="0" smtClean="0"/>
              <a:t> </a:t>
            </a:r>
            <a:r>
              <a:rPr lang="fr-FR" dirty="0"/>
              <a:t>[Khalil 86].</a:t>
            </a: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Convention Utilisée dans ce cours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5047954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[</a:t>
            </a:r>
            <a:r>
              <a:rPr lang="fr-FR" b="1" dirty="0"/>
              <a:t>Khalil 86</a:t>
            </a:r>
            <a:r>
              <a:rPr lang="fr-FR" dirty="0"/>
              <a:t>] Khalil W., </a:t>
            </a:r>
            <a:r>
              <a:rPr lang="fr-FR" dirty="0" err="1"/>
              <a:t>Kleinfinger</a:t>
            </a:r>
            <a:r>
              <a:rPr lang="fr-FR" dirty="0"/>
              <a:t> J.-F., "A new </a:t>
            </a:r>
            <a:r>
              <a:rPr lang="fr-FR" dirty="0" err="1"/>
              <a:t>geometric</a:t>
            </a:r>
            <a:r>
              <a:rPr lang="fr-FR" dirty="0"/>
              <a:t> notation for open and </a:t>
            </a:r>
            <a:r>
              <a:rPr lang="fr-FR" dirty="0" err="1"/>
              <a:t>closed-loop</a:t>
            </a:r>
            <a:r>
              <a:rPr lang="fr-FR" dirty="0"/>
              <a:t> robots", </a:t>
            </a:r>
            <a:r>
              <a:rPr lang="fr-FR" i="1" dirty="0"/>
              <a:t>Proc. IEEE Int. </a:t>
            </a:r>
            <a:r>
              <a:rPr lang="fr-FR" i="1" dirty="0" err="1" smtClean="0"/>
              <a:t>Conf</a:t>
            </a:r>
            <a:r>
              <a:rPr lang="fr-FR" i="1" dirty="0" smtClean="0"/>
              <a:t>.</a:t>
            </a:r>
            <a:r>
              <a:rPr lang="en-US" i="1" dirty="0" smtClean="0"/>
              <a:t>on </a:t>
            </a:r>
            <a:r>
              <a:rPr lang="en-US" i="1" dirty="0"/>
              <a:t>Robotics and Automation</a:t>
            </a:r>
            <a:r>
              <a:rPr lang="en-US" dirty="0"/>
              <a:t>, San Francisco, </a:t>
            </a:r>
            <a:r>
              <a:rPr lang="en-US" dirty="0" err="1"/>
              <a:t>avril</a:t>
            </a:r>
            <a:r>
              <a:rPr lang="en-US" dirty="0"/>
              <a:t> 1986, p. 1174-1180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7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idx="1"/>
              </p:nvPr>
            </p:nvSpPr>
            <p:spPr>
              <a:xfrm>
                <a:off x="924031" y="980728"/>
                <a:ext cx="82296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fr-FR" dirty="0" smtClean="0"/>
              </a:p>
              <a:p>
                <a:r>
                  <a:rPr lang="fr-FR" dirty="0" smtClean="0"/>
                  <a:t>Le repère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est lié au corps j</a:t>
                </a:r>
              </a:p>
              <a:p>
                <a:r>
                  <a:rPr lang="fr-FR" dirty="0" smtClean="0"/>
                  <a:t>L’axe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est porté par l’axe de l’articulation j;</a:t>
                </a:r>
              </a:p>
              <a:p>
                <a:r>
                  <a:rPr lang="fr-FR" dirty="0" smtClean="0"/>
                  <a:t>L’axe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est porté par la perpendiculaire commune aux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r>
                  <a:rPr lang="fr-FR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 sont colinéaires le choix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n’est pas unique : la simplicité ou la symétrie permettent un choix rationnel</a:t>
                </a:r>
              </a:p>
              <a:p>
                <a:r>
                  <a:rPr lang="fr-FR" dirty="0" smtClean="0"/>
                  <a:t>La détermination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est en fonction du produit vectoriel Z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X=Y</a:t>
                </a:r>
              </a:p>
              <a:p>
                <a:r>
                  <a:rPr lang="fr-FR" dirty="0" smtClean="0"/>
                  <a:t>Le passage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à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dirty="0" smtClean="0"/>
                  <a:t> s’exprime en fonction des 4 paramètres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:</m:t>
                    </m:r>
                    <m:r>
                      <a:rPr lang="fr-FR" b="0" i="1" smtClean="0">
                        <a:latin typeface="Cambria Math"/>
                      </a:rPr>
                      <m:t>𝑎𝑛𝑔𝑙𝑒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𝑒𝑡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correspond à une r</a:t>
                </a:r>
                <a:r>
                  <a:rPr lang="fr-FR" dirty="0"/>
                  <a:t>otation autour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: </m:t>
                    </m:r>
                    <m:r>
                      <m:rPr>
                        <m:nor/>
                      </m:rPr>
                      <a:rPr lang="fr-FR" dirty="0"/>
                      <m:t>entre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axe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𝑒𝑡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le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long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de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: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𝑎𝑛𝑔𝑙𝑒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𝑒𝑡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correspond à une rotation autour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: </m:t>
                    </m:r>
                    <m:r>
                      <m:rPr>
                        <m:nor/>
                      </m:rPr>
                      <a:rPr lang="fr-FR" dirty="0"/>
                      <m:t>entre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axe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  <m:r>
                          <a:rPr lang="fr-FR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𝑒𝑡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le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long</m:t>
                    </m:r>
                    <m:r>
                      <m:rPr>
                        <m:nor/>
                      </m:rPr>
                      <a:rPr lang="fr-FR" dirty="0"/>
                      <m:t> </m:t>
                    </m:r>
                    <m:r>
                      <m:rPr>
                        <m:nor/>
                      </m:rPr>
                      <a:rPr lang="fr-FR" dirty="0"/>
                      <m:t>de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031" y="980728"/>
                <a:ext cx="8229600" cy="4525963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Convention de </a:t>
            </a:r>
            <a:r>
              <a:rPr lang="fr-FR" dirty="0" smtClean="0"/>
              <a:t>Khalil et </a:t>
            </a:r>
            <a:r>
              <a:rPr lang="fr-FR" dirty="0" err="1"/>
              <a:t>Kleinfinger</a:t>
            </a:r>
            <a:r>
              <a:rPr lang="fr-FR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332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39336" cy="13541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de matrice de transformation d’une chaine cinématique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1976"/>
            <a:ext cx="7632848" cy="39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0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EXEMEPLE: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1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407" r="21415" b="24703"/>
          <a:stretch/>
        </p:blipFill>
        <p:spPr>
          <a:xfrm>
            <a:off x="2411760" y="2958438"/>
            <a:ext cx="3168352" cy="392801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764704"/>
            <a:ext cx="8219256" cy="2188840"/>
          </a:xfrm>
        </p:spPr>
        <p:txBody>
          <a:bodyPr>
            <a:normAutofit/>
          </a:bodyPr>
          <a:lstStyle/>
          <a:p>
            <a:r>
              <a:rPr lang="fr-FR" dirty="0"/>
              <a:t>Placer les repères et noter les articulation et les corps,</a:t>
            </a:r>
          </a:p>
          <a:p>
            <a:r>
              <a:rPr lang="fr-FR" dirty="0" smtClean="0"/>
              <a:t>Déduire les paramètre de </a:t>
            </a:r>
            <a:r>
              <a:rPr lang="fr-FR" dirty="0"/>
              <a:t>Khalil et </a:t>
            </a:r>
            <a:r>
              <a:rPr lang="fr-FR" dirty="0" err="1"/>
              <a:t>Kleinfinger</a:t>
            </a:r>
            <a:r>
              <a:rPr lang="fr-FR" dirty="0"/>
              <a:t> Déduire </a:t>
            </a:r>
            <a:r>
              <a:rPr lang="fr-FR" dirty="0"/>
              <a:t>la matrice de transformation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5267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6095"/>
            <a:ext cx="8641254" cy="1369060"/>
          </a:xfrm>
        </p:spPr>
        <p:txBody>
          <a:bodyPr>
            <a:noAutofit/>
          </a:bodyPr>
          <a:lstStyle/>
          <a:p>
            <a:r>
              <a:rPr lang="fr-FR" sz="3200" dirty="0" smtClean="0"/>
              <a:t>Sol: </a:t>
            </a:r>
            <a:r>
              <a:rPr lang="fr-FR" sz="3200" dirty="0" smtClean="0"/>
              <a:t>Selon la notation de Denavit –Hartenberg </a:t>
            </a:r>
            <a:br>
              <a:rPr lang="fr-FR" sz="3200" dirty="0" smtClean="0"/>
            </a:br>
            <a:r>
              <a:rPr lang="fr-FR" sz="3200" dirty="0" smtClean="0"/>
              <a:t>Elle </a:t>
            </a:r>
            <a:r>
              <a:rPr lang="fr-FR" sz="3200" dirty="0" smtClean="0"/>
              <a:t>sera vérifiée si elle est proche de </a:t>
            </a:r>
            <a:r>
              <a:rPr lang="fr-FR" sz="3200" dirty="0"/>
              <a:t>la notation </a:t>
            </a:r>
            <a:r>
              <a:rPr lang="fr-FR" sz="3200" dirty="0" smtClean="0"/>
              <a:t>Khalil- </a:t>
            </a:r>
            <a:r>
              <a:rPr lang="fr-FR" sz="3200" dirty="0" err="1" smtClean="0"/>
              <a:t>Kleinfinger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21" y="1645155"/>
            <a:ext cx="4608537" cy="509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012160" y="2636912"/>
            <a:ext cx="2808312" cy="334096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Déduire les paramètre de </a:t>
            </a:r>
            <a:r>
              <a:rPr lang="fr-FR" dirty="0">
                <a:solidFill>
                  <a:srgbClr val="FF0000"/>
                </a:solidFill>
              </a:rPr>
              <a:t>Denavit-Hartenberg</a:t>
            </a:r>
          </a:p>
          <a:p>
            <a:r>
              <a:rPr lang="fr-FR" dirty="0" smtClean="0"/>
              <a:t>Trouver les variables aux articulations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1 placement des repères</a:t>
            </a:r>
          </a:p>
        </p:txBody>
      </p:sp>
    </p:spTree>
    <p:extLst>
      <p:ext uri="{BB962C8B-B14F-4D97-AF65-F5344CB8AC3E}">
        <p14:creationId xmlns:p14="http://schemas.microsoft.com/office/powerpoint/2010/main" val="31159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 Paramètre de Denavit-Hartenberg</a:t>
            </a:r>
            <a:endParaRPr lang="fr-FR" dirty="0"/>
          </a:p>
        </p:txBody>
      </p:sp>
      <p:pic>
        <p:nvPicPr>
          <p:cNvPr id="5" name="Espace réservé du contenu 4" descr="3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2" t="21346" r="12334" b="19033"/>
          <a:stretch/>
        </p:blipFill>
        <p:spPr>
          <a:xfrm>
            <a:off x="4283968" y="1484784"/>
            <a:ext cx="4565463" cy="4953015"/>
          </a:xfrm>
        </p:spPr>
      </p:pic>
      <p:pic>
        <p:nvPicPr>
          <p:cNvPr id="6" name="Espace réservé du contenu 4" descr="3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0662" r="52450" b="35327"/>
          <a:stretch/>
        </p:blipFill>
        <p:spPr>
          <a:xfrm>
            <a:off x="395536" y="2204864"/>
            <a:ext cx="357375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Matrices de transformation</a:t>
            </a:r>
            <a:endParaRPr lang="fr-FR" dirty="0"/>
          </a:p>
        </p:txBody>
      </p:sp>
      <p:pic>
        <p:nvPicPr>
          <p:cNvPr id="7" name="Image 6" descr="4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20878" r="16363" b="20242"/>
          <a:stretch/>
        </p:blipFill>
        <p:spPr>
          <a:xfrm>
            <a:off x="755576" y="1628800"/>
            <a:ext cx="7140618" cy="43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1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5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2193" r="68833" b="68930"/>
          <a:stretch/>
        </p:blipFill>
        <p:spPr>
          <a:xfrm>
            <a:off x="5721028" y="2564903"/>
            <a:ext cx="1506182" cy="762388"/>
          </a:xfrm>
        </p:spPr>
      </p:pic>
      <p:pic>
        <p:nvPicPr>
          <p:cNvPr id="5" name="Espace réservé du contenu 3" descr="5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31070" r="12334" b="23626"/>
          <a:stretch/>
        </p:blipFill>
        <p:spPr>
          <a:xfrm>
            <a:off x="999487" y="3209361"/>
            <a:ext cx="6826487" cy="295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148064" y="1593134"/>
                <a:ext cx="1109214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593134"/>
                <a:ext cx="1109214" cy="3859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876256" y="1579846"/>
                <a:ext cx="1109214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579846"/>
                <a:ext cx="1109214" cy="385939"/>
              </a:xfrm>
              <a:prstGeom prst="rect">
                <a:avLst/>
              </a:prstGeom>
              <a:blipFill rotWithShape="1">
                <a:blip r:embed="rId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713078" y="2178964"/>
                <a:ext cx="1522083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078" y="2178964"/>
                <a:ext cx="1522083" cy="3859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2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2806" r="14086" b="21175"/>
          <a:stretch/>
        </p:blipFill>
        <p:spPr>
          <a:xfrm>
            <a:off x="1043608" y="1844824"/>
            <a:ext cx="7558483" cy="410445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148064" y="1593134"/>
                <a:ext cx="1109214" cy="385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sub>
                        <m:sup/>
                      </m:sSub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593134"/>
                <a:ext cx="1109214" cy="3859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52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7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26173" r="14304" b="23013"/>
          <a:stretch/>
        </p:blipFill>
        <p:spPr>
          <a:xfrm>
            <a:off x="683568" y="1628800"/>
            <a:ext cx="8361605" cy="4392488"/>
          </a:xfrm>
        </p:spPr>
      </p:pic>
    </p:spTree>
    <p:extLst>
      <p:ext uri="{BB962C8B-B14F-4D97-AF65-F5344CB8AC3E}">
        <p14:creationId xmlns:p14="http://schemas.microsoft.com/office/powerpoint/2010/main" val="391198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7584" y="47667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/>
              <a:t>Cinématique</a:t>
            </a:r>
            <a:r>
              <a:rPr lang="fr-FR" dirty="0" smtClean="0"/>
              <a:t>: traite le mouvement sans tenir compte des forces qui le cause: elle étudie la </a:t>
            </a:r>
            <a:r>
              <a:rPr lang="fr-FR" b="1" dirty="0" smtClean="0"/>
              <a:t>position</a:t>
            </a:r>
            <a:r>
              <a:rPr lang="fr-FR" dirty="0" smtClean="0"/>
              <a:t>, la</a:t>
            </a:r>
            <a:r>
              <a:rPr lang="fr-FR" b="1" dirty="0" smtClean="0"/>
              <a:t> vitesse</a:t>
            </a:r>
            <a:r>
              <a:rPr lang="fr-FR" dirty="0" smtClean="0"/>
              <a:t> et l’</a:t>
            </a:r>
            <a:r>
              <a:rPr lang="fr-FR" b="1" dirty="0" smtClean="0"/>
              <a:t>accélération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84" y="2070352"/>
            <a:ext cx="2438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7052"/>
            <a:ext cx="3114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 2: Robot </a:t>
            </a:r>
            <a:r>
              <a:rPr lang="fr-FR" dirty="0"/>
              <a:t>manipulateur </a:t>
            </a:r>
            <a:r>
              <a:rPr lang="fr-FR" dirty="0" err="1"/>
              <a:t>Sabuli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1765"/>
            <a:ext cx="30765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41277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D</a:t>
            </a:r>
            <a:r>
              <a:rPr lang="fr-FR" sz="2400" dirty="0" smtClean="0"/>
              <a:t>e </a:t>
            </a:r>
            <a:r>
              <a:rPr lang="fr-FR" sz="2400" dirty="0"/>
              <a:t>La convention </a:t>
            </a:r>
            <a:r>
              <a:rPr lang="fr-FR" sz="2400" dirty="0"/>
              <a:t>Khalil- </a:t>
            </a:r>
            <a:r>
              <a:rPr lang="fr-FR" sz="2400" dirty="0" err="1"/>
              <a:t>Kleinfinger</a:t>
            </a:r>
            <a:r>
              <a:rPr lang="fr-FR" sz="2400" dirty="0"/>
              <a:t> </a:t>
            </a:r>
            <a:r>
              <a:rPr lang="fr-FR" sz="2400" dirty="0"/>
              <a:t>déterminer la matrice de transformation de l’organe terminal</a:t>
            </a:r>
          </a:p>
        </p:txBody>
      </p:sp>
    </p:spTree>
    <p:extLst>
      <p:ext uri="{BB962C8B-B14F-4D97-AF65-F5344CB8AC3E}">
        <p14:creationId xmlns:p14="http://schemas.microsoft.com/office/powerpoint/2010/main" val="85343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791" y="-315416"/>
            <a:ext cx="8964488" cy="207424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Indication: Schéma cinématique et paramètres géométriques du robot </a:t>
            </a:r>
            <a:r>
              <a:rPr lang="fr-FR" sz="3600" dirty="0" err="1" smtClean="0"/>
              <a:t>Stabuli</a:t>
            </a:r>
            <a:endParaRPr lang="fr-FR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73" y="1916832"/>
            <a:ext cx="46382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9" y="1343024"/>
            <a:ext cx="4707979" cy="49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716016" y="5085184"/>
                <a:ext cx="377000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=0 </m:t>
                      </m:r>
                      <m:r>
                        <a:rPr lang="fr-FR" b="0" i="1" smtClean="0">
                          <a:latin typeface="Cambria Math"/>
                        </a:rPr>
                        <m:t>𝑠𝑖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𝑟𝑡𝑖𝑐𝑢𝑙𝑎𝑡𝑖𝑜𝑛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𝑗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𝑒𝑠𝑡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𝑟𝑜𝑡𝑜𝑖𝑑𝑒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85184"/>
                <a:ext cx="3770006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690347" y="5417495"/>
                <a:ext cx="439357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=1 </m:t>
                      </m:r>
                      <m:r>
                        <a:rPr lang="fr-FR" b="0" i="1" smtClean="0">
                          <a:latin typeface="Cambria Math"/>
                        </a:rPr>
                        <m:t>𝑠𝑖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𝑟𝑡𝑖𝑐𝑢𝑙𝑎𝑡𝑖𝑜𝑛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𝑗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𝑒𝑠𝑡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𝑝𝑟𝑖𝑠𝑚𝑎𝑡𝑖𝑞𝑢𝑒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47" y="5417495"/>
                <a:ext cx="4393574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1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556542"/>
            <a:ext cx="4320480" cy="642892"/>
          </a:xfrm>
        </p:spPr>
        <p:txBody>
          <a:bodyPr>
            <a:normAutofit fontScale="90000"/>
          </a:bodyPr>
          <a:lstStyle/>
          <a:p>
            <a:r>
              <a:rPr lang="fr-FR" dirty="0"/>
              <a:t>support de </a:t>
            </a:r>
            <a:r>
              <a:rPr lang="fr-FR" dirty="0" smtClean="0"/>
              <a:t>cours </a:t>
            </a:r>
            <a:r>
              <a:rPr lang="fr-FR" dirty="0" smtClean="0"/>
              <a:t>de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65341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7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345" y="0"/>
            <a:ext cx="8229600" cy="1143000"/>
          </a:xfrm>
        </p:spPr>
        <p:txBody>
          <a:bodyPr/>
          <a:lstStyle/>
          <a:p>
            <a:r>
              <a:rPr lang="fr-FR" dirty="0" smtClean="0"/>
              <a:t>Cinématique directe</a:t>
            </a:r>
            <a:endParaRPr lang="fr-FR" dirty="0"/>
          </a:p>
        </p:txBody>
      </p:sp>
      <p:pic>
        <p:nvPicPr>
          <p:cNvPr id="4" name="Image 3" descr="1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4" t="35762" r="15898" b="21173"/>
          <a:stretch/>
        </p:blipFill>
        <p:spPr>
          <a:xfrm>
            <a:off x="-46273" y="1747574"/>
            <a:ext cx="9093848" cy="435529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04075" y="908720"/>
            <a:ext cx="85931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Détermination de la position et l’orientation de l’outil en fonction des angles des articulation et des longueurs des éléments,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453325" y="3974621"/>
            <a:ext cx="217164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Poignet</a:t>
            </a:r>
            <a:endParaRPr lang="fr-FR" sz="20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946259" y="5486789"/>
            <a:ext cx="217164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Cinématique directe</a:t>
            </a:r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289226" y="2780928"/>
            <a:ext cx="217164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/>
              <a:t>Porteur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1949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269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Détermination des angles pour une position donnée, exemple </a:t>
            </a:r>
            <a:endParaRPr lang="en-US" dirty="0"/>
          </a:p>
        </p:txBody>
      </p:sp>
      <p:pic>
        <p:nvPicPr>
          <p:cNvPr id="3" name="Image 2" descr="2 - Visionneuse de photos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35763" r="16065" b="19996"/>
          <a:stretch/>
        </p:blipFill>
        <p:spPr>
          <a:xfrm>
            <a:off x="476474" y="1340768"/>
            <a:ext cx="7857964" cy="3638663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Cinématique inverse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564904"/>
            <a:ext cx="7859216" cy="1756792"/>
          </a:xfrm>
        </p:spPr>
        <p:txBody>
          <a:bodyPr/>
          <a:lstStyle/>
          <a:p>
            <a:pPr algn="just"/>
            <a:r>
              <a:rPr lang="fr-FR" dirty="0" smtClean="0"/>
              <a:t>Exemple : la position d’un point de votre pouce peut être réalisée avec plusieurs configuration de l’articulation de votre main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Souvent la cinématique inverse mène à plusieurs solutions possible,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Repères, Notation des articulations et des éléments</a:t>
            </a:r>
            <a:endParaRPr lang="fr-FR" dirty="0"/>
          </a:p>
        </p:txBody>
      </p:sp>
      <p:pic>
        <p:nvPicPr>
          <p:cNvPr id="4" name="Espace réservé du contenu 3" descr="4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23111" r="15208" b="21176"/>
          <a:stretch/>
        </p:blipFill>
        <p:spPr>
          <a:xfrm>
            <a:off x="1043608" y="1628800"/>
            <a:ext cx="7488832" cy="4558420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123728" y="2564904"/>
            <a:ext cx="1368152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0000"/>
                </a:solidFill>
              </a:rPr>
              <a:t>Articulation 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0072" y="2340653"/>
            <a:ext cx="1080120" cy="386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corps 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1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Variables aux articulations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6"/>
                <a:ext cx="8229600" cy="4525963"/>
              </a:xfrm>
            </p:spPr>
            <p:txBody>
              <a:bodyPr/>
              <a:lstStyle/>
              <a:p>
                <a:r>
                  <a:rPr lang="fr-FR" dirty="0" smtClean="0"/>
                  <a:t>La variable à l’articulation </a:t>
                </a:r>
                <a:r>
                  <a:rPr lang="fr-FR" i="1" dirty="0" smtClean="0"/>
                  <a:t>i</a:t>
                </a:r>
                <a:r>
                  <a:rPr lang="fr-FR" dirty="0" smtClean="0"/>
                  <a:t> est notée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r>
                  <a:rPr lang="fr-FR" dirty="0" smtClean="0"/>
                  <a:t>Elle pourra être une variable de rotation ou prismatique</a:t>
                </a:r>
              </a:p>
              <a:p>
                <a:r>
                  <a:rPr lang="fr-FR" dirty="0" smtClean="0"/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/>
                  <a:t>la matrice de transformation du repère i-1 au repère i déterminée en fonction de l’articulation et l’élément i</a:t>
                </a:r>
                <a:endParaRPr lang="fr-FR" dirty="0"/>
              </a:p>
            </p:txBody>
          </p:sp>
        </mc:Choice>
        <mc:Fallback xmlns="">
          <p:sp>
            <p:nvSpPr>
              <p:cNvPr id="5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6"/>
                <a:ext cx="8229600" cy="4525963"/>
              </a:xfrm>
              <a:blipFill rotWithShape="1">
                <a:blip r:embed="rId2"/>
                <a:stretch>
                  <a:fillRect l="-1704" t="-1617" r="-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61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La position et l’orientation de l’organe terminal  (outil, effecteur,,,) sont déterminés en fonction des matrices de transformations </a:t>
            </a:r>
            <a:endParaRPr lang="fr-FR" sz="3200" dirty="0"/>
          </a:p>
        </p:txBody>
      </p:sp>
      <p:pic>
        <p:nvPicPr>
          <p:cNvPr id="4" name="Espace réservé du contenu 3" descr="6 - Visionneuse de photos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t="48112" r="31053" b="37807"/>
          <a:stretch/>
        </p:blipFill>
        <p:spPr>
          <a:xfrm>
            <a:off x="1115616" y="2780928"/>
            <a:ext cx="7190207" cy="1778226"/>
          </a:xfrm>
        </p:spPr>
      </p:pic>
    </p:spTree>
    <p:extLst>
      <p:ext uri="{BB962C8B-B14F-4D97-AF65-F5344CB8AC3E}">
        <p14:creationId xmlns:p14="http://schemas.microsoft.com/office/powerpoint/2010/main" val="283068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Convention de Denavit-Hartenberg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95536" y="2564904"/>
            <a:ext cx="7992888" cy="345638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Chaque matrice de transformation à 6 </a:t>
            </a:r>
            <a:r>
              <a:rPr lang="fr-FR" dirty="0" smtClean="0"/>
              <a:t>variable par éléments: </a:t>
            </a:r>
            <a:endParaRPr lang="fr-FR" dirty="0"/>
          </a:p>
          <a:p>
            <a:r>
              <a:rPr lang="fr-FR" dirty="0"/>
              <a:t>3 dans la matrice de rotation</a:t>
            </a:r>
          </a:p>
          <a:p>
            <a:r>
              <a:rPr lang="fr-FR" dirty="0"/>
              <a:t>3 dans le vecteur de position</a:t>
            </a:r>
          </a:p>
          <a:p>
            <a:r>
              <a:rPr lang="fr-FR" dirty="0" smtClean="0"/>
              <a:t>La convention de Denavit-Hartenberg condense ces 6 variable à 4 variables </a:t>
            </a:r>
            <a:r>
              <a:rPr lang="fr-FR" dirty="0"/>
              <a:t>par </a:t>
            </a:r>
            <a:r>
              <a:rPr lang="fr-FR" dirty="0" smtClean="0"/>
              <a:t>éléments, mais avec certaine procédure à suivre dans la représentation des repères,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1243271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b="1" dirty="0"/>
              <a:t>Denavit 55</a:t>
            </a:r>
            <a:r>
              <a:rPr lang="en-US" dirty="0"/>
              <a:t>] Denavit J., Hartenberg R.S., "A kinematic notation for lower pair mechanism based on matrices", </a:t>
            </a:r>
            <a:r>
              <a:rPr lang="en-US" i="1" dirty="0"/>
              <a:t>Trans. of</a:t>
            </a:r>
          </a:p>
          <a:p>
            <a:r>
              <a:rPr lang="en-US" i="1" dirty="0"/>
              <a:t>ASME, J. of Applied Mechanics</a:t>
            </a:r>
            <a:r>
              <a:rPr lang="en-US" dirty="0"/>
              <a:t>, Vol. 22, </a:t>
            </a:r>
            <a:r>
              <a:rPr lang="en-US" dirty="0" err="1"/>
              <a:t>juin</a:t>
            </a:r>
            <a:r>
              <a:rPr lang="en-US" dirty="0"/>
              <a:t> 1955, p. 215-221.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96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806</Words>
  <Application>Microsoft Office PowerPoint</Application>
  <PresentationFormat>Affichage à l'écran (4:3)</PresentationFormat>
  <Paragraphs>65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Cinématique directe et inverse d’un robot manipulateurs</vt:lpstr>
      <vt:lpstr>Présentation PowerPoint</vt:lpstr>
      <vt:lpstr>Cinématique directe</vt:lpstr>
      <vt:lpstr>Détermination des angles pour une position donnée, exemple </vt:lpstr>
      <vt:lpstr>Présentation PowerPoint</vt:lpstr>
      <vt:lpstr>Repères, Notation des articulations et des éléments</vt:lpstr>
      <vt:lpstr>Variables aux articulations</vt:lpstr>
      <vt:lpstr>La position et l’orientation de l’organe terminal  (outil, effecteur,,,) sont déterminés en fonction des matrices de transformations </vt:lpstr>
      <vt:lpstr>Convention de Denavit-Hartenberg</vt:lpstr>
      <vt:lpstr>Convention Utilisée dans ce cours</vt:lpstr>
      <vt:lpstr>Convention de Khalil et Kleinfinger </vt:lpstr>
      <vt:lpstr>Exemple de matrice de transformation d’une chaine cinématique</vt:lpstr>
      <vt:lpstr>EXEMEPLE:  </vt:lpstr>
      <vt:lpstr>Sol: Selon la notation de Denavit –Hartenberg  Elle sera vérifiée si elle est proche de la notation Khalil- Kleinfinger</vt:lpstr>
      <vt:lpstr>2 Paramètre de Denavit-Hartenberg</vt:lpstr>
      <vt:lpstr>Matrices de transformation</vt:lpstr>
      <vt:lpstr>Présentation PowerPoint</vt:lpstr>
      <vt:lpstr>Présentation PowerPoint</vt:lpstr>
      <vt:lpstr>Présentation PowerPoint</vt:lpstr>
      <vt:lpstr>Application 2: Robot manipulateur Sabuli </vt:lpstr>
      <vt:lpstr>Indication: Schéma cinématique et paramètres géométriques du robot Stabuli</vt:lpstr>
      <vt:lpstr>support de cours 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Cinématique directe et inverse d’un robot manipulateurs</dc:title>
  <dc:creator>moh</dc:creator>
  <cp:lastModifiedBy>moh</cp:lastModifiedBy>
  <cp:revision>36</cp:revision>
  <dcterms:created xsi:type="dcterms:W3CDTF">2017-01-23T09:38:30Z</dcterms:created>
  <dcterms:modified xsi:type="dcterms:W3CDTF">2017-01-25T14:04:49Z</dcterms:modified>
</cp:coreProperties>
</file>