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0C6D-23EF-46FB-9A43-A800D86CAC60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524A-84FB-4D1D-83A2-DEAB4DDA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99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0C6D-23EF-46FB-9A43-A800D86CAC60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524A-84FB-4D1D-83A2-DEAB4DDA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495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0C6D-23EF-46FB-9A43-A800D86CAC60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524A-84FB-4D1D-83A2-DEAB4DDA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20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0C6D-23EF-46FB-9A43-A800D86CAC60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524A-84FB-4D1D-83A2-DEAB4DDA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88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0C6D-23EF-46FB-9A43-A800D86CAC60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524A-84FB-4D1D-83A2-DEAB4DDA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42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0C6D-23EF-46FB-9A43-A800D86CAC60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524A-84FB-4D1D-83A2-DEAB4DDA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730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0C6D-23EF-46FB-9A43-A800D86CAC60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524A-84FB-4D1D-83A2-DEAB4DDA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625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0C6D-23EF-46FB-9A43-A800D86CAC60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524A-84FB-4D1D-83A2-DEAB4DDA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589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0C6D-23EF-46FB-9A43-A800D86CAC60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524A-84FB-4D1D-83A2-DEAB4DDA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93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0C6D-23EF-46FB-9A43-A800D86CAC60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524A-84FB-4D1D-83A2-DEAB4DDA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104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0C6D-23EF-46FB-9A43-A800D86CAC60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524A-84FB-4D1D-83A2-DEAB4DDA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36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60C6D-23EF-46FB-9A43-A800D86CAC60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1524A-84FB-4D1D-83A2-DEAB4DDA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958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772400" cy="1470025"/>
          </a:xfrm>
        </p:spPr>
        <p:txBody>
          <a:bodyPr/>
          <a:lstStyle/>
          <a:p>
            <a:r>
              <a:rPr lang="fr-FR" dirty="0" smtClean="0"/>
              <a:t>Cinématique inverse d’un robot manipulateurs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548680"/>
            <a:ext cx="6768752" cy="864096"/>
          </a:xfrm>
        </p:spPr>
        <p:txBody>
          <a:bodyPr/>
          <a:lstStyle/>
          <a:p>
            <a:r>
              <a:rPr lang="fr-FR" b="1" dirty="0" smtClean="0"/>
              <a:t>Lecture 4</a:t>
            </a:r>
            <a:endParaRPr lang="en-US" b="1" dirty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556048" y="3212976"/>
            <a:ext cx="64008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/>
              <a:t>inverse </a:t>
            </a:r>
            <a:r>
              <a:rPr lang="fr-FR" b="1" dirty="0" err="1" smtClean="0"/>
              <a:t>Kinematics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129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64704"/>
            <a:ext cx="5626608" cy="9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11560" y="1762704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Le terme de droite est fonction des variables q2, …, q6. Le terme de gauche n'est fonction que des éléments de</a:t>
            </a:r>
          </a:p>
          <a:p>
            <a:r>
              <a:rPr lang="fr-FR" sz="2000" b="1" dirty="0"/>
              <a:t>U</a:t>
            </a:r>
            <a:r>
              <a:rPr lang="fr-FR" sz="2000" dirty="0"/>
              <a:t>0 et de la variable q1 ;</a:t>
            </a:r>
          </a:p>
          <a:p>
            <a:r>
              <a:rPr lang="fr-FR" sz="2000" dirty="0"/>
              <a:t>– identification terme à terme des deux membres de l'équation </a:t>
            </a:r>
            <a:r>
              <a:rPr lang="fr-FR" sz="2000" dirty="0" smtClean="0"/>
              <a:t>[4]. </a:t>
            </a:r>
            <a:r>
              <a:rPr lang="fr-FR" sz="2000" dirty="0"/>
              <a:t>On se ramène à un système d'une ou de </a:t>
            </a:r>
            <a:r>
              <a:rPr lang="fr-FR" sz="2000" dirty="0" smtClean="0"/>
              <a:t>deux équations </a:t>
            </a:r>
            <a:r>
              <a:rPr lang="fr-FR" sz="2000" dirty="0"/>
              <a:t>fonction de q1 uniquement</a:t>
            </a:r>
            <a:r>
              <a:rPr lang="fr-FR" sz="2000" dirty="0" smtClean="0"/>
              <a:t>,</a:t>
            </a:r>
          </a:p>
          <a:p>
            <a:r>
              <a:rPr lang="fr-FR" sz="2000" dirty="0" smtClean="0"/>
              <a:t>– </a:t>
            </a:r>
            <a:r>
              <a:rPr lang="fr-FR" sz="2000" dirty="0"/>
              <a:t>multiplication à gauche de l'expression </a:t>
            </a:r>
            <a:r>
              <a:rPr lang="fr-FR" sz="2000" dirty="0" smtClean="0"/>
              <a:t>[4] </a:t>
            </a:r>
            <a:r>
              <a:rPr lang="fr-FR" sz="2000" dirty="0"/>
              <a:t>par 2</a:t>
            </a:r>
            <a:r>
              <a:rPr lang="fr-FR" sz="2000" b="1" dirty="0"/>
              <a:t>T</a:t>
            </a:r>
            <a:r>
              <a:rPr lang="fr-FR" sz="2000" dirty="0"/>
              <a:t>1 et calcul de q2.</a:t>
            </a:r>
          </a:p>
          <a:p>
            <a:r>
              <a:rPr lang="fr-FR" sz="2000" dirty="0"/>
              <a:t>La succession des équations permettant le calcul de tous les </a:t>
            </a:r>
            <a:r>
              <a:rPr lang="fr-FR" sz="2000" dirty="0" err="1"/>
              <a:t>qj</a:t>
            </a:r>
            <a:r>
              <a:rPr lang="fr-FR" sz="2000" dirty="0"/>
              <a:t> est la suivante :</a:t>
            </a:r>
          </a:p>
        </p:txBody>
      </p:sp>
      <p:sp>
        <p:nvSpPr>
          <p:cNvPr id="5" name="Rectangle 4"/>
          <p:cNvSpPr/>
          <p:nvPr/>
        </p:nvSpPr>
        <p:spPr>
          <a:xfrm>
            <a:off x="7236296" y="1064188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[4]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6239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865" y="620688"/>
            <a:ext cx="4267919" cy="267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11560" y="3501008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/>
              <a:t>L'utilisation de la méthode sur un grand nombre de robots industriels a permis de constater que les </a:t>
            </a:r>
            <a:r>
              <a:rPr lang="fr-FR" sz="2800" dirty="0" smtClean="0"/>
              <a:t>types d'équations </a:t>
            </a:r>
            <a:r>
              <a:rPr lang="fr-FR" sz="2800" dirty="0"/>
              <a:t>rencontrés sont peu nombreux et que leur résolution même si elle nécessite parfois </a:t>
            </a:r>
            <a:r>
              <a:rPr lang="fr-FR" sz="2800" dirty="0" smtClean="0"/>
              <a:t>quelques développements </a:t>
            </a:r>
            <a:r>
              <a:rPr lang="fr-FR" sz="2800" dirty="0"/>
              <a:t>reste cependant relativement simple [Khalil 02].</a:t>
            </a:r>
          </a:p>
        </p:txBody>
      </p:sp>
    </p:spTree>
    <p:extLst>
      <p:ext uri="{BB962C8B-B14F-4D97-AF65-F5344CB8AC3E}">
        <p14:creationId xmlns:p14="http://schemas.microsoft.com/office/powerpoint/2010/main" val="3109526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916832"/>
            <a:ext cx="4791075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Application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753"/>
            <a:ext cx="8064896" cy="1656184"/>
          </a:xfrm>
        </p:spPr>
        <p:txBody>
          <a:bodyPr/>
          <a:lstStyle/>
          <a:p>
            <a:r>
              <a:rPr lang="fr-FR" dirty="0" smtClean="0"/>
              <a:t>Déterminer le Modèle </a:t>
            </a:r>
            <a:r>
              <a:rPr lang="fr-FR" dirty="0"/>
              <a:t>géométrique inverse du robot </a:t>
            </a:r>
            <a:r>
              <a:rPr lang="fr-FR" dirty="0" err="1"/>
              <a:t>Stäubli</a:t>
            </a:r>
            <a:r>
              <a:rPr lang="fr-FR" dirty="0"/>
              <a:t> RX-90.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4904"/>
            <a:ext cx="4663186" cy="2694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683568" y="5445224"/>
                <a:ext cx="3744416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𝑗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=1</m:t>
                        </m:r>
                      </m:sub>
                    </m:sSub>
                  </m:oMath>
                </a14:m>
                <a:r>
                  <a:rPr lang="en-US" dirty="0" smtClean="0"/>
                  <a:t> pour j articulation </a:t>
                </a:r>
                <a:r>
                  <a:rPr lang="en-US" dirty="0" err="1" smtClean="0"/>
                  <a:t>prismatique</a:t>
                </a:r>
                <a:endParaRPr lang="en-US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445224"/>
                <a:ext cx="3744416" cy="391646"/>
              </a:xfrm>
              <a:prstGeom prst="rect">
                <a:avLst/>
              </a:prstGeom>
              <a:blipFill rotWithShape="1">
                <a:blip r:embed="rId4"/>
                <a:stretch>
                  <a:fillRect t="-6250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/>
              <p:nvPr/>
            </p:nvSpPr>
            <p:spPr>
              <a:xfrm>
                <a:off x="675616" y="6089516"/>
                <a:ext cx="3744416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𝑗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=0</m:t>
                        </m:r>
                      </m:sub>
                    </m:sSub>
                  </m:oMath>
                </a14:m>
                <a:r>
                  <a:rPr lang="en-US" dirty="0" smtClean="0"/>
                  <a:t> pour j articulation </a:t>
                </a:r>
                <a:r>
                  <a:rPr lang="en-US" dirty="0" err="1" smtClean="0"/>
                  <a:t>rotoide</a:t>
                </a:r>
                <a:endParaRPr lang="en-US" dirty="0"/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616" y="6089516"/>
                <a:ext cx="3744416" cy="391646"/>
              </a:xfrm>
              <a:prstGeom prst="rect">
                <a:avLst/>
              </a:prstGeom>
              <a:blipFill rotWithShape="1">
                <a:blip r:embed="rId5"/>
                <a:stretch>
                  <a:fillRect t="-6250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331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27584" y="4766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Cinématique</a:t>
            </a:r>
            <a:r>
              <a:rPr lang="fr-FR" dirty="0" smtClean="0"/>
              <a:t>: traite le mouvement sans tenir compte des forces qui le cause: elle étudie la </a:t>
            </a:r>
            <a:r>
              <a:rPr lang="fr-FR" b="1" dirty="0" smtClean="0"/>
              <a:t>position</a:t>
            </a:r>
            <a:r>
              <a:rPr lang="fr-FR" dirty="0" smtClean="0"/>
              <a:t>, la</a:t>
            </a:r>
            <a:r>
              <a:rPr lang="fr-FR" b="1" dirty="0" smtClean="0"/>
              <a:t> vitesse</a:t>
            </a:r>
            <a:r>
              <a:rPr lang="fr-FR" dirty="0" smtClean="0"/>
              <a:t> et l’</a:t>
            </a:r>
            <a:r>
              <a:rPr lang="fr-FR" b="1" dirty="0" smtClean="0"/>
              <a:t>accélération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384" y="2070352"/>
            <a:ext cx="2438400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337052"/>
            <a:ext cx="3114675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779984" y="5229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Bibliographie</a:t>
            </a:r>
            <a:r>
              <a:rPr lang="fr-FR" dirty="0"/>
              <a:t>: MODELISATION Identification et commande des Robots </a:t>
            </a:r>
            <a:r>
              <a:rPr lang="fr-FR" dirty="0" err="1"/>
              <a:t>Wisama</a:t>
            </a:r>
            <a:r>
              <a:rPr lang="fr-FR" dirty="0"/>
              <a:t> KHALIL(</a:t>
            </a:r>
            <a:r>
              <a:rPr lang="fr-FR" dirty="0" err="1"/>
              <a:t>bibliotheque</a:t>
            </a:r>
            <a:r>
              <a:rPr lang="fr-FR" dirty="0"/>
              <a:t>),version </a:t>
            </a:r>
            <a:r>
              <a:rPr lang="fr-FR" dirty="0" err="1" smtClean="0"/>
              <a:t>angalaise</a:t>
            </a:r>
            <a:r>
              <a:rPr lang="fr-FR" dirty="0" smtClean="0"/>
              <a:t> </a:t>
            </a:r>
            <a:r>
              <a:rPr lang="fr-FR" dirty="0"/>
              <a:t>PDF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0910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3345" y="0"/>
            <a:ext cx="8229600" cy="1143000"/>
          </a:xfrm>
        </p:spPr>
        <p:txBody>
          <a:bodyPr/>
          <a:lstStyle/>
          <a:p>
            <a:r>
              <a:rPr lang="fr-FR" dirty="0" smtClean="0"/>
              <a:t>Cinématique directe</a:t>
            </a:r>
            <a:endParaRPr lang="fr-FR" dirty="0"/>
          </a:p>
        </p:txBody>
      </p:sp>
      <p:pic>
        <p:nvPicPr>
          <p:cNvPr id="4" name="Image 3" descr="1 - Visionneuse de photos Window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64" t="35762" r="15898" b="21173"/>
          <a:stretch/>
        </p:blipFill>
        <p:spPr>
          <a:xfrm>
            <a:off x="-46273" y="1747574"/>
            <a:ext cx="9093848" cy="4355295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204075" y="908720"/>
            <a:ext cx="859315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Détermination de la position et l’orientation de l’outil en fonction des angles des articulation et des longueurs des éléments,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453325" y="3974621"/>
            <a:ext cx="2171649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 smtClean="0"/>
              <a:t>Poignet</a:t>
            </a:r>
            <a:endParaRPr lang="fr-FR" sz="2000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2946259" y="5486789"/>
            <a:ext cx="2171649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 smtClean="0"/>
              <a:t>Cinématique directe</a:t>
            </a:r>
            <a:endParaRPr lang="fr-FR" sz="2000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-289226" y="2780928"/>
            <a:ext cx="2171649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 smtClean="0"/>
              <a:t>Porteur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519493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52692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Détermination des angles pour une position donnée, exemple </a:t>
            </a:r>
            <a:endParaRPr lang="en-US" dirty="0"/>
          </a:p>
        </p:txBody>
      </p:sp>
      <p:pic>
        <p:nvPicPr>
          <p:cNvPr id="3" name="Image 2" descr="2 - Visionneuse de photos Window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65" t="35763" r="16065" b="19996"/>
          <a:stretch/>
        </p:blipFill>
        <p:spPr>
          <a:xfrm>
            <a:off x="476474" y="1340768"/>
            <a:ext cx="7857964" cy="3638663"/>
          </a:xfrm>
          <a:prstGeom prst="rect">
            <a:avLst/>
          </a:prstGeom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Cinématique inverse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26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04864"/>
            <a:ext cx="7859216" cy="1756792"/>
          </a:xfrm>
        </p:spPr>
        <p:txBody>
          <a:bodyPr/>
          <a:lstStyle/>
          <a:p>
            <a:pPr algn="just"/>
            <a:r>
              <a:rPr lang="fr-FR" dirty="0" smtClean="0"/>
              <a:t>Exemple : la position d’un point de votre pouce peut être réalisée avec plusieurs configuration de l’articulation de votre main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Souvent la cinématique inverse mène à plusieurs solutions possible,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887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fr-FR" dirty="0" smtClean="0"/>
              <a:t>On </a:t>
            </a:r>
            <a:r>
              <a:rPr lang="fr-FR" dirty="0"/>
              <a:t>a vu que le modèle géométrique direct d'un robot permettait de calculer les coordonnées </a:t>
            </a:r>
            <a:r>
              <a:rPr lang="fr-FR" dirty="0" smtClean="0"/>
              <a:t>opérationnelles donnant </a:t>
            </a:r>
            <a:r>
              <a:rPr lang="fr-FR" dirty="0"/>
              <a:t>la situation de l'organe terminal en fonction des coordonnées articulaires. Le problème inverse consiste </a:t>
            </a:r>
            <a:r>
              <a:rPr lang="fr-FR" dirty="0" smtClean="0"/>
              <a:t>à calculer </a:t>
            </a:r>
            <a:r>
              <a:rPr lang="fr-FR" dirty="0"/>
              <a:t>les coordonnées articulaires correspondant à une situation donnée de l'organe terminal. </a:t>
            </a:r>
            <a:r>
              <a:rPr lang="fr-FR" dirty="0" smtClean="0"/>
              <a:t>Lorsqu'elle existe</a:t>
            </a:r>
            <a:r>
              <a:rPr lang="fr-FR" dirty="0"/>
              <a:t>, la forme explicite qui donne toutes les solutions possibles (il y a rarement unicité de solution) constitue </a:t>
            </a:r>
            <a:r>
              <a:rPr lang="fr-FR" dirty="0" smtClean="0"/>
              <a:t>ce que </a:t>
            </a:r>
            <a:r>
              <a:rPr lang="fr-FR" dirty="0"/>
              <a:t>l'on appelle le modèle géométrique inverse (MGI). On peut distinguer trois méthodes de calcul du MGI </a:t>
            </a:r>
            <a:r>
              <a:rPr lang="fr-FR" dirty="0" smtClean="0"/>
              <a:t>:</a:t>
            </a:r>
          </a:p>
          <a:p>
            <a:pPr algn="just"/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/>
              <a:t>Modèle géométrique </a:t>
            </a:r>
            <a:r>
              <a:rPr lang="fr-FR" b="1" i="1" dirty="0" smtClean="0"/>
              <a:t>inverse </a:t>
            </a:r>
            <a:r>
              <a:rPr lang="fr-FR" dirty="0"/>
              <a:t>MGI</a:t>
            </a:r>
            <a:r>
              <a:rPr lang="fr-FR" b="1" i="1" dirty="0"/>
              <a:t/>
            </a:r>
            <a:br>
              <a:rPr lang="fr-FR" b="1" i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9803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Méthodes MCI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5890" y="1340768"/>
            <a:ext cx="8229600" cy="4525963"/>
          </a:xfrm>
        </p:spPr>
        <p:txBody>
          <a:bodyPr>
            <a:normAutofit fontScale="70000" lnSpcReduction="20000"/>
          </a:bodyPr>
          <a:lstStyle/>
          <a:p>
            <a:endParaRPr lang="fr-FR" dirty="0"/>
          </a:p>
          <a:p>
            <a:r>
              <a:rPr lang="fr-FR" dirty="0"/>
              <a:t>– la </a:t>
            </a:r>
            <a:r>
              <a:rPr lang="fr-FR" b="1" dirty="0"/>
              <a:t>méthode de Paul </a:t>
            </a:r>
            <a:r>
              <a:rPr lang="fr-FR" dirty="0"/>
              <a:t>[Paul 81] qui traite séparément chaque cas particulier et convient pour la plupart des robots</a:t>
            </a:r>
          </a:p>
          <a:p>
            <a:r>
              <a:rPr lang="fr-FR" dirty="0"/>
              <a:t>industriels ;</a:t>
            </a:r>
          </a:p>
          <a:p>
            <a:r>
              <a:rPr lang="fr-FR" dirty="0"/>
              <a:t>– la </a:t>
            </a:r>
            <a:r>
              <a:rPr lang="fr-FR" b="1" dirty="0"/>
              <a:t>méthode de </a:t>
            </a:r>
            <a:r>
              <a:rPr lang="fr-FR" b="1" dirty="0" err="1"/>
              <a:t>Pieper</a:t>
            </a:r>
            <a:r>
              <a:rPr lang="fr-FR" b="1" dirty="0"/>
              <a:t> </a:t>
            </a:r>
            <a:r>
              <a:rPr lang="fr-FR" dirty="0"/>
              <a:t>[</a:t>
            </a:r>
            <a:r>
              <a:rPr lang="fr-FR" dirty="0" err="1"/>
              <a:t>Pieper</a:t>
            </a:r>
            <a:r>
              <a:rPr lang="fr-FR" dirty="0"/>
              <a:t> 68] qui permet de résoudre le problème pour les robots à six degrés de liberté</a:t>
            </a:r>
          </a:p>
          <a:p>
            <a:r>
              <a:rPr lang="fr-FR" dirty="0"/>
              <a:t>possédant trois articulations </a:t>
            </a:r>
            <a:r>
              <a:rPr lang="fr-FR" dirty="0" err="1"/>
              <a:t>rotoïdes</a:t>
            </a:r>
            <a:r>
              <a:rPr lang="fr-FR" dirty="0"/>
              <a:t> d'axes concourants ou trois articulations prismatiques ;</a:t>
            </a:r>
          </a:p>
          <a:p>
            <a:r>
              <a:rPr lang="fr-FR" dirty="0"/>
              <a:t>– la </a:t>
            </a:r>
            <a:r>
              <a:rPr lang="fr-FR" b="1" dirty="0"/>
              <a:t>méthode générale de </a:t>
            </a:r>
            <a:r>
              <a:rPr lang="fr-FR" b="1" dirty="0" err="1"/>
              <a:t>Raghavan</a:t>
            </a:r>
            <a:r>
              <a:rPr lang="fr-FR" b="1" dirty="0"/>
              <a:t> et Roth </a:t>
            </a:r>
            <a:r>
              <a:rPr lang="fr-FR" dirty="0"/>
              <a:t>[</a:t>
            </a:r>
            <a:r>
              <a:rPr lang="fr-FR" dirty="0" err="1"/>
              <a:t>Raghavan</a:t>
            </a:r>
            <a:r>
              <a:rPr lang="fr-FR" dirty="0"/>
              <a:t> 90], donnant la solution générale des robots à six articulations à partir d'un polynôme de degré au plus égal à 16.</a:t>
            </a:r>
          </a:p>
          <a:p>
            <a:endParaRPr lang="fr-FR" dirty="0"/>
          </a:p>
          <a:p>
            <a:r>
              <a:rPr lang="fr-FR" dirty="0"/>
              <a:t>On ne présente dans ce qui suit que la méthode de Paul </a:t>
            </a:r>
          </a:p>
          <a:p>
            <a:r>
              <a:rPr lang="fr-FR" dirty="0"/>
              <a:t>Les autres méthodes sont détaillées dans [Khalil 02] </a:t>
            </a: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5589240"/>
            <a:ext cx="86868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smtClean="0"/>
              <a:t>[</a:t>
            </a:r>
            <a:r>
              <a:rPr lang="fr-FR" sz="1600" b="1" smtClean="0"/>
              <a:t>Khalil 02</a:t>
            </a:r>
            <a:r>
              <a:rPr lang="fr-FR" sz="1600" smtClean="0"/>
              <a:t>] Khalil W., Dombre E., </a:t>
            </a:r>
            <a:r>
              <a:rPr lang="fr-FR" sz="1600" i="1" smtClean="0"/>
              <a:t>Modelisation, identification and control of robots</a:t>
            </a:r>
            <a:r>
              <a:rPr lang="fr-FR" sz="1600" smtClean="0"/>
              <a:t>, Hermes Penton Science, London, </a:t>
            </a:r>
            <a:r>
              <a:rPr lang="de-DE" sz="1600" smtClean="0"/>
              <a:t>ISBN 1-90399-613-9, 2002, 480 p.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4223188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/>
              <a:t>Principe de la méthode de Paul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Considérons un robot manipulateur dont la matrice de transformation homogène a pour expression </a:t>
            </a:r>
            <a:r>
              <a:rPr lang="fr-FR" dirty="0" smtClean="0"/>
              <a:t>:</a:t>
            </a:r>
          </a:p>
          <a:p>
            <a:endParaRPr lang="fr-FR" dirty="0" smtClean="0"/>
          </a:p>
          <a:p>
            <a:r>
              <a:rPr lang="fr-FR" dirty="0" smtClean="0"/>
              <a:t>Soit </a:t>
            </a:r>
            <a:r>
              <a:rPr lang="fr-FR" b="1" dirty="0"/>
              <a:t>U</a:t>
            </a:r>
            <a:r>
              <a:rPr lang="fr-FR" dirty="0"/>
              <a:t>0 la situation désirée telle que </a:t>
            </a:r>
            <a:r>
              <a:rPr lang="fr-FR" dirty="0" smtClean="0"/>
              <a:t>:</a:t>
            </a:r>
          </a:p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366"/>
          <a:stretch/>
        </p:blipFill>
        <p:spPr bwMode="auto">
          <a:xfrm>
            <a:off x="3203848" y="2636912"/>
            <a:ext cx="4016388" cy="713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524" y="4437112"/>
            <a:ext cx="3096344" cy="1973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63888" y="4437112"/>
            <a:ext cx="1224136" cy="158417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avec flèche 5"/>
          <p:cNvCxnSpPr>
            <a:stCxn id="4" idx="1"/>
          </p:cNvCxnSpPr>
          <p:nvPr/>
        </p:nvCxnSpPr>
        <p:spPr>
          <a:xfrm flipH="1" flipV="1">
            <a:off x="1979712" y="4941168"/>
            <a:ext cx="1584176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251520" y="4767535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Vecteurs unitaires pour l’orientation de  l’organe terminal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4860032" y="4437112"/>
            <a:ext cx="352010" cy="158417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5212042" y="5085184"/>
            <a:ext cx="116015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6362150" y="496219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Position d’un point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7256899" y="2875002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[</a:t>
            </a:r>
            <a:r>
              <a:rPr lang="fr-FR" dirty="0" smtClean="0"/>
              <a:t>1]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5701681" y="5424992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[2]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5202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On cherche à résoudre le système d'équations </a:t>
            </a:r>
            <a:r>
              <a:rPr lang="fr-FR" dirty="0" smtClean="0"/>
              <a:t>suivant:</a:t>
            </a:r>
          </a:p>
          <a:p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276872"/>
            <a:ext cx="3240360" cy="576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755576" y="3140968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Pour trouver les solutions de l'équation [3], </a:t>
            </a:r>
            <a:r>
              <a:rPr lang="fr-FR" sz="2000" dirty="0"/>
              <a:t>Paul [Paul 81] a proposé une méthode qui consiste </a:t>
            </a:r>
            <a:r>
              <a:rPr lang="fr-FR" sz="2000" dirty="0" smtClean="0"/>
              <a:t>à </a:t>
            </a:r>
            <a:r>
              <a:rPr lang="fr-FR" sz="2000" dirty="0" err="1" smtClean="0"/>
              <a:t>prémultiplier</a:t>
            </a:r>
            <a:r>
              <a:rPr lang="fr-FR" sz="2000" dirty="0" smtClean="0"/>
              <a:t> </a:t>
            </a:r>
            <a:r>
              <a:rPr lang="fr-FR" sz="2000" dirty="0"/>
              <a:t>successivement les deux membres de l'équation </a:t>
            </a:r>
            <a:r>
              <a:rPr lang="fr-FR" sz="2000" dirty="0" smtClean="0"/>
              <a:t>[3] </a:t>
            </a:r>
            <a:r>
              <a:rPr lang="fr-FR" sz="2000" dirty="0"/>
              <a:t>par les matrices </a:t>
            </a:r>
            <a:r>
              <a:rPr lang="fr-FR" sz="2000" dirty="0" smtClean="0"/>
              <a:t>j</a:t>
            </a:r>
            <a:r>
              <a:rPr lang="fr-FR" sz="2000" b="1" dirty="0" smtClean="0"/>
              <a:t>T</a:t>
            </a:r>
            <a:r>
              <a:rPr lang="fr-FR" sz="2000" dirty="0" smtClean="0"/>
              <a:t>j-1 </a:t>
            </a:r>
            <a:r>
              <a:rPr lang="fr-FR" sz="2000" dirty="0"/>
              <a:t>pour j variant de 1 à </a:t>
            </a:r>
            <a:r>
              <a:rPr lang="fr-FR" sz="2000" dirty="0" smtClean="0"/>
              <a:t>n-1, opérations </a:t>
            </a:r>
            <a:r>
              <a:rPr lang="fr-FR" sz="2000" dirty="0"/>
              <a:t>qui permettent d'isoler et d'identifier l'une après l'autre les variables articulaires que l'on recherche.</a:t>
            </a:r>
          </a:p>
          <a:p>
            <a:r>
              <a:rPr lang="fr-FR" sz="2000" dirty="0"/>
              <a:t>Pour un robot à six degrés de liberté par exemple, on procède comme suit :</a:t>
            </a:r>
          </a:p>
          <a:p>
            <a:r>
              <a:rPr lang="fr-FR" sz="2000" dirty="0"/>
              <a:t>– multiplication à gauche de l'expression </a:t>
            </a:r>
            <a:r>
              <a:rPr lang="fr-FR" sz="2000" dirty="0" smtClean="0"/>
              <a:t>[3] </a:t>
            </a:r>
            <a:r>
              <a:rPr lang="fr-FR" sz="2000" dirty="0"/>
              <a:t>par</a:t>
            </a:r>
          </a:p>
        </p:txBody>
      </p:sp>
      <p:sp>
        <p:nvSpPr>
          <p:cNvPr id="5" name="Rectangle 4"/>
          <p:cNvSpPr/>
          <p:nvPr/>
        </p:nvSpPr>
        <p:spPr>
          <a:xfrm>
            <a:off x="5940152" y="2293097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[3]</a:t>
            </a:r>
            <a:endParaRPr lang="fr-FR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569" y="5253185"/>
            <a:ext cx="560083" cy="480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48767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662</Words>
  <Application>Microsoft Office PowerPoint</Application>
  <PresentationFormat>Affichage à l'écran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Cinématique inverse d’un robot manipulateurs</vt:lpstr>
      <vt:lpstr>Présentation PowerPoint</vt:lpstr>
      <vt:lpstr>Cinématique directe</vt:lpstr>
      <vt:lpstr>Détermination des angles pour une position donnée, exemple </vt:lpstr>
      <vt:lpstr>Présentation PowerPoint</vt:lpstr>
      <vt:lpstr>Modèle géométrique inverse MGI </vt:lpstr>
      <vt:lpstr>Méthodes MCI</vt:lpstr>
      <vt:lpstr>Principe de la méthode de Paul</vt:lpstr>
      <vt:lpstr>Présentation PowerPoint</vt:lpstr>
      <vt:lpstr>Présentation PowerPoint</vt:lpstr>
      <vt:lpstr>Présentation PowerPoint</vt:lpstr>
      <vt:lpstr>Application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Cinématique directe et inverse d’un robot manipulateurs</dc:title>
  <dc:creator>moh</dc:creator>
  <cp:lastModifiedBy>moh</cp:lastModifiedBy>
  <cp:revision>43</cp:revision>
  <dcterms:created xsi:type="dcterms:W3CDTF">2017-01-23T09:38:30Z</dcterms:created>
  <dcterms:modified xsi:type="dcterms:W3CDTF">2017-02-22T11:16:18Z</dcterms:modified>
</cp:coreProperties>
</file>