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AC124-C16A-441D-B141-522F32E67C7B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581E2-F570-4C11-85DE-B69D8D12C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51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581E2-F570-4C11-85DE-B69D8D12C68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262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99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49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20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88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42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30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62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8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93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04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6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60C6D-23EF-46FB-9A43-A800D86CAC60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1524A-84FB-4D1D-83A2-DEAB4DDA3B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95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Cinématique directe </a:t>
            </a:r>
            <a:r>
              <a:rPr lang="fr-FR" dirty="0" smtClean="0"/>
              <a:t>d’un </a:t>
            </a:r>
            <a:r>
              <a:rPr lang="fr-FR" dirty="0" smtClean="0"/>
              <a:t>robot </a:t>
            </a:r>
            <a:r>
              <a:rPr lang="fr-FR" dirty="0" smtClean="0"/>
              <a:t>manipulateurs</a:t>
            </a:r>
            <a:br>
              <a:rPr lang="fr-FR" dirty="0" smtClean="0"/>
            </a:b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6400800" cy="1752600"/>
          </a:xfrm>
        </p:spPr>
        <p:txBody>
          <a:bodyPr/>
          <a:lstStyle/>
          <a:p>
            <a:r>
              <a:rPr lang="fr-FR" b="1" dirty="0" smtClean="0"/>
              <a:t>Lecture </a:t>
            </a:r>
            <a:r>
              <a:rPr lang="fr-FR" b="1" dirty="0" smtClean="0"/>
              <a:t>5</a:t>
            </a:r>
            <a:endParaRPr lang="en-US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99592" y="32379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2 vitesse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BIBLIOGRAPHIE: Ce diaporama est en grand partie pris du support de cours de </a:t>
            </a:r>
            <a:r>
              <a:rPr lang="fr-FR" dirty="0"/>
              <a:t>Khalil W., </a:t>
            </a:r>
            <a:r>
              <a:rPr lang="fr-FR" dirty="0" err="1"/>
              <a:t>Dombre</a:t>
            </a:r>
            <a:r>
              <a:rPr lang="fr-FR" dirty="0"/>
              <a:t> E.,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492897"/>
            <a:ext cx="8784976" cy="2232248"/>
          </a:xfrm>
        </p:spPr>
        <p:txBody>
          <a:bodyPr/>
          <a:lstStyle/>
          <a:p>
            <a:r>
              <a:rPr lang="fr-FR" dirty="0"/>
              <a:t>[</a:t>
            </a:r>
            <a:r>
              <a:rPr lang="fr-FR" b="1" dirty="0"/>
              <a:t>Khalil 02</a:t>
            </a:r>
            <a:r>
              <a:rPr lang="fr-FR" dirty="0"/>
              <a:t>] Khalil W., </a:t>
            </a:r>
            <a:r>
              <a:rPr lang="fr-FR" dirty="0" err="1"/>
              <a:t>Dombre</a:t>
            </a:r>
            <a:r>
              <a:rPr lang="fr-FR" dirty="0"/>
              <a:t> E., </a:t>
            </a:r>
            <a:r>
              <a:rPr lang="fr-FR" i="1" dirty="0" err="1"/>
              <a:t>Modelisation</a:t>
            </a:r>
            <a:r>
              <a:rPr lang="fr-FR" i="1" dirty="0"/>
              <a:t>, identification and control of robots</a:t>
            </a:r>
            <a:r>
              <a:rPr lang="fr-FR" dirty="0"/>
              <a:t>, </a:t>
            </a:r>
            <a:r>
              <a:rPr lang="fr-FR" dirty="0" err="1"/>
              <a:t>Hermes</a:t>
            </a:r>
            <a:r>
              <a:rPr lang="fr-FR" dirty="0"/>
              <a:t> </a:t>
            </a:r>
            <a:r>
              <a:rPr lang="fr-FR" dirty="0" err="1"/>
              <a:t>Penton</a:t>
            </a:r>
            <a:r>
              <a:rPr lang="fr-FR" dirty="0"/>
              <a:t> Science, London, </a:t>
            </a:r>
            <a:r>
              <a:rPr lang="de-DE" dirty="0"/>
              <a:t>ISBN 1-90399-613-9, 2002, 480 p.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33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27584" y="476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Cinématique</a:t>
            </a:r>
            <a:r>
              <a:rPr lang="fr-FR" dirty="0" smtClean="0"/>
              <a:t>: traite le mouvement sans tenir compte des forces qui le cause: elle étudie la </a:t>
            </a:r>
            <a:r>
              <a:rPr lang="fr-FR" b="1" dirty="0" smtClean="0"/>
              <a:t>position</a:t>
            </a:r>
            <a:r>
              <a:rPr lang="fr-FR" dirty="0" smtClean="0"/>
              <a:t>, la</a:t>
            </a:r>
            <a:r>
              <a:rPr lang="fr-FR" b="1" dirty="0" smtClean="0"/>
              <a:t> vitesse</a:t>
            </a:r>
            <a:r>
              <a:rPr lang="fr-FR" dirty="0" smtClean="0"/>
              <a:t> et l’</a:t>
            </a:r>
            <a:r>
              <a:rPr lang="fr-FR" b="1" dirty="0" smtClean="0"/>
              <a:t>accélération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384" y="2070352"/>
            <a:ext cx="24384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337052"/>
            <a:ext cx="31146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91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3345" y="0"/>
            <a:ext cx="8229600" cy="1143000"/>
          </a:xfrm>
        </p:spPr>
        <p:txBody>
          <a:bodyPr/>
          <a:lstStyle/>
          <a:p>
            <a:r>
              <a:rPr lang="fr-FR" dirty="0" smtClean="0"/>
              <a:t>Cinématique directe</a:t>
            </a:r>
            <a:endParaRPr lang="fr-FR" dirty="0"/>
          </a:p>
        </p:txBody>
      </p:sp>
      <p:pic>
        <p:nvPicPr>
          <p:cNvPr id="4" name="Image 3" descr="1 - Visionneuse de photos Window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4" t="35762" r="15898" b="21173"/>
          <a:stretch/>
        </p:blipFill>
        <p:spPr>
          <a:xfrm>
            <a:off x="-46273" y="1747574"/>
            <a:ext cx="9093848" cy="4355295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204075" y="908720"/>
            <a:ext cx="859315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Détermination de la position et l’orientation de l’outil en fonction des angles des articulation et des longueurs des éléments,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453325" y="3974621"/>
            <a:ext cx="217164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Poignet</a:t>
            </a:r>
            <a:endParaRPr lang="fr-FR" sz="2000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946259" y="5486789"/>
            <a:ext cx="217164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Cinématique directe</a:t>
            </a:r>
            <a:endParaRPr lang="fr-FR" sz="2000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-289226" y="2780928"/>
            <a:ext cx="217164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Porteur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1949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12474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modèle cinématique direct d'un robot manipulateur décrit les vitesses des coordonnées opérationnelles </a:t>
            </a:r>
            <a:r>
              <a:rPr lang="fr-FR" dirty="0" smtClean="0"/>
              <a:t>en fonction </a:t>
            </a:r>
            <a:r>
              <a:rPr lang="fr-FR" dirty="0"/>
              <a:t>des vitesses articulaires. Il est noté :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1944216" cy="87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356604" y="4878705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(5,2)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48292" y="2861013"/>
                <a:ext cx="8344188" cy="16380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 smtClean="0"/>
                  <a:t>où </a:t>
                </a:r>
                <a:r>
                  <a:rPr lang="fr-FR" b="1" dirty="0"/>
                  <a:t>J</a:t>
                </a:r>
                <a:r>
                  <a:rPr lang="fr-FR" dirty="0"/>
                  <a:t>(</a:t>
                </a:r>
                <a:r>
                  <a:rPr lang="fr-FR" b="1" dirty="0"/>
                  <a:t>q</a:t>
                </a:r>
                <a:r>
                  <a:rPr lang="fr-FR" dirty="0"/>
                  <a:t>) désigne la matrice </a:t>
                </a:r>
                <a:r>
                  <a:rPr lang="fr-FR" dirty="0" err="1"/>
                  <a:t>jacobienne</a:t>
                </a:r>
                <a:r>
                  <a:rPr lang="fr-FR" dirty="0"/>
                  <a:t> de dimension (</a:t>
                </a:r>
                <a:r>
                  <a:rPr lang="fr-FR" dirty="0" err="1"/>
                  <a:t>mxn</a:t>
                </a:r>
                <a:r>
                  <a:rPr lang="fr-FR" dirty="0"/>
                  <a:t>) du mécanisme, égale </a:t>
                </a:r>
                <a:r>
                  <a:rPr lang="fr-FR" dirty="0" smtClean="0"/>
                  <a:t>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num>
                      <m:den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den>
                    </m:f>
                    <m:r>
                      <a:rPr lang="fr-FR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et </a:t>
                </a:r>
                <a:r>
                  <a:rPr lang="fr-FR" dirty="0"/>
                  <a:t>fonction de </a:t>
                </a:r>
                <a:r>
                  <a:rPr lang="fr-FR" dirty="0" smtClean="0"/>
                  <a:t>la configuration </a:t>
                </a:r>
                <a:r>
                  <a:rPr lang="fr-FR" dirty="0"/>
                  <a:t>articulaire </a:t>
                </a:r>
                <a:r>
                  <a:rPr lang="fr-FR" b="1" dirty="0"/>
                  <a:t>q</a:t>
                </a:r>
                <a:r>
                  <a:rPr lang="fr-FR" dirty="0"/>
                  <a:t>. La même matrice </a:t>
                </a:r>
                <a:r>
                  <a:rPr lang="fr-FR" dirty="0" err="1"/>
                  <a:t>jacobienne</a:t>
                </a:r>
                <a:r>
                  <a:rPr lang="fr-FR" dirty="0"/>
                  <a:t> intervient dans le calcul du modèle différentiel direct </a:t>
                </a:r>
                <a:r>
                  <a:rPr lang="fr-FR" dirty="0" smtClean="0"/>
                  <a:t>qui donne </a:t>
                </a:r>
                <a:r>
                  <a:rPr lang="fr-FR" dirty="0"/>
                  <a:t>les variations élémentaires </a:t>
                </a:r>
                <a:r>
                  <a:rPr lang="fr-FR" b="1" dirty="0" err="1"/>
                  <a:t>dX</a:t>
                </a:r>
                <a:r>
                  <a:rPr lang="fr-FR" b="1" dirty="0"/>
                  <a:t> </a:t>
                </a:r>
                <a:r>
                  <a:rPr lang="fr-FR" dirty="0"/>
                  <a:t>des coordonnées opérationnelles en fonction des variations élémentaires </a:t>
                </a:r>
                <a:r>
                  <a:rPr lang="fr-FR" dirty="0" smtClean="0"/>
                  <a:t>des coordonnées </a:t>
                </a:r>
                <a:r>
                  <a:rPr lang="fr-FR" dirty="0"/>
                  <a:t>articulaires </a:t>
                </a:r>
                <a:r>
                  <a:rPr lang="fr-FR" b="1" dirty="0" err="1"/>
                  <a:t>dq</a:t>
                </a:r>
                <a:r>
                  <a:rPr lang="fr-FR" dirty="0"/>
                  <a:t>, soit :</a:t>
                </a:r>
                <a:endParaRPr lang="fr-FR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92" y="2861013"/>
                <a:ext cx="8344188" cy="1638013"/>
              </a:xfrm>
              <a:prstGeom prst="rect">
                <a:avLst/>
              </a:prstGeom>
              <a:blipFill rotWithShape="1">
                <a:blip r:embed="rId3"/>
                <a:stretch>
                  <a:fillRect l="-657" r="-73" b="-48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25144"/>
            <a:ext cx="2376264" cy="67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3059832" y="220486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(5,1)</a:t>
            </a:r>
            <a:endParaRPr lang="fr-FR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340" y="5743513"/>
            <a:ext cx="1456724" cy="64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3238930" y="588380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(5,3)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203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de la matrice </a:t>
            </a:r>
            <a:r>
              <a:rPr lang="fr-FR" dirty="0" err="1"/>
              <a:t>jacobienne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53571"/>
            <a:ext cx="5191706" cy="108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940152" y="241183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(5,4)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955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644165"/>
            <a:ext cx="4012994" cy="11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999" y="2636912"/>
            <a:ext cx="5226813" cy="367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467543" y="1052736"/>
                <a:ext cx="825114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Soit le robot plan à trois degrés de liberté d'axes </a:t>
                </a:r>
                <a:r>
                  <a:rPr lang="fr-FR" dirty="0" err="1"/>
                  <a:t>rotoïdes</a:t>
                </a:r>
                <a:r>
                  <a:rPr lang="fr-FR" dirty="0"/>
                  <a:t> parallèles représenté sur la figure 6. </a:t>
                </a:r>
                <a:r>
                  <a:rPr lang="fr-FR" dirty="0" smtClean="0"/>
                  <a:t>On note </a:t>
                </a:r>
                <a:r>
                  <a:rPr lang="fr-FR" dirty="0"/>
                  <a:t>L1, L2 et L3 les longueurs des segments. On choisit </a:t>
                </a:r>
                <a:r>
                  <a:rPr lang="fr-FR" dirty="0" smtClean="0"/>
                  <a:t>comme coordonnées </a:t>
                </a:r>
                <a:r>
                  <a:rPr lang="fr-FR" dirty="0"/>
                  <a:t>opérationnelles les </a:t>
                </a:r>
                <a:r>
                  <a:rPr lang="fr-FR" dirty="0" smtClean="0"/>
                  <a:t>coordonnées (Px</a:t>
                </a:r>
                <a:r>
                  <a:rPr lang="fr-FR" dirty="0"/>
                  <a:t>, </a:t>
                </a:r>
                <a:r>
                  <a:rPr lang="fr-FR" dirty="0" err="1"/>
                  <a:t>Py</a:t>
                </a:r>
                <a:r>
                  <a:rPr lang="fr-FR" dirty="0"/>
                  <a:t>) du point E dans le plan (</a:t>
                </a:r>
                <a:r>
                  <a:rPr lang="fr-FR" b="1" dirty="0"/>
                  <a:t>x</a:t>
                </a:r>
                <a:r>
                  <a:rPr lang="fr-FR" dirty="0"/>
                  <a:t>0, </a:t>
                </a:r>
                <a:r>
                  <a:rPr lang="fr-FR" b="1" dirty="0"/>
                  <a:t>y</a:t>
                </a:r>
                <a:r>
                  <a:rPr lang="fr-FR" dirty="0"/>
                  <a:t>0) et l'angle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fr-FR" dirty="0" smtClean="0"/>
                  <a:t> du </a:t>
                </a:r>
                <a:r>
                  <a:rPr lang="fr-FR" dirty="0"/>
                  <a:t>dernier segment avec l'axe </a:t>
                </a:r>
                <a:r>
                  <a:rPr lang="fr-FR" b="1" dirty="0"/>
                  <a:t>x</a:t>
                </a:r>
                <a:r>
                  <a:rPr lang="fr-FR" dirty="0"/>
                  <a:t>0 :</a:t>
                </a:r>
                <a:endParaRPr lang="fr-FR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1052736"/>
                <a:ext cx="8251149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665" t="-2538" b="-71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83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La matrice </a:t>
                </a:r>
                <a:r>
                  <a:rPr lang="fr-FR" dirty="0" err="1"/>
                  <a:t>jacobienne</a:t>
                </a:r>
                <a:r>
                  <a:rPr lang="fr-FR" dirty="0"/>
                  <a:t> est calculée en dérivant </a:t>
                </a:r>
                <a:r>
                  <a:rPr lang="fr-FR" dirty="0" smtClean="0"/>
                  <a:t>ces </a:t>
                </a:r>
                <a:r>
                  <a:rPr lang="fr-FR" dirty="0"/>
                  <a:t>trois relations par rapport 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fr-FR" b="0" i="1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fr-FR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/>
                  <a:t>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76150"/>
            <a:ext cx="5591177" cy="114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5539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304</Words>
  <Application>Microsoft Office PowerPoint</Application>
  <PresentationFormat>Affichage à l'écran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Cinématique directe d’un robot manipulateurs </vt:lpstr>
      <vt:lpstr>BIBLIOGRAPHIE: Ce diaporama est en grand partie pris du support de cours de Khalil W., Dombre E.,  </vt:lpstr>
      <vt:lpstr>Présentation PowerPoint</vt:lpstr>
      <vt:lpstr>Cinématique directe</vt:lpstr>
      <vt:lpstr>Présentation PowerPoint</vt:lpstr>
      <vt:lpstr>calcul de la matrice jacobienne</vt:lpstr>
      <vt:lpstr>EXEMPLE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Cinématique directe et inverse d’un robot manipulateurs</dc:title>
  <dc:creator>moh</dc:creator>
  <cp:lastModifiedBy>moh</cp:lastModifiedBy>
  <cp:revision>43</cp:revision>
  <dcterms:created xsi:type="dcterms:W3CDTF">2017-01-23T09:38:30Z</dcterms:created>
  <dcterms:modified xsi:type="dcterms:W3CDTF">2017-01-26T08:44:33Z</dcterms:modified>
</cp:coreProperties>
</file>