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60" r:id="rId4"/>
    <p:sldId id="261" r:id="rId5"/>
    <p:sldId id="262" r:id="rId6"/>
    <p:sldId id="272" r:id="rId7"/>
    <p:sldId id="264" r:id="rId8"/>
    <p:sldId id="267" r:id="rId9"/>
    <p:sldId id="268" r:id="rId10"/>
    <p:sldId id="270" r:id="rId11"/>
    <p:sldId id="271" r:id="rId12"/>
    <p:sldId id="269" r:id="rId13"/>
    <p:sldId id="265" r:id="rId14"/>
    <p:sldId id="266" r:id="rId15"/>
    <p:sldId id="273" r:id="rId16"/>
    <p:sldId id="274" r:id="rId17"/>
    <p:sldId id="275" r:id="rId18"/>
    <p:sldId id="276" r:id="rId19"/>
    <p:sldId id="277" r:id="rId20"/>
    <p:sldId id="278" r:id="rId21"/>
    <p:sldId id="279" r:id="rId22"/>
    <p:sldId id="280" r:id="rId23"/>
    <p:sldId id="281" r:id="rId24"/>
    <p:sldId id="282" r:id="rId25"/>
    <p:sldId id="283" r:id="rId26"/>
    <p:sldId id="285" r:id="rId27"/>
    <p:sldId id="28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54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BEB0D6-35B0-4068-953B-1424E56F0E43}" type="datetimeFigureOut">
              <a:rPr lang="fr-FR" smtClean="0"/>
              <a:pPr/>
              <a:t>08/04/2019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9DA7CB-44AE-4849-B657-476C824BE59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a:xfrm>
            <a:off x="3836055" y="9405965"/>
            <a:ext cx="2934653" cy="495141"/>
          </a:xfrm>
          <a:prstGeom prst="rect">
            <a:avLst/>
          </a:prstGeom>
        </p:spPr>
        <p:txBody>
          <a:bodyPr/>
          <a:lstStyle/>
          <a:p>
            <a:pPr fontAlgn="base">
              <a:spcBef>
                <a:spcPct val="0"/>
              </a:spcBef>
              <a:spcAft>
                <a:spcPct val="0"/>
              </a:spcAft>
            </a:pPr>
            <a:fld id="{735C299D-8F06-40B2-BCB4-4B01954C3C1C}" type="slidenum">
              <a:rPr lang="fr-FR">
                <a:solidFill>
                  <a:srgbClr val="000000"/>
                </a:solidFill>
                <a:latin typeface="Arial" charset="0"/>
                <a:cs typeface="Arial" charset="0"/>
              </a:rPr>
              <a:pPr fontAlgn="base">
                <a:spcBef>
                  <a:spcPct val="0"/>
                </a:spcBef>
                <a:spcAft>
                  <a:spcPct val="0"/>
                </a:spcAft>
              </a:pPr>
              <a:t>3</a:t>
            </a:fld>
            <a:endParaRPr lang="fr-FR">
              <a:solidFill>
                <a:srgbClr val="000000"/>
              </a:solidFill>
              <a:latin typeface="Arial" charset="0"/>
              <a:cs typeface="Arial" charset="0"/>
            </a:endParaRPr>
          </a:p>
        </p:txBody>
      </p:sp>
    </p:spTree>
    <p:extLst>
      <p:ext uri="{BB962C8B-B14F-4D97-AF65-F5344CB8AC3E}">
        <p14:creationId xmlns:p14="http://schemas.microsoft.com/office/powerpoint/2010/main" xmlns="" val="278580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endParaRPr lang="fr-FR" dirty="0"/>
          </a:p>
        </p:txBody>
      </p:sp>
    </p:spTree>
    <p:extLst>
      <p:ext uri="{BB962C8B-B14F-4D97-AF65-F5344CB8AC3E}">
        <p14:creationId xmlns:p14="http://schemas.microsoft.com/office/powerpoint/2010/main" xmlns="" val="2452435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a:xfrm>
            <a:off x="3836055" y="9405965"/>
            <a:ext cx="2934653" cy="495141"/>
          </a:xfrm>
          <a:prstGeom prst="rect">
            <a:avLst/>
          </a:prstGeom>
        </p:spPr>
        <p:txBody>
          <a:bodyPr/>
          <a:lstStyle/>
          <a:p>
            <a:pPr fontAlgn="base">
              <a:spcBef>
                <a:spcPct val="0"/>
              </a:spcBef>
              <a:spcAft>
                <a:spcPct val="0"/>
              </a:spcAft>
            </a:pPr>
            <a:fld id="{735C299D-8F06-40B2-BCB4-4B01954C3C1C}" type="slidenum">
              <a:rPr lang="fr-FR">
                <a:solidFill>
                  <a:srgbClr val="000000"/>
                </a:solidFill>
                <a:latin typeface="Arial" charset="0"/>
                <a:cs typeface="Arial" charset="0"/>
              </a:rPr>
              <a:pPr fontAlgn="base">
                <a:spcBef>
                  <a:spcPct val="0"/>
                </a:spcBef>
                <a:spcAft>
                  <a:spcPct val="0"/>
                </a:spcAft>
              </a:pPr>
              <a:t>5</a:t>
            </a:fld>
            <a:endParaRPr lang="fr-FR">
              <a:solidFill>
                <a:srgbClr val="000000"/>
              </a:solidFill>
              <a:latin typeface="Arial" charset="0"/>
              <a:cs typeface="Arial" charset="0"/>
            </a:endParaRPr>
          </a:p>
        </p:txBody>
      </p:sp>
    </p:spTree>
    <p:extLst>
      <p:ext uri="{BB962C8B-B14F-4D97-AF65-F5344CB8AC3E}">
        <p14:creationId xmlns:p14="http://schemas.microsoft.com/office/powerpoint/2010/main" xmlns="" val="3536661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xmlns="" val="316922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xmlns="" val="3855897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xmlns="" val="97122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D3E0A0A9-6836-4540-92AC-4FBB54BA7D36}" type="datetimeFigureOut">
              <a:rPr lang="fr-FR" smtClean="0"/>
              <a:pPr/>
              <a:t>08/04/2019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FCE7668-2B9B-4DDA-BA98-85BD16CC9434}"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3E0A0A9-6836-4540-92AC-4FBB54BA7D36}" type="datetimeFigureOut">
              <a:rPr lang="fr-FR" smtClean="0"/>
              <a:pPr/>
              <a:t>08/04/2019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CE7668-2B9B-4DDA-BA98-85BD16CC943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AFCE7668-2B9B-4DDA-BA98-85BD16CC9434}"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3E0A0A9-6836-4540-92AC-4FBB54BA7D36}" type="datetimeFigureOut">
              <a:rPr lang="fr-FR" smtClean="0"/>
              <a:pPr/>
              <a:t>08/04/2019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D3E0A0A9-6836-4540-92AC-4FBB54BA7D36}" type="datetimeFigureOut">
              <a:rPr lang="fr-FR" smtClean="0"/>
              <a:pPr/>
              <a:t>08/04/2019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AFCE7668-2B9B-4DDA-BA98-85BD16CC9434}"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D3E0A0A9-6836-4540-92AC-4FBB54BA7D36}" type="datetimeFigureOut">
              <a:rPr lang="fr-FR" smtClean="0"/>
              <a:pPr/>
              <a:t>08/04/2019</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FCE7668-2B9B-4DDA-BA98-85BD16CC9434}"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D3E0A0A9-6836-4540-92AC-4FBB54BA7D36}" type="datetimeFigureOut">
              <a:rPr lang="fr-FR" smtClean="0"/>
              <a:pPr/>
              <a:t>08/04/2019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CE7668-2B9B-4DDA-BA98-85BD16CC9434}"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D3E0A0A9-6836-4540-92AC-4FBB54BA7D36}" type="datetimeFigureOut">
              <a:rPr lang="fr-FR" smtClean="0"/>
              <a:pPr/>
              <a:t>08/04/2019</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AFCE7668-2B9B-4DDA-BA98-85BD16CC9434}"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D3E0A0A9-6836-4540-92AC-4FBB54BA7D36}" type="datetimeFigureOut">
              <a:rPr lang="fr-FR" smtClean="0"/>
              <a:pPr/>
              <a:t>08/04/2019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AFCE7668-2B9B-4DDA-BA98-85BD16CC943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D3E0A0A9-6836-4540-92AC-4FBB54BA7D36}" type="datetimeFigureOut">
              <a:rPr lang="fr-FR" smtClean="0"/>
              <a:pPr/>
              <a:t>08/04/2019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FCE7668-2B9B-4DDA-BA98-85BD16CC943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FCE7668-2B9B-4DDA-BA98-85BD16CC9434}"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D3E0A0A9-6836-4540-92AC-4FBB54BA7D36}" type="datetimeFigureOut">
              <a:rPr lang="fr-FR" smtClean="0"/>
              <a:pPr/>
              <a:t>08/04/2019</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AFCE7668-2B9B-4DDA-BA98-85BD16CC9434}"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D3E0A0A9-6836-4540-92AC-4FBB54BA7D36}" type="datetimeFigureOut">
              <a:rPr lang="fr-FR" smtClean="0"/>
              <a:pPr/>
              <a:t>08/04/2019</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3E0A0A9-6836-4540-92AC-4FBB54BA7D36}" type="datetimeFigureOut">
              <a:rPr lang="fr-FR" smtClean="0"/>
              <a:pPr/>
              <a:t>08/04/2019</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FCE7668-2B9B-4DDA-BA98-85BD16CC9434}"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a:t>DR </a:t>
            </a:r>
            <a:r>
              <a:rPr lang="fr-FR" dirty="0" err="1"/>
              <a:t>ghalem</a:t>
            </a:r>
            <a:r>
              <a:rPr lang="fr-FR" dirty="0"/>
              <a:t> </a:t>
            </a:r>
            <a:r>
              <a:rPr lang="fr-FR" dirty="0" err="1"/>
              <a:t>meriem</a:t>
            </a:r>
            <a:endParaRPr lang="fr-FR" dirty="0"/>
          </a:p>
        </p:txBody>
      </p:sp>
      <p:sp>
        <p:nvSpPr>
          <p:cNvPr id="2" name="Titre 1"/>
          <p:cNvSpPr>
            <a:spLocks noGrp="1"/>
          </p:cNvSpPr>
          <p:nvPr>
            <p:ph type="ctrTitle"/>
          </p:nvPr>
        </p:nvSpPr>
        <p:spPr/>
        <p:txBody>
          <a:bodyPr/>
          <a:lstStyle/>
          <a:p>
            <a:r>
              <a:rPr lang="fr-FR" b="1" u="sng" dirty="0"/>
              <a:t>TD n2 : la soif et la faim</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285728"/>
            <a:ext cx="8572560" cy="5632311"/>
          </a:xfrm>
          <a:prstGeom prst="rect">
            <a:avLst/>
          </a:prstGeom>
          <a:noFill/>
        </p:spPr>
        <p:txBody>
          <a:bodyPr wrap="square" rtlCol="0">
            <a:spAutoFit/>
          </a:bodyPr>
          <a:lstStyle/>
          <a:p>
            <a:pPr algn="just"/>
            <a:r>
              <a:rPr lang="fr-FR" sz="2000" dirty="0">
                <a:latin typeface="Times New Roman" pitchFamily="18" charset="0"/>
                <a:cs typeface="Times New Roman" pitchFamily="18" charset="0"/>
              </a:rPr>
              <a:t>L'angiotensine II sera responsable de:</a:t>
            </a:r>
          </a:p>
          <a:p>
            <a:pPr algn="just">
              <a:buFontTx/>
              <a:buChar char="-"/>
            </a:pPr>
            <a:r>
              <a:rPr lang="fr-FR" sz="2000" dirty="0">
                <a:latin typeface="Times New Roman" pitchFamily="18" charset="0"/>
                <a:cs typeface="Times New Roman" pitchFamily="18" charset="0"/>
              </a:rPr>
              <a:t>La sécrétion d'aldostérone par la partie </a:t>
            </a:r>
            <a:r>
              <a:rPr lang="fr-FR" sz="2000" dirty="0" err="1">
                <a:latin typeface="Times New Roman" pitchFamily="18" charset="0"/>
                <a:cs typeface="Times New Roman" pitchFamily="18" charset="0"/>
              </a:rPr>
              <a:t>glomérulée</a:t>
            </a:r>
            <a:r>
              <a:rPr lang="fr-FR" sz="2000" dirty="0">
                <a:latin typeface="Times New Roman" pitchFamily="18" charset="0"/>
                <a:cs typeface="Times New Roman" pitchFamily="18" charset="0"/>
              </a:rPr>
              <a:t> du cortex surrénalien (action sur la pompe Na/K </a:t>
            </a:r>
            <a:r>
              <a:rPr lang="fr-FR" sz="2000" dirty="0" err="1">
                <a:latin typeface="Times New Roman" pitchFamily="18" charset="0"/>
                <a:cs typeface="Times New Roman" pitchFamily="18" charset="0"/>
              </a:rPr>
              <a:t>ATPase</a:t>
            </a:r>
            <a:r>
              <a:rPr lang="fr-FR" sz="2000" dirty="0">
                <a:latin typeface="Times New Roman" pitchFamily="18" charset="0"/>
                <a:cs typeface="Times New Roman" pitchFamily="18" charset="0"/>
              </a:rPr>
              <a:t>), entraînant une réabsorption de sodium et d'eau contre des ions potassium.</a:t>
            </a:r>
          </a:p>
          <a:p>
            <a:pPr algn="just"/>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  La stimulation de la sécrétion de vasopressine (encore appelée hormone antidiurétique) par l'hypophyse, qui limite la perte d'eau dans les urines ; l'eau est ainsi réabsorbée au niveau du tubule proximal avec le sodium. La vasopressine provoque la constriction des parois des vaisseaux et ordonne aux reins de réduire le flux hydrique vers la vessie. Elle permet une réabsorption de 90% à 95% des flux hydriques dans le canal collecteur (contre 80% sans ADH). Elle permet donc la rétention d’eau et donc l’augmentation du volume sanguin et de la pression artérielle.</a:t>
            </a:r>
          </a:p>
          <a:p>
            <a:pPr algn="just"/>
            <a:endParaRPr lang="fr-FR" sz="2000" dirty="0">
              <a:latin typeface="Times New Roman" pitchFamily="18" charset="0"/>
              <a:cs typeface="Times New Roman" pitchFamily="18" charset="0"/>
            </a:endParaRPr>
          </a:p>
          <a:p>
            <a:pPr algn="just"/>
            <a:r>
              <a:rPr lang="fr-FR" sz="2000" dirty="0">
                <a:latin typeface="Times New Roman" pitchFamily="18" charset="0"/>
                <a:cs typeface="Times New Roman" pitchFamily="18" charset="0"/>
              </a:rPr>
              <a:t>- Stimulation de la sensation de soif, entrainant une plus grande absorption d'eau qui mécaniquement augmentera le volume sanguin et donc la pression artérielle.</a:t>
            </a:r>
          </a:p>
          <a:p>
            <a:pPr algn="just"/>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SRAA.jpg"/>
          <p:cNvPicPr/>
          <p:nvPr/>
        </p:nvPicPr>
        <p:blipFill>
          <a:blip r:embed="rId2">
            <a:extLst>
              <a:ext uri="{28A0092B-C50C-407E-A947-70E740481C1C}">
                <a14:useLocalDpi xmlns:a14="http://schemas.microsoft.com/office/drawing/2010/main" xmlns="" val="0"/>
              </a:ext>
            </a:extLst>
          </a:blip>
          <a:srcRect/>
          <a:stretch>
            <a:fillRect/>
          </a:stretch>
        </p:blipFill>
        <p:spPr bwMode="auto">
          <a:xfrm>
            <a:off x="571472" y="857232"/>
            <a:ext cx="7929617" cy="5143536"/>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Renine_angio_aldo.jpg"/>
          <p:cNvPicPr/>
          <p:nvPr/>
        </p:nvPicPr>
        <p:blipFill>
          <a:blip r:embed="rId2">
            <a:extLst>
              <a:ext uri="{28A0092B-C50C-407E-A947-70E740481C1C}">
                <a14:useLocalDpi xmlns:a14="http://schemas.microsoft.com/office/drawing/2010/main" xmlns="" val="0"/>
              </a:ext>
            </a:extLst>
          </a:blip>
          <a:srcRect/>
          <a:stretch>
            <a:fillRect/>
          </a:stretch>
        </p:blipFill>
        <p:spPr bwMode="auto">
          <a:xfrm>
            <a:off x="785786" y="714356"/>
            <a:ext cx="7500989" cy="4572032"/>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Satiété en eau</a:t>
            </a:r>
          </a:p>
        </p:txBody>
      </p:sp>
      <p:sp>
        <p:nvSpPr>
          <p:cNvPr id="3" name="Espace réservé du contenu 2"/>
          <p:cNvSpPr>
            <a:spLocks noGrp="1"/>
          </p:cNvSpPr>
          <p:nvPr>
            <p:ph idx="1"/>
          </p:nvPr>
        </p:nvSpPr>
        <p:spPr/>
        <p:txBody>
          <a:bodyPr/>
          <a:lstStyle/>
          <a:p>
            <a:r>
              <a:rPr lang="fr-FR" sz="2800" dirty="0"/>
              <a:t> </a:t>
            </a:r>
            <a:r>
              <a:rPr lang="fr-FR" sz="2800" b="1" dirty="0">
                <a:solidFill>
                  <a:srgbClr val="FF0000"/>
                </a:solidFill>
              </a:rPr>
              <a:t>Atrial </a:t>
            </a:r>
            <a:r>
              <a:rPr lang="fr-FR" sz="2800" b="1" dirty="0" err="1">
                <a:solidFill>
                  <a:srgbClr val="FF0000"/>
                </a:solidFill>
              </a:rPr>
              <a:t>Natriuretic</a:t>
            </a:r>
            <a:r>
              <a:rPr lang="fr-FR" sz="2800" b="1" dirty="0">
                <a:solidFill>
                  <a:srgbClr val="FF0000"/>
                </a:solidFill>
              </a:rPr>
              <a:t> Factor (ANF) </a:t>
            </a:r>
            <a:r>
              <a:rPr lang="fr-FR" sz="2800" dirty="0"/>
              <a:t>a une activité opposée à la rétention d’eau et à la soif </a:t>
            </a:r>
          </a:p>
        </p:txBody>
      </p:sp>
    </p:spTree>
    <p:extLst>
      <p:ext uri="{BB962C8B-B14F-4D97-AF65-F5344CB8AC3E}">
        <p14:creationId xmlns:p14="http://schemas.microsoft.com/office/powerpoint/2010/main" xmlns="" val="1730226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Soif</a:t>
            </a:r>
          </a:p>
        </p:txBody>
      </p:sp>
      <p:sp>
        <p:nvSpPr>
          <p:cNvPr id="3" name="Espace réservé du contenu 2"/>
          <p:cNvSpPr>
            <a:spLocks noGrp="1"/>
          </p:cNvSpPr>
          <p:nvPr>
            <p:ph idx="1"/>
          </p:nvPr>
        </p:nvSpPr>
        <p:spPr/>
        <p:txBody>
          <a:bodyPr/>
          <a:lstStyle/>
          <a:p>
            <a:r>
              <a:rPr lang="fr-FR" dirty="0"/>
              <a:t>Exemples de pathologies</a:t>
            </a:r>
          </a:p>
          <a:p>
            <a:pPr lvl="1"/>
            <a:r>
              <a:rPr lang="fr-FR" sz="2400" dirty="0"/>
              <a:t>Polydipsie (souvent la conséquence d’une polyurie)</a:t>
            </a:r>
          </a:p>
          <a:p>
            <a:pPr lvl="1"/>
            <a:endParaRPr lang="fr-FR" sz="2400" dirty="0"/>
          </a:p>
          <a:p>
            <a:pPr lvl="1"/>
            <a:r>
              <a:rPr lang="fr-FR" sz="2400" dirty="0"/>
              <a:t>Potomanie</a:t>
            </a:r>
          </a:p>
          <a:p>
            <a:pPr lvl="1"/>
            <a:endParaRPr lang="fr-FR" dirty="0"/>
          </a:p>
        </p:txBody>
      </p:sp>
      <p:sp>
        <p:nvSpPr>
          <p:cNvPr id="4" name="Espace réservé du numéro de diapositive 3"/>
          <p:cNvSpPr>
            <a:spLocks noGrp="1"/>
          </p:cNvSpPr>
          <p:nvPr>
            <p:ph type="sldNum" sz="quarter" idx="11"/>
          </p:nvPr>
        </p:nvSpPr>
        <p:spPr/>
        <p:txBody>
          <a:bodyPr/>
          <a:lstStyle/>
          <a:p>
            <a:pPr>
              <a:defRPr/>
            </a:pPr>
            <a:fld id="{D276AFC6-7736-4617-801A-3E4F8FCAA6CD}" type="slidenum">
              <a:rPr lang="fr-FR" smtClean="0">
                <a:solidFill>
                  <a:srgbClr val="000000"/>
                </a:solidFill>
              </a:rPr>
              <a:pPr>
                <a:defRPr/>
              </a:pPr>
              <a:t>14</a:t>
            </a:fld>
            <a:endParaRPr lang="fr-FR">
              <a:solidFill>
                <a:srgbClr val="000000"/>
              </a:solidFill>
            </a:endParaRPr>
          </a:p>
        </p:txBody>
      </p:sp>
    </p:spTree>
    <p:extLst>
      <p:ext uri="{BB962C8B-B14F-4D97-AF65-F5344CB8AC3E}">
        <p14:creationId xmlns:p14="http://schemas.microsoft.com/office/powerpoint/2010/main" xmlns="" val="2316621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faim</a:t>
            </a:r>
          </a:p>
        </p:txBody>
      </p:sp>
      <p:sp>
        <p:nvSpPr>
          <p:cNvPr id="5" name="Espace réservé du contenu 4">
            <a:extLst>
              <a:ext uri="{FF2B5EF4-FFF2-40B4-BE49-F238E27FC236}">
                <a16:creationId xmlns:a16="http://schemas.microsoft.com/office/drawing/2014/main" xmlns="" id="{610D9BD4-CB93-45D8-9423-819080B2794D}"/>
              </a:ext>
            </a:extLst>
          </p:cNvPr>
          <p:cNvSpPr>
            <a:spLocks noGrp="1"/>
          </p:cNvSpPr>
          <p:nvPr>
            <p:ph sz="quarter" idx="1"/>
          </p:nvPr>
        </p:nvSpPr>
        <p:spPr>
          <a:xfrm>
            <a:off x="301752" y="1527048"/>
            <a:ext cx="8374704" cy="4422232"/>
          </a:xfrm>
        </p:spPr>
        <p:txBody>
          <a:bodyPr>
            <a:normAutofit/>
          </a:bodyPr>
          <a:lstStyle/>
          <a:p>
            <a:pPr marL="0" indent="0">
              <a:buNone/>
            </a:pPr>
            <a:r>
              <a:rPr lang="fr-FR" u="sng" dirty="0"/>
              <a:t>La faim dépend:</a:t>
            </a:r>
          </a:p>
          <a:p>
            <a:endParaRPr lang="fr-FR" dirty="0"/>
          </a:p>
          <a:p>
            <a:r>
              <a:rPr lang="fr-FR" dirty="0"/>
              <a:t>Des états de motivations (faim, satiété, préférence alimentaire)</a:t>
            </a:r>
          </a:p>
          <a:p>
            <a:endParaRPr lang="fr-FR" dirty="0"/>
          </a:p>
          <a:p>
            <a:r>
              <a:rPr lang="fr-FR" dirty="0"/>
              <a:t>Des mécanismes psychophysiologiques plus généraux en rapport avec le </a:t>
            </a:r>
            <a:r>
              <a:rPr lang="fr-FR" dirty="0" smtClean="0"/>
              <a:t>plaisir</a:t>
            </a:r>
            <a:r>
              <a:rPr lang="fr-FR" dirty="0" smtClean="0"/>
              <a:t> </a:t>
            </a:r>
            <a:r>
              <a:rPr lang="fr-FR" dirty="0" smtClean="0"/>
              <a:t>et</a:t>
            </a:r>
            <a:r>
              <a:rPr lang="fr-FR" dirty="0" smtClean="0"/>
              <a:t> </a:t>
            </a:r>
            <a:r>
              <a:rPr lang="fr-FR" dirty="0"/>
              <a:t>confort </a:t>
            </a:r>
            <a:r>
              <a:rPr lang="fr-FR" dirty="0" smtClean="0"/>
              <a:t>individuel.</a:t>
            </a:r>
            <a:endParaRPr lang="fr-FR" dirty="0"/>
          </a:p>
          <a:p>
            <a:pPr marL="0" indent="0">
              <a:buNone/>
            </a:pPr>
            <a:endParaRPr lang="fr-FR" dirty="0"/>
          </a:p>
        </p:txBody>
      </p:sp>
    </p:spTree>
    <p:extLst>
      <p:ext uri="{BB962C8B-B14F-4D97-AF65-F5344CB8AC3E}">
        <p14:creationId xmlns:p14="http://schemas.microsoft.com/office/powerpoint/2010/main" xmlns="" val="2568820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0B5DE9E-A4D0-44A2-8586-15B445B407CC}"/>
              </a:ext>
            </a:extLst>
          </p:cNvPr>
          <p:cNvSpPr/>
          <p:nvPr/>
        </p:nvSpPr>
        <p:spPr>
          <a:xfrm>
            <a:off x="1475656" y="1988840"/>
            <a:ext cx="6624736" cy="2677656"/>
          </a:xfrm>
          <a:prstGeom prst="rect">
            <a:avLst/>
          </a:prstGeom>
        </p:spPr>
        <p:txBody>
          <a:bodyPr wrap="square">
            <a:spAutoFit/>
          </a:bodyPr>
          <a:lstStyle/>
          <a:p>
            <a:r>
              <a:rPr lang="fr-FR" sz="2800" dirty="0"/>
              <a:t>Donc, les conduites alimentaires sont le résultat de l’intégration de plusieurs déterminismes neurobiologiques et de plusieurs composantes comme les gènes, les expériences précoces de vie, les choix philosophiques et culturels.</a:t>
            </a:r>
          </a:p>
        </p:txBody>
      </p:sp>
    </p:spTree>
    <p:extLst>
      <p:ext uri="{BB962C8B-B14F-4D97-AF65-F5344CB8AC3E}">
        <p14:creationId xmlns:p14="http://schemas.microsoft.com/office/powerpoint/2010/main" xmlns="" val="2633983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1D96128-C1BB-4280-9A26-AD408526847A}"/>
              </a:ext>
            </a:extLst>
          </p:cNvPr>
          <p:cNvSpPr/>
          <p:nvPr/>
        </p:nvSpPr>
        <p:spPr>
          <a:xfrm>
            <a:off x="755576" y="476672"/>
            <a:ext cx="5328592" cy="1569660"/>
          </a:xfrm>
          <a:prstGeom prst="rect">
            <a:avLst/>
          </a:prstGeom>
        </p:spPr>
        <p:txBody>
          <a:bodyPr wrap="square">
            <a:spAutoFit/>
          </a:bodyPr>
          <a:lstStyle/>
          <a:p>
            <a:pPr algn="just">
              <a:spcAft>
                <a:spcPts val="0"/>
              </a:spcAft>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Les apports alimentaires ont 2 objectifs :</a:t>
            </a:r>
            <a:endParaRPr lang="fr-FR" sz="2400" dirty="0">
              <a:latin typeface="Times New Roman" panose="02020603050405020304" pitchFamily="18" charset="0"/>
              <a:ea typeface="Times New Roman" panose="02020603050405020304" pitchFamily="18" charset="0"/>
            </a:endParaRPr>
          </a:p>
          <a:p>
            <a:pPr>
              <a:spcAft>
                <a:spcPts val="0"/>
              </a:spcAft>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 Equilibrer les besoins énergétiques</a:t>
            </a:r>
            <a:endParaRPr lang="fr-FR" sz="2400" dirty="0">
              <a:latin typeface="Times New Roman" panose="02020603050405020304" pitchFamily="18" charset="0"/>
              <a:ea typeface="Times New Roman" panose="02020603050405020304" pitchFamily="18" charset="0"/>
            </a:endParaRPr>
          </a:p>
          <a:p>
            <a:pPr algn="just">
              <a:spcAft>
                <a:spcPts val="0"/>
              </a:spcAft>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 Maintenir constant un certain niveau de réserve</a:t>
            </a:r>
            <a:endParaRPr lang="fr-FR" sz="2400" dirty="0">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5211760B-E1CD-4C58-BC93-DC373F5F1109}"/>
              </a:ext>
            </a:extLst>
          </p:cNvPr>
          <p:cNvSpPr/>
          <p:nvPr/>
        </p:nvSpPr>
        <p:spPr>
          <a:xfrm>
            <a:off x="755576" y="2653446"/>
            <a:ext cx="6912768" cy="3416320"/>
          </a:xfrm>
          <a:prstGeom prst="rect">
            <a:avLst/>
          </a:prstGeom>
        </p:spPr>
        <p:txBody>
          <a:bodyPr wrap="square">
            <a:spAutoFit/>
          </a:bodyPr>
          <a:lstStyle/>
          <a:p>
            <a:pPr>
              <a:spcAft>
                <a:spcPts val="0"/>
              </a:spcAft>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
            </a:r>
            <a:br>
              <a:rPr lang="fr-FR" sz="2400" dirty="0">
                <a:latin typeface="Times New Roman" panose="02020603050405020304" pitchFamily="18" charset="0"/>
                <a:ea typeface="Times New Roman" panose="02020603050405020304" pitchFamily="18" charset="0"/>
                <a:cs typeface="Times New Roman" panose="02020603050405020304" pitchFamily="18" charset="0"/>
              </a:rPr>
            </a:br>
            <a:r>
              <a:rPr lang="fr-FR" sz="2400" b="1" dirty="0">
                <a:latin typeface="Times New Roman" panose="02020603050405020304" pitchFamily="18" charset="0"/>
                <a:ea typeface="Times New Roman" panose="02020603050405020304" pitchFamily="18" charset="0"/>
                <a:cs typeface="Times New Roman" panose="02020603050405020304" pitchFamily="18" charset="0"/>
              </a:rPr>
              <a:t>•</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2400" u="sng" dirty="0">
                <a:latin typeface="Times New Roman" panose="02020603050405020304" pitchFamily="18" charset="0"/>
                <a:ea typeface="Times New Roman" panose="02020603050405020304" pitchFamily="18" charset="0"/>
                <a:cs typeface="Times New Roman" panose="02020603050405020304" pitchFamily="18" charset="0"/>
              </a:rPr>
              <a:t>Les nutriments:</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
            </a:r>
            <a:br>
              <a:rPr lang="fr-FR" sz="2400" dirty="0">
                <a:latin typeface="Times New Roman" panose="02020603050405020304" pitchFamily="18" charset="0"/>
                <a:ea typeface="Times New Roman" panose="02020603050405020304" pitchFamily="18" charset="0"/>
                <a:cs typeface="Times New Roman" panose="02020603050405020304" pitchFamily="18" charset="0"/>
              </a:rPr>
            </a:br>
            <a:r>
              <a:rPr lang="fr-FR" sz="2400" dirty="0">
                <a:latin typeface="Times New Roman" panose="02020603050405020304" pitchFamily="18" charset="0"/>
                <a:ea typeface="Times New Roman" panose="02020603050405020304" pitchFamily="18" charset="0"/>
                <a:cs typeface="Times New Roman" panose="02020603050405020304" pitchFamily="18" charset="0"/>
              </a:rPr>
              <a:t>- Les Glucides (sucres) (amidon, lactose)</a:t>
            </a:r>
            <a:br>
              <a:rPr lang="fr-FR" sz="2400" dirty="0">
                <a:latin typeface="Times New Roman" panose="02020603050405020304" pitchFamily="18" charset="0"/>
                <a:ea typeface="Times New Roman" panose="02020603050405020304" pitchFamily="18" charset="0"/>
                <a:cs typeface="Times New Roman" panose="02020603050405020304" pitchFamily="18" charset="0"/>
              </a:rPr>
            </a:br>
            <a:r>
              <a:rPr lang="fr-FR" sz="2400" dirty="0">
                <a:latin typeface="Times New Roman" panose="02020603050405020304" pitchFamily="18" charset="0"/>
                <a:ea typeface="Times New Roman" panose="02020603050405020304" pitchFamily="18" charset="0"/>
                <a:cs typeface="Times New Roman" panose="02020603050405020304" pitchFamily="18" charset="0"/>
              </a:rPr>
              <a:t>- Les Protides (acides aminés : il en existe 8 essentiels (sur 21) </a:t>
            </a:r>
            <a:endParaRPr lang="fr-FR" sz="2400" dirty="0">
              <a:latin typeface="Times New Roman" panose="02020603050405020304" pitchFamily="18" charset="0"/>
              <a:ea typeface="Times New Roman" panose="02020603050405020304" pitchFamily="18" charset="0"/>
            </a:endParaRPr>
          </a:p>
          <a:p>
            <a:r>
              <a:rPr lang="fr-FR" sz="2400" dirty="0">
                <a:latin typeface="Times New Roman" panose="02020603050405020304" pitchFamily="18" charset="0"/>
                <a:ea typeface="Calibri" panose="020F0502020204030204" pitchFamily="34" charset="0"/>
              </a:rPr>
              <a:t>- Les lipides (certains acides gras)</a:t>
            </a:r>
            <a:br>
              <a:rPr lang="fr-FR" sz="2400" dirty="0">
                <a:latin typeface="Times New Roman" panose="02020603050405020304" pitchFamily="18" charset="0"/>
                <a:ea typeface="Calibri" panose="020F0502020204030204" pitchFamily="34" charset="0"/>
              </a:rPr>
            </a:br>
            <a:r>
              <a:rPr lang="fr-FR" sz="2400" dirty="0">
                <a:latin typeface="Times New Roman" panose="02020603050405020304" pitchFamily="18" charset="0"/>
                <a:ea typeface="Calibri" panose="020F0502020204030204" pitchFamily="34" charset="0"/>
              </a:rPr>
              <a:t>- 15 vitamines</a:t>
            </a:r>
            <a:br>
              <a:rPr lang="fr-FR" sz="2400" dirty="0">
                <a:latin typeface="Times New Roman" panose="02020603050405020304" pitchFamily="18" charset="0"/>
                <a:ea typeface="Calibri" panose="020F0502020204030204" pitchFamily="34" charset="0"/>
              </a:rPr>
            </a:br>
            <a:r>
              <a:rPr lang="fr-FR" sz="2400" dirty="0">
                <a:latin typeface="Times New Roman" panose="02020603050405020304" pitchFamily="18" charset="0"/>
                <a:ea typeface="Calibri" panose="020F0502020204030204" pitchFamily="34" charset="0"/>
              </a:rPr>
              <a:t>- Plusieurs sels minéraux</a:t>
            </a:r>
            <a:br>
              <a:rPr lang="fr-FR" sz="2400" dirty="0">
                <a:latin typeface="Times New Roman" panose="02020603050405020304" pitchFamily="18" charset="0"/>
                <a:ea typeface="Calibri" panose="020F0502020204030204" pitchFamily="34" charset="0"/>
              </a:rPr>
            </a:br>
            <a:r>
              <a:rPr lang="fr-FR" sz="2400" dirty="0">
                <a:latin typeface="Times New Roman" panose="02020603050405020304" pitchFamily="18" charset="0"/>
                <a:ea typeface="Calibri" panose="020F0502020204030204" pitchFamily="34" charset="0"/>
              </a:rPr>
              <a:t>- Oligoéléments (métaux, métalloïdes comme arsenic)</a:t>
            </a:r>
            <a:endParaRPr lang="fr-FR" sz="2400" dirty="0"/>
          </a:p>
        </p:txBody>
      </p:sp>
      <p:sp>
        <p:nvSpPr>
          <p:cNvPr id="4" name="Flèche : bas 3">
            <a:extLst>
              <a:ext uri="{FF2B5EF4-FFF2-40B4-BE49-F238E27FC236}">
                <a16:creationId xmlns:a16="http://schemas.microsoft.com/office/drawing/2014/main" xmlns="" id="{31C31E4A-10CD-4F1C-94A2-A6AB4C23CE3C}"/>
              </a:ext>
            </a:extLst>
          </p:cNvPr>
          <p:cNvSpPr/>
          <p:nvPr/>
        </p:nvSpPr>
        <p:spPr>
          <a:xfrm>
            <a:off x="3995936" y="2068056"/>
            <a:ext cx="721038" cy="619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xmlns="" val="852754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3AA5397-EEA3-4057-90AC-B9200130ADF2}"/>
              </a:ext>
            </a:extLst>
          </p:cNvPr>
          <p:cNvSpPr/>
          <p:nvPr/>
        </p:nvSpPr>
        <p:spPr>
          <a:xfrm>
            <a:off x="755576" y="692696"/>
            <a:ext cx="7704856" cy="4893647"/>
          </a:xfrm>
          <a:prstGeom prst="rect">
            <a:avLst/>
          </a:prstGeom>
        </p:spPr>
        <p:txBody>
          <a:bodyPr wrap="square">
            <a:spAutoFit/>
          </a:bodyPr>
          <a:lstStyle/>
          <a:p>
            <a:pPr>
              <a:spcAft>
                <a:spcPts val="0"/>
              </a:spcAft>
            </a:pPr>
            <a:r>
              <a:rPr lang="fr-FR" sz="2400" b="1" u="sng" dirty="0">
                <a:latin typeface="Times New Roman" panose="02020603050405020304" pitchFamily="18" charset="0"/>
                <a:ea typeface="Times New Roman" panose="02020603050405020304" pitchFamily="18" charset="0"/>
                <a:cs typeface="Times New Roman" panose="02020603050405020304" pitchFamily="18" charset="0"/>
              </a:rPr>
              <a:t>II.2&gt; L'énergie:</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
            </a:r>
            <a:br>
              <a:rPr lang="fr-FR" sz="2400" dirty="0">
                <a:latin typeface="Times New Roman" panose="02020603050405020304" pitchFamily="18" charset="0"/>
                <a:ea typeface="Times New Roman" panose="02020603050405020304" pitchFamily="18" charset="0"/>
                <a:cs typeface="Times New Roman" panose="02020603050405020304" pitchFamily="18" charset="0"/>
              </a:rPr>
            </a:br>
            <a:r>
              <a:rPr lang="fr-FR" sz="2400" i="1" u="sng" dirty="0">
                <a:latin typeface="Times New Roman" panose="02020603050405020304" pitchFamily="18" charset="0"/>
                <a:ea typeface="Times New Roman" panose="02020603050405020304" pitchFamily="18" charset="0"/>
                <a:cs typeface="Times New Roman" panose="02020603050405020304" pitchFamily="18" charset="0"/>
              </a:rPr>
              <a:t>II.2.1&gt;Principe:</a:t>
            </a:r>
            <a:endParaRPr lang="fr-FR" sz="2400" dirty="0">
              <a:latin typeface="Times New Roman" panose="02020603050405020304" pitchFamily="18" charset="0"/>
              <a:ea typeface="Times New Roman" panose="02020603050405020304" pitchFamily="18" charset="0"/>
            </a:endParaRPr>
          </a:p>
          <a:p>
            <a:pPr algn="just">
              <a:spcAft>
                <a:spcPts val="0"/>
              </a:spcAft>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La nourriture amène de l’énergie : des nutriments, des substances chimiques non utilisées pour leur apport énergétique (vitamines, sels minéraux…). L’énergie provient de la cassure des liaisons des molécules complexes pendant la digestion. L’énergie se mesure en calories, 1 calorie est la quantité d’énergie nécessaire pour élever la température d’un litre d’eau d’1.</a:t>
            </a:r>
            <a:endParaRPr lang="fr-FR" sz="2400" dirty="0">
              <a:latin typeface="Times New Roman" panose="02020603050405020304" pitchFamily="18" charset="0"/>
              <a:ea typeface="Times New Roman" panose="02020603050405020304" pitchFamily="18" charset="0"/>
            </a:endParaRPr>
          </a:p>
          <a:p>
            <a:pPr algn="just">
              <a:spcAft>
                <a:spcPts val="0"/>
              </a:spcAft>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Notre alimentation doit apporter par jour, 2000 à 2400Kcal pour un homme et 1600 à 2000Kcal pour une femme. Les lipides (liaisons C-H) donnent plus d’énergie que les protéines (liaisons C-O).</a:t>
            </a:r>
            <a:endParaRPr lang="fr-FR"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138523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6443A97-860B-471A-AC15-92117CF6E574}"/>
              </a:ext>
            </a:extLst>
          </p:cNvPr>
          <p:cNvSpPr/>
          <p:nvPr/>
        </p:nvSpPr>
        <p:spPr>
          <a:xfrm>
            <a:off x="323528" y="357166"/>
            <a:ext cx="8640960" cy="6247864"/>
          </a:xfrm>
          <a:prstGeom prst="rect">
            <a:avLst/>
          </a:prstGeom>
        </p:spPr>
        <p:txBody>
          <a:bodyPr wrap="square">
            <a:spAutoFit/>
          </a:bodyPr>
          <a:lstStyle/>
          <a:p>
            <a:pPr algn="just">
              <a:spcAft>
                <a:spcPts val="0"/>
              </a:spcAft>
            </a:pPr>
            <a:r>
              <a:rPr lang="fr-FR" sz="2000" b="1" u="sng" dirty="0">
                <a:latin typeface="Times New Roman" panose="02020603050405020304" pitchFamily="18" charset="0"/>
                <a:ea typeface="Times New Roman" panose="02020603050405020304" pitchFamily="18" charset="0"/>
                <a:cs typeface="Times New Roman" panose="02020603050405020304" pitchFamily="18" charset="0"/>
              </a:rPr>
              <a:t>II.3&gt; Zones de la faim:</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Il existe au niveau de l'hypothalamus des zones dédiés à la faim.</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Avec lésion de l'</a:t>
            </a:r>
            <a:r>
              <a:rPr lang="fr-FR" sz="2000" dirty="0" err="1">
                <a:latin typeface="Times New Roman" panose="02020603050405020304" pitchFamily="18" charset="0"/>
                <a:ea typeface="Times New Roman" panose="02020603050405020304" pitchFamily="18" charset="0"/>
                <a:cs typeface="Times New Roman" panose="02020603050405020304" pitchFamily="18" charset="0"/>
              </a:rPr>
              <a:t>hypothamaumus</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latéral les rats deviennent </a:t>
            </a:r>
            <a:r>
              <a:rPr lang="fr-FR" sz="2000" dirty="0" err="1">
                <a:latin typeface="Times New Roman" panose="02020603050405020304" pitchFamily="18" charset="0"/>
                <a:ea typeface="Times New Roman" panose="02020603050405020304" pitchFamily="18" charset="0"/>
                <a:cs typeface="Times New Roman" panose="02020603050405020304" pitchFamily="18" charset="0"/>
              </a:rPr>
              <a:t>adypsiques</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(ne boivent plus) et </a:t>
            </a:r>
            <a:r>
              <a:rPr lang="fr-FR" sz="2000" dirty="0" err="1">
                <a:latin typeface="Times New Roman" panose="02020603050405020304" pitchFamily="18" charset="0"/>
                <a:ea typeface="Times New Roman" panose="02020603050405020304" pitchFamily="18" charset="0"/>
                <a:cs typeface="Times New Roman" panose="02020603050405020304" pitchFamily="18" charset="0"/>
              </a:rPr>
              <a:t>aphagiques</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ils mangent plus)</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b="1" i="1" dirty="0">
                <a:latin typeface="Times New Roman" panose="02020603050405020304" pitchFamily="18" charset="0"/>
                <a:ea typeface="Times New Roman" panose="02020603050405020304" pitchFamily="18" charset="0"/>
                <a:cs typeface="Times New Roman" panose="02020603050405020304" pitchFamily="18" charset="0"/>
              </a:rPr>
              <a:t>Hypothalamus latéral= centre de la faim</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Lésion de l'hypothalamus </a:t>
            </a:r>
            <a:r>
              <a:rPr lang="fr-FR" sz="2000" dirty="0" err="1">
                <a:latin typeface="Times New Roman" panose="02020603050405020304" pitchFamily="18" charset="0"/>
                <a:ea typeface="Times New Roman" panose="02020603050405020304" pitchFamily="18" charset="0"/>
                <a:cs typeface="Times New Roman" panose="02020603050405020304" pitchFamily="18" charset="0"/>
              </a:rPr>
              <a:t>ventromédian</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les rats n'arrêtent pas de manger et ils perdent la notion de satiété</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b="1" i="1" dirty="0">
                <a:latin typeface="Times New Roman" panose="02020603050405020304" pitchFamily="18" charset="0"/>
                <a:ea typeface="Times New Roman" panose="02020603050405020304" pitchFamily="18" charset="0"/>
                <a:cs typeface="Times New Roman" panose="02020603050405020304" pitchFamily="18" charset="0"/>
              </a:rPr>
              <a:t>Hypothalamus </a:t>
            </a:r>
            <a:r>
              <a:rPr lang="fr-FR" sz="2000" b="1" i="1" dirty="0" err="1">
                <a:latin typeface="Times New Roman" panose="02020603050405020304" pitchFamily="18" charset="0"/>
                <a:ea typeface="Times New Roman" panose="02020603050405020304" pitchFamily="18" charset="0"/>
                <a:cs typeface="Times New Roman" panose="02020603050405020304" pitchFamily="18" charset="0"/>
              </a:rPr>
              <a:t>ventromédian</a:t>
            </a:r>
            <a:r>
              <a:rPr lang="fr-FR" sz="2000" b="1" i="1" dirty="0">
                <a:latin typeface="Times New Roman" panose="02020603050405020304" pitchFamily="18" charset="0"/>
                <a:ea typeface="Times New Roman" panose="02020603050405020304" pitchFamily="18" charset="0"/>
                <a:cs typeface="Times New Roman" panose="02020603050405020304" pitchFamily="18" charset="0"/>
              </a:rPr>
              <a:t>= centre de la satiété</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Mais les rats malgré ces lésions peuvent encore avoir faim. Ces structures sont très importantes mais elles n'expliquent pas la faim à 100% il y a d'autres structures cérébrales.</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Il ne semble pas y avoir de </a:t>
            </a:r>
            <a:r>
              <a:rPr lang="fr-FR" sz="2000" u="sng" dirty="0">
                <a:latin typeface="Times New Roman" panose="02020603050405020304" pitchFamily="18" charset="0"/>
                <a:ea typeface="Times New Roman" panose="02020603050405020304" pitchFamily="18" charset="0"/>
                <a:cs typeface="Times New Roman" panose="02020603050405020304" pitchFamily="18" charset="0"/>
              </a:rPr>
              <a:t>centre </a:t>
            </a:r>
            <a:r>
              <a:rPr lang="fr-FR" sz="2000" u="sng" dirty="0" smtClean="0">
                <a:latin typeface="Times New Roman" panose="02020603050405020304" pitchFamily="18" charset="0"/>
                <a:ea typeface="Times New Roman" panose="02020603050405020304" pitchFamily="18" charset="0"/>
                <a:cs typeface="Times New Roman" panose="02020603050405020304" pitchFamily="18" charset="0"/>
              </a:rPr>
              <a:t>unique </a:t>
            </a:r>
            <a:r>
              <a:rPr lang="fr-FR" sz="2000" dirty="0" smtClean="0">
                <a:latin typeface="Times New Roman" panose="02020603050405020304" pitchFamily="18" charset="0"/>
                <a:ea typeface="Times New Roman" panose="02020603050405020304" pitchFamily="18" charset="0"/>
                <a:cs typeface="Times New Roman" panose="02020603050405020304" pitchFamily="18" charset="0"/>
              </a:rPr>
              <a:t>de </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la faim pas plus que de </a:t>
            </a:r>
            <a:r>
              <a:rPr lang="fr-FR" sz="2000" u="sng" dirty="0">
                <a:latin typeface="Times New Roman" panose="02020603050405020304" pitchFamily="18" charset="0"/>
                <a:ea typeface="Times New Roman" panose="02020603050405020304" pitchFamily="18" charset="0"/>
                <a:cs typeface="Times New Roman" panose="02020603050405020304" pitchFamily="18" charset="0"/>
              </a:rPr>
              <a:t>signal </a:t>
            </a:r>
            <a:r>
              <a:rPr lang="fr-FR" sz="2000" u="sng" dirty="0" smtClean="0">
                <a:latin typeface="Times New Roman" panose="02020603050405020304" pitchFamily="18" charset="0"/>
                <a:ea typeface="Times New Roman" panose="02020603050405020304" pitchFamily="18" charset="0"/>
                <a:cs typeface="Times New Roman" panose="02020603050405020304" pitchFamily="18" charset="0"/>
              </a:rPr>
              <a:t>unique </a:t>
            </a:r>
            <a:r>
              <a:rPr lang="fr-FR" sz="2000" dirty="0" smtClean="0">
                <a:latin typeface="Times New Roman" panose="02020603050405020304" pitchFamily="18" charset="0"/>
                <a:ea typeface="Times New Roman" panose="02020603050405020304" pitchFamily="18" charset="0"/>
                <a:cs typeface="Times New Roman" panose="02020603050405020304" pitchFamily="18" charset="0"/>
              </a:rPr>
              <a:t>de </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satiété.</a:t>
            </a:r>
            <a:endParaRPr lang="fr-FR" sz="2000" dirty="0">
              <a:latin typeface="Times New Roman" panose="02020603050405020304" pitchFamily="18" charset="0"/>
              <a:ea typeface="Times New Roman" panose="02020603050405020304" pitchFamily="18" charset="0"/>
            </a:endParaRPr>
          </a:p>
          <a:p>
            <a:pPr algn="just">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732724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soif</a:t>
            </a:r>
          </a:p>
        </p:txBody>
      </p:sp>
      <p:pic>
        <p:nvPicPr>
          <p:cNvPr id="4" name="Espace réservé du contenu 3" descr="24580da91bd3c20.jpg"/>
          <p:cNvPicPr>
            <a:picLocks noGrp="1" noChangeAspect="1"/>
          </p:cNvPicPr>
          <p:nvPr>
            <p:ph sz="quarter" idx="1"/>
          </p:nvPr>
        </p:nvPicPr>
        <p:blipFill>
          <a:blip r:embed="rId2"/>
          <a:stretch>
            <a:fillRect/>
          </a:stretch>
        </p:blipFill>
        <p:spPr>
          <a:xfrm>
            <a:off x="2013744" y="1908175"/>
            <a:ext cx="5080000" cy="38100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FB5B7FE9-977C-4EFE-993B-9FDE49EA2C7B}"/>
              </a:ext>
            </a:extLst>
          </p:cNvPr>
          <p:cNvSpPr/>
          <p:nvPr/>
        </p:nvSpPr>
        <p:spPr>
          <a:xfrm>
            <a:off x="323528" y="751344"/>
            <a:ext cx="8568952" cy="4093428"/>
          </a:xfrm>
          <a:prstGeom prst="rect">
            <a:avLst/>
          </a:prstGeom>
        </p:spPr>
        <p:txBody>
          <a:bodyPr wrap="square">
            <a:spAutoFit/>
          </a:bodyPr>
          <a:lstStyle/>
          <a:p>
            <a:pPr algn="just">
              <a:spcAft>
                <a:spcPts val="0"/>
              </a:spcAft>
            </a:pPr>
            <a:r>
              <a:rPr lang="fr-FR" sz="2000" b="1" u="sng" dirty="0">
                <a:latin typeface="Times New Roman" panose="02020603050405020304" pitchFamily="18" charset="0"/>
                <a:ea typeface="Times New Roman" panose="02020603050405020304" pitchFamily="18" charset="0"/>
                <a:cs typeface="Times New Roman" panose="02020603050405020304" pitchFamily="18" charset="0"/>
              </a:rPr>
              <a:t>II.4&gt;Les molécules qui contrôlent la faim:</a:t>
            </a:r>
            <a:endParaRPr lang="fr-FR" sz="2000" dirty="0">
              <a:latin typeface="Times New Roman" panose="02020603050405020304" pitchFamily="18" charset="0"/>
              <a:ea typeface="Times New Roman" panose="02020603050405020304" pitchFamily="18" charset="0"/>
            </a:endParaRPr>
          </a:p>
          <a:p>
            <a:pPr algn="just">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
            </a:r>
            <a:br>
              <a:rPr lang="fr-FR" sz="2000" dirty="0">
                <a:latin typeface="Times New Roman" panose="02020603050405020304" pitchFamily="18" charset="0"/>
                <a:ea typeface="Times New Roman" panose="02020603050405020304" pitchFamily="18" charset="0"/>
                <a:cs typeface="Times New Roman" panose="02020603050405020304" pitchFamily="18" charset="0"/>
              </a:rPr>
            </a:br>
            <a:r>
              <a:rPr lang="fr-FR" sz="2000" i="1" u="sng" dirty="0">
                <a:latin typeface="Times New Roman" panose="02020603050405020304" pitchFamily="18" charset="0"/>
                <a:ea typeface="Times New Roman" panose="02020603050405020304" pitchFamily="18" charset="0"/>
                <a:cs typeface="Times New Roman" panose="02020603050405020304" pitchFamily="18" charset="0"/>
              </a:rPr>
              <a:t>II.4.1&gt; L'insuline et le glucagon:</a:t>
            </a:r>
            <a:endParaRPr lang="fr-FR" sz="2000" dirty="0">
              <a:latin typeface="Times New Roman" panose="02020603050405020304" pitchFamily="18" charset="0"/>
              <a:ea typeface="Times New Roman" panose="02020603050405020304" pitchFamily="18" charset="0"/>
            </a:endParaRPr>
          </a:p>
          <a:p>
            <a:pPr algn="just">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L'insuline et le glucagon sont 2 hormones sécrétées par le pancréas régulent la concentration de glucose dans le sang. Le glucagon va permettre de transformer le glycogène en glucose et l'insuline le glucose en glycogène.</a:t>
            </a:r>
            <a:endParaRPr lang="fr-FR" sz="2000" dirty="0">
              <a:latin typeface="Times New Roman" panose="02020603050405020304" pitchFamily="18" charset="0"/>
              <a:ea typeface="Times New Roman" panose="02020603050405020304" pitchFamily="18" charset="0"/>
            </a:endParaRPr>
          </a:p>
          <a:p>
            <a:pPr algn="just">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Dans le pancréas on a des îlots de Langherans c'est à partir de là qu'on sécrète l'insuline (dans cellules bêta) et le glucagon (cellules alpha).</a:t>
            </a:r>
            <a:endParaRPr lang="fr-FR" sz="2000" dirty="0">
              <a:latin typeface="Times New Roman" panose="02020603050405020304" pitchFamily="18" charset="0"/>
              <a:ea typeface="Times New Roman" panose="02020603050405020304" pitchFamily="18" charset="0"/>
            </a:endParaRPr>
          </a:p>
          <a:p>
            <a:pPr algn="just">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ea typeface="Times New Roman" panose="02020603050405020304" pitchFamily="18" charset="0"/>
            </a:endParaRPr>
          </a:p>
          <a:p>
            <a:pPr algn="just">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L'insuline va permettre de faire passer le sucre à l'intérieur des cellules.</a:t>
            </a:r>
            <a:endParaRPr lang="fr-FR" sz="2000" dirty="0">
              <a:latin typeface="Times New Roman" panose="02020603050405020304" pitchFamily="18" charset="0"/>
              <a:ea typeface="Times New Roman" panose="02020603050405020304" pitchFamily="18" charset="0"/>
            </a:endParaRPr>
          </a:p>
          <a:p>
            <a:pPr algn="just">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On va avoir un rapport inverse, plus la quantité d'insuline est importante moins on a de sucre si c'est trop on est en hypoglycémie et si on a trop de sucre dans le sang on a une hyperglycémie.</a:t>
            </a:r>
            <a:endParaRPr lang="fr-F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956450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538C87A5-9E1F-43D6-8FA4-2D5C9D114751}"/>
              </a:ext>
            </a:extLst>
          </p:cNvPr>
          <p:cNvSpPr/>
          <p:nvPr/>
        </p:nvSpPr>
        <p:spPr>
          <a:xfrm>
            <a:off x="367865" y="620688"/>
            <a:ext cx="8408270" cy="4671151"/>
          </a:xfrm>
          <a:prstGeom prst="rect">
            <a:avLst/>
          </a:prstGeom>
        </p:spPr>
        <p:txBody>
          <a:bodyPr wrap="square">
            <a:spAutoFit/>
          </a:bodyPr>
          <a:lstStyle/>
          <a:p>
            <a:pPr algn="just">
              <a:lnSpc>
                <a:spcPct val="115000"/>
              </a:lnSpc>
              <a:spcAft>
                <a:spcPts val="0"/>
              </a:spcAft>
            </a:pPr>
            <a:r>
              <a:rPr lang="fr-FR" sz="2000" i="1" u="sng" dirty="0">
                <a:latin typeface="Times New Roman" panose="02020603050405020304" pitchFamily="18" charset="0"/>
                <a:ea typeface="Times New Roman" panose="02020603050405020304" pitchFamily="18" charset="0"/>
                <a:cs typeface="Arial" panose="020B0604020202020204" pitchFamily="34" charset="0"/>
              </a:rPr>
              <a:t>II.4.2&gt; La leptine: </a:t>
            </a:r>
            <a:r>
              <a:rPr lang="fr-FR" sz="2000" dirty="0">
                <a:latin typeface="Times New Roman" panose="02020603050405020304" pitchFamily="18" charset="0"/>
                <a:ea typeface="Times New Roman" panose="02020603050405020304" pitchFamily="18" charset="0"/>
                <a:cs typeface="Arial" panose="020B0604020202020204" pitchFamily="34" charset="0"/>
              </a:rPr>
              <a:t> </a:t>
            </a:r>
            <a:r>
              <a:rPr lang="fr-FR" sz="2000" b="1" dirty="0">
                <a:latin typeface="Times New Roman" panose="02020603050405020304" pitchFamily="18" charset="0"/>
                <a:ea typeface="Times New Roman" panose="02020603050405020304" pitchFamily="18" charset="0"/>
                <a:cs typeface="Arial" panose="020B0604020202020204" pitchFamily="34" charset="0"/>
              </a:rPr>
              <a:t> </a:t>
            </a: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Chez des souris obèses le gène muté code pour une protéine biosynthétisée par les adipocytes et libérée dans le plasma et qui est également dénommée leptine. C'est une hormone anorexigène (</a:t>
            </a:r>
            <a:r>
              <a:rPr lang="fr-FR" sz="2000" dirty="0" err="1">
                <a:latin typeface="Times New Roman" panose="02020603050405020304" pitchFamily="18" charset="0"/>
                <a:ea typeface="Times New Roman" panose="02020603050405020304" pitchFamily="18" charset="0"/>
                <a:cs typeface="Arial" panose="020B0604020202020204" pitchFamily="34" charset="0"/>
              </a:rPr>
              <a:t>leptos</a:t>
            </a:r>
            <a:r>
              <a:rPr lang="fr-FR" sz="2000" dirty="0">
                <a:latin typeface="Times New Roman" panose="02020603050405020304" pitchFamily="18" charset="0"/>
                <a:ea typeface="Times New Roman" panose="02020603050405020304" pitchFamily="18" charset="0"/>
                <a:cs typeface="Arial" panose="020B0604020202020204" pitchFamily="34" charset="0"/>
              </a:rPr>
              <a:t>=mince).</a:t>
            </a: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Sa concentration plasmatique est en corrélation avec la masse adipeuse du sujet et varie en fonction du jeune (concentration diminue) et de la renutrition (concentration augmente)</a:t>
            </a: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Les souris qui ont une leptine « inefficaces » sont obèses. Les personnes qui manquent de leptine (ou récepteurs inactifs) ont beaucoup d'appétit.</a:t>
            </a: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Attention toutes les obésités ne résultent pas de ça!!!</a:t>
            </a: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Cette leptine vient jouer sur l'</a:t>
            </a:r>
            <a:r>
              <a:rPr lang="fr-FR" sz="2000" dirty="0" err="1">
                <a:latin typeface="Times New Roman" panose="02020603050405020304" pitchFamily="18" charset="0"/>
                <a:ea typeface="Times New Roman" panose="02020603050405020304" pitchFamily="18" charset="0"/>
                <a:cs typeface="Arial" panose="020B0604020202020204" pitchFamily="34" charset="0"/>
              </a:rPr>
              <a:t>hypothamalamus</a:t>
            </a:r>
            <a:r>
              <a:rPr lang="fr-FR" sz="2000" dirty="0">
                <a:latin typeface="Times New Roman" panose="02020603050405020304" pitchFamily="18" charset="0"/>
                <a:ea typeface="Times New Roman" panose="02020603050405020304" pitchFamily="18" charset="0"/>
                <a:cs typeface="Arial" panose="020B0604020202020204" pitchFamily="34" charset="0"/>
              </a:rPr>
              <a:t> et quand elle est présente on perd l'envie de manger et donc son absence donne envie de manger, la faim.</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Comment la leptine influence les neurones hypothalamiques?</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42925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E54F0A6-1D9E-4010-AC63-4FE8CAD2C95F}"/>
              </a:ext>
            </a:extLst>
          </p:cNvPr>
          <p:cNvSpPr/>
          <p:nvPr/>
        </p:nvSpPr>
        <p:spPr>
          <a:xfrm>
            <a:off x="251520" y="692696"/>
            <a:ext cx="8640960" cy="5001369"/>
          </a:xfrm>
          <a:prstGeom prst="rect">
            <a:avLst/>
          </a:prstGeom>
        </p:spPr>
        <p:txBody>
          <a:bodyPr wrap="square">
            <a:spAutoFit/>
          </a:bodyPr>
          <a:lstStyle/>
          <a:p>
            <a:pPr>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Il existe deux systèmes de contrôle:</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 Les neurones du système </a:t>
            </a:r>
            <a:r>
              <a:rPr lang="fr-FR" sz="2000" dirty="0" err="1">
                <a:latin typeface="Times New Roman" panose="02020603050405020304" pitchFamily="18" charset="0"/>
                <a:ea typeface="Times New Roman" panose="02020603050405020304" pitchFamily="18" charset="0"/>
                <a:cs typeface="Arial" panose="020B0604020202020204" pitchFamily="34" charset="0"/>
              </a:rPr>
              <a:t>neuropeptitde</a:t>
            </a:r>
            <a:r>
              <a:rPr lang="fr-FR" sz="2000" dirty="0">
                <a:latin typeface="Times New Roman" panose="02020603050405020304" pitchFamily="18" charset="0"/>
                <a:ea typeface="Times New Roman" panose="02020603050405020304" pitchFamily="18" charset="0"/>
                <a:cs typeface="Arial" panose="020B0604020202020204" pitchFamily="34" charset="0"/>
              </a:rPr>
              <a:t> Y est orexigène et déclenche la faim</a:t>
            </a: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 Les neurones POMC (</a:t>
            </a:r>
            <a:r>
              <a:rPr lang="fr-FR" sz="2000" dirty="0" err="1">
                <a:latin typeface="Times New Roman" panose="02020603050405020304" pitchFamily="18" charset="0"/>
                <a:ea typeface="Times New Roman" panose="02020603050405020304" pitchFamily="18" charset="0"/>
                <a:cs typeface="Arial" panose="020B0604020202020204" pitchFamily="34" charset="0"/>
              </a:rPr>
              <a:t>opiomelanocortine</a:t>
            </a:r>
            <a:r>
              <a:rPr lang="fr-FR" sz="2000" dirty="0">
                <a:latin typeface="Times New Roman" panose="02020603050405020304" pitchFamily="18" charset="0"/>
                <a:ea typeface="Times New Roman" panose="02020603050405020304" pitchFamily="18" charset="0"/>
                <a:cs typeface="Arial" panose="020B0604020202020204" pitchFamily="34" charset="0"/>
              </a:rPr>
              <a:t>/</a:t>
            </a:r>
            <a:r>
              <a:rPr lang="fr-FR" sz="2000" dirty="0" err="1">
                <a:latin typeface="Times New Roman" panose="02020603050405020304" pitchFamily="18" charset="0"/>
                <a:ea typeface="Times New Roman" panose="02020603050405020304" pitchFamily="18" charset="0"/>
                <a:cs typeface="Arial" panose="020B0604020202020204" pitchFamily="34" charset="0"/>
              </a:rPr>
              <a:t>cocaine</a:t>
            </a:r>
            <a:r>
              <a:rPr lang="fr-FR" sz="2000" dirty="0">
                <a:latin typeface="Times New Roman" panose="02020603050405020304" pitchFamily="18" charset="0"/>
                <a:ea typeface="Times New Roman" panose="02020603050405020304" pitchFamily="18" charset="0"/>
                <a:cs typeface="Arial" panose="020B0604020202020204" pitchFamily="34" charset="0"/>
              </a:rPr>
              <a:t>) sont impliqués dans la </a:t>
            </a:r>
            <a:r>
              <a:rPr lang="fr-FR" sz="2000" dirty="0" err="1">
                <a:latin typeface="Times New Roman" panose="02020603050405020304" pitchFamily="18" charset="0"/>
                <a:ea typeface="Times New Roman" panose="02020603050405020304" pitchFamily="18" charset="0"/>
                <a:cs typeface="Arial" panose="020B0604020202020204" pitchFamily="34" charset="0"/>
              </a:rPr>
              <a:t>satiétéet</a:t>
            </a:r>
            <a:r>
              <a:rPr lang="fr-FR" sz="2000" dirty="0">
                <a:latin typeface="Times New Roman" panose="02020603050405020304" pitchFamily="18" charset="0"/>
                <a:ea typeface="Times New Roman" panose="02020603050405020304" pitchFamily="18" charset="0"/>
                <a:cs typeface="Arial" panose="020B0604020202020204" pitchFamily="34" charset="0"/>
              </a:rPr>
              <a:t> La POMC modifiée va donner de l'alpha MSH et l'alpha MSH agit sur les récepteurs MC4R (</a:t>
            </a:r>
            <a:r>
              <a:rPr lang="fr-FR" sz="2000" dirty="0" err="1">
                <a:latin typeface="Times New Roman" panose="02020603050405020304" pitchFamily="18" charset="0"/>
                <a:ea typeface="Times New Roman" panose="02020603050405020304" pitchFamily="18" charset="0"/>
                <a:cs typeface="Arial" panose="020B0604020202020204" pitchFamily="34" charset="0"/>
              </a:rPr>
              <a:t>mélanocortin</a:t>
            </a:r>
            <a:r>
              <a:rPr lang="fr-FR" sz="2000" dirty="0">
                <a:latin typeface="Times New Roman" panose="02020603050405020304" pitchFamily="18" charset="0"/>
                <a:ea typeface="Times New Roman" panose="02020603050405020304" pitchFamily="18" charset="0"/>
                <a:cs typeface="Arial" panose="020B0604020202020204" pitchFamily="34" charset="0"/>
              </a:rPr>
              <a:t> 3 et 4)</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La leptine va inhiber les neurones qui donnent faim (du système </a:t>
            </a:r>
            <a:r>
              <a:rPr lang="fr-FR" sz="2000" dirty="0" err="1">
                <a:latin typeface="Times New Roman" panose="02020603050405020304" pitchFamily="18" charset="0"/>
                <a:ea typeface="Times New Roman" panose="02020603050405020304" pitchFamily="18" charset="0"/>
                <a:cs typeface="Arial" panose="020B0604020202020204" pitchFamily="34" charset="0"/>
              </a:rPr>
              <a:t>neuropeptidque</a:t>
            </a:r>
            <a:r>
              <a:rPr lang="fr-FR" sz="2000" dirty="0">
                <a:latin typeface="Times New Roman" panose="02020603050405020304" pitchFamily="18" charset="0"/>
                <a:ea typeface="Times New Roman" panose="02020603050405020304" pitchFamily="18" charset="0"/>
                <a:cs typeface="Arial" panose="020B0604020202020204" pitchFamily="34" charset="0"/>
              </a:rPr>
              <a:t> Y) et va stimuler les neurones POMC. Cela conduit à l'inhibition de la faim et la perte de poids.</a:t>
            </a: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La leptine stimule le système POMC. La pro-</a:t>
            </a:r>
            <a:r>
              <a:rPr lang="fr-FR" sz="2000" dirty="0" err="1">
                <a:latin typeface="Times New Roman" panose="02020603050405020304" pitchFamily="18" charset="0"/>
                <a:ea typeface="Times New Roman" panose="02020603050405020304" pitchFamily="18" charset="0"/>
                <a:cs typeface="Arial" panose="020B0604020202020204" pitchFamily="34" charset="0"/>
              </a:rPr>
              <a:t>opiomélanocortine</a:t>
            </a:r>
            <a:r>
              <a:rPr lang="fr-FR" sz="2000" dirty="0">
                <a:latin typeface="Times New Roman" panose="02020603050405020304" pitchFamily="18" charset="0"/>
                <a:ea typeface="Times New Roman" panose="02020603050405020304" pitchFamily="18" charset="0"/>
                <a:cs typeface="Arial" panose="020B0604020202020204" pitchFamily="34" charset="0"/>
              </a:rPr>
              <a:t> est modifiée en αMSH. L’ αMSH agit sur des récepteurs MC4R mélatonine 3&amp;4, ce qui conduit à l’inhibition de la faim et à la perte de poids. Le blocage des récepteurs MC4R induit l’obésité chez l’homme.</a:t>
            </a: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sz="2000" dirty="0">
                <a:latin typeface="Times New Roman" panose="02020603050405020304" pitchFamily="18" charset="0"/>
                <a:ea typeface="Times New Roman" panose="02020603050405020304" pitchFamily="18" charset="0"/>
                <a:cs typeface="Arial" panose="020B0604020202020204" pitchFamily="34" charset="0"/>
              </a:rPr>
              <a:t> </a:t>
            </a: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405358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F2.large.jpg">
            <a:extLst>
              <a:ext uri="{FF2B5EF4-FFF2-40B4-BE49-F238E27FC236}">
                <a16:creationId xmlns:a16="http://schemas.microsoft.com/office/drawing/2014/main" xmlns="" id="{AD3CD448-7BEB-4619-B6BF-B681BF96C3E2}"/>
              </a:ext>
            </a:extLst>
          </p:cNvPr>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692696"/>
            <a:ext cx="8136904" cy="4536504"/>
          </a:xfrm>
          <a:prstGeom prst="rect">
            <a:avLst/>
          </a:prstGeom>
          <a:noFill/>
          <a:ln>
            <a:noFill/>
          </a:ln>
        </p:spPr>
      </p:pic>
    </p:spTree>
    <p:extLst>
      <p:ext uri="{BB962C8B-B14F-4D97-AF65-F5344CB8AC3E}">
        <p14:creationId xmlns:p14="http://schemas.microsoft.com/office/powerpoint/2010/main" xmlns="" val="1223215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7A85ADE-6374-4D25-86FC-C40761BC46DD}"/>
              </a:ext>
            </a:extLst>
          </p:cNvPr>
          <p:cNvSpPr/>
          <p:nvPr/>
        </p:nvSpPr>
        <p:spPr>
          <a:xfrm>
            <a:off x="395536" y="551939"/>
            <a:ext cx="8208912" cy="4555093"/>
          </a:xfrm>
          <a:prstGeom prst="rect">
            <a:avLst/>
          </a:prstGeom>
        </p:spPr>
        <p:txBody>
          <a:bodyPr wrap="square">
            <a:spAutoFit/>
          </a:bodyPr>
          <a:lstStyle/>
          <a:p>
            <a:pPr algn="just">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i="1" u="sng" dirty="0">
                <a:latin typeface="Times New Roman" panose="02020603050405020304" pitchFamily="18" charset="0"/>
                <a:ea typeface="Times New Roman" panose="02020603050405020304" pitchFamily="18" charset="0"/>
                <a:cs typeface="Times New Roman" panose="02020603050405020304" pitchFamily="18" charset="0"/>
              </a:rPr>
              <a:t>II.4.3&gt;Autres molécules impliquées:</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2000" i="1" u="sng" dirty="0">
                <a:latin typeface="Times New Roman" panose="02020603050405020304" pitchFamily="18" charset="0"/>
                <a:ea typeface="Times New Roman" panose="02020603050405020304" pitchFamily="18" charset="0"/>
                <a:cs typeface="Times New Roman" panose="02020603050405020304" pitchFamily="18" charset="0"/>
              </a:rPr>
              <a:t>Dans le tube digestif:</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 La ghréline est une hormone peptidique produit par les cellules endocrines de l’estomac et détectées par l’hypothalamus. C’est un stimulant de l’appétit. Après un repas, les taux de ghréline </a:t>
            </a:r>
            <a:r>
              <a:rPr lang="fr-FR" sz="2000" dirty="0" err="1">
                <a:latin typeface="Times New Roman" panose="02020603050405020304" pitchFamily="18" charset="0"/>
                <a:ea typeface="Times New Roman" panose="02020603050405020304" pitchFamily="18" charset="0"/>
                <a:cs typeface="Times New Roman" panose="02020603050405020304" pitchFamily="18" charset="0"/>
              </a:rPr>
              <a:t>diminuent.Lorsque</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la nourriture arrive dans l’intestin, une hormone, la </a:t>
            </a:r>
            <a:r>
              <a:rPr lang="fr-FR" sz="2000" dirty="0" err="1">
                <a:latin typeface="Times New Roman" panose="02020603050405020304" pitchFamily="18" charset="0"/>
                <a:ea typeface="Times New Roman" panose="02020603050405020304" pitchFamily="18" charset="0"/>
                <a:cs typeface="Times New Roman" panose="02020603050405020304" pitchFamily="18" charset="0"/>
              </a:rPr>
              <a:t>cholechystokinine</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(CCK) est synthétisée. Elle stimule le pancréas. La concentration dans le sang est élevée si la nourriture est dans les intestins et faible s’ils sont vides. La CCK pourrait transmettre la notion de satiété au cerveau puisqu’il s’agit aussi d’un neurotransmetteur.</a:t>
            </a:r>
            <a:endParaRPr lang="fr-F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998336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9AB5DAC-F7F9-4E6D-B23E-024D08B7320C}"/>
              </a:ext>
            </a:extLst>
          </p:cNvPr>
          <p:cNvSpPr/>
          <p:nvPr/>
        </p:nvSpPr>
        <p:spPr>
          <a:xfrm>
            <a:off x="395536" y="357166"/>
            <a:ext cx="8424936" cy="6038641"/>
          </a:xfrm>
          <a:prstGeom prst="rect">
            <a:avLst/>
          </a:prstGeom>
        </p:spPr>
        <p:txBody>
          <a:bodyPr wrap="square">
            <a:spAutoFit/>
          </a:bodyPr>
          <a:lstStyle/>
          <a:p>
            <a:pPr algn="just">
              <a:lnSpc>
                <a:spcPct val="150000"/>
              </a:lnSpc>
              <a:spcAft>
                <a:spcPts val="0"/>
              </a:spcAft>
            </a:pPr>
            <a:r>
              <a:rPr lang="fr-FR"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2000" i="1" u="sng" dirty="0">
                <a:latin typeface="Times New Roman" panose="02020603050405020304" pitchFamily="18" charset="0"/>
                <a:ea typeface="Times New Roman" panose="02020603050405020304" pitchFamily="18" charset="0"/>
                <a:cs typeface="Times New Roman" panose="02020603050405020304" pitchFamily="18" charset="0"/>
              </a:rPr>
              <a:t>Dans l'hypothalamus:</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 Les </a:t>
            </a:r>
            <a:r>
              <a:rPr lang="fr-FR" sz="2000" dirty="0" err="1">
                <a:latin typeface="Times New Roman" panose="02020603050405020304" pitchFamily="18" charset="0"/>
                <a:ea typeface="Times New Roman" panose="02020603050405020304" pitchFamily="18" charset="0"/>
                <a:cs typeface="Times New Roman" panose="02020603050405020304" pitchFamily="18" charset="0"/>
              </a:rPr>
              <a:t>orexines</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(hypocrétines), "ORX" sécrétées par l'hypothalamus qui sont des peptides stimulent aussi la prise alimentaire.</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 Le CRF (</a:t>
            </a:r>
            <a:r>
              <a:rPr lang="fr-FR" sz="2000" dirty="0" err="1">
                <a:latin typeface="Times New Roman" panose="02020603050405020304" pitchFamily="18" charset="0"/>
                <a:ea typeface="Times New Roman" panose="02020603050405020304" pitchFamily="18" charset="0"/>
                <a:cs typeface="Times New Roman" panose="02020603050405020304" pitchFamily="18" charset="0"/>
              </a:rPr>
              <a:t>corticotropin-releas</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hormone) sécrétée par l'hypothalamus semble jouer un rôle intégrateur dans le contrôle de la prise alimentaire.</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fr-FR" sz="2000" dirty="0">
                <a:latin typeface="Times New Roman" panose="02020603050405020304" pitchFamily="18" charset="0"/>
                <a:ea typeface="Times New Roman" panose="02020603050405020304" pitchFamily="18" charset="0"/>
                <a:cs typeface="Times New Roman" panose="02020603050405020304" pitchFamily="18" charset="0"/>
              </a:rPr>
              <a:t>Puis aussi la plupart des neurotransmetteurs: acétylcholine, catécholamines (dopamine, sérotonine par exemple) GABA, glutamate. Elles sont identifiables dans les noyaux hypothalamiques concernés par la prise alimentaire. Ce sont les afférences qu’ils sont le mieux </a:t>
            </a:r>
            <a:r>
              <a:rPr lang="fr-FR" sz="2000" dirty="0" err="1">
                <a:latin typeface="Times New Roman" panose="02020603050405020304" pitchFamily="18" charset="0"/>
                <a:ea typeface="Times New Roman" panose="02020603050405020304" pitchFamily="18" charset="0"/>
                <a:cs typeface="Times New Roman" panose="02020603050405020304" pitchFamily="18" charset="0"/>
              </a:rPr>
              <a:t>représentés.La</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dopamine est plutôt orexigène et la sérotonine a un rôle anorexigène dans l’hypothalamus et provoque des troubles alimentaires des personnes déprimées  car la dépression diminue la sérotonine.</a:t>
            </a:r>
            <a:endParaRPr lang="fr-F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010858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xmlns="" id="{9C21D369-097A-4DBE-98B5-0DE5577F8A32}"/>
              </a:ext>
            </a:extLst>
          </p:cNvPr>
          <p:cNvSpPr>
            <a:spLocks noGrp="1"/>
          </p:cNvSpPr>
          <p:nvPr>
            <p:ph type="subTitle" idx="1"/>
          </p:nvPr>
        </p:nvSpPr>
        <p:spPr>
          <a:xfrm>
            <a:off x="685800" y="2819400"/>
            <a:ext cx="7086600" cy="1752600"/>
          </a:xfrm>
        </p:spPr>
        <p:txBody>
          <a:bodyPr>
            <a:normAutofit/>
          </a:bodyPr>
          <a:lstStyle/>
          <a:p>
            <a:pPr lvl="0"/>
            <a:endParaRPr lang="fr-FR" dirty="0"/>
          </a:p>
        </p:txBody>
      </p:sp>
      <p:sp>
        <p:nvSpPr>
          <p:cNvPr id="3" name="Titre 2">
            <a:extLst>
              <a:ext uri="{FF2B5EF4-FFF2-40B4-BE49-F238E27FC236}">
                <a16:creationId xmlns:a16="http://schemas.microsoft.com/office/drawing/2014/main" xmlns="" id="{17489EE1-092B-441F-BAB5-C66700755E65}"/>
              </a:ext>
            </a:extLst>
          </p:cNvPr>
          <p:cNvSpPr>
            <a:spLocks noGrp="1"/>
          </p:cNvSpPr>
          <p:nvPr>
            <p:ph type="ctrTitle"/>
          </p:nvPr>
        </p:nvSpPr>
        <p:spPr>
          <a:xfrm>
            <a:off x="685800" y="188640"/>
            <a:ext cx="7772400" cy="1512912"/>
          </a:xfrm>
        </p:spPr>
        <p:txBody>
          <a:bodyPr/>
          <a:lstStyle/>
          <a:p>
            <a:r>
              <a:rPr lang="fr-FR" b="1" u="sng" dirty="0"/>
              <a:t>TDn3:  la prise alimentaire</a:t>
            </a:r>
          </a:p>
        </p:txBody>
      </p:sp>
    </p:spTree>
    <p:extLst>
      <p:ext uri="{BB962C8B-B14F-4D97-AF65-F5344CB8AC3E}">
        <p14:creationId xmlns:p14="http://schemas.microsoft.com/office/powerpoint/2010/main" xmlns="" val="11919042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2043E27-9FD0-43FD-802D-8C651F1F76EF}"/>
              </a:ext>
            </a:extLst>
          </p:cNvPr>
          <p:cNvSpPr/>
          <p:nvPr/>
        </p:nvSpPr>
        <p:spPr>
          <a:xfrm>
            <a:off x="467544" y="480907"/>
            <a:ext cx="7488832" cy="3414396"/>
          </a:xfrm>
          <a:prstGeom prst="rect">
            <a:avLst/>
          </a:prstGeom>
        </p:spPr>
        <p:txBody>
          <a:bodyPr wrap="square">
            <a:spAutoFit/>
          </a:bodyPr>
          <a:lstStyle/>
          <a:p>
            <a:pPr marL="342900" lvl="0" indent="-342900">
              <a:lnSpc>
                <a:spcPct val="115000"/>
              </a:lnSpc>
              <a:spcAft>
                <a:spcPts val="1000"/>
              </a:spcAft>
              <a:buFont typeface="+mj-lt"/>
              <a:buAutoNum type="arabicPeriod"/>
            </a:pPr>
            <a:r>
              <a:rPr lang="fr-FR" sz="2000" b="1" dirty="0">
                <a:latin typeface="Times New Roman" panose="02020603050405020304" pitchFamily="18" charset="0"/>
                <a:ea typeface="Calibri" panose="020F0502020204030204" pitchFamily="34" charset="0"/>
                <a:cs typeface="Arial" panose="020B0604020202020204" pitchFamily="34" charset="0"/>
              </a:rPr>
              <a:t>Organisation temporelle:</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2000" dirty="0">
                <a:latin typeface="Times New Roman" panose="02020603050405020304" pitchFamily="18" charset="0"/>
                <a:ea typeface="Calibri" panose="020F0502020204030204" pitchFamily="34" charset="0"/>
                <a:cs typeface="Arial" panose="020B0604020202020204" pitchFamily="34" charset="0"/>
              </a:rPr>
              <a:t>Il existe une rythmicité des prises alimentaires. On parle de variation circadienne, intégrant 2 phases:</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2000" dirty="0">
                <a:latin typeface="Times New Roman" panose="02020603050405020304" pitchFamily="18" charset="0"/>
                <a:ea typeface="Calibri" panose="020F0502020204030204" pitchFamily="34" charset="0"/>
                <a:cs typeface="Arial" panose="020B0604020202020204" pitchFamily="34" charset="0"/>
              </a:rPr>
              <a:t>-la prise alimentaire elle-même : période active</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2000" dirty="0">
                <a:latin typeface="Times New Roman" panose="02020603050405020304" pitchFamily="18" charset="0"/>
                <a:ea typeface="Calibri" panose="020F0502020204030204" pitchFamily="34" charset="0"/>
                <a:cs typeface="Arial" panose="020B0604020202020204" pitchFamily="34" charset="0"/>
              </a:rPr>
              <a:t>-la phase de jeûne : période de repos</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2000" dirty="0">
                <a:latin typeface="Times New Roman" panose="02020603050405020304" pitchFamily="18" charset="0"/>
                <a:ea typeface="Calibri" panose="020F0502020204030204" pitchFamily="34" charset="0"/>
                <a:cs typeface="Arial" panose="020B0604020202020204" pitchFamily="34" charset="0"/>
              </a:rPr>
              <a:t>Il y a donc une discontinuité des prises alimentaires tandis qu'il y a une nécessité continue d'apport de substrats énergétiques, d'où une orientation différentes des flux énergétiques pendant ces 2 phases.</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xmlns="" id="{761D10D5-DC57-4769-801E-011C359EBBC9}"/>
              </a:ext>
            </a:extLst>
          </p:cNvPr>
          <p:cNvSpPr/>
          <p:nvPr/>
        </p:nvSpPr>
        <p:spPr>
          <a:xfrm>
            <a:off x="467544" y="4293096"/>
            <a:ext cx="7776864" cy="423834"/>
          </a:xfrm>
          <a:prstGeom prst="rect">
            <a:avLst/>
          </a:prstGeom>
        </p:spPr>
        <p:txBody>
          <a:bodyPr wrap="square">
            <a:spAutoFit/>
          </a:bodyPr>
          <a:lstStyle/>
          <a:p>
            <a:pPr algn="just">
              <a:lnSpc>
                <a:spcPct val="115000"/>
              </a:lnSpc>
              <a:spcAft>
                <a:spcPts val="1000"/>
              </a:spcAft>
            </a:pPr>
            <a:r>
              <a:rPr lang="fr-FR" sz="2000" dirty="0">
                <a:latin typeface="Times New Roman" panose="02020603050405020304" pitchFamily="18" charset="0"/>
                <a:ea typeface="Calibri" panose="020F0502020204030204" pitchFamily="34" charset="0"/>
                <a:cs typeface="Arial" panose="020B0604020202020204" pitchFamily="34" charset="0"/>
              </a:rPr>
              <a:t>Si on se fixe sur la prise alimentaire, on peut dire qu'elle est épisodique.</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102781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8927809-6980-4E01-94A5-F5F903537AE7}"/>
              </a:ext>
            </a:extLst>
          </p:cNvPr>
          <p:cNvSpPr/>
          <p:nvPr/>
        </p:nvSpPr>
        <p:spPr>
          <a:xfrm>
            <a:off x="467544" y="476672"/>
            <a:ext cx="7632848" cy="5379037"/>
          </a:xfrm>
          <a:prstGeom prst="rect">
            <a:avLst/>
          </a:prstGeom>
        </p:spPr>
        <p:txBody>
          <a:bodyPr wrap="square">
            <a:spAutoFit/>
          </a:bodyPr>
          <a:lstStyle/>
          <a:p>
            <a:pPr>
              <a:lnSpc>
                <a:spcPct val="115000"/>
              </a:lnSpc>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Les  phases de la prise alimentaire: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Phase pré-ingestion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sensation de faim avant le repas.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faim se définit par une sensation consciente d'une certaine nécessité interne qui se traduit par une augmentation de la motivation à rechercher des aliments et à initier une prise  alimentaire.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Phase prandiale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prise alimentaire + rassasiement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rassasiement est un processus </a:t>
            </a:r>
            <a:r>
              <a:rPr lang="fr-FR"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progressif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mettant un terme à la prise alimentaire.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Phase post-prandiale :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état de satiété de durée variable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1000"/>
              </a:spcAft>
            </a:pPr>
            <a:r>
              <a:rPr lang="fr-FR" sz="2000" dirty="0">
                <a:latin typeface="Times New Roman" panose="02020603050405020304" pitchFamily="18" charset="0"/>
                <a:ea typeface="Calibri" panose="020F0502020204030204" pitchFamily="34" charset="0"/>
                <a:cs typeface="Arial" panose="020B0604020202020204" pitchFamily="34" charset="0"/>
              </a:rPr>
              <a:t>La satiété est un état d'inhibition de la sensation de faim (satisfaction des besoins et sensation de bien-être).</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846700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0987532-A9F2-4A08-B70D-8544A037D4E4}"/>
              </a:ext>
            </a:extLst>
          </p:cNvPr>
          <p:cNvSpPr/>
          <p:nvPr/>
        </p:nvSpPr>
        <p:spPr>
          <a:xfrm>
            <a:off x="251520" y="332656"/>
            <a:ext cx="8280920" cy="5727017"/>
          </a:xfrm>
          <a:prstGeom prst="rect">
            <a:avLst/>
          </a:prstGeom>
        </p:spPr>
        <p:txBody>
          <a:bodyPr wrap="square">
            <a:spAutoFit/>
          </a:bodyPr>
          <a:lstStyle/>
          <a:p>
            <a:pPr lvl="0">
              <a:lnSpc>
                <a:spcPct val="115000"/>
              </a:lnSpc>
            </a:pP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Cycle faim/ rassasiement/ satiété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consommation de nourriture entraîne l'activation de signaux de satiété. Ces signaux remontent vers les structures cérébrales, où il va y avoir un rétrocontrôle négatif, ce qui inhibe la satiété.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Ces signaux augmentent au fur et à mesure que l'individu s'alimente jusqu'à atteindre le maximum : la prise alimentaire est alors inhibée pour une certaine durée. Ces signaux vont ensuite disparaître au fur et à mesure et un nouveau cycle apparaît...</a:t>
            </a:r>
            <a:endParaRPr lang="fr-FR" sz="2000" dirty="0">
              <a:solidFill>
                <a:srgbClr val="000000"/>
              </a:solidFill>
              <a:latin typeface="Times New Roman" panose="02020603050405020304" pitchFamily="18" charset="0"/>
              <a:ea typeface="Calibri" panose="020F0502020204030204" pitchFamily="34" charset="0"/>
            </a:endParaRPr>
          </a:p>
          <a:p>
            <a:pPr lvl="0">
              <a:lnSpc>
                <a:spcPct val="115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La régulation du comportement alimentaire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4.1. Schéma général du contrôle: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 va impliquer essentiellement 2 structures: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l'hypothalamus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et le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tronc cérébral</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va trouver un grand nombre de médiateurs, de récepteurs et de circuits neuronaux. C'est un réseau complexe, distribué (un ensemble de structures vont communiquer entre elles) et redondant favorisant la prise alimentaire.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123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Afférences</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infos sur le statut énergétique de l'organisme. </a:t>
            </a:r>
            <a:endParaRPr lang="fr-FR" sz="2000"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375281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Soif</a:t>
            </a:r>
          </a:p>
        </p:txBody>
      </p:sp>
      <p:sp>
        <p:nvSpPr>
          <p:cNvPr id="3" name="Espace réservé du contenu 2"/>
          <p:cNvSpPr>
            <a:spLocks noGrp="1"/>
          </p:cNvSpPr>
          <p:nvPr>
            <p:ph idx="1"/>
          </p:nvPr>
        </p:nvSpPr>
        <p:spPr>
          <a:xfrm>
            <a:off x="457200" y="1981200"/>
            <a:ext cx="8229600" cy="4433888"/>
          </a:xfrm>
        </p:spPr>
        <p:txBody>
          <a:bodyPr>
            <a:normAutofit/>
          </a:bodyPr>
          <a:lstStyle/>
          <a:p>
            <a:r>
              <a:rPr lang="fr-FR" sz="2400" dirty="0"/>
              <a:t>Soif : sensation du besoin de boire. Caractérise un manque d'eau dans l'organisme.</a:t>
            </a:r>
          </a:p>
          <a:p>
            <a:pPr marL="0" indent="0">
              <a:buNone/>
            </a:pPr>
            <a:endParaRPr lang="fr-FR" sz="2400" dirty="0"/>
          </a:p>
          <a:p>
            <a:pPr>
              <a:buNone/>
            </a:pPr>
            <a:endParaRPr lang="fr-FR" sz="2400" b="1" dirty="0"/>
          </a:p>
          <a:p>
            <a:endParaRPr lang="fr-FR" sz="2400" dirty="0"/>
          </a:p>
          <a:p>
            <a:r>
              <a:rPr lang="fr-FR" sz="2400" dirty="0"/>
              <a:t>Déshydratation conduit à la mort par dysfonctionnement des cellules du SNC </a:t>
            </a:r>
          </a:p>
          <a:p>
            <a:endParaRPr lang="fr-FR" dirty="0"/>
          </a:p>
          <a:p>
            <a:endParaRPr lang="fr-FR" dirty="0"/>
          </a:p>
        </p:txBody>
      </p:sp>
    </p:spTree>
    <p:extLst>
      <p:ext uri="{BB962C8B-B14F-4D97-AF65-F5344CB8AC3E}">
        <p14:creationId xmlns:p14="http://schemas.microsoft.com/office/powerpoint/2010/main" xmlns="" val="3052850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E669FC1-CA9F-414E-B7D3-28C12BABB812}"/>
              </a:ext>
            </a:extLst>
          </p:cNvPr>
          <p:cNvSpPr/>
          <p:nvPr/>
        </p:nvSpPr>
        <p:spPr>
          <a:xfrm>
            <a:off x="323528" y="260648"/>
            <a:ext cx="8496944" cy="6095643"/>
          </a:xfrm>
          <a:prstGeom prst="rect">
            <a:avLst/>
          </a:prstGeom>
        </p:spPr>
        <p:txBody>
          <a:bodyPr wrap="square">
            <a:spAutoFit/>
          </a:bodyPr>
          <a:lstStyle/>
          <a:p>
            <a:pPr>
              <a:lnSpc>
                <a:spcPct val="115000"/>
              </a:lnSpc>
              <a:spcAft>
                <a:spcPts val="123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Réponse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adaptations des apports aux besoins.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 le système est équilibré, on a un équilibre homéostatique.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112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Une partie des informations intégrées au niveau du tronc cérébral est retransmise par le SNV et intervient dans la régulation directe de la motricité digestive.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Une autre partie des informations transite vers l’hypothalamus qui agit sur la prise alimentaire et le MB énergétique, en modulant l’activité du SNV et les sécrétions hormonales hypophysaires.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4.2. Deux niveaux de régulation: </a:t>
            </a:r>
            <a:endParaRPr lang="fr-FR" dirty="0">
              <a:solidFill>
                <a:srgbClr val="000000"/>
              </a:solidFill>
              <a:latin typeface="Times New Roman" panose="02020603050405020304" pitchFamily="18" charset="0"/>
              <a:ea typeface="Calibri" panose="020F0502020204030204" pitchFamily="34" charset="0"/>
            </a:endParaRPr>
          </a:p>
          <a:p>
            <a:pPr marL="342900" lvl="0" indent="-342900">
              <a:lnSpc>
                <a:spcPct val="115000"/>
              </a:lnSpc>
              <a:spcAft>
                <a:spcPts val="0"/>
              </a:spcAft>
              <a:buFont typeface="Symbol" panose="05050102010706020507" pitchFamily="18" charset="2"/>
              <a:buChar char=""/>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Régulation de la prise alimentaire (régulation à court terme)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va avoir des </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signaux directement en rapport avec la prise alimentaire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Ils sont élaborés pendant la prise alimentaire, la digestion et le métabolisme des nutriments.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Ils agissent sur: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volume et la durée de la prise alimentaire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-rassasiement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-durée de la période de satiété. </a:t>
            </a:r>
            <a:endParaRPr lang="fr-FR"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2741057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252375E-126C-444B-9F49-8444A2E114D4}"/>
              </a:ext>
            </a:extLst>
          </p:cNvPr>
          <p:cNvSpPr/>
          <p:nvPr/>
        </p:nvSpPr>
        <p:spPr>
          <a:xfrm>
            <a:off x="359532" y="188640"/>
            <a:ext cx="8424936" cy="1694951"/>
          </a:xfrm>
          <a:prstGeom prst="rect">
            <a:avLst/>
          </a:prstGeom>
        </p:spPr>
        <p:txBody>
          <a:bodyPr wrap="square">
            <a:spAutoFit/>
          </a:bodyPr>
          <a:lstStyle/>
          <a:p>
            <a:pPr>
              <a:lnSpc>
                <a:spcPct val="115000"/>
              </a:lnSpc>
              <a:spcAft>
                <a:spcPts val="0"/>
              </a:spcAft>
            </a:pP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Dès le début du repas, le SNC reçoit des signaux périphériques interagissant entre eux et désignés collectivement par le terme de "cascade de la satiété":</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-signaux sensoriels</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-signaux digestifs.</a:t>
            </a:r>
            <a:endParaRPr lang="fr-FR" dirty="0">
              <a:solidFill>
                <a:srgbClr val="000000"/>
              </a:solidFill>
              <a:latin typeface="Times New Roman" panose="02020603050405020304" pitchFamily="18" charset="0"/>
              <a:ea typeface="Calibri" panose="020F0502020204030204" pitchFamily="34" charset="0"/>
            </a:endParaRPr>
          </a:p>
        </p:txBody>
      </p:sp>
      <p:sp>
        <p:nvSpPr>
          <p:cNvPr id="4" name="Rectangle 3">
            <a:extLst>
              <a:ext uri="{FF2B5EF4-FFF2-40B4-BE49-F238E27FC236}">
                <a16:creationId xmlns:a16="http://schemas.microsoft.com/office/drawing/2014/main" xmlns="" id="{2D6D3569-4149-4416-8AD2-F500069AC986}"/>
              </a:ext>
            </a:extLst>
          </p:cNvPr>
          <p:cNvSpPr/>
          <p:nvPr/>
        </p:nvSpPr>
        <p:spPr>
          <a:xfrm>
            <a:off x="359532" y="2022283"/>
            <a:ext cx="8532948" cy="3889398"/>
          </a:xfrm>
          <a:prstGeom prst="rect">
            <a:avLst/>
          </a:prstGeom>
        </p:spPr>
        <p:txBody>
          <a:bodyPr wrap="square">
            <a:spAutoFit/>
          </a:bodyPr>
          <a:lstStyle/>
          <a:p>
            <a:pPr marL="342900" lvl="0" indent="-342900">
              <a:lnSpc>
                <a:spcPct val="115000"/>
              </a:lnSpc>
              <a:buFont typeface="Wingdings" panose="05000000000000000000" pitchFamily="2" charset="2"/>
              <a:buChar char=""/>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Signaux sensoriels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Pendant la phase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ingestive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 prise alimentaire est modulée par la perception de l'aspect, du goût, l'odeur et de la texture des aliments.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phase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ingestive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est augmentée si les aliments sont palatables (produits qui ont une texture agréable, crémeux, riches en calories, qui font plaisir d'un point de vue digestif, alors qu'elle s'arrête si la sensation est désagréable. </a:t>
            </a:r>
            <a:endParaRPr lang="fr-FR" dirty="0">
              <a:solidFill>
                <a:srgbClr val="000000"/>
              </a:solidFill>
              <a:latin typeface="Times New Roman" panose="02020603050405020304" pitchFamily="18" charset="0"/>
              <a:ea typeface="Calibri" panose="020F0502020204030204" pitchFamily="34" charset="0"/>
            </a:endParaRPr>
          </a:p>
          <a:p>
            <a:pPr marL="342900" lvl="0" indent="-342900">
              <a:lnSpc>
                <a:spcPct val="115000"/>
              </a:lnSpc>
              <a:spcAft>
                <a:spcPts val="0"/>
              </a:spcAft>
              <a:buFont typeface="Wingdings" panose="05000000000000000000" pitchFamily="2" charset="2"/>
              <a:buChar char=""/>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Signaux digestifs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Vont être intégrés soit au niveau local (régulation directe de la motricité du tube digestif via le SN intrinsèque digestif) ou au niveau du SNC.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 le SNC, il y a un effet satiétogène.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 sont des infos de nature intéroceptives sur la quantité et la qualité (composition) des nutriments ingérés. (Pour les régimes, on peut jouer sur la qualité ou la quantité) </a:t>
            </a:r>
            <a:endParaRPr lang="fr-FR"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2137792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07928F2-93CA-49CC-983E-61012D2F7B04}"/>
              </a:ext>
            </a:extLst>
          </p:cNvPr>
          <p:cNvSpPr/>
          <p:nvPr/>
        </p:nvSpPr>
        <p:spPr>
          <a:xfrm>
            <a:off x="323528" y="404664"/>
            <a:ext cx="8352928" cy="2450543"/>
          </a:xfrm>
          <a:prstGeom prst="rect">
            <a:avLst/>
          </a:prstGeom>
        </p:spPr>
        <p:txBody>
          <a:bodyPr wrap="square">
            <a:spAutoFit/>
          </a:bodyPr>
          <a:lstStyle/>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 existe 3 types d'infos: </a:t>
            </a:r>
            <a:endParaRPr lang="fr-FR" dirty="0">
              <a:solidFill>
                <a:srgbClr val="000000"/>
              </a:solidFill>
              <a:latin typeface="Times New Roman" panose="02020603050405020304" pitchFamily="18" charset="0"/>
              <a:ea typeface="Calibri" panose="020F0502020204030204" pitchFamily="34" charset="0"/>
            </a:endParaRPr>
          </a:p>
          <a:p>
            <a:pPr marL="342900" lvl="0" indent="-342900">
              <a:lnSpc>
                <a:spcPct val="115000"/>
              </a:lnSpc>
              <a:spcAft>
                <a:spcPts val="1240"/>
              </a:spcAft>
              <a:buFont typeface="Symbol" panose="05050102010706020507" pitchFamily="18" charset="2"/>
              <a:buChar char=""/>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infos sensitives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(=distension gastrique via les mécanorécepteurs) transmises par voie vagale jusqu'au noyau du tractus solitaire (NTS) du tronc cérébral. On a un effet satiétogène transitoire. </a:t>
            </a:r>
            <a:endParaRPr lang="fr-FR" dirty="0">
              <a:solidFill>
                <a:srgbClr val="000000"/>
              </a:solidFill>
              <a:latin typeface="Times New Roman" panose="02020603050405020304" pitchFamily="18" charset="0"/>
              <a:ea typeface="Calibri" panose="020F0502020204030204" pitchFamily="34" charset="0"/>
            </a:endParaRPr>
          </a:p>
          <a:p>
            <a:pPr marL="342900" lvl="0" indent="-342900">
              <a:lnSpc>
                <a:spcPct val="115000"/>
              </a:lnSpc>
              <a:spcAft>
                <a:spcPts val="1240"/>
              </a:spcAft>
              <a:buFont typeface="Symbol" panose="05050102010706020507" pitchFamily="18" charset="2"/>
              <a:buChar char=""/>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infos métaboliques :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Les taux circulants de nutriments: lipides (AG), glucides, ATP via chémorécepteurs, vont activer ou inhiber les structures cérébrales du comportement alimentaire. </a:t>
            </a:r>
            <a:endParaRPr lang="fr-FR" dirty="0">
              <a:solidFill>
                <a:srgbClr val="000000"/>
              </a:solidFill>
              <a:latin typeface="Times New Roman" panose="02020603050405020304" pitchFamily="18" charset="0"/>
              <a:ea typeface="Calibri" panose="020F0502020204030204" pitchFamily="34" charset="0"/>
            </a:endParaRPr>
          </a:p>
        </p:txBody>
      </p:sp>
      <p:sp>
        <p:nvSpPr>
          <p:cNvPr id="3" name="Rectangle 2">
            <a:extLst>
              <a:ext uri="{FF2B5EF4-FFF2-40B4-BE49-F238E27FC236}">
                <a16:creationId xmlns:a16="http://schemas.microsoft.com/office/drawing/2014/main" xmlns="" id="{EBB3ACE2-DD7D-4BCD-80A8-6CED8560F188}"/>
              </a:ext>
            </a:extLst>
          </p:cNvPr>
          <p:cNvSpPr/>
          <p:nvPr/>
        </p:nvSpPr>
        <p:spPr>
          <a:xfrm>
            <a:off x="328290" y="2882808"/>
            <a:ext cx="8496944" cy="3076868"/>
          </a:xfrm>
          <a:prstGeom prst="rect">
            <a:avLst/>
          </a:prstGeom>
        </p:spPr>
        <p:txBody>
          <a:bodyPr wrap="square">
            <a:spAutoFit/>
          </a:bodyPr>
          <a:lstStyle/>
          <a:p>
            <a:pPr marL="342900" lvl="0" indent="-342900">
              <a:lnSpc>
                <a:spcPct val="115000"/>
              </a:lnSpc>
              <a:spcAft>
                <a:spcPts val="1240"/>
              </a:spcAft>
              <a:buFont typeface="Symbol" panose="05050102010706020507" pitchFamily="18" charset="2"/>
              <a:buChar char=""/>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hormones et peptides entéro-gastriques: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production par les cellules neuroendocrines du tube digestif, du pancréas et du foie induite par l'arrivée des nutriments dans le duodénum ou la circulation porte. </a:t>
            </a:r>
            <a:endParaRPr lang="fr-FR" dirty="0">
              <a:solidFill>
                <a:srgbClr val="000000"/>
              </a:solidFill>
              <a:latin typeface="Times New Roman" panose="02020603050405020304" pitchFamily="18" charset="0"/>
              <a:ea typeface="Calibri" panose="020F0502020204030204" pitchFamily="34" charset="0"/>
            </a:endParaRPr>
          </a:p>
          <a:p>
            <a:pPr marL="342900" lvl="0" indent="-342900">
              <a:lnSpc>
                <a:spcPct val="115000"/>
              </a:lnSpc>
              <a:spcAft>
                <a:spcPts val="1240"/>
              </a:spcAft>
              <a:buFont typeface="Symbol" panose="05050102010706020507" pitchFamily="18" charset="2"/>
              <a:buChar char=""/>
            </a:pPr>
            <a:r>
              <a:rPr lang="fr-FR"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cholécystokinine (CCK):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sécrétion en réponse à l'arrivée de lipides et de protéines dans la lumière intestinale. </a:t>
            </a:r>
            <a:endParaRPr lang="fr-FR" dirty="0">
              <a:solidFill>
                <a:srgbClr val="000000"/>
              </a:solidFill>
              <a:latin typeface="Times New Roman" panose="02020603050405020304" pitchFamily="18" charset="0"/>
              <a:ea typeface="Calibri" panose="020F0502020204030204" pitchFamily="34" charset="0"/>
            </a:endParaRPr>
          </a:p>
          <a:p>
            <a:pPr marL="342900" lvl="0" indent="-342900">
              <a:lnSpc>
                <a:spcPct val="115000"/>
              </a:lnSpc>
              <a:spcAft>
                <a:spcPts val="1240"/>
              </a:spcAft>
              <a:buFont typeface="Symbol" panose="05050102010706020507" pitchFamily="18" charset="2"/>
              <a:buChar char=""/>
            </a:pPr>
            <a:r>
              <a:rPr lang="fr-FR"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-insuline: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sécrétion en réponse à l'arrivée de glucose dans la circulation porte. </a:t>
            </a:r>
            <a:endParaRPr lang="fr-FR" dirty="0">
              <a:solidFill>
                <a:srgbClr val="000000"/>
              </a:solidFill>
              <a:latin typeface="Times New Roman" panose="02020603050405020304" pitchFamily="18" charset="0"/>
              <a:ea typeface="Calibri" panose="020F0502020204030204" pitchFamily="34" charset="0"/>
            </a:endParaRPr>
          </a:p>
          <a:p>
            <a:pPr marL="342900" lvl="0" indent="-342900">
              <a:lnSpc>
                <a:spcPct val="115000"/>
              </a:lnSpc>
              <a:spcAft>
                <a:spcPts val="1240"/>
              </a:spcAft>
              <a:buFont typeface="Symbol" panose="05050102010706020507" pitchFamily="18" charset="2"/>
              <a:buChar char=""/>
            </a:pPr>
            <a:r>
              <a:rPr lang="fr-FR"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-peptide YY 3-36: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sécrété pendant la période post-prandiale par les cellules de l'intestin grêle et le côlon proportionnellement au contenu énergétique du repas.</a:t>
            </a:r>
            <a:endParaRPr lang="fr-FR"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1974743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8B3F215-96F8-4F14-A153-044FFDCA30EC}"/>
              </a:ext>
            </a:extLst>
          </p:cNvPr>
          <p:cNvSpPr/>
          <p:nvPr/>
        </p:nvSpPr>
        <p:spPr>
          <a:xfrm>
            <a:off x="495868" y="620688"/>
            <a:ext cx="8640960" cy="4644669"/>
          </a:xfrm>
          <a:prstGeom prst="rect">
            <a:avLst/>
          </a:prstGeom>
        </p:spPr>
        <p:txBody>
          <a:bodyPr wrap="square">
            <a:spAutoFit/>
          </a:bodyPr>
          <a:lstStyle/>
          <a:p>
            <a:pPr lvl="0">
              <a:lnSpc>
                <a:spcPct val="115000"/>
              </a:lnSpc>
            </a:pP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Régulation des réserves énergétiques (régulation à long terme)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 sont des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signaux hormonaux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essentiellement. L'intensité de ces signaux est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liée à l'adiposité</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Ils ont une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action retardée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 rapport à la prise alimentaire.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Ils sont capables de moduler l'impact des signaux à court terme sur les régions cérébrales. (en gros, si on a un stock énergétique important, on a pas faim).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Ils exercent des effets directs sur les voies hypothalamiques, contrôlant alors l'</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équilibre énergétique. </a:t>
            </a:r>
            <a:endParaRPr lang="fr-FR" sz="2000" dirty="0">
              <a:solidFill>
                <a:srgbClr val="000000"/>
              </a:solidFill>
              <a:latin typeface="Times New Roman" panose="02020603050405020304" pitchFamily="18" charset="0"/>
              <a:ea typeface="Calibri" panose="020F0502020204030204" pitchFamily="34" charset="0"/>
            </a:endParaRPr>
          </a:p>
          <a:p>
            <a:pPr marL="342900" lvl="0" indent="-342900">
              <a:lnSpc>
                <a:spcPct val="115000"/>
              </a:lnSpc>
              <a:spcAft>
                <a:spcPts val="0"/>
              </a:spcAft>
              <a:buFont typeface="Symbol" panose="05050102010706020507" pitchFamily="18" charset="2"/>
              <a:buChar char=""/>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Les facteurs hormonaux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diminuant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prise alimentaire sont: </a:t>
            </a:r>
            <a:endParaRPr lang="fr-FR" sz="2000" dirty="0">
              <a:solidFill>
                <a:srgbClr val="000000"/>
              </a:solidFill>
              <a:latin typeface="Times New Roman" panose="02020603050405020304" pitchFamily="18" charset="0"/>
              <a:ea typeface="Calibri" panose="020F0502020204030204" pitchFamily="34" charset="0"/>
            </a:endParaRPr>
          </a:p>
          <a:p>
            <a:pPr marL="1143000" lvl="2" indent="-228600">
              <a:lnSpc>
                <a:spcPct val="115000"/>
              </a:lnSpc>
              <a:spcAft>
                <a:spcPts val="1255"/>
              </a:spcAft>
              <a:buFont typeface="Symbol" panose="05050102010706020507" pitchFamily="18" charset="2"/>
              <a:buChar char=""/>
            </a:pPr>
            <a:r>
              <a:rPr lang="fr-FR" sz="20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insuline: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signal reflétant l'interaction entre les processus métaboliques immédiats et le niveau d'adiposité. </a:t>
            </a:r>
            <a:endParaRPr lang="fr-FR" sz="2000" dirty="0">
              <a:solidFill>
                <a:srgbClr val="000000"/>
              </a:solidFill>
              <a:latin typeface="Times New Roman" panose="02020603050405020304" pitchFamily="18" charset="0"/>
              <a:ea typeface="Calibri" panose="020F0502020204030204" pitchFamily="34" charset="0"/>
            </a:endParaRPr>
          </a:p>
          <a:p>
            <a:pPr marL="1143000" lvl="2" indent="-228600">
              <a:lnSpc>
                <a:spcPct val="115000"/>
              </a:lnSpc>
              <a:spcAft>
                <a:spcPts val="1255"/>
              </a:spcAft>
              <a:buFont typeface="Symbol" panose="05050102010706020507" pitchFamily="18" charset="2"/>
              <a:buChar char=""/>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0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Leptine.</a:t>
            </a:r>
            <a:endParaRPr lang="fr-FR" sz="2000" dirty="0">
              <a:solidFill>
                <a:srgbClr val="000000"/>
              </a:solidFill>
              <a:latin typeface="Times New Roman" panose="02020603050405020304" pitchFamily="18" charset="0"/>
              <a:ea typeface="Calibri" panose="020F0502020204030204" pitchFamily="34" charset="0"/>
            </a:endParaRPr>
          </a:p>
          <a:p>
            <a:pPr marL="342900" lvl="0" indent="-342900">
              <a:lnSpc>
                <a:spcPct val="115000"/>
              </a:lnSpc>
              <a:spcAft>
                <a:spcPts val="0"/>
              </a:spcAft>
              <a:buFont typeface="Symbol" panose="05050102010706020507" pitchFamily="18" charset="2"/>
              <a:buChar char=""/>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Les facteurs hormonaux augmentant la prise alimentaire :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ghréline </a:t>
            </a:r>
            <a:endParaRPr lang="fr-FR" sz="20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9397348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FC9EAD4-56EE-436A-B649-5B78632242A4}"/>
              </a:ext>
            </a:extLst>
          </p:cNvPr>
          <p:cNvSpPr/>
          <p:nvPr/>
        </p:nvSpPr>
        <p:spPr>
          <a:xfrm>
            <a:off x="395536" y="260648"/>
            <a:ext cx="8640960" cy="6119239"/>
          </a:xfrm>
          <a:prstGeom prst="rect">
            <a:avLst/>
          </a:prstGeom>
        </p:spPr>
        <p:txBody>
          <a:bodyPr wrap="square">
            <a:spAutoFit/>
          </a:bodyPr>
          <a:lstStyle/>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Leptine :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-Produite par les adipocytes.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-C'est une hormone qui aide à l'expression du </a:t>
            </a:r>
            <a:r>
              <a:rPr lang="fr-F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gène </a:t>
            </a:r>
            <a:r>
              <a:rPr lang="fr-FR"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a:t>
            </a:r>
            <a:r>
              <a:rPr lang="fr-FR"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(1994) (NB: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pour obésité).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 concentration plasmatique est proportionnelle à la masse adipeuse.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-Sensible à l'apport alimentaire  diminue lors d'un jeûne (effet anorexigène)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élévation post-prandiale tardive (4-5 H)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-Elle agit sur le noyau arqué de l'hypothalamus.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-Elle augmente la dépense énergétique et inhibe la prise alimentaire: en stimulant les neurones anorexigènes du noyau arqué et en freinant l'activité des neurones orexigènes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Ghréline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-Produite par l'estomac et duodénum.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-Responsable de la sensation de faim et de l'initiation à la prise alimentaire.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 concentration plasmatique augmente juste avant le repas puis diminue rapidement ensuite.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 cible est le noyau arqué de l'hypothalamus.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-Action antagoniste de la leptine au niveau de l'hypothalamus: en stimulant les neurones orexigènes et  en diminuant l'action anorexigène de la leptine. </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4105607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6824D83-ECB5-48A0-8535-AE091D7D3491}"/>
              </a:ext>
            </a:extLst>
          </p:cNvPr>
          <p:cNvSpPr/>
          <p:nvPr/>
        </p:nvSpPr>
        <p:spPr>
          <a:xfrm>
            <a:off x="359532" y="476672"/>
            <a:ext cx="8424936" cy="5379037"/>
          </a:xfrm>
          <a:prstGeom prst="rect">
            <a:avLst/>
          </a:prstGeom>
        </p:spPr>
        <p:txBody>
          <a:bodyPr wrap="square">
            <a:spAutoFit/>
          </a:bodyPr>
          <a:lstStyle/>
          <a:p>
            <a:pPr>
              <a:lnSpc>
                <a:spcPct val="115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L'homéostasie énergétique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Centres de régulation de l'homéostasie énergétique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 y a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populations neuronales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exprimant des neurotransmetteurs spécifiques agissant de manière opposée sur la prise alimentaire et sur la dépense énergétique :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certains NT ont un effet  stimulateur de la prise alimentaire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effet orexigène</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-certains NT ont un effet inhibiteur de la prise alimentaire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effet anorexigène</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Ces populations neuronales sont régulées par des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signaux périphériques spécifiques de l'état nutritionnel</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nature :</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Hormonale et peptidique (leptine, insuline, ghréline…)</a:t>
            </a:r>
            <a:endParaRPr lang="fr-FR" sz="2000"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-Métabolique (glycémie, taux d'acides gras libres circulants…) </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Il existe entre ces signaux périphériques  des interactions (antagonisme ou synergie). </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L'adaptation est plus précise/ plus efficace en situation de carence énergétique qu'en situation d’excès énergétique (on est fait pour manger). </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659810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B5613D2-8EA1-4BB4-A886-E3F0A256EC9C}"/>
              </a:ext>
            </a:extLst>
          </p:cNvPr>
          <p:cNvSpPr/>
          <p:nvPr/>
        </p:nvSpPr>
        <p:spPr>
          <a:xfrm>
            <a:off x="431540" y="332656"/>
            <a:ext cx="8280920" cy="4850367"/>
          </a:xfrm>
          <a:prstGeom prst="rect">
            <a:avLst/>
          </a:prstGeom>
        </p:spPr>
        <p:txBody>
          <a:bodyPr wrap="square">
            <a:spAutoFit/>
          </a:bodyPr>
          <a:lstStyle/>
          <a:p>
            <a:pPr algn="just">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B – Structures de contrôle central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1-L'hypothalamus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C’est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le centre intégrateur des signaux centraux et périphériques.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Intégration de multiples signaux périphériques afin d'adapter la prise en alimentaire et la dépense énergétique.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Réception des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signaux sensoriels, émotionnels et cognitifs </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provenant d’autres aires cérébrales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On retiendra dans l'hypothalamus: - le noyau arqué, situé en position médiane dans la partie basale de l'hypothalamus. C'est l'entrée dans le système hypothalamique.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les noyaux para ventriculaires, de chaque coté du V3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les aires hypothalamiques latérales (dite '' centre de la faim'')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Précisions sur le noyau arqué: </a:t>
            </a:r>
            <a:endParaRPr lang="fr-FR"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Il possède un rôle fondamental car il capte les signaux périphériques. En effet, la BHE est perméable à ce niveau, les messagers circulants peuvent donc accéder au noyau arqué. </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3168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DA90A2A-20CA-40FE-B53B-D85BFBE5E5A1}"/>
              </a:ext>
            </a:extLst>
          </p:cNvPr>
          <p:cNvSpPr/>
          <p:nvPr/>
        </p:nvSpPr>
        <p:spPr>
          <a:xfrm>
            <a:off x="359532" y="764704"/>
            <a:ext cx="8424936" cy="3576172"/>
          </a:xfrm>
          <a:prstGeom prst="rect">
            <a:avLst/>
          </a:prstGeom>
        </p:spPr>
        <p:txBody>
          <a:bodyPr wrap="square">
            <a:spAutoFit/>
          </a:bodyPr>
          <a:lstStyle/>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Il possède 2 populations distinctes de neurones ayants des effets opposés sur la prise alimentaire: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les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neurones </a:t>
            </a:r>
            <a:r>
              <a:rPr lang="fr-FR" b="1"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anoréxygènes</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(associés au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système </a:t>
            </a:r>
            <a:r>
              <a:rPr lang="fr-FR" b="1"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anoréxygène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Neurones situés dans la partie latérale du noyau arqué.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C'est un groupe de neurones à pro-</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opiomélanocortine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POMC).</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La POMC est le précurseur de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2 neuropeptides anorexigènes</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inhibant la prise de nourriture et augmentant le catabolisme :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la Cocaïne-and Amphétamine-</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Related</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Transcript</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(CART)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Alpha-</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Mélanocyte</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-Stimulating Hormone </a:t>
            </a: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α</a:t>
            </a: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-MSH)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CART et α-MSH ont pour cible les noyaux paraventriculaires et le noyau du tractus solitaire. </a:t>
            </a:r>
            <a:endParaRPr lang="fr-FR" sz="1600"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xmlns="" id="{1459185B-F440-4B29-B1D2-8C8939367EAC}"/>
              </a:ext>
            </a:extLst>
          </p:cNvPr>
          <p:cNvSpPr/>
          <p:nvPr/>
        </p:nvSpPr>
        <p:spPr>
          <a:xfrm>
            <a:off x="359532" y="4338782"/>
            <a:ext cx="8424936" cy="1664879"/>
          </a:xfrm>
          <a:prstGeom prst="rect">
            <a:avLst/>
          </a:prstGeom>
        </p:spPr>
        <p:txBody>
          <a:bodyPr wrap="square">
            <a:spAutoFit/>
          </a:bodyPr>
          <a:lstStyle/>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Ces 2 peptides possède un effet satiétogène, par l'intermédiaire d'un sous type de récepteurs des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mélanocortine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 c'est le MC4 R mais le a dit que cela n'était pas important).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Chez l'Homme, les mutations du gène codant pour ce récepteur représentent la principale cause d'obésité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hérédiraire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1975961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40BAE46-73F7-4DEF-97A1-B439216FC644}"/>
              </a:ext>
            </a:extLst>
          </p:cNvPr>
          <p:cNvSpPr/>
          <p:nvPr/>
        </p:nvSpPr>
        <p:spPr>
          <a:xfrm>
            <a:off x="323528" y="188640"/>
            <a:ext cx="8496944" cy="6089167"/>
          </a:xfrm>
          <a:prstGeom prst="rect">
            <a:avLst/>
          </a:prstGeom>
        </p:spPr>
        <p:txBody>
          <a:bodyPr wrap="square">
            <a:spAutoFit/>
          </a:bodyPr>
          <a:lstStyle/>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 les neurones orexigènes (</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associés au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système </a:t>
            </a:r>
            <a:r>
              <a:rPr lang="fr-FR" b="1"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oréxigène</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Neurones localisés dans la partie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ventromédiane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du noyau arqué.</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Ils synthétisent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2 neuropeptides orexigènes </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qui stimulent la prise alimentaire et diminuent la dépense énergétique : -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Neuropeptide Y, </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responsable d'hyperphagie et d'accumulation de graisse.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b="1"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AgRP</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(agouti-</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gene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related</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peptide) : exerce son effet orexigène en empêchant la liaison de l’α-MSH sur son récepteur.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Remarque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pour lutter contre l’obésité, il faut agir à la fois sur le système central (pharmacologique) et le système périphérique pour que le traitement soit efficace.</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2-Le tractus solitaire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Situé dans le tronc cérébral, c'est le lieu de convergence des informations d'origine vagale.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C- Fonctionnement des systèmes orexigène et anorexigène: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Lorsqu’un système est activé, l’autre est mis en repos.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 à la suite d’un jeûne prolongé, les neurones du système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oréxigène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(NPY et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AgRP</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sont activés, tandis que les neurones anorexigène (α-MSH et CART) sont inhibés.</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Stimulation de l’appétit et récupération des réserves énergétiques. </a:t>
            </a:r>
          </a:p>
          <a:p>
            <a:pPr>
              <a:lnSpc>
                <a:spcPct val="115000"/>
              </a:lnSpc>
              <a:spcAft>
                <a:spcPts val="0"/>
              </a:spcAft>
            </a:pP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Il existe une </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interaction unidirectionnelle du système </a:t>
            </a:r>
            <a:r>
              <a:rPr lang="fr-FR" b="1"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orèxigène</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 sur le système </a:t>
            </a:r>
            <a:r>
              <a:rPr lang="fr-FR" b="1"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anoréxigène</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909764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08FB924-42DF-4049-B1C2-220949DF15AB}"/>
              </a:ext>
            </a:extLst>
          </p:cNvPr>
          <p:cNvSpPr/>
          <p:nvPr/>
        </p:nvSpPr>
        <p:spPr>
          <a:xfrm>
            <a:off x="395536" y="476672"/>
            <a:ext cx="8640960" cy="4845044"/>
          </a:xfrm>
          <a:prstGeom prst="rect">
            <a:avLst/>
          </a:prstGeom>
        </p:spPr>
        <p:txBody>
          <a:bodyPr wrap="square">
            <a:spAutoFit/>
          </a:bodyPr>
          <a:lstStyle/>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Le système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orèxygène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peut bloquer le système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anorèxigène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mais l'inverse n'est pas vrai).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 système global favorise la prise alimentaire davantage que la satiété.</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Intégration hypothalamique des signaux périphériques métaboliques</a:t>
            </a:r>
            <a:r>
              <a:rPr lang="fr-FR" i="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Leptine: inhibe la prise alimentaire et stimule le métabolisme action par activation du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sytème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anorèxigène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et inhibition du système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oréxigène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•Ghréline: stimule la prise alimentaire  action par activation du système orexigène et inhibition indirecte du système anorexigène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E- Réponse humorale: noyaux paraventriculaires et aire hypothalamique latérale: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La voie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anorèxigène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-stimule la production de neuropeptides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anorèxigènes</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par le noyau paraventriculaire. -freine la production de facteurs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orèxigènes</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par l'aire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hypotyhamique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latérale.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La voie </a:t>
            </a:r>
            <a:r>
              <a:rPr lang="fr-FR"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orèxigène</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exerce les actions opposées sur le noyau paraventriculaire et l'aire hypothalamique latérale. </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On peut noter que la leptine est à l'origine d'une stimulation thyroïdienne et corticosurrénalienne.</a:t>
            </a:r>
            <a:endParaRPr lang="fr-FR"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232492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Soif</a:t>
            </a:r>
          </a:p>
        </p:txBody>
      </p:sp>
      <p:sp>
        <p:nvSpPr>
          <p:cNvPr id="3" name="Espace réservé du contenu 2"/>
          <p:cNvSpPr>
            <a:spLocks noGrp="1"/>
          </p:cNvSpPr>
          <p:nvPr>
            <p:ph idx="1"/>
          </p:nvPr>
        </p:nvSpPr>
        <p:spPr>
          <a:xfrm>
            <a:off x="457200" y="1979612"/>
            <a:ext cx="8229600" cy="3886200"/>
          </a:xfrm>
        </p:spPr>
        <p:txBody>
          <a:bodyPr>
            <a:normAutofit lnSpcReduction="10000"/>
          </a:bodyPr>
          <a:lstStyle/>
          <a:p>
            <a:r>
              <a:rPr lang="fr-FR" sz="2400" dirty="0"/>
              <a:t>Soif et l’abreuvement doivent permettre de </a:t>
            </a:r>
            <a:r>
              <a:rPr lang="fr-FR" sz="2400" b="1" dirty="0">
                <a:solidFill>
                  <a:srgbClr val="C00000"/>
                </a:solidFill>
              </a:rPr>
              <a:t>compenser des pertes : </a:t>
            </a:r>
          </a:p>
          <a:p>
            <a:pPr lvl="1"/>
            <a:r>
              <a:rPr lang="fr-FR" sz="2000" dirty="0"/>
              <a:t>Journalières physiologiques  : urines, fèces, transpiration cutanée,…</a:t>
            </a:r>
          </a:p>
          <a:p>
            <a:pPr lvl="1"/>
            <a:endParaRPr lang="fr-FR" sz="2000" dirty="0"/>
          </a:p>
          <a:p>
            <a:pPr lvl="1"/>
            <a:r>
              <a:rPr lang="fr-FR" sz="2000" dirty="0"/>
              <a:t>Pertes exceptionnelle lors de fortes chaleurs ou d’efforts  : </a:t>
            </a:r>
            <a:r>
              <a:rPr lang="fr-FR" sz="2000" b="1" dirty="0"/>
              <a:t>polypnée, sudation</a:t>
            </a:r>
          </a:p>
          <a:p>
            <a:pPr lvl="1"/>
            <a:endParaRPr lang="fr-FR" sz="2000" dirty="0"/>
          </a:p>
          <a:p>
            <a:pPr lvl="1"/>
            <a:r>
              <a:rPr lang="fr-FR" sz="2000" dirty="0"/>
              <a:t>Pathologiques : vomissement, diarrhée, hémorragie, polyurie </a:t>
            </a:r>
          </a:p>
          <a:p>
            <a:pPr lvl="1"/>
            <a:endParaRPr lang="fr-FR" sz="2000" dirty="0"/>
          </a:p>
          <a:p>
            <a:pPr marL="0" indent="0" algn="ctr">
              <a:buNone/>
            </a:pPr>
            <a:r>
              <a:rPr lang="fr-FR" sz="2400" b="1" dirty="0">
                <a:solidFill>
                  <a:srgbClr val="FF0000"/>
                </a:solidFill>
              </a:rPr>
              <a:t>Pas de réserves en eau ! </a:t>
            </a:r>
          </a:p>
        </p:txBody>
      </p:sp>
    </p:spTree>
    <p:extLst>
      <p:ext uri="{BB962C8B-B14F-4D97-AF65-F5344CB8AC3E}">
        <p14:creationId xmlns:p14="http://schemas.microsoft.com/office/powerpoint/2010/main" xmlns="" val="416104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6EFCED3-B268-4FF7-91FD-96434D646610}"/>
              </a:ext>
            </a:extLst>
          </p:cNvPr>
          <p:cNvSpPr/>
          <p:nvPr/>
        </p:nvSpPr>
        <p:spPr>
          <a:xfrm>
            <a:off x="359532" y="404664"/>
            <a:ext cx="8460940" cy="5328592"/>
          </a:xfrm>
          <a:prstGeom prst="rect">
            <a:avLst/>
          </a:prstGeom>
        </p:spPr>
        <p:txBody>
          <a:bodyPr wrap="square">
            <a:spAutoFit/>
          </a:bodyPr>
          <a:lstStyle/>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Contrôle non homéostatique du comportement alimentaire:</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L'hypothalamus est le centre de convergence de signaux périphériques de signaux centraux d'origine limbique (signaux motivationnels et émotionnels), ainsi que de type cognitif (influences socioculturels et environnementales).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Certains médicaments, des agressions physiques (maladies... ) peuvent aussi modifier le comportement alimentaire.</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Facteurs socioculturels et familiaux:</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Le temps qui sépare 2 prises alimentaires n'est pas, chez l'Homme, réglé uniquement par la durée de la satiété.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Il dépend : - des règles sociales (heures traditionnelles des repas)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des impératifs d'emploi du temps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de l'éducation, de l'apprentissage alimentaire durant la petite enfance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des perceptions culturelles de l'idéal corporel.</a:t>
            </a:r>
            <a:endParaRPr lang="fr-FR" dirty="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Facteurs psychologiques (système limbique)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Il existe un lien entre humeur et comportement alimentaire. (diète et mauvaise humeur,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odeur alléchante et bonne humeur).</a:t>
            </a:r>
            <a:endParaRPr lang="fr-FR"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11375517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8ADFD3-8212-433E-9DA1-CA600F13540B}"/>
              </a:ext>
            </a:extLst>
          </p:cNvPr>
          <p:cNvSpPr/>
          <p:nvPr/>
        </p:nvSpPr>
        <p:spPr>
          <a:xfrm>
            <a:off x="395536" y="1325027"/>
            <a:ext cx="8424936" cy="2895473"/>
          </a:xfrm>
          <a:prstGeom prst="rect">
            <a:avLst/>
          </a:prstGeom>
        </p:spPr>
        <p:txBody>
          <a:bodyPr wrap="square">
            <a:spAutoFit/>
          </a:bodyPr>
          <a:lstStyle/>
          <a:p>
            <a:pPr>
              <a:lnSpc>
                <a:spcPct val="115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Disponibilité et composition des aliments:</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L'Homme est passé du mode de vie traditionnel, où il fallait chasser pour se nourrir, au mode de vie actuel: il suffit d'ouvrir le frigo et de se servir. </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Les apports lipidiques sont beaucoup plus importants qu'ils ne l'étaient. </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Cette catégorie d’aliments n'est (malheureusement...) pas neutre, les lipides : </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sont bien plus énergétiques que les glucides </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sont particulièrement palatables </a:t>
            </a:r>
            <a:endParaRPr lang="fr-FR" sz="20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stimulent moins la sécrétion de leptine que d’autres catégories d'aliments.</a:t>
            </a:r>
            <a:endParaRPr lang="fr-FR" sz="2000"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32443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Soif</a:t>
            </a:r>
          </a:p>
        </p:txBody>
      </p:sp>
      <p:sp>
        <p:nvSpPr>
          <p:cNvPr id="3" name="Espace réservé du contenu 2"/>
          <p:cNvSpPr>
            <a:spLocks noGrp="1"/>
          </p:cNvSpPr>
          <p:nvPr>
            <p:ph idx="1"/>
          </p:nvPr>
        </p:nvSpPr>
        <p:spPr>
          <a:xfrm>
            <a:off x="457200" y="1981200"/>
            <a:ext cx="8229600" cy="4433888"/>
          </a:xfrm>
        </p:spPr>
        <p:txBody>
          <a:bodyPr>
            <a:normAutofit/>
          </a:bodyPr>
          <a:lstStyle/>
          <a:p>
            <a:r>
              <a:rPr lang="fr-FR" sz="2800" dirty="0"/>
              <a:t>Soif permet le maintien de</a:t>
            </a:r>
            <a:r>
              <a:rPr lang="fr-FR" sz="2800" dirty="0">
                <a:solidFill>
                  <a:schemeClr val="accent6">
                    <a:lumMod val="50000"/>
                  </a:schemeClr>
                </a:solidFill>
              </a:rPr>
              <a:t> </a:t>
            </a:r>
            <a:r>
              <a:rPr lang="fr-FR" sz="2800" b="1" dirty="0">
                <a:solidFill>
                  <a:srgbClr val="800000"/>
                </a:solidFill>
              </a:rPr>
              <a:t>la volémie </a:t>
            </a:r>
            <a:r>
              <a:rPr lang="fr-FR" sz="2800" dirty="0"/>
              <a:t>et/ou de </a:t>
            </a:r>
            <a:r>
              <a:rPr lang="fr-FR" sz="2800" b="1" dirty="0">
                <a:solidFill>
                  <a:srgbClr val="800000"/>
                </a:solidFill>
              </a:rPr>
              <a:t>l’osmolarité extracellulaire . </a:t>
            </a:r>
          </a:p>
          <a:p>
            <a:endParaRPr lang="fr-FR" sz="2800" b="1" dirty="0">
              <a:solidFill>
                <a:srgbClr val="800000"/>
              </a:solidFill>
            </a:endParaRPr>
          </a:p>
          <a:p>
            <a:r>
              <a:rPr lang="fr-FR" sz="2800" dirty="0"/>
              <a:t>Soif et abreuvement compensent</a:t>
            </a:r>
          </a:p>
          <a:p>
            <a:pPr lvl="1"/>
            <a:r>
              <a:rPr lang="fr-FR" sz="2400" dirty="0"/>
              <a:t>des pertes d’eau et/ou</a:t>
            </a:r>
          </a:p>
          <a:p>
            <a:pPr lvl="1"/>
            <a:r>
              <a:rPr lang="fr-FR" sz="2400" dirty="0"/>
              <a:t>une augmentation de l’osmolarité du liquide extracellulaire </a:t>
            </a:r>
          </a:p>
          <a:p>
            <a:pPr>
              <a:buNone/>
            </a:pPr>
            <a:endParaRPr lang="fr-FR" sz="2800" b="1" dirty="0">
              <a:solidFill>
                <a:schemeClr val="accent6">
                  <a:lumMod val="50000"/>
                </a:schemeClr>
              </a:solidFill>
            </a:endParaRPr>
          </a:p>
        </p:txBody>
      </p:sp>
    </p:spTree>
    <p:extLst>
      <p:ext uri="{BB962C8B-B14F-4D97-AF65-F5344CB8AC3E}">
        <p14:creationId xmlns:p14="http://schemas.microsoft.com/office/powerpoint/2010/main" xmlns="" val="1289615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57158" y="214290"/>
            <a:ext cx="8501122" cy="5847755"/>
          </a:xfrm>
          <a:prstGeom prst="rect">
            <a:avLst/>
          </a:prstGeom>
          <a:noFill/>
        </p:spPr>
        <p:txBody>
          <a:bodyPr wrap="square" rtlCol="0">
            <a:spAutoFit/>
          </a:bodyPr>
          <a:lstStyle/>
          <a:p>
            <a:r>
              <a:rPr lang="fr-FR" sz="2200" b="1" u="sng" dirty="0">
                <a:latin typeface="Times New Roman" pitchFamily="18" charset="0"/>
                <a:cs typeface="Times New Roman" pitchFamily="18" charset="0"/>
              </a:rPr>
              <a:t>La soif osmotique (déficit en eau intracellulaire)</a:t>
            </a:r>
            <a:endParaRPr lang="fr-FR" sz="2200" dirty="0">
              <a:latin typeface="Times New Roman" pitchFamily="18" charset="0"/>
              <a:cs typeface="Times New Roman" pitchFamily="18" charset="0"/>
            </a:endParaRPr>
          </a:p>
          <a:p>
            <a:pPr algn="just">
              <a:lnSpc>
                <a:spcPct val="150000"/>
              </a:lnSpc>
            </a:pPr>
            <a:r>
              <a:rPr lang="fr-FR" sz="2200" dirty="0">
                <a:latin typeface="Times New Roman" pitchFamily="18" charset="0"/>
                <a:cs typeface="Times New Roman" pitchFamily="18" charset="0"/>
              </a:rPr>
              <a:t>La respiration, la transpiration, entraînent une perte d’eau, ce qui déclenche la soif. Il est alors perdu en quantité plus d’eau que de sel. La concentration en soluté (sel) dans le compartiment extracellulaire elle augmente, l’eau est poussée hors des cellules ce qui provoque la soif osmotique (pour diluer le sel).</a:t>
            </a:r>
          </a:p>
          <a:p>
            <a:pPr algn="just">
              <a:lnSpc>
                <a:spcPct val="150000"/>
              </a:lnSpc>
            </a:pPr>
            <a:r>
              <a:rPr lang="fr-FR" sz="2200" dirty="0">
                <a:latin typeface="Times New Roman" pitchFamily="18" charset="0"/>
                <a:cs typeface="Times New Roman" pitchFamily="18" charset="0"/>
              </a:rPr>
              <a:t>Avec cette "d'urgence", soif de déshydratation, (l'individu a grand intérêt à boire), non seulement on a moins d'eau dans le plasma sanguin mais c'est carrément l'intégrité des cellules qui est mise en jeu.</a:t>
            </a:r>
          </a:p>
          <a:p>
            <a:pPr algn="just">
              <a:lnSpc>
                <a:spcPct val="150000"/>
              </a:lnSpc>
            </a:pPr>
            <a:r>
              <a:rPr lang="fr-FR" sz="2200" dirty="0">
                <a:latin typeface="Times New Roman" pitchFamily="18" charset="0"/>
                <a:cs typeface="Times New Roman" pitchFamily="18" charset="0"/>
              </a:rPr>
              <a:t>L’hyper-</a:t>
            </a:r>
            <a:r>
              <a:rPr lang="fr-FR" sz="2200" dirty="0" err="1">
                <a:latin typeface="Times New Roman" pitchFamily="18" charset="0"/>
                <a:cs typeface="Times New Roman" pitchFamily="18" charset="0"/>
              </a:rPr>
              <a:t>osmolarité</a:t>
            </a:r>
            <a:r>
              <a:rPr lang="fr-FR" sz="2200" dirty="0">
                <a:latin typeface="Times New Roman" pitchFamily="18" charset="0"/>
                <a:cs typeface="Times New Roman" pitchFamily="18" charset="0"/>
              </a:rPr>
              <a:t> augmente les décharges des cellules et l’hypo-</a:t>
            </a:r>
            <a:r>
              <a:rPr lang="fr-FR" sz="2200" dirty="0" err="1">
                <a:latin typeface="Times New Roman" pitchFamily="18" charset="0"/>
                <a:cs typeface="Times New Roman" pitchFamily="18" charset="0"/>
              </a:rPr>
              <a:t>osmolarité</a:t>
            </a:r>
            <a:r>
              <a:rPr lang="fr-FR" sz="2200" dirty="0">
                <a:latin typeface="Times New Roman" pitchFamily="18" charset="0"/>
                <a:cs typeface="Times New Roman" pitchFamily="18" charset="0"/>
              </a:rPr>
              <a:t> diminue les décharges (inverse des barorécepteurs).</a:t>
            </a:r>
          </a:p>
          <a:p>
            <a:endParaRPr lang="fr-F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857270"/>
          </a:xfrm>
        </p:spPr>
        <p:txBody>
          <a:bodyPr/>
          <a:lstStyle/>
          <a:p>
            <a:r>
              <a:rPr lang="fr-FR" dirty="0"/>
              <a:t>Soif volumétrique/hypovolémique</a:t>
            </a:r>
          </a:p>
        </p:txBody>
      </p:sp>
      <p:sp>
        <p:nvSpPr>
          <p:cNvPr id="3" name="Espace réservé du contenu 2"/>
          <p:cNvSpPr>
            <a:spLocks noGrp="1"/>
          </p:cNvSpPr>
          <p:nvPr>
            <p:ph idx="1"/>
          </p:nvPr>
        </p:nvSpPr>
        <p:spPr>
          <a:xfrm>
            <a:off x="357158" y="1714488"/>
            <a:ext cx="8521700" cy="3886200"/>
          </a:xfrm>
        </p:spPr>
        <p:txBody>
          <a:bodyPr>
            <a:normAutofit/>
          </a:bodyPr>
          <a:lstStyle/>
          <a:p>
            <a:r>
              <a:rPr lang="fr-FR" sz="2800" dirty="0"/>
              <a:t>Hypovolémie : diminution du volume sanguin </a:t>
            </a:r>
          </a:p>
          <a:p>
            <a:pPr marL="0" indent="0">
              <a:buNone/>
            </a:pPr>
            <a:r>
              <a:rPr lang="fr-FR" sz="2000" dirty="0"/>
              <a:t>(Principalement causée par hémorragies)</a:t>
            </a:r>
          </a:p>
          <a:p>
            <a:pPr marL="0" indent="0">
              <a:buNone/>
            </a:pPr>
            <a:endParaRPr lang="fr-FR" sz="1800" dirty="0"/>
          </a:p>
          <a:p>
            <a:pPr marL="457189" lvl="1" indent="0">
              <a:buNone/>
            </a:pPr>
            <a:endParaRPr lang="fr-FR" sz="1600" dirty="0"/>
          </a:p>
        </p:txBody>
      </p:sp>
      <p:sp>
        <p:nvSpPr>
          <p:cNvPr id="6" name="Rectangle 1"/>
          <p:cNvSpPr>
            <a:spLocks noChangeArrowheads="1"/>
          </p:cNvSpPr>
          <p:nvPr/>
        </p:nvSpPr>
        <p:spPr bwMode="auto">
          <a:xfrm>
            <a:off x="571472" y="2928934"/>
            <a:ext cx="778674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a:t>
            </a:r>
            <a:r>
              <a:rPr kumimoji="0" lang="fr-FR"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hypovolémie</a:t>
            </a:r>
            <a:r>
              <a:rPr kumimoji="0" lang="fr-FR"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désigne la réduction déficitaire du volume sanguin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(plasma sanguin).</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Il existe deux grands signaux.</a:t>
            </a:r>
            <a:endParaRPr kumimoji="0" lang="fr-FR" sz="3600"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595463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28596" y="428604"/>
            <a:ext cx="8501122" cy="6186309"/>
          </a:xfrm>
          <a:prstGeom prst="rect">
            <a:avLst/>
          </a:prstGeom>
          <a:noFill/>
        </p:spPr>
        <p:txBody>
          <a:bodyPr wrap="square" rtlCol="0">
            <a:spAutoFit/>
          </a:bodyPr>
          <a:lstStyle/>
          <a:p>
            <a:pPr algn="just">
              <a:lnSpc>
                <a:spcPct val="150000"/>
              </a:lnSpc>
            </a:pPr>
            <a:r>
              <a:rPr lang="fr-FR" b="1" dirty="0"/>
              <a:t>•</a:t>
            </a:r>
            <a:r>
              <a:rPr lang="fr-FR" dirty="0"/>
              <a:t> </a:t>
            </a:r>
            <a:r>
              <a:rPr lang="fr-FR" sz="2400" u="sng" dirty="0">
                <a:latin typeface="Times New Roman" pitchFamily="18" charset="0"/>
                <a:cs typeface="Times New Roman" pitchFamily="18" charset="0"/>
              </a:rPr>
              <a:t>Réponse rapide:</a:t>
            </a:r>
            <a:endParaRPr lang="fr-FR" sz="2400" dirty="0">
              <a:latin typeface="Times New Roman" pitchFamily="18" charset="0"/>
              <a:cs typeface="Times New Roman" pitchFamily="18" charset="0"/>
            </a:endParaRPr>
          </a:p>
          <a:p>
            <a:pPr algn="just">
              <a:lnSpc>
                <a:spcPct val="150000"/>
              </a:lnSpc>
            </a:pPr>
            <a:r>
              <a:rPr lang="fr-FR" sz="2400" dirty="0">
                <a:latin typeface="Times New Roman" pitchFamily="18" charset="0"/>
                <a:cs typeface="Times New Roman" pitchFamily="18" charset="0"/>
              </a:rPr>
              <a:t>Les barorécepteurs situés sur les vaisseaux sanguins (veines et artères) détectent la pression artérielle et la perte de liquide extracellulaire. L'information est transmise au système nerveux orthosympathique (sympathique) qui va provoquer la contraction des muscles des parois artérielles pour réduire les vaisseaux sanguins grâce à la vasopressine sécrétée par l'hypophyse. Mais également augmenter le rythme cardiaque grâce à de la noradrénaline libérée par les surrénales. Parallèlement l'activité du système parasympathique est diminuée.</a:t>
            </a:r>
          </a:p>
          <a:p>
            <a:pPr algn="just">
              <a:lnSpc>
                <a:spcPct val="150000"/>
              </a:lnSpc>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214290"/>
            <a:ext cx="8286808" cy="6038641"/>
          </a:xfrm>
          <a:prstGeom prst="rect">
            <a:avLst/>
          </a:prstGeom>
          <a:noFill/>
        </p:spPr>
        <p:txBody>
          <a:bodyPr wrap="square" rtlCol="0">
            <a:spAutoFit/>
          </a:bodyPr>
          <a:lstStyle/>
          <a:p>
            <a:pPr algn="just">
              <a:lnSpc>
                <a:spcPct val="150000"/>
              </a:lnSpc>
            </a:pPr>
            <a:r>
              <a:rPr lang="fr-FR" sz="2000" u="sng" dirty="0">
                <a:latin typeface="Times New Roman" pitchFamily="18" charset="0"/>
                <a:cs typeface="Times New Roman" pitchFamily="18" charset="0"/>
              </a:rPr>
              <a:t>Réponse lente:</a:t>
            </a:r>
            <a:endParaRPr lang="fr-FR" sz="2000" dirty="0">
              <a:latin typeface="Times New Roman" pitchFamily="18" charset="0"/>
              <a:cs typeface="Times New Roman" pitchFamily="18" charset="0"/>
            </a:endParaRPr>
          </a:p>
          <a:p>
            <a:pPr algn="just">
              <a:lnSpc>
                <a:spcPct val="150000"/>
              </a:lnSpc>
            </a:pPr>
            <a:r>
              <a:rPr lang="fr-FR" sz="2000" dirty="0">
                <a:latin typeface="Times New Roman" pitchFamily="18" charset="0"/>
                <a:cs typeface="Times New Roman" pitchFamily="18" charset="0"/>
              </a:rPr>
              <a:t> Détection de la réduction du volume sanguin par les reins et déclenchement du système rénine-angiotensine-aldostérone (SRAA).</a:t>
            </a:r>
          </a:p>
          <a:p>
            <a:pPr algn="just">
              <a:lnSpc>
                <a:spcPct val="150000"/>
              </a:lnSpc>
            </a:pPr>
            <a:r>
              <a:rPr lang="fr-FR" sz="2000" dirty="0">
                <a:latin typeface="Times New Roman" pitchFamily="18" charset="0"/>
                <a:cs typeface="Times New Roman" pitchFamily="18" charset="0"/>
              </a:rPr>
              <a:t>L'</a:t>
            </a:r>
            <a:r>
              <a:rPr lang="fr-FR" sz="2000" dirty="0" err="1">
                <a:latin typeface="Times New Roman" pitchFamily="18" charset="0"/>
                <a:cs typeface="Times New Roman" pitchFamily="18" charset="0"/>
              </a:rPr>
              <a:t>angiotensinogène</a:t>
            </a:r>
            <a:r>
              <a:rPr lang="fr-FR" sz="2000" dirty="0">
                <a:latin typeface="Times New Roman" pitchFamily="18" charset="0"/>
                <a:cs typeface="Times New Roman" pitchFamily="18" charset="0"/>
              </a:rPr>
              <a:t> est une protéine inactive produite par le foie, circule dans le sang. C'est le précurseur des peptides actifs Angiotensine I et II, et le seul substrat de la rénine.</a:t>
            </a:r>
          </a:p>
          <a:p>
            <a:pPr algn="just">
              <a:lnSpc>
                <a:spcPct val="150000"/>
              </a:lnSpc>
            </a:pP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En cas de baisse de la pression dans l’artère rénale, la rénine est sécrétée au niveau du rein. L'</a:t>
            </a:r>
            <a:r>
              <a:rPr lang="fr-FR" sz="2000" dirty="0" err="1">
                <a:latin typeface="Times New Roman" pitchFamily="18" charset="0"/>
                <a:cs typeface="Times New Roman" pitchFamily="18" charset="0"/>
              </a:rPr>
              <a:t>angiotensinogène</a:t>
            </a:r>
            <a:r>
              <a:rPr lang="fr-FR" sz="2000" dirty="0">
                <a:latin typeface="Times New Roman" pitchFamily="18" charset="0"/>
                <a:cs typeface="Times New Roman" pitchFamily="18" charset="0"/>
              </a:rPr>
              <a:t> du foie est clivée par la rénine et forme un décapeptide appelé </a:t>
            </a:r>
            <a:r>
              <a:rPr lang="fr-FR" sz="2000" i="1" dirty="0">
                <a:latin typeface="Times New Roman" pitchFamily="18" charset="0"/>
                <a:cs typeface="Times New Roman" pitchFamily="18" charset="0"/>
              </a:rPr>
              <a:t>Angiotensine I</a:t>
            </a:r>
            <a:r>
              <a:rPr lang="fr-FR" sz="2000" dirty="0">
                <a:latin typeface="Times New Roman" pitchFamily="18" charset="0"/>
                <a:cs typeface="Times New Roman" pitchFamily="18" charset="0"/>
              </a:rPr>
              <a:t>, inactif.</a:t>
            </a:r>
          </a:p>
          <a:p>
            <a:pPr algn="just">
              <a:lnSpc>
                <a:spcPct val="150000"/>
              </a:lnSpc>
            </a:pPr>
            <a:r>
              <a:rPr lang="fr-FR" sz="2000" dirty="0">
                <a:latin typeface="Times New Roman" pitchFamily="18" charset="0"/>
                <a:cs typeface="Times New Roman" pitchFamily="18" charset="0"/>
              </a:rPr>
              <a:t>L'angiotensine I sera ensuite principalement transformée en angiotensine II par une enzyme pulmonaire.</a:t>
            </a:r>
          </a:p>
          <a:p>
            <a:pPr algn="just">
              <a:lnSpc>
                <a:spcPct val="150000"/>
              </a:lnSpc>
            </a:pP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148</TotalTime>
  <Words>2162</Words>
  <Application>Microsoft Office PowerPoint</Application>
  <PresentationFormat>Affichage à l'écran (4:3)</PresentationFormat>
  <Paragraphs>262</Paragraphs>
  <Slides>41</Slides>
  <Notes>6</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Civil</vt:lpstr>
      <vt:lpstr>TD n2 : la soif et la faim </vt:lpstr>
      <vt:lpstr>La soif</vt:lpstr>
      <vt:lpstr>Soif</vt:lpstr>
      <vt:lpstr>Soif</vt:lpstr>
      <vt:lpstr>Soif</vt:lpstr>
      <vt:lpstr>Diapositive 6</vt:lpstr>
      <vt:lpstr>Soif volumétrique/hypovolémique</vt:lpstr>
      <vt:lpstr>Diapositive 8</vt:lpstr>
      <vt:lpstr>Diapositive 9</vt:lpstr>
      <vt:lpstr>Diapositive 10</vt:lpstr>
      <vt:lpstr>Diapositive 11</vt:lpstr>
      <vt:lpstr>Diapositive 12</vt:lpstr>
      <vt:lpstr>Satiété en eau</vt:lpstr>
      <vt:lpstr>Soif</vt:lpstr>
      <vt:lpstr>La faim</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TDn3:  la prise alimentaire</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 n2 : la soif et faim</dc:title>
  <dc:creator>client</dc:creator>
  <cp:lastModifiedBy>client</cp:lastModifiedBy>
  <cp:revision>41</cp:revision>
  <dcterms:created xsi:type="dcterms:W3CDTF">2019-02-24T21:23:39Z</dcterms:created>
  <dcterms:modified xsi:type="dcterms:W3CDTF">2019-04-08T00:52:21Z</dcterms:modified>
</cp:coreProperties>
</file>