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6" r:id="rId18"/>
    <p:sldId id="273" r:id="rId19"/>
    <p:sldId id="270" r:id="rId20"/>
    <p:sldId id="271" r:id="rId21"/>
    <p:sldId id="272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3E6D0-79E8-4C2D-AB4A-C15AC14C8AFE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DCEA5-0FF6-4FAF-96D0-A59EA2689F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AA48A1-62D5-4009-A6A0-7BF3C19D480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C84D-69D1-4CB8-8205-36A0D3C13E74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B3FF-5B0D-4DCB-B56E-F1716A9B0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C84D-69D1-4CB8-8205-36A0D3C13E74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B3FF-5B0D-4DCB-B56E-F1716A9B0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C84D-69D1-4CB8-8205-36A0D3C13E74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B3FF-5B0D-4DCB-B56E-F1716A9B0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C84D-69D1-4CB8-8205-36A0D3C13E74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B3FF-5B0D-4DCB-B56E-F1716A9B0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C84D-69D1-4CB8-8205-36A0D3C13E74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B3FF-5B0D-4DCB-B56E-F1716A9B0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C84D-69D1-4CB8-8205-36A0D3C13E74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B3FF-5B0D-4DCB-B56E-F1716A9B0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C84D-69D1-4CB8-8205-36A0D3C13E74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B3FF-5B0D-4DCB-B56E-F1716A9B0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C84D-69D1-4CB8-8205-36A0D3C13E74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B3FF-5B0D-4DCB-B56E-F1716A9B0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C84D-69D1-4CB8-8205-36A0D3C13E74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B3FF-5B0D-4DCB-B56E-F1716A9B0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C84D-69D1-4CB8-8205-36A0D3C13E74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B3FF-5B0D-4DCB-B56E-F1716A9B0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C84D-69D1-4CB8-8205-36A0D3C13E74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B3FF-5B0D-4DCB-B56E-F1716A9B0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C84D-69D1-4CB8-8205-36A0D3C13E74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CB3FF-5B0D-4DCB-B56E-F1716A9B0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pucci\Desktop\domestication blé\Diapositiv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800" b="1" dirty="0" smtClean="0"/>
              <a:t>Histoire de la domestication du blé</a:t>
            </a:r>
            <a:endParaRPr lang="fr-F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1538" y="157161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Triticum</a:t>
            </a:r>
            <a:r>
              <a:rPr lang="fr-FR" i="1" dirty="0" smtClean="0"/>
              <a:t> </a:t>
            </a:r>
            <a:r>
              <a:rPr lang="fr-FR" i="1" dirty="0" err="1" smtClean="0"/>
              <a:t>aestivum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57224" y="42860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Les blés modernes: </a:t>
            </a:r>
            <a:r>
              <a:rPr lang="fr-FR" dirty="0" smtClean="0"/>
              <a:t>espèces et utilisations, caractéristiques</a:t>
            </a:r>
          </a:p>
          <a:p>
            <a:pPr algn="ctr"/>
            <a:endParaRPr lang="fr-FR" dirty="0"/>
          </a:p>
        </p:txBody>
      </p:sp>
      <p:pic>
        <p:nvPicPr>
          <p:cNvPr id="22532" name="Picture 4" descr="http://upload.wikimedia.org/wikipedia/commons/thumb/b/b4/Wheat_close-up.JPG/800px-Wheat_close-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4833950" cy="3625463"/>
          </a:xfrm>
          <a:prstGeom prst="rect">
            <a:avLst/>
          </a:prstGeom>
          <a:noFill/>
        </p:spPr>
      </p:pic>
      <p:pic>
        <p:nvPicPr>
          <p:cNvPr id="22534" name="Picture 6" descr="https://www.gene.affrc.go.jp/images/db/legacy/plant-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786058"/>
            <a:ext cx="3486150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857232"/>
            <a:ext cx="16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caractéristiques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57224" y="42860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Les blés modernes: </a:t>
            </a:r>
            <a:r>
              <a:rPr lang="fr-FR" dirty="0" smtClean="0"/>
              <a:t>espèces et utilisations, caractéristiques</a:t>
            </a:r>
          </a:p>
          <a:p>
            <a:pPr algn="ctr"/>
            <a:endParaRPr lang="fr-FR" dirty="0"/>
          </a:p>
        </p:txBody>
      </p:sp>
      <p:pic>
        <p:nvPicPr>
          <p:cNvPr id="23554" name="Picture 2" descr="C:\Users\pucci\Desktop\domestication blé\Diapositive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85860"/>
            <a:ext cx="6096000" cy="457200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786050" y="614364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Epi non fragile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pucci\Desktop\domestication blé\change2.jpg"/>
          <p:cNvPicPr>
            <a:picLocks noChangeAspect="1" noChangeArrowheads="1"/>
          </p:cNvPicPr>
          <p:nvPr/>
        </p:nvPicPr>
        <p:blipFill>
          <a:blip r:embed="rId2" cstate="print"/>
          <a:srcRect t="18750" r="58203"/>
          <a:stretch>
            <a:fillRect/>
          </a:stretch>
        </p:blipFill>
        <p:spPr bwMode="auto">
          <a:xfrm>
            <a:off x="3214678" y="1214422"/>
            <a:ext cx="3119438" cy="454798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857224" y="42860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Les blés modernes: </a:t>
            </a:r>
            <a:r>
              <a:rPr lang="fr-FR" dirty="0" smtClean="0"/>
              <a:t>espèces et utilisations, caractéristiques</a:t>
            </a:r>
          </a:p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357554" y="592933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Epi compact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57224" y="42860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Les blés modernes: </a:t>
            </a:r>
            <a:r>
              <a:rPr lang="fr-FR" dirty="0" smtClean="0"/>
              <a:t>espèces et utilisations, caractéristiques</a:t>
            </a:r>
          </a:p>
          <a:p>
            <a:pPr algn="ctr"/>
            <a:endParaRPr lang="fr-FR" dirty="0"/>
          </a:p>
        </p:txBody>
      </p:sp>
      <p:pic>
        <p:nvPicPr>
          <p:cNvPr id="25602" name="Picture 2" descr="C:\Users\pucci\Desktop\domestication blé\change2.jpg"/>
          <p:cNvPicPr>
            <a:picLocks noChangeAspect="1" noChangeArrowheads="1"/>
          </p:cNvPicPr>
          <p:nvPr/>
        </p:nvPicPr>
        <p:blipFill>
          <a:blip r:embed="rId2" cstate="print"/>
          <a:srcRect l="41797" t="18750"/>
          <a:stretch>
            <a:fillRect/>
          </a:stretch>
        </p:blipFill>
        <p:spPr bwMode="auto">
          <a:xfrm>
            <a:off x="2500298" y="1357298"/>
            <a:ext cx="4262446" cy="4462703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286116" y="621508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Plusieurs grains par épillet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upload.wikimedia.org/wikipedia/en/3/39/Hullednakedwheat.jpg"/>
          <p:cNvPicPr>
            <a:picLocks noChangeAspect="1" noChangeArrowheads="1"/>
          </p:cNvPicPr>
          <p:nvPr/>
        </p:nvPicPr>
        <p:blipFill>
          <a:blip r:embed="rId2" cstate="print"/>
          <a:srcRect l="69895" t="15954"/>
          <a:stretch>
            <a:fillRect/>
          </a:stretch>
        </p:blipFill>
        <p:spPr bwMode="auto">
          <a:xfrm rot="16200000">
            <a:off x="3292840" y="850508"/>
            <a:ext cx="2926511" cy="5368851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857224" y="42860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Les blés modernes: </a:t>
            </a:r>
            <a:r>
              <a:rPr lang="fr-FR" dirty="0" smtClean="0"/>
              <a:t>espèces et utilisations, caractéristiques</a:t>
            </a:r>
          </a:p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143240" y="578645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Enveloppes non collantes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0034" y="71414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domestication du blé</a:t>
            </a:r>
            <a:r>
              <a:rPr lang="fr-FR" dirty="0" smtClean="0"/>
              <a:t>: </a:t>
            </a:r>
          </a:p>
          <a:p>
            <a:pPr algn="ctr"/>
            <a:r>
              <a:rPr lang="fr-FR" dirty="0" err="1" smtClean="0"/>
              <a:t>Allopolyploidisation</a:t>
            </a:r>
            <a:r>
              <a:rPr lang="fr-FR" i="1" dirty="0" smtClean="0"/>
              <a:t>, </a:t>
            </a:r>
            <a:r>
              <a:rPr lang="fr-FR" i="1" dirty="0" err="1" smtClean="0"/>
              <a:t>Triticum</a:t>
            </a:r>
            <a:r>
              <a:rPr lang="fr-FR" i="1" dirty="0" smtClean="0"/>
              <a:t> </a:t>
            </a:r>
            <a:r>
              <a:rPr lang="fr-FR" i="1" dirty="0" err="1" smtClean="0"/>
              <a:t>monococcum</a:t>
            </a:r>
            <a:r>
              <a:rPr lang="fr-FR" dirty="0" smtClean="0"/>
              <a:t>, </a:t>
            </a:r>
            <a:r>
              <a:rPr lang="fr-FR" i="1" dirty="0" err="1" smtClean="0"/>
              <a:t>Triticum</a:t>
            </a:r>
            <a:r>
              <a:rPr lang="fr-FR" i="1" dirty="0" smtClean="0"/>
              <a:t> </a:t>
            </a:r>
            <a:r>
              <a:rPr lang="fr-FR" i="1" dirty="0" err="1" smtClean="0"/>
              <a:t>durum</a:t>
            </a:r>
            <a:r>
              <a:rPr lang="fr-FR" i="1" dirty="0" smtClean="0"/>
              <a:t>, </a:t>
            </a:r>
            <a:r>
              <a:rPr lang="fr-FR" i="1" dirty="0" err="1" smtClean="0"/>
              <a:t>Triticum</a:t>
            </a:r>
            <a:r>
              <a:rPr lang="fr-FR" i="1" dirty="0" smtClean="0"/>
              <a:t> </a:t>
            </a:r>
            <a:r>
              <a:rPr lang="fr-FR" i="1" dirty="0" err="1" smtClean="0"/>
              <a:t>aestivum</a:t>
            </a:r>
            <a:endParaRPr lang="fr-FR" dirty="0"/>
          </a:p>
        </p:txBody>
      </p:sp>
      <p:pic>
        <p:nvPicPr>
          <p:cNvPr id="30722" name="Picture 2" descr="C:\Users\pucci\Desktop\domestication blé\Diapositiv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86" y="857232"/>
            <a:ext cx="7977242" cy="571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pucci\Desktop\domestication blé\Diapositive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00034" y="71414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domestication du blé</a:t>
            </a:r>
            <a:r>
              <a:rPr lang="fr-FR" dirty="0" smtClean="0"/>
              <a:t>: </a:t>
            </a:r>
          </a:p>
          <a:p>
            <a:pPr algn="ctr"/>
            <a:r>
              <a:rPr lang="fr-FR" dirty="0" err="1" smtClean="0"/>
              <a:t>Allopolyploidisation</a:t>
            </a:r>
            <a:r>
              <a:rPr lang="fr-FR" i="1" dirty="0" smtClean="0"/>
              <a:t>, </a:t>
            </a:r>
            <a:r>
              <a:rPr lang="fr-FR" i="1" dirty="0" err="1" smtClean="0"/>
              <a:t>Triticum</a:t>
            </a:r>
            <a:r>
              <a:rPr lang="fr-FR" i="1" dirty="0" smtClean="0"/>
              <a:t> </a:t>
            </a:r>
            <a:r>
              <a:rPr lang="fr-FR" i="1" dirty="0" err="1" smtClean="0"/>
              <a:t>monococcum</a:t>
            </a:r>
            <a:r>
              <a:rPr lang="fr-FR" dirty="0" smtClean="0"/>
              <a:t>, </a:t>
            </a:r>
            <a:r>
              <a:rPr lang="fr-FR" i="1" dirty="0" err="1" smtClean="0"/>
              <a:t>Triticum</a:t>
            </a:r>
            <a:r>
              <a:rPr lang="fr-FR" i="1" dirty="0" smtClean="0"/>
              <a:t> </a:t>
            </a:r>
            <a:r>
              <a:rPr lang="fr-FR" i="1" dirty="0" err="1" smtClean="0"/>
              <a:t>durum</a:t>
            </a:r>
            <a:r>
              <a:rPr lang="fr-FR" i="1" dirty="0" smtClean="0"/>
              <a:t>, </a:t>
            </a:r>
            <a:r>
              <a:rPr lang="fr-FR" i="1" dirty="0" err="1" smtClean="0"/>
              <a:t>Triticum</a:t>
            </a:r>
            <a:r>
              <a:rPr lang="fr-FR" i="1" dirty="0" smtClean="0"/>
              <a:t> </a:t>
            </a:r>
            <a:r>
              <a:rPr lang="fr-FR" i="1" dirty="0" err="1" smtClean="0"/>
              <a:t>aestivum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pucci\Desktop\domestication blé\Diapositive001.jpg"/>
          <p:cNvPicPr>
            <a:picLocks noChangeAspect="1" noChangeArrowheads="1"/>
          </p:cNvPicPr>
          <p:nvPr/>
        </p:nvPicPr>
        <p:blipFill>
          <a:blip r:embed="rId2" cstate="print"/>
          <a:srcRect l="22796" t="28125" r="24219" b="18750"/>
          <a:stretch>
            <a:fillRect/>
          </a:stretch>
        </p:blipFill>
        <p:spPr bwMode="auto">
          <a:xfrm>
            <a:off x="500034" y="1320026"/>
            <a:ext cx="8215370" cy="517459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00034" y="71414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domestication du blé</a:t>
            </a:r>
            <a:r>
              <a:rPr lang="fr-FR" dirty="0" smtClean="0"/>
              <a:t>: </a:t>
            </a:r>
          </a:p>
          <a:p>
            <a:pPr algn="ctr"/>
            <a:r>
              <a:rPr lang="fr-FR" dirty="0" err="1" smtClean="0"/>
              <a:t>Allopolyploidisation</a:t>
            </a:r>
            <a:r>
              <a:rPr lang="fr-FR" i="1" dirty="0" smtClean="0"/>
              <a:t>, </a:t>
            </a:r>
            <a:r>
              <a:rPr lang="fr-FR" i="1" dirty="0" err="1" smtClean="0"/>
              <a:t>Triticum</a:t>
            </a:r>
            <a:r>
              <a:rPr lang="fr-FR" i="1" dirty="0" smtClean="0"/>
              <a:t> </a:t>
            </a:r>
            <a:r>
              <a:rPr lang="fr-FR" i="1" dirty="0" err="1" smtClean="0"/>
              <a:t>monococcum</a:t>
            </a:r>
            <a:r>
              <a:rPr lang="fr-FR" dirty="0" smtClean="0"/>
              <a:t>, </a:t>
            </a:r>
            <a:r>
              <a:rPr lang="fr-FR" i="1" dirty="0" err="1" smtClean="0"/>
              <a:t>Triticum</a:t>
            </a:r>
            <a:r>
              <a:rPr lang="fr-FR" i="1" dirty="0" smtClean="0"/>
              <a:t> </a:t>
            </a:r>
            <a:r>
              <a:rPr lang="fr-FR" i="1" dirty="0" err="1" smtClean="0"/>
              <a:t>durum</a:t>
            </a:r>
            <a:r>
              <a:rPr lang="fr-FR" i="1" dirty="0" smtClean="0"/>
              <a:t>, </a:t>
            </a:r>
            <a:r>
              <a:rPr lang="fr-FR" i="1" dirty="0" err="1" smtClean="0"/>
              <a:t>Triticum</a:t>
            </a:r>
            <a:r>
              <a:rPr lang="fr-FR" i="1" dirty="0" smtClean="0"/>
              <a:t> </a:t>
            </a:r>
            <a:r>
              <a:rPr lang="fr-FR" i="1" dirty="0" err="1" smtClean="0"/>
              <a:t>aestivum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re 102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200" dirty="0" smtClean="0"/>
              <a:t>Modèle de spéciation par </a:t>
            </a:r>
            <a:r>
              <a:rPr lang="fr-FR" sz="3200" dirty="0" err="1" smtClean="0"/>
              <a:t>allopolyploïdisation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sp>
        <p:nvSpPr>
          <p:cNvPr id="1030" name="Rectangle 1029"/>
          <p:cNvSpPr/>
          <p:nvPr/>
        </p:nvSpPr>
        <p:spPr>
          <a:xfrm>
            <a:off x="250825" y="5229225"/>
            <a:ext cx="1584325" cy="9080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Cellules germinales diploïdes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2n=4 et 2n=6</a:t>
            </a:r>
          </a:p>
        </p:txBody>
      </p:sp>
      <p:sp>
        <p:nvSpPr>
          <p:cNvPr id="1031" name="Rectangle 1030"/>
          <p:cNvSpPr/>
          <p:nvPr/>
        </p:nvSpPr>
        <p:spPr>
          <a:xfrm>
            <a:off x="1908175" y="5229225"/>
            <a:ext cx="1584325" cy="9080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Gamètes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n=2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n=3</a:t>
            </a:r>
          </a:p>
        </p:txBody>
      </p:sp>
      <p:sp>
        <p:nvSpPr>
          <p:cNvPr id="1032" name="Rectangle 1031"/>
          <p:cNvSpPr/>
          <p:nvPr/>
        </p:nvSpPr>
        <p:spPr>
          <a:xfrm>
            <a:off x="3635375" y="5229225"/>
            <a:ext cx="1512888" cy="1295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Hybride stérile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2n=5</a:t>
            </a:r>
          </a:p>
        </p:txBody>
      </p:sp>
      <p:sp>
        <p:nvSpPr>
          <p:cNvPr id="1034" name="Rectangle 1033"/>
          <p:cNvSpPr/>
          <p:nvPr/>
        </p:nvSpPr>
        <p:spPr>
          <a:xfrm>
            <a:off x="5508625" y="5229225"/>
            <a:ext cx="1511300" cy="1295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Hybride fertile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2n=10</a:t>
            </a:r>
          </a:p>
        </p:txBody>
      </p:sp>
      <p:sp>
        <p:nvSpPr>
          <p:cNvPr id="1035" name="Rectangle 1034"/>
          <p:cNvSpPr/>
          <p:nvPr/>
        </p:nvSpPr>
        <p:spPr>
          <a:xfrm>
            <a:off x="7308850" y="5229225"/>
            <a:ext cx="1511300" cy="908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Gamètes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n=5</a:t>
            </a:r>
          </a:p>
        </p:txBody>
      </p:sp>
      <p:cxnSp>
        <p:nvCxnSpPr>
          <p:cNvPr id="1037" name="Connecteur droit avec flèche 1036"/>
          <p:cNvCxnSpPr>
            <a:stCxn id="200" idx="4"/>
            <a:endCxn id="356" idx="0"/>
          </p:cNvCxnSpPr>
          <p:nvPr/>
        </p:nvCxnSpPr>
        <p:spPr>
          <a:xfrm>
            <a:off x="1692275" y="1952625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Connecteur droit avec flèche 1038"/>
          <p:cNvCxnSpPr>
            <a:stCxn id="2" idx="4"/>
            <a:endCxn id="265" idx="0"/>
          </p:cNvCxnSpPr>
          <p:nvPr/>
        </p:nvCxnSpPr>
        <p:spPr>
          <a:xfrm>
            <a:off x="1692275" y="4184650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Accolade fermante 1039"/>
          <p:cNvSpPr/>
          <p:nvPr/>
        </p:nvSpPr>
        <p:spPr>
          <a:xfrm>
            <a:off x="3419475" y="1916113"/>
            <a:ext cx="215900" cy="24495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042" name="Connecteur droit avec flèche 1041"/>
          <p:cNvCxnSpPr>
            <a:stCxn id="417" idx="4"/>
            <a:endCxn id="493" idx="0"/>
          </p:cNvCxnSpPr>
          <p:nvPr/>
        </p:nvCxnSpPr>
        <p:spPr>
          <a:xfrm>
            <a:off x="5003800" y="3176588"/>
            <a:ext cx="2889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Connecteur droit avec flèche 1043"/>
          <p:cNvCxnSpPr>
            <a:stCxn id="493" idx="4"/>
            <a:endCxn id="1103" idx="0"/>
          </p:cNvCxnSpPr>
          <p:nvPr/>
        </p:nvCxnSpPr>
        <p:spPr>
          <a:xfrm flipV="1">
            <a:off x="7208838" y="2241550"/>
            <a:ext cx="387350" cy="935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Connecteur droit avec flèche 1045"/>
          <p:cNvCxnSpPr>
            <a:stCxn id="493" idx="4"/>
            <a:endCxn id="1124" idx="0"/>
          </p:cNvCxnSpPr>
          <p:nvPr/>
        </p:nvCxnSpPr>
        <p:spPr>
          <a:xfrm>
            <a:off x="7208838" y="3176588"/>
            <a:ext cx="387350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Rectangle 1046"/>
          <p:cNvSpPr/>
          <p:nvPr/>
        </p:nvSpPr>
        <p:spPr>
          <a:xfrm>
            <a:off x="1331913" y="2852738"/>
            <a:ext cx="1079500" cy="3603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méiose</a:t>
            </a:r>
          </a:p>
        </p:txBody>
      </p:sp>
      <p:sp>
        <p:nvSpPr>
          <p:cNvPr id="1048" name="Rectangle 1047"/>
          <p:cNvSpPr/>
          <p:nvPr/>
        </p:nvSpPr>
        <p:spPr>
          <a:xfrm>
            <a:off x="3492500" y="1268413"/>
            <a:ext cx="1366838" cy="3603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fécondation</a:t>
            </a:r>
          </a:p>
        </p:txBody>
      </p:sp>
      <p:sp>
        <p:nvSpPr>
          <p:cNvPr id="1049" name="Rectangle 1048"/>
          <p:cNvSpPr/>
          <p:nvPr/>
        </p:nvSpPr>
        <p:spPr>
          <a:xfrm>
            <a:off x="4067175" y="1773238"/>
            <a:ext cx="1584325" cy="3603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Diploïdisation</a:t>
            </a:r>
          </a:p>
        </p:txBody>
      </p:sp>
      <p:sp>
        <p:nvSpPr>
          <p:cNvPr id="1051" name="Rectangle 1050"/>
          <p:cNvSpPr/>
          <p:nvPr/>
        </p:nvSpPr>
        <p:spPr>
          <a:xfrm>
            <a:off x="6516688" y="1196975"/>
            <a:ext cx="1079500" cy="360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méiose</a:t>
            </a:r>
          </a:p>
        </p:txBody>
      </p:sp>
      <p:sp>
        <p:nvSpPr>
          <p:cNvPr id="634" name="ZoneTexte 633"/>
          <p:cNvSpPr txBox="1"/>
          <p:nvPr/>
        </p:nvSpPr>
        <p:spPr>
          <a:xfrm>
            <a:off x="250825" y="6211888"/>
            <a:ext cx="3241675" cy="3381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/>
              <a:t>Espèces « parentales »</a:t>
            </a:r>
          </a:p>
        </p:txBody>
      </p:sp>
      <p:grpSp>
        <p:nvGrpSpPr>
          <p:cNvPr id="3" name="Groupe 1152"/>
          <p:cNvGrpSpPr>
            <a:grpSpLocks/>
          </p:cNvGrpSpPr>
          <p:nvPr/>
        </p:nvGrpSpPr>
        <p:grpSpPr bwMode="auto">
          <a:xfrm>
            <a:off x="323850" y="1052513"/>
            <a:ext cx="1368425" cy="1800225"/>
            <a:chOff x="323528" y="1052736"/>
            <a:chExt cx="1368152" cy="1800200"/>
          </a:xfrm>
        </p:grpSpPr>
        <p:sp>
          <p:nvSpPr>
            <p:cNvPr id="200" name="Ellipse 199"/>
            <p:cNvSpPr/>
            <p:nvPr/>
          </p:nvSpPr>
          <p:spPr>
            <a:xfrm rot="16200000">
              <a:off x="107504" y="1268760"/>
              <a:ext cx="1800200" cy="1368152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4" name="Groupe 635"/>
            <p:cNvGrpSpPr>
              <a:grpSpLocks/>
            </p:cNvGrpSpPr>
            <p:nvPr/>
          </p:nvGrpSpPr>
          <p:grpSpPr bwMode="auto">
            <a:xfrm>
              <a:off x="467544" y="1422150"/>
              <a:ext cx="936104" cy="134972"/>
              <a:chOff x="467544" y="1422150"/>
              <a:chExt cx="936104" cy="134972"/>
            </a:xfrm>
          </p:grpSpPr>
          <p:sp>
            <p:nvSpPr>
              <p:cNvPr id="213" name="AutoShape 214"/>
              <p:cNvSpPr>
                <a:spLocks noChangeArrowheads="1"/>
              </p:cNvSpPr>
              <p:nvPr/>
            </p:nvSpPr>
            <p:spPr bwMode="auto">
              <a:xfrm rot="16200000">
                <a:off x="566355" y="1325813"/>
                <a:ext cx="133348" cy="33013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218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3304" y="1196457"/>
                <a:ext cx="134936" cy="58725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205" name="AutoShape 201"/>
              <p:cNvSpPr>
                <a:spLocks noChangeArrowheads="1"/>
              </p:cNvSpPr>
              <p:nvPr/>
            </p:nvSpPr>
            <p:spPr bwMode="auto">
              <a:xfrm rot="16200000">
                <a:off x="762376" y="1486913"/>
                <a:ext cx="87312" cy="1587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5" name="Groupe 636"/>
            <p:cNvGrpSpPr>
              <a:grpSpLocks/>
            </p:cNvGrpSpPr>
            <p:nvPr/>
          </p:nvGrpSpPr>
          <p:grpSpPr bwMode="auto">
            <a:xfrm>
              <a:off x="467544" y="1700808"/>
              <a:ext cx="936104" cy="134972"/>
              <a:chOff x="467544" y="1422150"/>
              <a:chExt cx="936104" cy="134972"/>
            </a:xfrm>
          </p:grpSpPr>
          <p:sp>
            <p:nvSpPr>
              <p:cNvPr id="638" name="AutoShape 214"/>
              <p:cNvSpPr>
                <a:spLocks noChangeArrowheads="1"/>
              </p:cNvSpPr>
              <p:nvPr/>
            </p:nvSpPr>
            <p:spPr bwMode="auto">
              <a:xfrm rot="16200000">
                <a:off x="566355" y="1324963"/>
                <a:ext cx="133348" cy="33013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39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3304" y="1195608"/>
                <a:ext cx="134935" cy="58725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40" name="AutoShape 201"/>
              <p:cNvSpPr>
                <a:spLocks noChangeArrowheads="1"/>
              </p:cNvSpPr>
              <p:nvPr/>
            </p:nvSpPr>
            <p:spPr bwMode="auto">
              <a:xfrm rot="16200000">
                <a:off x="762377" y="1486063"/>
                <a:ext cx="87311" cy="1587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6" name="Groupe 640"/>
            <p:cNvGrpSpPr>
              <a:grpSpLocks/>
            </p:cNvGrpSpPr>
            <p:nvPr/>
          </p:nvGrpSpPr>
          <p:grpSpPr bwMode="auto">
            <a:xfrm>
              <a:off x="827584" y="1988840"/>
              <a:ext cx="576064" cy="134972"/>
              <a:chOff x="467544" y="1422150"/>
              <a:chExt cx="936104" cy="134972"/>
            </a:xfrm>
          </p:grpSpPr>
          <p:sp>
            <p:nvSpPr>
              <p:cNvPr id="642" name="AutoShape 214"/>
              <p:cNvSpPr>
                <a:spLocks noChangeArrowheads="1"/>
              </p:cNvSpPr>
              <p:nvPr/>
            </p:nvSpPr>
            <p:spPr bwMode="auto">
              <a:xfrm rot="16200000">
                <a:off x="567022" y="1325852"/>
                <a:ext cx="133348" cy="33013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43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4666" y="1197389"/>
                <a:ext cx="134935" cy="585473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44" name="AutoShape 201"/>
              <p:cNvSpPr>
                <a:spLocks noChangeArrowheads="1"/>
              </p:cNvSpPr>
              <p:nvPr/>
            </p:nvSpPr>
            <p:spPr bwMode="auto">
              <a:xfrm rot="16200000">
                <a:off x="762846" y="1487150"/>
                <a:ext cx="87311" cy="1547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7" name="Groupe 644"/>
            <p:cNvGrpSpPr>
              <a:grpSpLocks/>
            </p:cNvGrpSpPr>
            <p:nvPr/>
          </p:nvGrpSpPr>
          <p:grpSpPr bwMode="auto">
            <a:xfrm>
              <a:off x="827584" y="2204864"/>
              <a:ext cx="576064" cy="134972"/>
              <a:chOff x="467544" y="1422150"/>
              <a:chExt cx="936104" cy="134972"/>
            </a:xfrm>
          </p:grpSpPr>
          <p:sp>
            <p:nvSpPr>
              <p:cNvPr id="646" name="AutoShape 214"/>
              <p:cNvSpPr>
                <a:spLocks noChangeArrowheads="1"/>
              </p:cNvSpPr>
              <p:nvPr/>
            </p:nvSpPr>
            <p:spPr bwMode="auto">
              <a:xfrm rot="16200000">
                <a:off x="567022" y="1325725"/>
                <a:ext cx="133348" cy="33013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47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4666" y="1197262"/>
                <a:ext cx="134935" cy="585473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48" name="AutoShape 201"/>
              <p:cNvSpPr>
                <a:spLocks noChangeArrowheads="1"/>
              </p:cNvSpPr>
              <p:nvPr/>
            </p:nvSpPr>
            <p:spPr bwMode="auto">
              <a:xfrm rot="16200000">
                <a:off x="762846" y="1487023"/>
                <a:ext cx="87311" cy="1547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</p:grpSp>
      <p:grpSp>
        <p:nvGrpSpPr>
          <p:cNvPr id="8" name="Groupe 677"/>
          <p:cNvGrpSpPr>
            <a:grpSpLocks/>
          </p:cNvGrpSpPr>
          <p:nvPr/>
        </p:nvGrpSpPr>
        <p:grpSpPr bwMode="auto">
          <a:xfrm>
            <a:off x="323850" y="3284538"/>
            <a:ext cx="1368425" cy="1800225"/>
            <a:chOff x="323528" y="3284984"/>
            <a:chExt cx="1368152" cy="1800200"/>
          </a:xfrm>
        </p:grpSpPr>
        <p:sp>
          <p:nvSpPr>
            <p:cNvPr id="2" name="Ellipse 1"/>
            <p:cNvSpPr/>
            <p:nvPr/>
          </p:nvSpPr>
          <p:spPr>
            <a:xfrm rot="16200000">
              <a:off x="107504" y="3501008"/>
              <a:ext cx="1800200" cy="1368152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9" name="Groupe 676"/>
            <p:cNvGrpSpPr>
              <a:grpSpLocks/>
            </p:cNvGrpSpPr>
            <p:nvPr/>
          </p:nvGrpSpPr>
          <p:grpSpPr bwMode="auto">
            <a:xfrm>
              <a:off x="467544" y="3717032"/>
              <a:ext cx="1080120" cy="1152128"/>
              <a:chOff x="467544" y="3717032"/>
              <a:chExt cx="1080120" cy="1152128"/>
            </a:xfrm>
          </p:grpSpPr>
          <p:grpSp>
            <p:nvGrpSpPr>
              <p:cNvPr id="10" name="Groupe 648"/>
              <p:cNvGrpSpPr>
                <a:grpSpLocks/>
              </p:cNvGrpSpPr>
              <p:nvPr/>
            </p:nvGrpSpPr>
            <p:grpSpPr bwMode="auto">
              <a:xfrm>
                <a:off x="611560" y="3717032"/>
                <a:ext cx="792088" cy="134972"/>
                <a:chOff x="467544" y="1422150"/>
                <a:chExt cx="936104" cy="134972"/>
              </a:xfrm>
            </p:grpSpPr>
            <p:sp>
              <p:nvSpPr>
                <p:cNvPr id="650" name="AutoShape 214"/>
                <p:cNvSpPr>
                  <a:spLocks noChangeArrowheads="1"/>
                </p:cNvSpPr>
                <p:nvPr/>
              </p:nvSpPr>
              <p:spPr bwMode="auto">
                <a:xfrm rot="16200000">
                  <a:off x="565987" y="1326027"/>
                  <a:ext cx="133348" cy="328259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651" name="AutoShape 207"/>
                <p:cNvSpPr>
                  <a:spLocks noChangeArrowheads="1"/>
                </p:cNvSpPr>
                <p:nvPr/>
              </p:nvSpPr>
              <p:spPr bwMode="auto">
                <a:xfrm rot="16200000">
                  <a:off x="1042573" y="1196745"/>
                  <a:ext cx="134935" cy="585238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652" name="AutoShape 201"/>
                <p:cNvSpPr>
                  <a:spLocks noChangeArrowheads="1"/>
                </p:cNvSpPr>
                <p:nvPr/>
              </p:nvSpPr>
              <p:spPr bwMode="auto">
                <a:xfrm rot="16200000">
                  <a:off x="761575" y="1485685"/>
                  <a:ext cx="87311" cy="16881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11" name="Groupe 652"/>
              <p:cNvGrpSpPr>
                <a:grpSpLocks/>
              </p:cNvGrpSpPr>
              <p:nvPr/>
            </p:nvGrpSpPr>
            <p:grpSpPr bwMode="auto">
              <a:xfrm>
                <a:off x="611560" y="3933056"/>
                <a:ext cx="792088" cy="134972"/>
                <a:chOff x="467544" y="1422150"/>
                <a:chExt cx="936104" cy="134972"/>
              </a:xfrm>
            </p:grpSpPr>
            <p:sp>
              <p:nvSpPr>
                <p:cNvPr id="654" name="AutoShape 214"/>
                <p:cNvSpPr>
                  <a:spLocks noChangeArrowheads="1"/>
                </p:cNvSpPr>
                <p:nvPr/>
              </p:nvSpPr>
              <p:spPr bwMode="auto">
                <a:xfrm rot="16200000">
                  <a:off x="565987" y="1325900"/>
                  <a:ext cx="133348" cy="328259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655" name="AutoShape 207"/>
                <p:cNvSpPr>
                  <a:spLocks noChangeArrowheads="1"/>
                </p:cNvSpPr>
                <p:nvPr/>
              </p:nvSpPr>
              <p:spPr bwMode="auto">
                <a:xfrm rot="16200000">
                  <a:off x="1042573" y="1196618"/>
                  <a:ext cx="134935" cy="585238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656" name="AutoShape 201"/>
                <p:cNvSpPr>
                  <a:spLocks noChangeArrowheads="1"/>
                </p:cNvSpPr>
                <p:nvPr/>
              </p:nvSpPr>
              <p:spPr bwMode="auto">
                <a:xfrm rot="16200000">
                  <a:off x="761575" y="1485558"/>
                  <a:ext cx="87311" cy="16881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12" name="Groupe 656"/>
              <p:cNvGrpSpPr>
                <a:grpSpLocks/>
              </p:cNvGrpSpPr>
              <p:nvPr/>
            </p:nvGrpSpPr>
            <p:grpSpPr bwMode="auto">
              <a:xfrm>
                <a:off x="467544" y="4149080"/>
                <a:ext cx="1080120" cy="72008"/>
                <a:chOff x="467544" y="1422150"/>
                <a:chExt cx="936104" cy="134972"/>
              </a:xfrm>
            </p:grpSpPr>
            <p:sp>
              <p:nvSpPr>
                <p:cNvPr id="658" name="AutoShape 214"/>
                <p:cNvSpPr>
                  <a:spLocks noChangeArrowheads="1"/>
                </p:cNvSpPr>
                <p:nvPr/>
              </p:nvSpPr>
              <p:spPr bwMode="auto">
                <a:xfrm rot="16200000">
                  <a:off x="566022" y="1326056"/>
                  <a:ext cx="133902" cy="330134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659" name="AutoShape 207"/>
                <p:cNvSpPr>
                  <a:spLocks noChangeArrowheads="1"/>
                </p:cNvSpPr>
                <p:nvPr/>
              </p:nvSpPr>
              <p:spPr bwMode="auto">
                <a:xfrm rot="16200000">
                  <a:off x="1041854" y="1196642"/>
                  <a:ext cx="136876" cy="585988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660" name="AutoShape 201"/>
                <p:cNvSpPr>
                  <a:spLocks noChangeArrowheads="1"/>
                </p:cNvSpPr>
                <p:nvPr/>
              </p:nvSpPr>
              <p:spPr bwMode="auto">
                <a:xfrm rot="16200000">
                  <a:off x="761659" y="1487335"/>
                  <a:ext cx="89267" cy="16507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13" name="Groupe 660"/>
              <p:cNvGrpSpPr>
                <a:grpSpLocks/>
              </p:cNvGrpSpPr>
              <p:nvPr/>
            </p:nvGrpSpPr>
            <p:grpSpPr bwMode="auto">
              <a:xfrm>
                <a:off x="467544" y="4293096"/>
                <a:ext cx="1080120" cy="72008"/>
                <a:chOff x="467544" y="1422150"/>
                <a:chExt cx="936104" cy="134972"/>
              </a:xfrm>
            </p:grpSpPr>
            <p:sp>
              <p:nvSpPr>
                <p:cNvPr id="662" name="AutoShape 214"/>
                <p:cNvSpPr>
                  <a:spLocks noChangeArrowheads="1"/>
                </p:cNvSpPr>
                <p:nvPr/>
              </p:nvSpPr>
              <p:spPr bwMode="auto">
                <a:xfrm rot="16200000">
                  <a:off x="567511" y="1325402"/>
                  <a:ext cx="130925" cy="330134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663" name="AutoShape 207"/>
                <p:cNvSpPr>
                  <a:spLocks noChangeArrowheads="1"/>
                </p:cNvSpPr>
                <p:nvPr/>
              </p:nvSpPr>
              <p:spPr bwMode="auto">
                <a:xfrm rot="16200000">
                  <a:off x="1043341" y="1195986"/>
                  <a:ext cx="133902" cy="585988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664" name="AutoShape 201"/>
                <p:cNvSpPr>
                  <a:spLocks noChangeArrowheads="1"/>
                </p:cNvSpPr>
                <p:nvPr/>
              </p:nvSpPr>
              <p:spPr bwMode="auto">
                <a:xfrm rot="16200000">
                  <a:off x="763147" y="1486679"/>
                  <a:ext cx="86293" cy="16507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14" name="Groupe 664"/>
              <p:cNvGrpSpPr>
                <a:grpSpLocks/>
              </p:cNvGrpSpPr>
              <p:nvPr/>
            </p:nvGrpSpPr>
            <p:grpSpPr bwMode="auto">
              <a:xfrm>
                <a:off x="899592" y="4509120"/>
                <a:ext cx="432048" cy="144016"/>
                <a:chOff x="467544" y="1422150"/>
                <a:chExt cx="936104" cy="134972"/>
              </a:xfrm>
            </p:grpSpPr>
            <p:sp>
              <p:nvSpPr>
                <p:cNvPr id="666" name="AutoShape 214"/>
                <p:cNvSpPr>
                  <a:spLocks noChangeArrowheads="1"/>
                </p:cNvSpPr>
                <p:nvPr/>
              </p:nvSpPr>
              <p:spPr bwMode="auto">
                <a:xfrm rot="16200000">
                  <a:off x="565842" y="1325343"/>
                  <a:ext cx="133901" cy="330134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667" name="AutoShape 207"/>
                <p:cNvSpPr>
                  <a:spLocks noChangeArrowheads="1"/>
                </p:cNvSpPr>
                <p:nvPr/>
              </p:nvSpPr>
              <p:spPr bwMode="auto">
                <a:xfrm rot="16200000">
                  <a:off x="1043106" y="1197359"/>
                  <a:ext cx="135389" cy="584613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668" name="AutoShape 201"/>
                <p:cNvSpPr>
                  <a:spLocks noChangeArrowheads="1"/>
                </p:cNvSpPr>
                <p:nvPr/>
              </p:nvSpPr>
              <p:spPr bwMode="auto">
                <a:xfrm rot="16200000">
                  <a:off x="761824" y="1486276"/>
                  <a:ext cx="89267" cy="17193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15" name="Groupe 672"/>
              <p:cNvGrpSpPr>
                <a:grpSpLocks/>
              </p:cNvGrpSpPr>
              <p:nvPr/>
            </p:nvGrpSpPr>
            <p:grpSpPr bwMode="auto">
              <a:xfrm>
                <a:off x="899592" y="4725144"/>
                <a:ext cx="432048" cy="144016"/>
                <a:chOff x="467544" y="1422150"/>
                <a:chExt cx="936104" cy="134972"/>
              </a:xfrm>
            </p:grpSpPr>
            <p:sp>
              <p:nvSpPr>
                <p:cNvPr id="674" name="AutoShape 214"/>
                <p:cNvSpPr>
                  <a:spLocks noChangeArrowheads="1"/>
                </p:cNvSpPr>
                <p:nvPr/>
              </p:nvSpPr>
              <p:spPr bwMode="auto">
                <a:xfrm rot="16200000">
                  <a:off x="565842" y="1325224"/>
                  <a:ext cx="133901" cy="330134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675" name="AutoShape 207"/>
                <p:cNvSpPr>
                  <a:spLocks noChangeArrowheads="1"/>
                </p:cNvSpPr>
                <p:nvPr/>
              </p:nvSpPr>
              <p:spPr bwMode="auto">
                <a:xfrm rot="16200000">
                  <a:off x="1043106" y="1197240"/>
                  <a:ext cx="135389" cy="584613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676" name="AutoShape 201"/>
                <p:cNvSpPr>
                  <a:spLocks noChangeArrowheads="1"/>
                </p:cNvSpPr>
                <p:nvPr/>
              </p:nvSpPr>
              <p:spPr bwMode="auto">
                <a:xfrm rot="16200000">
                  <a:off x="761824" y="1486157"/>
                  <a:ext cx="89267" cy="17193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</p:grpSp>
      </p:grpSp>
      <p:grpSp>
        <p:nvGrpSpPr>
          <p:cNvPr id="16" name="Groupe 1151"/>
          <p:cNvGrpSpPr>
            <a:grpSpLocks/>
          </p:cNvGrpSpPr>
          <p:nvPr/>
        </p:nvGrpSpPr>
        <p:grpSpPr bwMode="auto">
          <a:xfrm>
            <a:off x="2051050" y="1052513"/>
            <a:ext cx="1368425" cy="1800225"/>
            <a:chOff x="2051720" y="1052736"/>
            <a:chExt cx="1368152" cy="1800200"/>
          </a:xfrm>
        </p:grpSpPr>
        <p:sp>
          <p:nvSpPr>
            <p:cNvPr id="679" name="Ellipse 678"/>
            <p:cNvSpPr/>
            <p:nvPr/>
          </p:nvSpPr>
          <p:spPr>
            <a:xfrm rot="16200000">
              <a:off x="1835696" y="1268760"/>
              <a:ext cx="1800200" cy="1368152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17" name="Groupe 679"/>
            <p:cNvGrpSpPr>
              <a:grpSpLocks/>
            </p:cNvGrpSpPr>
            <p:nvPr/>
          </p:nvGrpSpPr>
          <p:grpSpPr bwMode="auto">
            <a:xfrm>
              <a:off x="2195736" y="1484784"/>
              <a:ext cx="936104" cy="134972"/>
              <a:chOff x="467544" y="1422150"/>
              <a:chExt cx="936104" cy="134972"/>
            </a:xfrm>
          </p:grpSpPr>
          <p:sp>
            <p:nvSpPr>
              <p:cNvPr id="681" name="AutoShape 214"/>
              <p:cNvSpPr>
                <a:spLocks noChangeArrowheads="1"/>
              </p:cNvSpPr>
              <p:nvPr/>
            </p:nvSpPr>
            <p:spPr bwMode="auto">
              <a:xfrm rot="16200000">
                <a:off x="566355" y="1325090"/>
                <a:ext cx="133348" cy="33013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82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3304" y="1195735"/>
                <a:ext cx="134935" cy="58725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83" name="AutoShape 201"/>
              <p:cNvSpPr>
                <a:spLocks noChangeArrowheads="1"/>
              </p:cNvSpPr>
              <p:nvPr/>
            </p:nvSpPr>
            <p:spPr bwMode="auto">
              <a:xfrm rot="16200000">
                <a:off x="762377" y="1486190"/>
                <a:ext cx="87311" cy="1587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18" name="Groupe 691"/>
            <p:cNvGrpSpPr>
              <a:grpSpLocks/>
            </p:cNvGrpSpPr>
            <p:nvPr/>
          </p:nvGrpSpPr>
          <p:grpSpPr bwMode="auto">
            <a:xfrm>
              <a:off x="2555776" y="2267498"/>
              <a:ext cx="576064" cy="134972"/>
              <a:chOff x="467544" y="1422150"/>
              <a:chExt cx="936104" cy="134972"/>
            </a:xfrm>
          </p:grpSpPr>
          <p:sp>
            <p:nvSpPr>
              <p:cNvPr id="693" name="AutoShape 214"/>
              <p:cNvSpPr>
                <a:spLocks noChangeArrowheads="1"/>
              </p:cNvSpPr>
              <p:nvPr/>
            </p:nvSpPr>
            <p:spPr bwMode="auto">
              <a:xfrm rot="16200000">
                <a:off x="567022" y="1325003"/>
                <a:ext cx="133348" cy="33013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94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4666" y="1196539"/>
                <a:ext cx="134936" cy="585473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95" name="AutoShape 201"/>
              <p:cNvSpPr>
                <a:spLocks noChangeArrowheads="1"/>
              </p:cNvSpPr>
              <p:nvPr/>
            </p:nvSpPr>
            <p:spPr bwMode="auto">
              <a:xfrm rot="16200000">
                <a:off x="762845" y="1486301"/>
                <a:ext cx="87312" cy="1547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</p:grpSp>
      <p:grpSp>
        <p:nvGrpSpPr>
          <p:cNvPr id="19" name="Groupe 1150"/>
          <p:cNvGrpSpPr>
            <a:grpSpLocks/>
          </p:cNvGrpSpPr>
          <p:nvPr/>
        </p:nvGrpSpPr>
        <p:grpSpPr bwMode="auto">
          <a:xfrm>
            <a:off x="2051050" y="3284538"/>
            <a:ext cx="1368425" cy="1800225"/>
            <a:chOff x="2051720" y="3284984"/>
            <a:chExt cx="1368152" cy="1800200"/>
          </a:xfrm>
        </p:grpSpPr>
        <p:sp>
          <p:nvSpPr>
            <p:cNvPr id="697" name="Ellipse 696"/>
            <p:cNvSpPr/>
            <p:nvPr/>
          </p:nvSpPr>
          <p:spPr>
            <a:xfrm rot="16200000">
              <a:off x="1835696" y="3501008"/>
              <a:ext cx="1800200" cy="1368152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20" name="Groupe 648"/>
            <p:cNvGrpSpPr>
              <a:grpSpLocks/>
            </p:cNvGrpSpPr>
            <p:nvPr/>
          </p:nvGrpSpPr>
          <p:grpSpPr bwMode="auto">
            <a:xfrm>
              <a:off x="2339752" y="3717032"/>
              <a:ext cx="792088" cy="134972"/>
              <a:chOff x="467544" y="1422150"/>
              <a:chExt cx="936104" cy="134972"/>
            </a:xfrm>
          </p:grpSpPr>
          <p:sp>
            <p:nvSpPr>
              <p:cNvPr id="721" name="AutoShape 214"/>
              <p:cNvSpPr>
                <a:spLocks noChangeArrowheads="1"/>
              </p:cNvSpPr>
              <p:nvPr/>
            </p:nvSpPr>
            <p:spPr bwMode="auto">
              <a:xfrm rot="16200000">
                <a:off x="565050" y="1325090"/>
                <a:ext cx="133348" cy="33013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722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3513" y="1195807"/>
                <a:ext cx="134935" cy="58711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734" name="AutoShape 201"/>
              <p:cNvSpPr>
                <a:spLocks noChangeArrowheads="1"/>
              </p:cNvSpPr>
              <p:nvPr/>
            </p:nvSpPr>
            <p:spPr bwMode="auto">
              <a:xfrm rot="16200000">
                <a:off x="761577" y="1485685"/>
                <a:ext cx="87311" cy="16881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21" name="Groupe 656"/>
            <p:cNvGrpSpPr>
              <a:grpSpLocks/>
            </p:cNvGrpSpPr>
            <p:nvPr/>
          </p:nvGrpSpPr>
          <p:grpSpPr bwMode="auto">
            <a:xfrm>
              <a:off x="2195736" y="4149080"/>
              <a:ext cx="1080120" cy="72008"/>
              <a:chOff x="467544" y="1422150"/>
              <a:chExt cx="936104" cy="134972"/>
            </a:xfrm>
          </p:grpSpPr>
          <p:sp>
            <p:nvSpPr>
              <p:cNvPr id="714" name="AutoShape 214"/>
              <p:cNvSpPr>
                <a:spLocks noChangeArrowheads="1"/>
              </p:cNvSpPr>
              <p:nvPr/>
            </p:nvSpPr>
            <p:spPr bwMode="auto">
              <a:xfrm rot="16200000">
                <a:off x="566022" y="1326056"/>
                <a:ext cx="133902" cy="33013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715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1854" y="1196642"/>
                <a:ext cx="136876" cy="58598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716" name="AutoShape 201"/>
              <p:cNvSpPr>
                <a:spLocks noChangeArrowheads="1"/>
              </p:cNvSpPr>
              <p:nvPr/>
            </p:nvSpPr>
            <p:spPr bwMode="auto">
              <a:xfrm rot="16200000">
                <a:off x="761659" y="1487335"/>
                <a:ext cx="89267" cy="1650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22" name="Groupe 672"/>
            <p:cNvGrpSpPr>
              <a:grpSpLocks/>
            </p:cNvGrpSpPr>
            <p:nvPr/>
          </p:nvGrpSpPr>
          <p:grpSpPr bwMode="auto">
            <a:xfrm>
              <a:off x="2627784" y="4725144"/>
              <a:ext cx="432048" cy="144016"/>
              <a:chOff x="467544" y="1422150"/>
              <a:chExt cx="936104" cy="134972"/>
            </a:xfrm>
          </p:grpSpPr>
          <p:sp>
            <p:nvSpPr>
              <p:cNvPr id="705" name="AutoShape 214"/>
              <p:cNvSpPr>
                <a:spLocks noChangeArrowheads="1"/>
              </p:cNvSpPr>
              <p:nvPr/>
            </p:nvSpPr>
            <p:spPr bwMode="auto">
              <a:xfrm rot="16200000">
                <a:off x="565842" y="1325224"/>
                <a:ext cx="133901" cy="33013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706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3106" y="1197240"/>
                <a:ext cx="135389" cy="584613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707" name="AutoShape 201"/>
              <p:cNvSpPr>
                <a:spLocks noChangeArrowheads="1"/>
              </p:cNvSpPr>
              <p:nvPr/>
            </p:nvSpPr>
            <p:spPr bwMode="auto">
              <a:xfrm rot="16200000">
                <a:off x="761824" y="1486157"/>
                <a:ext cx="89267" cy="17193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</p:grpSp>
      <p:grpSp>
        <p:nvGrpSpPr>
          <p:cNvPr id="23" name="Groupe 1149"/>
          <p:cNvGrpSpPr>
            <a:grpSpLocks/>
          </p:cNvGrpSpPr>
          <p:nvPr/>
        </p:nvGrpSpPr>
        <p:grpSpPr bwMode="auto">
          <a:xfrm>
            <a:off x="3635375" y="2276475"/>
            <a:ext cx="1368425" cy="1800225"/>
            <a:chOff x="3635896" y="2276872"/>
            <a:chExt cx="1368152" cy="1800200"/>
          </a:xfrm>
        </p:grpSpPr>
        <p:sp>
          <p:nvSpPr>
            <p:cNvPr id="417" name="Ellipse 416"/>
            <p:cNvSpPr/>
            <p:nvPr/>
          </p:nvSpPr>
          <p:spPr>
            <a:xfrm rot="16200000">
              <a:off x="3419872" y="2492896"/>
              <a:ext cx="1800200" cy="1368152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24" name="Groupe 648"/>
            <p:cNvGrpSpPr>
              <a:grpSpLocks/>
            </p:cNvGrpSpPr>
            <p:nvPr/>
          </p:nvGrpSpPr>
          <p:grpSpPr bwMode="auto">
            <a:xfrm>
              <a:off x="3923928" y="3140968"/>
              <a:ext cx="792088" cy="134972"/>
              <a:chOff x="467544" y="1422150"/>
              <a:chExt cx="936104" cy="134972"/>
            </a:xfrm>
          </p:grpSpPr>
          <p:sp>
            <p:nvSpPr>
              <p:cNvPr id="989" name="AutoShape 214"/>
              <p:cNvSpPr>
                <a:spLocks noChangeArrowheads="1"/>
              </p:cNvSpPr>
              <p:nvPr/>
            </p:nvSpPr>
            <p:spPr bwMode="auto">
              <a:xfrm rot="16200000">
                <a:off x="565050" y="1324837"/>
                <a:ext cx="133348" cy="33013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02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3513" y="1195553"/>
                <a:ext cx="134936" cy="58711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03" name="AutoShape 201"/>
              <p:cNvSpPr>
                <a:spLocks noChangeArrowheads="1"/>
              </p:cNvSpPr>
              <p:nvPr/>
            </p:nvSpPr>
            <p:spPr bwMode="auto">
              <a:xfrm rot="16200000">
                <a:off x="761576" y="1485432"/>
                <a:ext cx="87312" cy="16881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25" name="Groupe 656"/>
            <p:cNvGrpSpPr>
              <a:grpSpLocks/>
            </p:cNvGrpSpPr>
            <p:nvPr/>
          </p:nvGrpSpPr>
          <p:grpSpPr bwMode="auto">
            <a:xfrm>
              <a:off x="3779912" y="3429000"/>
              <a:ext cx="1080120" cy="72008"/>
              <a:chOff x="467544" y="1422150"/>
              <a:chExt cx="936104" cy="134972"/>
            </a:xfrm>
          </p:grpSpPr>
          <p:sp>
            <p:nvSpPr>
              <p:cNvPr id="1017" name="AutoShape 214"/>
              <p:cNvSpPr>
                <a:spLocks noChangeArrowheads="1"/>
              </p:cNvSpPr>
              <p:nvPr/>
            </p:nvSpPr>
            <p:spPr bwMode="auto">
              <a:xfrm rot="16200000">
                <a:off x="567511" y="1326236"/>
                <a:ext cx="130925" cy="33013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33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3341" y="1196820"/>
                <a:ext cx="133902" cy="58598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36" name="AutoShape 201"/>
              <p:cNvSpPr>
                <a:spLocks noChangeArrowheads="1"/>
              </p:cNvSpPr>
              <p:nvPr/>
            </p:nvSpPr>
            <p:spPr bwMode="auto">
              <a:xfrm rot="16200000">
                <a:off x="763147" y="1487513"/>
                <a:ext cx="86293" cy="1650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26" name="Groupe 672"/>
            <p:cNvGrpSpPr>
              <a:grpSpLocks/>
            </p:cNvGrpSpPr>
            <p:nvPr/>
          </p:nvGrpSpPr>
          <p:grpSpPr bwMode="auto">
            <a:xfrm>
              <a:off x="4211960" y="3645024"/>
              <a:ext cx="432048" cy="144016"/>
              <a:chOff x="467544" y="1422150"/>
              <a:chExt cx="936104" cy="134972"/>
            </a:xfrm>
          </p:grpSpPr>
          <p:sp>
            <p:nvSpPr>
              <p:cNvPr id="1041" name="AutoShape 214"/>
              <p:cNvSpPr>
                <a:spLocks noChangeArrowheads="1"/>
              </p:cNvSpPr>
              <p:nvPr/>
            </p:nvSpPr>
            <p:spPr bwMode="auto">
              <a:xfrm rot="16200000">
                <a:off x="565842" y="1325760"/>
                <a:ext cx="133901" cy="33013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43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3106" y="1197776"/>
                <a:ext cx="135389" cy="584613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45" name="AutoShape 201"/>
              <p:cNvSpPr>
                <a:spLocks noChangeArrowheads="1"/>
              </p:cNvSpPr>
              <p:nvPr/>
            </p:nvSpPr>
            <p:spPr bwMode="auto">
              <a:xfrm rot="16200000">
                <a:off x="761824" y="1486693"/>
                <a:ext cx="89267" cy="17193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27" name="Groupe 1049"/>
            <p:cNvGrpSpPr>
              <a:grpSpLocks/>
            </p:cNvGrpSpPr>
            <p:nvPr/>
          </p:nvGrpSpPr>
          <p:grpSpPr bwMode="auto">
            <a:xfrm>
              <a:off x="3851920" y="2646286"/>
              <a:ext cx="936104" cy="134972"/>
              <a:chOff x="467544" y="1422150"/>
              <a:chExt cx="936104" cy="134972"/>
            </a:xfrm>
          </p:grpSpPr>
          <p:sp>
            <p:nvSpPr>
              <p:cNvPr id="1052" name="AutoShape 214"/>
              <p:cNvSpPr>
                <a:spLocks noChangeArrowheads="1"/>
              </p:cNvSpPr>
              <p:nvPr/>
            </p:nvSpPr>
            <p:spPr bwMode="auto">
              <a:xfrm rot="16200000">
                <a:off x="565770" y="1325813"/>
                <a:ext cx="133348" cy="33013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53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2719" y="1196458"/>
                <a:ext cx="134935" cy="58725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54" name="AutoShape 201"/>
              <p:cNvSpPr>
                <a:spLocks noChangeArrowheads="1"/>
              </p:cNvSpPr>
              <p:nvPr/>
            </p:nvSpPr>
            <p:spPr bwMode="auto">
              <a:xfrm rot="16200000">
                <a:off x="761792" y="1486913"/>
                <a:ext cx="87311" cy="1587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28" name="Groupe 1054"/>
            <p:cNvGrpSpPr>
              <a:grpSpLocks/>
            </p:cNvGrpSpPr>
            <p:nvPr/>
          </p:nvGrpSpPr>
          <p:grpSpPr bwMode="auto">
            <a:xfrm>
              <a:off x="4139952" y="2924944"/>
              <a:ext cx="576064" cy="134972"/>
              <a:chOff x="467544" y="1422150"/>
              <a:chExt cx="936104" cy="134972"/>
            </a:xfrm>
          </p:grpSpPr>
          <p:sp>
            <p:nvSpPr>
              <p:cNvPr id="1056" name="AutoShape 214"/>
              <p:cNvSpPr>
                <a:spLocks noChangeArrowheads="1"/>
              </p:cNvSpPr>
              <p:nvPr/>
            </p:nvSpPr>
            <p:spPr bwMode="auto">
              <a:xfrm rot="16200000">
                <a:off x="567022" y="1324964"/>
                <a:ext cx="133348" cy="33013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57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4666" y="1196500"/>
                <a:ext cx="134936" cy="585473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58" name="AutoShape 201"/>
              <p:cNvSpPr>
                <a:spLocks noChangeArrowheads="1"/>
              </p:cNvSpPr>
              <p:nvPr/>
            </p:nvSpPr>
            <p:spPr bwMode="auto">
              <a:xfrm rot="16200000">
                <a:off x="762845" y="1486262"/>
                <a:ext cx="87312" cy="1547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</p:grpSp>
      <p:grpSp>
        <p:nvGrpSpPr>
          <p:cNvPr id="29" name="Groupe 1148"/>
          <p:cNvGrpSpPr>
            <a:grpSpLocks/>
          </p:cNvGrpSpPr>
          <p:nvPr/>
        </p:nvGrpSpPr>
        <p:grpSpPr bwMode="auto">
          <a:xfrm>
            <a:off x="5292725" y="1916113"/>
            <a:ext cx="1916113" cy="2520950"/>
            <a:chOff x="5292080" y="1916832"/>
            <a:chExt cx="1916832" cy="2520280"/>
          </a:xfrm>
        </p:grpSpPr>
        <p:sp>
          <p:nvSpPr>
            <p:cNvPr id="493" name="Ellipse 492"/>
            <p:cNvSpPr/>
            <p:nvPr/>
          </p:nvSpPr>
          <p:spPr>
            <a:xfrm rot="16200000">
              <a:off x="4990357" y="2218556"/>
              <a:ext cx="2520280" cy="1916832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30" name="Groupe 648"/>
            <p:cNvGrpSpPr>
              <a:grpSpLocks/>
            </p:cNvGrpSpPr>
            <p:nvPr/>
          </p:nvGrpSpPr>
          <p:grpSpPr bwMode="auto">
            <a:xfrm>
              <a:off x="5796136" y="3068960"/>
              <a:ext cx="792088" cy="134972"/>
              <a:chOff x="467544" y="1422150"/>
              <a:chExt cx="936104" cy="134972"/>
            </a:xfrm>
          </p:grpSpPr>
          <p:sp>
            <p:nvSpPr>
              <p:cNvPr id="1064" name="AutoShape 214"/>
              <p:cNvSpPr>
                <a:spLocks noChangeArrowheads="1"/>
              </p:cNvSpPr>
              <p:nvPr/>
            </p:nvSpPr>
            <p:spPr bwMode="auto">
              <a:xfrm rot="16200000">
                <a:off x="565305" y="1325323"/>
                <a:ext cx="133314" cy="33032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65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2167" y="1195966"/>
                <a:ext cx="134901" cy="58745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66" name="AutoShape 201"/>
              <p:cNvSpPr>
                <a:spLocks noChangeArrowheads="1"/>
              </p:cNvSpPr>
              <p:nvPr/>
            </p:nvSpPr>
            <p:spPr bwMode="auto">
              <a:xfrm rot="16200000">
                <a:off x="761926" y="1486007"/>
                <a:ext cx="87289" cy="16891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31" name="Groupe 656"/>
            <p:cNvGrpSpPr>
              <a:grpSpLocks/>
            </p:cNvGrpSpPr>
            <p:nvPr/>
          </p:nvGrpSpPr>
          <p:grpSpPr bwMode="auto">
            <a:xfrm>
              <a:off x="5652120" y="3573016"/>
              <a:ext cx="1080120" cy="72008"/>
              <a:chOff x="467544" y="1422150"/>
              <a:chExt cx="936104" cy="134972"/>
            </a:xfrm>
          </p:grpSpPr>
          <p:sp>
            <p:nvSpPr>
              <p:cNvPr id="1068" name="AutoShape 214"/>
              <p:cNvSpPr>
                <a:spLocks noChangeArrowheads="1"/>
              </p:cNvSpPr>
              <p:nvPr/>
            </p:nvSpPr>
            <p:spPr bwMode="auto">
              <a:xfrm rot="16200000">
                <a:off x="567657" y="1326769"/>
                <a:ext cx="130893" cy="33032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69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3763" y="1197281"/>
                <a:ext cx="133866" cy="58632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70" name="AutoShape 201"/>
              <p:cNvSpPr>
                <a:spLocks noChangeArrowheads="1"/>
              </p:cNvSpPr>
              <p:nvPr/>
            </p:nvSpPr>
            <p:spPr bwMode="auto">
              <a:xfrm rot="16200000">
                <a:off x="763388" y="1488136"/>
                <a:ext cx="86269" cy="16516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192" name="Groupe 672"/>
            <p:cNvGrpSpPr>
              <a:grpSpLocks/>
            </p:cNvGrpSpPr>
            <p:nvPr/>
          </p:nvGrpSpPr>
          <p:grpSpPr bwMode="auto">
            <a:xfrm>
              <a:off x="6084168" y="3933056"/>
              <a:ext cx="432048" cy="144016"/>
              <a:chOff x="467544" y="1422150"/>
              <a:chExt cx="936104" cy="134972"/>
            </a:xfrm>
          </p:grpSpPr>
          <p:sp>
            <p:nvSpPr>
              <p:cNvPr id="1072" name="AutoShape 214"/>
              <p:cNvSpPr>
                <a:spLocks noChangeArrowheads="1"/>
              </p:cNvSpPr>
              <p:nvPr/>
            </p:nvSpPr>
            <p:spPr bwMode="auto">
              <a:xfrm rot="16200000">
                <a:off x="566577" y="1324814"/>
                <a:ext cx="133867" cy="33032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73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4118" y="1196757"/>
                <a:ext cx="135354" cy="58494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74" name="AutoShape 201"/>
              <p:cNvSpPr>
                <a:spLocks noChangeArrowheads="1"/>
              </p:cNvSpPr>
              <p:nvPr/>
            </p:nvSpPr>
            <p:spPr bwMode="auto">
              <a:xfrm rot="16200000">
                <a:off x="762654" y="1485836"/>
                <a:ext cx="89245" cy="17203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193" name="Groupe 1074"/>
            <p:cNvGrpSpPr>
              <a:grpSpLocks/>
            </p:cNvGrpSpPr>
            <p:nvPr/>
          </p:nvGrpSpPr>
          <p:grpSpPr bwMode="auto">
            <a:xfrm>
              <a:off x="5796136" y="2204864"/>
              <a:ext cx="936104" cy="134972"/>
              <a:chOff x="467544" y="1422150"/>
              <a:chExt cx="936104" cy="134972"/>
            </a:xfrm>
          </p:grpSpPr>
          <p:sp>
            <p:nvSpPr>
              <p:cNvPr id="1076" name="AutoShape 214"/>
              <p:cNvSpPr>
                <a:spLocks noChangeArrowheads="1"/>
              </p:cNvSpPr>
              <p:nvPr/>
            </p:nvSpPr>
            <p:spPr bwMode="auto">
              <a:xfrm rot="16200000">
                <a:off x="564626" y="1325255"/>
                <a:ext cx="134901" cy="33032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77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1849" y="1195825"/>
                <a:ext cx="136489" cy="58759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78" name="AutoShape 201"/>
              <p:cNvSpPr>
                <a:spLocks noChangeArrowheads="1"/>
              </p:cNvSpPr>
              <p:nvPr/>
            </p:nvSpPr>
            <p:spPr bwMode="auto">
              <a:xfrm rot="16200000">
                <a:off x="760741" y="1486443"/>
                <a:ext cx="88876" cy="15881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194" name="Groupe 1078"/>
            <p:cNvGrpSpPr>
              <a:grpSpLocks/>
            </p:cNvGrpSpPr>
            <p:nvPr/>
          </p:nvGrpSpPr>
          <p:grpSpPr bwMode="auto">
            <a:xfrm>
              <a:off x="6012160" y="2636912"/>
              <a:ext cx="576064" cy="134972"/>
              <a:chOff x="467544" y="1422150"/>
              <a:chExt cx="936104" cy="134972"/>
            </a:xfrm>
          </p:grpSpPr>
          <p:sp>
            <p:nvSpPr>
              <p:cNvPr id="1080" name="AutoShape 214"/>
              <p:cNvSpPr>
                <a:spLocks noChangeArrowheads="1"/>
              </p:cNvSpPr>
              <p:nvPr/>
            </p:nvSpPr>
            <p:spPr bwMode="auto">
              <a:xfrm rot="16200000">
                <a:off x="564956" y="1325686"/>
                <a:ext cx="133314" cy="33032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81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2873" y="1197151"/>
                <a:ext cx="134901" cy="58580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82" name="AutoShape 201"/>
              <p:cNvSpPr>
                <a:spLocks noChangeArrowheads="1"/>
              </p:cNvSpPr>
              <p:nvPr/>
            </p:nvSpPr>
            <p:spPr bwMode="auto">
              <a:xfrm rot="16200000">
                <a:off x="760874" y="1487073"/>
                <a:ext cx="87289" cy="1548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195" name="Groupe 648"/>
            <p:cNvGrpSpPr>
              <a:grpSpLocks/>
            </p:cNvGrpSpPr>
            <p:nvPr/>
          </p:nvGrpSpPr>
          <p:grpSpPr bwMode="auto">
            <a:xfrm>
              <a:off x="5796136" y="3284984"/>
              <a:ext cx="792088" cy="134972"/>
              <a:chOff x="467544" y="1422150"/>
              <a:chExt cx="936104" cy="134972"/>
            </a:xfrm>
          </p:grpSpPr>
          <p:sp>
            <p:nvSpPr>
              <p:cNvPr id="1084" name="AutoShape 214"/>
              <p:cNvSpPr>
                <a:spLocks noChangeArrowheads="1"/>
              </p:cNvSpPr>
              <p:nvPr/>
            </p:nvSpPr>
            <p:spPr bwMode="auto">
              <a:xfrm rot="16200000">
                <a:off x="565305" y="1325141"/>
                <a:ext cx="133314" cy="33032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85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2167" y="1195784"/>
                <a:ext cx="134901" cy="58745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86" name="AutoShape 201"/>
              <p:cNvSpPr>
                <a:spLocks noChangeArrowheads="1"/>
              </p:cNvSpPr>
              <p:nvPr/>
            </p:nvSpPr>
            <p:spPr bwMode="auto">
              <a:xfrm rot="16200000">
                <a:off x="761926" y="1485825"/>
                <a:ext cx="87289" cy="16891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196" name="Groupe 656"/>
            <p:cNvGrpSpPr>
              <a:grpSpLocks/>
            </p:cNvGrpSpPr>
            <p:nvPr/>
          </p:nvGrpSpPr>
          <p:grpSpPr bwMode="auto">
            <a:xfrm>
              <a:off x="5652120" y="3789040"/>
              <a:ext cx="1080120" cy="72008"/>
              <a:chOff x="467544" y="1422150"/>
              <a:chExt cx="936104" cy="134972"/>
            </a:xfrm>
          </p:grpSpPr>
          <p:sp>
            <p:nvSpPr>
              <p:cNvPr id="1088" name="AutoShape 214"/>
              <p:cNvSpPr>
                <a:spLocks noChangeArrowheads="1"/>
              </p:cNvSpPr>
              <p:nvPr/>
            </p:nvSpPr>
            <p:spPr bwMode="auto">
              <a:xfrm rot="16200000">
                <a:off x="567657" y="1326428"/>
                <a:ext cx="130893" cy="33032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89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3763" y="1196940"/>
                <a:ext cx="133866" cy="58632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90" name="AutoShape 201"/>
              <p:cNvSpPr>
                <a:spLocks noChangeArrowheads="1"/>
              </p:cNvSpPr>
              <p:nvPr/>
            </p:nvSpPr>
            <p:spPr bwMode="auto">
              <a:xfrm rot="16200000">
                <a:off x="763388" y="1487795"/>
                <a:ext cx="86269" cy="16516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197" name="Groupe 672"/>
            <p:cNvGrpSpPr>
              <a:grpSpLocks/>
            </p:cNvGrpSpPr>
            <p:nvPr/>
          </p:nvGrpSpPr>
          <p:grpSpPr bwMode="auto">
            <a:xfrm>
              <a:off x="6084168" y="4149080"/>
              <a:ext cx="432048" cy="144016"/>
              <a:chOff x="467544" y="1422150"/>
              <a:chExt cx="936104" cy="134972"/>
            </a:xfrm>
          </p:grpSpPr>
          <p:sp>
            <p:nvSpPr>
              <p:cNvPr id="1092" name="AutoShape 214"/>
              <p:cNvSpPr>
                <a:spLocks noChangeArrowheads="1"/>
              </p:cNvSpPr>
              <p:nvPr/>
            </p:nvSpPr>
            <p:spPr bwMode="auto">
              <a:xfrm rot="16200000">
                <a:off x="567321" y="1325389"/>
                <a:ext cx="132379" cy="33032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93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4860" y="1197332"/>
                <a:ext cx="133867" cy="58494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94" name="AutoShape 201"/>
              <p:cNvSpPr>
                <a:spLocks noChangeArrowheads="1"/>
              </p:cNvSpPr>
              <p:nvPr/>
            </p:nvSpPr>
            <p:spPr bwMode="auto">
              <a:xfrm rot="16200000">
                <a:off x="763398" y="1486410"/>
                <a:ext cx="87757" cy="17203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198" name="Groupe 1094"/>
            <p:cNvGrpSpPr>
              <a:grpSpLocks/>
            </p:cNvGrpSpPr>
            <p:nvPr/>
          </p:nvGrpSpPr>
          <p:grpSpPr bwMode="auto">
            <a:xfrm>
              <a:off x="5796136" y="2420888"/>
              <a:ext cx="936104" cy="134972"/>
              <a:chOff x="467544" y="1422150"/>
              <a:chExt cx="936104" cy="134972"/>
            </a:xfrm>
          </p:grpSpPr>
          <p:sp>
            <p:nvSpPr>
              <p:cNvPr id="1096" name="AutoShape 214"/>
              <p:cNvSpPr>
                <a:spLocks noChangeArrowheads="1"/>
              </p:cNvSpPr>
              <p:nvPr/>
            </p:nvSpPr>
            <p:spPr bwMode="auto">
              <a:xfrm rot="16200000">
                <a:off x="565419" y="1325867"/>
                <a:ext cx="133314" cy="33032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97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2643" y="1196438"/>
                <a:ext cx="134901" cy="58759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98" name="AutoShape 201"/>
              <p:cNvSpPr>
                <a:spLocks noChangeArrowheads="1"/>
              </p:cNvSpPr>
              <p:nvPr/>
            </p:nvSpPr>
            <p:spPr bwMode="auto">
              <a:xfrm rot="16200000">
                <a:off x="761535" y="1487056"/>
                <a:ext cx="87289" cy="15881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199" name="Groupe 1098"/>
            <p:cNvGrpSpPr>
              <a:grpSpLocks/>
            </p:cNvGrpSpPr>
            <p:nvPr/>
          </p:nvGrpSpPr>
          <p:grpSpPr bwMode="auto">
            <a:xfrm>
              <a:off x="6012160" y="2852936"/>
              <a:ext cx="576064" cy="134972"/>
              <a:chOff x="467544" y="1422150"/>
              <a:chExt cx="936104" cy="134972"/>
            </a:xfrm>
          </p:grpSpPr>
          <p:sp>
            <p:nvSpPr>
              <p:cNvPr id="1100" name="AutoShape 214"/>
              <p:cNvSpPr>
                <a:spLocks noChangeArrowheads="1"/>
              </p:cNvSpPr>
              <p:nvPr/>
            </p:nvSpPr>
            <p:spPr bwMode="auto">
              <a:xfrm rot="16200000">
                <a:off x="564956" y="1325504"/>
                <a:ext cx="133314" cy="33032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01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2873" y="1196969"/>
                <a:ext cx="134901" cy="58580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02" name="AutoShape 201"/>
              <p:cNvSpPr>
                <a:spLocks noChangeArrowheads="1"/>
              </p:cNvSpPr>
              <p:nvPr/>
            </p:nvSpPr>
            <p:spPr bwMode="auto">
              <a:xfrm rot="16200000">
                <a:off x="760874" y="1486891"/>
                <a:ext cx="87289" cy="1548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</p:grpSp>
      <p:grpSp>
        <p:nvGrpSpPr>
          <p:cNvPr id="201" name="Groupe 1147"/>
          <p:cNvGrpSpPr>
            <a:grpSpLocks/>
          </p:cNvGrpSpPr>
          <p:nvPr/>
        </p:nvGrpSpPr>
        <p:grpSpPr bwMode="auto">
          <a:xfrm>
            <a:off x="7596188" y="1341438"/>
            <a:ext cx="1368425" cy="1800225"/>
            <a:chOff x="7596336" y="1340768"/>
            <a:chExt cx="1368152" cy="1800200"/>
          </a:xfrm>
        </p:grpSpPr>
        <p:sp>
          <p:nvSpPr>
            <p:cNvPr id="1103" name="Ellipse 1102"/>
            <p:cNvSpPr/>
            <p:nvPr/>
          </p:nvSpPr>
          <p:spPr>
            <a:xfrm rot="16200000">
              <a:off x="7380312" y="1556792"/>
              <a:ext cx="1800200" cy="1368152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202" name="Groupe 648"/>
            <p:cNvGrpSpPr>
              <a:grpSpLocks/>
            </p:cNvGrpSpPr>
            <p:nvPr/>
          </p:nvGrpSpPr>
          <p:grpSpPr bwMode="auto">
            <a:xfrm>
              <a:off x="7884368" y="2267498"/>
              <a:ext cx="792088" cy="134972"/>
              <a:chOff x="467544" y="1422150"/>
              <a:chExt cx="936104" cy="134972"/>
            </a:xfrm>
          </p:grpSpPr>
          <p:sp>
            <p:nvSpPr>
              <p:cNvPr id="1105" name="AutoShape 214"/>
              <p:cNvSpPr>
                <a:spLocks noChangeArrowheads="1"/>
              </p:cNvSpPr>
              <p:nvPr/>
            </p:nvSpPr>
            <p:spPr bwMode="auto">
              <a:xfrm rot="16200000">
                <a:off x="565049" y="1325701"/>
                <a:ext cx="133348" cy="33013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06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3513" y="1196418"/>
                <a:ext cx="134935" cy="587113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07" name="AutoShape 201"/>
              <p:cNvSpPr>
                <a:spLocks noChangeArrowheads="1"/>
              </p:cNvSpPr>
              <p:nvPr/>
            </p:nvSpPr>
            <p:spPr bwMode="auto">
              <a:xfrm rot="16200000">
                <a:off x="761575" y="1486296"/>
                <a:ext cx="87311" cy="1688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203" name="Groupe 656"/>
            <p:cNvGrpSpPr>
              <a:grpSpLocks/>
            </p:cNvGrpSpPr>
            <p:nvPr/>
          </p:nvGrpSpPr>
          <p:grpSpPr bwMode="auto">
            <a:xfrm>
              <a:off x="7740352" y="2564904"/>
              <a:ext cx="1080120" cy="72008"/>
              <a:chOff x="467544" y="1422150"/>
              <a:chExt cx="936104" cy="134972"/>
            </a:xfrm>
          </p:grpSpPr>
          <p:sp>
            <p:nvSpPr>
              <p:cNvPr id="1109" name="AutoShape 214"/>
              <p:cNvSpPr>
                <a:spLocks noChangeArrowheads="1"/>
              </p:cNvSpPr>
              <p:nvPr/>
            </p:nvSpPr>
            <p:spPr bwMode="auto">
              <a:xfrm rot="16200000">
                <a:off x="567510" y="1325164"/>
                <a:ext cx="130925" cy="33013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10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3341" y="1195748"/>
                <a:ext cx="133902" cy="58598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11" name="AutoShape 201"/>
              <p:cNvSpPr>
                <a:spLocks noChangeArrowheads="1"/>
              </p:cNvSpPr>
              <p:nvPr/>
            </p:nvSpPr>
            <p:spPr bwMode="auto">
              <a:xfrm rot="16200000">
                <a:off x="763146" y="1486441"/>
                <a:ext cx="86293" cy="1650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204" name="Groupe 672"/>
            <p:cNvGrpSpPr>
              <a:grpSpLocks/>
            </p:cNvGrpSpPr>
            <p:nvPr/>
          </p:nvGrpSpPr>
          <p:grpSpPr bwMode="auto">
            <a:xfrm>
              <a:off x="8172400" y="2771554"/>
              <a:ext cx="432048" cy="144016"/>
              <a:chOff x="467544" y="1422150"/>
              <a:chExt cx="936104" cy="134972"/>
            </a:xfrm>
          </p:grpSpPr>
          <p:sp>
            <p:nvSpPr>
              <p:cNvPr id="1113" name="AutoShape 214"/>
              <p:cNvSpPr>
                <a:spLocks noChangeArrowheads="1"/>
              </p:cNvSpPr>
              <p:nvPr/>
            </p:nvSpPr>
            <p:spPr bwMode="auto">
              <a:xfrm rot="16200000">
                <a:off x="565839" y="1325082"/>
                <a:ext cx="133901" cy="33013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14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3103" y="1197099"/>
                <a:ext cx="135389" cy="584613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15" name="AutoShape 201"/>
              <p:cNvSpPr>
                <a:spLocks noChangeArrowheads="1"/>
              </p:cNvSpPr>
              <p:nvPr/>
            </p:nvSpPr>
            <p:spPr bwMode="auto">
              <a:xfrm rot="16200000">
                <a:off x="761822" y="1486015"/>
                <a:ext cx="89267" cy="17196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206" name="Groupe 1115"/>
            <p:cNvGrpSpPr>
              <a:grpSpLocks/>
            </p:cNvGrpSpPr>
            <p:nvPr/>
          </p:nvGrpSpPr>
          <p:grpSpPr bwMode="auto">
            <a:xfrm>
              <a:off x="7812360" y="1772816"/>
              <a:ext cx="936104" cy="134972"/>
              <a:chOff x="467544" y="1422150"/>
              <a:chExt cx="936104" cy="134972"/>
            </a:xfrm>
          </p:grpSpPr>
          <p:sp>
            <p:nvSpPr>
              <p:cNvPr id="1117" name="AutoShape 214"/>
              <p:cNvSpPr>
                <a:spLocks noChangeArrowheads="1"/>
              </p:cNvSpPr>
              <p:nvPr/>
            </p:nvSpPr>
            <p:spPr bwMode="auto">
              <a:xfrm rot="16200000">
                <a:off x="565770" y="1325090"/>
                <a:ext cx="133348" cy="33013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18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2719" y="1195735"/>
                <a:ext cx="134935" cy="58725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19" name="AutoShape 201"/>
              <p:cNvSpPr>
                <a:spLocks noChangeArrowheads="1"/>
              </p:cNvSpPr>
              <p:nvPr/>
            </p:nvSpPr>
            <p:spPr bwMode="auto">
              <a:xfrm rot="16200000">
                <a:off x="761792" y="1486190"/>
                <a:ext cx="87311" cy="1587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207" name="Groupe 1119"/>
            <p:cNvGrpSpPr>
              <a:grpSpLocks/>
            </p:cNvGrpSpPr>
            <p:nvPr/>
          </p:nvGrpSpPr>
          <p:grpSpPr bwMode="auto">
            <a:xfrm>
              <a:off x="8100392" y="2051474"/>
              <a:ext cx="576064" cy="134972"/>
              <a:chOff x="467544" y="1422150"/>
              <a:chExt cx="936104" cy="134972"/>
            </a:xfrm>
          </p:grpSpPr>
          <p:sp>
            <p:nvSpPr>
              <p:cNvPr id="1121" name="AutoShape 214"/>
              <p:cNvSpPr>
                <a:spLocks noChangeArrowheads="1"/>
              </p:cNvSpPr>
              <p:nvPr/>
            </p:nvSpPr>
            <p:spPr bwMode="auto">
              <a:xfrm rot="16200000">
                <a:off x="567022" y="1325828"/>
                <a:ext cx="133348" cy="33013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22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4664" y="1197366"/>
                <a:ext cx="134935" cy="585471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23" name="AutoShape 201"/>
              <p:cNvSpPr>
                <a:spLocks noChangeArrowheads="1"/>
              </p:cNvSpPr>
              <p:nvPr/>
            </p:nvSpPr>
            <p:spPr bwMode="auto">
              <a:xfrm rot="16200000">
                <a:off x="762846" y="1487126"/>
                <a:ext cx="87311" cy="1547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</p:grpSp>
      <p:grpSp>
        <p:nvGrpSpPr>
          <p:cNvPr id="208" name="Groupe 1146"/>
          <p:cNvGrpSpPr>
            <a:grpSpLocks/>
          </p:cNvGrpSpPr>
          <p:nvPr/>
        </p:nvGrpSpPr>
        <p:grpSpPr bwMode="auto">
          <a:xfrm>
            <a:off x="7596188" y="3213100"/>
            <a:ext cx="1368425" cy="1800225"/>
            <a:chOff x="7596336" y="3212976"/>
            <a:chExt cx="1368152" cy="1800200"/>
          </a:xfrm>
        </p:grpSpPr>
        <p:sp>
          <p:nvSpPr>
            <p:cNvPr id="1124" name="Ellipse 1123"/>
            <p:cNvSpPr/>
            <p:nvPr/>
          </p:nvSpPr>
          <p:spPr>
            <a:xfrm rot="16200000">
              <a:off x="7380312" y="3429000"/>
              <a:ext cx="1800200" cy="1368152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209" name="Groupe 648"/>
            <p:cNvGrpSpPr>
              <a:grpSpLocks/>
            </p:cNvGrpSpPr>
            <p:nvPr/>
          </p:nvGrpSpPr>
          <p:grpSpPr bwMode="auto">
            <a:xfrm>
              <a:off x="7884368" y="4067698"/>
              <a:ext cx="792088" cy="134972"/>
              <a:chOff x="467544" y="1422150"/>
              <a:chExt cx="936104" cy="134972"/>
            </a:xfrm>
          </p:grpSpPr>
          <p:sp>
            <p:nvSpPr>
              <p:cNvPr id="1126" name="AutoShape 214"/>
              <p:cNvSpPr>
                <a:spLocks noChangeArrowheads="1"/>
              </p:cNvSpPr>
              <p:nvPr/>
            </p:nvSpPr>
            <p:spPr bwMode="auto">
              <a:xfrm rot="16200000">
                <a:off x="565049" y="1324686"/>
                <a:ext cx="133348" cy="33013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27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3513" y="1195402"/>
                <a:ext cx="134936" cy="587113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28" name="AutoShape 201"/>
              <p:cNvSpPr>
                <a:spLocks noChangeArrowheads="1"/>
              </p:cNvSpPr>
              <p:nvPr/>
            </p:nvSpPr>
            <p:spPr bwMode="auto">
              <a:xfrm rot="16200000">
                <a:off x="761574" y="1485281"/>
                <a:ext cx="87312" cy="1688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210" name="Groupe 656"/>
            <p:cNvGrpSpPr>
              <a:grpSpLocks/>
            </p:cNvGrpSpPr>
            <p:nvPr/>
          </p:nvGrpSpPr>
          <p:grpSpPr bwMode="auto">
            <a:xfrm>
              <a:off x="7740352" y="4355730"/>
              <a:ext cx="1080120" cy="72008"/>
              <a:chOff x="467544" y="1422150"/>
              <a:chExt cx="936104" cy="134972"/>
            </a:xfrm>
          </p:grpSpPr>
          <p:sp>
            <p:nvSpPr>
              <p:cNvPr id="1130" name="AutoShape 214"/>
              <p:cNvSpPr>
                <a:spLocks noChangeArrowheads="1"/>
              </p:cNvSpPr>
              <p:nvPr/>
            </p:nvSpPr>
            <p:spPr bwMode="auto">
              <a:xfrm rot="16200000">
                <a:off x="567510" y="1325953"/>
                <a:ext cx="130925" cy="33013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31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3341" y="1196537"/>
                <a:ext cx="133902" cy="58598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32" name="AutoShape 201"/>
              <p:cNvSpPr>
                <a:spLocks noChangeArrowheads="1"/>
              </p:cNvSpPr>
              <p:nvPr/>
            </p:nvSpPr>
            <p:spPr bwMode="auto">
              <a:xfrm rot="16200000">
                <a:off x="763146" y="1487230"/>
                <a:ext cx="86293" cy="1650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211" name="Groupe 672"/>
            <p:cNvGrpSpPr>
              <a:grpSpLocks/>
            </p:cNvGrpSpPr>
            <p:nvPr/>
          </p:nvGrpSpPr>
          <p:grpSpPr bwMode="auto">
            <a:xfrm>
              <a:off x="8172400" y="4571754"/>
              <a:ext cx="432048" cy="144016"/>
              <a:chOff x="467544" y="1422150"/>
              <a:chExt cx="936104" cy="134972"/>
            </a:xfrm>
          </p:grpSpPr>
          <p:sp>
            <p:nvSpPr>
              <p:cNvPr id="1134" name="AutoShape 214"/>
              <p:cNvSpPr>
                <a:spLocks noChangeArrowheads="1"/>
              </p:cNvSpPr>
              <p:nvPr/>
            </p:nvSpPr>
            <p:spPr bwMode="auto">
              <a:xfrm rot="16200000">
                <a:off x="565839" y="1325619"/>
                <a:ext cx="133901" cy="33013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35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3103" y="1197635"/>
                <a:ext cx="135389" cy="584613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36" name="AutoShape 201"/>
              <p:cNvSpPr>
                <a:spLocks noChangeArrowheads="1"/>
              </p:cNvSpPr>
              <p:nvPr/>
            </p:nvSpPr>
            <p:spPr bwMode="auto">
              <a:xfrm rot="16200000">
                <a:off x="761822" y="1486551"/>
                <a:ext cx="89267" cy="17196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212" name="Groupe 1136"/>
            <p:cNvGrpSpPr>
              <a:grpSpLocks/>
            </p:cNvGrpSpPr>
            <p:nvPr/>
          </p:nvGrpSpPr>
          <p:grpSpPr bwMode="auto">
            <a:xfrm>
              <a:off x="7812360" y="3573016"/>
              <a:ext cx="936104" cy="134972"/>
              <a:chOff x="467544" y="1422150"/>
              <a:chExt cx="936104" cy="134972"/>
            </a:xfrm>
          </p:grpSpPr>
          <p:sp>
            <p:nvSpPr>
              <p:cNvPr id="1138" name="AutoShape 214"/>
              <p:cNvSpPr>
                <a:spLocks noChangeArrowheads="1"/>
              </p:cNvSpPr>
              <p:nvPr/>
            </p:nvSpPr>
            <p:spPr bwMode="auto">
              <a:xfrm rot="16200000">
                <a:off x="565770" y="1325662"/>
                <a:ext cx="133348" cy="33013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39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2719" y="1196307"/>
                <a:ext cx="134935" cy="58725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40" name="AutoShape 201"/>
              <p:cNvSpPr>
                <a:spLocks noChangeArrowheads="1"/>
              </p:cNvSpPr>
              <p:nvPr/>
            </p:nvSpPr>
            <p:spPr bwMode="auto">
              <a:xfrm rot="16200000">
                <a:off x="761792" y="1486762"/>
                <a:ext cx="87311" cy="1587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214" name="Groupe 1140"/>
            <p:cNvGrpSpPr>
              <a:grpSpLocks/>
            </p:cNvGrpSpPr>
            <p:nvPr/>
          </p:nvGrpSpPr>
          <p:grpSpPr bwMode="auto">
            <a:xfrm>
              <a:off x="8100392" y="3851674"/>
              <a:ext cx="576064" cy="134972"/>
              <a:chOff x="467544" y="1422150"/>
              <a:chExt cx="936104" cy="134972"/>
            </a:xfrm>
          </p:grpSpPr>
          <p:sp>
            <p:nvSpPr>
              <p:cNvPr id="1142" name="AutoShape 214"/>
              <p:cNvSpPr>
                <a:spLocks noChangeArrowheads="1"/>
              </p:cNvSpPr>
              <p:nvPr/>
            </p:nvSpPr>
            <p:spPr bwMode="auto">
              <a:xfrm rot="16200000">
                <a:off x="567022" y="1324813"/>
                <a:ext cx="133348" cy="33013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43" name="AutoShape 207"/>
              <p:cNvSpPr>
                <a:spLocks noChangeArrowheads="1"/>
              </p:cNvSpPr>
              <p:nvPr/>
            </p:nvSpPr>
            <p:spPr bwMode="auto">
              <a:xfrm rot="16200000">
                <a:off x="1044664" y="1196350"/>
                <a:ext cx="134936" cy="585471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44" name="AutoShape 201"/>
              <p:cNvSpPr>
                <a:spLocks noChangeArrowheads="1"/>
              </p:cNvSpPr>
              <p:nvPr/>
            </p:nvSpPr>
            <p:spPr bwMode="auto">
              <a:xfrm rot="16200000">
                <a:off x="762845" y="1486111"/>
                <a:ext cx="87312" cy="1547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031" grpId="0" animBg="1"/>
      <p:bldP spid="1032" grpId="0" animBg="1"/>
      <p:bldP spid="1034" grpId="0" animBg="1"/>
      <p:bldP spid="1035" grpId="0" animBg="1"/>
      <p:bldP spid="1040" grpId="0" animBg="1"/>
      <p:bldP spid="1047" grpId="0" animBg="1"/>
      <p:bldP spid="1048" grpId="0" animBg="1"/>
      <p:bldP spid="1049" grpId="0" animBg="1"/>
      <p:bldP spid="1051" grpId="0" animBg="1"/>
      <p:bldP spid="6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0034" y="21429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domestication du blé</a:t>
            </a:r>
            <a:r>
              <a:rPr lang="fr-FR" dirty="0" smtClean="0"/>
              <a:t>: </a:t>
            </a:r>
          </a:p>
          <a:p>
            <a:pPr algn="ctr"/>
            <a:r>
              <a:rPr lang="fr-FR" dirty="0" err="1" smtClean="0"/>
              <a:t>Allopolyploidisation</a:t>
            </a:r>
            <a:r>
              <a:rPr lang="fr-FR" i="1" dirty="0" smtClean="0"/>
              <a:t>, </a:t>
            </a:r>
            <a:r>
              <a:rPr lang="fr-FR" i="1" dirty="0" err="1" smtClean="0"/>
              <a:t>Triticum</a:t>
            </a:r>
            <a:r>
              <a:rPr lang="fr-FR" i="1" dirty="0" smtClean="0"/>
              <a:t> </a:t>
            </a:r>
            <a:r>
              <a:rPr lang="fr-FR" i="1" dirty="0" err="1" smtClean="0"/>
              <a:t>monococcum</a:t>
            </a:r>
            <a:r>
              <a:rPr lang="fr-FR" dirty="0" smtClean="0"/>
              <a:t>, </a:t>
            </a:r>
            <a:r>
              <a:rPr lang="fr-FR" i="1" dirty="0" err="1" smtClean="0"/>
              <a:t>Triticum</a:t>
            </a:r>
            <a:r>
              <a:rPr lang="fr-FR" i="1" dirty="0" smtClean="0"/>
              <a:t> </a:t>
            </a:r>
            <a:r>
              <a:rPr lang="fr-FR" i="1" dirty="0" err="1" smtClean="0"/>
              <a:t>durum</a:t>
            </a:r>
            <a:r>
              <a:rPr lang="fr-FR" i="1" dirty="0" smtClean="0"/>
              <a:t>, </a:t>
            </a:r>
            <a:r>
              <a:rPr lang="fr-FR" i="1" dirty="0" err="1" smtClean="0"/>
              <a:t>Triticum</a:t>
            </a:r>
            <a:r>
              <a:rPr lang="fr-FR" i="1" dirty="0" smtClean="0"/>
              <a:t> </a:t>
            </a:r>
            <a:r>
              <a:rPr lang="fr-FR" i="1" dirty="0" err="1" smtClean="0"/>
              <a:t>aestivum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643306" y="1785926"/>
            <a:ext cx="2279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err="1" smtClean="0"/>
              <a:t>Triticum</a:t>
            </a:r>
            <a:r>
              <a:rPr lang="fr-FR" b="1" i="1" dirty="0" smtClean="0"/>
              <a:t> </a:t>
            </a:r>
            <a:r>
              <a:rPr lang="fr-FR" b="1" i="1" dirty="0" err="1" smtClean="0"/>
              <a:t>monococcum</a:t>
            </a:r>
            <a:endParaRPr lang="fr-FR" b="1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l="7812" b="83462"/>
          <a:stretch>
            <a:fillRect/>
          </a:stretch>
        </p:blipFill>
        <p:spPr bwMode="auto">
          <a:xfrm>
            <a:off x="471643" y="3143248"/>
            <a:ext cx="831519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/>
              <a:t>Plan du cours: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0034" y="1071546"/>
            <a:ext cx="82153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800" b="1" dirty="0" smtClean="0"/>
              <a:t>Généralités sur les blés cultivés: </a:t>
            </a:r>
            <a:r>
              <a:rPr lang="fr-FR" sz="2800" dirty="0" smtClean="0"/>
              <a:t>mythologie, Définition, origine</a:t>
            </a:r>
          </a:p>
          <a:p>
            <a:endParaRPr lang="fr-FR" sz="2800" dirty="0" smtClean="0"/>
          </a:p>
          <a:p>
            <a:pPr>
              <a:buFontTx/>
              <a:buChar char="-"/>
            </a:pPr>
            <a:r>
              <a:rPr lang="fr-FR" sz="2800" b="1" dirty="0" smtClean="0"/>
              <a:t> Les graminées sauvages: </a:t>
            </a:r>
            <a:r>
              <a:rPr lang="fr-FR" sz="2800" dirty="0" smtClean="0"/>
              <a:t>espèces, caractéristiques</a:t>
            </a:r>
          </a:p>
          <a:p>
            <a:pPr>
              <a:buFontTx/>
              <a:buChar char="-"/>
            </a:pPr>
            <a:endParaRPr lang="fr-FR" sz="2800" dirty="0" smtClean="0"/>
          </a:p>
          <a:p>
            <a:pPr>
              <a:buFontTx/>
              <a:buChar char="-"/>
            </a:pPr>
            <a:r>
              <a:rPr lang="fr-FR" sz="2800" b="1" dirty="0" smtClean="0"/>
              <a:t>Les blés modernes: </a:t>
            </a:r>
            <a:r>
              <a:rPr lang="fr-FR" sz="2800" dirty="0" smtClean="0"/>
              <a:t>espèces et utilisations, caractéristiques</a:t>
            </a:r>
          </a:p>
          <a:p>
            <a:pPr>
              <a:buFontTx/>
              <a:buChar char="-"/>
            </a:pPr>
            <a:endParaRPr lang="fr-FR" sz="1600" dirty="0" smtClean="0"/>
          </a:p>
          <a:p>
            <a:pPr>
              <a:buFontTx/>
              <a:buChar char="-"/>
            </a:pPr>
            <a:r>
              <a:rPr lang="fr-FR" sz="2800" b="1" dirty="0"/>
              <a:t> </a:t>
            </a:r>
            <a:r>
              <a:rPr lang="fr-FR" sz="2800" b="1" dirty="0" smtClean="0"/>
              <a:t>Domestication du blé</a:t>
            </a:r>
            <a:r>
              <a:rPr lang="fr-FR" sz="2800" dirty="0" smtClean="0"/>
              <a:t>: </a:t>
            </a:r>
            <a:r>
              <a:rPr lang="fr-FR" sz="2800" dirty="0" err="1"/>
              <a:t>A</a:t>
            </a:r>
            <a:r>
              <a:rPr lang="fr-FR" sz="2800" dirty="0" err="1" smtClean="0"/>
              <a:t>llopolyploidisation</a:t>
            </a:r>
            <a:r>
              <a:rPr lang="fr-FR" sz="2800" i="1" dirty="0" smtClean="0"/>
              <a:t>, </a:t>
            </a:r>
            <a:r>
              <a:rPr lang="fr-FR" sz="2800" i="1" dirty="0" err="1"/>
              <a:t>T</a:t>
            </a:r>
            <a:r>
              <a:rPr lang="fr-FR" sz="2800" i="1" dirty="0" err="1" smtClean="0"/>
              <a:t>riticum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monococcum</a:t>
            </a:r>
            <a:r>
              <a:rPr lang="fr-FR" sz="2800" dirty="0" smtClean="0"/>
              <a:t>, </a:t>
            </a:r>
            <a:r>
              <a:rPr lang="fr-FR" sz="2800" i="1" dirty="0" err="1"/>
              <a:t>T</a:t>
            </a:r>
            <a:r>
              <a:rPr lang="fr-FR" sz="2800" i="1" dirty="0" err="1" smtClean="0"/>
              <a:t>riticum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durum</a:t>
            </a:r>
            <a:r>
              <a:rPr lang="fr-FR" sz="2800" i="1" dirty="0" smtClean="0"/>
              <a:t>, </a:t>
            </a:r>
            <a:r>
              <a:rPr lang="fr-FR" sz="2800" i="1" dirty="0" err="1"/>
              <a:t>T</a:t>
            </a:r>
            <a:r>
              <a:rPr lang="fr-FR" sz="2800" i="1" dirty="0" err="1" smtClean="0"/>
              <a:t>riticum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aestivum</a:t>
            </a:r>
            <a:endParaRPr lang="fr-FR" sz="2800" i="1" dirty="0" smtClean="0"/>
          </a:p>
          <a:p>
            <a:pPr>
              <a:buFontTx/>
              <a:buChar char="-"/>
            </a:pPr>
            <a:endParaRPr lang="fr-FR" sz="2800" i="1" dirty="0" smtClean="0"/>
          </a:p>
          <a:p>
            <a:pPr>
              <a:buFontTx/>
              <a:buChar char="-"/>
            </a:pPr>
            <a:r>
              <a:rPr lang="fr-FR" sz="2800" i="1" dirty="0" smtClean="0"/>
              <a:t> </a:t>
            </a:r>
            <a:r>
              <a:rPr lang="fr-FR" sz="2800" b="1" i="1" dirty="0" smtClean="0"/>
              <a:t>G</a:t>
            </a:r>
            <a:r>
              <a:rPr lang="fr-FR" sz="2800" b="1" dirty="0" smtClean="0"/>
              <a:t>ènes de domestication</a:t>
            </a:r>
            <a:r>
              <a:rPr lang="fr-FR" sz="2800" i="1" dirty="0" smtClean="0"/>
              <a:t>: Q, Ha, Ph1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0034" y="21429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domestication du blé</a:t>
            </a:r>
            <a:r>
              <a:rPr lang="fr-FR" dirty="0" smtClean="0"/>
              <a:t>: </a:t>
            </a:r>
          </a:p>
          <a:p>
            <a:pPr algn="ctr"/>
            <a:r>
              <a:rPr lang="fr-FR" dirty="0" err="1" smtClean="0"/>
              <a:t>Allopolyploidisation</a:t>
            </a:r>
            <a:r>
              <a:rPr lang="fr-FR" i="1" dirty="0" smtClean="0"/>
              <a:t>, </a:t>
            </a:r>
            <a:r>
              <a:rPr lang="fr-FR" i="1" dirty="0" err="1" smtClean="0"/>
              <a:t>Triticum</a:t>
            </a:r>
            <a:r>
              <a:rPr lang="fr-FR" i="1" dirty="0" smtClean="0"/>
              <a:t> </a:t>
            </a:r>
            <a:r>
              <a:rPr lang="fr-FR" i="1" dirty="0" err="1" smtClean="0"/>
              <a:t>monococcum</a:t>
            </a:r>
            <a:r>
              <a:rPr lang="fr-FR" dirty="0" smtClean="0"/>
              <a:t>, </a:t>
            </a:r>
            <a:r>
              <a:rPr lang="fr-FR" i="1" dirty="0" err="1" smtClean="0"/>
              <a:t>Triticum</a:t>
            </a:r>
            <a:r>
              <a:rPr lang="fr-FR" i="1" dirty="0" smtClean="0"/>
              <a:t> </a:t>
            </a:r>
            <a:r>
              <a:rPr lang="fr-FR" i="1" dirty="0" err="1" smtClean="0"/>
              <a:t>durum</a:t>
            </a:r>
            <a:r>
              <a:rPr lang="fr-FR" i="1" dirty="0" smtClean="0"/>
              <a:t>, </a:t>
            </a:r>
            <a:r>
              <a:rPr lang="fr-FR" i="1" dirty="0" err="1" smtClean="0"/>
              <a:t>Triticum</a:t>
            </a:r>
            <a:r>
              <a:rPr lang="fr-FR" i="1" dirty="0" smtClean="0"/>
              <a:t> </a:t>
            </a:r>
            <a:r>
              <a:rPr lang="fr-FR" i="1" dirty="0" err="1" smtClean="0"/>
              <a:t>aestivum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000496" y="1428736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err="1" smtClean="0"/>
              <a:t>Triticum</a:t>
            </a:r>
            <a:r>
              <a:rPr lang="fr-FR" b="1" i="1" dirty="0" smtClean="0"/>
              <a:t> </a:t>
            </a:r>
            <a:r>
              <a:rPr lang="fr-FR" b="1" i="1" dirty="0" err="1" smtClean="0"/>
              <a:t>durum</a:t>
            </a:r>
            <a:endParaRPr lang="fr-FR" b="1" dirty="0"/>
          </a:p>
        </p:txBody>
      </p:sp>
      <p:pic>
        <p:nvPicPr>
          <p:cNvPr id="2050" name="Picture 2" descr="C:\Users\pucci\Desktop\domestication blé\ble-hexaploide.gif"/>
          <p:cNvPicPr>
            <a:picLocks noChangeAspect="1" noChangeArrowheads="1"/>
          </p:cNvPicPr>
          <p:nvPr/>
        </p:nvPicPr>
        <p:blipFill>
          <a:blip r:embed="rId2" cstate="print"/>
          <a:srcRect b="37143"/>
          <a:stretch>
            <a:fillRect/>
          </a:stretch>
        </p:blipFill>
        <p:spPr bwMode="auto">
          <a:xfrm>
            <a:off x="2045727" y="2143133"/>
            <a:ext cx="5669545" cy="385763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000628" y="5000636"/>
            <a:ext cx="2928958" cy="142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214942" y="414338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dicoccoides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214942" y="535782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durum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0034" y="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domestication du blé</a:t>
            </a:r>
            <a:r>
              <a:rPr lang="fr-FR" dirty="0" smtClean="0"/>
              <a:t>: </a:t>
            </a:r>
          </a:p>
          <a:p>
            <a:pPr algn="ctr"/>
            <a:r>
              <a:rPr lang="fr-FR" dirty="0" err="1" smtClean="0"/>
              <a:t>Allopolyploidisation</a:t>
            </a:r>
            <a:r>
              <a:rPr lang="fr-FR" i="1" dirty="0" smtClean="0"/>
              <a:t>, </a:t>
            </a:r>
            <a:r>
              <a:rPr lang="fr-FR" i="1" dirty="0" err="1" smtClean="0"/>
              <a:t>Triticum</a:t>
            </a:r>
            <a:r>
              <a:rPr lang="fr-FR" i="1" dirty="0" smtClean="0"/>
              <a:t> </a:t>
            </a:r>
            <a:r>
              <a:rPr lang="fr-FR" i="1" dirty="0" err="1" smtClean="0"/>
              <a:t>monococcum</a:t>
            </a:r>
            <a:r>
              <a:rPr lang="fr-FR" dirty="0" smtClean="0"/>
              <a:t>, </a:t>
            </a:r>
            <a:r>
              <a:rPr lang="fr-FR" i="1" dirty="0" err="1" smtClean="0"/>
              <a:t>Triticum</a:t>
            </a:r>
            <a:r>
              <a:rPr lang="fr-FR" i="1" dirty="0" smtClean="0"/>
              <a:t> </a:t>
            </a:r>
            <a:r>
              <a:rPr lang="fr-FR" i="1" dirty="0" err="1" smtClean="0"/>
              <a:t>durum</a:t>
            </a:r>
            <a:r>
              <a:rPr lang="fr-FR" i="1" dirty="0" smtClean="0"/>
              <a:t>, </a:t>
            </a:r>
            <a:r>
              <a:rPr lang="fr-FR" i="1" dirty="0" err="1" smtClean="0"/>
              <a:t>Triticum</a:t>
            </a:r>
            <a:r>
              <a:rPr lang="fr-FR" i="1" dirty="0" smtClean="0"/>
              <a:t> </a:t>
            </a:r>
            <a:r>
              <a:rPr lang="fr-FR" i="1" dirty="0" err="1" smtClean="0"/>
              <a:t>aestivum</a:t>
            </a:r>
            <a:endParaRPr lang="fr-FR" dirty="0"/>
          </a:p>
        </p:txBody>
      </p:sp>
      <p:pic>
        <p:nvPicPr>
          <p:cNvPr id="1025" name="Picture 1" descr="C:\Users\pucci\Desktop\domestication blé\ble-hexaploi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428736"/>
            <a:ext cx="4639387" cy="502201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71868" y="928670"/>
            <a:ext cx="189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i="1" dirty="0" err="1" smtClean="0"/>
              <a:t>Triticum</a:t>
            </a:r>
            <a:r>
              <a:rPr lang="fr-FR" b="1" i="1" dirty="0" smtClean="0"/>
              <a:t> </a:t>
            </a:r>
            <a:r>
              <a:rPr lang="fr-FR" b="1" i="1" dirty="0" err="1" smtClean="0"/>
              <a:t>aestivum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pucci\Desktop\domestication blé\Diapositive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643866" cy="57329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00034" y="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domestication du blé</a:t>
            </a:r>
            <a:r>
              <a:rPr lang="fr-FR" dirty="0" smtClean="0"/>
              <a:t>: </a:t>
            </a:r>
          </a:p>
          <a:p>
            <a:pPr algn="ctr"/>
            <a:r>
              <a:rPr lang="fr-FR" dirty="0" err="1" smtClean="0"/>
              <a:t>Allopolyploidisation</a:t>
            </a:r>
            <a:r>
              <a:rPr lang="fr-FR" i="1" dirty="0" smtClean="0"/>
              <a:t>, </a:t>
            </a:r>
            <a:r>
              <a:rPr lang="fr-FR" i="1" dirty="0" err="1" smtClean="0"/>
              <a:t>Triticum</a:t>
            </a:r>
            <a:r>
              <a:rPr lang="fr-FR" i="1" dirty="0" smtClean="0"/>
              <a:t> </a:t>
            </a:r>
            <a:r>
              <a:rPr lang="fr-FR" i="1" dirty="0" err="1" smtClean="0"/>
              <a:t>monococcum</a:t>
            </a:r>
            <a:r>
              <a:rPr lang="fr-FR" dirty="0" smtClean="0"/>
              <a:t>, </a:t>
            </a:r>
            <a:r>
              <a:rPr lang="fr-FR" i="1" dirty="0" err="1" smtClean="0"/>
              <a:t>Triticum</a:t>
            </a:r>
            <a:r>
              <a:rPr lang="fr-FR" i="1" dirty="0" smtClean="0"/>
              <a:t> </a:t>
            </a:r>
            <a:r>
              <a:rPr lang="fr-FR" i="1" dirty="0" err="1" smtClean="0"/>
              <a:t>durum</a:t>
            </a:r>
            <a:r>
              <a:rPr lang="fr-FR" i="1" dirty="0" smtClean="0"/>
              <a:t>, </a:t>
            </a:r>
            <a:r>
              <a:rPr lang="fr-FR" i="1" dirty="0" err="1" smtClean="0"/>
              <a:t>Triticum</a:t>
            </a:r>
            <a:r>
              <a:rPr lang="fr-FR" i="1" dirty="0" smtClean="0"/>
              <a:t> </a:t>
            </a:r>
            <a:r>
              <a:rPr lang="fr-FR" i="1" dirty="0" err="1" smtClean="0"/>
              <a:t>aestivum</a:t>
            </a: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0364" y="214290"/>
            <a:ext cx="3606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/>
              <a:t>G</a:t>
            </a:r>
            <a:r>
              <a:rPr lang="fr-FR" b="1" dirty="0" smtClean="0"/>
              <a:t>ènes de domestication</a:t>
            </a:r>
            <a:r>
              <a:rPr lang="fr-FR" i="1" dirty="0" smtClean="0"/>
              <a:t>: Q, Ha, Ph1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14348" y="1071546"/>
            <a:ext cx="76438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 gène Q : solidité du rachis et grains nus</a:t>
            </a:r>
            <a:endParaRPr lang="fr-FR" sz="2400" dirty="0" smtClean="0"/>
          </a:p>
          <a:p>
            <a:r>
              <a:rPr lang="fr-FR" sz="2400" dirty="0" smtClean="0"/>
              <a:t>Ce gène est situé sur le chromosome 5A Il comporte les allèles Q et q.</a:t>
            </a:r>
          </a:p>
          <a:p>
            <a:endParaRPr lang="fr-FR" sz="2400" dirty="0" smtClean="0"/>
          </a:p>
          <a:p>
            <a:r>
              <a:rPr lang="fr-FR" sz="2400" dirty="0" smtClean="0"/>
              <a:t>Des copies du gène Q se trouvent sur les chromosomes 5B et 5D.</a:t>
            </a:r>
          </a:p>
          <a:p>
            <a:endParaRPr lang="fr-FR" sz="2400" dirty="0" smtClean="0"/>
          </a:p>
          <a:p>
            <a:r>
              <a:rPr lang="fr-FR" sz="2400" dirty="0" smtClean="0"/>
              <a:t>Q permet à l'épi d'avoir un </a:t>
            </a:r>
            <a:r>
              <a:rPr lang="fr-FR" sz="2400" b="1" dirty="0" smtClean="0"/>
              <a:t>rachis solide </a:t>
            </a:r>
            <a:r>
              <a:rPr lang="fr-FR" sz="2400" dirty="0" smtClean="0"/>
              <a:t>et des </a:t>
            </a:r>
            <a:r>
              <a:rPr lang="fr-FR" sz="2400" b="1" dirty="0" smtClean="0"/>
              <a:t>grains nus</a:t>
            </a:r>
            <a:r>
              <a:rPr lang="fr-FR" sz="2400" dirty="0" smtClean="0"/>
              <a:t>, caractères sélectionnés lors de la domestication du blé.</a:t>
            </a:r>
          </a:p>
          <a:p>
            <a:endParaRPr lang="fr-FR" sz="2400" dirty="0" smtClean="0"/>
          </a:p>
          <a:p>
            <a:r>
              <a:rPr lang="fr-FR" sz="2400" dirty="0" smtClean="0"/>
              <a:t> Le rachis solide conserve les épillets ensemble sur l'épi et facilite la récolte par rapport à des épis qui s'éparpillent dès leur maturité (cas de </a:t>
            </a:r>
            <a:r>
              <a:rPr lang="fr-FR" sz="2400" dirty="0" err="1" smtClean="0"/>
              <a:t>Tauschii</a:t>
            </a:r>
            <a:r>
              <a:rPr lang="fr-FR" sz="2400" dirty="0" smtClean="0"/>
              <a:t>)</a:t>
            </a:r>
          </a:p>
          <a:p>
            <a:endParaRPr lang="fr-FR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0364" y="71414"/>
            <a:ext cx="3606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/>
              <a:t>G</a:t>
            </a:r>
            <a:r>
              <a:rPr lang="fr-FR" b="1" dirty="0" smtClean="0"/>
              <a:t>ènes de domestication</a:t>
            </a:r>
            <a:r>
              <a:rPr lang="fr-FR" i="1" dirty="0" smtClean="0"/>
              <a:t>: Q, Ha, Ph1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571480"/>
            <a:ext cx="807249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 gène Ha (</a:t>
            </a:r>
            <a:r>
              <a:rPr lang="fr-FR" sz="2400" b="1" dirty="0" err="1" smtClean="0"/>
              <a:t>hardness</a:t>
            </a:r>
            <a:r>
              <a:rPr lang="fr-FR" sz="2400" b="1" dirty="0" smtClean="0"/>
              <a:t>) : dureté des grains</a:t>
            </a:r>
            <a:endParaRPr lang="fr-FR" sz="2400" dirty="0" smtClean="0"/>
          </a:p>
          <a:p>
            <a:r>
              <a:rPr lang="fr-FR" sz="2400" dirty="0" smtClean="0"/>
              <a:t> C'est un ensemble de trois gènes situé sur le chromosome 5 du génome D.</a:t>
            </a:r>
          </a:p>
          <a:p>
            <a:endParaRPr lang="fr-FR" sz="2400" dirty="0" smtClean="0"/>
          </a:p>
          <a:p>
            <a:r>
              <a:rPr lang="fr-FR" sz="2400" i="1" dirty="0" err="1" smtClean="0"/>
              <a:t>Gsp</a:t>
            </a:r>
            <a:r>
              <a:rPr lang="fr-FR" sz="2400" i="1" dirty="0" smtClean="0"/>
              <a:t>-1  : </a:t>
            </a:r>
            <a:r>
              <a:rPr lang="fr-FR" sz="2400" dirty="0" smtClean="0"/>
              <a:t>Grain </a:t>
            </a:r>
            <a:r>
              <a:rPr lang="fr-FR" sz="2400" dirty="0" err="1" smtClean="0"/>
              <a:t>Softness</a:t>
            </a:r>
            <a:r>
              <a:rPr lang="fr-FR" sz="2400" dirty="0" smtClean="0"/>
              <a:t> </a:t>
            </a:r>
            <a:r>
              <a:rPr lang="fr-FR" sz="2400" dirty="0" err="1" smtClean="0"/>
              <a:t>Protein</a:t>
            </a:r>
            <a:endParaRPr lang="fr-FR" sz="2400" dirty="0" smtClean="0"/>
          </a:p>
          <a:p>
            <a:r>
              <a:rPr lang="fr-FR" sz="2400" i="1" dirty="0" smtClean="0"/>
              <a:t>Pina  : </a:t>
            </a:r>
            <a:r>
              <a:rPr lang="fr-FR" sz="2400" dirty="0" err="1" smtClean="0"/>
              <a:t>Puroindoline</a:t>
            </a:r>
            <a:r>
              <a:rPr lang="fr-FR" sz="2400" dirty="0" smtClean="0"/>
              <a:t> A</a:t>
            </a:r>
          </a:p>
          <a:p>
            <a:r>
              <a:rPr lang="fr-FR" sz="2400" i="1" dirty="0" err="1" smtClean="0"/>
              <a:t>Pinb</a:t>
            </a:r>
            <a:r>
              <a:rPr lang="fr-FR" sz="2400" i="1" dirty="0" smtClean="0"/>
              <a:t>  : </a:t>
            </a:r>
            <a:r>
              <a:rPr lang="fr-FR" sz="2400" dirty="0" err="1" smtClean="0"/>
              <a:t>Puroindoline</a:t>
            </a:r>
            <a:r>
              <a:rPr lang="fr-FR" sz="2400" dirty="0" smtClean="0"/>
              <a:t> B</a:t>
            </a:r>
          </a:p>
          <a:p>
            <a:r>
              <a:rPr lang="fr-FR" sz="2400" dirty="0" smtClean="0"/>
              <a:t> </a:t>
            </a:r>
          </a:p>
          <a:p>
            <a:r>
              <a:rPr lang="fr-FR" sz="2400" b="1" dirty="0" smtClean="0"/>
              <a:t>Ces protéines présentes dans le grain confèrent le caractère grain tendre au blé</a:t>
            </a:r>
            <a:r>
              <a:rPr lang="fr-FR" sz="2400" dirty="0" smtClean="0"/>
              <a:t>.</a:t>
            </a:r>
          </a:p>
          <a:p>
            <a:r>
              <a:rPr lang="fr-FR" sz="2400" dirty="0" smtClean="0"/>
              <a:t>  </a:t>
            </a:r>
          </a:p>
          <a:p>
            <a:r>
              <a:rPr lang="fr-FR" sz="2400" dirty="0" smtClean="0"/>
              <a:t>Chez le  blé dur, </a:t>
            </a:r>
            <a:r>
              <a:rPr lang="fr-FR" sz="2400" i="1" dirty="0" err="1" smtClean="0"/>
              <a:t>Triticum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turgidum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ssp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durum</a:t>
            </a:r>
            <a:r>
              <a:rPr lang="fr-FR" sz="2400" dirty="0" smtClean="0"/>
              <a:t>., le gène </a:t>
            </a:r>
            <a:r>
              <a:rPr lang="fr-FR" sz="2400" b="1" dirty="0" smtClean="0"/>
              <a:t>Ha a été perdu </a:t>
            </a:r>
            <a:r>
              <a:rPr lang="fr-FR" sz="2400" dirty="0" smtClean="0"/>
              <a:t>par délétion dans les génomes A et B.</a:t>
            </a:r>
          </a:p>
          <a:p>
            <a:r>
              <a:rPr lang="fr-FR" sz="2400" dirty="0" smtClean="0"/>
              <a:t> </a:t>
            </a:r>
          </a:p>
          <a:p>
            <a:r>
              <a:rPr lang="fr-FR" sz="2400" dirty="0" smtClean="0"/>
              <a:t>Le blé tendre a retrouvé ce caractère en incorporant le génome DD de la graminée </a:t>
            </a:r>
            <a:r>
              <a:rPr lang="fr-FR" sz="2400" i="1" dirty="0" smtClean="0"/>
              <a:t>Aegilops </a:t>
            </a:r>
            <a:r>
              <a:rPr lang="fr-FR" sz="2400" i="1" dirty="0" err="1" smtClean="0"/>
              <a:t>tauschii</a:t>
            </a:r>
            <a:endParaRPr lang="fr-FR" sz="2400" i="1" dirty="0" smtClean="0"/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0364" y="71414"/>
            <a:ext cx="3606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/>
              <a:t>G</a:t>
            </a:r>
            <a:r>
              <a:rPr lang="fr-FR" b="1" dirty="0" smtClean="0"/>
              <a:t>ènes de domestication</a:t>
            </a:r>
            <a:r>
              <a:rPr lang="fr-FR" i="1" dirty="0" smtClean="0"/>
              <a:t>: Q, Ha, Ph1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57224" y="642918"/>
            <a:ext cx="778674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/>
              <a:t>Le gène Ph1 : la </a:t>
            </a:r>
            <a:r>
              <a:rPr lang="fr-FR" sz="2000" b="1" dirty="0" err="1" smtClean="0"/>
              <a:t>polyploidisation</a:t>
            </a:r>
            <a:endParaRPr lang="fr-FR" sz="2000" b="1" dirty="0" smtClean="0"/>
          </a:p>
          <a:p>
            <a:pPr algn="just"/>
            <a:endParaRPr lang="fr-FR" sz="2000" dirty="0" smtClean="0"/>
          </a:p>
          <a:p>
            <a:pPr algn="just"/>
            <a:r>
              <a:rPr lang="fr-FR" sz="2400" dirty="0" smtClean="0"/>
              <a:t>Les blés sont </a:t>
            </a:r>
            <a:r>
              <a:rPr lang="fr-FR" sz="2400" b="1" dirty="0" smtClean="0"/>
              <a:t>polyploïdes</a:t>
            </a:r>
            <a:r>
              <a:rPr lang="fr-FR" sz="2400" dirty="0" smtClean="0"/>
              <a:t> et les jeux de chromosomes qu'ils possèdent, présentent des chromosomes </a:t>
            </a:r>
            <a:r>
              <a:rPr lang="fr-FR" sz="2400" b="1" dirty="0" err="1" smtClean="0"/>
              <a:t>homéologues</a:t>
            </a:r>
            <a:r>
              <a:rPr lang="fr-FR" sz="2400" dirty="0" smtClean="0"/>
              <a:t>. 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Si on prend l'exemple d'un génome AA BB : chaque paire de chromosomes du génome A a une paire de chromosomes </a:t>
            </a:r>
            <a:r>
              <a:rPr lang="fr-FR" sz="2400" dirty="0" err="1" smtClean="0"/>
              <a:t>homéologues</a:t>
            </a:r>
            <a:r>
              <a:rPr lang="fr-FR" sz="2400" dirty="0" smtClean="0"/>
              <a:t> dans le génome B. 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Toutefois, durant la méiose, seuls les chromosomes </a:t>
            </a:r>
            <a:r>
              <a:rPr lang="fr-FR" sz="2400" b="1" dirty="0" smtClean="0"/>
              <a:t>homologues</a:t>
            </a:r>
            <a:r>
              <a:rPr lang="fr-FR" sz="2400" dirty="0" smtClean="0"/>
              <a:t> peuvent s'apparier, soient A1 avec A1, B1 avec B1.... 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En effet, l'appariement des chromosomes </a:t>
            </a:r>
            <a:r>
              <a:rPr lang="fr-FR" sz="2400" dirty="0" err="1" smtClean="0"/>
              <a:t>homéologues</a:t>
            </a:r>
            <a:r>
              <a:rPr lang="fr-FR" sz="2400" dirty="0" smtClean="0"/>
              <a:t> comme A1 et B1 est </a:t>
            </a:r>
            <a:r>
              <a:rPr lang="fr-FR" sz="2400" b="1" dirty="0" smtClean="0"/>
              <a:t>inhibé</a:t>
            </a:r>
            <a:r>
              <a:rPr lang="fr-FR" sz="2400" dirty="0" smtClean="0"/>
              <a:t> par un groupe de gènes dont le </a:t>
            </a:r>
            <a:r>
              <a:rPr lang="fr-FR" sz="2400" b="1" dirty="0" smtClean="0"/>
              <a:t>gène Ph1 </a:t>
            </a:r>
            <a:r>
              <a:rPr lang="fr-FR" sz="2400" dirty="0" smtClean="0"/>
              <a:t>situé sur le chromosome 5B. </a:t>
            </a:r>
            <a:endParaRPr lang="fr-F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35716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Généralités sur les blés cultivés: </a:t>
            </a:r>
            <a:r>
              <a:rPr lang="fr-FR" dirty="0" smtClean="0"/>
              <a:t>mythologie, Définition, origine</a:t>
            </a:r>
          </a:p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85786" y="1357298"/>
            <a:ext cx="75009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« Blé » est un terme générique qui désigne plusieurs céréales appartenant au genre </a:t>
            </a:r>
            <a:r>
              <a:rPr lang="fr-FR" sz="3200" dirty="0" err="1"/>
              <a:t>Triticum</a:t>
            </a:r>
            <a:r>
              <a:rPr lang="fr-FR" sz="3200" dirty="0"/>
              <a:t>. </a:t>
            </a:r>
            <a:endParaRPr lang="fr-FR" sz="3200" dirty="0" smtClean="0"/>
          </a:p>
          <a:p>
            <a:endParaRPr lang="fr-FR" sz="3200" dirty="0"/>
          </a:p>
          <a:p>
            <a:r>
              <a:rPr lang="fr-FR" sz="3200" dirty="0" smtClean="0"/>
              <a:t>Ce </a:t>
            </a:r>
            <a:r>
              <a:rPr lang="fr-FR" sz="3200" dirty="0"/>
              <a:t>sont des plantes annuelles de la famille des Graminées ou </a:t>
            </a:r>
            <a:r>
              <a:rPr lang="fr-FR" sz="3200" dirty="0" err="1"/>
              <a:t>Poacées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35716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Généralités sur les blés cultivés: </a:t>
            </a:r>
            <a:r>
              <a:rPr lang="fr-FR" dirty="0" smtClean="0"/>
              <a:t>mythologie, Définition, origine</a:t>
            </a:r>
          </a:p>
          <a:p>
            <a:pPr algn="ctr"/>
            <a:endParaRPr lang="fr-FR" dirty="0"/>
          </a:p>
        </p:txBody>
      </p:sp>
      <p:pic>
        <p:nvPicPr>
          <p:cNvPr id="1026" name="Picture 2" descr="C:\Users\pucci\Desktop\domestication blé\Diapositiv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28662" y="1857364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Le Levant est le centre d’origine et de domestication des blés cultivés </a:t>
            </a:r>
            <a:endParaRPr lang="fr-FR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35716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Généralités sur les blés cultivés: </a:t>
            </a:r>
            <a:r>
              <a:rPr lang="fr-FR" dirty="0" smtClean="0"/>
              <a:t>mythologie, Définition, origine</a:t>
            </a:r>
          </a:p>
          <a:p>
            <a:pPr algn="ctr"/>
            <a:endParaRPr lang="fr-FR" dirty="0"/>
          </a:p>
        </p:txBody>
      </p:sp>
      <p:pic>
        <p:nvPicPr>
          <p:cNvPr id="2050" name="Picture 2" descr="C:\Users\pucci\Desktop\domestication blé\The_Levant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071810"/>
            <a:ext cx="4357718" cy="3087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28572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les graminées sauvages: </a:t>
            </a:r>
            <a:r>
              <a:rPr lang="fr-FR" dirty="0" smtClean="0"/>
              <a:t>espèces, caractéristiques</a:t>
            </a:r>
            <a:endParaRPr lang="fr-FR" dirty="0"/>
          </a:p>
        </p:txBody>
      </p:sp>
      <p:pic>
        <p:nvPicPr>
          <p:cNvPr id="3075" name="Picture 3" descr="C:\Users\pucci\Desktop\domestication blé\AB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928670"/>
            <a:ext cx="4224350" cy="5511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28572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les graminées sauvages: </a:t>
            </a:r>
            <a:r>
              <a:rPr lang="fr-FR" dirty="0" smtClean="0"/>
              <a:t>espèces, caractéristiques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85918" y="2214554"/>
            <a:ext cx="50006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/>
          </a:p>
          <a:p>
            <a:r>
              <a:rPr lang="fr-FR" sz="2000" dirty="0" smtClean="0"/>
              <a:t>2n = 14</a:t>
            </a:r>
          </a:p>
          <a:p>
            <a:endParaRPr lang="fr-FR" sz="2000" dirty="0"/>
          </a:p>
          <a:p>
            <a:r>
              <a:rPr lang="fr-FR" sz="2000" dirty="0" smtClean="0"/>
              <a:t>Enveloppe très dure et collée au grain</a:t>
            </a:r>
          </a:p>
          <a:p>
            <a:endParaRPr lang="fr-FR" sz="2000" dirty="0"/>
          </a:p>
          <a:p>
            <a:r>
              <a:rPr lang="fr-FR" sz="2000" dirty="0" smtClean="0"/>
              <a:t>Rachis cassant (épi cassant)</a:t>
            </a:r>
          </a:p>
          <a:p>
            <a:endParaRPr lang="fr-FR" sz="2000" dirty="0"/>
          </a:p>
          <a:p>
            <a:r>
              <a:rPr lang="fr-FR" sz="2000" dirty="0" smtClean="0"/>
              <a:t>Maturation des épis échelonnée  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1928794" y="1571612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Caractéristiques des espèces sauvages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57224" y="42860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Les blés modernes: </a:t>
            </a:r>
            <a:r>
              <a:rPr lang="fr-FR" dirty="0" smtClean="0"/>
              <a:t>espèces et utilisations, caractéristiques</a:t>
            </a:r>
          </a:p>
          <a:p>
            <a:pPr algn="ctr"/>
            <a:endParaRPr lang="fr-FR" dirty="0"/>
          </a:p>
        </p:txBody>
      </p:sp>
      <p:pic>
        <p:nvPicPr>
          <p:cNvPr id="4098" name="Picture 2" descr="Description de cette image, également commentée ci-aprè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85992"/>
            <a:ext cx="2762250" cy="368617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14348" y="142873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T</a:t>
            </a:r>
            <a:r>
              <a:rPr lang="fr-FR" i="1" dirty="0" err="1" smtClean="0"/>
              <a:t>riticum</a:t>
            </a:r>
            <a:r>
              <a:rPr lang="fr-FR" i="1" dirty="0" smtClean="0"/>
              <a:t> </a:t>
            </a:r>
            <a:r>
              <a:rPr lang="fr-FR" i="1" dirty="0" err="1" smtClean="0"/>
              <a:t>monococcum</a:t>
            </a:r>
            <a:r>
              <a:rPr lang="fr-FR" i="1" dirty="0" smtClean="0"/>
              <a:t> </a:t>
            </a:r>
            <a:r>
              <a:rPr lang="fr-FR" dirty="0" smtClean="0"/>
              <a:t>L’</a:t>
            </a:r>
            <a:r>
              <a:rPr lang="fr-FR" b="1" dirty="0" smtClean="0"/>
              <a:t>engrain</a:t>
            </a:r>
            <a:r>
              <a:rPr lang="fr-FR" dirty="0"/>
              <a:t> ou </a:t>
            </a:r>
            <a:r>
              <a:rPr lang="fr-FR" b="1" dirty="0"/>
              <a:t>petit épeautre</a:t>
            </a:r>
            <a:endParaRPr lang="fr-FR" dirty="0"/>
          </a:p>
        </p:txBody>
      </p:sp>
      <p:pic>
        <p:nvPicPr>
          <p:cNvPr id="4100" name="Picture 4" descr="Description de l'image  Fichier:Usdaeinkorn1 Triticum monococcum.jpg 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71744"/>
            <a:ext cx="2762250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57224" y="42860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Les blés modernes: </a:t>
            </a:r>
            <a:r>
              <a:rPr lang="fr-FR" dirty="0" smtClean="0"/>
              <a:t>espèces et utilisations, caractéristiques</a:t>
            </a:r>
          </a:p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14348" y="1500174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Triticum</a:t>
            </a:r>
            <a:r>
              <a:rPr lang="fr-FR" i="1" dirty="0" smtClean="0"/>
              <a:t> </a:t>
            </a:r>
            <a:r>
              <a:rPr lang="fr-FR" i="1" dirty="0" err="1" smtClean="0"/>
              <a:t>durum</a:t>
            </a:r>
            <a:endParaRPr lang="fr-FR" dirty="0"/>
          </a:p>
        </p:txBody>
      </p:sp>
      <p:pic>
        <p:nvPicPr>
          <p:cNvPr id="21506" name="Picture 2" descr="C:\Users\pucci\Desktop\domestication blé\012065-triticum-du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1"/>
            <a:ext cx="4496506" cy="3000396"/>
          </a:xfrm>
          <a:prstGeom prst="rect">
            <a:avLst/>
          </a:prstGeom>
          <a:noFill/>
        </p:spPr>
      </p:pic>
      <p:pic>
        <p:nvPicPr>
          <p:cNvPr id="21508" name="Picture 4" descr="https://www.gene.affrc.go.jp/images/db/legacy/plant-7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643182"/>
            <a:ext cx="348615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432</Words>
  <Application>Microsoft Office PowerPoint</Application>
  <PresentationFormat>Affichage à l'écran (4:3)</PresentationFormat>
  <Paragraphs>113</Paragraphs>
  <Slides>25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Histoire de la domestication du blé</vt:lpstr>
      <vt:lpstr>Plan du cours: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Modèle de spéciation par allopolyploïdisation.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 de la domestication du blé</dc:title>
  <dc:creator>pucci</dc:creator>
  <cp:lastModifiedBy>Lenovo</cp:lastModifiedBy>
  <cp:revision>367</cp:revision>
  <dcterms:created xsi:type="dcterms:W3CDTF">2015-03-08T15:04:34Z</dcterms:created>
  <dcterms:modified xsi:type="dcterms:W3CDTF">2016-09-27T06:52:38Z</dcterms:modified>
</cp:coreProperties>
</file>