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5" r:id="rId8"/>
    <p:sldId id="262" r:id="rId9"/>
    <p:sldId id="267" r:id="rId10"/>
    <p:sldId id="270" r:id="rId11"/>
    <p:sldId id="271" r:id="rId12"/>
    <p:sldId id="272" r:id="rId13"/>
    <p:sldId id="273" r:id="rId14"/>
    <p:sldId id="266" r:id="rId15"/>
    <p:sldId id="263" r:id="rId16"/>
    <p:sldId id="264" r:id="rId17"/>
    <p:sldId id="268" r:id="rId18"/>
    <p:sldId id="269" r:id="rId19"/>
    <p:sldId id="274" r:id="rId20"/>
    <p:sldId id="275" r:id="rId21"/>
    <p:sldId id="276" r:id="rId22"/>
    <p:sldId id="277" r:id="rId23"/>
    <p:sldId id="278" r:id="rId24"/>
    <p:sldId id="279"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9CBFA15-F1E9-48F4-BE56-D2DACF5C110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CBFA15-F1E9-48F4-BE56-D2DACF5C110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8" name="Espace réservé du numéro de diapositive 7"/>
          <p:cNvSpPr>
            <a:spLocks noGrp="1"/>
          </p:cNvSpPr>
          <p:nvPr>
            <p:ph type="sldNum" sz="quarter" idx="11"/>
          </p:nvPr>
        </p:nvSpPr>
        <p:spPr/>
        <p:txBody>
          <a:bodyPr/>
          <a:lstStyle/>
          <a:p>
            <a:fld id="{59CBFA15-F1E9-48F4-BE56-D2DACF5C1109}"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78EE06F-48AF-4FA6-8287-199DD293643A}" type="datetimeFigureOut">
              <a:rPr lang="fr-FR" smtClean="0"/>
              <a:pPr/>
              <a:t>27/09/2016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59CBFA15-F1E9-48F4-BE56-D2DACF5C110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778EE06F-48AF-4FA6-8287-199DD293643A}" type="datetimeFigureOut">
              <a:rPr lang="fr-FR" smtClean="0"/>
              <a:pPr/>
              <a:t>27/09/2016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CBFA15-F1E9-48F4-BE56-D2DACF5C110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78EE06F-48AF-4FA6-8287-199DD293643A}" type="datetimeFigureOut">
              <a:rPr lang="fr-FR" smtClean="0"/>
              <a:pPr/>
              <a:t>27/09/2016</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9CBFA15-F1E9-48F4-BE56-D2DACF5C110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357290" y="2714620"/>
            <a:ext cx="6715172" cy="584775"/>
          </a:xfrm>
          <a:prstGeom prst="rect">
            <a:avLst/>
          </a:prstGeom>
          <a:noFill/>
        </p:spPr>
        <p:txBody>
          <a:bodyPr wrap="square" rtlCol="0">
            <a:spAutoFit/>
          </a:bodyPr>
          <a:lstStyle/>
          <a:p>
            <a:pPr algn="ctr"/>
            <a:r>
              <a:rPr lang="fr-FR" sz="3200" b="1" dirty="0" smtClean="0"/>
              <a:t>Domestication du Mais</a:t>
            </a:r>
            <a:endParaRPr lang="fr-FR"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1472" y="428604"/>
            <a:ext cx="8143932" cy="7417415"/>
          </a:xfrm>
          <a:prstGeom prst="rect">
            <a:avLst/>
          </a:prstGeom>
          <a:noFill/>
        </p:spPr>
        <p:txBody>
          <a:bodyPr wrap="square" rtlCol="0">
            <a:spAutoFit/>
          </a:bodyPr>
          <a:lstStyle/>
          <a:p>
            <a:pPr algn="just"/>
            <a:endParaRPr lang="fr-FR" sz="2800" dirty="0" smtClean="0"/>
          </a:p>
          <a:p>
            <a:pPr algn="just"/>
            <a:endParaRPr lang="fr-FR" sz="2800" dirty="0" smtClean="0"/>
          </a:p>
          <a:p>
            <a:pPr algn="just"/>
            <a:r>
              <a:rPr lang="fr-FR" sz="2800" dirty="0" smtClean="0"/>
              <a:t>La domestication du Mais a eu lieu à partir de la </a:t>
            </a:r>
            <a:r>
              <a:rPr lang="fr-FR" sz="2800" b="1" dirty="0" smtClean="0"/>
              <a:t>Téosinte</a:t>
            </a:r>
            <a:r>
              <a:rPr lang="fr-FR" sz="2800" dirty="0" smtClean="0"/>
              <a:t> il y a 9000 ans au Mexique dans la haute vallée du </a:t>
            </a:r>
            <a:r>
              <a:rPr lang="fr-FR" sz="2800" b="1" dirty="0" smtClean="0"/>
              <a:t>Rio Balsas</a:t>
            </a:r>
            <a:r>
              <a:rPr lang="fr-FR" sz="2800" dirty="0" smtClean="0"/>
              <a:t>.</a:t>
            </a:r>
          </a:p>
          <a:p>
            <a:pPr algn="just"/>
            <a:endParaRPr lang="fr-FR" sz="2800" dirty="0" smtClean="0"/>
          </a:p>
          <a:p>
            <a:pPr algn="just"/>
            <a:endParaRPr lang="fr-FR" sz="2800" dirty="0" smtClean="0"/>
          </a:p>
          <a:p>
            <a:pPr algn="just"/>
            <a:r>
              <a:rPr lang="fr-FR" sz="2800" dirty="0" smtClean="0"/>
              <a:t>Les génome du Mais et de la Téosinte sont très similaires, ils partagent le même nombre de chromosomes, même morphologie des chromosomes et peuvent facilement s’hybrider, plus encore, l’hybride résultant est fertile.</a:t>
            </a:r>
          </a:p>
          <a:p>
            <a:pPr algn="just"/>
            <a:endParaRPr lang="fr-FR" sz="2800" dirty="0" smtClean="0"/>
          </a:p>
          <a:p>
            <a:pPr algn="just"/>
            <a:endParaRPr lang="fr-FR" sz="2800" dirty="0" smtClean="0"/>
          </a:p>
          <a:p>
            <a:pPr algn="just"/>
            <a:endParaRPr lang="fr-FR" sz="2800" dirty="0" smtClean="0"/>
          </a:p>
          <a:p>
            <a:pPr algn="just"/>
            <a:endParaRPr lang="fr-FR" sz="2800" dirty="0" smtClean="0"/>
          </a:p>
          <a:p>
            <a:pPr algn="just"/>
            <a:endParaRPr lang="fr-F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428604"/>
            <a:ext cx="8358246" cy="5539978"/>
          </a:xfrm>
          <a:prstGeom prst="rect">
            <a:avLst/>
          </a:prstGeom>
          <a:noFill/>
        </p:spPr>
        <p:txBody>
          <a:bodyPr wrap="square" rtlCol="0">
            <a:spAutoFit/>
          </a:bodyPr>
          <a:lstStyle/>
          <a:p>
            <a:pPr algn="just"/>
            <a:r>
              <a:rPr lang="fr-FR" sz="2800" dirty="0" smtClean="0"/>
              <a:t>Des études par marqueurs biochimiques (Isozymes) montrent que:</a:t>
            </a:r>
          </a:p>
          <a:p>
            <a:pPr algn="just"/>
            <a:endParaRPr lang="fr-FR" sz="2800" dirty="0" smtClean="0"/>
          </a:p>
          <a:p>
            <a:pPr algn="just"/>
            <a:r>
              <a:rPr lang="fr-FR" sz="2800" dirty="0" smtClean="0"/>
              <a:t> les espèces </a:t>
            </a:r>
            <a:r>
              <a:rPr lang="fr-FR" sz="2800" b="1" i="1" dirty="0" smtClean="0"/>
              <a:t>Zea luxurians</a:t>
            </a:r>
            <a:r>
              <a:rPr lang="fr-FR" sz="2800" i="1" dirty="0" smtClean="0"/>
              <a:t>, </a:t>
            </a:r>
            <a:r>
              <a:rPr lang="fr-FR" sz="2800" b="1" i="1" dirty="0" smtClean="0"/>
              <a:t>Zea perennis </a:t>
            </a:r>
            <a:r>
              <a:rPr lang="fr-FR" sz="2800" dirty="0" smtClean="0"/>
              <a:t>et </a:t>
            </a:r>
            <a:r>
              <a:rPr lang="fr-FR" sz="2800" b="1" i="1" dirty="0" smtClean="0"/>
              <a:t>Zea diploperennis </a:t>
            </a:r>
            <a:r>
              <a:rPr lang="fr-FR" sz="2800" dirty="0" smtClean="0"/>
              <a:t>sont très différentes du Mais.</a:t>
            </a:r>
          </a:p>
          <a:p>
            <a:pPr algn="just"/>
            <a:endParaRPr lang="fr-FR" sz="2800" dirty="0" smtClean="0"/>
          </a:p>
          <a:p>
            <a:pPr algn="just"/>
            <a:r>
              <a:rPr lang="fr-FR" sz="2800" b="1" i="1" dirty="0" smtClean="0"/>
              <a:t>Zea mays. ssp mexicana </a:t>
            </a:r>
            <a:r>
              <a:rPr lang="fr-FR" sz="2800" dirty="0" smtClean="0"/>
              <a:t>était beaucoup plus proche du mais.</a:t>
            </a:r>
          </a:p>
          <a:p>
            <a:pPr algn="just"/>
            <a:endParaRPr lang="fr-FR" sz="2800" dirty="0" smtClean="0"/>
          </a:p>
          <a:p>
            <a:pPr algn="just"/>
            <a:r>
              <a:rPr lang="fr-FR" sz="2800" b="1" i="1" dirty="0" smtClean="0"/>
              <a:t>Zea mays. ssp parviglumis </a:t>
            </a:r>
            <a:r>
              <a:rPr lang="fr-FR" sz="2800" dirty="0" smtClean="0"/>
              <a:t>a montré une beaucoup plus grande similarité avec le Mais et a été identifié comme étant son ancêtre sauvage et unique.</a:t>
            </a:r>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1857364"/>
            <a:ext cx="8286808" cy="3323987"/>
          </a:xfrm>
          <a:prstGeom prst="rect">
            <a:avLst/>
          </a:prstGeom>
          <a:noFill/>
        </p:spPr>
        <p:txBody>
          <a:bodyPr wrap="square" rtlCol="0">
            <a:spAutoFit/>
          </a:bodyPr>
          <a:lstStyle/>
          <a:p>
            <a:pPr algn="just">
              <a:lnSpc>
                <a:spcPct val="150000"/>
              </a:lnSpc>
            </a:pPr>
            <a:r>
              <a:rPr lang="fr-FR" sz="2800" dirty="0" smtClean="0"/>
              <a:t>Ces études ont été confirmé par une étude par SSR qui a montré que le Mais (Zea mays. ssp mays) et la Téosinte (Zea mays. ssp parviglumis) ont divergé l’un de l’autre il y a 9000 ans ce qui coïncide bien avec les études archéologiques. </a:t>
            </a:r>
            <a:endParaRPr lang="fr-F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57158" y="1071546"/>
            <a:ext cx="8286808" cy="3108543"/>
          </a:xfrm>
          <a:prstGeom prst="rect">
            <a:avLst/>
          </a:prstGeom>
          <a:noFill/>
        </p:spPr>
        <p:txBody>
          <a:bodyPr wrap="square" rtlCol="0">
            <a:spAutoFit/>
          </a:bodyPr>
          <a:lstStyle/>
          <a:p>
            <a:pPr algn="just"/>
            <a:r>
              <a:rPr lang="fr-FR" sz="2800" dirty="0" smtClean="0"/>
              <a:t>Contrairement aux autres plantes (blé, orge, riz, tomate …</a:t>
            </a:r>
            <a:r>
              <a:rPr lang="fr-FR" sz="2800" dirty="0" err="1" smtClean="0"/>
              <a:t>etc</a:t>
            </a:r>
            <a:r>
              <a:rPr lang="fr-FR" sz="2800" dirty="0" smtClean="0"/>
              <a:t>), l’aspect d’une plante de Mais adulte est très différent de la plante sauvage (Téosinte).</a:t>
            </a:r>
          </a:p>
          <a:p>
            <a:pPr algn="just"/>
            <a:endParaRPr lang="fr-FR" sz="2800" dirty="0" smtClean="0"/>
          </a:p>
          <a:p>
            <a:pPr algn="just"/>
            <a:r>
              <a:rPr lang="fr-FR" sz="2800" dirty="0" smtClean="0"/>
              <a:t>Ce n’est que </a:t>
            </a:r>
            <a:r>
              <a:rPr lang="fr-FR" sz="2800" dirty="0" err="1" smtClean="0"/>
              <a:t>récement</a:t>
            </a:r>
            <a:r>
              <a:rPr lang="fr-FR" sz="2800" dirty="0" smtClean="0"/>
              <a:t> qu’à été établi la relation entre le Mais et la Téosinte et ils sont classés dans la </a:t>
            </a:r>
            <a:r>
              <a:rPr lang="fr-FR" sz="2800" dirty="0" err="1" smtClean="0"/>
              <a:t>méme</a:t>
            </a:r>
            <a:r>
              <a:rPr lang="fr-FR" sz="2800" dirty="0" smtClean="0"/>
              <a:t> espèce </a:t>
            </a:r>
            <a:r>
              <a:rPr lang="fr-FR" sz="2800" b="1" i="1" dirty="0" smtClean="0"/>
              <a:t>Zea mays</a:t>
            </a:r>
            <a:endParaRPr lang="fr-FR" sz="28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285852" y="71414"/>
            <a:ext cx="7286676" cy="461665"/>
          </a:xfrm>
          <a:prstGeom prst="rect">
            <a:avLst/>
          </a:prstGeom>
          <a:noFill/>
        </p:spPr>
        <p:txBody>
          <a:bodyPr wrap="square" rtlCol="0">
            <a:spAutoFit/>
          </a:bodyPr>
          <a:lstStyle/>
          <a:p>
            <a:r>
              <a:rPr lang="fr-FR" sz="2400" b="1" dirty="0" smtClean="0"/>
              <a:t>De la Téosinte au Mais: quels modifications?</a:t>
            </a:r>
            <a:endParaRPr lang="fr-FR" sz="2400" b="1" dirty="0"/>
          </a:p>
        </p:txBody>
      </p:sp>
      <p:graphicFrame>
        <p:nvGraphicFramePr>
          <p:cNvPr id="8" name="Tableau 7"/>
          <p:cNvGraphicFramePr>
            <a:graphicFrameLocks noGrp="1"/>
          </p:cNvGraphicFramePr>
          <p:nvPr/>
        </p:nvGraphicFramePr>
        <p:xfrm>
          <a:off x="214282" y="642918"/>
          <a:ext cx="8715404" cy="6126480"/>
        </p:xfrm>
        <a:graphic>
          <a:graphicData uri="http://schemas.openxmlformats.org/drawingml/2006/table">
            <a:tbl>
              <a:tblPr firstRow="1" bandRow="1">
                <a:tableStyleId>{5C22544A-7EE6-4342-B048-85BDC9FD1C3A}</a:tableStyleId>
              </a:tblPr>
              <a:tblGrid>
                <a:gridCol w="4357702"/>
                <a:gridCol w="4357702"/>
              </a:tblGrid>
              <a:tr h="370840">
                <a:tc>
                  <a:txBody>
                    <a:bodyPr/>
                    <a:lstStyle/>
                    <a:p>
                      <a:r>
                        <a:rPr lang="fr-FR" sz="2400" dirty="0" smtClean="0"/>
                        <a:t>Téosinte</a:t>
                      </a:r>
                      <a:endParaRPr lang="fr-FR" sz="2400" dirty="0"/>
                    </a:p>
                  </a:txBody>
                  <a:tcPr/>
                </a:tc>
                <a:tc>
                  <a:txBody>
                    <a:bodyPr/>
                    <a:lstStyle/>
                    <a:p>
                      <a:r>
                        <a:rPr lang="fr-FR" sz="2400" dirty="0" smtClean="0"/>
                        <a:t>Mais</a:t>
                      </a:r>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La </a:t>
                      </a:r>
                      <a:r>
                        <a:rPr lang="fr-FR" sz="2400" b="1" dirty="0" smtClean="0"/>
                        <a:t>Téosinte talle beaucoup</a:t>
                      </a:r>
                    </a:p>
                    <a:p>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Le </a:t>
                      </a:r>
                      <a:r>
                        <a:rPr lang="fr-FR" sz="2400" b="1" dirty="0" smtClean="0"/>
                        <a:t>Mais ne talle pas</a:t>
                      </a:r>
                    </a:p>
                    <a:p>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L’épi est constitué de deux rangées</a:t>
                      </a:r>
                    </a:p>
                    <a:p>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L’épi est constitué de plusieurs rangées (plus</a:t>
                      </a:r>
                      <a:r>
                        <a:rPr lang="fr-FR" sz="2400" baseline="0" dirty="0" smtClean="0"/>
                        <a:t> de 4)</a:t>
                      </a:r>
                      <a:endParaRPr lang="fr-FR" sz="2400" dirty="0" smtClean="0"/>
                    </a:p>
                    <a:p>
                      <a:endParaRPr lang="fr-FR" sz="2400" dirty="0"/>
                    </a:p>
                  </a:txBody>
                  <a:tcPr/>
                </a:tc>
              </a:tr>
              <a:tr h="370840">
                <a:tc>
                  <a:txBody>
                    <a:bodyPr/>
                    <a:lstStyle/>
                    <a:p>
                      <a:r>
                        <a:rPr lang="fr-FR" sz="2400" b="1" dirty="0" smtClean="0"/>
                        <a:t>Grains enveloppés </a:t>
                      </a:r>
                      <a:r>
                        <a:rPr lang="fr-FR" sz="2400" dirty="0" smtClean="0"/>
                        <a:t>dans une cupule cellulosique</a:t>
                      </a:r>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smtClean="0"/>
                        <a:t>Grains nus </a:t>
                      </a:r>
                    </a:p>
                    <a:p>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Petits grains  </a:t>
                      </a:r>
                    </a:p>
                    <a:p>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Gros grains</a:t>
                      </a:r>
                    </a:p>
                    <a:p>
                      <a:endParaRPr lang="fr-FR" sz="2400" dirty="0"/>
                    </a:p>
                  </a:txBody>
                  <a:tcPr/>
                </a:tc>
              </a:tr>
              <a:tr h="370840">
                <a:tc>
                  <a:txBody>
                    <a:bodyPr/>
                    <a:lstStyle/>
                    <a:p>
                      <a:r>
                        <a:rPr lang="fr-FR" sz="2400" dirty="0" smtClean="0"/>
                        <a:t>A</a:t>
                      </a:r>
                      <a:r>
                        <a:rPr lang="fr-FR" sz="2400" baseline="0" dirty="0" smtClean="0"/>
                        <a:t> maturité l’épi explose et libère les grains </a:t>
                      </a:r>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A</a:t>
                      </a:r>
                      <a:r>
                        <a:rPr lang="fr-FR" sz="2400" baseline="0" dirty="0" smtClean="0"/>
                        <a:t> maturité l’épi n’explose pas</a:t>
                      </a:r>
                      <a:endParaRPr lang="fr-FR" sz="2400" dirty="0" smtClean="0"/>
                    </a:p>
                    <a:p>
                      <a:endParaRPr lang="fr-FR"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Grains peuvent essaimer seuls </a:t>
                      </a:r>
                    </a:p>
                    <a:p>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Ne peuvent pas essaimer seuls</a:t>
                      </a:r>
                    </a:p>
                    <a:p>
                      <a:endParaRPr lang="fr-FR" sz="24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pucci\Desktop\domestication mais\corn-and-teosinte_h1.jpg"/>
          <p:cNvPicPr>
            <a:picLocks noChangeAspect="1" noChangeArrowheads="1"/>
          </p:cNvPicPr>
          <p:nvPr/>
        </p:nvPicPr>
        <p:blipFill>
          <a:blip r:embed="rId2" cstate="print"/>
          <a:srcRect/>
          <a:stretch>
            <a:fillRect/>
          </a:stretch>
        </p:blipFill>
        <p:spPr bwMode="auto">
          <a:xfrm>
            <a:off x="2919244" y="857232"/>
            <a:ext cx="6224756" cy="5286412"/>
          </a:xfrm>
          <a:prstGeom prst="rect">
            <a:avLst/>
          </a:prstGeom>
          <a:noFill/>
        </p:spPr>
      </p:pic>
      <p:pic>
        <p:nvPicPr>
          <p:cNvPr id="20483" name="Picture 3" descr="C:\Users\pucci\Desktop\domestication mais\loadbinary.jpeg"/>
          <p:cNvPicPr>
            <a:picLocks noChangeAspect="1" noChangeArrowheads="1"/>
          </p:cNvPicPr>
          <p:nvPr/>
        </p:nvPicPr>
        <p:blipFill>
          <a:blip r:embed="rId3" cstate="print"/>
          <a:srcRect l="7677" r="17481"/>
          <a:stretch>
            <a:fillRect/>
          </a:stretch>
        </p:blipFill>
        <p:spPr bwMode="auto">
          <a:xfrm>
            <a:off x="0" y="847492"/>
            <a:ext cx="2786050" cy="522471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14282" y="1311552"/>
            <a:ext cx="8715436" cy="4832092"/>
          </a:xfrm>
          <a:prstGeom prst="rect">
            <a:avLst/>
          </a:prstGeom>
          <a:noFill/>
        </p:spPr>
        <p:txBody>
          <a:bodyPr wrap="square" rtlCol="0">
            <a:spAutoFit/>
          </a:bodyPr>
          <a:lstStyle/>
          <a:p>
            <a:r>
              <a:rPr lang="fr-FR" sz="2800" dirty="0" smtClean="0"/>
              <a:t> </a:t>
            </a:r>
            <a:r>
              <a:rPr lang="fr-FR" sz="2800" b="1" dirty="0" smtClean="0"/>
              <a:t>Intérêt agronomiques : </a:t>
            </a:r>
          </a:p>
          <a:p>
            <a:r>
              <a:rPr lang="fr-FR" sz="2800" dirty="0" smtClean="0"/>
              <a:t>      gros grains </a:t>
            </a:r>
          </a:p>
          <a:p>
            <a:r>
              <a:rPr lang="fr-FR" sz="2800" dirty="0" smtClean="0"/>
              <a:t>      grains nombreux par épi donc fort rendement  </a:t>
            </a:r>
          </a:p>
          <a:p>
            <a:r>
              <a:rPr lang="fr-FR" sz="2800" dirty="0" smtClean="0"/>
              <a:t>      grains restant fixés à la plante favorisant la récolte </a:t>
            </a:r>
          </a:p>
          <a:p>
            <a:endParaRPr lang="fr-FR" sz="2800" dirty="0" smtClean="0"/>
          </a:p>
          <a:p>
            <a:endParaRPr lang="fr-FR" sz="2800" dirty="0" smtClean="0"/>
          </a:p>
          <a:p>
            <a:r>
              <a:rPr lang="fr-FR" sz="2800" dirty="0" smtClean="0"/>
              <a:t> </a:t>
            </a:r>
            <a:r>
              <a:rPr lang="fr-FR" sz="2800" b="1" dirty="0" smtClean="0"/>
              <a:t>Inadaptation à la vie sauvage : </a:t>
            </a:r>
          </a:p>
          <a:p>
            <a:r>
              <a:rPr lang="fr-FR" sz="2800" dirty="0" smtClean="0"/>
              <a:t>      Semi dépendant de l’Homme </a:t>
            </a:r>
          </a:p>
          <a:p>
            <a:r>
              <a:rPr lang="fr-FR" sz="2800" dirty="0" smtClean="0"/>
              <a:t>      Besoins en eau élevés </a:t>
            </a:r>
          </a:p>
          <a:p>
            <a:r>
              <a:rPr lang="fr-FR" sz="2800" dirty="0" smtClean="0"/>
              <a:t>      Sensibilité des grains aux prédateurs et parasites </a:t>
            </a:r>
          </a:p>
          <a:p>
            <a:endParaRPr lang="fr-FR" sz="2800" dirty="0"/>
          </a:p>
        </p:txBody>
      </p:sp>
      <p:sp>
        <p:nvSpPr>
          <p:cNvPr id="3" name="ZoneTexte 2"/>
          <p:cNvSpPr txBox="1"/>
          <p:nvPr/>
        </p:nvSpPr>
        <p:spPr>
          <a:xfrm>
            <a:off x="428596" y="285728"/>
            <a:ext cx="8286808" cy="400110"/>
          </a:xfrm>
          <a:prstGeom prst="rect">
            <a:avLst/>
          </a:prstGeom>
          <a:noFill/>
        </p:spPr>
        <p:txBody>
          <a:bodyPr wrap="square" rtlCol="0">
            <a:spAutoFit/>
          </a:bodyPr>
          <a:lstStyle/>
          <a:p>
            <a:pPr algn="ctr"/>
            <a:r>
              <a:rPr lang="fr-FR" sz="2000" b="1" dirty="0" smtClean="0"/>
              <a:t>Conséquences de ces changements</a:t>
            </a:r>
            <a:endParaRPr lang="fr-FR" sz="2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85852" y="571480"/>
            <a:ext cx="6215106" cy="646331"/>
          </a:xfrm>
          <a:prstGeom prst="rect">
            <a:avLst/>
          </a:prstGeom>
          <a:noFill/>
        </p:spPr>
        <p:txBody>
          <a:bodyPr wrap="square" rtlCol="0">
            <a:spAutoFit/>
          </a:bodyPr>
          <a:lstStyle/>
          <a:p>
            <a:pPr algn="ctr">
              <a:lnSpc>
                <a:spcPct val="150000"/>
              </a:lnSpc>
            </a:pPr>
            <a:r>
              <a:rPr lang="fr-FR" sz="2400" b="1" dirty="0" smtClean="0"/>
              <a:t>4-</a:t>
            </a:r>
            <a:r>
              <a:rPr lang="fr-FR" sz="2400" b="1" i="1" dirty="0" smtClean="0"/>
              <a:t> </a:t>
            </a:r>
            <a:r>
              <a:rPr lang="fr-FR" sz="2400" b="1" dirty="0" smtClean="0"/>
              <a:t>Gènes de domestication</a:t>
            </a:r>
          </a:p>
        </p:txBody>
      </p:sp>
      <p:sp>
        <p:nvSpPr>
          <p:cNvPr id="5" name="ZoneTexte 4"/>
          <p:cNvSpPr txBox="1"/>
          <p:nvPr/>
        </p:nvSpPr>
        <p:spPr>
          <a:xfrm>
            <a:off x="500034" y="2182363"/>
            <a:ext cx="8143932" cy="3970318"/>
          </a:xfrm>
          <a:prstGeom prst="rect">
            <a:avLst/>
          </a:prstGeom>
          <a:noFill/>
        </p:spPr>
        <p:txBody>
          <a:bodyPr wrap="square" rtlCol="0">
            <a:spAutoFit/>
          </a:bodyPr>
          <a:lstStyle/>
          <a:p>
            <a:pPr algn="just"/>
            <a:r>
              <a:rPr lang="fr-FR" sz="2800" dirty="0" smtClean="0"/>
              <a:t>Les  différences entre le Mais et la </a:t>
            </a:r>
            <a:r>
              <a:rPr lang="fr-FR" sz="2800" smtClean="0"/>
              <a:t>Téosinte sont dues </a:t>
            </a:r>
            <a:r>
              <a:rPr lang="fr-FR" sz="2800" dirty="0" smtClean="0"/>
              <a:t>à 5 régions du génome:</a:t>
            </a:r>
          </a:p>
          <a:p>
            <a:pPr algn="just"/>
            <a:endParaRPr lang="fr-FR" sz="2800" dirty="0" smtClean="0"/>
          </a:p>
          <a:p>
            <a:pPr algn="just"/>
            <a:r>
              <a:rPr lang="fr-FR" sz="2800" dirty="0" smtClean="0"/>
              <a:t>tb1, </a:t>
            </a:r>
            <a:r>
              <a:rPr lang="fr-FR" sz="2800" dirty="0" err="1" smtClean="0"/>
              <a:t>tga</a:t>
            </a:r>
            <a:r>
              <a:rPr lang="fr-FR" sz="2800" dirty="0" smtClean="0"/>
              <a:t>, ramosa1 et ramosa2, su1, </a:t>
            </a:r>
            <a:r>
              <a:rPr lang="fr-FR" sz="2800" dirty="0" err="1" smtClean="0"/>
              <a:t>pbf</a:t>
            </a:r>
            <a:endParaRPr lang="fr-FR" sz="2800" dirty="0" smtClean="0"/>
          </a:p>
          <a:p>
            <a:pPr algn="just"/>
            <a:endParaRPr lang="fr-FR" sz="2800" dirty="0" smtClean="0"/>
          </a:p>
          <a:p>
            <a:pPr algn="just"/>
            <a:r>
              <a:rPr lang="fr-FR" sz="2800" dirty="0" smtClean="0"/>
              <a:t> Dans deux cas (tb1 et </a:t>
            </a:r>
            <a:r>
              <a:rPr lang="fr-FR" sz="2800" dirty="0" err="1" smtClean="0"/>
              <a:t>tga</a:t>
            </a:r>
            <a:r>
              <a:rPr lang="fr-FR" sz="2800" dirty="0" smtClean="0"/>
              <a:t>), des gènes uniques étant responsables de ces grandes différences</a:t>
            </a:r>
          </a:p>
          <a:p>
            <a:pPr algn="just"/>
            <a:endParaRPr lang="fr-FR" sz="2800" dirty="0" smtClean="0"/>
          </a:p>
          <a:p>
            <a:pPr algn="just"/>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28662" y="642918"/>
            <a:ext cx="7358114" cy="461665"/>
          </a:xfrm>
          <a:prstGeom prst="rect">
            <a:avLst/>
          </a:prstGeom>
          <a:noFill/>
        </p:spPr>
        <p:txBody>
          <a:bodyPr wrap="square" rtlCol="0">
            <a:spAutoFit/>
          </a:bodyPr>
          <a:lstStyle/>
          <a:p>
            <a:pPr algn="ctr"/>
            <a:r>
              <a:rPr lang="fr-FR" sz="2400" b="1" dirty="0" smtClean="0"/>
              <a:t>tb1: Téosinte </a:t>
            </a:r>
            <a:r>
              <a:rPr lang="fr-FR" sz="2400" b="1" dirty="0" err="1" smtClean="0"/>
              <a:t>Branched</a:t>
            </a:r>
            <a:r>
              <a:rPr lang="fr-FR" sz="2400" b="1" dirty="0" smtClean="0"/>
              <a:t> </a:t>
            </a:r>
            <a:r>
              <a:rPr lang="fr-FR" sz="2400" b="1" dirty="0" err="1" smtClean="0"/>
              <a:t>gene</a:t>
            </a:r>
            <a:endParaRPr lang="fr-FR" sz="2400" b="1" dirty="0"/>
          </a:p>
        </p:txBody>
      </p:sp>
      <p:sp>
        <p:nvSpPr>
          <p:cNvPr id="5" name="ZoneTexte 4"/>
          <p:cNvSpPr txBox="1"/>
          <p:nvPr/>
        </p:nvSpPr>
        <p:spPr>
          <a:xfrm>
            <a:off x="214282" y="1714488"/>
            <a:ext cx="8643998" cy="3539430"/>
          </a:xfrm>
          <a:prstGeom prst="rect">
            <a:avLst/>
          </a:prstGeom>
          <a:noFill/>
        </p:spPr>
        <p:txBody>
          <a:bodyPr wrap="square" rtlCol="0">
            <a:spAutoFit/>
          </a:bodyPr>
          <a:lstStyle/>
          <a:p>
            <a:pPr algn="just"/>
            <a:r>
              <a:rPr lang="fr-FR" sz="2800" dirty="0" smtClean="0"/>
              <a:t>Ce gène est responsable de la formation des branches latérales chez la Téosinte et aussi de la taille petite de l’épi.</a:t>
            </a:r>
          </a:p>
          <a:p>
            <a:pPr algn="just"/>
            <a:endParaRPr lang="fr-FR" sz="2800" dirty="0" smtClean="0"/>
          </a:p>
          <a:p>
            <a:pPr algn="just"/>
            <a:endParaRPr lang="fr-FR" sz="2800" dirty="0" smtClean="0"/>
          </a:p>
          <a:p>
            <a:pPr algn="just"/>
            <a:r>
              <a:rPr lang="fr-FR" sz="2800" dirty="0" smtClean="0"/>
              <a:t>Le tb1 code pour un facteur de transcription qui à son tour est responsable de la régulation d’un ensemble de gènes impliqués dans plusieurs processus, essentiellement la formation des branches latérales</a:t>
            </a:r>
            <a:endParaRPr lang="fr-F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20" y="735530"/>
            <a:ext cx="8643998" cy="5693866"/>
          </a:xfrm>
          <a:prstGeom prst="rect">
            <a:avLst/>
          </a:prstGeom>
          <a:noFill/>
        </p:spPr>
        <p:txBody>
          <a:bodyPr wrap="square" rtlCol="0">
            <a:spAutoFit/>
          </a:bodyPr>
          <a:lstStyle/>
          <a:p>
            <a:pPr algn="just"/>
            <a:r>
              <a:rPr lang="fr-FR" sz="2800" dirty="0" smtClean="0"/>
              <a:t>Le Mais domestique contient un variant de tb1 chez lequel la régulation est altérée. Ce gène est muté vers une forme inactive ce qui a conduit à la suppression de la ramification et à la formation des épis de taille plus grande.</a:t>
            </a:r>
          </a:p>
          <a:p>
            <a:pPr algn="just"/>
            <a:endParaRPr lang="fr-FR" sz="2800" dirty="0" smtClean="0"/>
          </a:p>
          <a:p>
            <a:pPr algn="just"/>
            <a:r>
              <a:rPr lang="fr-FR" sz="2800" dirty="0" smtClean="0"/>
              <a:t>Ce changement par mutation de ce gène a des conséquences assez importantes sur l’architecture générale de la Téosinte, mais plus important encore, la plante nouvelle (Mais) produit beaucoup plus de grains à cause des épis qui sont devenus plus grands et larges.</a:t>
            </a:r>
          </a:p>
          <a:p>
            <a:pPr algn="just"/>
            <a:endParaRPr lang="fr-FR" sz="2800" dirty="0" smtClean="0"/>
          </a:p>
          <a:p>
            <a:pPr algn="just"/>
            <a:endParaRPr lang="fr-F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428604"/>
            <a:ext cx="8286808" cy="6555641"/>
          </a:xfrm>
          <a:prstGeom prst="rect">
            <a:avLst/>
          </a:prstGeom>
          <a:noFill/>
        </p:spPr>
        <p:txBody>
          <a:bodyPr wrap="square" rtlCol="0">
            <a:spAutoFit/>
          </a:bodyPr>
          <a:lstStyle/>
          <a:p>
            <a:pPr>
              <a:lnSpc>
                <a:spcPct val="150000"/>
              </a:lnSpc>
            </a:pPr>
            <a:r>
              <a:rPr lang="fr-FR" sz="2800" dirty="0" smtClean="0"/>
              <a:t>Plan du cours:</a:t>
            </a:r>
          </a:p>
          <a:p>
            <a:pPr>
              <a:lnSpc>
                <a:spcPct val="150000"/>
              </a:lnSpc>
            </a:pPr>
            <a:endParaRPr lang="fr-FR" sz="2800" dirty="0" smtClean="0"/>
          </a:p>
          <a:p>
            <a:pPr>
              <a:lnSpc>
                <a:spcPct val="150000"/>
              </a:lnSpc>
            </a:pPr>
            <a:r>
              <a:rPr lang="fr-FR" sz="2800" b="1" dirty="0" smtClean="0"/>
              <a:t>1- Généralités sur le Mais cultivé: </a:t>
            </a:r>
            <a:r>
              <a:rPr lang="fr-FR" sz="2800" dirty="0" smtClean="0"/>
              <a:t>Définition, origine, utilisations, description de la plante</a:t>
            </a:r>
          </a:p>
          <a:p>
            <a:pPr>
              <a:lnSpc>
                <a:spcPct val="150000"/>
              </a:lnSpc>
            </a:pPr>
            <a:r>
              <a:rPr lang="fr-FR" sz="2800" b="1" dirty="0" smtClean="0"/>
              <a:t>2- Généralités sur la Téosinte: </a:t>
            </a:r>
            <a:r>
              <a:rPr lang="fr-FR" sz="2800" dirty="0" smtClean="0"/>
              <a:t>espèces, description de la plante</a:t>
            </a:r>
          </a:p>
          <a:p>
            <a:pPr>
              <a:lnSpc>
                <a:spcPct val="150000"/>
              </a:lnSpc>
            </a:pPr>
            <a:r>
              <a:rPr lang="fr-FR" sz="2800" b="1" dirty="0" smtClean="0"/>
              <a:t>3- Domestication du Mais à partir de la Téosinte</a:t>
            </a:r>
          </a:p>
          <a:p>
            <a:pPr>
              <a:lnSpc>
                <a:spcPct val="150000"/>
              </a:lnSpc>
            </a:pPr>
            <a:r>
              <a:rPr lang="fr-FR" sz="2800" b="1" i="1" dirty="0" smtClean="0"/>
              <a:t>4- </a:t>
            </a:r>
            <a:r>
              <a:rPr lang="fr-FR" sz="2800" b="1" dirty="0" smtClean="0"/>
              <a:t>Gènes de domestication</a:t>
            </a:r>
          </a:p>
          <a:p>
            <a:pPr>
              <a:lnSpc>
                <a:spcPct val="150000"/>
              </a:lnSpc>
            </a:pPr>
            <a:endParaRPr lang="fr-FR" sz="2800" dirty="0" smtClean="0"/>
          </a:p>
          <a:p>
            <a:pPr>
              <a:lnSpc>
                <a:spcPct val="150000"/>
              </a:lnSpc>
            </a:pPr>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285728"/>
            <a:ext cx="8501122" cy="461665"/>
          </a:xfrm>
          <a:prstGeom prst="rect">
            <a:avLst/>
          </a:prstGeom>
          <a:noFill/>
        </p:spPr>
        <p:txBody>
          <a:bodyPr wrap="square" rtlCol="0">
            <a:spAutoFit/>
          </a:bodyPr>
          <a:lstStyle/>
          <a:p>
            <a:pPr algn="ctr"/>
            <a:r>
              <a:rPr lang="fr-FR" sz="2400" b="1" dirty="0" err="1" smtClean="0"/>
              <a:t>tga</a:t>
            </a:r>
            <a:r>
              <a:rPr lang="fr-FR" sz="2400" b="1" dirty="0" smtClean="0"/>
              <a:t>: Téosinte </a:t>
            </a:r>
            <a:r>
              <a:rPr lang="fr-FR" sz="2400" b="1" dirty="0" err="1" smtClean="0"/>
              <a:t>glum</a:t>
            </a:r>
            <a:r>
              <a:rPr lang="fr-FR" sz="2400" b="1" dirty="0" smtClean="0"/>
              <a:t> architecture</a:t>
            </a:r>
            <a:endParaRPr lang="fr-FR" sz="2400" b="1" dirty="0"/>
          </a:p>
        </p:txBody>
      </p:sp>
      <p:sp>
        <p:nvSpPr>
          <p:cNvPr id="5" name="ZoneTexte 4"/>
          <p:cNvSpPr txBox="1"/>
          <p:nvPr/>
        </p:nvSpPr>
        <p:spPr>
          <a:xfrm>
            <a:off x="285720" y="1820655"/>
            <a:ext cx="8572560" cy="3108543"/>
          </a:xfrm>
          <a:prstGeom prst="rect">
            <a:avLst/>
          </a:prstGeom>
          <a:noFill/>
        </p:spPr>
        <p:txBody>
          <a:bodyPr wrap="square" rtlCol="0">
            <a:spAutoFit/>
          </a:bodyPr>
          <a:lstStyle/>
          <a:p>
            <a:pPr algn="just"/>
            <a:r>
              <a:rPr lang="fr-FR" sz="2800" dirty="0" smtClean="0"/>
              <a:t>Ce gène est responsable de la formation d’une enveloppe très dure autours des grains de Téosinte.</a:t>
            </a:r>
          </a:p>
          <a:p>
            <a:pPr algn="just"/>
            <a:endParaRPr lang="fr-FR" sz="2800" dirty="0" smtClean="0"/>
          </a:p>
          <a:p>
            <a:pPr algn="just"/>
            <a:endParaRPr lang="fr-FR" sz="2800" dirty="0" smtClean="0"/>
          </a:p>
          <a:p>
            <a:pPr algn="just"/>
            <a:r>
              <a:rPr lang="fr-FR" sz="2800" dirty="0" smtClean="0"/>
              <a:t>Chez la Téosinte cette enveloppe très dure rend le grain difficile à digérer par les prédateurs (le grain passe à travers le tube digestif sans être altéré).</a:t>
            </a:r>
            <a:endParaRPr lang="fr-FR"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00034" y="1357298"/>
            <a:ext cx="8286808" cy="3970318"/>
          </a:xfrm>
          <a:prstGeom prst="rect">
            <a:avLst/>
          </a:prstGeom>
          <a:noFill/>
        </p:spPr>
        <p:txBody>
          <a:bodyPr wrap="square" rtlCol="0">
            <a:spAutoFit/>
          </a:bodyPr>
          <a:lstStyle/>
          <a:p>
            <a:pPr algn="just"/>
            <a:r>
              <a:rPr lang="fr-FR" sz="2800" dirty="0" smtClean="0"/>
              <a:t>Du point de vue de la Téosinte, c’est une bonne stratégie pour la dispersion des graines par les animaux qui se nourrissent d’elles. Mais c’est une très mauvaise situation pour l’homme (chasseur cueilleur).</a:t>
            </a:r>
          </a:p>
          <a:p>
            <a:pPr algn="just"/>
            <a:endParaRPr lang="fr-FR" sz="2800" dirty="0" smtClean="0"/>
          </a:p>
          <a:p>
            <a:pPr algn="just"/>
            <a:endParaRPr lang="fr-FR" sz="2800" dirty="0" smtClean="0"/>
          </a:p>
          <a:p>
            <a:pPr algn="just"/>
            <a:r>
              <a:rPr lang="fr-FR" sz="2800" dirty="0" smtClean="0"/>
              <a:t>Chez le Mais ce gène a été muté et a perdu sa fonction et les grains son devenus nus donc facilement digestibles.</a:t>
            </a:r>
            <a:endParaRPr lang="fr-F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928662" y="500042"/>
            <a:ext cx="7429552" cy="461665"/>
          </a:xfrm>
          <a:prstGeom prst="rect">
            <a:avLst/>
          </a:prstGeom>
          <a:noFill/>
        </p:spPr>
        <p:txBody>
          <a:bodyPr wrap="square" rtlCol="0">
            <a:spAutoFit/>
          </a:bodyPr>
          <a:lstStyle/>
          <a:p>
            <a:pPr algn="ctr"/>
            <a:r>
              <a:rPr lang="fr-FR" sz="2400" b="1" dirty="0" smtClean="0"/>
              <a:t>Autres gènes de domestication:</a:t>
            </a:r>
            <a:endParaRPr lang="fr-FR" sz="2400" b="1" dirty="0"/>
          </a:p>
        </p:txBody>
      </p:sp>
      <p:sp>
        <p:nvSpPr>
          <p:cNvPr id="5" name="ZoneTexte 4"/>
          <p:cNvSpPr txBox="1"/>
          <p:nvPr/>
        </p:nvSpPr>
        <p:spPr>
          <a:xfrm>
            <a:off x="571472" y="1571612"/>
            <a:ext cx="7929618" cy="369332"/>
          </a:xfrm>
          <a:prstGeom prst="rect">
            <a:avLst/>
          </a:prstGeom>
          <a:noFill/>
        </p:spPr>
        <p:txBody>
          <a:bodyPr wrap="square" rtlCol="0">
            <a:spAutoFit/>
          </a:bodyPr>
          <a:lstStyle/>
          <a:p>
            <a:endParaRPr lang="fr-FR"/>
          </a:p>
        </p:txBody>
      </p:sp>
      <p:sp>
        <p:nvSpPr>
          <p:cNvPr id="6" name="ZoneTexte 5"/>
          <p:cNvSpPr txBox="1"/>
          <p:nvPr/>
        </p:nvSpPr>
        <p:spPr>
          <a:xfrm>
            <a:off x="642910" y="1571612"/>
            <a:ext cx="8072494" cy="3970318"/>
          </a:xfrm>
          <a:prstGeom prst="rect">
            <a:avLst/>
          </a:prstGeom>
          <a:noFill/>
        </p:spPr>
        <p:txBody>
          <a:bodyPr wrap="square" rtlCol="0">
            <a:spAutoFit/>
          </a:bodyPr>
          <a:lstStyle/>
          <a:p>
            <a:r>
              <a:rPr lang="fr-FR" sz="2800" dirty="0" smtClean="0"/>
              <a:t>ramosa1 et ramosa2: qui affectent l’architecture de l’inflorescence</a:t>
            </a:r>
          </a:p>
          <a:p>
            <a:endParaRPr lang="fr-FR" sz="2800" dirty="0" smtClean="0"/>
          </a:p>
          <a:p>
            <a:endParaRPr lang="fr-FR" sz="2800" dirty="0" smtClean="0"/>
          </a:p>
          <a:p>
            <a:r>
              <a:rPr lang="fr-FR" sz="2800" dirty="0" smtClean="0"/>
              <a:t>su1: affecte la texture du pain de mais (tortilla)</a:t>
            </a:r>
          </a:p>
          <a:p>
            <a:endParaRPr lang="fr-FR" sz="2800" dirty="0" smtClean="0"/>
          </a:p>
          <a:p>
            <a:endParaRPr lang="fr-FR" sz="2800" dirty="0" smtClean="0"/>
          </a:p>
          <a:p>
            <a:r>
              <a:rPr lang="fr-FR" sz="2800" dirty="0" err="1" smtClean="0"/>
              <a:t>pbf</a:t>
            </a:r>
            <a:r>
              <a:rPr lang="fr-FR" sz="2800" dirty="0" smtClean="0"/>
              <a:t>: régule l’accumulation des protéines dans les grains</a:t>
            </a:r>
            <a:endParaRPr lang="fr-FR"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8596" y="857232"/>
            <a:ext cx="8358246" cy="5262979"/>
          </a:xfrm>
          <a:prstGeom prst="rect">
            <a:avLst/>
          </a:prstGeom>
          <a:noFill/>
        </p:spPr>
        <p:txBody>
          <a:bodyPr wrap="square" rtlCol="0">
            <a:spAutoFit/>
          </a:bodyPr>
          <a:lstStyle/>
          <a:p>
            <a:pPr algn="just"/>
            <a:r>
              <a:rPr lang="fr-FR" sz="2800" dirty="0" smtClean="0"/>
              <a:t>Durant des millénaires de culture, d’autres gènes moins importants sont aussi sélectionnés</a:t>
            </a:r>
          </a:p>
          <a:p>
            <a:pPr algn="just"/>
            <a:endParaRPr lang="fr-FR" sz="2800" dirty="0" smtClean="0"/>
          </a:p>
          <a:p>
            <a:pPr algn="just"/>
            <a:endParaRPr lang="fr-FR" sz="2800" dirty="0" smtClean="0"/>
          </a:p>
          <a:p>
            <a:pPr algn="just"/>
            <a:r>
              <a:rPr lang="fr-FR" sz="2800" dirty="0" smtClean="0"/>
              <a:t>La sélection de ces gènes de domestication a permis la sélection d’autres gène qui sont physiquement liés à ces derniers</a:t>
            </a:r>
          </a:p>
          <a:p>
            <a:pPr algn="just"/>
            <a:endParaRPr lang="fr-FR" sz="2800" dirty="0" smtClean="0"/>
          </a:p>
          <a:p>
            <a:pPr algn="just"/>
            <a:endParaRPr lang="fr-FR" sz="2800" dirty="0" smtClean="0"/>
          </a:p>
          <a:p>
            <a:pPr algn="just"/>
            <a:r>
              <a:rPr lang="fr-FR" sz="2800" dirty="0" smtClean="0"/>
              <a:t>1000 gènes parmi les 40 000 gènes que contient le Mais sont affectés par la domestication</a:t>
            </a:r>
          </a:p>
          <a:p>
            <a:pPr algn="just"/>
            <a:endParaRPr lang="fr-FR"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1714488"/>
            <a:ext cx="8572560" cy="3257174"/>
          </a:xfrm>
          <a:prstGeom prst="rect">
            <a:avLst/>
          </a:prstGeom>
          <a:noFill/>
        </p:spPr>
        <p:txBody>
          <a:bodyPr wrap="square" rtlCol="0">
            <a:spAutoFit/>
          </a:bodyPr>
          <a:lstStyle/>
          <a:p>
            <a:pPr algn="just">
              <a:lnSpc>
                <a:spcPct val="150000"/>
              </a:lnSpc>
            </a:pPr>
            <a:r>
              <a:rPr lang="fr-FR" sz="2800" dirty="0" smtClean="0"/>
              <a:t>Le Mais et la Téosinte se sont probablement hybridés volontairement ou spontanément durant ces dernières millénaires  ce qui explique la présence de plus de 77% du génome de Téosinte dans le Mais </a:t>
            </a:r>
          </a:p>
          <a:p>
            <a:pPr algn="just">
              <a:lnSpc>
                <a:spcPct val="150000"/>
              </a:lnSpc>
            </a:pPr>
            <a:endParaRPr lang="fr-FR"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28728" y="109815"/>
            <a:ext cx="6357982" cy="461665"/>
          </a:xfrm>
          <a:prstGeom prst="rect">
            <a:avLst/>
          </a:prstGeom>
          <a:noFill/>
        </p:spPr>
        <p:txBody>
          <a:bodyPr wrap="square" rtlCol="0">
            <a:spAutoFit/>
          </a:bodyPr>
          <a:lstStyle/>
          <a:p>
            <a:pPr algn="ctr"/>
            <a:r>
              <a:rPr lang="fr-FR" sz="2400" b="1" dirty="0" smtClean="0"/>
              <a:t>1-Généralités sur le Mais cultivé</a:t>
            </a:r>
            <a:endParaRPr lang="fr-FR" sz="2400" dirty="0"/>
          </a:p>
        </p:txBody>
      </p:sp>
      <p:sp>
        <p:nvSpPr>
          <p:cNvPr id="7" name="ZoneTexte 6"/>
          <p:cNvSpPr txBox="1"/>
          <p:nvPr/>
        </p:nvSpPr>
        <p:spPr>
          <a:xfrm>
            <a:off x="428596" y="785794"/>
            <a:ext cx="8572560" cy="6555641"/>
          </a:xfrm>
          <a:prstGeom prst="rect">
            <a:avLst/>
          </a:prstGeom>
          <a:noFill/>
        </p:spPr>
        <p:txBody>
          <a:bodyPr wrap="square" rtlCol="0">
            <a:spAutoFit/>
          </a:bodyPr>
          <a:lstStyle/>
          <a:p>
            <a:pPr algn="just"/>
            <a:r>
              <a:rPr lang="fr-FR" sz="2800" dirty="0" smtClean="0"/>
              <a:t>Le </a:t>
            </a:r>
            <a:r>
              <a:rPr lang="fr-FR" sz="2800" b="1" dirty="0" smtClean="0"/>
              <a:t>maïs </a:t>
            </a:r>
            <a:r>
              <a:rPr lang="fr-FR" sz="2800" dirty="0" smtClean="0"/>
              <a:t>(2n = 20) </a:t>
            </a:r>
            <a:r>
              <a:rPr lang="fr-FR" sz="2800" i="1" dirty="0" smtClean="0"/>
              <a:t>Zea mays</a:t>
            </a:r>
            <a:r>
              <a:rPr lang="fr-FR" sz="2800" dirty="0" smtClean="0"/>
              <a:t> L., ou </a:t>
            </a:r>
            <a:r>
              <a:rPr lang="fr-FR" sz="2800" i="1" dirty="0" smtClean="0"/>
              <a:t>Zea mays</a:t>
            </a:r>
            <a:r>
              <a:rPr lang="fr-FR" sz="2800" dirty="0" smtClean="0"/>
              <a:t> </a:t>
            </a:r>
            <a:r>
              <a:rPr lang="fr-FR" sz="2800" dirty="0" err="1" smtClean="0"/>
              <a:t>subsp</a:t>
            </a:r>
            <a:r>
              <a:rPr lang="fr-FR" sz="2800" dirty="0" smtClean="0"/>
              <a:t>. </a:t>
            </a:r>
            <a:r>
              <a:rPr lang="fr-FR" sz="2800" i="1" dirty="0" smtClean="0"/>
              <a:t>mays</a:t>
            </a:r>
            <a:r>
              <a:rPr lang="fr-FR" sz="2800" dirty="0" smtClean="0"/>
              <a:t> , ou </a:t>
            </a:r>
            <a:r>
              <a:rPr lang="fr-FR" sz="2800" b="1" dirty="0" smtClean="0"/>
              <a:t>blé d’Inde</a:t>
            </a:r>
            <a:r>
              <a:rPr lang="fr-FR" sz="2800" dirty="0" smtClean="0"/>
              <a:t> au Canada, est une plante herbacée tropicale </a:t>
            </a:r>
            <a:r>
              <a:rPr lang="fr-FR" sz="2800" b="1" dirty="0" smtClean="0"/>
              <a:t>annuelle</a:t>
            </a:r>
            <a:r>
              <a:rPr lang="fr-FR" sz="2800" dirty="0" smtClean="0"/>
              <a:t> de la famille des </a:t>
            </a:r>
            <a:r>
              <a:rPr lang="fr-FR" sz="2800" dirty="0" err="1" smtClean="0"/>
              <a:t>Poacées</a:t>
            </a:r>
            <a:r>
              <a:rPr lang="fr-FR" sz="2800" dirty="0" smtClean="0"/>
              <a:t> (graminées),</a:t>
            </a:r>
          </a:p>
          <a:p>
            <a:pPr algn="just"/>
            <a:endParaRPr lang="fr-FR" sz="2800" dirty="0" smtClean="0"/>
          </a:p>
          <a:p>
            <a:pPr algn="just"/>
            <a:r>
              <a:rPr lang="fr-FR" sz="2800" dirty="0" smtClean="0"/>
              <a:t>L'histoire du maïs commence par la culture de la </a:t>
            </a:r>
            <a:r>
              <a:rPr lang="fr-FR" sz="2800" b="1" dirty="0" err="1" smtClean="0"/>
              <a:t>téosinte</a:t>
            </a:r>
            <a:r>
              <a:rPr lang="fr-FR" sz="2800" dirty="0" smtClean="0"/>
              <a:t> il y a 9000 ans au Mexique dans la haute vallée du </a:t>
            </a:r>
            <a:r>
              <a:rPr lang="fr-FR" sz="2800" b="1" dirty="0" smtClean="0"/>
              <a:t>Rio Balsas</a:t>
            </a:r>
            <a:r>
              <a:rPr lang="fr-FR" sz="2800" dirty="0" smtClean="0"/>
              <a:t>.</a:t>
            </a:r>
          </a:p>
          <a:p>
            <a:pPr algn="just"/>
            <a:endParaRPr lang="fr-FR" sz="2800" dirty="0" smtClean="0"/>
          </a:p>
          <a:p>
            <a:pPr algn="just"/>
            <a:r>
              <a:rPr lang="fr-FR" sz="2800" dirty="0" smtClean="0"/>
              <a:t> Il constituait l'aliment de base des Amérindiens avant l'arrivée en Amérique de Christophe Colomb</a:t>
            </a:r>
          </a:p>
          <a:p>
            <a:pPr algn="just"/>
            <a:endParaRPr lang="fr-FR" sz="2800" dirty="0" smtClean="0"/>
          </a:p>
          <a:p>
            <a:pPr algn="just"/>
            <a:endParaRPr lang="fr-FR" sz="2800" dirty="0" smtClean="0"/>
          </a:p>
          <a:p>
            <a:pPr algn="just"/>
            <a:endParaRPr lang="fr-FR" sz="2800" dirty="0" smtClean="0"/>
          </a:p>
          <a:p>
            <a:pPr algn="just"/>
            <a:r>
              <a:rPr lang="fr-FR" sz="2800" dirty="0" smtClean="0"/>
              <a:t> </a:t>
            </a: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chier:Mais teosinte aux hybrides4.jpg"/>
          <p:cNvPicPr>
            <a:picLocks noChangeAspect="1" noChangeArrowheads="1"/>
          </p:cNvPicPr>
          <p:nvPr/>
        </p:nvPicPr>
        <p:blipFill>
          <a:blip r:embed="rId2" cstate="print"/>
          <a:srcRect/>
          <a:stretch>
            <a:fillRect/>
          </a:stretch>
        </p:blipFill>
        <p:spPr bwMode="auto">
          <a:xfrm>
            <a:off x="1357290" y="357166"/>
            <a:ext cx="6929486" cy="5715000"/>
          </a:xfrm>
          <a:prstGeom prst="rect">
            <a:avLst/>
          </a:prstGeom>
          <a:noFill/>
        </p:spPr>
      </p:pic>
      <p:sp>
        <p:nvSpPr>
          <p:cNvPr id="5" name="ZoneTexte 4"/>
          <p:cNvSpPr txBox="1"/>
          <p:nvPr/>
        </p:nvSpPr>
        <p:spPr>
          <a:xfrm>
            <a:off x="1071538" y="6143644"/>
            <a:ext cx="7786742" cy="369332"/>
          </a:xfrm>
          <a:prstGeom prst="rect">
            <a:avLst/>
          </a:prstGeom>
          <a:noFill/>
        </p:spPr>
        <p:txBody>
          <a:bodyPr wrap="square" rtlCol="0">
            <a:spAutoFit/>
          </a:bodyPr>
          <a:lstStyle/>
          <a:p>
            <a:r>
              <a:rPr lang="fr-FR" b="1" dirty="0" smtClean="0"/>
              <a:t>Figure. Origine et diffusion du maïs dans le monde (d’après </a:t>
            </a:r>
            <a:r>
              <a:rPr lang="fr-FR" b="1" dirty="0" err="1" smtClean="0"/>
              <a:t>Charcosset</a:t>
            </a:r>
            <a:r>
              <a:rPr lang="fr-FR" b="1" dirty="0" smtClean="0"/>
              <a:t>, 2009).</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52" y="285728"/>
            <a:ext cx="8643966" cy="6863417"/>
          </a:xfrm>
          <a:prstGeom prst="rect">
            <a:avLst/>
          </a:prstGeom>
          <a:noFill/>
        </p:spPr>
        <p:txBody>
          <a:bodyPr wrap="square" rtlCol="0">
            <a:spAutoFit/>
          </a:bodyPr>
          <a:lstStyle/>
          <a:p>
            <a:pPr algn="ctr"/>
            <a:r>
              <a:rPr lang="fr-FR" sz="2000" b="1" dirty="0" smtClean="0"/>
              <a:t>Utilisations:</a:t>
            </a:r>
          </a:p>
          <a:p>
            <a:r>
              <a:rPr lang="fr-FR" sz="2000" b="1" dirty="0" smtClean="0"/>
              <a:t>Alimentation humaine</a:t>
            </a:r>
          </a:p>
          <a:p>
            <a:r>
              <a:rPr lang="fr-FR" sz="2000" b="1" dirty="0" smtClean="0"/>
              <a:t>    C</a:t>
            </a:r>
            <a:r>
              <a:rPr lang="fr-FR" sz="2000" dirty="0" smtClean="0"/>
              <a:t>onsommé soit sous forme de graines entières (séparées ou sur épi)</a:t>
            </a:r>
          </a:p>
          <a:p>
            <a:r>
              <a:rPr lang="fr-FR" sz="2000" b="1" dirty="0" smtClean="0"/>
              <a:t>    A</a:t>
            </a:r>
            <a:r>
              <a:rPr lang="fr-FR" sz="2000" dirty="0" smtClean="0"/>
              <a:t>u Mexique, la farine de maïs sert à fabriquer des galettes traditionnelles</a:t>
            </a:r>
          </a:p>
          <a:p>
            <a:r>
              <a:rPr lang="fr-FR" sz="2000" b="1" dirty="0" smtClean="0"/>
              <a:t>    L</a:t>
            </a:r>
            <a:r>
              <a:rPr lang="fr-FR" sz="2000" dirty="0" smtClean="0"/>
              <a:t>es Amérindiens préparent à partir du maïs une boisson fermentée, la </a:t>
            </a:r>
            <a:r>
              <a:rPr lang="fr-FR" sz="2000" dirty="0" err="1" smtClean="0"/>
              <a:t>chicha</a:t>
            </a:r>
            <a:r>
              <a:rPr lang="fr-FR" sz="2000" dirty="0" smtClean="0"/>
              <a:t>.</a:t>
            </a:r>
          </a:p>
          <a:p>
            <a:r>
              <a:rPr lang="fr-FR" sz="2000" b="1" dirty="0" smtClean="0"/>
              <a:t>    A</a:t>
            </a:r>
            <a:r>
              <a:rPr lang="fr-FR" sz="2000" dirty="0" smtClean="0"/>
              <a:t>midon de maïs, vendue notamment sous la marque </a:t>
            </a:r>
            <a:r>
              <a:rPr lang="fr-FR" sz="2000" b="1" dirty="0" err="1" smtClean="0"/>
              <a:t>Maizena</a:t>
            </a:r>
            <a:endParaRPr lang="fr-FR" sz="2000" b="1" dirty="0" smtClean="0"/>
          </a:p>
          <a:p>
            <a:endParaRPr lang="fr-FR" sz="2000" b="1" dirty="0" smtClean="0"/>
          </a:p>
          <a:p>
            <a:r>
              <a:rPr lang="fr-FR" sz="2000" b="1" dirty="0" smtClean="0"/>
              <a:t>Alimentation animale</a:t>
            </a:r>
          </a:p>
          <a:p>
            <a:r>
              <a:rPr lang="fr-FR" sz="2000" b="1" dirty="0" smtClean="0"/>
              <a:t>    </a:t>
            </a:r>
            <a:r>
              <a:rPr lang="fr-FR" sz="2000" dirty="0" smtClean="0"/>
              <a:t>La plante entière peut être consommée par le bétail</a:t>
            </a:r>
          </a:p>
          <a:p>
            <a:r>
              <a:rPr lang="fr-FR" sz="2000" dirty="0" smtClean="0"/>
              <a:t>    Aviculture </a:t>
            </a:r>
          </a:p>
          <a:p>
            <a:endParaRPr lang="fr-FR" sz="2000" dirty="0" smtClean="0"/>
          </a:p>
          <a:p>
            <a:r>
              <a:rPr lang="fr-FR" sz="2000" b="1" dirty="0" smtClean="0"/>
              <a:t>Industrie</a:t>
            </a:r>
          </a:p>
          <a:p>
            <a:r>
              <a:rPr lang="fr-FR" sz="2000" dirty="0" smtClean="0"/>
              <a:t>     L’huile de maïs</a:t>
            </a:r>
            <a:endParaRPr lang="fr-FR" sz="2000" b="1" dirty="0" smtClean="0"/>
          </a:p>
          <a:p>
            <a:r>
              <a:rPr lang="fr-FR" sz="2000" b="1" dirty="0" smtClean="0"/>
              <a:t>     </a:t>
            </a:r>
            <a:r>
              <a:rPr lang="fr-FR" sz="2000" dirty="0" smtClean="0"/>
              <a:t>papier, cartons, peintures, détergents, colles</a:t>
            </a:r>
          </a:p>
          <a:p>
            <a:r>
              <a:rPr lang="fr-FR" sz="2000" b="1" dirty="0" smtClean="0"/>
              <a:t>     </a:t>
            </a:r>
            <a:r>
              <a:rPr lang="fr-FR" sz="2000" dirty="0" smtClean="0"/>
              <a:t>antibiotiques, crèmes de beauté, dentifrice</a:t>
            </a:r>
          </a:p>
          <a:p>
            <a:r>
              <a:rPr lang="fr-FR" sz="2000" b="1" dirty="0" smtClean="0"/>
              <a:t> </a:t>
            </a:r>
            <a:r>
              <a:rPr lang="fr-FR" sz="2000" dirty="0" smtClean="0"/>
              <a:t>    </a:t>
            </a:r>
            <a:r>
              <a:rPr lang="fr-FR" sz="2000" dirty="0" err="1" smtClean="0"/>
              <a:t>bio-carburants</a:t>
            </a:r>
            <a:r>
              <a:rPr lang="fr-FR" sz="2000" dirty="0" smtClean="0"/>
              <a:t> (éthanol)</a:t>
            </a:r>
            <a:endParaRPr lang="fr-FR" sz="2000" b="1" dirty="0" smtClean="0"/>
          </a:p>
          <a:p>
            <a:endParaRPr lang="fr-FR" sz="2000" b="1" dirty="0" smtClean="0"/>
          </a:p>
          <a:p>
            <a:r>
              <a:rPr lang="fr-FR" sz="2000" b="1" dirty="0" smtClean="0"/>
              <a:t>Alcool et distillation</a:t>
            </a:r>
            <a:endParaRPr lang="fr-FR" sz="2000" dirty="0" smtClean="0"/>
          </a:p>
          <a:p>
            <a:r>
              <a:rPr lang="fr-FR" sz="2000" b="1" dirty="0" smtClean="0"/>
              <a:t>Plante ornementale</a:t>
            </a:r>
          </a:p>
          <a:p>
            <a:r>
              <a:rPr lang="fr-FR" sz="2000" dirty="0" smtClean="0"/>
              <a:t> </a:t>
            </a:r>
            <a:endParaRPr lang="fr-FR" sz="2000" b="1" dirty="0" smtClean="0"/>
          </a:p>
          <a:p>
            <a:endParaRPr lang="fr-FR" sz="2000" b="1" dirty="0" smtClean="0"/>
          </a:p>
          <a:p>
            <a:endParaRPr lang="fr-F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14480" y="71414"/>
            <a:ext cx="5286412" cy="461665"/>
          </a:xfrm>
          <a:prstGeom prst="rect">
            <a:avLst/>
          </a:prstGeom>
          <a:noFill/>
        </p:spPr>
        <p:txBody>
          <a:bodyPr wrap="square" rtlCol="0">
            <a:spAutoFit/>
          </a:bodyPr>
          <a:lstStyle/>
          <a:p>
            <a:pPr algn="ctr"/>
            <a:r>
              <a:rPr lang="fr-FR" sz="2400" b="1" dirty="0" smtClean="0"/>
              <a:t>Description de la plante</a:t>
            </a:r>
            <a:endParaRPr lang="fr-FR" sz="2400" b="1" dirty="0"/>
          </a:p>
        </p:txBody>
      </p:sp>
      <p:pic>
        <p:nvPicPr>
          <p:cNvPr id="18434" name="Picture 2" descr="C:\Users\pucci\Desktop\domestication mais\mais---la-plante-et-ses-organes-reproducteurs.jpg"/>
          <p:cNvPicPr>
            <a:picLocks noChangeAspect="1" noChangeArrowheads="1"/>
          </p:cNvPicPr>
          <p:nvPr/>
        </p:nvPicPr>
        <p:blipFill>
          <a:blip r:embed="rId2" cstate="print"/>
          <a:srcRect/>
          <a:stretch>
            <a:fillRect/>
          </a:stretch>
        </p:blipFill>
        <p:spPr bwMode="auto">
          <a:xfrm>
            <a:off x="2928946" y="522425"/>
            <a:ext cx="5286392" cy="6326049"/>
          </a:xfrm>
          <a:prstGeom prst="rect">
            <a:avLst/>
          </a:prstGeom>
          <a:noFill/>
        </p:spPr>
      </p:pic>
      <p:pic>
        <p:nvPicPr>
          <p:cNvPr id="18436" name="Picture 4" descr="Résultat de recherche d'images pour &quot;mais&quot;"/>
          <p:cNvPicPr>
            <a:picLocks noChangeAspect="1" noChangeArrowheads="1"/>
          </p:cNvPicPr>
          <p:nvPr/>
        </p:nvPicPr>
        <p:blipFill>
          <a:blip r:embed="rId3" cstate="print"/>
          <a:srcRect/>
          <a:stretch>
            <a:fillRect/>
          </a:stretch>
        </p:blipFill>
        <p:spPr bwMode="auto">
          <a:xfrm rot="16200000">
            <a:off x="-885593" y="1885670"/>
            <a:ext cx="4700081" cy="235745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57158" y="1428736"/>
            <a:ext cx="8572560" cy="4524315"/>
          </a:xfrm>
          <a:prstGeom prst="rect">
            <a:avLst/>
          </a:prstGeom>
          <a:noFill/>
        </p:spPr>
        <p:txBody>
          <a:bodyPr wrap="square" rtlCol="0">
            <a:spAutoFit/>
          </a:bodyPr>
          <a:lstStyle/>
          <a:p>
            <a:r>
              <a:rPr lang="fr-FR" sz="2400" dirty="0" smtClean="0"/>
              <a:t>Le groupe de Téosinte comporte plusieurs espèces:</a:t>
            </a:r>
          </a:p>
          <a:p>
            <a:endParaRPr lang="fr-FR" sz="2400" dirty="0" smtClean="0"/>
          </a:p>
          <a:p>
            <a:r>
              <a:rPr lang="fr-FR" sz="2400" i="1" dirty="0" smtClean="0"/>
              <a:t>Zea luxurians</a:t>
            </a:r>
          </a:p>
          <a:p>
            <a:r>
              <a:rPr lang="fr-FR" sz="2400" i="1" dirty="0" smtClean="0"/>
              <a:t>Zea mays</a:t>
            </a:r>
          </a:p>
          <a:p>
            <a:endParaRPr lang="fr-FR" sz="2400" i="1" dirty="0" smtClean="0"/>
          </a:p>
          <a:p>
            <a:r>
              <a:rPr lang="fr-FR" sz="2400" i="1" dirty="0" smtClean="0"/>
              <a:t>Zea diploperennis</a:t>
            </a:r>
          </a:p>
          <a:p>
            <a:r>
              <a:rPr lang="fr-FR" sz="2400" i="1" dirty="0" smtClean="0"/>
              <a:t>Zea perennis</a:t>
            </a:r>
          </a:p>
          <a:p>
            <a:endParaRPr lang="fr-FR" sz="2400" dirty="0" smtClean="0"/>
          </a:p>
          <a:p>
            <a:r>
              <a:rPr lang="fr-FR" sz="2400" dirty="0" smtClean="0"/>
              <a:t>L’espèce </a:t>
            </a:r>
            <a:r>
              <a:rPr lang="fr-FR" sz="2400" dirty="0" err="1" smtClean="0"/>
              <a:t>zea</a:t>
            </a:r>
            <a:r>
              <a:rPr lang="fr-FR" sz="2400" dirty="0" smtClean="0"/>
              <a:t> mays comporte deux sous espèces essentielles:</a:t>
            </a:r>
          </a:p>
          <a:p>
            <a:endParaRPr lang="fr-FR" sz="2400" dirty="0" smtClean="0"/>
          </a:p>
          <a:p>
            <a:r>
              <a:rPr lang="fr-FR" sz="2400" dirty="0" smtClean="0"/>
              <a:t>   </a:t>
            </a:r>
            <a:r>
              <a:rPr lang="fr-FR" sz="2400" b="1" i="1" dirty="0" smtClean="0"/>
              <a:t>Zea mays ssp. Parviglumis</a:t>
            </a:r>
          </a:p>
          <a:p>
            <a:r>
              <a:rPr lang="fr-FR" sz="2400" b="1" i="1" dirty="0" smtClean="0"/>
              <a:t>   Zea mays ssp. Mexicana</a:t>
            </a:r>
            <a:endParaRPr lang="fr-FR" sz="2400" b="1" dirty="0"/>
          </a:p>
        </p:txBody>
      </p:sp>
      <p:sp>
        <p:nvSpPr>
          <p:cNvPr id="5" name="ZoneTexte 4"/>
          <p:cNvSpPr txBox="1"/>
          <p:nvPr/>
        </p:nvSpPr>
        <p:spPr>
          <a:xfrm>
            <a:off x="928662" y="428604"/>
            <a:ext cx="6429420" cy="461665"/>
          </a:xfrm>
          <a:prstGeom prst="rect">
            <a:avLst/>
          </a:prstGeom>
          <a:noFill/>
        </p:spPr>
        <p:txBody>
          <a:bodyPr wrap="square" rtlCol="0">
            <a:spAutoFit/>
          </a:bodyPr>
          <a:lstStyle/>
          <a:p>
            <a:pPr algn="ctr"/>
            <a:r>
              <a:rPr lang="fr-FR" sz="2400" b="1" dirty="0" smtClean="0"/>
              <a:t>2- Généralités sur la Téosinte:</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Résultat de recherche d'images pour &quot;téosinte&quot;"/>
          <p:cNvPicPr>
            <a:picLocks noChangeAspect="1" noChangeArrowheads="1"/>
          </p:cNvPicPr>
          <p:nvPr/>
        </p:nvPicPr>
        <p:blipFill>
          <a:blip r:embed="rId2" cstate="print"/>
          <a:srcRect/>
          <a:stretch>
            <a:fillRect/>
          </a:stretch>
        </p:blipFill>
        <p:spPr bwMode="auto">
          <a:xfrm>
            <a:off x="1477887" y="857232"/>
            <a:ext cx="7666113" cy="5643602"/>
          </a:xfrm>
          <a:prstGeom prst="rect">
            <a:avLst/>
          </a:prstGeom>
          <a:noFill/>
        </p:spPr>
      </p:pic>
      <p:sp>
        <p:nvSpPr>
          <p:cNvPr id="7" name="ZoneTexte 6"/>
          <p:cNvSpPr txBox="1"/>
          <p:nvPr/>
        </p:nvSpPr>
        <p:spPr>
          <a:xfrm>
            <a:off x="1714480" y="71414"/>
            <a:ext cx="5286412" cy="461665"/>
          </a:xfrm>
          <a:prstGeom prst="rect">
            <a:avLst/>
          </a:prstGeom>
          <a:noFill/>
        </p:spPr>
        <p:txBody>
          <a:bodyPr wrap="square" rtlCol="0">
            <a:spAutoFit/>
          </a:bodyPr>
          <a:lstStyle/>
          <a:p>
            <a:pPr algn="ctr"/>
            <a:r>
              <a:rPr lang="fr-FR" sz="2400" b="1" dirty="0" smtClean="0"/>
              <a:t>Description de la plante</a:t>
            </a:r>
            <a:endParaRPr lang="fr-FR" sz="2400" b="1" dirty="0"/>
          </a:p>
        </p:txBody>
      </p:sp>
      <p:pic>
        <p:nvPicPr>
          <p:cNvPr id="21507" name="Picture 3" descr="C:\Users\pucci\Desktop\domestication mais\corn_teosinte.jpg"/>
          <p:cNvPicPr>
            <a:picLocks noChangeAspect="1" noChangeArrowheads="1"/>
          </p:cNvPicPr>
          <p:nvPr/>
        </p:nvPicPr>
        <p:blipFill>
          <a:blip r:embed="rId3" cstate="print"/>
          <a:srcRect/>
          <a:stretch>
            <a:fillRect/>
          </a:stretch>
        </p:blipFill>
        <p:spPr bwMode="auto">
          <a:xfrm>
            <a:off x="500034" y="714356"/>
            <a:ext cx="2219325" cy="37719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28596" y="85531"/>
            <a:ext cx="8143932" cy="1200329"/>
          </a:xfrm>
          <a:prstGeom prst="rect">
            <a:avLst/>
          </a:prstGeom>
          <a:noFill/>
        </p:spPr>
        <p:txBody>
          <a:bodyPr wrap="square" rtlCol="0">
            <a:spAutoFit/>
          </a:bodyPr>
          <a:lstStyle/>
          <a:p>
            <a:pPr algn="ctr"/>
            <a:r>
              <a:rPr lang="fr-FR" sz="2400" b="1" dirty="0" smtClean="0"/>
              <a:t>3- Domestication du Mais (</a:t>
            </a:r>
            <a:r>
              <a:rPr lang="fr-FR" sz="2400" b="1" i="1" dirty="0" smtClean="0"/>
              <a:t>Zea mays. ssp mays)</a:t>
            </a:r>
            <a:r>
              <a:rPr lang="fr-FR" sz="2400" b="1" dirty="0" smtClean="0"/>
              <a:t> à partir de la Téosinte (</a:t>
            </a:r>
            <a:r>
              <a:rPr lang="fr-FR" sz="2400" b="1" i="1" dirty="0" smtClean="0"/>
              <a:t>Zea mays. ssp parviglumis )</a:t>
            </a:r>
            <a:endParaRPr lang="fr-FR" sz="2400" b="1" dirty="0" smtClean="0"/>
          </a:p>
          <a:p>
            <a:pPr algn="ctr"/>
            <a:endParaRPr lang="fr-FR" sz="2400" dirty="0"/>
          </a:p>
        </p:txBody>
      </p:sp>
      <p:sp>
        <p:nvSpPr>
          <p:cNvPr id="6" name="ZoneTexte 5"/>
          <p:cNvSpPr txBox="1"/>
          <p:nvPr/>
        </p:nvSpPr>
        <p:spPr>
          <a:xfrm>
            <a:off x="428596" y="1309293"/>
            <a:ext cx="8429684" cy="5262979"/>
          </a:xfrm>
          <a:prstGeom prst="rect">
            <a:avLst/>
          </a:prstGeom>
          <a:noFill/>
        </p:spPr>
        <p:txBody>
          <a:bodyPr wrap="square" rtlCol="0">
            <a:spAutoFit/>
          </a:bodyPr>
          <a:lstStyle/>
          <a:p>
            <a:pPr algn="just"/>
            <a:r>
              <a:rPr lang="fr-FR" sz="2800" dirty="0" smtClean="0"/>
              <a:t>Le Mais est un diploïde de 20 chromosomes, son ancêtre le plus ancien est un </a:t>
            </a:r>
            <a:r>
              <a:rPr lang="fr-FR" sz="2800" dirty="0" err="1" smtClean="0"/>
              <a:t>allotétraploïde</a:t>
            </a:r>
            <a:r>
              <a:rPr lang="fr-FR" sz="2800" dirty="0" smtClean="0"/>
              <a:t> résultant de deux espèces chacune avec 10 chromosomes il y a plus de 5 million d’années.</a:t>
            </a:r>
          </a:p>
          <a:p>
            <a:pPr algn="just"/>
            <a:endParaRPr lang="fr-FR" sz="2800" dirty="0" smtClean="0"/>
          </a:p>
          <a:p>
            <a:pPr algn="just"/>
            <a:r>
              <a:rPr lang="fr-FR" sz="2800" dirty="0" smtClean="0"/>
              <a:t>Cet ancêtre ancien a dû perdre 50%  de ses gènes dupliqués ce qui fait que le Mais actuel se comporte comme un vrai diploïde.</a:t>
            </a:r>
          </a:p>
          <a:p>
            <a:pPr algn="just"/>
            <a:endParaRPr lang="fr-FR" sz="2800" dirty="0" smtClean="0"/>
          </a:p>
          <a:p>
            <a:pPr algn="just"/>
            <a:r>
              <a:rPr lang="fr-FR" sz="2800" dirty="0" smtClean="0"/>
              <a:t>Les premiers taxonomistes considéraient que la Téosinte est beaucoup plus proche du riz que du Mais</a:t>
            </a:r>
          </a:p>
          <a:p>
            <a:pPr algn="just"/>
            <a:endParaRPr lang="fr-FR"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467</TotalTime>
  <Words>970</Words>
  <Application>Microsoft Office PowerPoint</Application>
  <PresentationFormat>Affichage à l'écran (4:3)</PresentationFormat>
  <Paragraphs>144</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pucci</dc:creator>
  <cp:lastModifiedBy>Lenovo</cp:lastModifiedBy>
  <cp:revision>207</cp:revision>
  <dcterms:created xsi:type="dcterms:W3CDTF">2015-03-15T23:46:46Z</dcterms:created>
  <dcterms:modified xsi:type="dcterms:W3CDTF">2016-09-27T06:50:41Z</dcterms:modified>
</cp:coreProperties>
</file>