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>
      <p:cViewPr>
        <p:scale>
          <a:sx n="70" d="100"/>
          <a:sy n="70" d="100"/>
        </p:scale>
        <p:origin x="-135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8BB-498B-4C2B-BA86-84DF3EE7A5FF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3FCC-2EB2-4C1D-B6D8-EC6E5A5881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8BB-498B-4C2B-BA86-84DF3EE7A5FF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3FCC-2EB2-4C1D-B6D8-EC6E5A5881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8BB-498B-4C2B-BA86-84DF3EE7A5FF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3FCC-2EB2-4C1D-B6D8-EC6E5A5881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8BB-498B-4C2B-BA86-84DF3EE7A5FF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3FCC-2EB2-4C1D-B6D8-EC6E5A5881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8BB-498B-4C2B-BA86-84DF3EE7A5FF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3FCC-2EB2-4C1D-B6D8-EC6E5A5881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8BB-498B-4C2B-BA86-84DF3EE7A5FF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3FCC-2EB2-4C1D-B6D8-EC6E5A5881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8BB-498B-4C2B-BA86-84DF3EE7A5FF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3FCC-2EB2-4C1D-B6D8-EC6E5A5881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8BB-498B-4C2B-BA86-84DF3EE7A5FF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3FCC-2EB2-4C1D-B6D8-EC6E5A5881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8BB-498B-4C2B-BA86-84DF3EE7A5FF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3FCC-2EB2-4C1D-B6D8-EC6E5A5881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8BB-498B-4C2B-BA86-84DF3EE7A5FF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3FCC-2EB2-4C1D-B6D8-EC6E5A5881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8BB-498B-4C2B-BA86-84DF3EE7A5FF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3FCC-2EB2-4C1D-B6D8-EC6E5A5881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AA8BB-498B-4C2B-BA86-84DF3EE7A5FF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13FCC-2EB2-4C1D-B6D8-EC6E5A5881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800" b="1" dirty="0" smtClean="0"/>
              <a:t>Histoire de la domestication</a:t>
            </a:r>
            <a:endParaRPr lang="fr-FR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7158" y="714356"/>
            <a:ext cx="857256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La première espèce domestiquée par l’homme est le chien à partir du loup : </a:t>
            </a:r>
          </a:p>
          <a:p>
            <a:endParaRPr lang="fr-FR" sz="2800" dirty="0" smtClean="0"/>
          </a:p>
          <a:p>
            <a:r>
              <a:rPr lang="fr-FR" sz="2800" dirty="0" smtClean="0"/>
              <a:t>La domestication du chien est intervenue au Paléolithique, longtemps avant celle de toutes les autres espèces domestiques actuelles.</a:t>
            </a:r>
          </a:p>
          <a:p>
            <a:endParaRPr lang="fr-FR" sz="2800" dirty="0" smtClean="0"/>
          </a:p>
          <a:p>
            <a:r>
              <a:rPr lang="fr-FR" sz="2800" dirty="0" smtClean="0"/>
              <a:t>C'est l'unique espèce domestique ancienne dont la domestication n'est pas liée à l'apparition de l'agriculture et à la sédentarisation.</a:t>
            </a:r>
          </a:p>
          <a:p>
            <a:endParaRPr lang="fr-FR" sz="2800" dirty="0" smtClean="0"/>
          </a:p>
          <a:p>
            <a:r>
              <a:rPr lang="fr-FR" sz="2800" dirty="0" smtClean="0"/>
              <a:t>Le chien est domestiqué au </a:t>
            </a:r>
            <a:r>
              <a:rPr lang="fr-FR" sz="2800" dirty="0" err="1" smtClean="0"/>
              <a:t>tardiglaciaire</a:t>
            </a:r>
            <a:r>
              <a:rPr lang="fr-FR" sz="2800" dirty="0" smtClean="0"/>
              <a:t> entre -18 000 et -12 000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42910" y="428604"/>
            <a:ext cx="792961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Ancêtre du chien:</a:t>
            </a:r>
          </a:p>
          <a:p>
            <a:endParaRPr lang="fr-FR" sz="2800" dirty="0" smtClean="0"/>
          </a:p>
          <a:p>
            <a:r>
              <a:rPr lang="fr-FR" sz="2800" dirty="0" smtClean="0"/>
              <a:t>Avant les progrès de la génétique, l'identité exacte de l'ancêtre du chien à longtemps été un mystère, mais au début du XXIe siècle, les progrès en matière de comparaison de génomes ont permis d'établir que le chien est plus proche génétiquement des sous-espèces actuelles de </a:t>
            </a:r>
            <a:r>
              <a:rPr lang="fr-FR" sz="2800" i="1" dirty="0" err="1" smtClean="0"/>
              <a:t>Canis</a:t>
            </a:r>
            <a:r>
              <a:rPr lang="fr-FR" sz="2800" i="1" dirty="0" smtClean="0"/>
              <a:t> lupus</a:t>
            </a:r>
            <a:r>
              <a:rPr lang="fr-FR" sz="2800" dirty="0" smtClean="0"/>
              <a:t> (le loup gris) que de tout autre canidé, Le loup gris est donc son unique ancêtre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28596" y="571480"/>
            <a:ext cx="828680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Contexte de domestication</a:t>
            </a:r>
          </a:p>
          <a:p>
            <a:endParaRPr lang="fr-FR" sz="3200" dirty="0" smtClean="0"/>
          </a:p>
          <a:p>
            <a:r>
              <a:rPr lang="fr-FR" sz="2400" dirty="0" smtClean="0"/>
              <a:t>La relation entre humains et canidés sauvages est très ancienne. Des restes de loup ont été retrouvés en association avec ceux d’hominidés datant de 400 000 ans. </a:t>
            </a:r>
          </a:p>
          <a:p>
            <a:r>
              <a:rPr lang="fr-FR" sz="2400" dirty="0" smtClean="0"/>
              <a:t>Les chasseurs-cueilleurs et les loups avaient plusieurs points communs :</a:t>
            </a:r>
          </a:p>
          <a:p>
            <a:r>
              <a:rPr lang="fr-FR" sz="2400" dirty="0" smtClean="0"/>
              <a:t>      Ils appartenaient à des espèces sociables, </a:t>
            </a:r>
          </a:p>
          <a:p>
            <a:r>
              <a:rPr lang="fr-FR" sz="2400" dirty="0" smtClean="0"/>
              <a:t>      Ils partageaient le même habitat </a:t>
            </a:r>
          </a:p>
          <a:p>
            <a:r>
              <a:rPr lang="fr-FR" sz="2400" dirty="0" smtClean="0"/>
              <a:t>      Ils se nourrissaient des mêmes proies.</a:t>
            </a:r>
          </a:p>
          <a:p>
            <a:r>
              <a:rPr lang="fr-FR" sz="2400" dirty="0" smtClean="0"/>
              <a:t> </a:t>
            </a:r>
          </a:p>
          <a:p>
            <a:r>
              <a:rPr lang="fr-FR" sz="2400" dirty="0" smtClean="0"/>
              <a:t>Des études ont montré que les louveteaux capturés tout jeunes et élevés par des hommes s'apprivoisent et se socialisent facilement, d'autant plus qu'ils dépendent de leurs maîtres pour leur alimentation.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42910" y="571480"/>
            <a:ext cx="814393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Les plus anciens restes de chien domestique ont été trouvés à :</a:t>
            </a:r>
          </a:p>
          <a:p>
            <a:endParaRPr lang="fr-FR" sz="2800" b="1" dirty="0" smtClean="0"/>
          </a:p>
          <a:p>
            <a:r>
              <a:rPr lang="fr-FR" sz="2400" dirty="0" err="1" smtClean="0"/>
              <a:t>Předmostí</a:t>
            </a:r>
            <a:r>
              <a:rPr lang="fr-FR" sz="2400" dirty="0" smtClean="0"/>
              <a:t> en République du </a:t>
            </a:r>
            <a:r>
              <a:rPr lang="fr-FR" sz="2400" dirty="0" err="1" smtClean="0"/>
              <a:t>tchéque</a:t>
            </a:r>
            <a:r>
              <a:rPr lang="fr-FR" sz="2400" dirty="0" smtClean="0"/>
              <a:t> (26 000 ans BP),</a:t>
            </a:r>
          </a:p>
          <a:p>
            <a:endParaRPr lang="fr-FR" sz="2400" dirty="0" smtClean="0"/>
          </a:p>
          <a:p>
            <a:r>
              <a:rPr lang="fr-FR" sz="2400" dirty="0" smtClean="0"/>
              <a:t>Dans les grottes de </a:t>
            </a:r>
            <a:r>
              <a:rPr lang="fr-FR" sz="2400" dirty="0" err="1" smtClean="0"/>
              <a:t>Goyeten</a:t>
            </a:r>
            <a:r>
              <a:rPr lang="fr-FR" sz="2400" dirty="0" smtClean="0"/>
              <a:t> Belgique(31 700 ans BP) </a:t>
            </a:r>
          </a:p>
          <a:p>
            <a:endParaRPr lang="fr-FR" sz="2400" dirty="0" smtClean="0"/>
          </a:p>
          <a:p>
            <a:r>
              <a:rPr lang="fr-FR" sz="2400" dirty="0" smtClean="0"/>
              <a:t>Mais surtout en Sibérie (33 000 ans BP) où a été trouvé le « chien de l'Altaï ». La découverte d’ADN exploitable dans une dent de ce dernier, a permis en 2013 d'avoir une confirmation génétique qu'il était bien l'ancêtre du chien moderne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7158" y="500042"/>
            <a:ext cx="8501122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Principales différences existantes entre le chien et ses cousins sauvages :</a:t>
            </a:r>
          </a:p>
          <a:p>
            <a:endParaRPr lang="fr-FR" sz="2800" dirty="0" smtClean="0"/>
          </a:p>
          <a:p>
            <a:r>
              <a:rPr lang="fr-FR" dirty="0" smtClean="0"/>
              <a:t>1-sociabilité </a:t>
            </a:r>
          </a:p>
          <a:p>
            <a:r>
              <a:rPr lang="fr-FR" dirty="0" smtClean="0"/>
              <a:t>2-comportement sexuel différent</a:t>
            </a:r>
          </a:p>
          <a:p>
            <a:r>
              <a:rPr lang="fr-FR" dirty="0" smtClean="0"/>
              <a:t>3-Les oreilles tombantes. Inexistantes chez l’animal à l’état sauvage, elles caractérisent tous les chiots. Cette particularité s’observe sur les chiens de chasse et les chiens de garde</a:t>
            </a:r>
          </a:p>
          <a:p>
            <a:r>
              <a:rPr lang="fr-FR" dirty="0" smtClean="0"/>
              <a:t>4-Les yeux foncés. Ils donnent au chien une expression plus douce, mais n’existent pas chez les animaux sauvages.</a:t>
            </a:r>
          </a:p>
          <a:p>
            <a:r>
              <a:rPr lang="fr-FR" dirty="0" smtClean="0"/>
              <a:t>5-Le museau court. Il donne une expression « humaine » à la tête du chien.</a:t>
            </a:r>
          </a:p>
          <a:p>
            <a:r>
              <a:rPr lang="fr-FR" dirty="0" smtClean="0"/>
              <a:t>6- L’aboiement. Un animal sauvage adulte n’aboie pratiquement jamais, même s’il est parfaitement en mesure de le faire ; en revanche, tous les chiots sont de grands « bavards ».</a:t>
            </a:r>
          </a:p>
          <a:p>
            <a:r>
              <a:rPr lang="fr-FR" dirty="0" smtClean="0"/>
              <a:t>7- Lors de l’apparition de l’agriculture, le chien s'adapte à l'alimentation humaine plus riche et acquiert la capacité de digérer l'amidon. le chien domestiqué développe des gènes impliqués dans la formation d'amylases (favorable à la digestion de l’amidon qui est rare dans le régime carné du loup) </a:t>
            </a:r>
          </a:p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2643182"/>
            <a:ext cx="8229600" cy="1143000"/>
          </a:xfrm>
        </p:spPr>
        <p:txBody>
          <a:bodyPr/>
          <a:lstStyle/>
          <a:p>
            <a:r>
              <a:rPr lang="fr-FR" dirty="0" smtClean="0"/>
              <a:t>Programme: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/>
              <a:t>1-Introduction:</a:t>
            </a:r>
          </a:p>
          <a:p>
            <a:pPr>
              <a:buNone/>
            </a:pPr>
            <a:r>
              <a:rPr lang="fr-FR" sz="1800" dirty="0" smtClean="0"/>
              <a:t>définitions</a:t>
            </a:r>
          </a:p>
          <a:p>
            <a:pPr>
              <a:buNone/>
            </a:pPr>
            <a:r>
              <a:rPr lang="fr-FR" sz="1800" dirty="0" smtClean="0"/>
              <a:t>Rappels</a:t>
            </a:r>
            <a:r>
              <a:rPr lang="fr-FR" sz="1800" dirty="0"/>
              <a:t> des grandes périodes de l’histoire </a:t>
            </a:r>
            <a:r>
              <a:rPr lang="fr-FR" sz="1800" dirty="0" smtClean="0"/>
              <a:t>humaine</a:t>
            </a:r>
          </a:p>
          <a:p>
            <a:pPr>
              <a:buNone/>
            </a:pPr>
            <a:r>
              <a:rPr lang="fr-FR" sz="1800" dirty="0" smtClean="0"/>
              <a:t>transition de l’homme du chasseur-cueilleur à L’agriculteur-éleveur</a:t>
            </a:r>
          </a:p>
          <a:p>
            <a:pPr>
              <a:buNone/>
            </a:pPr>
            <a:r>
              <a:rPr lang="fr-FR" sz="1800" dirty="0"/>
              <a:t>La première espèce domestiquée par l’homme est le chien à partir du loup </a:t>
            </a: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2400" b="1" dirty="0" smtClean="0"/>
              <a:t>2-Domestication des espèces végétales:</a:t>
            </a:r>
          </a:p>
          <a:p>
            <a:pPr>
              <a:buNone/>
            </a:pPr>
            <a:r>
              <a:rPr lang="fr-FR" sz="1800" dirty="0" smtClean="0"/>
              <a:t>                                          Blé</a:t>
            </a:r>
          </a:p>
          <a:p>
            <a:pPr>
              <a:buNone/>
            </a:pPr>
            <a:r>
              <a:rPr lang="fr-FR" sz="1800" dirty="0" smtClean="0"/>
              <a:t>                                          Mais</a:t>
            </a:r>
          </a:p>
          <a:p>
            <a:pPr>
              <a:buNone/>
            </a:pPr>
            <a:r>
              <a:rPr lang="fr-FR" sz="1800" dirty="0" smtClean="0"/>
              <a:t>                                          Pomme de terre</a:t>
            </a:r>
          </a:p>
          <a:p>
            <a:pPr>
              <a:buNone/>
            </a:pPr>
            <a:r>
              <a:rPr lang="fr-FR" sz="1800" dirty="0" smtClean="0"/>
              <a:t>                                          lentilles</a:t>
            </a:r>
          </a:p>
          <a:p>
            <a:pPr>
              <a:buNone/>
            </a:pPr>
            <a:r>
              <a:rPr lang="fr-FR" sz="1800" dirty="0" smtClean="0"/>
              <a:t>                                          L’olivier</a:t>
            </a:r>
          </a:p>
          <a:p>
            <a:pPr>
              <a:buNone/>
            </a:pPr>
            <a:r>
              <a:rPr lang="fr-FR" sz="2400" b="1" dirty="0" smtClean="0"/>
              <a:t>3 -Domestication des espèces animales:</a:t>
            </a:r>
          </a:p>
          <a:p>
            <a:pPr>
              <a:buNone/>
            </a:pPr>
            <a:r>
              <a:rPr lang="fr-FR" sz="1800" dirty="0" smtClean="0"/>
              <a:t>                                          Ovins  (mouton)</a:t>
            </a:r>
          </a:p>
          <a:p>
            <a:pPr>
              <a:buNone/>
            </a:pPr>
            <a:r>
              <a:rPr lang="fr-FR" sz="1800" dirty="0" smtClean="0"/>
              <a:t>                                          Bovins (bœuf)</a:t>
            </a:r>
          </a:p>
          <a:p>
            <a:pPr>
              <a:buNone/>
            </a:pPr>
            <a:r>
              <a:rPr lang="fr-FR" sz="1800" dirty="0" smtClean="0"/>
              <a:t>                                          Equins (cheval)</a:t>
            </a:r>
          </a:p>
          <a:p>
            <a:pPr>
              <a:buNone/>
            </a:pPr>
            <a:r>
              <a:rPr lang="fr-FR" sz="1800" dirty="0" smtClean="0"/>
              <a:t>                                          Camelins (dromadaire) 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571480"/>
            <a:ext cx="8501122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/>
              <a:t>1-Définition de la domestication </a:t>
            </a:r>
            <a:r>
              <a:rPr lang="fr-FR" b="1" dirty="0" smtClean="0"/>
              <a:t>:</a:t>
            </a:r>
          </a:p>
          <a:p>
            <a:pPr algn="ctr">
              <a:buNone/>
            </a:pPr>
            <a:r>
              <a:rPr lang="fr-FR" sz="3600" dirty="0"/>
              <a:t> </a:t>
            </a:r>
            <a:r>
              <a:rPr lang="fr-FR" sz="3600" dirty="0" smtClean="0"/>
              <a:t>      </a:t>
            </a:r>
            <a:r>
              <a:rPr lang="fr-FR" sz="3600" dirty="0"/>
              <a:t>La domestication d'une </a:t>
            </a:r>
            <a:r>
              <a:rPr lang="fr-FR" sz="3600" dirty="0" smtClean="0"/>
              <a:t>espèce </a:t>
            </a:r>
            <a:r>
              <a:rPr lang="fr-FR" sz="3600" dirty="0"/>
              <a:t>est </a:t>
            </a:r>
            <a:r>
              <a:rPr lang="fr-FR" sz="3600" b="1" dirty="0"/>
              <a:t>l'acquisition</a:t>
            </a:r>
            <a:r>
              <a:rPr lang="fr-FR" sz="3600" dirty="0"/>
              <a:t>, la </a:t>
            </a:r>
            <a:r>
              <a:rPr lang="fr-FR" sz="3600" b="1" dirty="0"/>
              <a:t>perte</a:t>
            </a:r>
            <a:r>
              <a:rPr lang="fr-FR" sz="3600" dirty="0"/>
              <a:t> ou le </a:t>
            </a:r>
            <a:r>
              <a:rPr lang="fr-FR" sz="3600" b="1" dirty="0"/>
              <a:t>développement</a:t>
            </a:r>
            <a:r>
              <a:rPr lang="fr-FR" sz="3600" dirty="0"/>
              <a:t> de caractères </a:t>
            </a:r>
            <a:r>
              <a:rPr lang="fr-FR" sz="3600" dirty="0" smtClean="0"/>
              <a:t>morphologiques, physiologiques</a:t>
            </a:r>
            <a:r>
              <a:rPr lang="fr-FR" sz="3600" dirty="0"/>
              <a:t> ou </a:t>
            </a: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comportementaux</a:t>
            </a:r>
            <a:r>
              <a:rPr lang="fr-FR" sz="3600" dirty="0"/>
              <a:t> </a:t>
            </a:r>
            <a:r>
              <a:rPr lang="fr-FR" sz="3600" dirty="0" smtClean="0"/>
              <a:t> </a:t>
            </a:r>
            <a:r>
              <a:rPr lang="fr-FR" sz="3600" b="1" dirty="0" smtClean="0"/>
              <a:t>nouveaux</a:t>
            </a:r>
            <a:r>
              <a:rPr lang="fr-FR" sz="3600" dirty="0" smtClean="0"/>
              <a:t> </a:t>
            </a:r>
            <a:r>
              <a:rPr lang="fr-FR" sz="3600" dirty="0"/>
              <a:t>et </a:t>
            </a:r>
            <a:r>
              <a:rPr lang="fr-FR" sz="3600" b="1" dirty="0" smtClean="0"/>
              <a:t>héréditaires</a:t>
            </a:r>
            <a:r>
              <a:rPr lang="fr-FR" sz="3600" dirty="0" smtClean="0"/>
              <a:t>, </a:t>
            </a:r>
            <a:r>
              <a:rPr lang="fr-FR" sz="3600" dirty="0"/>
              <a:t>résultant d’une interaction prolongée, d'un contrôle ou d'une sélection de la part de </a:t>
            </a:r>
            <a:r>
              <a:rPr lang="fr-FR" sz="3600" b="1" dirty="0"/>
              <a:t>l’Homme</a:t>
            </a:r>
            <a:r>
              <a:rPr lang="fr-FR" sz="3600" dirty="0"/>
              <a:t>.</a:t>
            </a:r>
          </a:p>
          <a:p>
            <a:pPr>
              <a:buNone/>
            </a:pP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/>
              <a:t>2-Rappels des grandes périodes de l’histoire humaine :</a:t>
            </a:r>
            <a:endParaRPr lang="fr-FR" sz="2400" dirty="0"/>
          </a:p>
        </p:txBody>
      </p:sp>
      <p:pic>
        <p:nvPicPr>
          <p:cNvPr id="4" name="Image 3" descr="C:\Users\pucci\Desktop\domestication\ligne83.jpg"/>
          <p:cNvPicPr/>
          <p:nvPr/>
        </p:nvPicPr>
        <p:blipFill>
          <a:blip r:embed="rId2" cstate="print"/>
          <a:srcRect b="61594"/>
          <a:stretch>
            <a:fillRect/>
          </a:stretch>
        </p:blipFill>
        <p:spPr bwMode="auto">
          <a:xfrm>
            <a:off x="428596" y="2143116"/>
            <a:ext cx="8501090" cy="279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/>
          <a:lstStyle/>
          <a:p>
            <a:pPr>
              <a:buNone/>
            </a:pPr>
            <a:r>
              <a:rPr lang="fr-FR" dirty="0"/>
              <a:t>La </a:t>
            </a:r>
            <a:r>
              <a:rPr lang="fr-FR" b="1" dirty="0"/>
              <a:t>préhistoire</a:t>
            </a:r>
            <a:r>
              <a:rPr lang="fr-FR" dirty="0"/>
              <a:t> : elle va de l’apparition </a:t>
            </a:r>
            <a:r>
              <a:rPr lang="fr-FR" dirty="0" smtClean="0"/>
              <a:t>de l’humanité </a:t>
            </a:r>
            <a:r>
              <a:rPr lang="fr-FR" dirty="0"/>
              <a:t>jusqu’à l’apparition des premiers documents écrits (- 3 à -5 Ma jusqu’à -3500). Elle est divisée en 4 grandes périodes 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dirty="0"/>
          </a:p>
          <a:p>
            <a:pPr lvl="0"/>
            <a:r>
              <a:rPr lang="fr-FR" dirty="0"/>
              <a:t>Paléolithique</a:t>
            </a:r>
          </a:p>
          <a:p>
            <a:pPr lvl="0"/>
            <a:r>
              <a:rPr lang="fr-FR" dirty="0"/>
              <a:t>Epipaléolithique</a:t>
            </a:r>
          </a:p>
          <a:p>
            <a:pPr lvl="0"/>
            <a:r>
              <a:rPr lang="fr-FR" dirty="0"/>
              <a:t>Mésolithique</a:t>
            </a:r>
          </a:p>
          <a:p>
            <a:pPr lvl="0"/>
            <a:r>
              <a:rPr lang="fr-FR" dirty="0"/>
              <a:t>Néolithique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401080" cy="5697559"/>
          </a:xfrm>
        </p:spPr>
        <p:txBody>
          <a:bodyPr/>
          <a:lstStyle/>
          <a:p>
            <a:pPr>
              <a:buNone/>
            </a:pPr>
            <a:r>
              <a:rPr lang="fr-FR" dirty="0"/>
              <a:t>Le </a:t>
            </a:r>
            <a:r>
              <a:rPr lang="fr-FR" b="1" dirty="0"/>
              <a:t>Néolithique (-10 000 jusqu’à -3500)</a:t>
            </a:r>
            <a:r>
              <a:rPr lang="fr-FR" dirty="0"/>
              <a:t> 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c’est </a:t>
            </a:r>
            <a:r>
              <a:rPr lang="fr-FR" dirty="0"/>
              <a:t>la dernière période </a:t>
            </a:r>
            <a:r>
              <a:rPr lang="fr-FR" dirty="0" smtClean="0"/>
              <a:t>de la</a:t>
            </a:r>
            <a:r>
              <a:rPr lang="fr-FR" dirty="0"/>
              <a:t> </a:t>
            </a:r>
            <a:r>
              <a:rPr lang="fr-FR" dirty="0" smtClean="0"/>
              <a:t>préhistoire</a:t>
            </a:r>
            <a:r>
              <a:rPr lang="fr-FR" dirty="0"/>
              <a:t> marquée par de profonds changements </a:t>
            </a:r>
            <a:r>
              <a:rPr lang="fr-FR" b="1" dirty="0"/>
              <a:t>techniques, économiques et sociaux</a:t>
            </a:r>
            <a:r>
              <a:rPr lang="fr-FR" dirty="0"/>
              <a:t>, liés à l’adoption par les groupes humains d’un modèle de subsistance fondé sur </a:t>
            </a:r>
            <a:r>
              <a:rPr lang="fr-FR" b="1" dirty="0" smtClean="0"/>
              <a:t>l’agriculture</a:t>
            </a:r>
            <a:r>
              <a:rPr lang="fr-FR" b="1" dirty="0"/>
              <a:t> et </a:t>
            </a:r>
            <a:r>
              <a:rPr lang="fr-FR" b="1" dirty="0" smtClean="0"/>
              <a:t>l’élevage</a:t>
            </a:r>
            <a:r>
              <a:rPr lang="fr-FR" dirty="0" smtClean="0"/>
              <a:t>, </a:t>
            </a:r>
            <a:r>
              <a:rPr lang="fr-FR" dirty="0"/>
              <a:t>et impliquant le plus souvent une </a:t>
            </a:r>
            <a:r>
              <a:rPr lang="fr-FR" b="1" dirty="0" smtClean="0"/>
              <a:t>sédentarisation.</a:t>
            </a: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dirty="0"/>
              <a:t>Les chasseurs-cueilleurs  (Paléolithique et le Mésolithique) </a:t>
            </a:r>
            <a:r>
              <a:rPr lang="fr-FR" b="1" dirty="0" smtClean="0"/>
              <a:t>:</a:t>
            </a:r>
          </a:p>
          <a:p>
            <a:pPr algn="just">
              <a:buNone/>
            </a:pPr>
            <a:endParaRPr lang="fr-FR" dirty="0"/>
          </a:p>
          <a:p>
            <a:pPr algn="just">
              <a:buNone/>
            </a:pPr>
            <a:r>
              <a:rPr lang="fr-FR" dirty="0"/>
              <a:t> </a:t>
            </a:r>
            <a:r>
              <a:rPr lang="fr-FR" dirty="0" smtClean="0"/>
              <a:t>   Cette </a:t>
            </a:r>
            <a:r>
              <a:rPr lang="fr-FR" dirty="0"/>
              <a:t>période de la Préhistoire se caractérise par l’apparition puis le développement de l’industrie de la pierre. Les hommes sont nomades : ils se déplacent pour se nourrir, chassent et pêchent. Ils apprennent à maîtriser le feu. C’est également à cette époque qu’apparaissent les premières formes d’art.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    Les </a:t>
            </a:r>
            <a:r>
              <a:rPr lang="fr-FR" b="1" dirty="0"/>
              <a:t>agriculteurs-éleveurs du Néolithique</a:t>
            </a:r>
            <a:r>
              <a:rPr lang="fr-FR" dirty="0"/>
              <a:t> : </a:t>
            </a:r>
            <a:endParaRPr lang="fr-FR" dirty="0" smtClean="0"/>
          </a:p>
          <a:p>
            <a:pPr>
              <a:buNone/>
            </a:pPr>
            <a:endParaRPr lang="fr-FR" dirty="0"/>
          </a:p>
          <a:p>
            <a:pPr algn="just">
              <a:buNone/>
            </a:pPr>
            <a:r>
              <a:rPr lang="fr-FR" dirty="0" smtClean="0"/>
              <a:t>    Au </a:t>
            </a:r>
            <a:r>
              <a:rPr lang="fr-FR" dirty="0"/>
              <a:t>« Croissant fertile » (qui s’étend de la Turquie jusqu’à l’Ouest de l’Iran) vers 10 000 </a:t>
            </a:r>
            <a:r>
              <a:rPr lang="fr-FR" dirty="0" err="1"/>
              <a:t>av.J.C</a:t>
            </a:r>
            <a:r>
              <a:rPr lang="fr-FR" dirty="0"/>
              <a:t>, les premiers paysans du Néolithique « inventent » l’agriculture et l’élevage. Les hommes du Néolithique abandonnent peu à peu un mode de vie nomade, et deviennent sédentaires. Ils construisent des maisons, s’organisent en villages et produisent sur place ce qui est nécessaire à leur vie quotidienne.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168</Words>
  <Application>Microsoft Office PowerPoint</Application>
  <PresentationFormat>Affichage à l'écran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Histoire de la domestication</vt:lpstr>
      <vt:lpstr>Programme:</vt:lpstr>
      <vt:lpstr> </vt:lpstr>
      <vt:lpstr>Diapositive 4</vt:lpstr>
      <vt:lpstr> 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Histoire de la domestication</dc:title>
  <dc:creator>pucci</dc:creator>
  <cp:lastModifiedBy>Lenovo</cp:lastModifiedBy>
  <cp:revision>341</cp:revision>
  <dcterms:created xsi:type="dcterms:W3CDTF">2015-03-01T18:31:08Z</dcterms:created>
  <dcterms:modified xsi:type="dcterms:W3CDTF">2016-09-27T06:53:09Z</dcterms:modified>
</cp:coreProperties>
</file>